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7" r:id="rId5"/>
    <p:sldId id="265" r:id="rId6"/>
    <p:sldId id="266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7" r:id="rId19"/>
    <p:sldId id="288" r:id="rId20"/>
  </p:sldIdLst>
  <p:sldSz cx="12192000" cy="6858000"/>
  <p:notesSz cx="6858000" cy="9144000"/>
  <p:defaultTextStyle>
    <a:defPPr rtl="0"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6A7647-06E0-4988-B8B6-A5F128F9196A}" v="15" dt="2023-10-09T09:31:11.416"/>
  </p1510:revLst>
</p1510:revInfo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>
      <p:cViewPr varScale="1">
        <p:scale>
          <a:sx n="75" d="100"/>
          <a:sy n="75" d="100"/>
        </p:scale>
        <p:origin x="32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05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B06345F-D622-4952-9DC4-EC0CABA63366}" type="datetime1">
              <a:rPr lang="sv-SE" smtClean="0"/>
              <a:t>2023-10-27</a:t>
            </a:fld>
            <a:endParaRPr lang="sv-SE" dirty="0"/>
          </a:p>
        </p:txBody>
      </p:sp>
      <p:sp>
        <p:nvSpPr>
          <p:cNvPr id="4" name="Platshållare 3 för sidfot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ECB32D8-F2D2-4D01-80A9-88F3B128AE7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v-SE" noProof="0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F44292F-2696-44EF-860C-D881E8AF589B}" type="datetime1">
              <a:rPr lang="sv-SE" noProof="0" smtClean="0"/>
              <a:t>2023-10-27</a:t>
            </a:fld>
            <a:endParaRPr lang="sv-SE" noProof="0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v-SE" noProof="0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v-SE" noProof="0" dirty="0"/>
              <a:t>Redigera format för bakgrundstext</a:t>
            </a:r>
          </a:p>
          <a:p>
            <a:pPr lvl="1" rtl="0"/>
            <a:r>
              <a:rPr lang="sv-SE" noProof="0" dirty="0"/>
              <a:t>Nivå två</a:t>
            </a:r>
          </a:p>
          <a:p>
            <a:pPr lvl="2" rtl="0"/>
            <a:r>
              <a:rPr lang="sv-SE" noProof="0" dirty="0"/>
              <a:t>Nivå tre</a:t>
            </a:r>
          </a:p>
          <a:p>
            <a:pPr lvl="3" rtl="0"/>
            <a:r>
              <a:rPr lang="sv-SE" noProof="0" dirty="0"/>
              <a:t>Nivå fyra</a:t>
            </a:r>
          </a:p>
          <a:p>
            <a:pPr lvl="4" rtl="0"/>
            <a:r>
              <a:rPr lang="sv-SE" noProof="0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v-SE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5C1D8F7-2BDD-4C56-98AF-2E212EF349F3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5878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8853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5C1D8F7-2BDD-4C56-98AF-2E212EF349F3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64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rtlCol="0" anchor="b">
            <a:normAutofit/>
          </a:bodyPr>
          <a:lstStyle>
            <a:lvl1pPr algn="l">
              <a:defRPr sz="5400"/>
            </a:lvl1pPr>
          </a:lstStyle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 rtlCol="0"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25000"/>
                    <a:lumOff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v-SE" noProof="0"/>
              <a:t>Klicka här för att ändra mall för underrubrikformat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Platshållare 2 för vertikal text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9A3E46-C3D8-448C-BC8F-FAFF3F556B58}" type="datetime1">
              <a:rPr lang="sv-SE" noProof="0" smtClean="0"/>
              <a:t>2023-10-27</a:t>
            </a:fld>
            <a:endParaRPr lang="sv-SE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 rtlCol="0"/>
          <a:lstStyle/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Platshållare 2 för vertikal text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 rtlCol="0"/>
          <a:lstStyle/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EA7303-B4A7-4D09-B000-E2048C57484D}" type="datetime1">
              <a:rPr lang="sv-SE" noProof="0" smtClean="0"/>
              <a:t>2023-10-27</a:t>
            </a:fld>
            <a:endParaRPr lang="sv-SE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F7CCCE-0489-47D0-894D-440D5DF2FD26}" type="datetime1">
              <a:rPr lang="sv-SE" noProof="0" smtClean="0"/>
              <a:t>2023-10-27</a:t>
            </a:fld>
            <a:endParaRPr lang="sv-SE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8898B2-991C-4776-AEB7-09E8369C110B}" type="datetime1">
              <a:rPr lang="sv-SE" noProof="0" smtClean="0"/>
              <a:t>2023-10-27</a:t>
            </a:fld>
            <a:endParaRPr lang="sv-SE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 rtlCol="0"/>
          <a:lstStyle/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 rtlCol="0"/>
          <a:lstStyle/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7A3A17-E644-4F72-A1D3-52744200BD23}" type="datetime1">
              <a:rPr lang="sv-SE" noProof="0" smtClean="0"/>
              <a:t>2023-10-27</a:t>
            </a:fld>
            <a:endParaRPr lang="sv-SE" noProof="0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rtlCol="0"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 rtlCol="0"/>
          <a:lstStyle/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rtlCol="0"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 rtlCol="0"/>
          <a:lstStyle/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BAD618-EC5D-4988-A76A-4DCC4D6E73C1}" type="datetime1">
              <a:rPr lang="sv-SE" noProof="0" smtClean="0"/>
              <a:t>2023-10-27</a:t>
            </a:fld>
            <a:endParaRPr lang="sv-SE" noProof="0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50ED80-2342-4644-92A4-28C53A0A5374}" type="datetime1">
              <a:rPr lang="sv-SE" noProof="0" smtClean="0"/>
              <a:t>2023-10-27</a:t>
            </a:fld>
            <a:endParaRPr lang="sv-SE" noProof="0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612778-7B6D-4390-8FBD-22FDA6A37B8D}" type="datetime1">
              <a:rPr lang="sv-SE" noProof="0" smtClean="0"/>
              <a:t>2023-10-27</a:t>
            </a:fld>
            <a:endParaRPr lang="sv-SE" noProof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9043838-BFF5-400C-B067-3DF4A5F395D6}" type="slidenum">
              <a:rPr lang="sv-SE" noProof="0" smtClean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Platshållare 2 för innehåll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sv-SE" noProof="0"/>
              <a:t>Klicka här för att ändra mall för rubrikformat</a:t>
            </a:r>
            <a:endParaRPr lang="sv-SE" noProof="0" dirty="0"/>
          </a:p>
        </p:txBody>
      </p:sp>
      <p:sp>
        <p:nvSpPr>
          <p:cNvPr id="3" name="Platshållare 2 för bild" descr="En tom platshållare för att lägga till en bild. Klicka på platshållaren och markera bilden du vill lägga till.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v-SE" noProof="0"/>
              <a:t>Klicka på ikonen för att lägga till en bild</a:t>
            </a:r>
            <a:endParaRPr lang="sv-SE" noProof="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v-SE" noProof="0"/>
              <a:t>Klicka här för att ändra format på bakgrundstexten</a:t>
            </a:r>
          </a:p>
        </p:txBody>
      </p:sp>
      <p:sp>
        <p:nvSpPr>
          <p:cNvPr id="8" name="Rektangel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v-SE" noProof="0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v-SE" noProof="0" dirty="0"/>
              <a:t>Redigera format för bakgrundstext</a:t>
            </a:r>
          </a:p>
          <a:p>
            <a:pPr lvl="1" rtl="0"/>
            <a:r>
              <a:rPr lang="sv-SE" noProof="0" dirty="0"/>
              <a:t>Nivå två</a:t>
            </a:r>
          </a:p>
          <a:p>
            <a:pPr lvl="2" rtl="0"/>
            <a:r>
              <a:rPr lang="sv-SE" noProof="0" dirty="0"/>
              <a:t>Nivå tre</a:t>
            </a:r>
          </a:p>
          <a:p>
            <a:pPr lvl="3" rtl="0"/>
            <a:r>
              <a:rPr lang="sv-SE" noProof="0" dirty="0"/>
              <a:t>Nivå fyra</a:t>
            </a:r>
          </a:p>
          <a:p>
            <a:pPr lvl="4" rtl="0"/>
            <a:r>
              <a:rPr lang="sv-SE" noProof="0" dirty="0"/>
              <a:t>Nivå fem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sv-SE" noProof="0" dirty="0"/>
              <a:t>Lägg till en sidfot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458A8FA-21CF-45DC-BDD2-9D33391CB335}" type="datetime1">
              <a:rPr lang="sv-SE" noProof="0" smtClean="0"/>
              <a:t>2023-10-27</a:t>
            </a:fld>
            <a:endParaRPr lang="sv-SE" noProof="0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9043838-BFF5-400C-B067-3DF4A5F395D6}" type="slidenum">
              <a:rPr lang="sv-SE" noProof="0" smtClean="0"/>
              <a:pPr rtl="0"/>
              <a:t>‹#›</a:t>
            </a:fld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asket.se/wp-content/uploads/2022/12/manual-digitalt-protokoll-profixio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439816" y="304801"/>
            <a:ext cx="6685384" cy="2514599"/>
          </a:xfrm>
        </p:spPr>
        <p:txBody>
          <a:bodyPr rtlCol="0">
            <a:normAutofit/>
          </a:bodyPr>
          <a:lstStyle/>
          <a:p>
            <a:pPr rtl="0"/>
            <a:r>
              <a:rPr lang="sv-SE" dirty="0"/>
              <a:t>Sekretariatsutbildning 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5879976" y="2971800"/>
            <a:ext cx="5486400" cy="914400"/>
          </a:xfrm>
        </p:spPr>
        <p:txBody>
          <a:bodyPr rtlCol="0"/>
          <a:lstStyle/>
          <a:p>
            <a:pPr rtl="0"/>
            <a:r>
              <a:rPr lang="sv-SE" dirty="0"/>
              <a:t>Grundläggande kunskaper </a:t>
            </a:r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DBCFC9-962A-0059-7CE4-D9616F3B4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24-sekunderstidtagaren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E93B4E1-08A1-3BD8-C33D-FD1B4A073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Stoppa men inte återställa till 24-sek när samma lag som hade bollkontroll tilldelas inkast på främre planhalvan och 14 sek eller mer återstår</a:t>
            </a:r>
          </a:p>
          <a:p>
            <a:pPr lvl="1"/>
            <a:r>
              <a:rPr lang="sv-SE" dirty="0" err="1"/>
              <a:t>Pga</a:t>
            </a:r>
            <a:r>
              <a:rPr lang="sv-SE" dirty="0"/>
              <a:t> foul/överträdelse </a:t>
            </a:r>
          </a:p>
          <a:p>
            <a:pPr lvl="1"/>
            <a:r>
              <a:rPr lang="sv-SE" dirty="0"/>
              <a:t>Spelet stoppas </a:t>
            </a:r>
            <a:r>
              <a:rPr lang="sv-SE" dirty="0" err="1"/>
              <a:t>pga</a:t>
            </a:r>
            <a:r>
              <a:rPr lang="sv-SE" dirty="0"/>
              <a:t> annan händelse </a:t>
            </a:r>
          </a:p>
        </p:txBody>
      </p:sp>
    </p:spTree>
    <p:extLst>
      <p:ext uri="{BB962C8B-B14F-4D97-AF65-F5344CB8AC3E}">
        <p14:creationId xmlns:p14="http://schemas.microsoft.com/office/powerpoint/2010/main" val="418005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F6BF3C-4820-4E12-4A4D-2FC679835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24-sekunderstidtagaren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DABC7E7-8168-222F-9875-56F016B24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Återställa tidtagning till 14 sek:</a:t>
            </a:r>
          </a:p>
          <a:p>
            <a:pPr lvl="1"/>
            <a:r>
              <a:rPr lang="sv-SE" dirty="0"/>
              <a:t>Offensiv retur</a:t>
            </a:r>
          </a:p>
          <a:p>
            <a:pPr lvl="1"/>
            <a:r>
              <a:rPr lang="sv-SE" dirty="0"/>
              <a:t>Samma lag som hade bollkontroll tilldelas inkast på främre planhalvan och 13 sek eller färre återstår:</a:t>
            </a:r>
          </a:p>
          <a:p>
            <a:pPr lvl="2"/>
            <a:r>
              <a:rPr lang="sv-SE" dirty="0" err="1"/>
              <a:t>Pga</a:t>
            </a:r>
            <a:r>
              <a:rPr lang="sv-SE" dirty="0"/>
              <a:t> foul/överträdelse </a:t>
            </a:r>
          </a:p>
          <a:p>
            <a:pPr lvl="2"/>
            <a:r>
              <a:rPr lang="sv-SE" dirty="0"/>
              <a:t>Spelet stoppats </a:t>
            </a:r>
            <a:r>
              <a:rPr lang="sv-SE" dirty="0" err="1"/>
              <a:t>pga</a:t>
            </a:r>
            <a:r>
              <a:rPr lang="sv-SE" dirty="0"/>
              <a:t> annan händelse </a:t>
            </a:r>
          </a:p>
          <a:p>
            <a:pPr marL="548640" lvl="2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695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ADEAA5-E496-A020-8D25-A68B90ACC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Sekreterare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0FD30A-7342-5EB1-A7E0-C0A49F2CD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Notera dom spelare som startar matchen, samt dom som byter in</a:t>
            </a:r>
          </a:p>
          <a:p>
            <a:r>
              <a:rPr lang="sv-SE" dirty="0"/>
              <a:t>Föra löpande resultat av spelmål/straffkast</a:t>
            </a:r>
          </a:p>
          <a:p>
            <a:r>
              <a:rPr lang="sv-SE" dirty="0"/>
              <a:t>Notera spelarfoul</a:t>
            </a:r>
          </a:p>
          <a:p>
            <a:r>
              <a:rPr lang="sv-SE" dirty="0"/>
              <a:t>Sköta pilen som visar alternerande bollinnehav</a:t>
            </a:r>
          </a:p>
        </p:txBody>
      </p:sp>
    </p:spTree>
    <p:extLst>
      <p:ext uri="{BB962C8B-B14F-4D97-AF65-F5344CB8AC3E}">
        <p14:creationId xmlns:p14="http://schemas.microsoft.com/office/powerpoint/2010/main" val="294961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44A772-964C-BE18-DD6A-66A785FB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Matchprotokollet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001FFC-B74B-0947-EE12-C750D74E6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Senast 40 min före matchstart ska lagen lämna in laguppställningar</a:t>
            </a:r>
          </a:p>
          <a:p>
            <a:r>
              <a:rPr lang="sv-SE" dirty="0"/>
              <a:t>Fylla i matchprotokollet:</a:t>
            </a:r>
          </a:p>
          <a:p>
            <a:pPr lvl="1"/>
            <a:r>
              <a:rPr lang="sv-SE" dirty="0"/>
              <a:t>Namn på tävlingen </a:t>
            </a:r>
          </a:p>
          <a:p>
            <a:pPr lvl="1"/>
            <a:r>
              <a:rPr lang="sv-SE" dirty="0"/>
              <a:t>Matchnummer/Game </a:t>
            </a:r>
            <a:r>
              <a:rPr lang="sv-SE" dirty="0" err="1"/>
              <a:t>number</a:t>
            </a:r>
            <a:r>
              <a:rPr lang="sv-SE" dirty="0"/>
              <a:t> (hittas på </a:t>
            </a:r>
            <a:r>
              <a:rPr lang="sv-SE" dirty="0" err="1"/>
              <a:t>Profixio</a:t>
            </a:r>
            <a:r>
              <a:rPr lang="sv-SE" dirty="0"/>
              <a:t>)</a:t>
            </a:r>
          </a:p>
          <a:p>
            <a:pPr lvl="1"/>
            <a:r>
              <a:rPr lang="sv-SE" dirty="0"/>
              <a:t>Datum, tid och plats </a:t>
            </a:r>
          </a:p>
          <a:p>
            <a:pPr lvl="1"/>
            <a:r>
              <a:rPr lang="sv-SE" dirty="0"/>
              <a:t>Namnen på domarna i versaler </a:t>
            </a:r>
          </a:p>
          <a:p>
            <a:pPr lvl="1"/>
            <a:r>
              <a:rPr lang="sv-SE" dirty="0"/>
              <a:t>Spelarnas namn </a:t>
            </a:r>
            <a:r>
              <a:rPr lang="sv-SE" dirty="0">
                <a:sym typeface="Wingdings" panose="05000000000000000000" pitchFamily="2" charset="2"/>
              </a:rPr>
              <a:t> versaler, efternamn först följt av förnamn</a:t>
            </a:r>
          </a:p>
          <a:p>
            <a:pPr lvl="2"/>
            <a:r>
              <a:rPr lang="sv-SE" dirty="0">
                <a:sym typeface="Wingdings" panose="05000000000000000000" pitchFamily="2" charset="2"/>
              </a:rPr>
              <a:t>Skrivs i nummerordning, lägsta nr först</a:t>
            </a:r>
          </a:p>
          <a:p>
            <a:pPr lvl="2"/>
            <a:endParaRPr lang="sv-SE" dirty="0">
              <a:sym typeface="Wingdings" panose="05000000000000000000" pitchFamily="2" charset="2"/>
            </a:endParaRPr>
          </a:p>
          <a:p>
            <a:pPr lvl="2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9319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44A772-964C-BE18-DD6A-66A785FB2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Matchprotokollet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5001FFC-B74B-0947-EE12-C750D74E6C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Senast 10 min före matchstart</a:t>
            </a:r>
          </a:p>
          <a:p>
            <a:pPr lvl="1"/>
            <a:r>
              <a:rPr lang="sv-SE" dirty="0">
                <a:sym typeface="Wingdings" panose="05000000000000000000" pitchFamily="2" charset="2"/>
              </a:rPr>
              <a:t>Bekräfta laguppställning</a:t>
            </a:r>
          </a:p>
          <a:p>
            <a:pPr lvl="1"/>
            <a:r>
              <a:rPr lang="sv-SE" dirty="0">
                <a:sym typeface="Wingdings" panose="05000000000000000000" pitchFamily="2" charset="2"/>
              </a:rPr>
              <a:t>Markera startfemman  coach i lag A ska göra detta före coachen i lag B</a:t>
            </a:r>
          </a:p>
          <a:p>
            <a:pPr lvl="1"/>
            <a:r>
              <a:rPr lang="sv-SE" dirty="0">
                <a:sym typeface="Wingdings" panose="05000000000000000000" pitchFamily="2" charset="2"/>
              </a:rPr>
              <a:t>(Coacher ska signera protokollet på raden för sitt eget namn)</a:t>
            </a:r>
          </a:p>
          <a:p>
            <a:pPr marL="274320" lvl="1" indent="0">
              <a:buNone/>
            </a:pPr>
            <a:endParaRPr lang="sv-SE" dirty="0">
              <a:sym typeface="Wingdings" panose="05000000000000000000" pitchFamily="2" charset="2"/>
            </a:endParaRPr>
          </a:p>
          <a:p>
            <a:pPr marL="274320" lvl="1" indent="0">
              <a:buNone/>
            </a:pPr>
            <a:r>
              <a:rPr lang="sv-SE" sz="2400" dirty="0">
                <a:sym typeface="Wingdings" panose="05000000000000000000" pitchFamily="2" charset="2"/>
              </a:rPr>
              <a:t>Vid matchstart  kontrollera respektive startfemmor genom att ringa in ”x” på dom startande spelarna.</a:t>
            </a:r>
          </a:p>
          <a:p>
            <a:pPr marL="274320" lvl="1" indent="0">
              <a:buNone/>
            </a:pPr>
            <a:endParaRPr lang="sv-SE" sz="2400" dirty="0">
              <a:sym typeface="Wingdings" panose="05000000000000000000" pitchFamily="2" charset="2"/>
            </a:endParaRPr>
          </a:p>
          <a:p>
            <a:pPr marL="274320" lvl="1" indent="0">
              <a:buNone/>
            </a:pPr>
            <a:r>
              <a:rPr lang="sv-SE" sz="2400" dirty="0">
                <a:sym typeface="Wingdings" panose="05000000000000000000" pitchFamily="2" charset="2"/>
              </a:rPr>
              <a:t>Under match   skriva ”x” för varje spelare som byter in</a:t>
            </a:r>
          </a:p>
        </p:txBody>
      </p:sp>
    </p:spTree>
    <p:extLst>
      <p:ext uri="{BB962C8B-B14F-4D97-AF65-F5344CB8AC3E}">
        <p14:creationId xmlns:p14="http://schemas.microsoft.com/office/powerpoint/2010/main" val="291768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899DAB-9467-481F-AB36-DF450EC3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Matchprotokoll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7E94672-A82A-6E87-DB99-91225931E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733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35AA65-834F-BACD-D354-E9C1BE7A8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Digitalt matchprotokoll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ADD9333-F0FD-DD5E-9E59-00CFF9F3F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>
                <a:hlinkClick r:id="rId2"/>
              </a:rPr>
              <a:t>Digitalt matchprotokoll</a:t>
            </a:r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659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4114800" cy="2133600"/>
          </a:xfrm>
        </p:spPr>
        <p:txBody>
          <a:bodyPr rtlCol="0">
            <a:normAutofit/>
          </a:bodyPr>
          <a:lstStyle/>
          <a:p>
            <a:pPr rtl="0"/>
            <a:r>
              <a:rPr lang="sv-SE" sz="3200" dirty="0"/>
              <a:t>Genomgång av följande:</a:t>
            </a:r>
          </a:p>
        </p:txBody>
      </p:sp>
      <p:pic>
        <p:nvPicPr>
          <p:cNvPr id="5" name="Platshållare för bild 4" descr="Basketspelare som lyfter händerna tillsammans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239000" cy="6858000"/>
          </a:xfrm>
        </p:spPr>
      </p:pic>
      <p:sp>
        <p:nvSpPr>
          <p:cNvPr id="3" name="Platshållare för text 2"/>
          <p:cNvSpPr>
            <a:spLocks noGrp="1"/>
          </p:cNvSpPr>
          <p:nvPr>
            <p:ph type="body" sz="half" idx="2"/>
          </p:nvPr>
        </p:nvSpPr>
        <p:spPr>
          <a:xfrm>
            <a:off x="7680176" y="3124200"/>
            <a:ext cx="3902225" cy="2895600"/>
          </a:xfrm>
        </p:spPr>
        <p:txBody>
          <a:bodyPr rtlCol="0"/>
          <a:lstStyle/>
          <a:p>
            <a:pPr rtl="0"/>
            <a:r>
              <a:rPr lang="sv-SE" dirty="0"/>
              <a:t>Tidtagare</a:t>
            </a:r>
          </a:p>
          <a:p>
            <a:pPr rtl="0"/>
            <a:r>
              <a:rPr lang="sv-SE" dirty="0"/>
              <a:t>24-sekundersklockan</a:t>
            </a:r>
          </a:p>
          <a:p>
            <a:pPr rtl="0"/>
            <a:r>
              <a:rPr lang="sv-SE" dirty="0"/>
              <a:t>Sekreterare</a:t>
            </a:r>
          </a:p>
          <a:p>
            <a:pPr rtl="0"/>
            <a:r>
              <a:rPr lang="sv-SE" dirty="0"/>
              <a:t>Digitalt protokoll (</a:t>
            </a:r>
            <a:r>
              <a:rPr lang="sv-SE" dirty="0" err="1"/>
              <a:t>Profixio</a:t>
            </a:r>
            <a:r>
              <a:rPr lang="sv-SE" dirty="0"/>
              <a:t>)</a:t>
            </a:r>
          </a:p>
        </p:txBody>
      </p:sp>
      <p:sp>
        <p:nvSpPr>
          <p:cNvPr id="6" name="Rounded Rectangle 5" hidden="1"/>
          <p:cNvSpPr/>
          <p:nvPr/>
        </p:nvSpPr>
        <p:spPr>
          <a:xfrm>
            <a:off x="12344400" y="152400"/>
            <a:ext cx="1295400" cy="65532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rtl="0"/>
            <a:r>
              <a:rPr lang="sv-se" sz="1200" b="1" i="1">
                <a:latin typeface="Arial" pitchFamily="34" charset="0"/>
                <a:cs typeface="Arial" pitchFamily="34" charset="0"/>
              </a:rPr>
              <a:t>NOTE:</a:t>
            </a:r>
          </a:p>
          <a:p>
            <a:pPr rtl="0"/>
            <a:r>
              <a:rPr lang="sv-se" sz="1200" i="1">
                <a:latin typeface="Arial" pitchFamily="34" charset="0"/>
                <a:cs typeface="Arial" pitchFamily="34" charset="0"/>
              </a:rPr>
              <a:t>To change images on this slide, select a picture and delete it. Then click the Insert Picture icon</a:t>
            </a:r>
          </a:p>
          <a:p>
            <a:pPr rtl="0"/>
            <a:r>
              <a:rPr lang="sv-se" sz="1200" i="1">
                <a:latin typeface="Arial" pitchFamily="34" charset="0"/>
                <a:cs typeface="Arial" pitchFamily="34" charset="0"/>
              </a:rPr>
              <a:t>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305338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v-SE" dirty="0"/>
              <a:t>Tidtagarens uppgifter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sv-SE" dirty="0"/>
              <a:t>Sköta tidtagning av matchtid, time-out och spelpauser</a:t>
            </a:r>
          </a:p>
          <a:p>
            <a:pPr rtl="0"/>
            <a:r>
              <a:rPr lang="sv-SE" dirty="0"/>
              <a:t>Ge signal för spelarbyten </a:t>
            </a:r>
          </a:p>
          <a:p>
            <a:pPr rtl="0"/>
            <a:r>
              <a:rPr lang="sv-SE" dirty="0"/>
              <a:t>(Ansvara för röd lagfoulsmarkering )</a:t>
            </a:r>
          </a:p>
        </p:txBody>
      </p:sp>
    </p:spTree>
    <p:extLst>
      <p:ext uri="{BB962C8B-B14F-4D97-AF65-F5344CB8AC3E}">
        <p14:creationId xmlns:p14="http://schemas.microsoft.com/office/powerpoint/2010/main" val="29050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256944-D3BA-088B-98FA-79D7CB9AC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Tidtagare – start/stopp av matchklockan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D86C99-8511-C53F-491C-9704EEB9B5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rtl="0"/>
            <a:r>
              <a:rPr lang="sv-SE" dirty="0"/>
              <a:t>Starta matchklockan:</a:t>
            </a:r>
          </a:p>
          <a:p>
            <a:pPr lvl="1"/>
            <a:r>
              <a:rPr lang="sv-SE" dirty="0"/>
              <a:t>Vid uppkast </a:t>
            </a:r>
            <a:r>
              <a:rPr lang="sv-SE" dirty="0">
                <a:sym typeface="Wingdings" panose="05000000000000000000" pitchFamily="2" charset="2"/>
              </a:rPr>
              <a:t> När bollen berörs av en spelare</a:t>
            </a:r>
          </a:p>
          <a:p>
            <a:pPr lvl="1"/>
            <a:r>
              <a:rPr lang="sv-SE" dirty="0">
                <a:sym typeface="Wingdings" panose="05000000000000000000" pitchFamily="2" charset="2"/>
              </a:rPr>
              <a:t>Vid missat sista straffkast (el enda straffkast)  När bollen förblir i spel, bollen berör/berörs av en spelare</a:t>
            </a:r>
          </a:p>
          <a:p>
            <a:pPr lvl="1"/>
            <a:r>
              <a:rPr lang="sv-SE" dirty="0">
                <a:sym typeface="Wingdings" panose="05000000000000000000" pitchFamily="2" charset="2"/>
              </a:rPr>
              <a:t>Vid inkast  När bollen berör/berörs av en spelare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C004FFB-8CE5-F7F0-D134-65111FA1FA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rtl="0"/>
            <a:r>
              <a:rPr lang="sv-SE" dirty="0"/>
              <a:t>Stoppa matchklockan:</a:t>
            </a:r>
          </a:p>
          <a:p>
            <a:pPr lvl="1"/>
            <a:r>
              <a:rPr lang="sv-SE" dirty="0"/>
              <a:t>När tiden för en spelperiod går ut (om det inte görs automatiskt)</a:t>
            </a:r>
            <a:endParaRPr lang="sv-SE" dirty="0">
              <a:sym typeface="Wingdings" panose="05000000000000000000" pitchFamily="2" charset="2"/>
            </a:endParaRPr>
          </a:p>
          <a:p>
            <a:pPr lvl="1"/>
            <a:r>
              <a:rPr lang="sv-SE" dirty="0">
                <a:sym typeface="Wingdings" panose="05000000000000000000" pitchFamily="2" charset="2"/>
              </a:rPr>
              <a:t>Bollen är i spel och domaren blåser</a:t>
            </a:r>
          </a:p>
          <a:p>
            <a:pPr lvl="1"/>
            <a:r>
              <a:rPr lang="sv-SE" dirty="0"/>
              <a:t>När spelmål görs mot ett lag som begärt time-out</a:t>
            </a:r>
          </a:p>
          <a:p>
            <a:pPr lvl="1"/>
            <a:r>
              <a:rPr lang="sv-SE" dirty="0"/>
              <a:t>När ett spelmål görs när matchklockan visar 2:00 min eller mindre i 4:e perioden, samt 2:00 min eller mindre i varje </a:t>
            </a:r>
            <a:r>
              <a:rPr lang="sv-SE" dirty="0" err="1"/>
              <a:t>förlängninsperiod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674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9E0821B-8221-B6AB-06EE-685994832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Tidtagare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AE04705-FB21-3AE7-016F-154C33DC35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/>
              <a:t>Time-out</a:t>
            </a:r>
          </a:p>
          <a:p>
            <a:pPr lvl="1"/>
            <a:r>
              <a:rPr lang="sv-SE" dirty="0"/>
              <a:t>Tidtagningen ska starta så fort domaren blåst och signalerat time-out</a:t>
            </a:r>
          </a:p>
          <a:p>
            <a:pPr lvl="1"/>
            <a:r>
              <a:rPr lang="sv-SE" dirty="0"/>
              <a:t>Signalera när 50 sek av </a:t>
            </a:r>
            <a:r>
              <a:rPr lang="sv-SE" dirty="0" err="1"/>
              <a:t>time-outen</a:t>
            </a:r>
            <a:r>
              <a:rPr lang="sv-SE" dirty="0"/>
              <a:t> förflutit</a:t>
            </a:r>
          </a:p>
          <a:p>
            <a:pPr lvl="1"/>
            <a:r>
              <a:rPr lang="sv-SE" dirty="0"/>
              <a:t>Signalera när </a:t>
            </a:r>
            <a:r>
              <a:rPr lang="sv-SE" dirty="0" err="1"/>
              <a:t>time-outen</a:t>
            </a:r>
            <a:r>
              <a:rPr lang="sv-SE" dirty="0"/>
              <a:t> är slut (60 sek)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8C9FE89-3878-119F-5163-520E3CAA2EC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v-SE" dirty="0"/>
              <a:t>Pauser</a:t>
            </a:r>
          </a:p>
          <a:p>
            <a:pPr lvl="1"/>
            <a:r>
              <a:rPr lang="sv-SE" dirty="0"/>
              <a:t>Startas när föregående spelperiod avslutats </a:t>
            </a:r>
          </a:p>
          <a:p>
            <a:pPr lvl="1"/>
            <a:r>
              <a:rPr lang="sv-SE" dirty="0"/>
              <a:t>Ge signal innan 1:a och 3:e perioden när 3 min, samt 1,30 min återstår till periodstart</a:t>
            </a:r>
          </a:p>
          <a:p>
            <a:pPr lvl="1"/>
            <a:r>
              <a:rPr lang="sv-SE" dirty="0"/>
              <a:t>Ge signal innan 2:a och 4:e perioden samt </a:t>
            </a:r>
            <a:r>
              <a:rPr lang="sv-SE" dirty="0" err="1"/>
              <a:t>ev</a:t>
            </a:r>
            <a:r>
              <a:rPr lang="sv-SE" dirty="0"/>
              <a:t> förlängningsperiod startar -  30 sek innan start</a:t>
            </a:r>
          </a:p>
        </p:txBody>
      </p:sp>
    </p:spTree>
    <p:extLst>
      <p:ext uri="{BB962C8B-B14F-4D97-AF65-F5344CB8AC3E}">
        <p14:creationId xmlns:p14="http://schemas.microsoft.com/office/powerpoint/2010/main" val="19191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A54DB0-7760-E839-35F5-EEA232F90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Tidtagare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C1A45B1-A8F8-C322-7570-654040479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Med hjälp av foulskyltar visa antalet foul som begåtts av varje spelare</a:t>
            </a:r>
          </a:p>
          <a:p>
            <a:r>
              <a:rPr lang="sv-SE" dirty="0"/>
              <a:t>Ansvara för röd lagfoulsmarkering</a:t>
            </a:r>
          </a:p>
          <a:p>
            <a:pPr lvl="1"/>
            <a:r>
              <a:rPr lang="sv-SE" dirty="0"/>
              <a:t>Ska placeras ut när bollen kommer i spel efter den 4:e lagfoulen</a:t>
            </a:r>
          </a:p>
          <a:p>
            <a:pPr lvl="1"/>
            <a:r>
              <a:rPr lang="sv-SE" dirty="0"/>
              <a:t>Placeras på sekretariatsbordet på samma sida som lagbänken</a:t>
            </a:r>
          </a:p>
        </p:txBody>
      </p:sp>
    </p:spTree>
    <p:extLst>
      <p:ext uri="{BB962C8B-B14F-4D97-AF65-F5344CB8AC3E}">
        <p14:creationId xmlns:p14="http://schemas.microsoft.com/office/powerpoint/2010/main" val="284180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EDCD8F-8C3A-FE90-A452-ABA3186B50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24-sekunderstidtagaren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F4A4FFD-39A4-F243-27B5-2719C9AAAD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Starta eller återstarta tidtagningen när:</a:t>
            </a:r>
          </a:p>
          <a:p>
            <a:pPr lvl="1"/>
            <a:r>
              <a:rPr lang="sv-SE" dirty="0"/>
              <a:t>Ett lag får kontroll över bollen då den är i spel på spelplanen</a:t>
            </a:r>
          </a:p>
          <a:p>
            <a:pPr lvl="1"/>
            <a:r>
              <a:rPr lang="sv-SE" dirty="0"/>
              <a:t>Om bollen därefter </a:t>
            </a:r>
            <a:r>
              <a:rPr lang="sv-SE" i="1" dirty="0"/>
              <a:t>berörs</a:t>
            </a:r>
            <a:r>
              <a:rPr lang="sv-SE" dirty="0"/>
              <a:t> av motståndaren startar </a:t>
            </a:r>
            <a:r>
              <a:rPr lang="sv-SE" u="sng" dirty="0"/>
              <a:t>inte en ny </a:t>
            </a:r>
            <a:r>
              <a:rPr lang="sv-SE" dirty="0"/>
              <a:t>24-sekundersperiod om samma lag behåller kontroll över bollen</a:t>
            </a:r>
          </a:p>
          <a:p>
            <a:pPr lvl="1"/>
            <a:r>
              <a:rPr lang="sv-SE" dirty="0"/>
              <a:t>Vid inkast, när bollen berör/berörs av en spelare på spelplanen</a:t>
            </a:r>
          </a:p>
          <a:p>
            <a:pPr marL="274320" lvl="1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90354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A0A37E-6102-F49B-6C27-708D884B1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24-sekunderstidtagaren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7DC9560-0DE2-767C-E2D9-73C67DCE49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Stoppa, men </a:t>
            </a:r>
            <a:r>
              <a:rPr lang="sv-SE" u="sng" dirty="0"/>
              <a:t>inte </a:t>
            </a:r>
            <a:r>
              <a:rPr lang="sv-SE" dirty="0"/>
              <a:t>återställa tidtagningen när samma lag som hade kontroll över bollen får inkast </a:t>
            </a:r>
            <a:r>
              <a:rPr lang="sv-SE" dirty="0" err="1"/>
              <a:t>pga</a:t>
            </a:r>
            <a:r>
              <a:rPr lang="sv-SE" dirty="0"/>
              <a:t>:</a:t>
            </a:r>
          </a:p>
          <a:p>
            <a:pPr lvl="1"/>
            <a:r>
              <a:rPr lang="sv-SE" dirty="0"/>
              <a:t>Bollen hamnar utanför spelplanen</a:t>
            </a:r>
          </a:p>
          <a:p>
            <a:pPr lvl="1"/>
            <a:r>
              <a:rPr lang="sv-SE" dirty="0"/>
              <a:t>En spelare blivit skadad</a:t>
            </a:r>
          </a:p>
          <a:p>
            <a:pPr lvl="1"/>
            <a:r>
              <a:rPr lang="sv-SE" dirty="0"/>
              <a:t>En uppkastsituation inträffat och samma lag som hade bollkontroll ska fortsätta med inkast</a:t>
            </a:r>
          </a:p>
          <a:p>
            <a:pPr lvl="1"/>
            <a:r>
              <a:rPr lang="sv-SE" dirty="0"/>
              <a:t>En dubbelfoul har utdömts</a:t>
            </a:r>
          </a:p>
          <a:p>
            <a:pPr lvl="1"/>
            <a:r>
              <a:rPr lang="sv-SE" dirty="0"/>
              <a:t>Kvittning av likvärdiga bestraffningar utförts</a:t>
            </a:r>
          </a:p>
          <a:p>
            <a:pPr lvl="1"/>
            <a:r>
              <a:rPr lang="sv-SE" dirty="0"/>
              <a:t>En teknisk foul utdöms och samma lag som hade kontroll ska fortsätta med inkast</a:t>
            </a:r>
          </a:p>
        </p:txBody>
      </p:sp>
    </p:spTree>
    <p:extLst>
      <p:ext uri="{BB962C8B-B14F-4D97-AF65-F5344CB8AC3E}">
        <p14:creationId xmlns:p14="http://schemas.microsoft.com/office/powerpoint/2010/main" val="111603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B9D5367-2DEA-5F3C-D555-9DB304E23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24-sekunderstidtagaren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DEBE7BA-85B9-8741-F43D-801512B64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Återställa tidtagningen till 24 sek</a:t>
            </a:r>
          </a:p>
          <a:p>
            <a:pPr lvl="1"/>
            <a:r>
              <a:rPr lang="sv-SE" dirty="0"/>
              <a:t>Vid spelmål</a:t>
            </a:r>
          </a:p>
          <a:p>
            <a:pPr lvl="1"/>
            <a:r>
              <a:rPr lang="sv-SE" dirty="0"/>
              <a:t>Vid defensiv retur</a:t>
            </a:r>
          </a:p>
          <a:p>
            <a:pPr lvl="1"/>
            <a:r>
              <a:rPr lang="sv-SE" dirty="0"/>
              <a:t>Laget tilldelas straffkast</a:t>
            </a:r>
          </a:p>
          <a:p>
            <a:pPr lvl="2"/>
            <a:r>
              <a:rPr lang="sv-SE" dirty="0"/>
              <a:t>Om det inte går att ha blankt på 24-klockan, så ska den ställas om </a:t>
            </a:r>
            <a:r>
              <a:rPr lang="sv-SE"/>
              <a:t>till 24-sek </a:t>
            </a:r>
            <a:r>
              <a:rPr lang="sv-SE" dirty="0"/>
              <a:t>under straffkastförsöket. </a:t>
            </a:r>
          </a:p>
          <a:p>
            <a:pPr lvl="2"/>
            <a:r>
              <a:rPr lang="sv-SE" dirty="0"/>
              <a:t>Vid defensiv retur – 24-sek</a:t>
            </a:r>
          </a:p>
          <a:p>
            <a:pPr lvl="2"/>
            <a:r>
              <a:rPr lang="sv-SE" dirty="0"/>
              <a:t>Vid offensiv retur – 14 sek, </a:t>
            </a:r>
            <a:r>
              <a:rPr lang="sv-SE" i="1" dirty="0"/>
              <a:t>OM </a:t>
            </a:r>
            <a:r>
              <a:rPr lang="sv-SE" dirty="0"/>
              <a:t>den tar i ringen</a:t>
            </a:r>
          </a:p>
          <a:p>
            <a:pPr lvl="1"/>
            <a:r>
              <a:rPr lang="sv-SE" dirty="0"/>
              <a:t>Inkast på bakre planhalvan</a:t>
            </a:r>
          </a:p>
          <a:p>
            <a:pPr lvl="2"/>
            <a:r>
              <a:rPr lang="sv-SE" dirty="0" err="1"/>
              <a:t>Pga</a:t>
            </a:r>
            <a:r>
              <a:rPr lang="sv-SE" dirty="0"/>
              <a:t> foul/överträdelse</a:t>
            </a:r>
          </a:p>
          <a:p>
            <a:pPr lvl="2"/>
            <a:r>
              <a:rPr lang="sv-SE" dirty="0"/>
              <a:t>Spelet stoppats </a:t>
            </a:r>
            <a:r>
              <a:rPr lang="sv-SE" dirty="0" err="1"/>
              <a:t>pga</a:t>
            </a:r>
            <a:r>
              <a:rPr lang="sv-SE" dirty="0"/>
              <a:t> händelse som laget med bollkontroll inte kunnat påverka</a:t>
            </a:r>
          </a:p>
          <a:p>
            <a:pPr marL="548640" lvl="2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1364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ket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870646_TF04001173" id="{8174713C-F347-4F01-9122-23B3322C941F}" vid="{E12416F7-7E4C-4633-96D9-F1F1F57EDAE2}"/>
    </a:ext>
  </a:extLst>
</a:theme>
</file>

<file path=ppt/theme/theme2.xml><?xml version="1.0" encoding="utf-8"?>
<a:theme xmlns:a="http://schemas.openxmlformats.org/drawingml/2006/main" name="Office-tema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E42578-9CD4-4AFF-AA5E-F33052F6B6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DDEFBA-1D7E-4587-9763-EBF5A6740E9A}">
  <ds:schemaRefs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40262f94-9f35-4ac3-9a90-690165a166b7"/>
    <ds:schemaRef ds:uri="a4f35948-e619-41b3-aa29-22878b09cfd2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D30E8E9-C5F6-40D8-943C-DA5B4196A6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Basketpresentation (bredbild)</Template>
  <TotalTime>141</TotalTime>
  <Words>699</Words>
  <Application>Microsoft Office PowerPoint</Application>
  <PresentationFormat>Bredbild</PresentationFormat>
  <Paragraphs>101</Paragraphs>
  <Slides>16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21" baseType="lpstr">
      <vt:lpstr>Arial</vt:lpstr>
      <vt:lpstr>Franklin Gothic Medium</vt:lpstr>
      <vt:lpstr>Impact</vt:lpstr>
      <vt:lpstr>Wingdings</vt:lpstr>
      <vt:lpstr>Basket 16x9</vt:lpstr>
      <vt:lpstr>Sekretariatsutbildning </vt:lpstr>
      <vt:lpstr>Genomgång av följande:</vt:lpstr>
      <vt:lpstr>Tidtagarens uppgifter</vt:lpstr>
      <vt:lpstr>Tidtagare – start/stopp av matchklockan</vt:lpstr>
      <vt:lpstr>Tidtagare</vt:lpstr>
      <vt:lpstr>Tidtagare</vt:lpstr>
      <vt:lpstr>24-sekunderstidtagaren</vt:lpstr>
      <vt:lpstr>24-sekunderstidtagaren</vt:lpstr>
      <vt:lpstr>24-sekunderstidtagaren</vt:lpstr>
      <vt:lpstr>24-sekunderstidtagaren</vt:lpstr>
      <vt:lpstr>24-sekunderstidtagaren</vt:lpstr>
      <vt:lpstr>Sekreterare</vt:lpstr>
      <vt:lpstr>Matchprotokollet</vt:lpstr>
      <vt:lpstr>Matchprotokollet</vt:lpstr>
      <vt:lpstr>Matchprotokoll</vt:lpstr>
      <vt:lpstr>Digitalt matchprotokoll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Sekretariatsutbildning</dc:title>
  <dc:creator>Alexandra Andreou</dc:creator>
  <cp:lastModifiedBy>Sara Gavelin</cp:lastModifiedBy>
  <cp:revision>2</cp:revision>
  <dcterms:created xsi:type="dcterms:W3CDTF">2023-03-12T21:13:23Z</dcterms:created>
  <dcterms:modified xsi:type="dcterms:W3CDTF">2023-10-27T13:59:42Z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