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5" r:id="rId7"/>
    <p:sldId id="276" r:id="rId8"/>
    <p:sldId id="277" r:id="rId9"/>
    <p:sldId id="278" r:id="rId10"/>
    <p:sldId id="261" r:id="rId11"/>
    <p:sldId id="262" r:id="rId12"/>
    <p:sldId id="263" r:id="rId13"/>
    <p:sldId id="265" r:id="rId14"/>
    <p:sldId id="266" r:id="rId15"/>
    <p:sldId id="264" r:id="rId16"/>
    <p:sldId id="267" r:id="rId17"/>
    <p:sldId id="268" r:id="rId18"/>
    <p:sldId id="269" r:id="rId19"/>
    <p:sldId id="273" r:id="rId20"/>
    <p:sldId id="270" r:id="rId21"/>
    <p:sldId id="272" r:id="rId22"/>
    <p:sldId id="279" r:id="rId23"/>
    <p:sldId id="280" r:id="rId24"/>
    <p:sldId id="281" r:id="rId25"/>
    <p:sldId id="294" r:id="rId26"/>
    <p:sldId id="295" r:id="rId27"/>
    <p:sldId id="296" r:id="rId28"/>
    <p:sldId id="301" r:id="rId29"/>
    <p:sldId id="302" r:id="rId30"/>
    <p:sldId id="297" r:id="rId31"/>
    <p:sldId id="282" r:id="rId32"/>
    <p:sldId id="298" r:id="rId33"/>
    <p:sldId id="299" r:id="rId34"/>
    <p:sldId id="300" r:id="rId35"/>
    <p:sldId id="283" r:id="rId36"/>
    <p:sldId id="284" r:id="rId37"/>
    <p:sldId id="285" r:id="rId38"/>
    <p:sldId id="287" r:id="rId39"/>
    <p:sldId id="288" r:id="rId40"/>
    <p:sldId id="303" r:id="rId41"/>
    <p:sldId id="309" r:id="rId42"/>
    <p:sldId id="304" r:id="rId4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19" d="100"/>
          <a:sy n="119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06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20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3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62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04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92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21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2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49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61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2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880CE-AC7C-4E08-83B7-7B0A2F309F04}" type="datetimeFigureOut">
              <a:rPr lang="sv-SE" smtClean="0"/>
              <a:t>2020-01-25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309CC-6AAF-4A86-A2AD-F80BB332C3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86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75269"/>
            <a:ext cx="9144000" cy="2387600"/>
          </a:xfrm>
        </p:spPr>
        <p:txBody>
          <a:bodyPr/>
          <a:lstStyle/>
          <a:p>
            <a:r>
              <a:rPr lang="sv-SE" b="1" dirty="0" smtClean="0">
                <a:latin typeface="Cambria" panose="02040503050406030204" pitchFamily="18" charset="0"/>
              </a:rPr>
              <a:t>Välkomna till F07:s</a:t>
            </a:r>
            <a:br>
              <a:rPr lang="sv-SE" b="1" dirty="0" smtClean="0">
                <a:latin typeface="Cambria" panose="02040503050406030204" pitchFamily="18" charset="0"/>
              </a:rPr>
            </a:br>
            <a:r>
              <a:rPr lang="sv-SE" b="1" dirty="0" smtClean="0">
                <a:latin typeface="Cambria" panose="02040503050406030204" pitchFamily="18" charset="0"/>
              </a:rPr>
              <a:t>sekretariatsutbildning</a:t>
            </a:r>
            <a:endParaRPr lang="sv-SE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7107"/>
            <a:ext cx="9144000" cy="1655762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29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Tidtagaren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5" y="2422359"/>
            <a:ext cx="8422106" cy="399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>
                <a:latin typeface="+mj-lt"/>
              </a:rPr>
              <a:t>Tidtagarens uppgift är att sköta tidtagningen av matchtid</a:t>
            </a:r>
            <a:r>
              <a:rPr lang="sv-SE" dirty="0">
                <a:latin typeface="+mj-lt"/>
              </a:rPr>
              <a:t>, time-outer och spelpauser</a:t>
            </a:r>
            <a:r>
              <a:rPr lang="sv-SE" dirty="0" smtClean="0">
                <a:latin typeface="+mj-lt"/>
              </a:rPr>
              <a:t>.</a:t>
            </a:r>
            <a:br>
              <a:rPr lang="sv-SE" dirty="0" smtClean="0">
                <a:latin typeface="+mj-lt"/>
              </a:rPr>
            </a:br>
            <a:endParaRPr lang="sv-SE" dirty="0" smtClean="0">
              <a:latin typeface="+mj-lt"/>
            </a:endParaRPr>
          </a:p>
          <a:p>
            <a:pPr marL="0" indent="0">
              <a:buNone/>
            </a:pPr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sv-SE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Starta matchklockan: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>
                <a:latin typeface="+mj-lt"/>
              </a:rPr>
              <a:t>då bollen först berör eller berörs av någon spelare inne på planen vid uppkast och inkast</a:t>
            </a:r>
          </a:p>
          <a:p>
            <a:pPr marL="514350" indent="-514350">
              <a:buAutoNum type="arabicPeriod"/>
            </a:pPr>
            <a:r>
              <a:rPr lang="sv-SE" dirty="0" smtClean="0">
                <a:latin typeface="+mj-lt"/>
              </a:rPr>
              <a:t>vid ett missat </a:t>
            </a:r>
            <a:r>
              <a:rPr lang="sv-SE" dirty="0">
                <a:latin typeface="+mj-lt"/>
              </a:rPr>
              <a:t>sista </a:t>
            </a:r>
            <a:r>
              <a:rPr lang="sv-SE" dirty="0" smtClean="0">
                <a:latin typeface="+mj-lt"/>
              </a:rPr>
              <a:t>(eller enda) straffkast när </a:t>
            </a:r>
            <a:r>
              <a:rPr lang="sv-SE" dirty="0">
                <a:latin typeface="+mj-lt"/>
              </a:rPr>
              <a:t>bollen </a:t>
            </a:r>
            <a:r>
              <a:rPr lang="sv-SE" dirty="0" smtClean="0">
                <a:latin typeface="+mj-lt"/>
              </a:rPr>
              <a:t>berör eller berörs av en </a:t>
            </a:r>
            <a:r>
              <a:rPr lang="sv-SE" dirty="0">
                <a:latin typeface="+mj-lt"/>
              </a:rPr>
              <a:t>spelare på </a:t>
            </a:r>
            <a:r>
              <a:rPr lang="sv-SE" dirty="0" smtClean="0">
                <a:latin typeface="+mj-lt"/>
              </a:rPr>
              <a:t>planen</a:t>
            </a: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32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Tidtagaren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5" y="2422359"/>
            <a:ext cx="8422106" cy="399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Stoppa matchklockan:</a:t>
            </a:r>
            <a:r>
              <a:rPr lang="sv-SE" sz="3600" dirty="0">
                <a:latin typeface="+mj-lt"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när domaren blåser!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då tiden för en spelperiod är slut </a:t>
            </a:r>
            <a:r>
              <a:rPr lang="sv-SE" dirty="0" smtClean="0"/>
              <a:t>(brukar skötas automatiskt</a:t>
            </a:r>
            <a:r>
              <a:rPr lang="sv-SE" dirty="0"/>
              <a:t>) 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om ett spelmål görs mot ett lag, som har begärt time-out</a:t>
            </a:r>
          </a:p>
        </p:txBody>
      </p:sp>
    </p:spTree>
    <p:extLst>
      <p:ext uri="{BB962C8B-B14F-4D97-AF65-F5344CB8AC3E}">
        <p14:creationId xmlns:p14="http://schemas.microsoft.com/office/powerpoint/2010/main" val="19845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Tidtagaren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5" y="2422359"/>
            <a:ext cx="8422106" cy="399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Stoppa </a:t>
            </a:r>
            <a:r>
              <a:rPr lang="sv-SE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matchklockan II:</a:t>
            </a:r>
            <a:r>
              <a:rPr lang="sv-SE" sz="3600" dirty="0" smtClean="0">
                <a:latin typeface="+mj-lt"/>
              </a:rPr>
              <a:t> </a:t>
            </a:r>
            <a:endParaRPr lang="sv-SE" sz="3600" dirty="0">
              <a:latin typeface="+mj-lt"/>
            </a:endParaRPr>
          </a:p>
          <a:p>
            <a:pPr marL="514350" lvl="0" indent="-514350">
              <a:buFont typeface="+mj-lt"/>
              <a:buAutoNum type="arabicPeriod" startAt="4"/>
            </a:pPr>
            <a:r>
              <a:rPr lang="sv-SE" dirty="0" smtClean="0"/>
              <a:t>då </a:t>
            </a:r>
            <a:r>
              <a:rPr lang="sv-SE" dirty="0"/>
              <a:t>ett spelmål görs </a:t>
            </a:r>
            <a:r>
              <a:rPr lang="sv-SE" dirty="0" smtClean="0"/>
              <a:t>när det återstår mindre än 2 minuter i </a:t>
            </a:r>
            <a:r>
              <a:rPr lang="sv-SE" dirty="0"/>
              <a:t>den fjärde perioden </a:t>
            </a:r>
            <a:r>
              <a:rPr lang="sv-SE" dirty="0" smtClean="0"/>
              <a:t>och vid spelmål i förlängningsperiod</a:t>
            </a:r>
            <a:endParaRPr lang="sv-SE" dirty="0"/>
          </a:p>
          <a:p>
            <a:pPr marL="514350" lvl="0" indent="-514350">
              <a:buFont typeface="+mj-lt"/>
              <a:buAutoNum type="arabicPeriod" startAt="4"/>
            </a:pPr>
            <a:r>
              <a:rPr lang="sv-SE" dirty="0"/>
              <a:t>om  24-sekundersklockan ljuder innan anfallande lag har kommit till </a:t>
            </a:r>
            <a:r>
              <a:rPr lang="sv-SE" dirty="0" smtClean="0"/>
              <a:t>avslut OCH domaren blåser</a:t>
            </a:r>
            <a:endParaRPr lang="sv-SE" dirty="0"/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75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Tidtagaren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2422359"/>
            <a:ext cx="8847222" cy="399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Vid en timeout ska tidtagaren:</a:t>
            </a:r>
            <a:r>
              <a:rPr lang="sv-SE" sz="3600" dirty="0" smtClean="0">
                <a:latin typeface="+mj-lt"/>
              </a:rPr>
              <a:t> </a:t>
            </a:r>
            <a:endParaRPr lang="sv-SE" sz="36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starta tidtagning </a:t>
            </a:r>
            <a:r>
              <a:rPr lang="sv-SE" dirty="0"/>
              <a:t>så snart domaren givit signal och tecken för beviljad </a:t>
            </a:r>
            <a:r>
              <a:rPr lang="sv-SE" dirty="0" smtClean="0"/>
              <a:t>time-out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</a:t>
            </a:r>
            <a:r>
              <a:rPr lang="sv-SE" dirty="0" smtClean="0"/>
              <a:t>ignalera när det har gått 50 sekunder </a:t>
            </a:r>
            <a:r>
              <a:rPr lang="sv-SE" dirty="0"/>
              <a:t>av </a:t>
            </a:r>
            <a:r>
              <a:rPr lang="sv-SE" dirty="0" smtClean="0"/>
              <a:t>time-outen 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</a:t>
            </a:r>
            <a:r>
              <a:rPr lang="sv-SE" dirty="0" smtClean="0"/>
              <a:t>ignalera </a:t>
            </a:r>
            <a:r>
              <a:rPr lang="sv-SE" dirty="0"/>
              <a:t>när time-outen är </a:t>
            </a:r>
            <a:r>
              <a:rPr lang="sv-SE" dirty="0" smtClean="0"/>
              <a:t>slut, d.v.s. </a:t>
            </a:r>
            <a:r>
              <a:rPr lang="sv-SE" dirty="0"/>
              <a:t>e</a:t>
            </a:r>
            <a:r>
              <a:rPr lang="sv-SE" dirty="0" smtClean="0"/>
              <a:t>fter 60 sekunder</a:t>
            </a:r>
            <a:endParaRPr lang="sv-SE" dirty="0"/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48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Tidtagaren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4" y="2422359"/>
            <a:ext cx="8847222" cy="399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Vid en spelpaus ska tidtagaren:</a:t>
            </a:r>
            <a:r>
              <a:rPr lang="sv-SE" sz="3600" dirty="0" smtClean="0">
                <a:latin typeface="+mj-lt"/>
              </a:rPr>
              <a:t> </a:t>
            </a:r>
            <a:endParaRPr lang="sv-SE" sz="36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starta tidtagningen </a:t>
            </a:r>
            <a:r>
              <a:rPr lang="sv-SE" dirty="0"/>
              <a:t>så snart </a:t>
            </a:r>
            <a:r>
              <a:rPr lang="sv-SE" dirty="0" smtClean="0"/>
              <a:t>en </a:t>
            </a:r>
            <a:r>
              <a:rPr lang="sv-SE" dirty="0"/>
              <a:t>spelperiod </a:t>
            </a:r>
            <a:r>
              <a:rPr lang="sv-SE" dirty="0" smtClean="0"/>
              <a:t>har avslutats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g</a:t>
            </a:r>
            <a:r>
              <a:rPr lang="sv-SE" dirty="0" smtClean="0"/>
              <a:t>e </a:t>
            </a:r>
            <a:r>
              <a:rPr lang="sv-SE" dirty="0"/>
              <a:t>signal innan </a:t>
            </a:r>
            <a:r>
              <a:rPr lang="sv-SE" dirty="0" smtClean="0"/>
              <a:t>period 1 och 3 när det återstår tre minuter, en minut och 30 sekunder till periodstart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g</a:t>
            </a:r>
            <a:r>
              <a:rPr lang="sv-SE" dirty="0" smtClean="0"/>
              <a:t>e </a:t>
            </a:r>
            <a:r>
              <a:rPr lang="sv-SE" dirty="0"/>
              <a:t>signal </a:t>
            </a:r>
            <a:r>
              <a:rPr lang="sv-SE" dirty="0" smtClean="0"/>
              <a:t>innan period 2 och 4, samt </a:t>
            </a:r>
            <a:r>
              <a:rPr lang="sv-SE" dirty="0"/>
              <a:t>ev. </a:t>
            </a:r>
            <a:r>
              <a:rPr lang="sv-SE" dirty="0" smtClean="0"/>
              <a:t>förlängnings-period, när det återstår 30 </a:t>
            </a:r>
            <a:r>
              <a:rPr lang="sv-SE" dirty="0"/>
              <a:t>sekunder </a:t>
            </a:r>
            <a:r>
              <a:rPr lang="sv-SE" dirty="0" smtClean="0"/>
              <a:t>till periodstart</a:t>
            </a: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ge </a:t>
            </a:r>
            <a:r>
              <a:rPr lang="sv-SE" dirty="0"/>
              <a:t>signal och </a:t>
            </a:r>
            <a:r>
              <a:rPr lang="sv-SE" dirty="0" smtClean="0"/>
              <a:t>stoppa </a:t>
            </a:r>
            <a:r>
              <a:rPr lang="sv-SE" dirty="0"/>
              <a:t>tidtagningen när en spelpaus är </a:t>
            </a:r>
            <a:r>
              <a:rPr lang="sv-SE" dirty="0" smtClean="0"/>
              <a:t>slut</a:t>
            </a:r>
            <a:endParaRPr lang="sv-SE" dirty="0"/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2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24-sekunderstidtagaren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074" y="2422359"/>
            <a:ext cx="10250905" cy="399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24-sekunderstidtagarens </a:t>
            </a:r>
            <a:r>
              <a:rPr lang="sv-SE" dirty="0"/>
              <a:t>uppgift är att </a:t>
            </a:r>
            <a:r>
              <a:rPr lang="sv-SE" dirty="0" smtClean="0"/>
              <a:t>hantera 24-sekunders-klockan.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          Starta </a:t>
            </a:r>
            <a:r>
              <a:rPr lang="sv-SE" sz="3600" dirty="0" smtClean="0">
                <a:solidFill>
                  <a:schemeClr val="accent1">
                    <a:lumMod val="75000"/>
                  </a:schemeClr>
                </a:solidFill>
              </a:rPr>
              <a:t>24-sekundersklockan</a:t>
            </a:r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när en </a:t>
            </a:r>
            <a:r>
              <a:rPr lang="sv-SE" dirty="0"/>
              <a:t>spelare får kontroll över </a:t>
            </a:r>
            <a:r>
              <a:rPr lang="sv-SE" dirty="0" smtClean="0"/>
              <a:t>bollen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vid inkast när </a:t>
            </a:r>
            <a:r>
              <a:rPr lang="sv-SE" dirty="0"/>
              <a:t>bollen berör eller berörs av någon spelare på spelplanen och det lag som gjort inkastet behåller kontroll över </a:t>
            </a:r>
            <a:r>
              <a:rPr lang="sv-SE" dirty="0" smtClean="0"/>
              <a:t>bollen</a:t>
            </a:r>
          </a:p>
        </p:txBody>
      </p:sp>
    </p:spTree>
    <p:extLst>
      <p:ext uri="{BB962C8B-B14F-4D97-AF65-F5344CB8AC3E}">
        <p14:creationId xmlns:p14="http://schemas.microsoft.com/office/powerpoint/2010/main" val="36135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24-sekunderstidtagaren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642" y="2422360"/>
            <a:ext cx="10034337" cy="4085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Följande villkor måste vara uppfyllda för att ett skott ska vara giltigt.</a:t>
            </a:r>
          </a:p>
          <a:p>
            <a:pPr marL="0" indent="0">
              <a:buNone/>
            </a:pPr>
            <a:r>
              <a:rPr lang="sv-SE" dirty="0"/>
              <a:t>1) Bollen måste lämna skyttens händer innan 24-sekunders-</a:t>
            </a:r>
            <a:br>
              <a:rPr lang="sv-SE" dirty="0"/>
            </a:br>
            <a:r>
              <a:rPr lang="sv-SE" dirty="0"/>
              <a:t>    signalen ljuder</a:t>
            </a:r>
            <a:br>
              <a:rPr lang="sv-SE" dirty="0"/>
            </a:br>
            <a:r>
              <a:rPr lang="sv-SE" dirty="0"/>
              <a:t>2) Bollen måste beröra ringen (eller gå i)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Observera att det endast är domarens signal som stoppar </a:t>
            </a:r>
            <a:r>
              <a:rPr lang="sv-SE" dirty="0" smtClean="0"/>
              <a:t>spelet när </a:t>
            </a:r>
            <a:r>
              <a:rPr lang="sv-SE" dirty="0"/>
              <a:t>24-sekundersklockan ljuder.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47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24-sekunderstidtagaren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152" y="2414121"/>
            <a:ext cx="9044676" cy="41874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24-sekundersklockan startas när:</a:t>
            </a:r>
          </a:p>
          <a:p>
            <a:pPr marL="0" indent="0">
              <a:buNone/>
            </a:pPr>
            <a:r>
              <a:rPr lang="sv-SE" dirty="0" smtClean="0"/>
              <a:t>1) bollen går över till andra laget och de får kontroll över den</a:t>
            </a:r>
          </a:p>
          <a:p>
            <a:pPr marL="0" indent="0">
              <a:buNone/>
            </a:pPr>
            <a:r>
              <a:rPr lang="sv-SE" dirty="0" smtClean="0"/>
              <a:t>2) bollen berört </a:t>
            </a:r>
            <a:r>
              <a:rPr lang="sv-SE" dirty="0"/>
              <a:t>ringen och ny </a:t>
            </a:r>
            <a:r>
              <a:rPr lang="sv-SE" dirty="0" smtClean="0"/>
              <a:t>bollkontroll har etablerats</a:t>
            </a:r>
          </a:p>
          <a:p>
            <a:pPr marL="0" indent="0">
              <a:buNone/>
            </a:pPr>
            <a:r>
              <a:rPr lang="sv-SE" dirty="0" smtClean="0"/>
              <a:t>3) det försvarande laget begår en foul</a:t>
            </a:r>
          </a:p>
          <a:p>
            <a:pPr marL="0" indent="0">
              <a:buNone/>
            </a:pPr>
            <a:r>
              <a:rPr lang="sv-SE" dirty="0" smtClean="0"/>
              <a:t>4) domaren </a:t>
            </a:r>
            <a:r>
              <a:rPr lang="sv-SE" dirty="0"/>
              <a:t>blåser för </a:t>
            </a:r>
            <a:r>
              <a:rPr lang="sv-SE" dirty="0" smtClean="0"/>
              <a:t>spark, eller annan regelöverträdelse,</a:t>
            </a:r>
            <a:br>
              <a:rPr lang="sv-SE" dirty="0" smtClean="0"/>
            </a:br>
            <a:r>
              <a:rPr lang="sv-SE" dirty="0" smtClean="0"/>
              <a:t>    och </a:t>
            </a:r>
            <a:r>
              <a:rPr lang="sv-SE" dirty="0"/>
              <a:t>signalerar för nya </a:t>
            </a:r>
            <a:r>
              <a:rPr lang="sv-SE" dirty="0" smtClean="0"/>
              <a:t>24</a:t>
            </a:r>
          </a:p>
          <a:p>
            <a:pPr marL="0" indent="0">
              <a:buNone/>
            </a:pPr>
            <a:r>
              <a:rPr lang="sv-SE" dirty="0" smtClean="0"/>
              <a:t>Det ska inte startas någon </a:t>
            </a:r>
            <a:r>
              <a:rPr lang="sv-SE" dirty="0"/>
              <a:t>ny 24 sekundersperiod </a:t>
            </a:r>
            <a:r>
              <a:rPr lang="sv-SE" dirty="0" smtClean="0"/>
              <a:t>om det försvarande laget </a:t>
            </a:r>
            <a:r>
              <a:rPr lang="sv-SE" dirty="0"/>
              <a:t>enbart berör </a:t>
            </a:r>
            <a:r>
              <a:rPr lang="sv-SE" dirty="0" smtClean="0"/>
              <a:t>bollen, </a:t>
            </a:r>
            <a:r>
              <a:rPr lang="sv-SE" dirty="0"/>
              <a:t>utan att ha </a:t>
            </a:r>
            <a:r>
              <a:rPr lang="sv-SE" dirty="0" smtClean="0"/>
              <a:t>kontroll, ÄVEN om bollen då lämnar planen.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2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2"/>
            <a:ext cx="10440000" cy="900000"/>
          </a:xfrm>
        </p:spPr>
        <p:txBody>
          <a:bodyPr>
            <a:noAutofit/>
          </a:bodyPr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24-sekunderstidtagaren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618" y="2805852"/>
            <a:ext cx="8420273" cy="399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Om försvarande lag begår en regelöverträdelse så får det anfallande laget 24 nya om de får inkast på den egna planhalvan.</a:t>
            </a:r>
          </a:p>
          <a:p>
            <a:pPr marL="0" indent="0">
              <a:buNone/>
            </a:pPr>
            <a:r>
              <a:rPr lang="sv-SE" dirty="0" smtClean="0"/>
              <a:t>Sker en sådan överträdelse istället på motståndarnas planhalva och det återstår:</a:t>
            </a:r>
            <a:br>
              <a:rPr lang="sv-SE" dirty="0" smtClean="0"/>
            </a:br>
            <a:r>
              <a:rPr lang="sv-SE" dirty="0" smtClean="0"/>
              <a:t>1) 14 sekunder eller mer så återupptar man bara</a:t>
            </a:r>
            <a:br>
              <a:rPr lang="sv-SE" dirty="0" smtClean="0"/>
            </a:br>
            <a:r>
              <a:rPr lang="sv-SE" dirty="0" smtClean="0"/>
              <a:t>    24-sekunderstiden där den stoppades</a:t>
            </a:r>
          </a:p>
          <a:p>
            <a:pPr marL="0" indent="0">
              <a:buNone/>
            </a:pPr>
            <a:r>
              <a:rPr lang="sv-SE" dirty="0" smtClean="0"/>
              <a:t>2) mindre än 14 sekunder så återställs 24-</a:t>
            </a:r>
            <a:br>
              <a:rPr lang="sv-SE" dirty="0" smtClean="0"/>
            </a:br>
            <a:r>
              <a:rPr lang="sv-SE" dirty="0" smtClean="0"/>
              <a:t>     sekundersklockan till 14 sekunder 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732766" y="2297287"/>
            <a:ext cx="104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14 eller 24 sekunder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3383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8235"/>
            <a:ext cx="10440000" cy="900000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Övriga tidsregler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492" y="2548235"/>
            <a:ext cx="2174790" cy="2020457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3 sekunder</a:t>
            </a:r>
          </a:p>
          <a:p>
            <a:r>
              <a:rPr lang="sv-SE" dirty="0" smtClean="0"/>
              <a:t>5 </a:t>
            </a:r>
            <a:r>
              <a:rPr lang="sv-SE" sz="3000" dirty="0" smtClean="0"/>
              <a:t>sekunder</a:t>
            </a:r>
          </a:p>
          <a:p>
            <a:r>
              <a:rPr lang="sv-SE" dirty="0" smtClean="0"/>
              <a:t>8 sekunder</a:t>
            </a:r>
            <a:r>
              <a:rPr lang="sv-SE" dirty="0"/>
              <a:t/>
            </a:r>
            <a:br>
              <a:rPr lang="sv-SE" dirty="0"/>
            </a:br>
            <a:r>
              <a:rPr lang="sv-SE" i="1" dirty="0"/>
              <a:t/>
            </a:r>
            <a:br>
              <a:rPr lang="sv-SE" i="1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94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49" y="1655855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Dagens agenda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56" y="2689705"/>
            <a:ext cx="7063274" cy="3660873"/>
          </a:xfrm>
        </p:spPr>
        <p:txBody>
          <a:bodyPr>
            <a:normAutofit/>
          </a:bodyPr>
          <a:lstStyle/>
          <a:p>
            <a:r>
              <a:rPr lang="sv-SE" dirty="0" smtClean="0"/>
              <a:t>Vilka roller ingår i sekretariatet</a:t>
            </a:r>
          </a:p>
          <a:p>
            <a:r>
              <a:rPr lang="sv-SE" dirty="0" smtClean="0"/>
              <a:t>Vad kännetecknar ett bra sekretariat</a:t>
            </a:r>
          </a:p>
          <a:p>
            <a:r>
              <a:rPr lang="sv-SE" dirty="0" smtClean="0"/>
              <a:t>Utrustning</a:t>
            </a:r>
          </a:p>
          <a:p>
            <a:r>
              <a:rPr lang="sv-SE" dirty="0" smtClean="0"/>
              <a:t>Roll för roll</a:t>
            </a:r>
          </a:p>
          <a:p>
            <a:r>
              <a:rPr lang="sv-SE" dirty="0" smtClean="0"/>
              <a:t>Domartecken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99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Bollkontroll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354" y="2422794"/>
            <a:ext cx="7122695" cy="399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Ett </a:t>
            </a:r>
            <a:r>
              <a:rPr lang="sv-SE" dirty="0"/>
              <a:t>lag </a:t>
            </a:r>
            <a:r>
              <a:rPr lang="sv-SE" dirty="0" smtClean="0"/>
              <a:t>anses ha </a:t>
            </a:r>
            <a:r>
              <a:rPr lang="sv-SE" dirty="0"/>
              <a:t>bollkontroll </a:t>
            </a:r>
            <a:r>
              <a:rPr lang="sv-SE" dirty="0" smtClean="0"/>
              <a:t>när:</a:t>
            </a:r>
          </a:p>
          <a:p>
            <a:pPr marL="0" indent="0">
              <a:buNone/>
            </a:pPr>
            <a:r>
              <a:rPr lang="sv-SE" dirty="0" smtClean="0"/>
              <a:t>- en </a:t>
            </a:r>
            <a:r>
              <a:rPr lang="sv-SE" dirty="0"/>
              <a:t>spelare i laget håller </a:t>
            </a:r>
            <a:r>
              <a:rPr lang="sv-SE" dirty="0" smtClean="0"/>
              <a:t>i eller </a:t>
            </a:r>
            <a:r>
              <a:rPr lang="sv-SE" dirty="0"/>
              <a:t>dribblar </a:t>
            </a:r>
            <a:r>
              <a:rPr lang="sv-SE" dirty="0" smtClean="0"/>
              <a:t>bollen</a:t>
            </a:r>
          </a:p>
          <a:p>
            <a:pPr>
              <a:buFontTx/>
              <a:buChar char="-"/>
            </a:pPr>
            <a:r>
              <a:rPr lang="sv-SE" dirty="0" smtClean="0"/>
              <a:t>när </a:t>
            </a:r>
            <a:r>
              <a:rPr lang="sv-SE" dirty="0"/>
              <a:t>bollen passas mellan </a:t>
            </a:r>
            <a:r>
              <a:rPr lang="sv-SE" dirty="0" smtClean="0"/>
              <a:t>lagkamrater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Bollkontrollen anses upphöra när:</a:t>
            </a:r>
          </a:p>
          <a:p>
            <a:pPr marL="0" indent="0">
              <a:buNone/>
            </a:pPr>
            <a:r>
              <a:rPr lang="sv-SE" dirty="0" smtClean="0"/>
              <a:t>- motståndarna </a:t>
            </a:r>
            <a:r>
              <a:rPr lang="sv-SE" dirty="0"/>
              <a:t>får </a:t>
            </a:r>
            <a:r>
              <a:rPr lang="sv-SE" dirty="0" smtClean="0"/>
              <a:t>bollkontroll, enligt ovan</a:t>
            </a:r>
          </a:p>
          <a:p>
            <a:pPr marL="0" indent="0">
              <a:buNone/>
            </a:pPr>
            <a:r>
              <a:rPr lang="sv-SE" dirty="0" smtClean="0"/>
              <a:t>- när </a:t>
            </a:r>
            <a:r>
              <a:rPr lang="sv-SE" dirty="0"/>
              <a:t>bollen lämnar </a:t>
            </a:r>
            <a:r>
              <a:rPr lang="sv-SE" dirty="0" smtClean="0"/>
              <a:t>händerna då någon skjuter ett skott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0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254" y="2461688"/>
            <a:ext cx="5146411" cy="399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Sekreteraren ansvarar för att:</a:t>
            </a:r>
          </a:p>
          <a:p>
            <a:r>
              <a:rPr lang="sv-SE" dirty="0" smtClean="0"/>
              <a:t>Skriva protokoll</a:t>
            </a:r>
          </a:p>
          <a:p>
            <a:r>
              <a:rPr lang="sv-SE" dirty="0"/>
              <a:t>S</a:t>
            </a:r>
            <a:r>
              <a:rPr lang="sv-SE" dirty="0" smtClean="0"/>
              <a:t>ignalera </a:t>
            </a:r>
            <a:r>
              <a:rPr lang="sv-SE" dirty="0"/>
              <a:t>vid byten och </a:t>
            </a:r>
            <a:r>
              <a:rPr lang="sv-SE" dirty="0" smtClean="0"/>
              <a:t>timeout</a:t>
            </a:r>
          </a:p>
          <a:p>
            <a:r>
              <a:rPr lang="sv-SE" dirty="0"/>
              <a:t>V</a:t>
            </a:r>
            <a:r>
              <a:rPr lang="sv-SE" dirty="0" smtClean="0"/>
              <a:t>isa foulskyltar</a:t>
            </a:r>
          </a:p>
          <a:p>
            <a:r>
              <a:rPr lang="sv-SE" dirty="0" smtClean="0"/>
              <a:t>Hantera lagfoul</a:t>
            </a:r>
            <a:endParaRPr lang="sv-SE" dirty="0" smtClean="0"/>
          </a:p>
          <a:p>
            <a:r>
              <a:rPr lang="sv-SE" dirty="0" smtClean="0"/>
              <a:t>Sköta </a:t>
            </a:r>
            <a:r>
              <a:rPr lang="sv-SE" dirty="0" smtClean="0"/>
              <a:t>gröna pilen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00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63" y="2414087"/>
            <a:ext cx="2828059" cy="39941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99" y="2403994"/>
            <a:ext cx="2851021" cy="40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8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52" y="2764309"/>
            <a:ext cx="9494341" cy="19039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78" y="4793581"/>
            <a:ext cx="8326437" cy="174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42" y="2549743"/>
            <a:ext cx="3438713" cy="3994150"/>
          </a:xfrm>
        </p:spPr>
      </p:pic>
    </p:spTree>
    <p:extLst>
      <p:ext uri="{BB962C8B-B14F-4D97-AF65-F5344CB8AC3E}">
        <p14:creationId xmlns:p14="http://schemas.microsoft.com/office/powerpoint/2010/main" val="7638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608" y="2549743"/>
            <a:ext cx="8004412" cy="35091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 smtClean="0"/>
              <a:t>Före matchen </a:t>
            </a:r>
            <a:r>
              <a:rPr lang="sv-SE" dirty="0" smtClean="0"/>
              <a:t>fyller vi, i lagpanelerna, i:</a:t>
            </a:r>
          </a:p>
          <a:p>
            <a:r>
              <a:rPr lang="sv-SE" dirty="0" smtClean="0"/>
              <a:t>lagens namn</a:t>
            </a:r>
          </a:p>
          <a:p>
            <a:r>
              <a:rPr lang="sv-SE" dirty="0" smtClean="0"/>
              <a:t>spelarnas namn (efternamn och initial i förnamn)</a:t>
            </a:r>
          </a:p>
          <a:p>
            <a:r>
              <a:rPr lang="sv-SE" dirty="0" smtClean="0"/>
              <a:t>spelarnas nummer</a:t>
            </a:r>
          </a:p>
          <a:p>
            <a:r>
              <a:rPr lang="sv-SE" dirty="0" smtClean="0"/>
              <a:t>kryss och ring för de som startar matchen</a:t>
            </a:r>
          </a:p>
          <a:p>
            <a:r>
              <a:rPr lang="sv-SE" dirty="0" smtClean="0"/>
              <a:t>namn på coacherna och eventuella assisterande coacher</a:t>
            </a:r>
          </a:p>
          <a:p>
            <a:endParaRPr lang="sv-SE" dirty="0"/>
          </a:p>
          <a:p>
            <a:r>
              <a:rPr lang="sv-SE" dirty="0" smtClean="0"/>
              <a:t>Dessutom </a:t>
            </a:r>
            <a:r>
              <a:rPr lang="sv-SE" dirty="0"/>
              <a:t>spärrar </a:t>
            </a:r>
            <a:r>
              <a:rPr lang="sv-SE" dirty="0" smtClean="0"/>
              <a:t>vi spelarrader </a:t>
            </a:r>
            <a:r>
              <a:rPr lang="sv-SE" dirty="0"/>
              <a:t>som inte </a:t>
            </a:r>
            <a:r>
              <a:rPr lang="sv-SE" dirty="0" smtClean="0"/>
              <a:t>används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16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556" y="2450514"/>
            <a:ext cx="10049781" cy="4118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 smtClean="0"/>
              <a:t>Under matchen </a:t>
            </a:r>
            <a:r>
              <a:rPr lang="sv-SE" dirty="0" smtClean="0"/>
              <a:t>fyller vi, i lagpanelerna, i:</a:t>
            </a:r>
          </a:p>
          <a:p>
            <a:r>
              <a:rPr lang="sv-SE" dirty="0" smtClean="0"/>
              <a:t>fouls (P, T, U eller D) Personlig, Teknisk, Osportslig eller Diskvalificerande, samt om foulen renderade några straffkast, och i så fall hur många</a:t>
            </a:r>
          </a:p>
          <a:p>
            <a:r>
              <a:rPr lang="sv-SE" dirty="0" smtClean="0"/>
              <a:t>lagfoul</a:t>
            </a:r>
          </a:p>
          <a:p>
            <a:r>
              <a:rPr lang="sv-SE" dirty="0" smtClean="0"/>
              <a:t>timeouts</a:t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Mellan perioder</a:t>
            </a:r>
          </a:p>
          <a:p>
            <a:r>
              <a:rPr lang="sv-SE" dirty="0" smtClean="0"/>
              <a:t>ritar vi ”trappa” kring fouls</a:t>
            </a:r>
          </a:p>
          <a:p>
            <a:r>
              <a:rPr lang="sv-SE" dirty="0" smtClean="0"/>
              <a:t>spärrar ej begångna lagfoul, samt ej utnyttjade timeouts</a:t>
            </a:r>
          </a:p>
          <a:p>
            <a:r>
              <a:rPr lang="sv-SE" dirty="0" smtClean="0"/>
              <a:t>byter färg på pennan  ;-)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0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098" y="2549743"/>
            <a:ext cx="6400202" cy="4118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Efter matchen </a:t>
            </a:r>
            <a:r>
              <a:rPr lang="sv-SE" dirty="0" smtClean="0"/>
              <a:t>fyller vi, i lagpanelerna, i:</a:t>
            </a:r>
          </a:p>
          <a:p>
            <a:r>
              <a:rPr lang="sv-SE" dirty="0" smtClean="0"/>
              <a:t>varje spelares totalpoäng</a:t>
            </a:r>
          </a:p>
          <a:p>
            <a:r>
              <a:rPr lang="sv-SE" dirty="0" smtClean="0"/>
              <a:t>lagets totalpoäng</a:t>
            </a:r>
          </a:p>
          <a:p>
            <a:r>
              <a:rPr lang="sv-SE" dirty="0"/>
              <a:t>ritar vi ”trappa” kring fouls</a:t>
            </a:r>
          </a:p>
          <a:p>
            <a:r>
              <a:rPr lang="sv-SE" dirty="0"/>
              <a:t>spärrar ej </a:t>
            </a:r>
            <a:r>
              <a:rPr lang="sv-SE" dirty="0" smtClean="0"/>
              <a:t>begångna spelarfoul, </a:t>
            </a:r>
            <a:r>
              <a:rPr lang="sv-SE" dirty="0"/>
              <a:t>lagfoul, samt ej utnyttjade </a:t>
            </a:r>
            <a:r>
              <a:rPr lang="sv-SE" dirty="0" smtClean="0"/>
              <a:t>timeouts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536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114" y="2410409"/>
            <a:ext cx="10073844" cy="41187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 smtClean="0"/>
              <a:t>Observera att också en coach kan få fouls.</a:t>
            </a:r>
            <a:br>
              <a:rPr lang="sv-SE" dirty="0" smtClean="0"/>
            </a:br>
            <a:r>
              <a:rPr lang="sv-SE" dirty="0" smtClean="0"/>
              <a:t>Begår coachen själv ett regelbrott, t.ex. protesterar för vildsint mot ett domslut så anges det med bokstaven C, samt eventuella straffkast.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Gör någon spelare på bänken något otillåtet, t.ex. hostar när motståndarna skjuter straffkast så markeras också detta på coachen, fast med ett B.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Två C, eller tre fouls totalt, och coachen är utvisad.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OBS! </a:t>
            </a:r>
            <a:r>
              <a:rPr lang="sv-SE" dirty="0" smtClean="0"/>
              <a:t>Coachens fouls räknas inte med i lagfouls!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99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449" y="2549743"/>
            <a:ext cx="59055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35" y="1656160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 sekretariatet finner vi tre roller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565" y="2720501"/>
            <a:ext cx="5803641" cy="2326595"/>
          </a:xfrm>
        </p:spPr>
        <p:txBody>
          <a:bodyPr/>
          <a:lstStyle/>
          <a:p>
            <a:r>
              <a:rPr lang="sv-SE" dirty="0" smtClean="0"/>
              <a:t>Tidtagaren</a:t>
            </a:r>
          </a:p>
          <a:p>
            <a:r>
              <a:rPr lang="sv-SE" dirty="0" smtClean="0"/>
              <a:t>24-sekunderstidtagaren</a:t>
            </a:r>
          </a:p>
          <a:p>
            <a:r>
              <a:rPr lang="sv-SE" dirty="0" smtClean="0"/>
              <a:t>Sekreteraren</a:t>
            </a:r>
          </a:p>
          <a:p>
            <a:r>
              <a:rPr lang="sv-SE" dirty="0" smtClean="0"/>
              <a:t>Biträdande sekreterare (assistenten)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35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94" y="2378326"/>
            <a:ext cx="3670209" cy="4117975"/>
          </a:xfrm>
        </p:spPr>
      </p:pic>
    </p:spTree>
    <p:extLst>
      <p:ext uri="{BB962C8B-B14F-4D97-AF65-F5344CB8AC3E}">
        <p14:creationId xmlns:p14="http://schemas.microsoft.com/office/powerpoint/2010/main" val="40364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00" y="2549743"/>
            <a:ext cx="4450997" cy="3994150"/>
          </a:xfrm>
        </p:spPr>
      </p:pic>
    </p:spTree>
    <p:extLst>
      <p:ext uri="{BB962C8B-B14F-4D97-AF65-F5344CB8AC3E}">
        <p14:creationId xmlns:p14="http://schemas.microsoft.com/office/powerpoint/2010/main" val="5027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387" y="2549743"/>
            <a:ext cx="9452812" cy="378986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I resultatpanelen anger vi löpande poäng.</a:t>
            </a:r>
          </a:p>
          <a:p>
            <a:pPr marL="0" indent="0">
              <a:buNone/>
            </a:pPr>
            <a:r>
              <a:rPr lang="sv-SE" dirty="0" smtClean="0"/>
              <a:t>Oavsett poängtyp så anger vi i den tomma kolumnen spelarnummer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ett straffkast, ger en poäng, och markeras med en liten plump</a:t>
            </a:r>
          </a:p>
          <a:p>
            <a:r>
              <a:rPr lang="sv-SE" dirty="0" smtClean="0"/>
              <a:t>ett </a:t>
            </a:r>
            <a:r>
              <a:rPr lang="sv-SE" dirty="0"/>
              <a:t>tvåpoängsskott anges med ett snedstreck över poängen</a:t>
            </a:r>
          </a:p>
          <a:p>
            <a:r>
              <a:rPr lang="sv-SE" dirty="0"/>
              <a:t>ett </a:t>
            </a:r>
            <a:r>
              <a:rPr lang="sv-SE" dirty="0" smtClean="0"/>
              <a:t>trepoängsskott </a:t>
            </a:r>
            <a:r>
              <a:rPr lang="sv-SE" dirty="0"/>
              <a:t>anges med ett snedstreck över </a:t>
            </a:r>
            <a:r>
              <a:rPr lang="sv-SE" dirty="0" smtClean="0"/>
              <a:t>poängen OCH ring runt spelarnumret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73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506662"/>
            <a:ext cx="10515600" cy="392622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I resultatpanelen markerar vi avslut av en period genom att dra ett streck under senaste poängen (och spelarnummer) för båda lagen samt ringa in poängen.</a:t>
            </a:r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När matchen är slut Z-spärrar vi överflödiga poäng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5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506662"/>
            <a:ext cx="10515600" cy="3926222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43" y="2506662"/>
            <a:ext cx="3128511" cy="40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86" y="2630238"/>
            <a:ext cx="9313026" cy="1743154"/>
          </a:xfrm>
        </p:spPr>
      </p:pic>
    </p:spTree>
    <p:extLst>
      <p:ext uri="{BB962C8B-B14F-4D97-AF65-F5344CB8AC3E}">
        <p14:creationId xmlns:p14="http://schemas.microsoft.com/office/powerpoint/2010/main" val="20698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769" y="2172930"/>
            <a:ext cx="10291010" cy="4492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b="1" dirty="0" smtClean="0"/>
              <a:t>Efter</a:t>
            </a:r>
            <a:r>
              <a:rPr lang="sv-SE" b="1" dirty="0" smtClean="0"/>
              <a:t> matchen</a:t>
            </a:r>
            <a:r>
              <a:rPr lang="sv-SE" dirty="0" smtClean="0"/>
              <a:t>:</a:t>
            </a:r>
          </a:p>
          <a:p>
            <a:r>
              <a:rPr lang="sv-SE" dirty="0" smtClean="0"/>
              <a:t>drar vi dubbla streck under avslutande poäng</a:t>
            </a:r>
          </a:p>
          <a:p>
            <a:r>
              <a:rPr lang="sv-SE" dirty="0"/>
              <a:t>fyller vi i </a:t>
            </a:r>
            <a:r>
              <a:rPr lang="sv-SE" dirty="0" smtClean="0"/>
              <a:t>sidfoten, och domarna ska signera när allt är klart</a:t>
            </a:r>
          </a:p>
          <a:p>
            <a:r>
              <a:rPr lang="sv-SE" dirty="0" smtClean="0"/>
              <a:t>spärrar vi allt som ska spärras</a:t>
            </a:r>
          </a:p>
          <a:p>
            <a:r>
              <a:rPr lang="sv-SE" dirty="0" smtClean="0"/>
              <a:t>räknar vi samman varje spelares totalpoäng, samt lagens dito</a:t>
            </a:r>
          </a:p>
          <a:p>
            <a:r>
              <a:rPr lang="sv-SE" dirty="0" smtClean="0"/>
              <a:t>ger vi rosa lapp till segrande lags coach och gul till förlorarna</a:t>
            </a:r>
          </a:p>
          <a:p>
            <a:r>
              <a:rPr lang="sv-SE" dirty="0" smtClean="0"/>
              <a:t>hanterar vi, i samråd med domaren, inrapportering av resultat och inskickande av protokoll (den vita)</a:t>
            </a:r>
          </a:p>
          <a:p>
            <a:r>
              <a:rPr lang="sv-SE" dirty="0" smtClean="0"/>
              <a:t>plockar vi ihop och återställer allt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6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8" y="2724591"/>
            <a:ext cx="10034921" cy="1353783"/>
          </a:xfrm>
        </p:spPr>
      </p:pic>
    </p:spTree>
    <p:extLst>
      <p:ext uri="{BB962C8B-B14F-4D97-AF65-F5344CB8AC3E}">
        <p14:creationId xmlns:p14="http://schemas.microsoft.com/office/powerpoint/2010/main" val="28441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283" y="2549743"/>
            <a:ext cx="6793832" cy="3994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/>
              <a:t>Förutom att skriva protokollet så ansvarar ju sekreteraren för att</a:t>
            </a:r>
          </a:p>
          <a:p>
            <a:r>
              <a:rPr lang="sv-SE" dirty="0" smtClean="0"/>
              <a:t>visa foulskyltar</a:t>
            </a:r>
          </a:p>
          <a:p>
            <a:r>
              <a:rPr lang="sv-SE" dirty="0" smtClean="0"/>
              <a:t>ange hur många lagfoul som har begåtts</a:t>
            </a:r>
          </a:p>
          <a:p>
            <a:r>
              <a:rPr lang="sv-SE" dirty="0" smtClean="0"/>
              <a:t>hantera gröna pilen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62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Sekreteraren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850" y="2549743"/>
            <a:ext cx="2153403" cy="859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926" y="3529263"/>
            <a:ext cx="11381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Matchstart </a:t>
            </a:r>
            <a:r>
              <a:rPr lang="sv-SE" sz="2800" dirty="0"/>
              <a:t>– pilen riktas åt det håll som laget som INTE erövrade bollen </a:t>
            </a:r>
            <a:r>
              <a:rPr lang="sv-SE" sz="2800" dirty="0" smtClean="0"/>
              <a:t>anfaller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Uppkastsituation </a:t>
            </a:r>
            <a:r>
              <a:rPr lang="sv-SE" sz="2800" dirty="0"/>
              <a:t>– pilen vänds direkt EFTER det påföljande </a:t>
            </a:r>
            <a:r>
              <a:rPr lang="sv-SE" sz="2800" dirty="0" smtClean="0"/>
              <a:t>inkastet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Periodstart </a:t>
            </a:r>
            <a:r>
              <a:rPr lang="sv-SE" sz="2800" dirty="0"/>
              <a:t>(Q2, Q3 och Q4) – pilen vänds så snart spelet satts </a:t>
            </a:r>
            <a:r>
              <a:rPr lang="sv-SE" sz="2800" dirty="0" smtClean="0"/>
              <a:t>igång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Halvlek </a:t>
            </a:r>
            <a:r>
              <a:rPr lang="sv-SE" sz="2800" dirty="0"/>
              <a:t>– pilen vänds I halvlek (samt direkt efter periodstart Q3, se raden ovan)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8516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54" y="1648838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Vad kännetecknar ett bra sekretariat?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086" y="5506490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Komplett</a:t>
            </a:r>
            <a:br>
              <a:rPr lang="sv-SE" dirty="0" smtClean="0"/>
            </a:br>
            <a:r>
              <a:rPr lang="sv-SE" dirty="0" smtClean="0"/>
              <a:t>bemanning</a:t>
            </a:r>
            <a:endParaRPr lang="sv-SE" dirty="0"/>
          </a:p>
        </p:txBody>
      </p:sp>
      <p:sp>
        <p:nvSpPr>
          <p:cNvPr id="36" name="TextBox 35"/>
          <p:cNvSpPr txBox="1"/>
          <p:nvPr/>
        </p:nvSpPr>
        <p:spPr>
          <a:xfrm>
            <a:off x="9478978" y="4606817"/>
            <a:ext cx="154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Bra samarbete</a:t>
            </a:r>
            <a:br>
              <a:rPr lang="sv-SE" dirty="0" smtClean="0"/>
            </a:br>
            <a:r>
              <a:rPr lang="sv-SE" dirty="0" smtClean="0"/>
              <a:t>      externt</a:t>
            </a:r>
            <a:endParaRPr lang="sv-SE" dirty="0"/>
          </a:p>
        </p:txBody>
      </p:sp>
      <p:sp>
        <p:nvSpPr>
          <p:cNvPr id="37" name="TextBox 36"/>
          <p:cNvSpPr txBox="1"/>
          <p:nvPr/>
        </p:nvSpPr>
        <p:spPr>
          <a:xfrm>
            <a:off x="6262771" y="2768425"/>
            <a:ext cx="154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Bra samarbete</a:t>
            </a:r>
            <a:br>
              <a:rPr lang="sv-SE" dirty="0" smtClean="0"/>
            </a:br>
            <a:r>
              <a:rPr lang="sv-SE" dirty="0" smtClean="0"/>
              <a:t>       internt</a:t>
            </a:r>
            <a:endParaRPr lang="sv-SE" dirty="0"/>
          </a:p>
        </p:txBody>
      </p:sp>
      <p:sp>
        <p:nvSpPr>
          <p:cNvPr id="38" name="TextBox 37"/>
          <p:cNvSpPr txBox="1"/>
          <p:nvPr/>
        </p:nvSpPr>
        <p:spPr>
          <a:xfrm>
            <a:off x="4959558" y="4209660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Är koncentrerade</a:t>
            </a:r>
            <a:br>
              <a:rPr lang="sv-SE" dirty="0" smtClean="0"/>
            </a:br>
            <a:r>
              <a:rPr lang="sv-SE" dirty="0" smtClean="0"/>
              <a:t>   på uppgiften</a:t>
            </a:r>
            <a:endParaRPr lang="sv-SE" dirty="0"/>
          </a:p>
        </p:txBody>
      </p:sp>
      <p:sp>
        <p:nvSpPr>
          <p:cNvPr id="39" name="TextBox 38"/>
          <p:cNvSpPr txBox="1"/>
          <p:nvPr/>
        </p:nvSpPr>
        <p:spPr>
          <a:xfrm>
            <a:off x="8171986" y="3354570"/>
            <a:ext cx="208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Neutralt och korrekt</a:t>
            </a:r>
            <a:br>
              <a:rPr lang="sv-SE" dirty="0" smtClean="0"/>
            </a:br>
            <a:r>
              <a:rPr lang="sv-SE" dirty="0" smtClean="0"/>
              <a:t>      uppträdande</a:t>
            </a:r>
            <a:endParaRPr lang="sv-SE" dirty="0"/>
          </a:p>
        </p:txBody>
      </p:sp>
      <p:sp>
        <p:nvSpPr>
          <p:cNvPr id="40" name="TextBox 39"/>
          <p:cNvSpPr txBox="1"/>
          <p:nvPr/>
        </p:nvSpPr>
        <p:spPr>
          <a:xfrm>
            <a:off x="7197215" y="4833018"/>
            <a:ext cx="1593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Arbetar snabbt</a:t>
            </a:r>
            <a:br>
              <a:rPr lang="sv-SE" dirty="0" smtClean="0"/>
            </a:br>
            <a:r>
              <a:rPr lang="sv-SE" dirty="0" smtClean="0"/>
              <a:t>   och säkert</a:t>
            </a:r>
            <a:endParaRPr lang="sv-SE" dirty="0"/>
          </a:p>
        </p:txBody>
      </p:sp>
      <p:sp>
        <p:nvSpPr>
          <p:cNvPr id="41" name="TextBox 40"/>
          <p:cNvSpPr txBox="1"/>
          <p:nvPr/>
        </p:nvSpPr>
        <p:spPr>
          <a:xfrm>
            <a:off x="3312854" y="5253148"/>
            <a:ext cx="193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Tycker att varje</a:t>
            </a:r>
            <a:br>
              <a:rPr lang="sv-SE" dirty="0" smtClean="0"/>
            </a:br>
            <a:r>
              <a:rPr lang="sv-SE" dirty="0" smtClean="0"/>
              <a:t>match är lika viktig</a:t>
            </a:r>
            <a:endParaRPr lang="sv-SE" dirty="0"/>
          </a:p>
        </p:txBody>
      </p:sp>
      <p:sp>
        <p:nvSpPr>
          <p:cNvPr id="42" name="TextBox 41"/>
          <p:cNvSpPr txBox="1"/>
          <p:nvPr/>
        </p:nvSpPr>
        <p:spPr>
          <a:xfrm>
            <a:off x="1209829" y="2811947"/>
            <a:ext cx="1017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På plats i</a:t>
            </a:r>
            <a:br>
              <a:rPr lang="sv-SE" dirty="0" smtClean="0"/>
            </a:br>
            <a:r>
              <a:rPr lang="sv-SE" dirty="0" smtClean="0"/>
              <a:t> god tid</a:t>
            </a:r>
            <a:endParaRPr lang="sv-SE" dirty="0"/>
          </a:p>
        </p:txBody>
      </p:sp>
      <p:sp>
        <p:nvSpPr>
          <p:cNvPr id="43" name="TextBox 42"/>
          <p:cNvSpPr txBox="1"/>
          <p:nvPr/>
        </p:nvSpPr>
        <p:spPr>
          <a:xfrm>
            <a:off x="2135088" y="4164333"/>
            <a:ext cx="129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Kunnigt och</a:t>
            </a:r>
            <a:br>
              <a:rPr lang="sv-SE" dirty="0" smtClean="0"/>
            </a:br>
            <a:r>
              <a:rPr lang="sv-SE" dirty="0" smtClean="0"/>
              <a:t> välutbildat</a:t>
            </a:r>
            <a:endParaRPr lang="sv-SE" dirty="0"/>
          </a:p>
        </p:txBody>
      </p:sp>
      <p:sp>
        <p:nvSpPr>
          <p:cNvPr id="44" name="TextBox 43"/>
          <p:cNvSpPr txBox="1"/>
          <p:nvPr/>
        </p:nvSpPr>
        <p:spPr>
          <a:xfrm>
            <a:off x="3942044" y="3095238"/>
            <a:ext cx="1155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   Rätt</a:t>
            </a:r>
            <a:br>
              <a:rPr lang="sv-SE" dirty="0" smtClean="0"/>
            </a:br>
            <a:r>
              <a:rPr lang="sv-SE" dirty="0" smtClean="0"/>
              <a:t>utrustning</a:t>
            </a:r>
            <a:endParaRPr lang="sv-SE" dirty="0"/>
          </a:p>
        </p:txBody>
      </p:sp>
      <p:pic>
        <p:nvPicPr>
          <p:cNvPr id="46" name="Content Placeholder 4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1" y="2621903"/>
            <a:ext cx="1499896" cy="1026988"/>
          </a:xfrm>
        </p:spPr>
      </p:pic>
      <p:pic>
        <p:nvPicPr>
          <p:cNvPr id="47" name="Content Placeholder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24" y="3963775"/>
            <a:ext cx="1697427" cy="1026988"/>
          </a:xfrm>
          <a:prstGeom prst="rect">
            <a:avLst/>
          </a:prstGeom>
        </p:spPr>
      </p:pic>
      <p:pic>
        <p:nvPicPr>
          <p:cNvPr id="48" name="Content Placeholder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9" y="5316161"/>
            <a:ext cx="1670343" cy="1026988"/>
          </a:xfrm>
          <a:prstGeom prst="rect">
            <a:avLst/>
          </a:prstGeom>
        </p:spPr>
      </p:pic>
      <p:pic>
        <p:nvPicPr>
          <p:cNvPr id="49" name="Content Placeholder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34" y="2562006"/>
            <a:ext cx="1824365" cy="1026988"/>
          </a:xfrm>
          <a:prstGeom prst="rect">
            <a:avLst/>
          </a:prstGeom>
        </p:spPr>
      </p:pic>
      <p:pic>
        <p:nvPicPr>
          <p:cNvPr id="50" name="Content Placeholder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58" y="2916165"/>
            <a:ext cx="1499896" cy="1026988"/>
          </a:xfrm>
          <a:prstGeom prst="rect">
            <a:avLst/>
          </a:prstGeom>
        </p:spPr>
      </p:pic>
      <p:pic>
        <p:nvPicPr>
          <p:cNvPr id="51" name="Content Placeholder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45" y="4019331"/>
            <a:ext cx="2350293" cy="1026988"/>
          </a:xfrm>
          <a:prstGeom prst="rect">
            <a:avLst/>
          </a:prstGeom>
        </p:spPr>
      </p:pic>
      <p:pic>
        <p:nvPicPr>
          <p:cNvPr id="52" name="Content Placeholder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38" y="4606817"/>
            <a:ext cx="1937511" cy="1026988"/>
          </a:xfrm>
          <a:prstGeom prst="rect">
            <a:avLst/>
          </a:prstGeom>
        </p:spPr>
      </p:pic>
      <p:pic>
        <p:nvPicPr>
          <p:cNvPr id="53" name="Content Placeholder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73" y="5066941"/>
            <a:ext cx="2259616" cy="1026988"/>
          </a:xfrm>
          <a:prstGeom prst="rect">
            <a:avLst/>
          </a:prstGeom>
        </p:spPr>
      </p:pic>
      <p:pic>
        <p:nvPicPr>
          <p:cNvPr id="54" name="Content Placeholder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93" y="4416488"/>
            <a:ext cx="2062818" cy="1026988"/>
          </a:xfrm>
          <a:prstGeom prst="rect">
            <a:avLst/>
          </a:prstGeom>
        </p:spPr>
      </p:pic>
      <p:pic>
        <p:nvPicPr>
          <p:cNvPr id="55" name="Content Placeholder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70" y="3123308"/>
            <a:ext cx="2623553" cy="10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Domartecken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11" y="2749968"/>
            <a:ext cx="63531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Domartecken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04" y="2725904"/>
            <a:ext cx="1657350" cy="2962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943" y="2709862"/>
            <a:ext cx="1685925" cy="2943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658" y="2725904"/>
            <a:ext cx="1782165" cy="2920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219" y="2683041"/>
            <a:ext cx="5086350" cy="29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49743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TACK!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9580" y="2549743"/>
            <a:ext cx="4948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/>
              <a:t>... för visat intresse och lycka till i dina kommande sekretariat.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3869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9742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Utrustning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871" y="2683859"/>
            <a:ext cx="5535912" cy="366087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Matchklocka</a:t>
            </a:r>
          </a:p>
          <a:p>
            <a:r>
              <a:rPr lang="sv-SE" dirty="0" smtClean="0"/>
              <a:t>Resultattavla</a:t>
            </a:r>
          </a:p>
          <a:p>
            <a:r>
              <a:rPr lang="sv-SE" dirty="0" smtClean="0"/>
              <a:t>24-sekundersklocka</a:t>
            </a:r>
          </a:p>
          <a:p>
            <a:r>
              <a:rPr lang="sv-SE" dirty="0" smtClean="0"/>
              <a:t>Signaler (finns ofta på matchklockan)</a:t>
            </a:r>
          </a:p>
          <a:p>
            <a:r>
              <a:rPr lang="sv-SE" dirty="0" smtClean="0"/>
              <a:t>Stoppur (för timeout)</a:t>
            </a:r>
          </a:p>
          <a:p>
            <a:r>
              <a:rPr lang="sv-SE" dirty="0" smtClean="0"/>
              <a:t>Spelarfoulsskyltar</a:t>
            </a:r>
            <a:endParaRPr lang="sv-SE" dirty="0"/>
          </a:p>
          <a:p>
            <a:r>
              <a:rPr lang="sv-SE" dirty="0"/>
              <a:t>Lagfoulsmarkeringar	</a:t>
            </a:r>
          </a:p>
          <a:p>
            <a:r>
              <a:rPr lang="sv-SE" dirty="0"/>
              <a:t>Grö</a:t>
            </a:r>
            <a:r>
              <a:rPr lang="sv-SE" dirty="0" smtClean="0"/>
              <a:t>n pil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22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9742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Utrustning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5232" y="2333604"/>
            <a:ext cx="291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- matchklockan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888" y="2964772"/>
            <a:ext cx="5107023" cy="33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9742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Utrustning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5232" y="2333604"/>
            <a:ext cx="442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- </a:t>
            </a:r>
            <a:r>
              <a:rPr lang="sv-SE" sz="3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24 sekundersklockan</a:t>
            </a:r>
            <a:endParaRPr lang="sv-SE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648" y="2918379"/>
            <a:ext cx="2799974" cy="34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9742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Utrustning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0617" y="2358318"/>
            <a:ext cx="343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Spelarfoulsskyltar</a:t>
            </a:r>
            <a:endParaRPr lang="sv-SE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132" y="2984694"/>
            <a:ext cx="3979023" cy="1384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145" y="4410618"/>
            <a:ext cx="423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Lagfoulsmarkeringar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231" y="5036994"/>
            <a:ext cx="874250" cy="1281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340" y="5036994"/>
            <a:ext cx="874250" cy="12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9742"/>
            <a:ext cx="10440000" cy="900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Utrustning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6240" y="2333604"/>
            <a:ext cx="2549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Gröna pilen</a:t>
            </a:r>
            <a:endParaRPr lang="sv-SE" sz="3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612" y="3335038"/>
            <a:ext cx="33051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837</Words>
  <Application>Microsoft Office PowerPoint</Application>
  <PresentationFormat>Widescreen</PresentationFormat>
  <Paragraphs>182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Cambria</vt:lpstr>
      <vt:lpstr>Office Theme</vt:lpstr>
      <vt:lpstr>Välkomna till F07:s sekretariatsutbildning</vt:lpstr>
      <vt:lpstr>Dagens agenda</vt:lpstr>
      <vt:lpstr>I sekretariatet finner vi tre roller</vt:lpstr>
      <vt:lpstr>Vad kännetecknar ett bra sekretariat?</vt:lpstr>
      <vt:lpstr>Utrustning</vt:lpstr>
      <vt:lpstr>Utrustning</vt:lpstr>
      <vt:lpstr>Utrustning</vt:lpstr>
      <vt:lpstr>Utrustning</vt:lpstr>
      <vt:lpstr>Utrustning</vt:lpstr>
      <vt:lpstr>Tidtagaren</vt:lpstr>
      <vt:lpstr>Tidtagaren</vt:lpstr>
      <vt:lpstr>Tidtagaren</vt:lpstr>
      <vt:lpstr>Tidtagaren</vt:lpstr>
      <vt:lpstr>Tidtagaren</vt:lpstr>
      <vt:lpstr>24-sekunderstidtagaren</vt:lpstr>
      <vt:lpstr>24-sekunderstidtagaren</vt:lpstr>
      <vt:lpstr>24-sekunderstidtagaren</vt:lpstr>
      <vt:lpstr>24-sekunderstidtagaren</vt:lpstr>
      <vt:lpstr>Övriga tidsregler</vt:lpstr>
      <vt:lpstr>Bollkontroll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Sekreteraren</vt:lpstr>
      <vt:lpstr>Domartecken</vt:lpstr>
      <vt:lpstr>Domartecken</vt:lpstr>
      <vt:lpstr>TACK!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 F07:s sekretariatsutbildning</dc:title>
  <dc:creator>Mats Stafström</dc:creator>
  <cp:lastModifiedBy>Mats</cp:lastModifiedBy>
  <cp:revision>72</cp:revision>
  <dcterms:created xsi:type="dcterms:W3CDTF">2019-12-02T14:16:33Z</dcterms:created>
  <dcterms:modified xsi:type="dcterms:W3CDTF">2020-01-26T21:54:55Z</dcterms:modified>
</cp:coreProperties>
</file>