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23"/>
  </p:notesMasterIdLst>
  <p:sldIdLst>
    <p:sldId id="256" r:id="rId6"/>
    <p:sldId id="301" r:id="rId7"/>
    <p:sldId id="303" r:id="rId8"/>
    <p:sldId id="305" r:id="rId9"/>
    <p:sldId id="265" r:id="rId10"/>
    <p:sldId id="302" r:id="rId11"/>
    <p:sldId id="308" r:id="rId12"/>
    <p:sldId id="307" r:id="rId13"/>
    <p:sldId id="310" r:id="rId14"/>
    <p:sldId id="327" r:id="rId15"/>
    <p:sldId id="326" r:id="rId16"/>
    <p:sldId id="312" r:id="rId17"/>
    <p:sldId id="314" r:id="rId18"/>
    <p:sldId id="323" r:id="rId19"/>
    <p:sldId id="318" r:id="rId20"/>
    <p:sldId id="324" r:id="rId21"/>
    <p:sldId id="32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X1etEYxxXlwqWm3fP8Z47Tt7E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3" autoAdjust="0"/>
    <p:restoredTop sz="94660"/>
  </p:normalViewPr>
  <p:slideViewPr>
    <p:cSldViewPr>
      <p:cViewPr varScale="1">
        <p:scale>
          <a:sx n="102" d="100"/>
          <a:sy n="102" d="100"/>
        </p:scale>
        <p:origin x="17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703343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39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647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129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815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366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690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5184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479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1112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38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11"/>
        <p:cNvGrpSpPr/>
        <p:nvPr/>
      </p:nvGrpSpPr>
      <p:grpSpPr>
        <a:xfrm>
          <a:off x="0" y="0"/>
          <a:ext cx="0" cy="0"/>
          <a:chOff x="0" y="0"/>
          <a:chExt cx="0" cy="0"/>
        </a:xfrm>
      </p:grpSpPr>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884DC6-7519-48EC-AF0E-2747E6A9195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407054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84DC6-7519-48EC-AF0E-2747E6A9195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4178092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884DC6-7519-48EC-AF0E-2747E6A9195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273227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884DC6-7519-48EC-AF0E-2747E6A9195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836116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884DC6-7519-48EC-AF0E-2747E6A91957}"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2798355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884DC6-7519-48EC-AF0E-2747E6A91957}"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146134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84DC6-7519-48EC-AF0E-2747E6A91957}"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985910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884DC6-7519-48EC-AF0E-2747E6A9195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867737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884DC6-7519-48EC-AF0E-2747E6A9195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20068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84DC6-7519-48EC-AF0E-2747E6A9195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2912150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84DC6-7519-48EC-AF0E-2747E6A9195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A00E3-E1A4-4084-AF02-47E72BC075D0}" type="slidenum">
              <a:rPr lang="en-US" smtClean="0"/>
              <a:t>‹#›</a:t>
            </a:fld>
            <a:endParaRPr lang="en-US"/>
          </a:p>
        </p:txBody>
      </p:sp>
    </p:spTree>
    <p:extLst>
      <p:ext uri="{BB962C8B-B14F-4D97-AF65-F5344CB8AC3E}">
        <p14:creationId xmlns:p14="http://schemas.microsoft.com/office/powerpoint/2010/main" val="51536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84DC6-7519-48EC-AF0E-2747E6A91957}" type="datetimeFigureOut">
              <a:rPr lang="en-US" smtClean="0"/>
              <a:t>9/15/2022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A00E3-E1A4-4084-AF02-47E72BC075D0}" type="slidenum">
              <a:rPr lang="en-US" smtClean="0"/>
              <a:t>‹#›</a:t>
            </a:fld>
            <a:endParaRPr lang="en-US"/>
          </a:p>
        </p:txBody>
      </p:sp>
    </p:spTree>
    <p:extLst>
      <p:ext uri="{BB962C8B-B14F-4D97-AF65-F5344CB8AC3E}">
        <p14:creationId xmlns:p14="http://schemas.microsoft.com/office/powerpoint/2010/main" val="1310237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6.jpe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0.jpg"/><Relationship Id="rId11" Type="http://schemas.openxmlformats.org/officeDocument/2006/relationships/image" Target="../media/image25.jpe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2.jpeg"/><Relationship Id="rId4" Type="http://schemas.openxmlformats.org/officeDocument/2006/relationships/image" Target="../media/image30.jpeg"/><Relationship Id="rId9"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7" name="Google Shape;87;p1">
            <a:extLst>
              <a:ext uri="{FF2B5EF4-FFF2-40B4-BE49-F238E27FC236}">
                <a16:creationId xmlns:a16="http://schemas.microsoft.com/office/drawing/2014/main" id="{A2D2D42D-061C-477D-AA97-E287B93A1E8B}"/>
              </a:ext>
            </a:extLst>
          </p:cNvPr>
          <p:cNvSpPr/>
          <p:nvPr/>
        </p:nvSpPr>
        <p:spPr>
          <a:xfrm>
            <a:off x="-24680" y="-27384"/>
            <a:ext cx="12192000" cy="6858000"/>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Title 1">
            <a:extLst>
              <a:ext uri="{FF2B5EF4-FFF2-40B4-BE49-F238E27FC236}">
                <a16:creationId xmlns:a16="http://schemas.microsoft.com/office/drawing/2014/main" id="{92EC648E-380E-4648-9233-588835531515}"/>
              </a:ext>
            </a:extLst>
          </p:cNvPr>
          <p:cNvSpPr txBox="1">
            <a:spLocks/>
          </p:cNvSpPr>
          <p:nvPr/>
        </p:nvSpPr>
        <p:spPr>
          <a:xfrm>
            <a:off x="364948" y="243371"/>
            <a:ext cx="7604760" cy="1584176"/>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6000" b="1" dirty="0">
                <a:solidFill>
                  <a:schemeClr val="bg1"/>
                </a:solidFill>
                <a:latin typeface="Arial" panose="020B0604020202020204" pitchFamily="34" charset="0"/>
                <a:cs typeface="Arial" panose="020B0604020202020204" pitchFamily="34" charset="0"/>
              </a:rPr>
              <a:t>Föräldramöte</a:t>
            </a:r>
          </a:p>
          <a:p>
            <a:endParaRPr lang="sv-SE" sz="2000" b="1" dirty="0">
              <a:solidFill>
                <a:schemeClr val="bg1"/>
              </a:solidFill>
              <a:latin typeface="Arial" panose="020B0604020202020204" pitchFamily="34" charset="0"/>
              <a:cs typeface="Arial" panose="020B0604020202020204" pitchFamily="34" charset="0"/>
            </a:endParaRPr>
          </a:p>
          <a:p>
            <a:r>
              <a:rPr lang="sv-SE" sz="2000" b="1" dirty="0">
                <a:solidFill>
                  <a:schemeClr val="bg1"/>
                </a:solidFill>
                <a:latin typeface="Arial" panose="020B0604020202020204" pitchFamily="34" charset="0"/>
                <a:cs typeface="Arial" panose="020B0604020202020204" pitchFamily="34" charset="0"/>
              </a:rPr>
              <a:t>2022/23</a:t>
            </a:r>
          </a:p>
        </p:txBody>
      </p:sp>
      <p:sp>
        <p:nvSpPr>
          <p:cNvPr id="2" name="Footer Placeholder 1">
            <a:extLst>
              <a:ext uri="{FF2B5EF4-FFF2-40B4-BE49-F238E27FC236}">
                <a16:creationId xmlns:a16="http://schemas.microsoft.com/office/drawing/2014/main" id="{40A1717A-2572-4127-A81A-52CDD4E39537}"/>
              </a:ext>
            </a:extLst>
          </p:cNvPr>
          <p:cNvSpPr>
            <a:spLocks noGrp="1"/>
          </p:cNvSpPr>
          <p:nvPr>
            <p:ph type="ftr" idx="11"/>
          </p:nvPr>
        </p:nvSpPr>
        <p:spPr/>
        <p:txBody>
          <a:bodyPr/>
          <a:lstStyle/>
          <a:p>
            <a:r>
              <a:rPr lang="sv-SE"/>
              <a:t>Intern</a:t>
            </a:r>
          </a:p>
        </p:txBody>
      </p:sp>
      <p:pic>
        <p:nvPicPr>
          <p:cNvPr id="5" name="Picture 4" descr="A picture containing floor, person, indoor, standing&#10;&#10;Description automatically generated">
            <a:extLst>
              <a:ext uri="{FF2B5EF4-FFF2-40B4-BE49-F238E27FC236}">
                <a16:creationId xmlns:a16="http://schemas.microsoft.com/office/drawing/2014/main" id="{9DFE5322-F5FA-41DE-90BB-0B083A3C8DCC}"/>
              </a:ext>
            </a:extLst>
          </p:cNvPr>
          <p:cNvPicPr>
            <a:picLocks noChangeAspect="1"/>
          </p:cNvPicPr>
          <p:nvPr/>
        </p:nvPicPr>
        <p:blipFill>
          <a:blip r:embed="rId4"/>
          <a:stretch>
            <a:fillRect/>
          </a:stretch>
        </p:blipFill>
        <p:spPr>
          <a:xfrm>
            <a:off x="134499" y="2004275"/>
            <a:ext cx="5549075" cy="3936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7;p1">
            <a:extLst>
              <a:ext uri="{FF2B5EF4-FFF2-40B4-BE49-F238E27FC236}">
                <a16:creationId xmlns:a16="http://schemas.microsoft.com/office/drawing/2014/main" id="{62473BD0-AEB2-4406-8226-A4222AB5DFFD}"/>
              </a:ext>
            </a:extLst>
          </p:cNvPr>
          <p:cNvSpPr/>
          <p:nvPr/>
        </p:nvSpPr>
        <p:spPr>
          <a:xfrm>
            <a:off x="0" y="0"/>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dirty="0">
                <a:solidFill>
                  <a:schemeClr val="lt1"/>
                </a:solidFill>
                <a:latin typeface="Calibri"/>
                <a:ea typeface="Calibri"/>
                <a:cs typeface="Calibri"/>
                <a:sym typeface="Calibri"/>
              </a:rPr>
              <a:t>Förra föräldramöte: </a:t>
            </a:r>
          </a:p>
          <a:p>
            <a:pPr marL="0" marR="0" lvl="0" indent="0" algn="ctr" rtl="0">
              <a:lnSpc>
                <a:spcPct val="100000"/>
              </a:lnSpc>
              <a:spcBef>
                <a:spcPts val="0"/>
              </a:spcBef>
              <a:spcAft>
                <a:spcPts val="0"/>
              </a:spcAft>
              <a:buClr>
                <a:srgbClr val="000000"/>
              </a:buClr>
              <a:buSzPts val="1800"/>
              <a:buFont typeface="Arial"/>
              <a:buNone/>
            </a:pPr>
            <a:r>
              <a:rPr lang="sv-SE" dirty="0">
                <a:solidFill>
                  <a:schemeClr val="lt1"/>
                </a:solidFill>
                <a:latin typeface="Calibri"/>
                <a:ea typeface="Calibri"/>
                <a:cs typeface="Calibri"/>
                <a:sym typeface="Calibri"/>
              </a:rPr>
              <a:t>Föräldrar roller</a:t>
            </a:r>
          </a:p>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dirty="0">
                <a:solidFill>
                  <a:schemeClr val="lt1"/>
                </a:solidFill>
                <a:latin typeface="Calibri"/>
                <a:ea typeface="Calibri"/>
                <a:cs typeface="Calibri"/>
                <a:sym typeface="Calibri"/>
              </a:rPr>
              <a:t>Reflektioner: vad hör ni hemma?</a:t>
            </a:r>
          </a:p>
          <a:p>
            <a:pPr marL="0" marR="0" lvl="0" indent="0" algn="ctr" rtl="0">
              <a:lnSpc>
                <a:spcPct val="100000"/>
              </a:lnSpc>
              <a:spcBef>
                <a:spcPts val="0"/>
              </a:spcBef>
              <a:spcAft>
                <a:spcPts val="0"/>
              </a:spcAft>
              <a:buClr>
                <a:srgbClr val="000000"/>
              </a:buClr>
              <a:buSzPts val="1800"/>
              <a:buFont typeface="Arial"/>
              <a:buNone/>
            </a:pPr>
            <a:r>
              <a:rPr lang="sv-SE" dirty="0">
                <a:solidFill>
                  <a:schemeClr val="lt1"/>
                </a:solidFill>
                <a:latin typeface="Calibri"/>
                <a:ea typeface="Calibri"/>
                <a:cs typeface="Calibri"/>
                <a:sym typeface="Calibri"/>
              </a:rPr>
              <a:t>Damlag</a:t>
            </a:r>
          </a:p>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dirty="0">
                <a:solidFill>
                  <a:schemeClr val="lt1"/>
                </a:solidFill>
                <a:latin typeface="Calibri"/>
                <a:ea typeface="Calibri"/>
                <a:cs typeface="Calibri"/>
                <a:sym typeface="Calibri"/>
              </a:rPr>
              <a:t>Cup </a:t>
            </a: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6520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B80B-9350-4620-A8FA-2C12FC24E396}"/>
              </a:ext>
            </a:extLst>
          </p:cNvPr>
          <p:cNvSpPr>
            <a:spLocks noGrp="1"/>
          </p:cNvSpPr>
          <p:nvPr>
            <p:ph type="ctrTitle"/>
          </p:nvPr>
        </p:nvSpPr>
        <p:spPr/>
        <p:txBody>
          <a:bodyPr/>
          <a:lstStyle/>
          <a:p>
            <a:endParaRPr lang="sv-SE"/>
          </a:p>
        </p:txBody>
      </p:sp>
      <p:sp>
        <p:nvSpPr>
          <p:cNvPr id="3" name="Subtitle 2">
            <a:extLst>
              <a:ext uri="{FF2B5EF4-FFF2-40B4-BE49-F238E27FC236}">
                <a16:creationId xmlns:a16="http://schemas.microsoft.com/office/drawing/2014/main" id="{43674945-EB2D-4553-93AF-0C8464EEA4EB}"/>
              </a:ext>
            </a:extLst>
          </p:cNvPr>
          <p:cNvSpPr>
            <a:spLocks noGrp="1"/>
          </p:cNvSpPr>
          <p:nvPr>
            <p:ph type="subTitle" idx="1"/>
          </p:nvPr>
        </p:nvSpPr>
        <p:spPr/>
        <p:txBody>
          <a:bodyPr/>
          <a:lstStyle/>
          <a:p>
            <a:endParaRPr lang="sv-SE"/>
          </a:p>
        </p:txBody>
      </p:sp>
      <p:pic>
        <p:nvPicPr>
          <p:cNvPr id="4" name="Picture 3">
            <a:extLst>
              <a:ext uri="{FF2B5EF4-FFF2-40B4-BE49-F238E27FC236}">
                <a16:creationId xmlns:a16="http://schemas.microsoft.com/office/drawing/2014/main" id="{F808A616-612B-47C0-B2F4-FE9C6B7EDF22}"/>
              </a:ext>
            </a:extLst>
          </p:cNvPr>
          <p:cNvPicPr>
            <a:picLocks noChangeAspect="1"/>
          </p:cNvPicPr>
          <p:nvPr/>
        </p:nvPicPr>
        <p:blipFill>
          <a:blip r:embed="rId2"/>
          <a:stretch>
            <a:fillRect/>
          </a:stretch>
        </p:blipFill>
        <p:spPr>
          <a:xfrm>
            <a:off x="0" y="0"/>
            <a:ext cx="12192000" cy="6857999"/>
          </a:xfrm>
          <a:prstGeom prst="rect">
            <a:avLst/>
          </a:prstGeom>
        </p:spPr>
      </p:pic>
      <p:sp>
        <p:nvSpPr>
          <p:cNvPr id="5" name="Google Shape;87;p1">
            <a:extLst>
              <a:ext uri="{FF2B5EF4-FFF2-40B4-BE49-F238E27FC236}">
                <a16:creationId xmlns:a16="http://schemas.microsoft.com/office/drawing/2014/main" id="{3D1E5D2F-6743-448B-9EFA-AFCAFA8003C9}"/>
              </a:ext>
            </a:extLst>
          </p:cNvPr>
          <p:cNvSpPr/>
          <p:nvPr/>
        </p:nvSpPr>
        <p:spPr>
          <a:xfrm>
            <a:off x="263352" y="-1"/>
            <a:ext cx="12192000" cy="6858000"/>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r>
              <a:rPr lang="sv-SE" sz="5400" b="0" i="0" u="none" strike="noStrike" cap="none" dirty="0">
                <a:solidFill>
                  <a:schemeClr val="lt1"/>
                </a:solidFill>
                <a:latin typeface="Calibri"/>
                <a:ea typeface="Calibri"/>
                <a:cs typeface="Calibri"/>
                <a:sym typeface="Calibri"/>
              </a:rPr>
              <a:t>Några ord från Silje</a:t>
            </a:r>
            <a:endParaRPr sz="54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50366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6" name="Google Shape;170;p8">
            <a:extLst>
              <a:ext uri="{FF2B5EF4-FFF2-40B4-BE49-F238E27FC236}">
                <a16:creationId xmlns:a16="http://schemas.microsoft.com/office/drawing/2014/main" id="{2FCB83AC-C2D7-4C74-94E1-EF707E99D856}"/>
              </a:ext>
            </a:extLst>
          </p:cNvPr>
          <p:cNvSpPr txBox="1"/>
          <p:nvPr/>
        </p:nvSpPr>
        <p:spPr>
          <a:xfrm>
            <a:off x="252984" y="980728"/>
            <a:ext cx="5997039"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sv-SE" sz="6600" b="1" i="0" u="none" strike="noStrike" cap="none" dirty="0">
                <a:solidFill>
                  <a:schemeClr val="lt1"/>
                </a:solidFill>
                <a:latin typeface="+mj-lt"/>
                <a:ea typeface="Calibri"/>
                <a:cs typeface="Calibri"/>
                <a:sym typeface="Calibri"/>
              </a:rPr>
              <a:t>Vad skulle du kunna hjälpa till med? </a:t>
            </a:r>
            <a:endParaRPr sz="6600" b="1" i="0" u="none" strike="noStrike" cap="none" dirty="0">
              <a:solidFill>
                <a:schemeClr val="lt1"/>
              </a:solidFill>
              <a:latin typeface="+mj-lt"/>
              <a:ea typeface="Calibri"/>
              <a:cs typeface="Calibri"/>
              <a:sym typeface="Calibri"/>
            </a:endParaRPr>
          </a:p>
        </p:txBody>
      </p:sp>
      <p:sp>
        <p:nvSpPr>
          <p:cNvPr id="2" name="Footer Placeholder 1">
            <a:extLst>
              <a:ext uri="{FF2B5EF4-FFF2-40B4-BE49-F238E27FC236}">
                <a16:creationId xmlns:a16="http://schemas.microsoft.com/office/drawing/2014/main" id="{3B4EF55E-4B48-4511-9E75-58DA5DF39F21}"/>
              </a:ext>
            </a:extLst>
          </p:cNvPr>
          <p:cNvSpPr>
            <a:spLocks noGrp="1"/>
          </p:cNvSpPr>
          <p:nvPr>
            <p:ph type="ftr" idx="11"/>
          </p:nvPr>
        </p:nvSpPr>
        <p:spPr/>
        <p:txBody>
          <a:bodyPr/>
          <a:lstStyle/>
          <a:p>
            <a:r>
              <a:rPr lang="sv-SE"/>
              <a:t>Intern</a:t>
            </a:r>
          </a:p>
        </p:txBody>
      </p:sp>
    </p:spTree>
    <p:extLst>
      <p:ext uri="{BB962C8B-B14F-4D97-AF65-F5344CB8AC3E}">
        <p14:creationId xmlns:p14="http://schemas.microsoft.com/office/powerpoint/2010/main" val="310097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 name="Google Shape;84;p1"/>
          <p:cNvSpPr/>
          <p:nvPr/>
        </p:nvSpPr>
        <p:spPr>
          <a:xfrm>
            <a:off x="-9754" y="-13299"/>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6" name="Google Shape;181;p9">
            <a:extLst>
              <a:ext uri="{FF2B5EF4-FFF2-40B4-BE49-F238E27FC236}">
                <a16:creationId xmlns:a16="http://schemas.microsoft.com/office/drawing/2014/main" id="{22E56C66-FA04-47AB-8058-D90FF7DE3C87}"/>
              </a:ext>
            </a:extLst>
          </p:cNvPr>
          <p:cNvSpPr txBox="1"/>
          <p:nvPr/>
        </p:nvSpPr>
        <p:spPr>
          <a:xfrm>
            <a:off x="98961" y="444771"/>
            <a:ext cx="5997039"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sv-SE" sz="6600" b="1" i="0" u="none" strike="noStrike" cap="none" dirty="0">
                <a:solidFill>
                  <a:schemeClr val="lt1"/>
                </a:solidFill>
                <a:latin typeface="Calibri"/>
                <a:ea typeface="Calibri"/>
                <a:cs typeface="Calibri"/>
                <a:sym typeface="Calibri"/>
              </a:rPr>
              <a:t>Vi behöver..</a:t>
            </a:r>
            <a:endParaRPr sz="6600" b="1" i="0" u="none" strike="noStrike" cap="none" dirty="0">
              <a:solidFill>
                <a:schemeClr val="lt1"/>
              </a:solidFill>
              <a:latin typeface="Calibri"/>
              <a:ea typeface="Calibri"/>
              <a:cs typeface="Calibri"/>
              <a:sym typeface="Calibri"/>
            </a:endParaRPr>
          </a:p>
        </p:txBody>
      </p:sp>
      <p:sp>
        <p:nvSpPr>
          <p:cNvPr id="7" name="Google Shape;183;p9">
            <a:extLst>
              <a:ext uri="{FF2B5EF4-FFF2-40B4-BE49-F238E27FC236}">
                <a16:creationId xmlns:a16="http://schemas.microsoft.com/office/drawing/2014/main" id="{F62379BB-64BF-47CA-9039-376F23E72033}"/>
              </a:ext>
            </a:extLst>
          </p:cNvPr>
          <p:cNvSpPr txBox="1"/>
          <p:nvPr/>
        </p:nvSpPr>
        <p:spPr>
          <a:xfrm>
            <a:off x="98960" y="1861365"/>
            <a:ext cx="5897394" cy="286228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Någon som är bra på̊ att planera och fixa roliga aktiviteter, cup </a:t>
            </a:r>
            <a:r>
              <a:rPr lang="sv-SE" sz="1800" b="0" i="0" u="none" strike="noStrike" cap="none" dirty="0" err="1">
                <a:solidFill>
                  <a:schemeClr val="lt1"/>
                </a:solidFill>
                <a:latin typeface="Calibri"/>
                <a:ea typeface="Calibri"/>
                <a:cs typeface="Calibri"/>
                <a:sym typeface="Calibri"/>
              </a:rPr>
              <a:t>etc</a:t>
            </a:r>
            <a:r>
              <a:rPr lang="sv-SE" sz="18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Vi behöver extra </a:t>
            </a:r>
            <a:r>
              <a:rPr lang="sv-SE" sz="1800" dirty="0">
                <a:solidFill>
                  <a:schemeClr val="lt1"/>
                </a:solidFill>
                <a:latin typeface="Calibri"/>
                <a:ea typeface="Calibri"/>
                <a:cs typeface="Calibri"/>
                <a:sym typeface="Calibri"/>
              </a:rPr>
              <a:t>lagledare som är delaktiga på träningar och matcher . </a:t>
            </a:r>
            <a:r>
              <a:rPr lang="sv-SE" sz="1800">
                <a:solidFill>
                  <a:schemeClr val="lt1"/>
                </a:solidFill>
                <a:latin typeface="Calibri"/>
                <a:ea typeface="Calibri"/>
                <a:cs typeface="Calibri"/>
                <a:sym typeface="Calibri"/>
              </a:rPr>
              <a:t>Grundutbildning teams</a:t>
            </a: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ea typeface="Calibri"/>
                <a:cs typeface="Calibri"/>
                <a:sym typeface="Calibri"/>
              </a:rPr>
              <a:t>Sponsorer, fråga gärna Kai</a:t>
            </a:r>
            <a:r>
              <a:rPr lang="sv-SE" sz="1800" b="0" i="0" u="none" strike="noStrike" cap="none" dirty="0">
                <a:solidFill>
                  <a:schemeClr val="lt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chemeClr val="lt1"/>
              </a:buClr>
              <a:buSzPts val="1800"/>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Arial"/>
                <a:cs typeface="Calibri"/>
                <a:sym typeface="Calibri"/>
              </a:rPr>
              <a:t>Jonas Magnusson : kallelse match</a:t>
            </a: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Peter Edholm: ekonomi</a:t>
            </a: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Arial"/>
                <a:cs typeface="Calibri"/>
                <a:sym typeface="Calibri"/>
              </a:rPr>
              <a:t>Jan </a:t>
            </a:r>
            <a:r>
              <a:rPr lang="sv-SE" sz="1800" b="0" i="0" u="none" strike="noStrike" cap="none" dirty="0" err="1">
                <a:solidFill>
                  <a:schemeClr val="lt1"/>
                </a:solidFill>
                <a:latin typeface="Calibri"/>
                <a:ea typeface="Arial"/>
                <a:cs typeface="Calibri"/>
                <a:sym typeface="Calibri"/>
              </a:rPr>
              <a:t>särnbäck</a:t>
            </a:r>
            <a:r>
              <a:rPr lang="sv-SE" sz="1800" b="0" i="0" u="none" strike="noStrike" cap="none" dirty="0">
                <a:solidFill>
                  <a:schemeClr val="lt1"/>
                </a:solidFill>
                <a:latin typeface="Calibri"/>
                <a:ea typeface="Arial"/>
                <a:cs typeface="Calibri"/>
                <a:sym typeface="Calibri"/>
              </a:rPr>
              <a:t> : kiosk/</a:t>
            </a:r>
            <a:r>
              <a:rPr lang="sv-SE" sz="1800" b="0" i="0" u="none" strike="noStrike" cap="none" dirty="0" err="1">
                <a:solidFill>
                  <a:schemeClr val="lt1"/>
                </a:solidFill>
                <a:latin typeface="Calibri"/>
                <a:ea typeface="Arial"/>
                <a:cs typeface="Calibri"/>
                <a:sym typeface="Calibri"/>
              </a:rPr>
              <a:t>sekreteriat</a:t>
            </a:r>
            <a:r>
              <a:rPr lang="sv-SE" sz="1800" b="0" i="0" u="none" strike="noStrike" cap="none" dirty="0">
                <a:solidFill>
                  <a:schemeClr val="lt1"/>
                </a:solidFill>
                <a:latin typeface="Calibri"/>
                <a:ea typeface="Arial"/>
                <a:cs typeface="Calibri"/>
                <a:sym typeface="Calibri"/>
              </a:rPr>
              <a:t> planering</a:t>
            </a: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Sanna </a:t>
            </a:r>
            <a:r>
              <a:rPr lang="sv-SE" sz="1800" dirty="0" err="1">
                <a:solidFill>
                  <a:schemeClr val="lt1"/>
                </a:solidFill>
                <a:latin typeface="Calibri"/>
                <a:cs typeface="Calibri"/>
                <a:sym typeface="Calibri"/>
              </a:rPr>
              <a:t>Thom</a:t>
            </a:r>
            <a:r>
              <a:rPr lang="sv-SE" sz="1800" dirty="0">
                <a:solidFill>
                  <a:schemeClr val="lt1"/>
                </a:solidFill>
                <a:latin typeface="Calibri"/>
                <a:cs typeface="Calibri"/>
                <a:sym typeface="Calibri"/>
              </a:rPr>
              <a:t>: </a:t>
            </a:r>
            <a:r>
              <a:rPr lang="sv-SE" sz="1800" dirty="0" err="1">
                <a:solidFill>
                  <a:schemeClr val="lt1"/>
                </a:solidFill>
                <a:latin typeface="Calibri"/>
                <a:cs typeface="Calibri"/>
                <a:sym typeface="Calibri"/>
              </a:rPr>
              <a:t>evt</a:t>
            </a:r>
            <a:r>
              <a:rPr lang="sv-SE" sz="1800" dirty="0">
                <a:solidFill>
                  <a:schemeClr val="lt1"/>
                </a:solidFill>
                <a:latin typeface="Calibri"/>
                <a:cs typeface="Calibri"/>
                <a:sym typeface="Calibri"/>
              </a:rPr>
              <a:t>. Försäljning?</a:t>
            </a:r>
            <a:endParaRPr sz="1400" b="0" i="0" u="none" strike="noStrike" cap="none" dirty="0">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1A344011-E056-494A-AE48-28883385A0E3}"/>
              </a:ext>
            </a:extLst>
          </p:cNvPr>
          <p:cNvSpPr>
            <a:spLocks noGrp="1"/>
          </p:cNvSpPr>
          <p:nvPr>
            <p:ph type="ftr" idx="11"/>
          </p:nvPr>
        </p:nvSpPr>
        <p:spPr/>
        <p:txBody>
          <a:bodyPr/>
          <a:lstStyle/>
          <a:p>
            <a:r>
              <a:rPr lang="sv-SE"/>
              <a:t>Intern</a:t>
            </a:r>
          </a:p>
        </p:txBody>
      </p:sp>
    </p:spTree>
    <p:extLst>
      <p:ext uri="{BB962C8B-B14F-4D97-AF65-F5344CB8AC3E}">
        <p14:creationId xmlns:p14="http://schemas.microsoft.com/office/powerpoint/2010/main" val="2790698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99F8-F91C-4685-BA30-495D6B84C080}"/>
              </a:ext>
            </a:extLst>
          </p:cNvPr>
          <p:cNvSpPr>
            <a:spLocks noGrp="1"/>
          </p:cNvSpPr>
          <p:nvPr>
            <p:ph type="ctrTitle"/>
          </p:nvPr>
        </p:nvSpPr>
        <p:spPr/>
        <p:txBody>
          <a:bodyPr/>
          <a:lstStyle/>
          <a:p>
            <a:endParaRPr lang="sv-SE"/>
          </a:p>
        </p:txBody>
      </p:sp>
      <p:sp>
        <p:nvSpPr>
          <p:cNvPr id="3" name="Subtitle 2">
            <a:extLst>
              <a:ext uri="{FF2B5EF4-FFF2-40B4-BE49-F238E27FC236}">
                <a16:creationId xmlns:a16="http://schemas.microsoft.com/office/drawing/2014/main" id="{0168EE83-5DA5-4DCA-9130-6F650164361E}"/>
              </a:ext>
            </a:extLst>
          </p:cNvPr>
          <p:cNvSpPr>
            <a:spLocks noGrp="1"/>
          </p:cNvSpPr>
          <p:nvPr>
            <p:ph type="subTitle" idx="1"/>
          </p:nvPr>
        </p:nvSpPr>
        <p:spPr/>
        <p:txBody>
          <a:bodyPr/>
          <a:lstStyle/>
          <a:p>
            <a:endParaRPr lang="sv-SE"/>
          </a:p>
        </p:txBody>
      </p:sp>
      <p:sp>
        <p:nvSpPr>
          <p:cNvPr id="4" name="Google Shape;84;p1">
            <a:extLst>
              <a:ext uri="{FF2B5EF4-FFF2-40B4-BE49-F238E27FC236}">
                <a16:creationId xmlns:a16="http://schemas.microsoft.com/office/drawing/2014/main" id="{F7A6D165-A668-47DB-B721-5757AAB71248}"/>
              </a:ext>
            </a:extLst>
          </p:cNvPr>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342130A9-5C40-4D51-846C-576408083550}"/>
              </a:ext>
            </a:extLst>
          </p:cNvPr>
          <p:cNvPicPr>
            <a:picLocks noChangeAspect="1"/>
          </p:cNvPicPr>
          <p:nvPr/>
        </p:nvPicPr>
        <p:blipFill>
          <a:blip r:embed="rId2"/>
          <a:stretch>
            <a:fillRect/>
          </a:stretch>
        </p:blipFill>
        <p:spPr>
          <a:xfrm>
            <a:off x="33337" y="285750"/>
            <a:ext cx="12125325" cy="6286500"/>
          </a:xfrm>
          <a:prstGeom prst="rect">
            <a:avLst/>
          </a:prstGeom>
        </p:spPr>
      </p:pic>
    </p:spTree>
    <p:extLst>
      <p:ext uri="{BB962C8B-B14F-4D97-AF65-F5344CB8AC3E}">
        <p14:creationId xmlns:p14="http://schemas.microsoft.com/office/powerpoint/2010/main" val="263147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6" name="Google Shape;304;p19">
            <a:extLst>
              <a:ext uri="{FF2B5EF4-FFF2-40B4-BE49-F238E27FC236}">
                <a16:creationId xmlns:a16="http://schemas.microsoft.com/office/drawing/2014/main" id="{F7FA7824-306A-4FE9-8055-7E093B8AF27D}"/>
              </a:ext>
            </a:extLst>
          </p:cNvPr>
          <p:cNvSpPr txBox="1"/>
          <p:nvPr/>
        </p:nvSpPr>
        <p:spPr>
          <a:xfrm>
            <a:off x="915916" y="1583302"/>
            <a:ext cx="5395912" cy="88820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5400"/>
              <a:buFont typeface="Arial"/>
              <a:buNone/>
            </a:pPr>
            <a:r>
              <a:rPr lang="sv-SE" sz="5400" b="1" i="0" u="none" strike="noStrike" cap="none" dirty="0">
                <a:solidFill>
                  <a:schemeClr val="lt1"/>
                </a:solidFill>
                <a:latin typeface="+mj-lt"/>
                <a:ea typeface="Calibri"/>
                <a:cs typeface="Calibri"/>
                <a:sym typeface="Calibri"/>
              </a:rPr>
              <a:t>Övrigt / Frågor</a:t>
            </a:r>
            <a:endParaRPr sz="1400" b="1" i="0" u="none" strike="noStrike" cap="none" dirty="0">
              <a:solidFill>
                <a:srgbClr val="000000"/>
              </a:solidFill>
              <a:latin typeface="+mj-lt"/>
              <a:sym typeface="Arial"/>
            </a:endParaRPr>
          </a:p>
        </p:txBody>
      </p:sp>
      <p:sp>
        <p:nvSpPr>
          <p:cNvPr id="2" name="Footer Placeholder 1">
            <a:extLst>
              <a:ext uri="{FF2B5EF4-FFF2-40B4-BE49-F238E27FC236}">
                <a16:creationId xmlns:a16="http://schemas.microsoft.com/office/drawing/2014/main" id="{D03D49EA-5C46-4CF8-BAE3-78B4CE519BB9}"/>
              </a:ext>
            </a:extLst>
          </p:cNvPr>
          <p:cNvSpPr>
            <a:spLocks noGrp="1"/>
          </p:cNvSpPr>
          <p:nvPr>
            <p:ph type="ftr" idx="11"/>
          </p:nvPr>
        </p:nvSpPr>
        <p:spPr/>
        <p:txBody>
          <a:bodyPr/>
          <a:lstStyle/>
          <a:p>
            <a:r>
              <a:rPr lang="sv-SE"/>
              <a:t>Intern</a:t>
            </a:r>
          </a:p>
        </p:txBody>
      </p:sp>
    </p:spTree>
    <p:extLst>
      <p:ext uri="{BB962C8B-B14F-4D97-AF65-F5344CB8AC3E}">
        <p14:creationId xmlns:p14="http://schemas.microsoft.com/office/powerpoint/2010/main" val="2876010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7;p1">
            <a:extLst>
              <a:ext uri="{FF2B5EF4-FFF2-40B4-BE49-F238E27FC236}">
                <a16:creationId xmlns:a16="http://schemas.microsoft.com/office/drawing/2014/main" id="{2EFEEB57-EDE9-45B9-A87A-5E69145E3B89}"/>
              </a:ext>
            </a:extLst>
          </p:cNvPr>
          <p:cNvSpPr/>
          <p:nvPr/>
        </p:nvSpPr>
        <p:spPr>
          <a:xfrm>
            <a:off x="-24680" y="-27384"/>
            <a:ext cx="12192000" cy="6858000"/>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Picture 3" descr="A picture containing person, grass, outdoor, bicycle&#10;&#10;Description automatically generated">
            <a:extLst>
              <a:ext uri="{FF2B5EF4-FFF2-40B4-BE49-F238E27FC236}">
                <a16:creationId xmlns:a16="http://schemas.microsoft.com/office/drawing/2014/main" id="{F338ED4D-6033-4A17-8670-8CB3F2DCB7AE}"/>
              </a:ext>
            </a:extLst>
          </p:cNvPr>
          <p:cNvPicPr>
            <a:picLocks noChangeAspect="1"/>
          </p:cNvPicPr>
          <p:nvPr/>
        </p:nvPicPr>
        <p:blipFill>
          <a:blip r:embed="rId2"/>
          <a:stretch>
            <a:fillRect/>
          </a:stretch>
        </p:blipFill>
        <p:spPr>
          <a:xfrm>
            <a:off x="335360" y="212878"/>
            <a:ext cx="2884188" cy="1922792"/>
          </a:xfrm>
          <a:prstGeom prst="rect">
            <a:avLst/>
          </a:prstGeom>
        </p:spPr>
      </p:pic>
      <p:pic>
        <p:nvPicPr>
          <p:cNvPr id="6" name="Picture 5" descr="A picture containing person, grass, outdoor&#10;&#10;Description automatically generated">
            <a:extLst>
              <a:ext uri="{FF2B5EF4-FFF2-40B4-BE49-F238E27FC236}">
                <a16:creationId xmlns:a16="http://schemas.microsoft.com/office/drawing/2014/main" id="{949EA1AA-32F4-4F16-93AE-602F68EAEDBE}"/>
              </a:ext>
            </a:extLst>
          </p:cNvPr>
          <p:cNvPicPr>
            <a:picLocks noChangeAspect="1"/>
          </p:cNvPicPr>
          <p:nvPr/>
        </p:nvPicPr>
        <p:blipFill>
          <a:blip r:embed="rId3"/>
          <a:stretch>
            <a:fillRect/>
          </a:stretch>
        </p:blipFill>
        <p:spPr>
          <a:xfrm>
            <a:off x="7364204" y="5245625"/>
            <a:ext cx="2204003" cy="1469335"/>
          </a:xfrm>
          <a:prstGeom prst="rect">
            <a:avLst/>
          </a:prstGeom>
        </p:spPr>
      </p:pic>
      <p:pic>
        <p:nvPicPr>
          <p:cNvPr id="8" name="Picture 7" descr="A picture containing person, music, people, group&#10;&#10;Description automatically generated">
            <a:extLst>
              <a:ext uri="{FF2B5EF4-FFF2-40B4-BE49-F238E27FC236}">
                <a16:creationId xmlns:a16="http://schemas.microsoft.com/office/drawing/2014/main" id="{BAB59BCF-DAE0-4DD7-94FF-DA7D86E26BC5}"/>
              </a:ext>
            </a:extLst>
          </p:cNvPr>
          <p:cNvPicPr>
            <a:picLocks noChangeAspect="1"/>
          </p:cNvPicPr>
          <p:nvPr/>
        </p:nvPicPr>
        <p:blipFill>
          <a:blip r:embed="rId4"/>
          <a:stretch>
            <a:fillRect/>
          </a:stretch>
        </p:blipFill>
        <p:spPr>
          <a:xfrm>
            <a:off x="9533155" y="3687006"/>
            <a:ext cx="2287811" cy="1525207"/>
          </a:xfrm>
          <a:prstGeom prst="rect">
            <a:avLst/>
          </a:prstGeom>
        </p:spPr>
      </p:pic>
      <p:pic>
        <p:nvPicPr>
          <p:cNvPr id="10" name="Picture 9" descr="A picture containing grass, outdoor, person&#10;&#10;Description automatically generated">
            <a:extLst>
              <a:ext uri="{FF2B5EF4-FFF2-40B4-BE49-F238E27FC236}">
                <a16:creationId xmlns:a16="http://schemas.microsoft.com/office/drawing/2014/main" id="{7C15807B-4B66-4F3B-9893-BC10C09F40BD}"/>
              </a:ext>
            </a:extLst>
          </p:cNvPr>
          <p:cNvPicPr>
            <a:picLocks noChangeAspect="1"/>
          </p:cNvPicPr>
          <p:nvPr/>
        </p:nvPicPr>
        <p:blipFill>
          <a:blip r:embed="rId5"/>
          <a:stretch>
            <a:fillRect/>
          </a:stretch>
        </p:blipFill>
        <p:spPr>
          <a:xfrm>
            <a:off x="7401691" y="1932430"/>
            <a:ext cx="2559954" cy="1706636"/>
          </a:xfrm>
          <a:prstGeom prst="rect">
            <a:avLst/>
          </a:prstGeom>
        </p:spPr>
      </p:pic>
      <p:pic>
        <p:nvPicPr>
          <p:cNvPr id="12" name="Picture 11" descr="A picture containing outdoor, ground&#10;&#10;Description automatically generated">
            <a:extLst>
              <a:ext uri="{FF2B5EF4-FFF2-40B4-BE49-F238E27FC236}">
                <a16:creationId xmlns:a16="http://schemas.microsoft.com/office/drawing/2014/main" id="{78FEA68D-9543-4E34-A49E-CE8DB3C1B7E7}"/>
              </a:ext>
            </a:extLst>
          </p:cNvPr>
          <p:cNvPicPr>
            <a:picLocks noChangeAspect="1"/>
          </p:cNvPicPr>
          <p:nvPr/>
        </p:nvPicPr>
        <p:blipFill>
          <a:blip r:embed="rId6"/>
          <a:stretch>
            <a:fillRect/>
          </a:stretch>
        </p:blipFill>
        <p:spPr>
          <a:xfrm>
            <a:off x="2579215" y="2508166"/>
            <a:ext cx="1880604" cy="1452522"/>
          </a:xfrm>
          <a:prstGeom prst="rect">
            <a:avLst/>
          </a:prstGeom>
        </p:spPr>
      </p:pic>
      <p:pic>
        <p:nvPicPr>
          <p:cNvPr id="14" name="Picture 13" descr="A picture containing ground, outdoor&#10;&#10;Description automatically generated">
            <a:extLst>
              <a:ext uri="{FF2B5EF4-FFF2-40B4-BE49-F238E27FC236}">
                <a16:creationId xmlns:a16="http://schemas.microsoft.com/office/drawing/2014/main" id="{BCB016EE-D1EA-4008-89A1-F2FB7E0CAA2C}"/>
              </a:ext>
            </a:extLst>
          </p:cNvPr>
          <p:cNvPicPr>
            <a:picLocks noChangeAspect="1"/>
          </p:cNvPicPr>
          <p:nvPr/>
        </p:nvPicPr>
        <p:blipFill>
          <a:blip r:embed="rId7"/>
          <a:stretch>
            <a:fillRect/>
          </a:stretch>
        </p:blipFill>
        <p:spPr>
          <a:xfrm>
            <a:off x="5103694" y="2255236"/>
            <a:ext cx="2072425" cy="1452522"/>
          </a:xfrm>
          <a:prstGeom prst="rect">
            <a:avLst/>
          </a:prstGeom>
        </p:spPr>
      </p:pic>
      <p:pic>
        <p:nvPicPr>
          <p:cNvPr id="16" name="Picture 15" descr="A picture containing tree, outdoor, transport, bicycle&#10;&#10;Description automatically generated">
            <a:extLst>
              <a:ext uri="{FF2B5EF4-FFF2-40B4-BE49-F238E27FC236}">
                <a16:creationId xmlns:a16="http://schemas.microsoft.com/office/drawing/2014/main" id="{A4E6AD2F-E653-4A95-9B3A-66EBB3162BAB}"/>
              </a:ext>
            </a:extLst>
          </p:cNvPr>
          <p:cNvPicPr>
            <a:picLocks noChangeAspect="1"/>
          </p:cNvPicPr>
          <p:nvPr/>
        </p:nvPicPr>
        <p:blipFill>
          <a:blip r:embed="rId8"/>
          <a:stretch>
            <a:fillRect/>
          </a:stretch>
        </p:blipFill>
        <p:spPr>
          <a:xfrm>
            <a:off x="8760296" y="211565"/>
            <a:ext cx="2559954" cy="1706636"/>
          </a:xfrm>
          <a:prstGeom prst="rect">
            <a:avLst/>
          </a:prstGeom>
        </p:spPr>
      </p:pic>
      <p:pic>
        <p:nvPicPr>
          <p:cNvPr id="18" name="Picture 17" descr="A picture containing tree, outdoor, plant&#10;&#10;Description automatically generated">
            <a:extLst>
              <a:ext uri="{FF2B5EF4-FFF2-40B4-BE49-F238E27FC236}">
                <a16:creationId xmlns:a16="http://schemas.microsoft.com/office/drawing/2014/main" id="{3FE129C3-4AB9-44B7-93F2-D4529B5236FD}"/>
              </a:ext>
            </a:extLst>
          </p:cNvPr>
          <p:cNvPicPr>
            <a:picLocks noChangeAspect="1"/>
          </p:cNvPicPr>
          <p:nvPr/>
        </p:nvPicPr>
        <p:blipFill>
          <a:blip r:embed="rId9"/>
          <a:stretch>
            <a:fillRect/>
          </a:stretch>
        </p:blipFill>
        <p:spPr>
          <a:xfrm>
            <a:off x="335360" y="4780346"/>
            <a:ext cx="2629601" cy="1753067"/>
          </a:xfrm>
          <a:prstGeom prst="rect">
            <a:avLst/>
          </a:prstGeom>
        </p:spPr>
      </p:pic>
      <p:pic>
        <p:nvPicPr>
          <p:cNvPr id="20" name="Picture 19" descr="Two people sitting on a bench&#10;&#10;Description automatically generated with medium confidence">
            <a:extLst>
              <a:ext uri="{FF2B5EF4-FFF2-40B4-BE49-F238E27FC236}">
                <a16:creationId xmlns:a16="http://schemas.microsoft.com/office/drawing/2014/main" id="{2CC1097F-8280-4C89-9C90-28F32D956232}"/>
              </a:ext>
            </a:extLst>
          </p:cNvPr>
          <p:cNvPicPr>
            <a:picLocks noChangeAspect="1"/>
          </p:cNvPicPr>
          <p:nvPr/>
        </p:nvPicPr>
        <p:blipFill>
          <a:blip r:embed="rId10"/>
          <a:stretch>
            <a:fillRect/>
          </a:stretch>
        </p:blipFill>
        <p:spPr>
          <a:xfrm>
            <a:off x="6349339" y="3756882"/>
            <a:ext cx="2072424" cy="1381616"/>
          </a:xfrm>
          <a:prstGeom prst="rect">
            <a:avLst/>
          </a:prstGeom>
        </p:spPr>
      </p:pic>
      <p:pic>
        <p:nvPicPr>
          <p:cNvPr id="22" name="Picture 21" descr="A picture containing outdoor, sky, grass, tree&#10;&#10;Description automatically generated">
            <a:extLst>
              <a:ext uri="{FF2B5EF4-FFF2-40B4-BE49-F238E27FC236}">
                <a16:creationId xmlns:a16="http://schemas.microsoft.com/office/drawing/2014/main" id="{199B5895-067A-4D7B-AE7F-B2E61168C0B1}"/>
              </a:ext>
            </a:extLst>
          </p:cNvPr>
          <p:cNvPicPr>
            <a:picLocks noChangeAspect="1"/>
          </p:cNvPicPr>
          <p:nvPr/>
        </p:nvPicPr>
        <p:blipFill>
          <a:blip r:embed="rId11"/>
          <a:stretch>
            <a:fillRect/>
          </a:stretch>
        </p:blipFill>
        <p:spPr>
          <a:xfrm>
            <a:off x="3749465" y="4356450"/>
            <a:ext cx="2287811" cy="1525207"/>
          </a:xfrm>
          <a:prstGeom prst="rect">
            <a:avLst/>
          </a:prstGeom>
        </p:spPr>
      </p:pic>
      <p:pic>
        <p:nvPicPr>
          <p:cNvPr id="24" name="Picture 23" descr="A picture containing tree, sky, outdoor, grass&#10;&#10;Description automatically generated">
            <a:extLst>
              <a:ext uri="{FF2B5EF4-FFF2-40B4-BE49-F238E27FC236}">
                <a16:creationId xmlns:a16="http://schemas.microsoft.com/office/drawing/2014/main" id="{17DD1074-46F3-4225-B1E1-5E73A9A14485}"/>
              </a:ext>
            </a:extLst>
          </p:cNvPr>
          <p:cNvPicPr>
            <a:picLocks noChangeAspect="1"/>
          </p:cNvPicPr>
          <p:nvPr/>
        </p:nvPicPr>
        <p:blipFill>
          <a:blip r:embed="rId12"/>
          <a:stretch>
            <a:fillRect/>
          </a:stretch>
        </p:blipFill>
        <p:spPr>
          <a:xfrm>
            <a:off x="4791342" y="105811"/>
            <a:ext cx="2559955" cy="1706637"/>
          </a:xfrm>
          <a:prstGeom prst="rect">
            <a:avLst/>
          </a:prstGeom>
        </p:spPr>
      </p:pic>
      <p:pic>
        <p:nvPicPr>
          <p:cNvPr id="26" name="Picture 25" descr="A group of people walking&#10;&#10;Description automatically generated with medium confidence">
            <a:extLst>
              <a:ext uri="{FF2B5EF4-FFF2-40B4-BE49-F238E27FC236}">
                <a16:creationId xmlns:a16="http://schemas.microsoft.com/office/drawing/2014/main" id="{5A1FD807-D66A-470E-8278-59A457761AAA}"/>
              </a:ext>
            </a:extLst>
          </p:cNvPr>
          <p:cNvPicPr>
            <a:picLocks noChangeAspect="1"/>
          </p:cNvPicPr>
          <p:nvPr/>
        </p:nvPicPr>
        <p:blipFill>
          <a:blip r:embed="rId13"/>
          <a:stretch>
            <a:fillRect/>
          </a:stretch>
        </p:blipFill>
        <p:spPr>
          <a:xfrm>
            <a:off x="52070" y="3030621"/>
            <a:ext cx="2178783" cy="1452522"/>
          </a:xfrm>
          <a:prstGeom prst="rect">
            <a:avLst/>
          </a:prstGeom>
        </p:spPr>
      </p:pic>
    </p:spTree>
    <p:extLst>
      <p:ext uri="{BB962C8B-B14F-4D97-AF65-F5344CB8AC3E}">
        <p14:creationId xmlns:p14="http://schemas.microsoft.com/office/powerpoint/2010/main" val="1684151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7;p1">
            <a:extLst>
              <a:ext uri="{FF2B5EF4-FFF2-40B4-BE49-F238E27FC236}">
                <a16:creationId xmlns:a16="http://schemas.microsoft.com/office/drawing/2014/main" id="{61A130CC-DDD5-49FD-AB98-41AE136DAED5}"/>
              </a:ext>
            </a:extLst>
          </p:cNvPr>
          <p:cNvSpPr/>
          <p:nvPr/>
        </p:nvSpPr>
        <p:spPr>
          <a:xfrm>
            <a:off x="-24680" y="-27384"/>
            <a:ext cx="12192000" cy="6858000"/>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Picture 3" descr="A picture containing text, bottle, newspaper, book&#10;&#10;Description automatically generated">
            <a:extLst>
              <a:ext uri="{FF2B5EF4-FFF2-40B4-BE49-F238E27FC236}">
                <a16:creationId xmlns:a16="http://schemas.microsoft.com/office/drawing/2014/main" id="{1C3898F2-9CD5-4E1F-81E5-C8C3740C0603}"/>
              </a:ext>
            </a:extLst>
          </p:cNvPr>
          <p:cNvPicPr>
            <a:picLocks noChangeAspect="1"/>
          </p:cNvPicPr>
          <p:nvPr/>
        </p:nvPicPr>
        <p:blipFill>
          <a:blip r:embed="rId2"/>
          <a:stretch>
            <a:fillRect/>
          </a:stretch>
        </p:blipFill>
        <p:spPr>
          <a:xfrm>
            <a:off x="6992577" y="4204672"/>
            <a:ext cx="2017794" cy="2586224"/>
          </a:xfrm>
          <a:prstGeom prst="rect">
            <a:avLst/>
          </a:prstGeom>
        </p:spPr>
      </p:pic>
      <p:pic>
        <p:nvPicPr>
          <p:cNvPr id="6" name="Picture 5" descr="A group of people playing a sport&#10;&#10;Description automatically generated with medium confidence">
            <a:extLst>
              <a:ext uri="{FF2B5EF4-FFF2-40B4-BE49-F238E27FC236}">
                <a16:creationId xmlns:a16="http://schemas.microsoft.com/office/drawing/2014/main" id="{37EB8245-6AFC-4557-89A9-2A8CEA99EE7A}"/>
              </a:ext>
            </a:extLst>
          </p:cNvPr>
          <p:cNvPicPr>
            <a:picLocks noChangeAspect="1"/>
          </p:cNvPicPr>
          <p:nvPr/>
        </p:nvPicPr>
        <p:blipFill>
          <a:blip r:embed="rId3"/>
          <a:stretch>
            <a:fillRect/>
          </a:stretch>
        </p:blipFill>
        <p:spPr>
          <a:xfrm>
            <a:off x="9120336" y="2916465"/>
            <a:ext cx="2740744" cy="3654325"/>
          </a:xfrm>
          <a:prstGeom prst="rect">
            <a:avLst/>
          </a:prstGeom>
        </p:spPr>
      </p:pic>
      <p:pic>
        <p:nvPicPr>
          <p:cNvPr id="8" name="Picture 7" descr="A group of people in a gym&#10;&#10;Description automatically generated with medium confidence">
            <a:extLst>
              <a:ext uri="{FF2B5EF4-FFF2-40B4-BE49-F238E27FC236}">
                <a16:creationId xmlns:a16="http://schemas.microsoft.com/office/drawing/2014/main" id="{6C877469-ED63-46AD-A3C9-46E91B72EACB}"/>
              </a:ext>
            </a:extLst>
          </p:cNvPr>
          <p:cNvPicPr>
            <a:picLocks noChangeAspect="1"/>
          </p:cNvPicPr>
          <p:nvPr/>
        </p:nvPicPr>
        <p:blipFill>
          <a:blip r:embed="rId4"/>
          <a:stretch>
            <a:fillRect/>
          </a:stretch>
        </p:blipFill>
        <p:spPr>
          <a:xfrm>
            <a:off x="4954415" y="4349049"/>
            <a:ext cx="1810326" cy="2413768"/>
          </a:xfrm>
          <a:prstGeom prst="rect">
            <a:avLst/>
          </a:prstGeom>
        </p:spPr>
      </p:pic>
      <p:pic>
        <p:nvPicPr>
          <p:cNvPr id="10" name="Picture 9" descr="A group of people in a gym&#10;&#10;Description automatically generated with medium confidence">
            <a:extLst>
              <a:ext uri="{FF2B5EF4-FFF2-40B4-BE49-F238E27FC236}">
                <a16:creationId xmlns:a16="http://schemas.microsoft.com/office/drawing/2014/main" id="{68825C89-9073-47F8-858D-5B63C171FFC3}"/>
              </a:ext>
            </a:extLst>
          </p:cNvPr>
          <p:cNvPicPr>
            <a:picLocks noChangeAspect="1"/>
          </p:cNvPicPr>
          <p:nvPr/>
        </p:nvPicPr>
        <p:blipFill>
          <a:blip r:embed="rId5"/>
          <a:stretch>
            <a:fillRect/>
          </a:stretch>
        </p:blipFill>
        <p:spPr>
          <a:xfrm>
            <a:off x="5110922" y="79284"/>
            <a:ext cx="2962454" cy="3949939"/>
          </a:xfrm>
          <a:prstGeom prst="rect">
            <a:avLst/>
          </a:prstGeom>
        </p:spPr>
      </p:pic>
      <p:pic>
        <p:nvPicPr>
          <p:cNvPr id="12" name="Picture 11" descr="Graphical user interface, website&#10;&#10;Description automatically generated">
            <a:extLst>
              <a:ext uri="{FF2B5EF4-FFF2-40B4-BE49-F238E27FC236}">
                <a16:creationId xmlns:a16="http://schemas.microsoft.com/office/drawing/2014/main" id="{9C2BD4F3-CE8D-4ACE-8A4B-BC0D0C897C46}"/>
              </a:ext>
            </a:extLst>
          </p:cNvPr>
          <p:cNvPicPr>
            <a:picLocks noChangeAspect="1"/>
          </p:cNvPicPr>
          <p:nvPr/>
        </p:nvPicPr>
        <p:blipFill>
          <a:blip r:embed="rId6"/>
          <a:stretch>
            <a:fillRect/>
          </a:stretch>
        </p:blipFill>
        <p:spPr>
          <a:xfrm>
            <a:off x="2599538" y="3716536"/>
            <a:ext cx="2222340" cy="2963120"/>
          </a:xfrm>
          <a:prstGeom prst="rect">
            <a:avLst/>
          </a:prstGeom>
        </p:spPr>
      </p:pic>
      <p:pic>
        <p:nvPicPr>
          <p:cNvPr id="14" name="Picture 13" descr="A group of people in a gym&#10;&#10;Description automatically generated with medium confidence">
            <a:extLst>
              <a:ext uri="{FF2B5EF4-FFF2-40B4-BE49-F238E27FC236}">
                <a16:creationId xmlns:a16="http://schemas.microsoft.com/office/drawing/2014/main" id="{2797F67D-C4DA-4876-A21F-75D1E7099CB3}"/>
              </a:ext>
            </a:extLst>
          </p:cNvPr>
          <p:cNvPicPr>
            <a:picLocks noChangeAspect="1"/>
          </p:cNvPicPr>
          <p:nvPr/>
        </p:nvPicPr>
        <p:blipFill>
          <a:blip r:embed="rId7"/>
          <a:stretch>
            <a:fillRect/>
          </a:stretch>
        </p:blipFill>
        <p:spPr>
          <a:xfrm>
            <a:off x="2163187" y="49928"/>
            <a:ext cx="2426292" cy="3235056"/>
          </a:xfrm>
          <a:prstGeom prst="rect">
            <a:avLst/>
          </a:prstGeom>
        </p:spPr>
      </p:pic>
      <p:pic>
        <p:nvPicPr>
          <p:cNvPr id="16" name="Picture 15" descr="A picture containing person&#10;&#10;Description automatically generated">
            <a:extLst>
              <a:ext uri="{FF2B5EF4-FFF2-40B4-BE49-F238E27FC236}">
                <a16:creationId xmlns:a16="http://schemas.microsoft.com/office/drawing/2014/main" id="{4109B3F6-2181-40B8-8D4D-9BC0978CA776}"/>
              </a:ext>
            </a:extLst>
          </p:cNvPr>
          <p:cNvPicPr>
            <a:picLocks noChangeAspect="1"/>
          </p:cNvPicPr>
          <p:nvPr/>
        </p:nvPicPr>
        <p:blipFill>
          <a:blip r:embed="rId8"/>
          <a:stretch>
            <a:fillRect/>
          </a:stretch>
        </p:blipFill>
        <p:spPr>
          <a:xfrm>
            <a:off x="24680" y="3067054"/>
            <a:ext cx="2675250" cy="3567000"/>
          </a:xfrm>
          <a:prstGeom prst="rect">
            <a:avLst/>
          </a:prstGeom>
        </p:spPr>
      </p:pic>
      <p:pic>
        <p:nvPicPr>
          <p:cNvPr id="18" name="Picture 17" descr="A group of people playing roller hockey&#10;&#10;Description automatically generated with low confidence">
            <a:extLst>
              <a:ext uri="{FF2B5EF4-FFF2-40B4-BE49-F238E27FC236}">
                <a16:creationId xmlns:a16="http://schemas.microsoft.com/office/drawing/2014/main" id="{791F89CC-8191-497A-9F0B-38AAD87BF46E}"/>
              </a:ext>
            </a:extLst>
          </p:cNvPr>
          <p:cNvPicPr>
            <a:picLocks noChangeAspect="1"/>
          </p:cNvPicPr>
          <p:nvPr/>
        </p:nvPicPr>
        <p:blipFill>
          <a:blip r:embed="rId9"/>
          <a:stretch>
            <a:fillRect/>
          </a:stretch>
        </p:blipFill>
        <p:spPr>
          <a:xfrm>
            <a:off x="116215" y="42572"/>
            <a:ext cx="1810326" cy="2413768"/>
          </a:xfrm>
          <a:prstGeom prst="rect">
            <a:avLst/>
          </a:prstGeom>
        </p:spPr>
      </p:pic>
      <p:pic>
        <p:nvPicPr>
          <p:cNvPr id="20" name="Picture 19" descr="A picture containing floor, person, indoor, standing&#10;&#10;Description automatically generated">
            <a:extLst>
              <a:ext uri="{FF2B5EF4-FFF2-40B4-BE49-F238E27FC236}">
                <a16:creationId xmlns:a16="http://schemas.microsoft.com/office/drawing/2014/main" id="{C692A1C3-5DF6-435E-9B4F-913E3942E334}"/>
              </a:ext>
            </a:extLst>
          </p:cNvPr>
          <p:cNvPicPr>
            <a:picLocks noChangeAspect="1"/>
          </p:cNvPicPr>
          <p:nvPr/>
        </p:nvPicPr>
        <p:blipFill>
          <a:blip r:embed="rId10"/>
          <a:stretch>
            <a:fillRect/>
          </a:stretch>
        </p:blipFill>
        <p:spPr>
          <a:xfrm>
            <a:off x="8227253" y="67104"/>
            <a:ext cx="3794622" cy="2691810"/>
          </a:xfrm>
          <a:prstGeom prst="rect">
            <a:avLst/>
          </a:prstGeom>
        </p:spPr>
      </p:pic>
    </p:spTree>
    <p:extLst>
      <p:ext uri="{BB962C8B-B14F-4D97-AF65-F5344CB8AC3E}">
        <p14:creationId xmlns:p14="http://schemas.microsoft.com/office/powerpoint/2010/main" val="211230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58000"/>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7" name="Title 1">
            <a:extLst>
              <a:ext uri="{FF2B5EF4-FFF2-40B4-BE49-F238E27FC236}">
                <a16:creationId xmlns:a16="http://schemas.microsoft.com/office/drawing/2014/main" id="{D5E1563D-C6B5-4F1B-99A8-3853302C27FC}"/>
              </a:ext>
            </a:extLst>
          </p:cNvPr>
          <p:cNvSpPr txBox="1">
            <a:spLocks/>
          </p:cNvSpPr>
          <p:nvPr/>
        </p:nvSpPr>
        <p:spPr>
          <a:xfrm>
            <a:off x="191344" y="1628800"/>
            <a:ext cx="6896033" cy="340643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sv-SE" sz="6000" b="1" dirty="0" err="1">
                <a:solidFill>
                  <a:schemeClr val="lt1"/>
                </a:solidFill>
                <a:latin typeface="+mj-lt"/>
                <a:ea typeface="Calibri"/>
                <a:cs typeface="Calibri"/>
                <a:sym typeface="Calibri"/>
              </a:rPr>
              <a:t>Välkomna</a:t>
            </a:r>
            <a:r>
              <a:rPr lang="sv-SE" sz="6000" b="1" dirty="0">
                <a:solidFill>
                  <a:schemeClr val="lt1"/>
                </a:solidFill>
                <a:latin typeface="+mj-lt"/>
                <a:ea typeface="Calibri"/>
                <a:cs typeface="Calibri"/>
                <a:sym typeface="Calibri"/>
              </a:rPr>
              <a:t> till en ny </a:t>
            </a:r>
            <a:r>
              <a:rPr lang="sv-SE" sz="6000" b="1" dirty="0" err="1">
                <a:solidFill>
                  <a:schemeClr val="lt1"/>
                </a:solidFill>
                <a:latin typeface="+mj-lt"/>
                <a:ea typeface="Calibri"/>
                <a:cs typeface="Calibri"/>
                <a:sym typeface="Calibri"/>
              </a:rPr>
              <a:t>säsong</a:t>
            </a:r>
            <a:r>
              <a:rPr lang="sv-SE" sz="6000" b="1" dirty="0">
                <a:solidFill>
                  <a:schemeClr val="lt1"/>
                </a:solidFill>
                <a:latin typeface="+mj-lt"/>
                <a:ea typeface="Calibri"/>
                <a:cs typeface="Calibri"/>
                <a:sym typeface="Calibri"/>
              </a:rPr>
              <a:t> i </a:t>
            </a:r>
            <a:r>
              <a:rPr lang="sv-SE" sz="6000" b="1" dirty="0" err="1">
                <a:solidFill>
                  <a:schemeClr val="lt1"/>
                </a:solidFill>
                <a:latin typeface="+mj-lt"/>
                <a:ea typeface="Calibri"/>
                <a:cs typeface="Calibri"/>
                <a:sym typeface="Calibri"/>
              </a:rPr>
              <a:t>vårt</a:t>
            </a:r>
            <a:r>
              <a:rPr lang="sv-SE" sz="6000" b="1" dirty="0">
                <a:solidFill>
                  <a:schemeClr val="lt1"/>
                </a:solidFill>
                <a:latin typeface="+mj-lt"/>
                <a:ea typeface="Calibri"/>
                <a:cs typeface="Calibri"/>
                <a:sym typeface="Calibri"/>
              </a:rPr>
              <a:t> underbara </a:t>
            </a:r>
            <a:r>
              <a:rPr lang="sv-SE" sz="6000" b="1" dirty="0" err="1">
                <a:solidFill>
                  <a:schemeClr val="lt1"/>
                </a:solidFill>
                <a:latin typeface="+mj-lt"/>
                <a:ea typeface="Calibri"/>
                <a:cs typeface="Calibri"/>
                <a:sym typeface="Calibri"/>
              </a:rPr>
              <a:t>gäng</a:t>
            </a:r>
            <a:r>
              <a:rPr lang="sv-SE" sz="6000" b="1" dirty="0">
                <a:solidFill>
                  <a:schemeClr val="lt1"/>
                </a:solidFill>
                <a:latin typeface="+mj-lt"/>
                <a:ea typeface="Calibri"/>
                <a:cs typeface="Calibri"/>
                <a:sym typeface="Calibri"/>
              </a:rPr>
              <a:t>! </a:t>
            </a:r>
            <a:endParaRPr lang="sv-SE" sz="6000" b="1" dirty="0">
              <a:solidFill>
                <a:schemeClr val="bg1"/>
              </a:solidFill>
              <a:latin typeface="+mj-lt"/>
              <a:cs typeface="Arial" panose="020B0604020202020204" pitchFamily="34" charset="0"/>
            </a:endParaRPr>
          </a:p>
        </p:txBody>
      </p:sp>
      <p:sp>
        <p:nvSpPr>
          <p:cNvPr id="2" name="Footer Placeholder 1">
            <a:extLst>
              <a:ext uri="{FF2B5EF4-FFF2-40B4-BE49-F238E27FC236}">
                <a16:creationId xmlns:a16="http://schemas.microsoft.com/office/drawing/2014/main" id="{058CA454-D24E-4067-963C-971D5AA3B726}"/>
              </a:ext>
            </a:extLst>
          </p:cNvPr>
          <p:cNvSpPr>
            <a:spLocks noGrp="1"/>
          </p:cNvSpPr>
          <p:nvPr>
            <p:ph type="ftr" idx="11"/>
          </p:nvPr>
        </p:nvSpPr>
        <p:spPr/>
        <p:txBody>
          <a:bodyPr/>
          <a:lstStyle/>
          <a:p>
            <a:r>
              <a:rPr lang="sv-SE"/>
              <a:t>Intern</a:t>
            </a:r>
          </a:p>
        </p:txBody>
      </p:sp>
    </p:spTree>
    <p:extLst>
      <p:ext uri="{BB962C8B-B14F-4D97-AF65-F5344CB8AC3E}">
        <p14:creationId xmlns:p14="http://schemas.microsoft.com/office/powerpoint/2010/main" val="384866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1656609" y="-58251"/>
            <a:ext cx="12192000" cy="6804023"/>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9" name="Google Shape;205;p12">
            <a:extLst>
              <a:ext uri="{FF2B5EF4-FFF2-40B4-BE49-F238E27FC236}">
                <a16:creationId xmlns:a16="http://schemas.microsoft.com/office/drawing/2014/main" id="{A7C41D9B-2B30-4D32-A6A6-15FB21F1A936}"/>
              </a:ext>
            </a:extLst>
          </p:cNvPr>
          <p:cNvSpPr txBox="1"/>
          <p:nvPr/>
        </p:nvSpPr>
        <p:spPr>
          <a:xfrm>
            <a:off x="98961" y="260648"/>
            <a:ext cx="599703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sv-SE" sz="4000" b="1" i="0" u="none" strike="noStrike" cap="none" dirty="0">
                <a:solidFill>
                  <a:schemeClr val="lt1"/>
                </a:solidFill>
                <a:latin typeface="+mj-lt"/>
                <a:ea typeface="Calibri"/>
                <a:cs typeface="Calibri"/>
                <a:sym typeface="Calibri"/>
              </a:rPr>
              <a:t>Innehåll</a:t>
            </a:r>
            <a:endParaRPr sz="3200" b="1" i="0" u="none" strike="noStrike" cap="none" dirty="0">
              <a:solidFill>
                <a:schemeClr val="lt1"/>
              </a:solidFill>
              <a:latin typeface="+mj-lt"/>
              <a:ea typeface="Calibri"/>
              <a:cs typeface="Calibri"/>
              <a:sym typeface="Calibri"/>
            </a:endParaRPr>
          </a:p>
        </p:txBody>
      </p:sp>
      <p:sp>
        <p:nvSpPr>
          <p:cNvPr id="10" name="Google Shape;209;p12">
            <a:extLst>
              <a:ext uri="{FF2B5EF4-FFF2-40B4-BE49-F238E27FC236}">
                <a16:creationId xmlns:a16="http://schemas.microsoft.com/office/drawing/2014/main" id="{9A9A3164-B21A-4FD1-A55F-6EE428AD8D1F}"/>
              </a:ext>
            </a:extLst>
          </p:cNvPr>
          <p:cNvSpPr txBox="1"/>
          <p:nvPr/>
        </p:nvSpPr>
        <p:spPr>
          <a:xfrm>
            <a:off x="98961" y="1412776"/>
            <a:ext cx="5781015" cy="4896544"/>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Om Sandareds Innebandy</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Styrelsen</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Föreningen fokus och värdegrund</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Policydokument och handlingsplaner</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Kränkande särbehandling</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Förra föräldramöte</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Några ord från Silje</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Vi behöver hjälp</a:t>
            </a:r>
          </a:p>
          <a:p>
            <a:pPr marL="285750" marR="0" lvl="0" indent="-285750" algn="l" rtl="0">
              <a:lnSpc>
                <a:spcPct val="100000"/>
              </a:lnSpc>
              <a:spcBef>
                <a:spcPts val="0"/>
              </a:spcBef>
              <a:spcAft>
                <a:spcPts val="0"/>
              </a:spcAft>
              <a:buClr>
                <a:schemeClr val="lt1"/>
              </a:buClr>
              <a:buSzPts val="1800"/>
              <a:buFont typeface="Arial"/>
              <a:buChar char="•"/>
            </a:pPr>
            <a:r>
              <a:rPr lang="sv-SE" sz="2400" dirty="0">
                <a:solidFill>
                  <a:schemeClr val="lt1"/>
                </a:solidFill>
                <a:latin typeface="+mj-lt"/>
                <a:ea typeface="Calibri"/>
                <a:cs typeface="Calibri"/>
                <a:sym typeface="Calibri"/>
              </a:rPr>
              <a:t>Övrigt och frågor</a:t>
            </a:r>
          </a:p>
          <a:p>
            <a:pPr marL="285750" marR="0" lvl="0" indent="-285750" algn="l" rtl="0">
              <a:lnSpc>
                <a:spcPct val="100000"/>
              </a:lnSpc>
              <a:spcBef>
                <a:spcPts val="0"/>
              </a:spcBef>
              <a:spcAft>
                <a:spcPts val="0"/>
              </a:spcAft>
              <a:buClr>
                <a:schemeClr val="lt1"/>
              </a:buClr>
              <a:buSzPts val="1800"/>
              <a:buFont typeface="Arial"/>
              <a:buChar char="•"/>
            </a:pPr>
            <a:endParaRPr lang="sv-SE" sz="2400" dirty="0">
              <a:solidFill>
                <a:schemeClr val="lt1"/>
              </a:solidFill>
              <a:latin typeface="+mj-lt"/>
              <a:ea typeface="Calibri"/>
              <a:cs typeface="Calibri"/>
              <a:sym typeface="Calibri"/>
            </a:endParaRPr>
          </a:p>
        </p:txBody>
      </p:sp>
      <p:sp>
        <p:nvSpPr>
          <p:cNvPr id="2" name="Footer Placeholder 1">
            <a:extLst>
              <a:ext uri="{FF2B5EF4-FFF2-40B4-BE49-F238E27FC236}">
                <a16:creationId xmlns:a16="http://schemas.microsoft.com/office/drawing/2014/main" id="{BCD53C01-13A3-4AF4-A694-B8F315B86F59}"/>
              </a:ext>
            </a:extLst>
          </p:cNvPr>
          <p:cNvSpPr>
            <a:spLocks noGrp="1"/>
          </p:cNvSpPr>
          <p:nvPr>
            <p:ph type="ftr" idx="11"/>
          </p:nvPr>
        </p:nvSpPr>
        <p:spPr/>
        <p:txBody>
          <a:bodyPr/>
          <a:lstStyle/>
          <a:p>
            <a:r>
              <a:rPr lang="sv-SE"/>
              <a:t>Intern</a:t>
            </a:r>
          </a:p>
        </p:txBody>
      </p:sp>
    </p:spTree>
    <p:extLst>
      <p:ext uri="{BB962C8B-B14F-4D97-AF65-F5344CB8AC3E}">
        <p14:creationId xmlns:p14="http://schemas.microsoft.com/office/powerpoint/2010/main" val="377442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6" name="Google Shape;205;p12">
            <a:extLst>
              <a:ext uri="{FF2B5EF4-FFF2-40B4-BE49-F238E27FC236}">
                <a16:creationId xmlns:a16="http://schemas.microsoft.com/office/drawing/2014/main" id="{D7B6FB68-3592-4AD0-94F1-1C9DABCE0565}"/>
              </a:ext>
            </a:extLst>
          </p:cNvPr>
          <p:cNvSpPr txBox="1"/>
          <p:nvPr/>
        </p:nvSpPr>
        <p:spPr>
          <a:xfrm>
            <a:off x="98961" y="272882"/>
            <a:ext cx="729318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sv-SE" sz="4000" b="1" i="0" u="none" strike="noStrike" cap="none" dirty="0">
                <a:solidFill>
                  <a:schemeClr val="lt1"/>
                </a:solidFill>
                <a:latin typeface="+mj-lt"/>
                <a:ea typeface="Calibri"/>
                <a:cs typeface="Calibri"/>
                <a:sym typeface="Calibri"/>
              </a:rPr>
              <a:t>Om Sandareds Innebandy</a:t>
            </a:r>
            <a:endParaRPr sz="4000" b="1" i="0" u="none" strike="noStrike" cap="none" dirty="0">
              <a:solidFill>
                <a:schemeClr val="lt1"/>
              </a:solidFill>
              <a:latin typeface="+mj-lt"/>
              <a:ea typeface="Calibri"/>
              <a:cs typeface="Calibri"/>
              <a:sym typeface="Calibri"/>
            </a:endParaRPr>
          </a:p>
        </p:txBody>
      </p:sp>
      <p:sp>
        <p:nvSpPr>
          <p:cNvPr id="7" name="Google Shape;206;p12">
            <a:extLst>
              <a:ext uri="{FF2B5EF4-FFF2-40B4-BE49-F238E27FC236}">
                <a16:creationId xmlns:a16="http://schemas.microsoft.com/office/drawing/2014/main" id="{6E21D053-5A47-40F7-8084-E95A9355D9B7}"/>
              </a:ext>
            </a:extLst>
          </p:cNvPr>
          <p:cNvSpPr txBox="1"/>
          <p:nvPr/>
        </p:nvSpPr>
        <p:spPr>
          <a:xfrm>
            <a:off x="3886651" y="1112850"/>
            <a:ext cx="3731100" cy="1754286"/>
          </a:xfrm>
          <a:prstGeom prst="rect">
            <a:avLst/>
          </a:prstGeom>
          <a:noFill/>
          <a:ln>
            <a:noFill/>
          </a:ln>
          <a:effectLst>
            <a:outerShdw blurRad="57150" dist="19050" dir="5400000" algn="bl" rotWithShape="0">
              <a:srgbClr val="000000">
                <a:alpha val="49803"/>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1" i="0" u="none" strike="noStrike" cap="none" dirty="0">
                <a:solidFill>
                  <a:schemeClr val="lt1"/>
                </a:solidFill>
                <a:latin typeface="+mj-lt"/>
                <a:ea typeface="Calibri"/>
                <a:cs typeface="Calibri"/>
                <a:sym typeface="Calibri"/>
              </a:rPr>
              <a:t>Lag och medlemmar</a:t>
            </a:r>
            <a:endParaRPr sz="1400" b="1"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Dam div 2, herr div 3 &amp; div 4</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Juniorer till P14</a:t>
            </a:r>
            <a:endParaRPr sz="1400" b="0" i="0" u="none" strike="noStrike" cap="none" dirty="0">
              <a:solidFill>
                <a:srgbClr val="000000"/>
              </a:solidFill>
              <a:latin typeface="+mj-lt"/>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F07</a:t>
            </a:r>
            <a:r>
              <a:rPr lang="sv-SE" sz="1800" b="0"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F8/9, F10/11, </a:t>
            </a:r>
            <a:r>
              <a:rPr lang="sv-SE" sz="1800" b="0"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F12/13/14</a:t>
            </a: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Innebandyskola PF14/15</a:t>
            </a:r>
            <a:endParaRPr sz="1800" b="0"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~300 </a:t>
            </a:r>
            <a:r>
              <a:rPr lang="sv-SE" sz="1800" b="0" i="0" u="none" strike="noStrike" cap="none" dirty="0" err="1">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st</a:t>
            </a:r>
            <a:r>
              <a:rPr lang="sv-SE" sz="1800" b="0" i="0" u="none" strike="noStrike" cap="none" dirty="0">
                <a:solidFill>
                  <a:schemeClr val="lt1"/>
                </a:solidFill>
                <a:latin typeface="+mj-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medlemmar</a:t>
            </a:r>
            <a:endParaRPr sz="1800" b="0" i="0" u="none" strike="noStrike" cap="none" dirty="0">
              <a:solidFill>
                <a:schemeClr val="lt1"/>
              </a:solidFill>
              <a:latin typeface="+mj-lt"/>
              <a:ea typeface="Calibri"/>
              <a:cs typeface="Calibri"/>
              <a:sym typeface="Calibri"/>
            </a:endParaRPr>
          </a:p>
        </p:txBody>
      </p:sp>
      <p:sp>
        <p:nvSpPr>
          <p:cNvPr id="9" name="Google Shape;207;p12">
            <a:extLst>
              <a:ext uri="{FF2B5EF4-FFF2-40B4-BE49-F238E27FC236}">
                <a16:creationId xmlns:a16="http://schemas.microsoft.com/office/drawing/2014/main" id="{F790EAE0-7A79-47FB-8F5E-14B42092A7BC}"/>
              </a:ext>
            </a:extLst>
          </p:cNvPr>
          <p:cNvSpPr txBox="1"/>
          <p:nvPr/>
        </p:nvSpPr>
        <p:spPr>
          <a:xfrm>
            <a:off x="288747" y="1112844"/>
            <a:ext cx="3392275"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1" i="0" u="none" strike="noStrike" cap="none" dirty="0">
                <a:solidFill>
                  <a:schemeClr val="lt1"/>
                </a:solidFill>
                <a:latin typeface="+mj-lt"/>
                <a:ea typeface="Calibri"/>
                <a:cs typeface="Calibri"/>
                <a:sym typeface="Calibri"/>
              </a:rPr>
              <a:t>Styrelse</a:t>
            </a:r>
            <a:endParaRPr sz="1400" b="1"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Ordförande: Kai </a:t>
            </a:r>
            <a:r>
              <a:rPr lang="sv-SE" sz="1800" b="0" i="0" u="none" strike="noStrike" cap="none" dirty="0" err="1">
                <a:solidFill>
                  <a:schemeClr val="lt1"/>
                </a:solidFill>
                <a:latin typeface="+mj-lt"/>
                <a:ea typeface="Calibri"/>
                <a:cs typeface="Calibri"/>
                <a:sym typeface="Calibri"/>
              </a:rPr>
              <a:t>Mäkiperä</a:t>
            </a:r>
            <a:endParaRPr sz="18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Vice Ordf.: Magnus Jansson</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Sekreterare: Andy Lust</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Kassör: Krister Sohlström</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Ledamot: Martin Falck</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Ledamot: Karolina Wikander</a:t>
            </a: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cs typeface="Calibri"/>
                <a:sym typeface="Calibri"/>
              </a:rPr>
              <a:t>Ledamot: </a:t>
            </a:r>
            <a:r>
              <a:rPr lang="sv-SE" sz="1800" dirty="0">
                <a:solidFill>
                  <a:schemeClr val="lt1"/>
                </a:solidFill>
                <a:latin typeface="+mj-lt"/>
                <a:cs typeface="Calibri"/>
                <a:sym typeface="Calibri"/>
              </a:rPr>
              <a:t>Jan Särnbäck</a:t>
            </a:r>
            <a:endParaRPr sz="1400" b="0"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Valberedning: ?</a:t>
            </a:r>
            <a:endParaRPr sz="1800" b="0" i="0" u="none" strike="noStrike" cap="none" dirty="0">
              <a:solidFill>
                <a:schemeClr val="lt1"/>
              </a:solidFill>
              <a:latin typeface="+mj-lt"/>
              <a:ea typeface="Calibri"/>
              <a:cs typeface="Calibri"/>
              <a:sym typeface="Calibri"/>
            </a:endParaRPr>
          </a:p>
        </p:txBody>
      </p:sp>
      <p:sp>
        <p:nvSpPr>
          <p:cNvPr id="10" name="Google Shape;209;p12">
            <a:extLst>
              <a:ext uri="{FF2B5EF4-FFF2-40B4-BE49-F238E27FC236}">
                <a16:creationId xmlns:a16="http://schemas.microsoft.com/office/drawing/2014/main" id="{ABED00DA-29A4-404C-B6E6-29F064FCC611}"/>
              </a:ext>
            </a:extLst>
          </p:cNvPr>
          <p:cNvSpPr txBox="1"/>
          <p:nvPr/>
        </p:nvSpPr>
        <p:spPr>
          <a:xfrm>
            <a:off x="288746" y="3777094"/>
            <a:ext cx="4151069" cy="230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sv-SE" sz="1800" b="1" i="0" u="none" strike="noStrike" cap="none" dirty="0">
                <a:solidFill>
                  <a:schemeClr val="lt1"/>
                </a:solidFill>
                <a:latin typeface="+mj-lt"/>
                <a:ea typeface="Calibri"/>
                <a:cs typeface="Calibri"/>
                <a:sym typeface="Calibri"/>
              </a:rPr>
              <a:t>Arbetsgrupper</a:t>
            </a:r>
            <a:endParaRPr sz="1400" b="1" i="0" u="none" strike="noStrike" cap="none" dirty="0">
              <a:solidFill>
                <a:srgbClr val="000000"/>
              </a:solidFill>
              <a:latin typeface="+mj-lt"/>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Domar, material och lokalgrupp</a:t>
            </a: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mj-lt"/>
                <a:ea typeface="Calibri"/>
                <a:cs typeface="Calibri"/>
                <a:sym typeface="Calibri"/>
              </a:rPr>
              <a:t>Ungdomsgrupp</a:t>
            </a: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Seniorgrupp</a:t>
            </a: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mj-lt"/>
                <a:ea typeface="Calibri"/>
                <a:cs typeface="Calibri"/>
                <a:sym typeface="Calibri"/>
              </a:rPr>
              <a:t>Sponsorgrupp</a:t>
            </a: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mj-lt"/>
                <a:ea typeface="Calibri"/>
                <a:cs typeface="Calibri"/>
                <a:sym typeface="Calibri"/>
              </a:rPr>
              <a:t>Kommunikation</a:t>
            </a:r>
          </a:p>
          <a:p>
            <a:pPr marL="285750" marR="0" lvl="0" indent="-285750" algn="l" rtl="0">
              <a:lnSpc>
                <a:spcPct val="100000"/>
              </a:lnSpc>
              <a:spcBef>
                <a:spcPts val="0"/>
              </a:spcBef>
              <a:spcAft>
                <a:spcPts val="0"/>
              </a:spcAft>
              <a:buClr>
                <a:schemeClr val="lt1"/>
              </a:buClr>
              <a:buSzPts val="1800"/>
              <a:buFont typeface="Arial"/>
              <a:buChar char="•"/>
            </a:pPr>
            <a:r>
              <a:rPr lang="sv-SE" sz="1800" dirty="0" err="1">
                <a:solidFill>
                  <a:schemeClr val="lt1"/>
                </a:solidFill>
                <a:latin typeface="+mj-lt"/>
                <a:ea typeface="Calibri"/>
                <a:cs typeface="Calibri"/>
                <a:sym typeface="Calibri"/>
              </a:rPr>
              <a:t>Föräldrargrupp</a:t>
            </a:r>
            <a:r>
              <a:rPr lang="sv-SE" sz="1800" dirty="0">
                <a:solidFill>
                  <a:schemeClr val="lt1"/>
                </a:solidFill>
                <a:latin typeface="+mj-lt"/>
                <a:ea typeface="Calibri"/>
                <a:cs typeface="Calibri"/>
                <a:sym typeface="Calibri"/>
              </a:rPr>
              <a:t> </a:t>
            </a:r>
            <a:r>
              <a:rPr lang="sv-SE" sz="1800" dirty="0" err="1">
                <a:solidFill>
                  <a:schemeClr val="lt1"/>
                </a:solidFill>
                <a:latin typeface="+mj-lt"/>
                <a:ea typeface="Calibri"/>
                <a:cs typeface="Calibri"/>
                <a:sym typeface="Calibri"/>
              </a:rPr>
              <a:t>pågång</a:t>
            </a:r>
            <a:endParaRPr sz="1800" b="0" i="0" u="none" strike="noStrike" cap="none" dirty="0">
              <a:solidFill>
                <a:schemeClr val="lt1"/>
              </a:solidFill>
              <a:latin typeface="+mj-lt"/>
              <a:ea typeface="Calibri"/>
              <a:cs typeface="Calibri"/>
              <a:sym typeface="Calibri"/>
            </a:endParaRPr>
          </a:p>
        </p:txBody>
      </p:sp>
      <p:sp>
        <p:nvSpPr>
          <p:cNvPr id="2" name="Footer Placeholder 1">
            <a:extLst>
              <a:ext uri="{FF2B5EF4-FFF2-40B4-BE49-F238E27FC236}">
                <a16:creationId xmlns:a16="http://schemas.microsoft.com/office/drawing/2014/main" id="{CEE61B20-0CAA-452B-AA6A-AE195A4647BD}"/>
              </a:ext>
            </a:extLst>
          </p:cNvPr>
          <p:cNvSpPr>
            <a:spLocks noGrp="1"/>
          </p:cNvSpPr>
          <p:nvPr>
            <p:ph type="ftr" idx="11"/>
          </p:nvPr>
        </p:nvSpPr>
        <p:spPr/>
        <p:txBody>
          <a:bodyPr/>
          <a:lstStyle/>
          <a:p>
            <a:r>
              <a:rPr lang="sv-SE"/>
              <a:t>Intern</a:t>
            </a:r>
          </a:p>
        </p:txBody>
      </p:sp>
    </p:spTree>
    <p:extLst>
      <p:ext uri="{BB962C8B-B14F-4D97-AF65-F5344CB8AC3E}">
        <p14:creationId xmlns:p14="http://schemas.microsoft.com/office/powerpoint/2010/main" val="275841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9588" y="-4237"/>
            <a:ext cx="12201587" cy="6858000"/>
          </a:xfrm>
          <a:prstGeom prst="rect">
            <a:avLst/>
          </a:prstGeom>
        </p:spPr>
      </p:pic>
      <p:sp>
        <p:nvSpPr>
          <p:cNvPr id="29" name="Rectangle 28"/>
          <p:cNvSpPr/>
          <p:nvPr/>
        </p:nvSpPr>
        <p:spPr>
          <a:xfrm>
            <a:off x="-9587" y="0"/>
            <a:ext cx="12192000" cy="6862237"/>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rot="16200000">
            <a:off x="-2812447" y="2764918"/>
            <a:ext cx="6315070" cy="1325563"/>
          </a:xfrm>
        </p:spPr>
        <p:txBody>
          <a:bodyPr>
            <a:normAutofit/>
          </a:bodyPr>
          <a:lstStyle/>
          <a:p>
            <a:r>
              <a:rPr lang="sv-SE"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STYRELSE &amp; KANSLI</a:t>
            </a:r>
          </a:p>
        </p:txBody>
      </p:sp>
      <p:pic>
        <p:nvPicPr>
          <p:cNvPr id="10" name="Picture 9"/>
          <p:cNvPicPr>
            <a:picLocks noChangeAspect="1"/>
          </p:cNvPicPr>
          <p:nvPr/>
        </p:nvPicPr>
        <p:blipFill rotWithShape="1">
          <a:blip r:embed="rId3"/>
          <a:srcRect t="21693"/>
          <a:stretch/>
        </p:blipFill>
        <p:spPr>
          <a:xfrm>
            <a:off x="6218629" y="443167"/>
            <a:ext cx="2067154" cy="2880000"/>
          </a:xfrm>
          <a:prstGeom prst="rect">
            <a:avLst/>
          </a:prstGeom>
        </p:spPr>
      </p:pic>
      <p:pic>
        <p:nvPicPr>
          <p:cNvPr id="11" name="Picture 10"/>
          <p:cNvPicPr>
            <a:picLocks noChangeAspect="1"/>
          </p:cNvPicPr>
          <p:nvPr/>
        </p:nvPicPr>
        <p:blipFill rotWithShape="1">
          <a:blip r:embed="rId4"/>
          <a:srcRect l="9377" t="19460" r="8501"/>
          <a:stretch/>
        </p:blipFill>
        <p:spPr>
          <a:xfrm>
            <a:off x="1709557" y="443167"/>
            <a:ext cx="2202427" cy="2880000"/>
          </a:xfrm>
          <a:prstGeom prst="rect">
            <a:avLst/>
          </a:prstGeom>
        </p:spPr>
      </p:pic>
      <p:sp>
        <p:nvSpPr>
          <p:cNvPr id="14" name="Rectangle 13"/>
          <p:cNvSpPr/>
          <p:nvPr/>
        </p:nvSpPr>
        <p:spPr>
          <a:xfrm>
            <a:off x="9888084" y="3565640"/>
            <a:ext cx="1838632" cy="2880000"/>
          </a:xfrm>
          <a:prstGeom prst="rect">
            <a:avLst/>
          </a:prstGeom>
          <a:noFill/>
          <a:ln w="635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p:txBody>
      </p:sp>
      <p:grpSp>
        <p:nvGrpSpPr>
          <p:cNvPr id="42" name="Group 41">
            <a:extLst>
              <a:ext uri="{FF2B5EF4-FFF2-40B4-BE49-F238E27FC236}">
                <a16:creationId xmlns:a16="http://schemas.microsoft.com/office/drawing/2014/main" id="{83A6DA2D-C71E-4651-83F4-0F56FAC04167}"/>
              </a:ext>
            </a:extLst>
          </p:cNvPr>
          <p:cNvGrpSpPr/>
          <p:nvPr/>
        </p:nvGrpSpPr>
        <p:grpSpPr>
          <a:xfrm>
            <a:off x="4155986" y="443167"/>
            <a:ext cx="1747592" cy="2880000"/>
            <a:chOff x="4136936" y="443167"/>
            <a:chExt cx="1747592" cy="2880000"/>
          </a:xfrm>
        </p:grpSpPr>
        <p:pic>
          <p:nvPicPr>
            <p:cNvPr id="6" name="Picture 5"/>
            <p:cNvPicPr>
              <a:picLocks noChangeAspect="1"/>
            </p:cNvPicPr>
            <p:nvPr/>
          </p:nvPicPr>
          <p:blipFill rotWithShape="1">
            <a:blip r:embed="rId5"/>
            <a:srcRect l="10126" t="6589" r="47417"/>
            <a:stretch/>
          </p:blipFill>
          <p:spPr>
            <a:xfrm>
              <a:off x="4136936" y="443167"/>
              <a:ext cx="1747592" cy="2880000"/>
            </a:xfrm>
            <a:prstGeom prst="rect">
              <a:avLst/>
            </a:prstGeom>
          </p:spPr>
        </p:pic>
        <p:sp>
          <p:nvSpPr>
            <p:cNvPr id="15" name="Rectangle 14"/>
            <p:cNvSpPr/>
            <p:nvPr/>
          </p:nvSpPr>
          <p:spPr>
            <a:xfrm>
              <a:off x="4136936" y="2861502"/>
              <a:ext cx="1747592" cy="460083"/>
            </a:xfrm>
            <a:prstGeom prst="rect">
              <a:avLst/>
            </a:prstGeom>
            <a:solidFill>
              <a:schemeClr val="tx1">
                <a:alpha val="34000"/>
              </a:schemeClr>
            </a:solidFill>
          </p:spPr>
          <p:txBody>
            <a:bodyPr wrap="none" l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Kai Mäkiperä Ordförande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0739-24 23 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kai.makipera@sandaredsinnebandy.se</a:t>
              </a: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8" name="Rectangle 17"/>
          <p:cNvSpPr/>
          <p:nvPr/>
        </p:nvSpPr>
        <p:spPr>
          <a:xfrm>
            <a:off x="6119815" y="2861501"/>
            <a:ext cx="2062780" cy="461665"/>
          </a:xfrm>
          <a:prstGeom prst="rect">
            <a:avLst/>
          </a:prstGeom>
          <a:solidFill>
            <a:schemeClr val="tx1">
              <a:alpha val="34000"/>
            </a:schemeClr>
          </a:solidFill>
        </p:spPr>
        <p:txBody>
          <a:bodyPr wrap="none" l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Magnus Jansson Vice Ordförande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0735-98 90 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magnus.jansson@sandaredsinnebandy.se</a:t>
            </a:r>
            <a:endParaRPr kumimoji="0" lang="en-US"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1709557" y="2861500"/>
            <a:ext cx="2196466" cy="461665"/>
          </a:xfrm>
          <a:prstGeom prst="rect">
            <a:avLst/>
          </a:prstGeom>
          <a:solidFill>
            <a:schemeClr val="tx1">
              <a:alpha val="34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Andy Lust Sekreterare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0736-73 04 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andy.lust@sandaredsinnebandy.se</a:t>
            </a: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43" name="Group 42">
            <a:extLst>
              <a:ext uri="{FF2B5EF4-FFF2-40B4-BE49-F238E27FC236}">
                <a16:creationId xmlns:a16="http://schemas.microsoft.com/office/drawing/2014/main" id="{31FA412A-A7E6-4428-949C-A1B0B93E65B6}"/>
              </a:ext>
            </a:extLst>
          </p:cNvPr>
          <p:cNvGrpSpPr/>
          <p:nvPr/>
        </p:nvGrpSpPr>
        <p:grpSpPr>
          <a:xfrm>
            <a:off x="3275401" y="3592760"/>
            <a:ext cx="2157220" cy="2880000"/>
            <a:chOff x="3275401" y="3592760"/>
            <a:chExt cx="2157220" cy="2880000"/>
          </a:xfrm>
        </p:grpSpPr>
        <p:pic>
          <p:nvPicPr>
            <p:cNvPr id="9" name="Picture 8"/>
            <p:cNvPicPr>
              <a:picLocks noChangeAspect="1"/>
            </p:cNvPicPr>
            <p:nvPr/>
          </p:nvPicPr>
          <p:blipFill>
            <a:blip r:embed="rId6"/>
            <a:stretch>
              <a:fillRect/>
            </a:stretch>
          </p:blipFill>
          <p:spPr>
            <a:xfrm>
              <a:off x="3275401" y="3592760"/>
              <a:ext cx="2157220" cy="2880000"/>
            </a:xfrm>
            <a:prstGeom prst="rect">
              <a:avLst/>
            </a:prstGeom>
          </p:spPr>
        </p:pic>
        <p:sp>
          <p:nvSpPr>
            <p:cNvPr id="21" name="Rectangle 20"/>
            <p:cNvSpPr/>
            <p:nvPr/>
          </p:nvSpPr>
          <p:spPr>
            <a:xfrm>
              <a:off x="3275401" y="5999364"/>
              <a:ext cx="2157220" cy="461665"/>
            </a:xfrm>
            <a:prstGeom prst="rect">
              <a:avLst/>
            </a:prstGeom>
            <a:solidFill>
              <a:schemeClr val="tx1">
                <a:alpha val="34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Martin Falck Ledamot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0706-35 58 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martin.falck@sandaredsinnebandy.se</a:t>
              </a: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9953394" y="5995958"/>
            <a:ext cx="1773321" cy="449682"/>
          </a:xfrm>
          <a:prstGeom prst="rect">
            <a:avLst/>
          </a:prstGeom>
          <a:solidFill>
            <a:schemeClr val="tx1">
              <a:alpha val="34000"/>
            </a:schemeClr>
          </a:solidFill>
        </p:spPr>
        <p:txBody>
          <a:bodyPr wrap="none" lIns="36000" r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Valberededning saknas</a:t>
            </a:r>
            <a:endParaRPr kumimoji="0" lang="en-US"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0" name="Picture 39">
            <a:extLst>
              <a:ext uri="{FF2B5EF4-FFF2-40B4-BE49-F238E27FC236}">
                <a16:creationId xmlns:a16="http://schemas.microsoft.com/office/drawing/2014/main" id="{75D16B3C-CEE3-479A-8916-AC2975759116}"/>
              </a:ext>
            </a:extLst>
          </p:cNvPr>
          <p:cNvPicPr>
            <a:picLocks noChangeAspect="1"/>
          </p:cNvPicPr>
          <p:nvPr/>
        </p:nvPicPr>
        <p:blipFill rotWithShape="1">
          <a:blip r:embed="rId7"/>
          <a:srcRect l="9960" r="1111" b="1488"/>
          <a:stretch/>
        </p:blipFill>
        <p:spPr>
          <a:xfrm>
            <a:off x="5632045" y="3592759"/>
            <a:ext cx="1876729" cy="2852881"/>
          </a:xfrm>
          <a:prstGeom prst="rect">
            <a:avLst/>
          </a:prstGeom>
        </p:spPr>
      </p:pic>
      <p:pic>
        <p:nvPicPr>
          <p:cNvPr id="41" name="Picture 40">
            <a:extLst>
              <a:ext uri="{FF2B5EF4-FFF2-40B4-BE49-F238E27FC236}">
                <a16:creationId xmlns:a16="http://schemas.microsoft.com/office/drawing/2014/main" id="{1A62BF66-CEDC-4F57-851B-3A6E970E2E95}"/>
              </a:ext>
            </a:extLst>
          </p:cNvPr>
          <p:cNvPicPr>
            <a:picLocks noChangeAspect="1"/>
          </p:cNvPicPr>
          <p:nvPr/>
        </p:nvPicPr>
        <p:blipFill rotWithShape="1">
          <a:blip r:embed="rId8">
            <a:extLst>
              <a:ext uri="{28A0092B-C50C-407E-A947-70E740481C1C}">
                <a14:useLocalDpi xmlns:a14="http://schemas.microsoft.com/office/drawing/2010/main" val="0"/>
              </a:ext>
            </a:extLst>
          </a:blip>
          <a:srcRect t="12" b="11065"/>
          <a:stretch/>
        </p:blipFill>
        <p:spPr>
          <a:xfrm>
            <a:off x="937577" y="3592759"/>
            <a:ext cx="2138399" cy="2852881"/>
          </a:xfrm>
          <a:prstGeom prst="rect">
            <a:avLst/>
          </a:prstGeom>
        </p:spPr>
      </p:pic>
      <p:sp>
        <p:nvSpPr>
          <p:cNvPr id="22" name="Rectangle 21"/>
          <p:cNvSpPr/>
          <p:nvPr/>
        </p:nvSpPr>
        <p:spPr>
          <a:xfrm>
            <a:off x="5632045" y="5999364"/>
            <a:ext cx="1876730" cy="446276"/>
          </a:xfrm>
          <a:prstGeom prst="rect">
            <a:avLst/>
          </a:prstGeom>
          <a:solidFill>
            <a:schemeClr val="tx1">
              <a:alpha val="34000"/>
            </a:schemeClr>
          </a:solidFill>
        </p:spPr>
        <p:txBody>
          <a:bodyPr wrap="none" l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Krister Sohlström Kassör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0704-55 33 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krister.sohlstrom@sandaredsinnebandy.se</a:t>
            </a:r>
            <a:endParaRPr kumimoji="0" lang="en-US"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937576" y="6025384"/>
            <a:ext cx="2138400" cy="446276"/>
          </a:xfrm>
          <a:prstGeom prst="rect">
            <a:avLst/>
          </a:prstGeom>
          <a:solidFill>
            <a:schemeClr val="tx1">
              <a:alpha val="34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Karolina Wikander Ledamot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0707-67 35 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karolina.wikander@sandaredsinnebandy.se</a:t>
            </a:r>
            <a:endParaRPr kumimoji="0" lang="en-US"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ADF681FA-354C-4BA7-8E0D-7D795BDBAAC2}"/>
              </a:ext>
            </a:extLst>
          </p:cNvPr>
          <p:cNvPicPr>
            <a:picLocks noChangeAspect="1"/>
          </p:cNvPicPr>
          <p:nvPr/>
        </p:nvPicPr>
        <p:blipFill rotWithShape="1">
          <a:blip r:embed="rId9"/>
          <a:srcRect l="24568" t="11081" r="26395" b="8916"/>
          <a:stretch/>
        </p:blipFill>
        <p:spPr>
          <a:xfrm>
            <a:off x="7652474" y="3596242"/>
            <a:ext cx="1854388" cy="2852882"/>
          </a:xfrm>
          <a:prstGeom prst="rect">
            <a:avLst/>
          </a:prstGeom>
        </p:spPr>
      </p:pic>
      <p:sp>
        <p:nvSpPr>
          <p:cNvPr id="32" name="Rectangle 31">
            <a:extLst>
              <a:ext uri="{FF2B5EF4-FFF2-40B4-BE49-F238E27FC236}">
                <a16:creationId xmlns:a16="http://schemas.microsoft.com/office/drawing/2014/main" id="{ABA0334F-DB44-468D-9368-4C64BDE26A92}"/>
              </a:ext>
            </a:extLst>
          </p:cNvPr>
          <p:cNvSpPr/>
          <p:nvPr/>
        </p:nvSpPr>
        <p:spPr>
          <a:xfrm>
            <a:off x="7652475" y="5999364"/>
            <a:ext cx="1854387" cy="461665"/>
          </a:xfrm>
          <a:prstGeom prst="rect">
            <a:avLst/>
          </a:prstGeom>
          <a:solidFill>
            <a:schemeClr val="tx1">
              <a:alpha val="34000"/>
            </a:schemeClr>
          </a:solid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Jan Särnbäck Ledamot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0702-82 43 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jan.sarnback@sandaredsinnebandy.se</a:t>
            </a:r>
            <a:endParaRPr kumimoji="0" lang="en-US"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id="{2D8934E6-1735-4F33-9D96-1000E4B30048}"/>
              </a:ext>
            </a:extLst>
          </p:cNvPr>
          <p:cNvGrpSpPr/>
          <p:nvPr/>
        </p:nvGrpSpPr>
        <p:grpSpPr>
          <a:xfrm>
            <a:off x="8983142" y="443167"/>
            <a:ext cx="1940504" cy="2880000"/>
            <a:chOff x="9506862" y="443167"/>
            <a:chExt cx="1940504" cy="2880000"/>
          </a:xfrm>
        </p:grpSpPr>
        <p:pic>
          <p:nvPicPr>
            <p:cNvPr id="17" name="Picture 16">
              <a:extLst>
                <a:ext uri="{FF2B5EF4-FFF2-40B4-BE49-F238E27FC236}">
                  <a16:creationId xmlns:a16="http://schemas.microsoft.com/office/drawing/2014/main" id="{817863BE-E0F9-4B6B-93FE-C8048CBBA19E}"/>
                </a:ext>
              </a:extLst>
            </p:cNvPr>
            <p:cNvPicPr>
              <a:picLocks noChangeAspect="1"/>
            </p:cNvPicPr>
            <p:nvPr/>
          </p:nvPicPr>
          <p:blipFill rotWithShape="1">
            <a:blip r:embed="rId10"/>
            <a:srcRect l="10476" r="15517"/>
            <a:stretch/>
          </p:blipFill>
          <p:spPr>
            <a:xfrm>
              <a:off x="9517520" y="443167"/>
              <a:ext cx="1929846" cy="2880000"/>
            </a:xfrm>
            <a:prstGeom prst="rect">
              <a:avLst/>
            </a:prstGeom>
          </p:spPr>
        </p:pic>
        <p:sp>
          <p:nvSpPr>
            <p:cNvPr id="27" name="Rectangle 26"/>
            <p:cNvSpPr/>
            <p:nvPr/>
          </p:nvSpPr>
          <p:spPr>
            <a:xfrm>
              <a:off x="9506862" y="2736810"/>
              <a:ext cx="1940504" cy="584775"/>
            </a:xfrm>
            <a:prstGeom prst="rect">
              <a:avLst/>
            </a:prstGeom>
            <a:solidFill>
              <a:schemeClr val="tx1">
                <a:alpha val="34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Helene Kos Kansli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033 – 25 51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helene.kos@sandaredsinnebandy.se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kansli@sandaredsinnebandy.se</a:t>
              </a: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 name="Footer Placeholder 2">
            <a:extLst>
              <a:ext uri="{FF2B5EF4-FFF2-40B4-BE49-F238E27FC236}">
                <a16:creationId xmlns:a16="http://schemas.microsoft.com/office/drawing/2014/main" id="{1BE85402-31F3-48BB-A86F-4EC1B31B6620}"/>
              </a:ext>
            </a:extLst>
          </p:cNvPr>
          <p:cNvSpPr>
            <a:spLocks noGrp="1"/>
          </p:cNvSpPr>
          <p:nvPr>
            <p:ph type="ftr" sz="quarter" idx="11"/>
          </p:nvPr>
        </p:nvSpPr>
        <p:spPr/>
        <p:txBody>
          <a:bodyPr/>
          <a:lstStyle/>
          <a:p>
            <a:r>
              <a:rPr lang="en-US"/>
              <a:t>Intern</a:t>
            </a:r>
          </a:p>
        </p:txBody>
      </p:sp>
    </p:spTree>
    <p:extLst>
      <p:ext uri="{BB962C8B-B14F-4D97-AF65-F5344CB8AC3E}">
        <p14:creationId xmlns:p14="http://schemas.microsoft.com/office/powerpoint/2010/main" val="312020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254;p13">
            <a:extLst>
              <a:ext uri="{FF2B5EF4-FFF2-40B4-BE49-F238E27FC236}">
                <a16:creationId xmlns:a16="http://schemas.microsoft.com/office/drawing/2014/main" id="{55A11655-7670-49D4-B6B6-BE830E8CDCAE}"/>
              </a:ext>
            </a:extLst>
          </p:cNvPr>
          <p:cNvSpPr txBox="1"/>
          <p:nvPr/>
        </p:nvSpPr>
        <p:spPr>
          <a:xfrm>
            <a:off x="47328" y="188640"/>
            <a:ext cx="678065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sv-SE" sz="3200" b="1" i="0" u="none" strike="noStrike" cap="none" dirty="0">
                <a:solidFill>
                  <a:schemeClr val="lt1"/>
                </a:solidFill>
                <a:latin typeface="+mj-lt"/>
                <a:ea typeface="Calibri"/>
                <a:cs typeface="Calibri"/>
                <a:sym typeface="Calibri"/>
              </a:rPr>
              <a:t>Klubbens fokus under säsongen</a:t>
            </a:r>
            <a:endParaRPr sz="3200" b="1" i="0" u="none" strike="noStrike" cap="none" dirty="0">
              <a:solidFill>
                <a:srgbClr val="000000"/>
              </a:solidFill>
              <a:latin typeface="+mj-lt"/>
              <a:sym typeface="Arial"/>
            </a:endParaRPr>
          </a:p>
        </p:txBody>
      </p:sp>
      <p:sp>
        <p:nvSpPr>
          <p:cNvPr id="13" name="Google Shape;255;p13">
            <a:extLst>
              <a:ext uri="{FF2B5EF4-FFF2-40B4-BE49-F238E27FC236}">
                <a16:creationId xmlns:a16="http://schemas.microsoft.com/office/drawing/2014/main" id="{B56189B3-3C5D-4777-AAC1-8C9C14585110}"/>
              </a:ext>
            </a:extLst>
          </p:cNvPr>
          <p:cNvSpPr txBox="1"/>
          <p:nvPr/>
        </p:nvSpPr>
        <p:spPr>
          <a:xfrm>
            <a:off x="47328" y="5052664"/>
            <a:ext cx="7679463" cy="14157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Det innebär: </a:t>
            </a:r>
            <a:endParaRPr sz="1800" b="0"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285750" marR="0" lvl="0" indent="-285750" algn="l" rtl="0">
              <a:lnSpc>
                <a:spcPct val="100000"/>
              </a:lnSpc>
              <a:spcBef>
                <a:spcPts val="0"/>
              </a:spcBef>
              <a:spcAft>
                <a:spcPts val="0"/>
              </a:spcAft>
              <a:buClr>
                <a:schemeClr val="lt1"/>
              </a:buClr>
              <a:buSzPts val="1800"/>
              <a:buFont typeface="Arial"/>
              <a:buChar char="•"/>
            </a:pPr>
            <a:r>
              <a:rPr lang="sv-SE" sz="1600" b="0"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Hjärta = Engagerade medlemmar och hjälpa varandra</a:t>
            </a:r>
            <a:endParaRPr sz="1200" b="0" i="0" u="none" strike="noStrike" cap="none" dirty="0">
              <a:solidFill>
                <a:srgbClr val="000000"/>
              </a:solidFill>
              <a:latin typeface="+mj-lt"/>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285750" marR="0" lvl="0" indent="-285750" algn="l" rtl="0">
              <a:lnSpc>
                <a:spcPct val="100000"/>
              </a:lnSpc>
              <a:spcBef>
                <a:spcPts val="0"/>
              </a:spcBef>
              <a:spcAft>
                <a:spcPts val="0"/>
              </a:spcAft>
              <a:buClr>
                <a:schemeClr val="lt1"/>
              </a:buClr>
              <a:buSzPts val="1800"/>
              <a:buFont typeface="Arial"/>
              <a:buChar char="•"/>
            </a:pPr>
            <a:r>
              <a:rPr lang="sv-SE" sz="1800" b="1"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Fart = Föreningen </a:t>
            </a:r>
            <a:r>
              <a:rPr lang="sv-SE" sz="1800" b="1"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ska tillsamman </a:t>
            </a:r>
            <a:r>
              <a:rPr lang="sv-SE" sz="1800" b="1"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ska nå gemensamma mål</a:t>
            </a:r>
            <a:br>
              <a:rPr lang="sv-SE" sz="1800" b="1"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br>
            <a:r>
              <a:rPr lang="sv-SE" sz="1800" b="1"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och vara en professionell </a:t>
            </a:r>
            <a:r>
              <a:rPr lang="sv-SE" sz="1800" b="1"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förening genom hårt arbete</a:t>
            </a:r>
            <a:endParaRPr b="1" i="0" u="none" strike="noStrike" cap="none" dirty="0">
              <a:solidFill>
                <a:srgbClr val="000000"/>
              </a:solidFill>
              <a:latin typeface="+mj-lt"/>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285750" marR="0" lvl="0" indent="-285750" algn="l" rtl="0">
              <a:lnSpc>
                <a:spcPct val="100000"/>
              </a:lnSpc>
              <a:spcBef>
                <a:spcPts val="0"/>
              </a:spcBef>
              <a:spcAft>
                <a:spcPts val="0"/>
              </a:spcAft>
              <a:buClr>
                <a:schemeClr val="lt1"/>
              </a:buClr>
              <a:buSzPts val="1800"/>
              <a:buFont typeface="Arial"/>
              <a:buChar char="•"/>
            </a:pPr>
            <a:r>
              <a:rPr lang="sv-SE" sz="1600" b="0" i="0" u="none" strike="noStrike" cap="none" dirty="0">
                <a:solidFill>
                  <a:schemeClr val="lt1"/>
                </a:solidFill>
                <a:latin typeface="+mj-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Glädje = Alla föreningens aktiviteter skall bidra till glädje</a:t>
            </a:r>
            <a:endParaRPr sz="1600" b="0" i="0" u="none" strike="noStrike" cap="none" dirty="0">
              <a:solidFill>
                <a:schemeClr val="lt1"/>
              </a:solidFill>
              <a:latin typeface="+mj-lt"/>
              <a:ea typeface="Calibri"/>
              <a:cs typeface="Calibri"/>
              <a:sym typeface="Calibri"/>
            </a:endParaRPr>
          </a:p>
        </p:txBody>
      </p:sp>
      <p:sp>
        <p:nvSpPr>
          <p:cNvPr id="15" name="Google Shape;256;p13">
            <a:extLst>
              <a:ext uri="{FF2B5EF4-FFF2-40B4-BE49-F238E27FC236}">
                <a16:creationId xmlns:a16="http://schemas.microsoft.com/office/drawing/2014/main" id="{52F27D90-8A39-4F38-952D-71FCA8A8DD4B}"/>
              </a:ext>
            </a:extLst>
          </p:cNvPr>
          <p:cNvSpPr txBox="1"/>
          <p:nvPr/>
        </p:nvSpPr>
        <p:spPr>
          <a:xfrm>
            <a:off x="47328" y="4427497"/>
            <a:ext cx="90363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sv-SE" sz="3200" b="1" i="0" u="none" strike="noStrike" cap="none" dirty="0">
                <a:solidFill>
                  <a:schemeClr val="lt1"/>
                </a:solidFill>
                <a:latin typeface="+mj-lt"/>
                <a:ea typeface="Calibri"/>
                <a:cs typeface="Calibri"/>
                <a:sym typeface="Calibri"/>
              </a:rPr>
              <a:t>Värdegrund - Hjärta, Fart &amp; Glädje</a:t>
            </a:r>
            <a:endParaRPr sz="3200" b="0" i="0" u="none" strike="noStrike" cap="none" dirty="0">
              <a:solidFill>
                <a:schemeClr val="dk1"/>
              </a:solidFill>
              <a:latin typeface="+mj-lt"/>
              <a:ea typeface="Calibri"/>
              <a:cs typeface="Calibri"/>
              <a:sym typeface="Calibri"/>
            </a:endParaRPr>
          </a:p>
        </p:txBody>
      </p:sp>
      <p:sp>
        <p:nvSpPr>
          <p:cNvPr id="16" name="Google Shape;258;p13">
            <a:extLst>
              <a:ext uri="{FF2B5EF4-FFF2-40B4-BE49-F238E27FC236}">
                <a16:creationId xmlns:a16="http://schemas.microsoft.com/office/drawing/2014/main" id="{959349EE-BBA7-4957-AF89-0E4C2C5571C6}"/>
              </a:ext>
            </a:extLst>
          </p:cNvPr>
          <p:cNvSpPr txBox="1"/>
          <p:nvPr/>
        </p:nvSpPr>
        <p:spPr>
          <a:xfrm>
            <a:off x="47334" y="927510"/>
            <a:ext cx="6934200" cy="347783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2000"/>
              <a:buFont typeface="Arial"/>
              <a:buChar char="•"/>
            </a:pPr>
            <a:r>
              <a:rPr lang="sv-SE" sz="2000" b="0" i="0" u="none" strike="noStrike" cap="none" dirty="0">
                <a:solidFill>
                  <a:schemeClr val="lt1"/>
                </a:solidFill>
                <a:latin typeface="+mj-lt"/>
                <a:ea typeface="Calibri"/>
                <a:cs typeface="Calibri"/>
                <a:sym typeface="Calibri"/>
              </a:rPr>
              <a:t>Innebandyskola</a:t>
            </a:r>
            <a:endParaRPr sz="20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2000"/>
              <a:buFont typeface="Arial"/>
              <a:buChar char="•"/>
            </a:pPr>
            <a:r>
              <a:rPr lang="sv-SE" sz="2000" b="0" i="0" u="none" strike="noStrike" cap="none" dirty="0">
                <a:solidFill>
                  <a:schemeClr val="lt1"/>
                </a:solidFill>
                <a:latin typeface="+mj-lt"/>
                <a:ea typeface="Calibri"/>
                <a:cs typeface="Calibri"/>
                <a:sym typeface="Calibri"/>
              </a:rPr>
              <a:t>Förenkling för ledare, föräldraengagemang och föräldramöten </a:t>
            </a:r>
            <a:endParaRPr sz="20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2000"/>
              <a:buFont typeface="Arial"/>
              <a:buChar char="•"/>
            </a:pPr>
            <a:r>
              <a:rPr lang="sv-SE" sz="2000" b="0" i="0" u="none" strike="noStrike" cap="none" dirty="0">
                <a:solidFill>
                  <a:schemeClr val="lt1"/>
                </a:solidFill>
                <a:latin typeface="+mj-lt"/>
                <a:ea typeface="Calibri"/>
                <a:cs typeface="Calibri"/>
                <a:sym typeface="Calibri"/>
              </a:rPr>
              <a:t>Rödtråd mellan alla lag och tydlig strategi för seniorlagen</a:t>
            </a:r>
            <a:endParaRPr sz="20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2000"/>
              <a:buFont typeface="Arial"/>
              <a:buChar char="•"/>
            </a:pPr>
            <a:r>
              <a:rPr lang="sv-SE" sz="2000" b="0" i="0" u="none" strike="noStrike" cap="none" dirty="0">
                <a:solidFill>
                  <a:schemeClr val="lt1"/>
                </a:solidFill>
                <a:latin typeface="+mj-lt"/>
                <a:ea typeface="Calibri"/>
                <a:cs typeface="Calibri"/>
                <a:sym typeface="Calibri"/>
              </a:rPr>
              <a:t>Samverkan barn, ungdomar, seniorer och styrelsen (tex. </a:t>
            </a:r>
            <a:r>
              <a:rPr lang="sv-SE" sz="2000" b="0" i="0" u="none" strike="noStrike" cap="none" dirty="0" err="1">
                <a:solidFill>
                  <a:schemeClr val="lt1"/>
                </a:solidFill>
                <a:latin typeface="+mj-lt"/>
                <a:ea typeface="Calibri"/>
                <a:cs typeface="Calibri"/>
                <a:sym typeface="Calibri"/>
              </a:rPr>
              <a:t>Sandaredsdagen</a:t>
            </a:r>
            <a:r>
              <a:rPr lang="sv-SE" sz="2000" b="0" i="0" u="none" strike="noStrike" cap="none" dirty="0">
                <a:solidFill>
                  <a:schemeClr val="lt1"/>
                </a:solidFill>
                <a:latin typeface="+mj-lt"/>
                <a:ea typeface="Calibri"/>
                <a:cs typeface="Calibri"/>
                <a:sym typeface="Calibri"/>
              </a:rPr>
              <a:t>, mentorskap, föräldramöte, sargvakt, kiosk)</a:t>
            </a:r>
            <a:endParaRPr sz="20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2000"/>
              <a:buFont typeface="Arial"/>
              <a:buChar char="•"/>
            </a:pPr>
            <a:r>
              <a:rPr lang="sv-SE" sz="2000" b="0" i="0" u="none" strike="noStrike" cap="none" dirty="0">
                <a:solidFill>
                  <a:schemeClr val="lt1"/>
                </a:solidFill>
                <a:latin typeface="+mj-lt"/>
                <a:ea typeface="Calibri"/>
                <a:cs typeface="Calibri"/>
                <a:sym typeface="Calibri"/>
              </a:rPr>
              <a:t>Kommunikationplan och nya grafisk profil</a:t>
            </a:r>
          </a:p>
          <a:p>
            <a:pPr marL="285750" marR="0" lvl="0" indent="-285750" algn="l" rtl="0">
              <a:lnSpc>
                <a:spcPct val="100000"/>
              </a:lnSpc>
              <a:spcBef>
                <a:spcPts val="0"/>
              </a:spcBef>
              <a:spcAft>
                <a:spcPts val="0"/>
              </a:spcAft>
              <a:buClr>
                <a:schemeClr val="lt1"/>
              </a:buClr>
              <a:buSzPts val="2000"/>
              <a:buFont typeface="Arial"/>
              <a:buChar char="•"/>
            </a:pPr>
            <a:r>
              <a:rPr lang="sv-SE" sz="2000" b="0" i="0" u="none" strike="noStrike" cap="none" dirty="0">
                <a:solidFill>
                  <a:schemeClr val="lt1"/>
                </a:solidFill>
                <a:latin typeface="+mj-lt"/>
                <a:ea typeface="Calibri"/>
                <a:cs typeface="Calibri"/>
                <a:sym typeface="Calibri"/>
              </a:rPr>
              <a:t>Arrangemang (streaming, sekretariat, kiosk)</a:t>
            </a:r>
            <a:endParaRPr sz="2000" b="0" i="0" u="none" strike="noStrike" cap="none" dirty="0">
              <a:solidFill>
                <a:schemeClr val="lt1"/>
              </a:solidFill>
              <a:latin typeface="+mj-lt"/>
              <a:ea typeface="Calibri"/>
              <a:cs typeface="Calibri"/>
              <a:sym typeface="Calibri"/>
            </a:endParaRPr>
          </a:p>
          <a:p>
            <a:pPr marL="285750" marR="0" lvl="0" indent="-285750" algn="l" rtl="0">
              <a:lnSpc>
                <a:spcPct val="100000"/>
              </a:lnSpc>
              <a:spcBef>
                <a:spcPts val="0"/>
              </a:spcBef>
              <a:spcAft>
                <a:spcPts val="0"/>
              </a:spcAft>
              <a:buClr>
                <a:schemeClr val="lt1"/>
              </a:buClr>
              <a:buSzPts val="2000"/>
              <a:buFont typeface="Arial"/>
              <a:buChar char="•"/>
            </a:pPr>
            <a:r>
              <a:rPr lang="sv-SE" sz="2000" b="0" i="0" u="none" strike="noStrike" cap="none" dirty="0">
                <a:solidFill>
                  <a:schemeClr val="lt1"/>
                </a:solidFill>
                <a:latin typeface="+mj-lt"/>
                <a:ea typeface="Calibri"/>
                <a:cs typeface="Calibri"/>
                <a:sym typeface="Calibri"/>
              </a:rPr>
              <a:t>Att alla blir bemötta på rätt sätt</a:t>
            </a:r>
          </a:p>
          <a:p>
            <a:pPr marR="0" lvl="0" algn="l" rtl="0">
              <a:lnSpc>
                <a:spcPct val="100000"/>
              </a:lnSpc>
              <a:spcBef>
                <a:spcPts val="0"/>
              </a:spcBef>
              <a:spcAft>
                <a:spcPts val="0"/>
              </a:spcAft>
              <a:buClr>
                <a:schemeClr val="lt1"/>
              </a:buClr>
              <a:buSzPts val="2000"/>
            </a:pPr>
            <a:endParaRPr sz="2000" b="0" i="0" u="none" strike="noStrike" cap="none" dirty="0">
              <a:solidFill>
                <a:schemeClr val="lt1"/>
              </a:solidFill>
              <a:latin typeface="+mj-lt"/>
              <a:ea typeface="Calibri"/>
              <a:cs typeface="Calibri"/>
              <a:sym typeface="Calibri"/>
            </a:endParaRPr>
          </a:p>
        </p:txBody>
      </p:sp>
      <p:sp>
        <p:nvSpPr>
          <p:cNvPr id="2" name="Footer Placeholder 1">
            <a:extLst>
              <a:ext uri="{FF2B5EF4-FFF2-40B4-BE49-F238E27FC236}">
                <a16:creationId xmlns:a16="http://schemas.microsoft.com/office/drawing/2014/main" id="{E8FAFCD9-A729-4683-AC26-7C473EE00E88}"/>
              </a:ext>
            </a:extLst>
          </p:cNvPr>
          <p:cNvSpPr>
            <a:spLocks noGrp="1"/>
          </p:cNvSpPr>
          <p:nvPr>
            <p:ph type="ftr" idx="11"/>
          </p:nvPr>
        </p:nvSpPr>
        <p:spPr/>
        <p:txBody>
          <a:bodyPr/>
          <a:lstStyle/>
          <a:p>
            <a:r>
              <a:rPr lang="sv-SE"/>
              <a:t>Intern</a:t>
            </a:r>
          </a:p>
        </p:txBody>
      </p:sp>
    </p:spTree>
    <p:extLst>
      <p:ext uri="{BB962C8B-B14F-4D97-AF65-F5344CB8AC3E}">
        <p14:creationId xmlns:p14="http://schemas.microsoft.com/office/powerpoint/2010/main" val="16959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905000"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6" name="Google Shape;269;p14">
            <a:extLst>
              <a:ext uri="{FF2B5EF4-FFF2-40B4-BE49-F238E27FC236}">
                <a16:creationId xmlns:a16="http://schemas.microsoft.com/office/drawing/2014/main" id="{686D9CA7-F1A8-41AB-8A96-839551A4872C}"/>
              </a:ext>
            </a:extLst>
          </p:cNvPr>
          <p:cNvSpPr txBox="1"/>
          <p:nvPr/>
        </p:nvSpPr>
        <p:spPr>
          <a:xfrm>
            <a:off x="-10700" y="262520"/>
            <a:ext cx="898702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sv-SE" sz="4000" b="1" i="0" u="none" strike="noStrike" cap="none" dirty="0">
                <a:solidFill>
                  <a:schemeClr val="lt1"/>
                </a:solidFill>
                <a:latin typeface="Calibri"/>
                <a:ea typeface="Calibri"/>
                <a:cs typeface="Calibri"/>
                <a:sym typeface="Calibri"/>
              </a:rPr>
              <a:t>Policydokument och handlingsplaner</a:t>
            </a:r>
            <a:endParaRPr sz="4000" b="1" i="0" u="none" strike="noStrike" cap="none" dirty="0">
              <a:solidFill>
                <a:srgbClr val="000000"/>
              </a:solidFill>
              <a:latin typeface="Arial"/>
              <a:ea typeface="Arial"/>
              <a:cs typeface="Arial"/>
              <a:sym typeface="Arial"/>
            </a:endParaRPr>
          </a:p>
        </p:txBody>
      </p:sp>
      <p:pic>
        <p:nvPicPr>
          <p:cNvPr id="7" name="Picture 2">
            <a:extLst>
              <a:ext uri="{FF2B5EF4-FFF2-40B4-BE49-F238E27FC236}">
                <a16:creationId xmlns:a16="http://schemas.microsoft.com/office/drawing/2014/main" id="{21A7EA59-7A34-4F57-8C5E-7CF8EFF93F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1832"/>
          <a:stretch/>
        </p:blipFill>
        <p:spPr bwMode="auto">
          <a:xfrm>
            <a:off x="191343" y="1210452"/>
            <a:ext cx="7414415" cy="47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DA6BBD25-55A3-4778-8958-DF4A31A7BF59}"/>
              </a:ext>
            </a:extLst>
          </p:cNvPr>
          <p:cNvSpPr>
            <a:spLocks noGrp="1"/>
          </p:cNvSpPr>
          <p:nvPr>
            <p:ph type="ftr" idx="11"/>
          </p:nvPr>
        </p:nvSpPr>
        <p:spPr/>
        <p:txBody>
          <a:bodyPr/>
          <a:lstStyle/>
          <a:p>
            <a:r>
              <a:rPr lang="sv-SE"/>
              <a:t>Intern</a:t>
            </a:r>
          </a:p>
        </p:txBody>
      </p:sp>
    </p:spTree>
    <p:extLst>
      <p:ext uri="{BB962C8B-B14F-4D97-AF65-F5344CB8AC3E}">
        <p14:creationId xmlns:p14="http://schemas.microsoft.com/office/powerpoint/2010/main" val="46049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9" name="Google Shape;267;p14">
            <a:extLst>
              <a:ext uri="{FF2B5EF4-FFF2-40B4-BE49-F238E27FC236}">
                <a16:creationId xmlns:a16="http://schemas.microsoft.com/office/drawing/2014/main" id="{4CD66AF5-5734-4518-BA53-B70CA23E4C17}"/>
              </a:ext>
            </a:extLst>
          </p:cNvPr>
          <p:cNvSpPr txBox="1"/>
          <p:nvPr/>
        </p:nvSpPr>
        <p:spPr>
          <a:xfrm>
            <a:off x="-10699" y="842182"/>
            <a:ext cx="6960096" cy="5262939"/>
          </a:xfrm>
          <a:prstGeom prst="rect">
            <a:avLst/>
          </a:prstGeom>
          <a:noFill/>
          <a:ln>
            <a:noFill/>
          </a:ln>
        </p:spPr>
        <p:txBody>
          <a:bodyPr spcFirstLastPara="1" wrap="square" lIns="91425" tIns="45700" rIns="91425" bIns="45700" anchor="t" anchorCtr="0">
            <a:spAutoFit/>
          </a:bodyPr>
          <a:lstStyle/>
          <a:p>
            <a:pPr lvl="0">
              <a:buClr>
                <a:schemeClr val="bg1"/>
              </a:buClr>
              <a:buSzPts val="1800"/>
            </a:pPr>
            <a:r>
              <a:rPr lang="sv-SE" sz="1600" dirty="0">
                <a:solidFill>
                  <a:schemeClr val="lt1"/>
                </a:solidFill>
                <a:latin typeface="Calibri"/>
                <a:ea typeface="Calibri"/>
                <a:cs typeface="Calibri"/>
                <a:sym typeface="Calibri"/>
              </a:rPr>
              <a:t>Utgångspunkten är att idrotten skall vara en trygg miljö och att inget barn eller ungdom skall känna sig utsatt eller utanför. Det är viktigt att som ledare skapa ett förtroende, som gör att både den som utsätter och den som känner sig utsatt känner en trygghet och samhörighet med ledaren. Målsättningen ska vara att skapa en grupp där alla känner delaktighet och glädje. </a:t>
            </a:r>
          </a:p>
          <a:p>
            <a:pPr marL="342900" lvl="0" indent="-342900">
              <a:buClr>
                <a:schemeClr val="bg1"/>
              </a:buClr>
              <a:buSzPts val="1800"/>
              <a:buFont typeface="Arial" panose="020B0604020202020204" pitchFamily="34" charset="0"/>
              <a:buChar char="•"/>
            </a:pPr>
            <a:endParaRPr lang="sv-SE" sz="1600" dirty="0">
              <a:solidFill>
                <a:schemeClr val="lt1"/>
              </a:solidFill>
              <a:latin typeface="Calibri"/>
              <a:ea typeface="Calibri"/>
              <a:cs typeface="Calibri"/>
              <a:sym typeface="Calibri"/>
            </a:endParaRPr>
          </a:p>
          <a:p>
            <a:pPr marL="342900" lvl="0" indent="-342900">
              <a:buClr>
                <a:schemeClr val="bg1"/>
              </a:buClr>
              <a:buSzPts val="1800"/>
              <a:buFont typeface="Arial" panose="020B0604020202020204" pitchFamily="34" charset="0"/>
              <a:buChar char="•"/>
            </a:pPr>
            <a:endParaRPr lang="sv-SE" sz="1600" dirty="0">
              <a:solidFill>
                <a:schemeClr val="lt1"/>
              </a:solidFill>
              <a:latin typeface="Calibri"/>
              <a:ea typeface="Calibri"/>
              <a:cs typeface="Calibri"/>
              <a:sym typeface="Calibri"/>
            </a:endParaRPr>
          </a:p>
          <a:p>
            <a:pPr lvl="0">
              <a:buClr>
                <a:schemeClr val="bg1"/>
              </a:buClr>
              <a:buSzPts val="1800"/>
            </a:pPr>
            <a:r>
              <a:rPr lang="sv-SE" sz="1600" dirty="0">
                <a:solidFill>
                  <a:schemeClr val="lt1"/>
                </a:solidFill>
                <a:latin typeface="Calibri"/>
                <a:ea typeface="Calibri"/>
                <a:cs typeface="Calibri"/>
                <a:sym typeface="Calibri"/>
              </a:rPr>
              <a:t>Vi skall därför övergripande se till att vi:</a:t>
            </a:r>
          </a:p>
          <a:p>
            <a:pPr marL="342900" lvl="0" indent="-342900">
              <a:buClr>
                <a:schemeClr val="bg1"/>
              </a:buClr>
              <a:buSzPts val="1800"/>
              <a:buFont typeface="Arial" panose="020B0604020202020204" pitchFamily="34" charset="0"/>
              <a:buChar char="•"/>
            </a:pPr>
            <a:endParaRPr lang="sv-SE" sz="1600" dirty="0">
              <a:solidFill>
                <a:schemeClr val="lt1"/>
              </a:solidFill>
              <a:latin typeface="Calibri"/>
              <a:ea typeface="Calibri"/>
              <a:cs typeface="Calibri"/>
              <a:sym typeface="Calibri"/>
            </a:endParaRP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Uppmuntrar barn och ungdomar att värna om kamratskap och sammanhållning genom att tex. träna dem att ge varandra positiv kritik.</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Uppmärksammar beteende som leder till att någon känner sig utsatt eller utanför gruppen.</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Är uppmärksamma på vad som sker i omklädningsrum före och efter träning och match. För att göra detta är det viktigt att ledare finns med i omklädningsrum då ungdomarna är där.</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Har stora ögon och stora ögon. Ett utsatt barn eller en ungdom träder inte alltid själv fram och avslöjar sin situation.</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Agera omedelbart enligt handlingsplanen vid kränkande handlingar. Under en aktivitet kan tex. en ledare omedelbart sätta sig ned med den kränkande parten för ett enskilt samtal.</a:t>
            </a:r>
          </a:p>
        </p:txBody>
      </p:sp>
      <p:sp>
        <p:nvSpPr>
          <p:cNvPr id="10" name="Google Shape;269;p14">
            <a:extLst>
              <a:ext uri="{FF2B5EF4-FFF2-40B4-BE49-F238E27FC236}">
                <a16:creationId xmlns:a16="http://schemas.microsoft.com/office/drawing/2014/main" id="{CB22E1B6-4595-49AA-84FB-21645C7EAAA2}"/>
              </a:ext>
            </a:extLst>
          </p:cNvPr>
          <p:cNvSpPr txBox="1"/>
          <p:nvPr/>
        </p:nvSpPr>
        <p:spPr>
          <a:xfrm>
            <a:off x="-10700" y="27680"/>
            <a:ext cx="7906899"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sv-SE" sz="4000" b="1" i="0" u="none" strike="noStrike" cap="none" dirty="0">
                <a:solidFill>
                  <a:schemeClr val="lt1"/>
                </a:solidFill>
                <a:latin typeface="Calibri"/>
                <a:ea typeface="Calibri"/>
                <a:cs typeface="Calibri"/>
                <a:sym typeface="Calibri"/>
              </a:rPr>
              <a:t>Kränkande särbehandling* (1/2)</a:t>
            </a:r>
            <a:endParaRPr sz="4000" b="1" i="0" u="none" strike="noStrike" cap="none" dirty="0">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FF81A1B5-7854-4769-9B41-EC98B7548F71}"/>
              </a:ext>
            </a:extLst>
          </p:cNvPr>
          <p:cNvSpPr>
            <a:spLocks noGrp="1"/>
          </p:cNvSpPr>
          <p:nvPr>
            <p:ph type="ftr" idx="11"/>
          </p:nvPr>
        </p:nvSpPr>
        <p:spPr/>
        <p:txBody>
          <a:bodyPr/>
          <a:lstStyle/>
          <a:p>
            <a:r>
              <a:rPr lang="sv-SE"/>
              <a:t>Intern</a:t>
            </a:r>
          </a:p>
        </p:txBody>
      </p:sp>
    </p:spTree>
    <p:extLst>
      <p:ext uri="{BB962C8B-B14F-4D97-AF65-F5344CB8AC3E}">
        <p14:creationId xmlns:p14="http://schemas.microsoft.com/office/powerpoint/2010/main" val="165642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 name="Google Shape;84;p1"/>
          <p:cNvSpPr/>
          <p:nvPr/>
        </p:nvSpPr>
        <p:spPr>
          <a:xfrm>
            <a:off x="8344" y="0"/>
            <a:ext cx="12192000" cy="6858000"/>
          </a:xfrm>
          <a:prstGeom prst="rect">
            <a:avLst/>
          </a:prstGeom>
          <a:solidFill>
            <a:srgbClr val="0C0C0C"/>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A184584F-BC72-44A1-9D5F-7722347DB08A}"/>
              </a:ext>
            </a:extLst>
          </p:cNvPr>
          <p:cNvPicPr>
            <a:picLocks noChangeAspect="1"/>
          </p:cNvPicPr>
          <p:nvPr/>
        </p:nvPicPr>
        <p:blipFill>
          <a:blip r:embed="rId3"/>
          <a:stretch>
            <a:fillRect/>
          </a:stretch>
        </p:blipFill>
        <p:spPr>
          <a:xfrm>
            <a:off x="5028425" y="-5"/>
            <a:ext cx="7153821" cy="6831412"/>
          </a:xfrm>
          <a:prstGeom prst="rect">
            <a:avLst/>
          </a:prstGeom>
        </p:spPr>
      </p:pic>
      <p:sp>
        <p:nvSpPr>
          <p:cNvPr id="11" name="Google Shape;87;p1"/>
          <p:cNvSpPr/>
          <p:nvPr/>
        </p:nvSpPr>
        <p:spPr>
          <a:xfrm>
            <a:off x="2040904" y="27384"/>
            <a:ext cx="12192000" cy="6830616"/>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Picture 10" descr="Qr code&#10;&#10;Description automatically generated">
            <a:extLst>
              <a:ext uri="{FF2B5EF4-FFF2-40B4-BE49-F238E27FC236}">
                <a16:creationId xmlns:a16="http://schemas.microsoft.com/office/drawing/2014/main" id="{8C09FEE1-3041-4FC1-89BE-D88F2E551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 y="6124275"/>
            <a:ext cx="733727" cy="733727"/>
          </a:xfrm>
          <a:prstGeom prst="rect">
            <a:avLst/>
          </a:prstGeom>
        </p:spPr>
      </p:pic>
      <p:sp>
        <p:nvSpPr>
          <p:cNvPr id="6" name="Google Shape;267;p14">
            <a:extLst>
              <a:ext uri="{FF2B5EF4-FFF2-40B4-BE49-F238E27FC236}">
                <a16:creationId xmlns:a16="http://schemas.microsoft.com/office/drawing/2014/main" id="{CAC6A3D5-5CC0-4119-9D32-3996DF647049}"/>
              </a:ext>
            </a:extLst>
          </p:cNvPr>
          <p:cNvSpPr txBox="1"/>
          <p:nvPr/>
        </p:nvSpPr>
        <p:spPr>
          <a:xfrm>
            <a:off x="-10699" y="842182"/>
            <a:ext cx="6960096" cy="4524275"/>
          </a:xfrm>
          <a:prstGeom prst="rect">
            <a:avLst/>
          </a:prstGeom>
          <a:noFill/>
          <a:ln>
            <a:noFill/>
          </a:ln>
        </p:spPr>
        <p:txBody>
          <a:bodyPr spcFirstLastPara="1" wrap="square" lIns="91425" tIns="45700" rIns="91425" bIns="45700" anchor="t" anchorCtr="0">
            <a:spAutoFit/>
          </a:bodyPr>
          <a:lstStyle/>
          <a:p>
            <a:pPr lvl="0">
              <a:buSzPts val="1800"/>
            </a:pPr>
            <a:r>
              <a:rPr lang="sv-SE" sz="1600" dirty="0">
                <a:solidFill>
                  <a:schemeClr val="lt1"/>
                </a:solidFill>
                <a:latin typeface="Calibri"/>
                <a:ea typeface="Calibri"/>
                <a:cs typeface="Calibri"/>
                <a:sym typeface="Calibri"/>
              </a:rPr>
              <a:t>Handlingsplan</a:t>
            </a:r>
          </a:p>
          <a:p>
            <a:pPr lvl="0">
              <a:buSzPts val="1800"/>
            </a:pPr>
            <a:r>
              <a:rPr lang="sv-SE" sz="1600" dirty="0">
                <a:solidFill>
                  <a:schemeClr val="lt1"/>
                </a:solidFill>
                <a:latin typeface="Calibri"/>
                <a:ea typeface="Calibri"/>
                <a:cs typeface="Calibri"/>
                <a:sym typeface="Calibri"/>
              </a:rPr>
              <a:t>Ansvaret att följa föreningens policy är gemensamt för föreningens medlemmar. Ansvaret ligger på dig som ledare att observera problem. Vi tillåter inte att våra barn och ungdomar utsätter varandra för kränkande handlingar. </a:t>
            </a:r>
          </a:p>
          <a:p>
            <a:pPr lvl="0">
              <a:buSzPts val="1800"/>
            </a:pPr>
            <a:endParaRPr lang="sv-SE" sz="1600" dirty="0">
              <a:solidFill>
                <a:schemeClr val="lt1"/>
              </a:solidFill>
              <a:latin typeface="Calibri"/>
              <a:ea typeface="Calibri"/>
              <a:cs typeface="Calibri"/>
              <a:sym typeface="Calibri"/>
            </a:endParaRPr>
          </a:p>
          <a:p>
            <a:pPr lvl="0">
              <a:buSzPts val="1800"/>
            </a:pPr>
            <a:r>
              <a:rPr lang="sv-SE" sz="1600" dirty="0">
                <a:solidFill>
                  <a:schemeClr val="lt1"/>
                </a:solidFill>
                <a:latin typeface="Calibri"/>
                <a:ea typeface="Calibri"/>
                <a:cs typeface="Calibri"/>
                <a:sym typeface="Calibri"/>
              </a:rPr>
              <a:t>Då en ledare misstänker eller upptäcker kränkande handlingar ska följande ske:</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Ledaren ska omedelbart ha ett samtal med den som utsätter någon för kränkande handling. Det är viktigt i detta samtal att ta hänsyn till att det kan vara en otrygg person som också är i behov av positiv uppmärksamhet.</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Om handlingen är upprepad eller allvarlig, stänger ledaren av den kränkande parten från pågående aktivitet.</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Vid behov ska ledaren ha ett samtal med hela laget.</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Vid behov ska ledaren ta ett samtal med berörda föräldrar. </a:t>
            </a:r>
          </a:p>
          <a:p>
            <a:pPr marL="342900" lvl="0" indent="-342900">
              <a:buClr>
                <a:schemeClr val="bg1"/>
              </a:buClr>
              <a:buSzPts val="1800"/>
              <a:buFont typeface="Arial" panose="020B0604020202020204" pitchFamily="34" charset="0"/>
              <a:buChar char="•"/>
            </a:pPr>
            <a:r>
              <a:rPr lang="sv-SE" sz="1600" dirty="0">
                <a:solidFill>
                  <a:schemeClr val="lt1"/>
                </a:solidFill>
                <a:latin typeface="Calibri"/>
                <a:ea typeface="Calibri"/>
                <a:cs typeface="Calibri"/>
                <a:sym typeface="Calibri"/>
              </a:rPr>
              <a:t>Om problemen kvarstår och bedöms vara hindrande för verksamheten tar ledaren frågan vidare till styrelsen för diskussion och beslut om åtgärd.</a:t>
            </a:r>
          </a:p>
          <a:p>
            <a:pPr lvl="0">
              <a:buClr>
                <a:schemeClr val="bg1"/>
              </a:buClr>
              <a:buSzPts val="1800"/>
            </a:pPr>
            <a:endParaRPr lang="sv-SE" sz="1600" dirty="0">
              <a:solidFill>
                <a:schemeClr val="lt1"/>
              </a:solidFill>
              <a:latin typeface="Calibri"/>
              <a:ea typeface="Calibri"/>
              <a:cs typeface="Calibri"/>
              <a:sym typeface="Calibri"/>
            </a:endParaRPr>
          </a:p>
          <a:p>
            <a:pPr lvl="0">
              <a:buSzPts val="1800"/>
            </a:pPr>
            <a:r>
              <a:rPr lang="sv-SE" sz="1600" dirty="0">
                <a:solidFill>
                  <a:schemeClr val="lt1"/>
                </a:solidFill>
                <a:latin typeface="Calibri"/>
                <a:ea typeface="Calibri"/>
                <a:cs typeface="Calibri"/>
                <a:sym typeface="Calibri"/>
              </a:rPr>
              <a:t>Vid behov kan även barn, ungdomar och föräldrar vända sig till styrelsen om det skulle inträffa något problem som är svårt att hantera. </a:t>
            </a:r>
          </a:p>
        </p:txBody>
      </p:sp>
      <p:sp>
        <p:nvSpPr>
          <p:cNvPr id="7" name="Google Shape;269;p14">
            <a:extLst>
              <a:ext uri="{FF2B5EF4-FFF2-40B4-BE49-F238E27FC236}">
                <a16:creationId xmlns:a16="http://schemas.microsoft.com/office/drawing/2014/main" id="{06FED6D2-523C-4448-8CB5-877462872F93}"/>
              </a:ext>
            </a:extLst>
          </p:cNvPr>
          <p:cNvSpPr txBox="1"/>
          <p:nvPr/>
        </p:nvSpPr>
        <p:spPr>
          <a:xfrm>
            <a:off x="-10699" y="27680"/>
            <a:ext cx="6780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sv-SE" sz="4000" b="1" i="0" u="none" strike="noStrike" cap="none" dirty="0">
                <a:solidFill>
                  <a:schemeClr val="lt1"/>
                </a:solidFill>
                <a:latin typeface="Calibri"/>
                <a:ea typeface="Calibri"/>
                <a:cs typeface="Calibri"/>
                <a:sym typeface="Calibri"/>
              </a:rPr>
              <a:t>Kränkande särbehandling (2/2)</a:t>
            </a:r>
            <a:endParaRPr sz="4000" b="1" i="0" u="none" strike="noStrike" cap="none" dirty="0">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F7B89DA2-B2FE-459A-916A-B4AEFC965C8A}"/>
              </a:ext>
            </a:extLst>
          </p:cNvPr>
          <p:cNvSpPr>
            <a:spLocks noGrp="1"/>
          </p:cNvSpPr>
          <p:nvPr>
            <p:ph type="ftr" idx="11"/>
          </p:nvPr>
        </p:nvSpPr>
        <p:spPr/>
        <p:txBody>
          <a:bodyPr/>
          <a:lstStyle/>
          <a:p>
            <a:r>
              <a:rPr lang="sv-SE"/>
              <a:t>Intern</a:t>
            </a:r>
          </a:p>
        </p:txBody>
      </p:sp>
    </p:spTree>
    <p:extLst>
      <p:ext uri="{BB962C8B-B14F-4D97-AF65-F5344CB8AC3E}">
        <p14:creationId xmlns:p14="http://schemas.microsoft.com/office/powerpoint/2010/main" val="1045831199"/>
      </p:ext>
    </p:extLst>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747186998586444A17581177BE76D5F" ma:contentTypeVersion="10" ma:contentTypeDescription="Skapa ett nytt dokument." ma:contentTypeScope="" ma:versionID="329e20e99e789de2be5e7f02a1adecb4">
  <xsd:schema xmlns:xsd="http://www.w3.org/2001/XMLSchema" xmlns:xs="http://www.w3.org/2001/XMLSchema" xmlns:p="http://schemas.microsoft.com/office/2006/metadata/properties" xmlns:ns2="cc41bbfb-924e-42e7-afcb-af5217b9f14d" xmlns:ns3="4641dd43-7c05-4c82-97a8-71d96ab9f17e" targetNamespace="http://schemas.microsoft.com/office/2006/metadata/properties" ma:root="true" ma:fieldsID="d7d75f025e72920afa8d16c23ecf5c7f" ns2:_="" ns3:_="">
    <xsd:import namespace="cc41bbfb-924e-42e7-afcb-af5217b9f14d"/>
    <xsd:import namespace="4641dd43-7c05-4c82-97a8-71d96ab9f17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1bbfb-924e-42e7-afcb-af5217b9f1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41dd43-7c05-4c82-97a8-71d96ab9f17e"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F8ABB6-A862-44F7-A648-47A9B977AA0A}">
  <ds:schemaRefs>
    <ds:schemaRef ds:uri="http://schemas.microsoft.com/sharepoint/v3/contenttype/forms"/>
  </ds:schemaRefs>
</ds:datastoreItem>
</file>

<file path=customXml/itemProps2.xml><?xml version="1.0" encoding="utf-8"?>
<ds:datastoreItem xmlns:ds="http://schemas.openxmlformats.org/officeDocument/2006/customXml" ds:itemID="{26139B9F-8342-4EBA-8A23-BA2A4CA0C145}">
  <ds:schemaRefs>
    <ds:schemaRef ds:uri="cc41bbfb-924e-42e7-afcb-af5217b9f14d"/>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641dd43-7c05-4c82-97a8-71d96ab9f17e"/>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1AFA33DE-D0E8-4430-B339-6447BDF8C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1bbfb-924e-42e7-afcb-af5217b9f14d"/>
    <ds:schemaRef ds:uri="4641dd43-7c05-4c82-97a8-71d96ab9f1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2125</TotalTime>
  <Words>835</Words>
  <Application>Microsoft Office PowerPoint</Application>
  <PresentationFormat>Widescreen</PresentationFormat>
  <Paragraphs>131</Paragraphs>
  <Slides>17</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Office-tema</vt:lpstr>
      <vt:lpstr>Office Theme</vt:lpstr>
      <vt:lpstr>PowerPoint Presentation</vt:lpstr>
      <vt:lpstr>PowerPoint Presentation</vt:lpstr>
      <vt:lpstr>PowerPoint Presentation</vt:lpstr>
      <vt:lpstr>PowerPoint Presentation</vt:lpstr>
      <vt:lpstr>STYRELSE &amp; KANSLI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Andy Lust</dc:creator>
  <cp:lastModifiedBy>Silje Stenersen Fossum</cp:lastModifiedBy>
  <cp:revision>18</cp:revision>
  <dcterms:created xsi:type="dcterms:W3CDTF">2020-06-19T07:57:37Z</dcterms:created>
  <dcterms:modified xsi:type="dcterms:W3CDTF">2022-09-15T07:31:29Z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0x010100D747186998586444A17581177BE76D5F</vt:lpwstr>
  </property>
  <property fmtid="{D5CDD505-2E9C-101B-9397-08002B2CF9AE}" pid="3" name="MSIP_Label_19540963-e559-4020-8a90-fe8a502c2801_Enabled">
    <vt:lpwstr>true</vt:lpwstr>
  </property>
  <property fmtid="{D5CDD505-2E9C-101B-9397-08002B2CF9AE}" pid="4" name="MSIP_Label_19540963-e559-4020-8a90-fe8a502c2801_SetDate">
    <vt:lpwstr>2021-09-20T16:18:14Z</vt:lpwstr>
  </property>
  <property fmtid="{D5CDD505-2E9C-101B-9397-08002B2CF9AE}" pid="5" name="MSIP_Label_19540963-e559-4020-8a90-fe8a502c2801_Method">
    <vt:lpwstr>Standard</vt:lpwstr>
  </property>
  <property fmtid="{D5CDD505-2E9C-101B-9397-08002B2CF9AE}" pid="6" name="MSIP_Label_19540963-e559-4020-8a90-fe8a502c2801_Name">
    <vt:lpwstr>19540963-e559-4020-8a90-fe8a502c2801</vt:lpwstr>
  </property>
  <property fmtid="{D5CDD505-2E9C-101B-9397-08002B2CF9AE}" pid="7" name="MSIP_Label_19540963-e559-4020-8a90-fe8a502c2801_SiteId">
    <vt:lpwstr>f25493ae-1c98-41d7-8a33-0be75f5fe603</vt:lpwstr>
  </property>
  <property fmtid="{D5CDD505-2E9C-101B-9397-08002B2CF9AE}" pid="8" name="MSIP_Label_19540963-e559-4020-8a90-fe8a502c2801_ActionId">
    <vt:lpwstr>932458c9-0fde-4a54-bc9f-b7a336f9facc</vt:lpwstr>
  </property>
  <property fmtid="{D5CDD505-2E9C-101B-9397-08002B2CF9AE}" pid="9" name="MSIP_Label_19540963-e559-4020-8a90-fe8a502c2801_ContentBits">
    <vt:lpwstr>0</vt:lpwstr>
  </property>
  <property fmtid="{D5CDD505-2E9C-101B-9397-08002B2CF9AE}" pid="10" name="InformationClass">
    <vt:lpwstr>Intern</vt:lpwstr>
  </property>
  <property fmtid="{D5CDD505-2E9C-101B-9397-08002B2CF9AE}" pid="11" name="RestrictedAccess">
    <vt:lpwstr/>
  </property>
</Properties>
</file>