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1.xml" ContentType="application/inkml+xml"/>
  <Override PartName="/ppt/ink/ink2.xml" ContentType="application/inkml+xml"/>
  <Override PartName="/ppt/notesSlides/notesSlide13.xml" ContentType="application/vnd.openxmlformats-officedocument.presentationml.notesSlide+xml"/>
  <Override PartName="/ppt/ink/ink3.xml" ContentType="application/inkml+xml"/>
  <Override PartName="/ppt/ink/ink4.xml" ContentType="application/inkml+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407" r:id="rId2"/>
    <p:sldId id="340" r:id="rId3"/>
    <p:sldId id="259" r:id="rId4"/>
    <p:sldId id="257" r:id="rId5"/>
    <p:sldId id="338" r:id="rId6"/>
    <p:sldId id="335" r:id="rId7"/>
    <p:sldId id="310" r:id="rId8"/>
    <p:sldId id="362" r:id="rId9"/>
    <p:sldId id="360" r:id="rId10"/>
    <p:sldId id="361" r:id="rId11"/>
    <p:sldId id="384" r:id="rId12"/>
    <p:sldId id="261" r:id="rId13"/>
    <p:sldId id="309" r:id="rId14"/>
    <p:sldId id="301" r:id="rId15"/>
    <p:sldId id="260" r:id="rId16"/>
    <p:sldId id="262" r:id="rId17"/>
    <p:sldId id="263" r:id="rId18"/>
    <p:sldId id="386" r:id="rId19"/>
    <p:sldId id="268" r:id="rId20"/>
    <p:sldId id="272" r:id="rId21"/>
    <p:sldId id="273" r:id="rId22"/>
    <p:sldId id="275" r:id="rId23"/>
    <p:sldId id="393" r:id="rId24"/>
    <p:sldId id="392" r:id="rId25"/>
    <p:sldId id="316" r:id="rId26"/>
    <p:sldId id="341" r:id="rId27"/>
    <p:sldId id="283" r:id="rId28"/>
    <p:sldId id="282" r:id="rId29"/>
    <p:sldId id="337" r:id="rId30"/>
    <p:sldId id="336" r:id="rId31"/>
    <p:sldId id="388" r:id="rId32"/>
    <p:sldId id="292" r:id="rId33"/>
    <p:sldId id="318" r:id="rId34"/>
    <p:sldId id="389" r:id="rId35"/>
    <p:sldId id="390" r:id="rId36"/>
    <p:sldId id="391" r:id="rId37"/>
    <p:sldId id="326" r:id="rId3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883E2F-9AF7-4A92-A1EE-84BFE2BA6BA6}" v="115" dt="2023-08-25T13:18:24.3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kard Alexandersson" userId="b27a387f-3c91-448b-bc0f-ad374afb4496" providerId="ADAL" clId="{21883E2F-9AF7-4A92-A1EE-84BFE2BA6BA6}"/>
    <pc:docChg chg="modSld">
      <pc:chgData name="Rikard Alexandersson" userId="b27a387f-3c91-448b-bc0f-ad374afb4496" providerId="ADAL" clId="{21883E2F-9AF7-4A92-A1EE-84BFE2BA6BA6}" dt="2023-08-25T13:18:24.353" v="114" actId="20577"/>
      <pc:docMkLst>
        <pc:docMk/>
      </pc:docMkLst>
      <pc:sldChg chg="modSp">
        <pc:chgData name="Rikard Alexandersson" userId="b27a387f-3c91-448b-bc0f-ad374afb4496" providerId="ADAL" clId="{21883E2F-9AF7-4A92-A1EE-84BFE2BA6BA6}" dt="2023-08-25T13:18:24.353" v="114" actId="20577"/>
        <pc:sldMkLst>
          <pc:docMk/>
          <pc:sldMk cId="0" sldId="292"/>
        </pc:sldMkLst>
        <pc:spChg chg="mod">
          <ac:chgData name="Rikard Alexandersson" userId="b27a387f-3c91-448b-bc0f-ad374afb4496" providerId="ADAL" clId="{21883E2F-9AF7-4A92-A1EE-84BFE2BA6BA6}" dt="2023-08-25T13:18:24.353" v="114" actId="20577"/>
          <ac:spMkLst>
            <pc:docMk/>
            <pc:sldMk cId="0" sldId="292"/>
            <ac:spMk id="68611" creationId="{00000000-0000-0000-0000-000000000000}"/>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17T16:09:44.288"/>
    </inkml:context>
    <inkml:brush xml:id="br0">
      <inkml:brushProperty name="width" value="0.05" units="cm"/>
      <inkml:brushProperty name="height" value="0.05" units="cm"/>
    </inkml:brush>
  </inkml:definitions>
  <inkml:trace contextRef="#ctx0" brushRef="#br0">0 0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17T16:09:44.730"/>
    </inkml:context>
    <inkml:brush xml:id="br0">
      <inkml:brushProperty name="width" value="0.05" units="cm"/>
      <inkml:brushProperty name="height" value="0.05" units="cm"/>
    </inkml:brush>
  </inkml:definitions>
  <inkml:trace contextRef="#ctx0" brushRef="#br0">0 0 24575,'0'0'-8191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17T16:15:14.579"/>
    </inkml:context>
    <inkml:brush xml:id="br0">
      <inkml:brushProperty name="width" value="0.05" units="cm"/>
      <inkml:brushProperty name="height" value="0.05" units="cm"/>
    </inkml:brush>
  </inkml:definitions>
  <inkml:trace contextRef="#ctx0" brushRef="#br0">1 3105 24575,'0'-8'0,"2"-1"0,-1 1 0,1 0 0,0 0 0,1 0 0,0 1 0,6-13 0,8-20 0,124-343 0,-53 157 0,-53 124 0,-21 54 0,3 2 0,1 0 0,31-52 0,-13 37 0,21-36 0,84-108 0,-123 181 0,4-5 0,1 2 0,45-43 0,-4 20 0,-36 30 0,-2-1 0,-1-2 0,36-39 0,-42 38 0,2 1 0,1 1 0,0 1 0,48-33 0,-59 45 0,0 0 0,0-1 0,-1 0 0,-1-1 0,11-15 0,16-17 0,-15 23 0,-1-1 0,-2-1 0,0-1 0,21-36 0,-32 46 0,2 1 0,-1-1 0,1 2 0,1-1 0,0 1 0,1 0 0,0 1 0,0 1 0,24-16 0,52-41 0,14-9 0,-76 57 0,-1-1 0,-1 0 0,38-43 0,1 0 0,-24 24 0,-1-1 0,39-57 0,-60 79 0,0 0 0,1 1 0,22-17 0,-34 30 0,11-10 0,4-3 0,0 0 0,-2-2 0,26-29 0,-33 34 0,0 0 0,1 1 0,0 0 0,1 1 0,0 1 0,1 0 0,0 0 0,1 1 0,0 1 0,16-6 0,-25 12 0,0 1 0,0 1 0,0-1 0,0 1 0,-1 0 0,1 0 0,0 1 0,0-1 0,0 1 0,0 1 0,-1-1 0,1 1 0,-1 0 0,1 0 0,-1 1 0,0-1 0,1 1 0,-1 0 0,8 7 0,7 7 0,-1 0 0,-1 1 0,18 22 0,-29-33 0,58 66 0,84 102 0,-117-134 0,-1 2 0,33 65 0,-28-30 0,38 121 0,-32-78 0,23 23 0,-44-103 0,-2 0 0,24 77 0,-21-44 0,42 96 0,47 66 0,-5-10 0,-48-109 0,-20-45 0,1 9 0,-7-14 0,60 95 0,13 9 0,-78-127 0,-15-26 0,1-1 0,1 0 0,26 25 0,19 21 0,18 47 0,20 24 0,-79-110 0,19 32 0,-22-32 0,29 36 0,-38-52 0,-1 0 0,1 1 0,-1 0 0,-1 0 0,0 0 0,0 1 0,3 15 0,16 35 0,-20-54 0,1 0 0,0 0 0,0 0 0,0 0 0,1-1 0,0 0 0,0 0 0,8 7 0,-11-11 0,-1 0 0,1 0 0,-1 0 0,0-1 0,1 1 0,0 0 0,-1-1 0,1 1 0,-1-1 0,1 0 0,0 1 0,-1-1 0,1 0 0,0 0 0,-1 0 0,1 0 0,0 0 0,-1-1 0,1 1 0,-1 0 0,1-1 0,0 1 0,-1-1 0,1 1 0,-1-1 0,1 0 0,-1 0 0,0 0 0,1 0 0,-1 0 0,0 0 0,1 0 0,-1 0 0,0 0 0,0-1 0,0 1 0,0 0 0,0-1 0,0 1 0,1-4 0,9-17 0,0 0 0,-1-1 0,7-28 0,4-8 0,168-396 0,-177 431 0,0 1 0,1 0 0,1 1 0,24-27 0,-19 24 0,0-1 0,19-36 0,-25 40 0,1 1 0,1 1 0,1 0 0,1 1 0,24-21 0,20-25 0,61-54 0,-88 89 0,-2-1 0,-1-2 0,35-46 0,-48 56 0,1 1 0,41-38 0,-34 36 0,27-33 0,-19 18 0,56-48 0,-50 51 0,37-45 0,-50 53 0,1 1 0,1 1 0,2 2 0,0 1 0,38-20 0,50-38 0,-84 53 0,-17 12 0,39-24 0,-48 34 0,0-1 0,0-1 0,0 1 0,-1-1 0,0-1 0,9-13 0,-11 14 0,1-1 0,0 1 0,0 1 0,1-1 0,-1 2 0,2-1 0,-1 1 0,12-7 0,6-2 0,-1 0 0,-1-2 0,0 0 0,28-28 0,40-30 0,-89 73 0,0 0 0,-1 0 0,1 0 0,0 1 0,0-1 0,0 1 0,0-1 0,0 1 0,0 0 0,1 0 0,-1 1 0,0-1 0,1 1 0,-1-1 0,0 1 0,1 0 0,-1 1 0,0-1 0,1 0 0,-1 1 0,0 0 0,0 0 0,0 0 0,1 0 0,-1 0 0,5 3 0,67 26 0,0-4 0,87 18 0,-19-6 0,-95-25 0,-1 2 0,0 2 0,-1 2 0,46 27 0,26 34 0,172 150 0,-244-191 0,30 26 0,97 77 0,-67-64 0,85 58 0,-129-94 0,-33-21 0,54 28 0,-63-37 0,-1 0 0,-1 1 0,0 1 0,-1 1 0,17 18 0,31 26 0,-23-27 0,-12-9 0,32 30 0,92 94 0,-56-56 0,121 88 0,-116-88 0,-64-56 0,52 39 0,-47-39 0,-2 2 0,-1 1 0,66 81 0,-100-109 0,0-1 0,-1 1 0,0 1 0,6 16 0,-8-19 0,-1 1 0,2 0 0,-1-1 0,1 0 0,1 0 0,-1-1 0,12 13 0,10 4 0,1-1 0,1-2 0,1 0 0,47 23 0,-70-41-273,-1-1 0,1 1 0,0-2 0,11 3 0,8 0-6553</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5-17T16:15:22.571"/>
    </inkml:context>
    <inkml:brush xml:id="br0">
      <inkml:brushProperty name="width" value="0.05" units="cm"/>
      <inkml:brushProperty name="height" value="0.05" units="cm"/>
    </inkml:brush>
  </inkml:definitions>
  <inkml:trace contextRef="#ctx0" brushRef="#br0">1 0 24575,'0'0'-8191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37861F-E5B4-435A-B5A2-CEC4FC5317ED}" type="datetimeFigureOut">
              <a:rPr lang="sv-SE" smtClean="0"/>
              <a:t>2023-08-25</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BE449B-CAA0-4931-BE5B-7869B9BF74A8}" type="slidenum">
              <a:rPr lang="sv-SE" smtClean="0"/>
              <a:t>‹#›</a:t>
            </a:fld>
            <a:endParaRPr lang="sv-SE"/>
          </a:p>
        </p:txBody>
      </p:sp>
    </p:spTree>
    <p:extLst>
      <p:ext uri="{BB962C8B-B14F-4D97-AF65-F5344CB8AC3E}">
        <p14:creationId xmlns:p14="http://schemas.microsoft.com/office/powerpoint/2010/main" val="4263715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4</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14</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15</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17</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23</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extLst>
      <p:ext uri="{BB962C8B-B14F-4D97-AF65-F5344CB8AC3E}">
        <p14:creationId xmlns:p14="http://schemas.microsoft.com/office/powerpoint/2010/main" val="2967090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24</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extLst>
      <p:ext uri="{BB962C8B-B14F-4D97-AF65-F5344CB8AC3E}">
        <p14:creationId xmlns:p14="http://schemas.microsoft.com/office/powerpoint/2010/main" val="1075768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25</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26</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28</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29</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30</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5</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Platshållare för bildobjekt 1"/>
          <p:cNvSpPr>
            <a:spLocks noGrp="1" noRot="1" noChangeAspect="1" noTextEdit="1"/>
          </p:cNvSpPr>
          <p:nvPr>
            <p:ph type="sldImg"/>
          </p:nvPr>
        </p:nvSpPr>
        <p:spPr>
          <a:ln/>
        </p:spPr>
      </p:sp>
      <p:sp>
        <p:nvSpPr>
          <p:cNvPr id="325635" name="Platshållare för anteckningar 2"/>
          <p:cNvSpPr>
            <a:spLocks noGrp="1"/>
          </p:cNvSpPr>
          <p:nvPr>
            <p:ph type="body" idx="1"/>
          </p:nvPr>
        </p:nvSpPr>
        <p:spPr>
          <a:noFill/>
          <a:ln/>
        </p:spPr>
        <p:txBody>
          <a:bodyPr/>
          <a:lstStyle/>
          <a:p>
            <a:pPr eaLnBrk="1" hangingPunct="1"/>
            <a:endParaRPr lang="sv-SE" dirty="0"/>
          </a:p>
        </p:txBody>
      </p:sp>
      <p:sp>
        <p:nvSpPr>
          <p:cNvPr id="325636" name="Platshållare för bildnummer 3"/>
          <p:cNvSpPr>
            <a:spLocks noGrp="1"/>
          </p:cNvSpPr>
          <p:nvPr>
            <p:ph type="sldNum" sz="quarter" idx="5"/>
          </p:nvPr>
        </p:nvSpPr>
        <p:spPr>
          <a:noFill/>
        </p:spPr>
        <p:txBody>
          <a:bodyPr/>
          <a:lstStyle/>
          <a:p>
            <a:fld id="{EAF42F6A-98D5-45C9-81AD-51779054E9DE}" type="slidenum">
              <a:rPr lang="sv-SE" smtClean="0"/>
              <a:pPr/>
              <a:t>32</a:t>
            </a:fld>
            <a:endParaRPr lang="sv-SE"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Platshållare för bildobjekt 1"/>
          <p:cNvSpPr>
            <a:spLocks noGrp="1" noRot="1" noChangeAspect="1" noTextEdit="1"/>
          </p:cNvSpPr>
          <p:nvPr>
            <p:ph type="sldImg"/>
          </p:nvPr>
        </p:nvSpPr>
        <p:spPr>
          <a:ln/>
        </p:spPr>
      </p:sp>
      <p:sp>
        <p:nvSpPr>
          <p:cNvPr id="325635" name="Platshållare för anteckningar 2"/>
          <p:cNvSpPr>
            <a:spLocks noGrp="1"/>
          </p:cNvSpPr>
          <p:nvPr>
            <p:ph type="body" idx="1"/>
          </p:nvPr>
        </p:nvSpPr>
        <p:spPr>
          <a:noFill/>
          <a:ln/>
        </p:spPr>
        <p:txBody>
          <a:bodyPr/>
          <a:lstStyle/>
          <a:p>
            <a:pPr eaLnBrk="1" hangingPunct="1"/>
            <a:endParaRPr lang="sv-SE" dirty="0"/>
          </a:p>
        </p:txBody>
      </p:sp>
      <p:sp>
        <p:nvSpPr>
          <p:cNvPr id="325636" name="Platshållare för bildnummer 3"/>
          <p:cNvSpPr>
            <a:spLocks noGrp="1"/>
          </p:cNvSpPr>
          <p:nvPr>
            <p:ph type="sldNum" sz="quarter" idx="5"/>
          </p:nvPr>
        </p:nvSpPr>
        <p:spPr>
          <a:noFill/>
        </p:spPr>
        <p:txBody>
          <a:bodyPr/>
          <a:lstStyle/>
          <a:p>
            <a:fld id="{EAF42F6A-98D5-45C9-81AD-51779054E9DE}" type="slidenum">
              <a:rPr lang="sv-SE" smtClean="0"/>
              <a:pPr/>
              <a:t>33</a:t>
            </a:fld>
            <a:endParaRPr lang="sv-SE" dirty="0"/>
          </a:p>
        </p:txBody>
      </p:sp>
    </p:spTree>
    <p:extLst>
      <p:ext uri="{BB962C8B-B14F-4D97-AF65-F5344CB8AC3E}">
        <p14:creationId xmlns:p14="http://schemas.microsoft.com/office/powerpoint/2010/main" val="14116812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Platshållare för bildobjekt 1"/>
          <p:cNvSpPr>
            <a:spLocks noGrp="1" noRot="1" noChangeAspect="1" noTextEdit="1"/>
          </p:cNvSpPr>
          <p:nvPr>
            <p:ph type="sldImg"/>
          </p:nvPr>
        </p:nvSpPr>
        <p:spPr>
          <a:ln/>
        </p:spPr>
      </p:sp>
      <p:sp>
        <p:nvSpPr>
          <p:cNvPr id="463875" name="Platshållare för anteckningar 2"/>
          <p:cNvSpPr>
            <a:spLocks noGrp="1"/>
          </p:cNvSpPr>
          <p:nvPr>
            <p:ph type="body" idx="1"/>
          </p:nvPr>
        </p:nvSpPr>
        <p:spPr>
          <a:noFill/>
          <a:ln/>
        </p:spPr>
        <p:txBody>
          <a:bodyPr/>
          <a:lstStyle/>
          <a:p>
            <a:pPr eaLnBrk="1" hangingPunct="1"/>
            <a:endParaRPr lang="sv-SE"/>
          </a:p>
        </p:txBody>
      </p:sp>
      <p:sp>
        <p:nvSpPr>
          <p:cNvPr id="463876" name="Platshållare för bild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7939A11-B86A-4B0E-91A9-5D57D0665E06}" type="slidenum">
              <a:rPr lang="sv-SE" sz="1200"/>
              <a:pPr algn="r"/>
              <a:t>34</a:t>
            </a:fld>
            <a:endParaRPr lang="sv-SE"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Platshållare för bildobjekt 1"/>
          <p:cNvSpPr>
            <a:spLocks noGrp="1" noRot="1" noChangeAspect="1" noTextEdit="1"/>
          </p:cNvSpPr>
          <p:nvPr>
            <p:ph type="sldImg"/>
          </p:nvPr>
        </p:nvSpPr>
        <p:spPr>
          <a:ln/>
        </p:spPr>
      </p:sp>
      <p:sp>
        <p:nvSpPr>
          <p:cNvPr id="463875" name="Platshållare för anteckningar 2"/>
          <p:cNvSpPr>
            <a:spLocks noGrp="1"/>
          </p:cNvSpPr>
          <p:nvPr>
            <p:ph type="body" idx="1"/>
          </p:nvPr>
        </p:nvSpPr>
        <p:spPr>
          <a:noFill/>
          <a:ln/>
        </p:spPr>
        <p:txBody>
          <a:bodyPr/>
          <a:lstStyle/>
          <a:p>
            <a:pPr eaLnBrk="1" hangingPunct="1"/>
            <a:endParaRPr lang="sv-SE"/>
          </a:p>
        </p:txBody>
      </p:sp>
      <p:sp>
        <p:nvSpPr>
          <p:cNvPr id="463876" name="Platshållare för bild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7939A11-B86A-4B0E-91A9-5D57D0665E06}" type="slidenum">
              <a:rPr lang="sv-SE" sz="1200"/>
              <a:pPr algn="r"/>
              <a:t>35</a:t>
            </a:fld>
            <a:endParaRPr lang="sv-SE"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Platshållare för bildobjekt 1"/>
          <p:cNvSpPr>
            <a:spLocks noGrp="1" noRot="1" noChangeAspect="1" noTextEdit="1"/>
          </p:cNvSpPr>
          <p:nvPr>
            <p:ph type="sldImg"/>
          </p:nvPr>
        </p:nvSpPr>
        <p:spPr>
          <a:ln/>
        </p:spPr>
      </p:sp>
      <p:sp>
        <p:nvSpPr>
          <p:cNvPr id="463875" name="Platshållare för anteckningar 2"/>
          <p:cNvSpPr>
            <a:spLocks noGrp="1"/>
          </p:cNvSpPr>
          <p:nvPr>
            <p:ph type="body" idx="1"/>
          </p:nvPr>
        </p:nvSpPr>
        <p:spPr>
          <a:noFill/>
          <a:ln/>
        </p:spPr>
        <p:txBody>
          <a:bodyPr/>
          <a:lstStyle/>
          <a:p>
            <a:pPr eaLnBrk="1" hangingPunct="1"/>
            <a:endParaRPr lang="sv-SE"/>
          </a:p>
        </p:txBody>
      </p:sp>
      <p:sp>
        <p:nvSpPr>
          <p:cNvPr id="463876" name="Platshållare för bild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7939A11-B86A-4B0E-91A9-5D57D0665E06}" type="slidenum">
              <a:rPr lang="sv-SE" sz="1200"/>
              <a:pPr algn="r"/>
              <a:t>36</a:t>
            </a:fld>
            <a:endParaRPr lang="sv-SE"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Platshållare för bildobjekt 1"/>
          <p:cNvSpPr>
            <a:spLocks noGrp="1" noRot="1" noChangeAspect="1" noTextEdit="1"/>
          </p:cNvSpPr>
          <p:nvPr>
            <p:ph type="sldImg"/>
          </p:nvPr>
        </p:nvSpPr>
        <p:spPr>
          <a:ln/>
        </p:spPr>
      </p:sp>
      <p:sp>
        <p:nvSpPr>
          <p:cNvPr id="463875" name="Platshållare för anteckningar 2"/>
          <p:cNvSpPr>
            <a:spLocks noGrp="1"/>
          </p:cNvSpPr>
          <p:nvPr>
            <p:ph type="body" idx="1"/>
          </p:nvPr>
        </p:nvSpPr>
        <p:spPr>
          <a:noFill/>
          <a:ln/>
        </p:spPr>
        <p:txBody>
          <a:bodyPr/>
          <a:lstStyle/>
          <a:p>
            <a:pPr eaLnBrk="1" hangingPunct="1"/>
            <a:endParaRPr lang="sv-SE"/>
          </a:p>
        </p:txBody>
      </p:sp>
      <p:sp>
        <p:nvSpPr>
          <p:cNvPr id="463876" name="Platshållare för bild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7939A11-B86A-4B0E-91A9-5D57D0665E06}" type="slidenum">
              <a:rPr lang="sv-SE" sz="1200"/>
              <a:pPr algn="r"/>
              <a:t>37</a:t>
            </a:fld>
            <a:endParaRPr lang="sv-SE" sz="1200"/>
          </a:p>
        </p:txBody>
      </p:sp>
    </p:spTree>
    <p:extLst>
      <p:ext uri="{BB962C8B-B14F-4D97-AF65-F5344CB8AC3E}">
        <p14:creationId xmlns:p14="http://schemas.microsoft.com/office/powerpoint/2010/main" val="1981378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6</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7</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8</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9</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10</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11</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extLst>
      <p:ext uri="{BB962C8B-B14F-4D97-AF65-F5344CB8AC3E}">
        <p14:creationId xmlns:p14="http://schemas.microsoft.com/office/powerpoint/2010/main" val="573133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Rectangle 7"/>
          <p:cNvSpPr>
            <a:spLocks noGrp="1" noChangeArrowheads="1"/>
          </p:cNvSpPr>
          <p:nvPr>
            <p:ph type="sldNum" sz="quarter" idx="5"/>
          </p:nvPr>
        </p:nvSpPr>
        <p:spPr>
          <a:noFill/>
        </p:spPr>
        <p:txBody>
          <a:bodyPr/>
          <a:lstStyle/>
          <a:p>
            <a:fld id="{73598225-DF9B-4852-A93D-39D1248FE1CA}" type="slidenum">
              <a:rPr lang="sv-SE" smtClean="0"/>
              <a:pPr/>
              <a:t>13</a:t>
            </a:fld>
            <a:endParaRPr lang="sv-SE"/>
          </a:p>
        </p:txBody>
      </p:sp>
      <p:sp>
        <p:nvSpPr>
          <p:cNvPr id="361475" name="Rectangle 2"/>
          <p:cNvSpPr>
            <a:spLocks noGrp="1" noRot="1" noChangeAspect="1" noChangeArrowheads="1" noTextEdit="1"/>
          </p:cNvSpPr>
          <p:nvPr>
            <p:ph type="sldImg"/>
          </p:nvPr>
        </p:nvSpPr>
        <p:spPr>
          <a:ln/>
        </p:spPr>
      </p:sp>
      <p:sp>
        <p:nvSpPr>
          <p:cNvPr id="361476" name="Rectangle 3"/>
          <p:cNvSpPr>
            <a:spLocks noGrp="1" noChangeArrowheads="1"/>
          </p:cNvSpPr>
          <p:nvPr>
            <p:ph type="body" idx="1"/>
          </p:nvPr>
        </p:nvSpPr>
        <p:spPr>
          <a:noFill/>
          <a:ln/>
        </p:spPr>
        <p:txBody>
          <a:bodyPr/>
          <a:lstStyle/>
          <a:p>
            <a:pPr eaLnBrk="1" hangingPunct="1"/>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FB62A-2D79-6D8E-0314-0E577B70AC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4D19B255-F3F6-FD15-FBE8-94DD7A4416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45005FE0-E30C-4E01-9EA7-102B56A866F8}"/>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5" name="Footer Placeholder 4">
            <a:extLst>
              <a:ext uri="{FF2B5EF4-FFF2-40B4-BE49-F238E27FC236}">
                <a16:creationId xmlns:a16="http://schemas.microsoft.com/office/drawing/2014/main" id="{C4031DCA-CFC3-9D5C-A268-ACF061CDC93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2118A161-4DB1-8B5F-2DAC-6BEF20B0F0C2}"/>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259335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6AECE-F3F4-43AC-C822-953222FD1B35}"/>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D2A182B1-947F-7817-D42E-0507BB5488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DF503649-3EB7-423F-F5F5-66AC63BFE61B}"/>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5" name="Footer Placeholder 4">
            <a:extLst>
              <a:ext uri="{FF2B5EF4-FFF2-40B4-BE49-F238E27FC236}">
                <a16:creationId xmlns:a16="http://schemas.microsoft.com/office/drawing/2014/main" id="{591157B8-562D-5E79-898E-81FDD6A63040}"/>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3F549F53-7F93-FAC5-1F38-85E3B07D2A58}"/>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1102906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B3B616C-3E63-387F-7C8E-8A1FE761F0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F6E7927E-7EB3-1BF1-B925-C0CBC93F13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E56CF1A9-9C30-B23E-FAB9-A8396AA413B0}"/>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5" name="Footer Placeholder 4">
            <a:extLst>
              <a:ext uri="{FF2B5EF4-FFF2-40B4-BE49-F238E27FC236}">
                <a16:creationId xmlns:a16="http://schemas.microsoft.com/office/drawing/2014/main" id="{61359F87-5279-C9B3-2419-A24F189B3F44}"/>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32BB0036-5F16-81FA-5E17-AE334C1F9BFB}"/>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330617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920E0-F5DF-2A2E-AC35-56ED093D6C70}"/>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E60BA348-DCE9-721F-203C-E941B8D3A7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8526F7E-C054-5DDC-7B9B-67C5FEE8618B}"/>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5" name="Footer Placeholder 4">
            <a:extLst>
              <a:ext uri="{FF2B5EF4-FFF2-40B4-BE49-F238E27FC236}">
                <a16:creationId xmlns:a16="http://schemas.microsoft.com/office/drawing/2014/main" id="{7037592F-2872-1E90-9CB3-98F1DC814A0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FFD8A58C-E22A-CBE0-8434-84DCE35A581A}"/>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1690487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A9246-FE9D-10DE-C367-DD005FB230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A9E8924C-77D0-FDF8-4C4F-26D1773BD7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E5D0FA-CC0A-1212-91AD-88A0C6BA85D4}"/>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5" name="Footer Placeholder 4">
            <a:extLst>
              <a:ext uri="{FF2B5EF4-FFF2-40B4-BE49-F238E27FC236}">
                <a16:creationId xmlns:a16="http://schemas.microsoft.com/office/drawing/2014/main" id="{AD2D67F0-321B-BE1A-EC6B-1CB2855969A6}"/>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0DC5AFA1-C21E-40A8-36EF-0204CE1CF485}"/>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145784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20000-DA78-A81B-470C-85C202517721}"/>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28AFE6AA-2B0C-0172-C564-0D7C807DAC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39F6BA28-F920-91B8-DD24-C3F0AA5264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C0512012-9002-0891-2D4E-6E4F0FA401C4}"/>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6" name="Footer Placeholder 5">
            <a:extLst>
              <a:ext uri="{FF2B5EF4-FFF2-40B4-BE49-F238E27FC236}">
                <a16:creationId xmlns:a16="http://schemas.microsoft.com/office/drawing/2014/main" id="{400D6200-2C33-E06D-1936-D243824EE8B4}"/>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583B320-5A0C-8FB7-EF05-79DB2A23A376}"/>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236678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A22F8-56D9-3B6F-821B-3AC4883085C8}"/>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D907CBA8-4228-66CE-B5B5-B7D72A0611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B5AD43-672B-24A2-897C-CBB4E9B4DD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2CCA40DD-5570-3F29-E803-53B641D6B7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F261F9-47CC-FA15-F028-4750698CC6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AEFC9F37-26A3-DBAF-70DF-EE5506DF821E}"/>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8" name="Footer Placeholder 7">
            <a:extLst>
              <a:ext uri="{FF2B5EF4-FFF2-40B4-BE49-F238E27FC236}">
                <a16:creationId xmlns:a16="http://schemas.microsoft.com/office/drawing/2014/main" id="{95CEF0B1-45E2-2359-FC79-C8FDD6B689EE}"/>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D6C61668-39B8-99D7-FB0E-66853466E044}"/>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2725567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0177B-9E2D-380F-1412-ADCD5252BD57}"/>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26663A5F-C7B6-07A3-E4E5-1A840CA8B050}"/>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4" name="Footer Placeholder 3">
            <a:extLst>
              <a:ext uri="{FF2B5EF4-FFF2-40B4-BE49-F238E27FC236}">
                <a16:creationId xmlns:a16="http://schemas.microsoft.com/office/drawing/2014/main" id="{E23221F4-1B15-988A-8C92-54D8E6DD7825}"/>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30D4542D-259A-5D2A-7AB5-9C15357E59A9}"/>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329822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E33362-5E5C-B173-4710-13EE5506DCCD}"/>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3" name="Footer Placeholder 2">
            <a:extLst>
              <a:ext uri="{FF2B5EF4-FFF2-40B4-BE49-F238E27FC236}">
                <a16:creationId xmlns:a16="http://schemas.microsoft.com/office/drawing/2014/main" id="{8B1D767C-C8B4-BB69-7E04-E63A0143E2EB}"/>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86EBD23C-3E6E-D396-33A6-6E877AC4DE13}"/>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3903684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F6A03-18F3-B028-E651-99A9A58663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0BA028E8-EEA6-E10D-6B4F-89F1276B1B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9E27057E-1DE0-FB79-5295-1960D3A80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82752-C662-C36B-C899-C1C1DE90678D}"/>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6" name="Footer Placeholder 5">
            <a:extLst>
              <a:ext uri="{FF2B5EF4-FFF2-40B4-BE49-F238E27FC236}">
                <a16:creationId xmlns:a16="http://schemas.microsoft.com/office/drawing/2014/main" id="{747F67B8-D03B-7EF2-EE39-E1245E8BC3BE}"/>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B0686A24-83D9-A923-E4F6-9D27393881DD}"/>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3729126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6D3E1-41B0-A2F5-2975-0742DF3330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5B9835E1-0745-FCBD-5996-F0C8E34665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0DC4D029-6C6B-97F4-A931-3B63B5D0C1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69D723-1ABF-84E4-BDF3-713246BD512D}"/>
              </a:ext>
            </a:extLst>
          </p:cNvPr>
          <p:cNvSpPr>
            <a:spLocks noGrp="1"/>
          </p:cNvSpPr>
          <p:nvPr>
            <p:ph type="dt" sz="half" idx="10"/>
          </p:nvPr>
        </p:nvSpPr>
        <p:spPr/>
        <p:txBody>
          <a:bodyPr/>
          <a:lstStyle/>
          <a:p>
            <a:fld id="{498C9FF9-3E93-4FB6-91B3-CB309D1B70DA}" type="datetimeFigureOut">
              <a:rPr lang="sv-SE" smtClean="0"/>
              <a:t>2023-08-25</a:t>
            </a:fld>
            <a:endParaRPr lang="sv-SE"/>
          </a:p>
        </p:txBody>
      </p:sp>
      <p:sp>
        <p:nvSpPr>
          <p:cNvPr id="6" name="Footer Placeholder 5">
            <a:extLst>
              <a:ext uri="{FF2B5EF4-FFF2-40B4-BE49-F238E27FC236}">
                <a16:creationId xmlns:a16="http://schemas.microsoft.com/office/drawing/2014/main" id="{FE9482C1-DF9E-0AA9-3F71-942E05FBBE35}"/>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23EB0562-ACC4-1029-1160-E931FB9585C5}"/>
              </a:ext>
            </a:extLst>
          </p:cNvPr>
          <p:cNvSpPr>
            <a:spLocks noGrp="1"/>
          </p:cNvSpPr>
          <p:nvPr>
            <p:ph type="sldNum" sz="quarter" idx="12"/>
          </p:nvPr>
        </p:nvSpPr>
        <p:spPr/>
        <p:txBody>
          <a:bodyPr/>
          <a:lstStyle/>
          <a:p>
            <a:fld id="{C21B1AC3-8F53-4F6B-AC98-304FCFAC1EBB}" type="slidenum">
              <a:rPr lang="sv-SE" smtClean="0"/>
              <a:t>‹#›</a:t>
            </a:fld>
            <a:endParaRPr lang="sv-SE"/>
          </a:p>
        </p:txBody>
      </p:sp>
    </p:spTree>
    <p:extLst>
      <p:ext uri="{BB962C8B-B14F-4D97-AF65-F5344CB8AC3E}">
        <p14:creationId xmlns:p14="http://schemas.microsoft.com/office/powerpoint/2010/main" val="4282934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B57364-4C64-2CA3-DD4A-C65892DDF58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56C777D9-2936-5B23-F66E-2FDBDCC4E0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91523094-4458-22B4-0576-4F439B0A46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8C9FF9-3E93-4FB6-91B3-CB309D1B70DA}" type="datetimeFigureOut">
              <a:rPr lang="sv-SE" smtClean="0"/>
              <a:t>2023-08-25</a:t>
            </a:fld>
            <a:endParaRPr lang="sv-SE"/>
          </a:p>
        </p:txBody>
      </p:sp>
      <p:sp>
        <p:nvSpPr>
          <p:cNvPr id="5" name="Footer Placeholder 4">
            <a:extLst>
              <a:ext uri="{FF2B5EF4-FFF2-40B4-BE49-F238E27FC236}">
                <a16:creationId xmlns:a16="http://schemas.microsoft.com/office/drawing/2014/main" id="{571839CE-16DE-1061-3404-41CEC1E826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166CCF18-9805-88DB-E442-88E19A9814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1B1AC3-8F53-4F6B-AC98-304FCFAC1EBB}" type="slidenum">
              <a:rPr lang="sv-SE" smtClean="0"/>
              <a:t>‹#›</a:t>
            </a:fld>
            <a:endParaRPr lang="sv-SE"/>
          </a:p>
        </p:txBody>
      </p:sp>
    </p:spTree>
    <p:extLst>
      <p:ext uri="{BB962C8B-B14F-4D97-AF65-F5344CB8AC3E}">
        <p14:creationId xmlns:p14="http://schemas.microsoft.com/office/powerpoint/2010/main" val="12623246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customXml" Target="../ink/ink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ustomXml" Target="../ink/ink4.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F5C22-FA4E-52AA-A24B-8FFC217EFA6D}"/>
              </a:ext>
            </a:extLst>
          </p:cNvPr>
          <p:cNvSpPr>
            <a:spLocks noGrp="1"/>
          </p:cNvSpPr>
          <p:nvPr>
            <p:ph type="title"/>
          </p:nvPr>
        </p:nvSpPr>
        <p:spPr>
          <a:xfrm>
            <a:off x="1981200" y="225638"/>
            <a:ext cx="8229600" cy="1143000"/>
          </a:xfrm>
        </p:spPr>
        <p:txBody>
          <a:bodyPr/>
          <a:lstStyle/>
          <a:p>
            <a:r>
              <a:rPr lang="sv-SE" dirty="0"/>
              <a:t>Förklaringar/förkortningar</a:t>
            </a:r>
          </a:p>
        </p:txBody>
      </p:sp>
      <p:sp>
        <p:nvSpPr>
          <p:cNvPr id="7" name="Line 6">
            <a:extLst>
              <a:ext uri="{FF2B5EF4-FFF2-40B4-BE49-F238E27FC236}">
                <a16:creationId xmlns:a16="http://schemas.microsoft.com/office/drawing/2014/main" id="{C37195C1-D236-257E-E00F-7158CDCE8418}"/>
              </a:ext>
            </a:extLst>
          </p:cNvPr>
          <p:cNvSpPr>
            <a:spLocks noChangeShapeType="1"/>
          </p:cNvSpPr>
          <p:nvPr/>
        </p:nvSpPr>
        <p:spPr bwMode="auto">
          <a:xfrm>
            <a:off x="7392144" y="1524000"/>
            <a:ext cx="0" cy="4114800"/>
          </a:xfrm>
          <a:prstGeom prst="line">
            <a:avLst/>
          </a:prstGeom>
          <a:noFill/>
          <a:ln w="9525">
            <a:solidFill>
              <a:srgbClr val="000000"/>
            </a:solidFill>
            <a:round/>
            <a:headEnd/>
            <a:tailEnd/>
          </a:ln>
        </p:spPr>
        <p:txBody>
          <a:bodyPr/>
          <a:lstStyle/>
          <a:p>
            <a:endParaRPr lang="sv-SE" dirty="0"/>
          </a:p>
        </p:txBody>
      </p:sp>
      <p:sp>
        <p:nvSpPr>
          <p:cNvPr id="12" name="Text Box 11">
            <a:extLst>
              <a:ext uri="{FF2B5EF4-FFF2-40B4-BE49-F238E27FC236}">
                <a16:creationId xmlns:a16="http://schemas.microsoft.com/office/drawing/2014/main" id="{5F9A514E-A477-B493-B251-DE7BDFE595B5}"/>
              </a:ext>
            </a:extLst>
          </p:cNvPr>
          <p:cNvSpPr txBox="1">
            <a:spLocks noChangeArrowheads="1"/>
          </p:cNvSpPr>
          <p:nvPr/>
        </p:nvSpPr>
        <p:spPr bwMode="auto">
          <a:xfrm>
            <a:off x="8233400" y="3687637"/>
            <a:ext cx="284052" cy="307777"/>
          </a:xfrm>
          <a:prstGeom prst="rect">
            <a:avLst/>
          </a:prstGeom>
          <a:noFill/>
          <a:ln w="9525">
            <a:noFill/>
            <a:miter lim="800000"/>
            <a:headEnd/>
            <a:tailEnd/>
          </a:ln>
        </p:spPr>
        <p:txBody>
          <a:bodyPr wrap="none">
            <a:spAutoFit/>
          </a:bodyPr>
          <a:lstStyle/>
          <a:p>
            <a:pPr algn="ctr"/>
            <a:r>
              <a:rPr lang="sv-SE" sz="1400" b="1" dirty="0"/>
              <a:t>X</a:t>
            </a:r>
          </a:p>
        </p:txBody>
      </p:sp>
      <p:sp>
        <p:nvSpPr>
          <p:cNvPr id="18" name="Oval 18">
            <a:extLst>
              <a:ext uri="{FF2B5EF4-FFF2-40B4-BE49-F238E27FC236}">
                <a16:creationId xmlns:a16="http://schemas.microsoft.com/office/drawing/2014/main" id="{9A7686F7-467F-AD2B-AEB4-9B5680B425CA}"/>
              </a:ext>
            </a:extLst>
          </p:cNvPr>
          <p:cNvSpPr>
            <a:spLocks noChangeArrowheads="1"/>
          </p:cNvSpPr>
          <p:nvPr/>
        </p:nvSpPr>
        <p:spPr bwMode="auto">
          <a:xfrm>
            <a:off x="8222233" y="1835317"/>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23" name="Oval 24">
            <a:extLst>
              <a:ext uri="{FF2B5EF4-FFF2-40B4-BE49-F238E27FC236}">
                <a16:creationId xmlns:a16="http://schemas.microsoft.com/office/drawing/2014/main" id="{F7925A52-4692-4D95-A378-68B116F33FE4}"/>
              </a:ext>
            </a:extLst>
          </p:cNvPr>
          <p:cNvSpPr>
            <a:spLocks noChangeArrowheads="1"/>
          </p:cNvSpPr>
          <p:nvPr/>
        </p:nvSpPr>
        <p:spPr bwMode="auto">
          <a:xfrm>
            <a:off x="7693023" y="2688931"/>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76" name="Oval 18">
            <a:extLst>
              <a:ext uri="{FF2B5EF4-FFF2-40B4-BE49-F238E27FC236}">
                <a16:creationId xmlns:a16="http://schemas.microsoft.com/office/drawing/2014/main" id="{160F0B62-E35F-529E-1665-54A67DCF0A39}"/>
              </a:ext>
            </a:extLst>
          </p:cNvPr>
          <p:cNvSpPr>
            <a:spLocks noChangeArrowheads="1"/>
          </p:cNvSpPr>
          <p:nvPr/>
        </p:nvSpPr>
        <p:spPr bwMode="auto">
          <a:xfrm>
            <a:off x="8222233" y="2384131"/>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77" name="Oval 18">
            <a:extLst>
              <a:ext uri="{FF2B5EF4-FFF2-40B4-BE49-F238E27FC236}">
                <a16:creationId xmlns:a16="http://schemas.microsoft.com/office/drawing/2014/main" id="{EFFD7962-812E-73C9-9B5C-BC0A011B9CD0}"/>
              </a:ext>
            </a:extLst>
          </p:cNvPr>
          <p:cNvSpPr>
            <a:spLocks noChangeArrowheads="1"/>
          </p:cNvSpPr>
          <p:nvPr/>
        </p:nvSpPr>
        <p:spPr bwMode="auto">
          <a:xfrm>
            <a:off x="8222233" y="3039103"/>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78" name="TextBox 77">
            <a:extLst>
              <a:ext uri="{FF2B5EF4-FFF2-40B4-BE49-F238E27FC236}">
                <a16:creationId xmlns:a16="http://schemas.microsoft.com/office/drawing/2014/main" id="{EFAE0326-268E-0D32-D107-F7CC5590C422}"/>
              </a:ext>
            </a:extLst>
          </p:cNvPr>
          <p:cNvSpPr txBox="1"/>
          <p:nvPr/>
        </p:nvSpPr>
        <p:spPr>
          <a:xfrm>
            <a:off x="2325326" y="1086684"/>
            <a:ext cx="5094576" cy="4524315"/>
          </a:xfrm>
          <a:prstGeom prst="rect">
            <a:avLst/>
          </a:prstGeom>
          <a:noFill/>
        </p:spPr>
        <p:txBody>
          <a:bodyPr wrap="square" rtlCol="0">
            <a:spAutoFit/>
          </a:bodyPr>
          <a:lstStyle/>
          <a:p>
            <a:r>
              <a:rPr lang="sv-SE" dirty="0"/>
              <a:t>VB = Vänster back </a:t>
            </a:r>
          </a:p>
          <a:p>
            <a:r>
              <a:rPr lang="sv-SE" dirty="0"/>
              <a:t>HB = höger back</a:t>
            </a:r>
          </a:p>
          <a:p>
            <a:r>
              <a:rPr lang="sv-SE" dirty="0"/>
              <a:t>HM/HK = Höger mittfält</a:t>
            </a:r>
          </a:p>
          <a:p>
            <a:r>
              <a:rPr lang="sv-SE" dirty="0"/>
              <a:t>VM = Vänster mittfält </a:t>
            </a:r>
          </a:p>
          <a:p>
            <a:r>
              <a:rPr lang="sv-SE" dirty="0"/>
              <a:t>S = spets/</a:t>
            </a:r>
            <a:r>
              <a:rPr lang="sv-SE" dirty="0" err="1"/>
              <a:t>styrspelare</a:t>
            </a:r>
            <a:endParaRPr lang="sv-SE" dirty="0"/>
          </a:p>
          <a:p>
            <a:r>
              <a:rPr lang="sv-SE" dirty="0"/>
              <a:t>M = målvakt</a:t>
            </a:r>
          </a:p>
          <a:p>
            <a:endParaRPr lang="sv-SE" dirty="0"/>
          </a:p>
          <a:p>
            <a:r>
              <a:rPr lang="sv-SE" dirty="0"/>
              <a:t>X = försvarande spelare(motståndarlag)</a:t>
            </a:r>
          </a:p>
          <a:p>
            <a:r>
              <a:rPr lang="sv-SE" dirty="0"/>
              <a:t>R1 – R5 = </a:t>
            </a:r>
            <a:r>
              <a:rPr lang="sv-SE" dirty="0" err="1"/>
              <a:t>Högerfattat</a:t>
            </a:r>
            <a:r>
              <a:rPr lang="sv-SE" dirty="0"/>
              <a:t> spelare (right)</a:t>
            </a:r>
          </a:p>
          <a:p>
            <a:r>
              <a:rPr lang="sv-SE" dirty="0"/>
              <a:t>L1 – L5 = </a:t>
            </a:r>
            <a:r>
              <a:rPr lang="sv-SE" dirty="0" err="1"/>
              <a:t>Vänsterfattat</a:t>
            </a:r>
            <a:r>
              <a:rPr lang="sv-SE" dirty="0"/>
              <a:t> spelare (</a:t>
            </a:r>
            <a:r>
              <a:rPr lang="sv-SE" dirty="0" err="1"/>
              <a:t>left</a:t>
            </a:r>
            <a:r>
              <a:rPr lang="sv-SE" dirty="0"/>
              <a:t>) </a:t>
            </a:r>
          </a:p>
          <a:p>
            <a:endParaRPr lang="sv-SE" dirty="0"/>
          </a:p>
          <a:p>
            <a:r>
              <a:rPr lang="sv-SE" dirty="0"/>
              <a:t> = Boll</a:t>
            </a:r>
          </a:p>
          <a:p>
            <a:endParaRPr lang="sv-SE" dirty="0"/>
          </a:p>
          <a:p>
            <a:endParaRPr lang="sv-SE" dirty="0"/>
          </a:p>
          <a:p>
            <a:r>
              <a:rPr lang="sv-SE" dirty="0"/>
              <a:t>Löpningar, passningsvägar och avslut finns förklarat vid behov i respektive </a:t>
            </a:r>
            <a:r>
              <a:rPr lang="sv-SE" dirty="0" err="1"/>
              <a:t>slide</a:t>
            </a:r>
            <a:r>
              <a:rPr lang="sv-SE" dirty="0"/>
              <a:t>.</a:t>
            </a:r>
          </a:p>
        </p:txBody>
      </p:sp>
      <p:sp>
        <p:nvSpPr>
          <p:cNvPr id="80" name="Oval 18">
            <a:extLst>
              <a:ext uri="{FF2B5EF4-FFF2-40B4-BE49-F238E27FC236}">
                <a16:creationId xmlns:a16="http://schemas.microsoft.com/office/drawing/2014/main" id="{6A6ACBFB-C185-D9B8-0457-BBEB80030034}"/>
              </a:ext>
            </a:extLst>
          </p:cNvPr>
          <p:cNvSpPr>
            <a:spLocks noChangeArrowheads="1"/>
          </p:cNvSpPr>
          <p:nvPr/>
        </p:nvSpPr>
        <p:spPr bwMode="auto">
          <a:xfrm rot="21430032">
            <a:off x="9138567" y="2184005"/>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R1</a:t>
            </a:r>
          </a:p>
        </p:txBody>
      </p:sp>
      <p:sp>
        <p:nvSpPr>
          <p:cNvPr id="83" name="Oval 18">
            <a:extLst>
              <a:ext uri="{FF2B5EF4-FFF2-40B4-BE49-F238E27FC236}">
                <a16:creationId xmlns:a16="http://schemas.microsoft.com/office/drawing/2014/main" id="{C7340349-3AA7-1263-FBA1-7D441F25EDC8}"/>
              </a:ext>
            </a:extLst>
          </p:cNvPr>
          <p:cNvSpPr>
            <a:spLocks noChangeArrowheads="1"/>
          </p:cNvSpPr>
          <p:nvPr/>
        </p:nvSpPr>
        <p:spPr bwMode="auto">
          <a:xfrm rot="21430032">
            <a:off x="8819076" y="271123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L1</a:t>
            </a:r>
          </a:p>
        </p:txBody>
      </p:sp>
      <p:sp>
        <p:nvSpPr>
          <p:cNvPr id="84" name="Oval 26">
            <a:extLst>
              <a:ext uri="{FF2B5EF4-FFF2-40B4-BE49-F238E27FC236}">
                <a16:creationId xmlns:a16="http://schemas.microsoft.com/office/drawing/2014/main" id="{9D8B62CF-A57D-A2C2-1D48-3EFEFCB20231}"/>
              </a:ext>
            </a:extLst>
          </p:cNvPr>
          <p:cNvSpPr>
            <a:spLocks noChangeArrowheads="1"/>
          </p:cNvSpPr>
          <p:nvPr/>
        </p:nvSpPr>
        <p:spPr bwMode="auto">
          <a:xfrm>
            <a:off x="2246755" y="4293097"/>
            <a:ext cx="71438"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85" name="Oval 26">
            <a:extLst>
              <a:ext uri="{FF2B5EF4-FFF2-40B4-BE49-F238E27FC236}">
                <a16:creationId xmlns:a16="http://schemas.microsoft.com/office/drawing/2014/main" id="{5476BE71-2130-F067-899D-378F6211CB7E}"/>
              </a:ext>
            </a:extLst>
          </p:cNvPr>
          <p:cNvSpPr>
            <a:spLocks noChangeArrowheads="1"/>
          </p:cNvSpPr>
          <p:nvPr/>
        </p:nvSpPr>
        <p:spPr bwMode="auto">
          <a:xfrm>
            <a:off x="8825059" y="3429001"/>
            <a:ext cx="71438"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86" name="Oval 18">
            <a:extLst>
              <a:ext uri="{FF2B5EF4-FFF2-40B4-BE49-F238E27FC236}">
                <a16:creationId xmlns:a16="http://schemas.microsoft.com/office/drawing/2014/main" id="{F1B3A231-0B1F-7C41-BA0E-2A7BC1BF4594}"/>
              </a:ext>
            </a:extLst>
          </p:cNvPr>
          <p:cNvSpPr>
            <a:spLocks noChangeArrowheads="1"/>
          </p:cNvSpPr>
          <p:nvPr/>
        </p:nvSpPr>
        <p:spPr bwMode="auto">
          <a:xfrm>
            <a:off x="7650596" y="316938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87" name="Oval 18">
            <a:extLst>
              <a:ext uri="{FF2B5EF4-FFF2-40B4-BE49-F238E27FC236}">
                <a16:creationId xmlns:a16="http://schemas.microsoft.com/office/drawing/2014/main" id="{E52059A3-67FC-CEC8-1117-6FFD8EDA569A}"/>
              </a:ext>
            </a:extLst>
          </p:cNvPr>
          <p:cNvSpPr>
            <a:spLocks noChangeArrowheads="1"/>
          </p:cNvSpPr>
          <p:nvPr/>
        </p:nvSpPr>
        <p:spPr bwMode="auto">
          <a:xfrm>
            <a:off x="7760568" y="2303771"/>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89" name="Oval 18">
            <a:extLst>
              <a:ext uri="{FF2B5EF4-FFF2-40B4-BE49-F238E27FC236}">
                <a16:creationId xmlns:a16="http://schemas.microsoft.com/office/drawing/2014/main" id="{18CC6944-20C8-2A8D-940B-6397D03A5B14}"/>
              </a:ext>
            </a:extLst>
          </p:cNvPr>
          <p:cNvSpPr>
            <a:spLocks noChangeArrowheads="1"/>
          </p:cNvSpPr>
          <p:nvPr/>
        </p:nvSpPr>
        <p:spPr bwMode="auto">
          <a:xfrm>
            <a:off x="9357121" y="298993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M</a:t>
            </a:r>
          </a:p>
        </p:txBody>
      </p:sp>
      <p:sp>
        <p:nvSpPr>
          <p:cNvPr id="91" name="TextBox 90">
            <a:extLst>
              <a:ext uri="{FF2B5EF4-FFF2-40B4-BE49-F238E27FC236}">
                <a16:creationId xmlns:a16="http://schemas.microsoft.com/office/drawing/2014/main" id="{F11D1201-D64B-F294-F629-EE704920D554}"/>
              </a:ext>
            </a:extLst>
          </p:cNvPr>
          <p:cNvSpPr txBox="1"/>
          <p:nvPr/>
        </p:nvSpPr>
        <p:spPr>
          <a:xfrm>
            <a:off x="1530512" y="4108430"/>
            <a:ext cx="4572000" cy="369332"/>
          </a:xfrm>
          <a:prstGeom prst="rect">
            <a:avLst/>
          </a:prstGeom>
          <a:noFill/>
        </p:spPr>
        <p:txBody>
          <a:bodyPr wrap="square">
            <a:spAutoFit/>
          </a:bodyPr>
          <a:lstStyle/>
          <a:p>
            <a:pPr algn="ctr"/>
            <a:r>
              <a:rPr lang="sv-SE" b="1" dirty="0"/>
              <a:t>X = Hörnen</a:t>
            </a:r>
          </a:p>
        </p:txBody>
      </p:sp>
    </p:spTree>
    <p:extLst>
      <p:ext uri="{BB962C8B-B14F-4D97-AF65-F5344CB8AC3E}">
        <p14:creationId xmlns:p14="http://schemas.microsoft.com/office/powerpoint/2010/main" val="3752579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09800" y="76200"/>
            <a:ext cx="7772400" cy="1143000"/>
          </a:xfrm>
        </p:spPr>
        <p:txBody>
          <a:bodyPr>
            <a:normAutofit fontScale="90000"/>
          </a:bodyPr>
          <a:lstStyle/>
          <a:p>
            <a:pPr eaLnBrk="1" hangingPunct="1"/>
            <a:r>
              <a:rPr lang="sv-SE" sz="4900" b="1" dirty="0"/>
              <a:t>Lågt försvarsspel: 2-2-1</a:t>
            </a:r>
            <a:r>
              <a:rPr lang="sv-SE" sz="4900" b="1" u="sng" dirty="0"/>
              <a:t> </a:t>
            </a:r>
            <a:br>
              <a:rPr lang="sv-SE" sz="4000" b="1" u="sng" dirty="0"/>
            </a:br>
            <a:r>
              <a:rPr lang="sv-SE" sz="2700" b="1" dirty="0"/>
              <a:t>Dubbling i fickan. (ca 10% av totala dubblingar) Med spelare i hörn, avvaktande!</a:t>
            </a:r>
            <a:endParaRPr lang="sv-SE" sz="2700" b="1" u="sng"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05180" y="4941169"/>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367808" y="436510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151784" y="34290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215680"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287688" y="422108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519936" y="443711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3791745" y="5301209"/>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935760" y="50851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087888" y="256490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5735960" y="479715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2369374" y="47419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846984" y="286970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Prövar att låsa fast bollhavande spelare i väntan på att hm ska vinna loss boll.</a:t>
            </a:r>
          </a:p>
          <a:p>
            <a:r>
              <a:rPr lang="sv-SE" dirty="0"/>
              <a:t>Vb: Ansvarar för ytan framför eget mål, ska vara först på boll om den kommer mot mål. Håll yta!</a:t>
            </a:r>
          </a:p>
          <a:p>
            <a:r>
              <a:rPr lang="sv-SE" dirty="0"/>
              <a:t>Hm: Dubblar tillsamman med HB där fokus är att stänga för båge och instick samt vinna boll. </a:t>
            </a:r>
          </a:p>
          <a:p>
            <a:r>
              <a:rPr lang="sv-SE" dirty="0" err="1"/>
              <a:t>Vm:</a:t>
            </a:r>
            <a:r>
              <a:rPr lang="sv-SE" dirty="0"/>
              <a:t> ansvarar för passningar mot boxen, kom hela vägen över centrallinjen!</a:t>
            </a:r>
          </a:p>
          <a:p>
            <a:r>
              <a:rPr lang="sv-SE" dirty="0"/>
              <a:t>S: Öppna för tillbakaspel om det är på fel sida, i övrigt tryck. (väg av situationen)</a:t>
            </a:r>
          </a:p>
          <a:p>
            <a:r>
              <a:rPr lang="sv-SE" dirty="0"/>
              <a:t> </a:t>
            </a:r>
          </a:p>
        </p:txBody>
      </p:sp>
    </p:spTree>
    <p:extLst>
      <p:ext uri="{BB962C8B-B14F-4D97-AF65-F5344CB8AC3E}">
        <p14:creationId xmlns:p14="http://schemas.microsoft.com/office/powerpoint/2010/main" val="124811322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4.96963E-6 -2.6827E-7 L 0.02533 0.03145 " pathEditMode="relative" rAng="0" ptsTypes="AA">
                                      <p:cBhvr>
                                        <p:cTn id="6" dur="2000" fill="hold"/>
                                        <p:tgtEl>
                                          <p:spTgt spid="104467"/>
                                        </p:tgtEl>
                                        <p:attrNameLst>
                                          <p:attrName>ppt_x</p:attrName>
                                          <p:attrName>ppt_y</p:attrName>
                                        </p:attrNameLst>
                                      </p:cBhvr>
                                      <p:rCtr x="1267" y="1573"/>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1.11111E-6 -1.85185E-6 L 0.01493 0.06181 " pathEditMode="relative" rAng="0" ptsTypes="AA">
                                      <p:cBhvr>
                                        <p:cTn id="10" dur="2000" fill="hold"/>
                                        <p:tgtEl>
                                          <p:spTgt spid="104473"/>
                                        </p:tgtEl>
                                        <p:attrNameLst>
                                          <p:attrName>ppt_x</p:attrName>
                                          <p:attrName>ppt_y</p:attrName>
                                        </p:attrNameLst>
                                      </p:cBhvr>
                                      <p:rCtr x="747" y="3079"/>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4.21829E-6 4.40333E-6 L -0.0314 0.0104 " pathEditMode="relative" rAng="0" ptsTypes="AA">
                                      <p:cBhvr>
                                        <p:cTn id="14" dur="2000" fill="hold"/>
                                        <p:tgtEl>
                                          <p:spTgt spid="104463"/>
                                        </p:tgtEl>
                                        <p:attrNameLst>
                                          <p:attrName>ppt_x</p:attrName>
                                          <p:attrName>ppt_y</p:attrName>
                                        </p:attrNameLst>
                                      </p:cBhvr>
                                      <p:rCtr x="-1579" y="50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7" grpId="0" animBg="1"/>
      <p:bldP spid="10447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09800" y="76200"/>
            <a:ext cx="7772400" cy="1143000"/>
          </a:xfrm>
        </p:spPr>
        <p:txBody>
          <a:bodyPr>
            <a:normAutofit fontScale="90000"/>
          </a:bodyPr>
          <a:lstStyle/>
          <a:p>
            <a:r>
              <a:rPr lang="sv-SE" sz="4900" b="1" dirty="0"/>
              <a:t>Lågt försvarsspel: 2-2-1</a:t>
            </a:r>
            <a:r>
              <a:rPr lang="sv-SE" sz="4900" b="1" u="sng" dirty="0"/>
              <a:t> </a:t>
            </a:r>
            <a:br>
              <a:rPr lang="sv-SE" sz="4000" b="1" u="sng" dirty="0"/>
            </a:br>
            <a:r>
              <a:rPr lang="sv-SE" sz="2700" b="1" dirty="0"/>
              <a:t>Press på back vid tillbakaspel. (ca 20% av totala bollvinster)</a:t>
            </a:r>
            <a:endParaRPr lang="sv-SE" sz="2700" b="1" u="sng"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079776" y="371703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655840" y="314096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503712" y="299695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215680" y="378904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303912" y="357301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2432834" y="5088469"/>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2092639" y="4860107"/>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735960" y="220486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5447928" y="50851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3935760" y="14847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359696" y="31409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Prövar att låsa fast bollhavande spelare i väntan på att hm ska vinna loss boll.</a:t>
            </a:r>
          </a:p>
          <a:p>
            <a:r>
              <a:rPr lang="sv-SE" dirty="0"/>
              <a:t>Vb: Ansvarar för ytan framför eget mål, ska vara först på boll om den kommer mot mål.</a:t>
            </a:r>
          </a:p>
          <a:p>
            <a:r>
              <a:rPr lang="sv-SE" dirty="0"/>
              <a:t>Hm: Ska stänga yta för passning mot mitten samtidigt som han vill dubbla tillsamman med HB. </a:t>
            </a:r>
          </a:p>
          <a:p>
            <a:r>
              <a:rPr lang="sv-SE" dirty="0" err="1"/>
              <a:t>Vm:</a:t>
            </a:r>
            <a:r>
              <a:rPr lang="sv-SE" dirty="0"/>
              <a:t> ansvarar för passningar mot boxen, kom hela vägen över centrallinjen!</a:t>
            </a:r>
          </a:p>
          <a:p>
            <a:r>
              <a:rPr lang="sv-SE" dirty="0"/>
              <a:t>S: Stänger back på bollsida men håller sig fortfarande centralt.</a:t>
            </a:r>
          </a:p>
          <a:p>
            <a:r>
              <a:rPr lang="sv-SE" dirty="0"/>
              <a:t> </a:t>
            </a:r>
          </a:p>
        </p:txBody>
      </p:sp>
      <p:cxnSp>
        <p:nvCxnSpPr>
          <p:cNvPr id="32" name="Rett pil 31"/>
          <p:cNvCxnSpPr>
            <a:cxnSpLocks/>
          </p:cNvCxnSpPr>
          <p:nvPr/>
        </p:nvCxnSpPr>
        <p:spPr>
          <a:xfrm>
            <a:off x="2431504" y="5229200"/>
            <a:ext cx="2944416" cy="40432"/>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5" name="Rett pil 34"/>
          <p:cNvCxnSpPr>
            <a:cxnSpLocks/>
          </p:cNvCxnSpPr>
          <p:nvPr/>
        </p:nvCxnSpPr>
        <p:spPr>
          <a:xfrm flipH="1">
            <a:off x="2504270" y="3933056"/>
            <a:ext cx="855426" cy="89097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9" name="Rett pil 38"/>
          <p:cNvCxnSpPr>
            <a:cxnSpLocks/>
          </p:cNvCxnSpPr>
          <p:nvPr/>
        </p:nvCxnSpPr>
        <p:spPr>
          <a:xfrm>
            <a:off x="4223794" y="3861048"/>
            <a:ext cx="432047" cy="77532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4" name="Rett pil 43"/>
          <p:cNvCxnSpPr/>
          <p:nvPr/>
        </p:nvCxnSpPr>
        <p:spPr>
          <a:xfrm flipH="1">
            <a:off x="5303912" y="3789040"/>
            <a:ext cx="144016" cy="1224136"/>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6" name="Rett pil 45"/>
          <p:cNvCxnSpPr/>
          <p:nvPr/>
        </p:nvCxnSpPr>
        <p:spPr>
          <a:xfrm>
            <a:off x="4079776" y="1700808"/>
            <a:ext cx="72008" cy="180020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9" name="Rett pil 48"/>
          <p:cNvCxnSpPr>
            <a:cxnSpLocks/>
          </p:cNvCxnSpPr>
          <p:nvPr/>
        </p:nvCxnSpPr>
        <p:spPr>
          <a:xfrm flipH="1">
            <a:off x="4204792" y="3356992"/>
            <a:ext cx="667073" cy="23279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908429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checkerboard(across)">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checkerboard(across)">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checkerboard(across)">
                                      <p:cBhvr>
                                        <p:cTn id="17" dur="500"/>
                                        <p:tgtEl>
                                          <p:spTgt spid="39"/>
                                        </p:tgtEl>
                                      </p:cBhvr>
                                    </p:animEffect>
                                  </p:childTnLst>
                                </p:cTn>
                              </p:par>
                              <p:par>
                                <p:cTn id="18" presetID="5" presetClass="entr" presetSubtype="10" fill="hold" nodeType="with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checkerboard(across)">
                                      <p:cBhvr>
                                        <p:cTn id="20" dur="500"/>
                                        <p:tgtEl>
                                          <p:spTgt spid="44"/>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46"/>
                                        </p:tgtEl>
                                        <p:attrNameLst>
                                          <p:attrName>style.visibility</p:attrName>
                                        </p:attrNameLst>
                                      </p:cBhvr>
                                      <p:to>
                                        <p:strVal val="visible"/>
                                      </p:to>
                                    </p:set>
                                    <p:animEffect transition="in" filter="checkerboard(across)">
                                      <p:cBhvr>
                                        <p:cTn id="25" dur="500"/>
                                        <p:tgtEl>
                                          <p:spTgt spid="46"/>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checkerboard(across)">
                                      <p:cBhvr>
                                        <p:cTn id="3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24744"/>
          </a:xfrm>
        </p:spPr>
        <p:txBody>
          <a:bodyPr>
            <a:normAutofit/>
          </a:bodyPr>
          <a:lstStyle/>
          <a:p>
            <a:r>
              <a:rPr lang="sv-SE" b="1" dirty="0"/>
              <a:t>Lågt försvarspel bakom mål och i hörn</a:t>
            </a:r>
          </a:p>
        </p:txBody>
      </p:sp>
      <p:sp>
        <p:nvSpPr>
          <p:cNvPr id="3" name="Content Placeholder 2"/>
          <p:cNvSpPr>
            <a:spLocks noGrp="1"/>
          </p:cNvSpPr>
          <p:nvPr>
            <p:ph idx="1"/>
          </p:nvPr>
        </p:nvSpPr>
        <p:spPr>
          <a:xfrm>
            <a:off x="1524000" y="980728"/>
            <a:ext cx="9144000" cy="5877272"/>
          </a:xfrm>
        </p:spPr>
        <p:txBody>
          <a:bodyPr/>
          <a:lstStyle/>
          <a:p>
            <a:pPr algn="ctr">
              <a:buNone/>
            </a:pPr>
            <a:r>
              <a:rPr lang="sv-SE" dirty="0"/>
              <a:t>Att tänka på:</a:t>
            </a:r>
          </a:p>
          <a:p>
            <a:r>
              <a:rPr lang="sv-SE" sz="2400" dirty="0"/>
              <a:t>Vi ska alltid ställa krav på våra motståndare och pröva att låsa fast dom i hörn för att så ge understöd med kantspelare till dubbling</a:t>
            </a:r>
          </a:p>
          <a:p>
            <a:r>
              <a:rPr lang="sv-SE" sz="2400" dirty="0"/>
              <a:t>Vi går aldrig ner med mer än en spelare bakom eget mål. Vilken spelare som går ner beror på motståndarens klubbfattning och vilken sida vi vill få avslutet från. (Detta är i specifika matchsituationer där vi </a:t>
            </a:r>
            <a:r>
              <a:rPr lang="sv-SE" sz="2400" dirty="0" err="1"/>
              <a:t>t.ex</a:t>
            </a:r>
            <a:r>
              <a:rPr lang="sv-SE" sz="2400" dirty="0"/>
              <a:t> vill få bort en viss spelare ur matchen)</a:t>
            </a:r>
          </a:p>
          <a:p>
            <a:r>
              <a:rPr lang="sv-SE" sz="2400" dirty="0"/>
              <a:t>Back som blir kvar skyddar alltid stolpe med kropp och klubban ut mot hörn för att skära vinklar mot boxen.</a:t>
            </a:r>
          </a:p>
          <a:p>
            <a:pPr>
              <a:buNone/>
            </a:pPr>
            <a:endParaRPr lang="sv-SE" sz="2400" dirty="0"/>
          </a:p>
          <a:p>
            <a:endParaRPr lang="sv-S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176436"/>
            <a:ext cx="9144000" cy="1412776"/>
          </a:xfrm>
        </p:spPr>
        <p:txBody>
          <a:bodyPr>
            <a:normAutofit fontScale="90000"/>
          </a:bodyPr>
          <a:lstStyle/>
          <a:p>
            <a:pPr eaLnBrk="1" hangingPunct="1"/>
            <a:r>
              <a:rPr lang="sv-SE" sz="4900" b="1" dirty="0"/>
              <a:t>Lågt försvarsspel: 2-2-1</a:t>
            </a:r>
            <a:br>
              <a:rPr lang="sv-SE" sz="4000" b="1" dirty="0"/>
            </a:br>
            <a:r>
              <a:rPr lang="sv-SE" sz="2700" b="1" dirty="0"/>
              <a:t>Val av styrning på spelare bakom mål</a:t>
            </a:r>
            <a:r>
              <a:rPr lang="sv-SE" sz="3200" b="1" dirty="0"/>
              <a:t>.</a:t>
            </a:r>
            <a:r>
              <a:rPr lang="sv-SE" sz="2000" b="1" dirty="0"/>
              <a:t> I första hand vill vi behålla dom på bollsidan som vi styrt till! (Ex mot en rightad spelare. Mot en leftad Blir det spegelvänt.) </a:t>
            </a:r>
            <a:endParaRPr lang="sv-SE" sz="1800" dirty="0"/>
          </a:p>
        </p:txBody>
      </p:sp>
      <p:sp>
        <p:nvSpPr>
          <p:cNvPr id="104451" name="AutoShape 3"/>
          <p:cNvSpPr>
            <a:spLocks noChangeArrowheads="1"/>
          </p:cNvSpPr>
          <p:nvPr/>
        </p:nvSpPr>
        <p:spPr bwMode="auto">
          <a:xfrm>
            <a:off x="2063552" y="1340768"/>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340768"/>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3359696" y="306896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367808" y="220486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2783632" y="278092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2351584" y="34290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015880"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2351585" y="3068961"/>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071664" y="49411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375920" y="170080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616800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3575720" y="299695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2207568" y="2708920"/>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1754326"/>
          </a:xfrm>
          <a:prstGeom prst="rect">
            <a:avLst/>
          </a:prstGeom>
          <a:noFill/>
        </p:spPr>
        <p:txBody>
          <a:bodyPr wrap="square" rtlCol="0">
            <a:spAutoFit/>
          </a:bodyPr>
          <a:lstStyle/>
          <a:p>
            <a:r>
              <a:rPr lang="sv-SE" dirty="0"/>
              <a:t>Hb: Stör tydligt för att inte bollhavaren ska få en öppen vinkel att spela in i boxen eller till fickan!</a:t>
            </a:r>
          </a:p>
          <a:p>
            <a:r>
              <a:rPr lang="sv-SE" dirty="0"/>
              <a:t>Vb: Kroppen mot stolpen och klubban i aktiv rörelse. Tryck sedan deras spelare ut mot hörn.</a:t>
            </a:r>
          </a:p>
          <a:p>
            <a:r>
              <a:rPr lang="sv-SE" dirty="0"/>
              <a:t>Hm: Kommer in centralt och äger boxen.</a:t>
            </a:r>
          </a:p>
          <a:p>
            <a:r>
              <a:rPr lang="sv-SE" dirty="0" err="1"/>
              <a:t>Vm:</a:t>
            </a:r>
            <a:r>
              <a:rPr lang="sv-SE" dirty="0"/>
              <a:t> Stänger back på bollsida och är bered att komma ut på eventuell dubblig i hörn.</a:t>
            </a:r>
          </a:p>
          <a:p>
            <a:r>
              <a:rPr lang="sv-SE" dirty="0"/>
              <a:t>S: Annsvarar för </a:t>
            </a:r>
            <a:r>
              <a:rPr lang="sv-SE" b="1" u="sng" dirty="0"/>
              <a:t>kommunikationen</a:t>
            </a:r>
            <a:r>
              <a:rPr lang="sv-SE" dirty="0"/>
              <a:t>. Ger understöd på kommande bollsida.</a:t>
            </a:r>
          </a:p>
          <a:p>
            <a:r>
              <a:rPr lang="sv-SE" dirty="0"/>
              <a:t> </a:t>
            </a:r>
          </a:p>
        </p:txBody>
      </p:sp>
      <p:cxnSp>
        <p:nvCxnSpPr>
          <p:cNvPr id="29" name="Straight Connector 28"/>
          <p:cNvCxnSpPr>
            <a:stCxn id="104475" idx="3"/>
          </p:cNvCxnSpPr>
          <p:nvPr/>
        </p:nvCxnSpPr>
        <p:spPr>
          <a:xfrm>
            <a:off x="2252206" y="2969084"/>
            <a:ext cx="27371" cy="2438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04467" idx="2"/>
          </p:cNvCxnSpPr>
          <p:nvPr/>
        </p:nvCxnSpPr>
        <p:spPr>
          <a:xfrm flipH="1" flipV="1">
            <a:off x="2135560" y="3573016"/>
            <a:ext cx="216024" cy="83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2855641" y="2636913"/>
            <a:ext cx="27869" cy="1886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fontScale="90000"/>
          </a:bodyPr>
          <a:lstStyle/>
          <a:p>
            <a:pPr eaLnBrk="1" hangingPunct="1"/>
            <a:r>
              <a:rPr lang="sv-SE" b="1" dirty="0"/>
              <a:t>Lågt försvarsspel: 2-2-1</a:t>
            </a:r>
            <a:r>
              <a:rPr lang="sv-SE" b="1" u="sng" dirty="0"/>
              <a:t>   </a:t>
            </a:r>
            <a:br>
              <a:rPr lang="sv-SE" b="1" u="sng" dirty="0"/>
            </a:br>
            <a:r>
              <a:rPr lang="sv-SE" sz="2400" b="1" dirty="0"/>
              <a:t>Mot passning på spelare som utgår framför mål, på bollsidan. (Hårdare press då vi har full översikt)</a:t>
            </a:r>
            <a:endParaRPr lang="sv-SE" sz="2400"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799856" y="386104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151784" y="278092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287688" y="278092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4007768" y="422108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807968" y="465313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4655841" y="5085185"/>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4799856" y="501317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375920" y="170080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616800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3935760" y="141277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359696" y="31409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Startar i skottlinje, när dom spelar ner på spelare bakom mål sätter du press på motagaren</a:t>
            </a:r>
          </a:p>
          <a:p>
            <a:r>
              <a:rPr lang="sv-SE" dirty="0"/>
              <a:t>Vb: Ansvarar för ytan framför eget mål. Kom hela vägen över på bollsidan.</a:t>
            </a:r>
          </a:p>
          <a:p>
            <a:r>
              <a:rPr lang="sv-SE" dirty="0" err="1"/>
              <a:t>Hm:Ska</a:t>
            </a:r>
            <a:r>
              <a:rPr lang="sv-SE" dirty="0"/>
              <a:t> stänga yta för passning mot bortre back och inspel i </a:t>
            </a:r>
            <a:r>
              <a:rPr lang="sv-SE" dirty="0" err="1"/>
              <a:t>boxen.Tar</a:t>
            </a:r>
            <a:r>
              <a:rPr lang="sv-SE" dirty="0"/>
              <a:t> sedan eventuellskottlinje </a:t>
            </a:r>
          </a:p>
          <a:p>
            <a:r>
              <a:rPr lang="sv-SE" dirty="0" err="1"/>
              <a:t>Vm:</a:t>
            </a:r>
            <a:r>
              <a:rPr lang="sv-SE" dirty="0"/>
              <a:t> ansvarar för boxen och inkommande spelare.</a:t>
            </a:r>
          </a:p>
          <a:p>
            <a:r>
              <a:rPr lang="sv-SE" dirty="0"/>
              <a:t>S: Stänger back på bollsida.</a:t>
            </a:r>
          </a:p>
          <a:p>
            <a:r>
              <a:rPr lang="sv-SE"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3.05556E-6 3.74653E-6 L -0.00885 0.08279 " pathEditMode="relative" rAng="0" ptsTypes="AA">
                                      <p:cBhvr>
                                        <p:cTn id="6" dur="2000" fill="hold"/>
                                        <p:tgtEl>
                                          <p:spTgt spid="104468"/>
                                        </p:tgtEl>
                                        <p:attrNameLst>
                                          <p:attrName>ppt_x</p:attrName>
                                          <p:attrName>ppt_y</p:attrName>
                                        </p:attrNameLst>
                                      </p:cBhvr>
                                      <p:rCtr x="-500" y="4100"/>
                                    </p:animMotion>
                                  </p:childTnLst>
                                </p:cTn>
                              </p:par>
                              <p:par>
                                <p:cTn id="7" presetID="0" presetClass="path" presetSubtype="0" accel="50000" decel="50000" fill="hold" grpId="0" nodeType="withEffect">
                                  <p:stCondLst>
                                    <p:cond delay="0"/>
                                  </p:stCondLst>
                                  <p:childTnLst>
                                    <p:animMotion origin="layout" path="M -4.44444E-6 -6.93802E-7 L 0.0158 0.105 " pathEditMode="relative" ptsTypes="AA">
                                      <p:cBhvr>
                                        <p:cTn id="8" dur="2000" fill="hold"/>
                                        <p:tgtEl>
                                          <p:spTgt spid="104473"/>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0 0 L -0.25989 -0.12604 " pathEditMode="relative" ptsTypes="AA">
                                      <p:cBhvr>
                                        <p:cTn id="12" dur="2000" fill="hold"/>
                                        <p:tgtEl>
                                          <p:spTgt spid="104469"/>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1.94444E-6 -6.93802E-7 L -0.14166 0.10476 " pathEditMode="relative" ptsTypes="AA">
                                      <p:cBhvr>
                                        <p:cTn id="14" dur="2000" fill="hold"/>
                                        <p:tgtEl>
                                          <p:spTgt spid="104475"/>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1.66667E-6 -6.93802E-7 L -0.18108 -0.0629 " pathEditMode="relative" ptsTypes="AA">
                                      <p:cBhvr>
                                        <p:cTn id="18" dur="2000" fill="hold"/>
                                        <p:tgtEl>
                                          <p:spTgt spid="104467"/>
                                        </p:tgtEl>
                                        <p:attrNameLst>
                                          <p:attrName>ppt_x</p:attrName>
                                          <p:attrName>ppt_y</p:attrName>
                                        </p:attrNameLst>
                                      </p:cBhvr>
                                    </p:animMotion>
                                  </p:childTnLst>
                                </p:cTn>
                              </p:par>
                              <p:par>
                                <p:cTn id="19" presetID="0" presetClass="path" presetSubtype="0" accel="50000" decel="50000" fill="hold" grpId="0" nodeType="withEffect">
                                  <p:stCondLst>
                                    <p:cond delay="0"/>
                                  </p:stCondLst>
                                  <p:childTnLst>
                                    <p:animMotion origin="layout" path="M -1.94444E-6 -2.39593E-6 L -0.02361 0.09459 " pathEditMode="relative" ptsTypes="AA">
                                      <p:cBhvr>
                                        <p:cTn id="20" dur="2000" fill="hold"/>
                                        <p:tgtEl>
                                          <p:spTgt spid="104466"/>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5.55112E-17 2.48844E-6 L -0.06406 0.08279 " pathEditMode="relative" rAng="0" ptsTypes="AA">
                                      <p:cBhvr>
                                        <p:cTn id="24" dur="2000" fill="hold"/>
                                        <p:tgtEl>
                                          <p:spTgt spid="104463"/>
                                        </p:tgtEl>
                                        <p:attrNameLst>
                                          <p:attrName>ppt_x</p:attrName>
                                          <p:attrName>ppt_y</p:attrName>
                                        </p:attrNameLst>
                                      </p:cBhvr>
                                      <p:rCtr x="-3200" y="4100"/>
                                    </p:animMotion>
                                  </p:childTnLst>
                                </p:cTn>
                              </p:par>
                              <p:par>
                                <p:cTn id="25" presetID="0" presetClass="path" presetSubtype="0" accel="50000" decel="50000" fill="hold" grpId="0" nodeType="withEffect">
                                  <p:stCondLst>
                                    <p:cond delay="0"/>
                                  </p:stCondLst>
                                  <p:childTnLst>
                                    <p:animMotion origin="layout" path="M 5.55556E-7 -6.93802E-7 L -0.03159 0.0525 " pathEditMode="relative" ptsTypes="AA">
                                      <p:cBhvr>
                                        <p:cTn id="26" dur="2000" fill="hold"/>
                                        <p:tgtEl>
                                          <p:spTgt spid="104465"/>
                                        </p:tgtEl>
                                        <p:attrNameLst>
                                          <p:attrName>ppt_x</p:attrName>
                                          <p:attrName>ppt_y</p:attrName>
                                        </p:attrNameLst>
                                      </p:cBhvr>
                                    </p:animMotion>
                                  </p:childTnLst>
                                </p:cTn>
                              </p:par>
                              <p:par>
                                <p:cTn id="27" presetID="0" presetClass="path" presetSubtype="0" accel="50000" decel="50000" fill="hold" grpId="0" nodeType="withEffect">
                                  <p:stCondLst>
                                    <p:cond delay="0"/>
                                  </p:stCondLst>
                                  <p:childTnLst>
                                    <p:animMotion origin="layout" path="M -1.94444E-6 2.27567E-6 L -1.94444E-6 0.1679 " pathEditMode="relative" ptsTypes="AA">
                                      <p:cBhvr>
                                        <p:cTn id="28" dur="2000" fill="hold"/>
                                        <p:tgtEl>
                                          <p:spTgt spid="10447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5" grpId="0" animBg="1"/>
      <p:bldP spid="104466" grpId="0" animBg="1"/>
      <p:bldP spid="104467" grpId="0" animBg="1"/>
      <p:bldP spid="104468" grpId="0" animBg="1"/>
      <p:bldP spid="104469" grpId="0" animBg="1"/>
      <p:bldP spid="104473" grpId="0" animBg="1"/>
      <p:bldP spid="104474" grpId="0" animBg="1"/>
      <p:bldP spid="10447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0"/>
            <a:ext cx="9144000" cy="1268760"/>
          </a:xfrm>
        </p:spPr>
        <p:txBody>
          <a:bodyPr>
            <a:normAutofit fontScale="90000"/>
          </a:bodyPr>
          <a:lstStyle/>
          <a:p>
            <a:pPr eaLnBrk="1" hangingPunct="1"/>
            <a:r>
              <a:rPr lang="sv-SE" sz="4900" b="1" dirty="0"/>
              <a:t>Lågt försvarsspel: 2-2-1</a:t>
            </a:r>
            <a:br>
              <a:rPr lang="sv-SE" sz="4900" b="1" dirty="0"/>
            </a:br>
            <a:r>
              <a:rPr lang="sv-SE" sz="2400" b="1" dirty="0"/>
              <a:t>Mot passning rakt ner bakom mål på spelare från hjälpsidan. (Mer avvaktande/styrande)</a:t>
            </a:r>
            <a:r>
              <a:rPr lang="sv-SE" sz="2400" b="1" u="sng" dirty="0"/>
              <a:t>   </a:t>
            </a:r>
            <a:endParaRPr lang="sv-SE" sz="2400" u="sng"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799856" y="386104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151784" y="278092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287688" y="278092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935760" y="400506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807968" y="465313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4655841" y="5085185"/>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4799856" y="501317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375920" y="170080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616800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3935760" y="141277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359696" y="31409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Har ansvar för att stänga stolpen med kropen och att ha klubban utåt mot hörn.</a:t>
            </a:r>
          </a:p>
          <a:p>
            <a:r>
              <a:rPr lang="sv-SE" dirty="0"/>
              <a:t>Vb: Stänger bakom eget mål för att sida motståndarna.</a:t>
            </a:r>
          </a:p>
          <a:p>
            <a:r>
              <a:rPr lang="sv-SE" dirty="0"/>
              <a:t>Hm: Ska stänga yta för passning och inspel i boxen, samt vara i eventuell skottlinje från fickan. </a:t>
            </a:r>
          </a:p>
          <a:p>
            <a:r>
              <a:rPr lang="sv-SE" dirty="0" err="1"/>
              <a:t>Vm:</a:t>
            </a:r>
            <a:r>
              <a:rPr lang="sv-SE" dirty="0"/>
              <a:t> ansvarar för boxen och inkommande spelare.</a:t>
            </a:r>
          </a:p>
          <a:p>
            <a:r>
              <a:rPr lang="sv-SE" dirty="0"/>
              <a:t>S: Stänger back på bollsida och kommer ner mot fickan.</a:t>
            </a:r>
          </a:p>
          <a:p>
            <a:r>
              <a:rPr lang="sv-SE" dirty="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4.16667E-6 2.81221E-6 L -0.2559 -0.26735 " pathEditMode="relative" rAng="0" ptsTypes="AA">
                                      <p:cBhvr>
                                        <p:cTn id="6" dur="2000" fill="hold"/>
                                        <p:tgtEl>
                                          <p:spTgt spid="104469"/>
                                        </p:tgtEl>
                                        <p:attrNameLst>
                                          <p:attrName>ppt_x</p:attrName>
                                          <p:attrName>ppt_y</p:attrName>
                                        </p:attrNameLst>
                                      </p:cBhvr>
                                      <p:rCtr x="-12800" y="-13400"/>
                                    </p:animMotion>
                                  </p:childTnLst>
                                </p:cTn>
                              </p:par>
                              <p:par>
                                <p:cTn id="7" presetID="0" presetClass="path" presetSubtype="0" accel="50000" decel="50000" fill="hold" grpId="0" nodeType="withEffect">
                                  <p:stCondLst>
                                    <p:cond delay="0"/>
                                  </p:stCondLst>
                                  <p:childTnLst>
                                    <p:animMotion origin="layout" path="M 6.66667E-6 -6.93802E-7 L -0.06301 0.03145 " pathEditMode="relative" ptsTypes="AA">
                                      <p:cBhvr>
                                        <p:cTn id="8" dur="2000" fill="hold"/>
                                        <p:tgtEl>
                                          <p:spTgt spid="104468"/>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1.94444E-6 3.9778E-7 L -0.19774 0.24006 " pathEditMode="relative" rAng="0" ptsTypes="AA">
                                      <p:cBhvr>
                                        <p:cTn id="10" dur="2000" fill="hold"/>
                                        <p:tgtEl>
                                          <p:spTgt spid="104474"/>
                                        </p:tgtEl>
                                        <p:attrNameLst>
                                          <p:attrName>ppt_x</p:attrName>
                                          <p:attrName>ppt_y</p:attrName>
                                        </p:attrNameLst>
                                      </p:cBhvr>
                                      <p:rCtr x="-9900" y="12000"/>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1.94444E-6 8.23312E-7 L -0.13472 -0.08511 " pathEditMode="relative" rAng="0" ptsTypes="AA">
                                      <p:cBhvr>
                                        <p:cTn id="14" dur="2000" fill="hold"/>
                                        <p:tgtEl>
                                          <p:spTgt spid="104467"/>
                                        </p:tgtEl>
                                        <p:attrNameLst>
                                          <p:attrName>ppt_x</p:attrName>
                                          <p:attrName>ppt_y</p:attrName>
                                        </p:attrNameLst>
                                      </p:cBhvr>
                                      <p:rCtr x="-6700" y="-4300"/>
                                    </p:animMotion>
                                  </p:childTnLst>
                                </p:cTn>
                              </p:par>
                              <p:par>
                                <p:cTn id="15" presetID="0" presetClass="path" presetSubtype="0" accel="50000" decel="50000" fill="hold" grpId="0" nodeType="withEffect">
                                  <p:stCondLst>
                                    <p:cond delay="0"/>
                                  </p:stCondLst>
                                  <p:childTnLst>
                                    <p:animMotion origin="layout" path="M 1.38889E-6 -2.05365E-6 L -0.11111 0.00925 " pathEditMode="relative" rAng="0" ptsTypes="AA">
                                      <p:cBhvr>
                                        <p:cTn id="16" dur="2000" fill="hold"/>
                                        <p:tgtEl>
                                          <p:spTgt spid="104466"/>
                                        </p:tgtEl>
                                        <p:attrNameLst>
                                          <p:attrName>ppt_x</p:attrName>
                                          <p:attrName>ppt_y</p:attrName>
                                        </p:attrNameLst>
                                      </p:cBhvr>
                                      <p:rCtr x="-5600" y="500"/>
                                    </p:animMotion>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0" nodeType="clickEffect">
                                  <p:stCondLst>
                                    <p:cond delay="0"/>
                                  </p:stCondLst>
                                  <p:childTnLst>
                                    <p:animMotion origin="layout" path="M 8.05556E-6 -6.93802E-7 L -0.06302 0.04186 " pathEditMode="relative" ptsTypes="AA">
                                      <p:cBhvr>
                                        <p:cTn id="20" dur="2000" fill="hold"/>
                                        <p:tgtEl>
                                          <p:spTgt spid="104465"/>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8.33333E-7 1.51711E-6 L -0.14358 0.00809 " pathEditMode="relative" rAng="0" ptsTypes="AA">
                                      <p:cBhvr>
                                        <p:cTn id="24" dur="2000" fill="hold"/>
                                        <p:tgtEl>
                                          <p:spTgt spid="104463"/>
                                        </p:tgtEl>
                                        <p:attrNameLst>
                                          <p:attrName>ppt_x</p:attrName>
                                          <p:attrName>ppt_y</p:attrName>
                                        </p:attrNameLst>
                                      </p:cBhvr>
                                      <p:rCtr x="-7200" y="400"/>
                                    </p:animMotion>
                                  </p:childTnLst>
                                </p:cTn>
                              </p:par>
                            </p:childTnLst>
                          </p:cTn>
                        </p:par>
                      </p:childTnLst>
                    </p:cTn>
                  </p:par>
                  <p:par>
                    <p:cTn id="25" fill="hold">
                      <p:stCondLst>
                        <p:cond delay="indefinite"/>
                      </p:stCondLst>
                      <p:childTnLst>
                        <p:par>
                          <p:cTn id="26" fill="hold">
                            <p:stCondLst>
                              <p:cond delay="0"/>
                            </p:stCondLst>
                            <p:childTnLst>
                              <p:par>
                                <p:cTn id="27" presetID="0" presetClass="path" presetSubtype="0" accel="50000" decel="50000" fill="hold" grpId="0" nodeType="clickEffect">
                                  <p:stCondLst>
                                    <p:cond delay="0"/>
                                  </p:stCondLst>
                                  <p:childTnLst>
                                    <p:animMotion origin="layout" path="M 1.66667E-6 6.33673E-6 L -0.15747 0.01041 " pathEditMode="relative" ptsTypes="AA">
                                      <p:cBhvr>
                                        <p:cTn id="28" dur="2000" fill="hold"/>
                                        <p:tgtEl>
                                          <p:spTgt spid="10447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5" grpId="0" animBg="1"/>
      <p:bldP spid="104466" grpId="0" animBg="1"/>
      <p:bldP spid="104467" grpId="0" animBg="1"/>
      <p:bldP spid="104468" grpId="0" animBg="1"/>
      <p:bldP spid="104469" grpId="0" animBg="1"/>
      <p:bldP spid="104471" grpId="0" animBg="1"/>
      <p:bldP spid="10447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24744"/>
          </a:xfrm>
        </p:spPr>
        <p:txBody>
          <a:bodyPr>
            <a:normAutofit/>
          </a:bodyPr>
          <a:lstStyle/>
          <a:p>
            <a:r>
              <a:rPr lang="sv-SE" b="1" dirty="0"/>
              <a:t>Lågt försvarspel inslag i hörn</a:t>
            </a:r>
          </a:p>
        </p:txBody>
      </p:sp>
      <p:sp>
        <p:nvSpPr>
          <p:cNvPr id="3" name="Content Placeholder 2"/>
          <p:cNvSpPr>
            <a:spLocks noGrp="1"/>
          </p:cNvSpPr>
          <p:nvPr>
            <p:ph idx="1"/>
          </p:nvPr>
        </p:nvSpPr>
        <p:spPr>
          <a:xfrm>
            <a:off x="1524000" y="980728"/>
            <a:ext cx="9144000" cy="5877272"/>
          </a:xfrm>
        </p:spPr>
        <p:txBody>
          <a:bodyPr/>
          <a:lstStyle/>
          <a:p>
            <a:pPr algn="ctr">
              <a:buNone/>
            </a:pPr>
            <a:r>
              <a:rPr lang="sv-SE" dirty="0"/>
              <a:t>Att tänka på:</a:t>
            </a:r>
          </a:p>
          <a:p>
            <a:r>
              <a:rPr lang="sv-SE" sz="2400" dirty="0"/>
              <a:t>Vi spelar alltid i våra zoner och håller oss till våra roller vid inslag i hörn. (Vi spelar aldrig man-man!)</a:t>
            </a:r>
          </a:p>
          <a:p>
            <a:r>
              <a:rPr lang="sv-SE" sz="2400" dirty="0"/>
              <a:t>Vi prioriterar att stänga central yta för eventuella shipbollar och instick!</a:t>
            </a:r>
          </a:p>
          <a:p>
            <a:r>
              <a:rPr lang="sv-SE" sz="2400" dirty="0"/>
              <a:t>Vi vill gärna sida dom. Optimalt är om vi tvingar dom att spela tillbaka upp på backplats där vi sedan kan trycka tillbaka 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09800" y="76200"/>
            <a:ext cx="7772400" cy="1143000"/>
          </a:xfrm>
        </p:spPr>
        <p:txBody>
          <a:bodyPr>
            <a:normAutofit/>
          </a:bodyPr>
          <a:lstStyle/>
          <a:p>
            <a:pPr eaLnBrk="1" hangingPunct="1"/>
            <a:r>
              <a:rPr lang="sv-SE" sz="4900" b="1" dirty="0"/>
              <a:t>Lågt försvarsspel: 2-2-1</a:t>
            </a:r>
            <a:r>
              <a:rPr lang="sv-SE" sz="4900" b="1" u="sng" dirty="0"/>
              <a:t>   </a:t>
            </a:r>
            <a:br>
              <a:rPr lang="sv-SE" b="1" u="sng" dirty="0"/>
            </a:br>
            <a:r>
              <a:rPr lang="sv-SE" sz="2700" b="1" dirty="0"/>
              <a:t>Inslag i hörn</a:t>
            </a:r>
            <a:endParaRPr lang="sv-SE" sz="2700"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3215680" y="422108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295800" y="335699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215680" y="306896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2783632" y="407707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4151784" y="407707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2639617" y="4941169"/>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2279576" y="49411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2135560" y="46531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5663952" y="50851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5375920" y="28529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359696" y="31409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1754326"/>
          </a:xfrm>
          <a:prstGeom prst="rect">
            <a:avLst/>
          </a:prstGeom>
          <a:noFill/>
        </p:spPr>
        <p:txBody>
          <a:bodyPr wrap="square" rtlCol="0">
            <a:spAutoFit/>
          </a:bodyPr>
          <a:lstStyle/>
          <a:p>
            <a:r>
              <a:rPr lang="sv-SE" dirty="0"/>
              <a:t>Hb: Ska här lägga knäet och klubban i golvet för att skära central yta. Stäng sedan stolpen.</a:t>
            </a:r>
          </a:p>
          <a:p>
            <a:r>
              <a:rPr lang="sv-SE" dirty="0"/>
              <a:t>Vb: Ansvarar för ytan framför eget mål. Pressar sedan mot spelaren för tillbaka spel.</a:t>
            </a:r>
          </a:p>
          <a:p>
            <a:r>
              <a:rPr lang="sv-SE" dirty="0"/>
              <a:t>Hm: Ska stänga yta för passning mot bortre back och inspel i boxen. Annsvarar vid båglöpning.</a:t>
            </a:r>
          </a:p>
          <a:p>
            <a:r>
              <a:rPr lang="sv-SE" dirty="0" err="1"/>
              <a:t>Vm:</a:t>
            </a:r>
            <a:r>
              <a:rPr lang="sv-SE" dirty="0"/>
              <a:t> ansvarar för boxen och inkommande spelare.</a:t>
            </a:r>
          </a:p>
          <a:p>
            <a:r>
              <a:rPr lang="sv-SE" dirty="0"/>
              <a:t>S: Avlastar HM med att stänga bortre back och kommunicerar med övriga för inkommande löp.</a:t>
            </a:r>
          </a:p>
          <a:p>
            <a:r>
              <a:rPr lang="sv-SE" dirty="0"/>
              <a:t> </a:t>
            </a:r>
          </a:p>
        </p:txBody>
      </p:sp>
      <p:cxnSp>
        <p:nvCxnSpPr>
          <p:cNvPr id="29" name="Straight Connector 28"/>
          <p:cNvCxnSpPr>
            <a:endCxn id="104451" idx="1"/>
          </p:cNvCxnSpPr>
          <p:nvPr/>
        </p:nvCxnSpPr>
        <p:spPr>
          <a:xfrm flipH="1" flipV="1">
            <a:off x="2057400" y="3352800"/>
            <a:ext cx="222176" cy="419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Rett pil 29"/>
          <p:cNvCxnSpPr/>
          <p:nvPr/>
        </p:nvCxnSpPr>
        <p:spPr>
          <a:xfrm flipH="1">
            <a:off x="2711625" y="4365106"/>
            <a:ext cx="648073" cy="288031"/>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5" name="Rett pil 34"/>
          <p:cNvCxnSpPr>
            <a:endCxn id="104471" idx="0"/>
          </p:cNvCxnSpPr>
          <p:nvPr/>
        </p:nvCxnSpPr>
        <p:spPr>
          <a:xfrm>
            <a:off x="2135560" y="3429000"/>
            <a:ext cx="296416" cy="1512168"/>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9" name="Rett pil 38"/>
          <p:cNvCxnSpPr>
            <a:stCxn id="104458" idx="1"/>
          </p:cNvCxnSpPr>
          <p:nvPr/>
        </p:nvCxnSpPr>
        <p:spPr>
          <a:xfrm>
            <a:off x="2524180" y="5106890"/>
            <a:ext cx="2995756" cy="122311"/>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1.94444E-6 -5.3654E-6 L 0.0158 -0.20977 " pathEditMode="relative" ptsTypes="AA">
                                      <p:cBhvr>
                                        <p:cTn id="6" dur="2000" fill="hold"/>
                                        <p:tgtEl>
                                          <p:spTgt spid="104472"/>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1.94444E-6 -3.12673E-6 C -0.01702 -0.01688 -0.03386 -0.03353 -0.03854 -0.06915 C -0.04323 -0.10499 -0.02934 -0.18894 -0.02778 -0.21508 " pathEditMode="relative" rAng="0" ptsTypes="aaA">
                                      <p:cBhvr>
                                        <p:cTn id="8" dur="2000" fill="hold"/>
                                        <p:tgtEl>
                                          <p:spTgt spid="104469"/>
                                        </p:tgtEl>
                                        <p:attrNameLst>
                                          <p:attrName>ppt_x</p:attrName>
                                          <p:attrName>ppt_y</p:attrName>
                                        </p:attrNameLst>
                                      </p:cBhvr>
                                      <p:rCtr x="-2200" y="-10800"/>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3.88889E-6 -1.44311E-6 L -0.07969 -0.03261 " pathEditMode="relative" rAng="0" ptsTypes="AA">
                                      <p:cBhvr>
                                        <p:cTn id="12" dur="2000" fill="hold"/>
                                        <p:tgtEl>
                                          <p:spTgt spid="104466"/>
                                        </p:tgtEl>
                                        <p:attrNameLst>
                                          <p:attrName>ppt_x</p:attrName>
                                          <p:attrName>ppt_y</p:attrName>
                                        </p:attrNameLst>
                                      </p:cBhvr>
                                      <p:rCtr x="-4000" y="-1600"/>
                                    </p:animMotion>
                                  </p:childTnLst>
                                </p:cTn>
                              </p:par>
                              <p:par>
                                <p:cTn id="13" presetID="3" presetClass="entr" presetSubtype="10" fill="hold" nodeType="with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linds(horizontal)">
                                      <p:cBhvr>
                                        <p:cTn id="15" dur="500"/>
                                        <p:tgtEl>
                                          <p:spTgt spid="29"/>
                                        </p:tgtEl>
                                      </p:cBhvr>
                                    </p:animEffect>
                                  </p:childTnLst>
                                </p:cTn>
                              </p:par>
                              <p:par>
                                <p:cTn id="16" presetID="0" presetClass="path" presetSubtype="0" accel="50000" decel="50000" fill="hold" grpId="0" nodeType="withEffect">
                                  <p:stCondLst>
                                    <p:cond delay="0"/>
                                  </p:stCondLst>
                                  <p:childTnLst>
                                    <p:animMotion origin="layout" path="M -2.77778E-7 3.79278E-6 L -0.00868 -0.10616 " pathEditMode="relative" rAng="0" ptsTypes="AA">
                                      <p:cBhvr>
                                        <p:cTn id="17" dur="2000" fill="hold"/>
                                        <p:tgtEl>
                                          <p:spTgt spid="104467"/>
                                        </p:tgtEl>
                                        <p:attrNameLst>
                                          <p:attrName>ppt_x</p:attrName>
                                          <p:attrName>ppt_y</p:attrName>
                                        </p:attrNameLst>
                                      </p:cBhvr>
                                      <p:rCtr x="-400" y="-5300"/>
                                    </p:animMotion>
                                  </p:childTnLst>
                                </p:cTn>
                              </p:par>
                            </p:childTnLst>
                          </p:cTn>
                        </p:par>
                      </p:childTnLst>
                    </p:cTn>
                  </p:par>
                  <p:par>
                    <p:cTn id="18" fill="hold">
                      <p:stCondLst>
                        <p:cond delay="indefinite"/>
                      </p:stCondLst>
                      <p:childTnLst>
                        <p:par>
                          <p:cTn id="19" fill="hold">
                            <p:stCondLst>
                              <p:cond delay="0"/>
                            </p:stCondLst>
                            <p:childTnLst>
                              <p:par>
                                <p:cTn id="20" presetID="0" presetClass="path" presetSubtype="0" accel="50000" decel="50000" fill="hold" grpId="0" nodeType="clickEffect">
                                  <p:stCondLst>
                                    <p:cond delay="0"/>
                                  </p:stCondLst>
                                  <p:childTnLst>
                                    <p:animMotion origin="layout" path="M -1.94444E-6 -2.39593E-6 L -0.08663 -0.02081 " pathEditMode="relative" ptsTypes="AA">
                                      <p:cBhvr>
                                        <p:cTn id="21" dur="2000" fill="hold"/>
                                        <p:tgtEl>
                                          <p:spTgt spid="104465"/>
                                        </p:tgtEl>
                                        <p:attrNameLst>
                                          <p:attrName>ppt_x</p:attrName>
                                          <p:attrName>ppt_y</p:attrName>
                                        </p:attrNameLst>
                                      </p:cBhvr>
                                    </p:animMotion>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checkerboard(across)">
                                      <p:cBhvr>
                                        <p:cTn id="26" dur="500"/>
                                        <p:tgtEl>
                                          <p:spTgt spid="30"/>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checkerboard(across)">
                                      <p:cBhvr>
                                        <p:cTn id="31" dur="500"/>
                                        <p:tgtEl>
                                          <p:spTgt spid="35"/>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checkerboard(across)">
                                      <p:cBhvr>
                                        <p:cTn id="36" dur="500"/>
                                        <p:tgtEl>
                                          <p:spTgt spid="39"/>
                                        </p:tgtEl>
                                      </p:cBhvr>
                                    </p:animEffect>
                                  </p:childTnLst>
                                </p:cTn>
                              </p:par>
                            </p:childTnLst>
                          </p:cTn>
                        </p:par>
                      </p:childTnLst>
                    </p:cTn>
                  </p:par>
                  <p:par>
                    <p:cTn id="37" fill="hold">
                      <p:stCondLst>
                        <p:cond delay="indefinite"/>
                      </p:stCondLst>
                      <p:childTnLst>
                        <p:par>
                          <p:cTn id="38" fill="hold">
                            <p:stCondLst>
                              <p:cond delay="0"/>
                            </p:stCondLst>
                            <p:childTnLst>
                              <p:par>
                                <p:cTn id="39" presetID="0" presetClass="path" presetSubtype="0" accel="50000" decel="50000" fill="hold" grpId="0" nodeType="clickEffect">
                                  <p:stCondLst>
                                    <p:cond delay="0"/>
                                  </p:stCondLst>
                                  <p:childTnLst>
                                    <p:animMotion origin="layout" path="M 5E-6 7.40741E-7 L 0.0323 0.0537 " pathEditMode="relative" rAng="0" ptsTypes="AA">
                                      <p:cBhvr>
                                        <p:cTn id="40" dur="2000" fill="hold"/>
                                        <p:tgtEl>
                                          <p:spTgt spid="104468"/>
                                        </p:tgtEl>
                                        <p:attrNameLst>
                                          <p:attrName>ppt_x</p:attrName>
                                          <p:attrName>ppt_y</p:attrName>
                                        </p:attrNameLst>
                                      </p:cBhvr>
                                      <p:rCtr x="1615"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5" grpId="0" animBg="1"/>
      <p:bldP spid="104466" grpId="0" animBg="1"/>
      <p:bldP spid="104467" grpId="0" animBg="1"/>
      <p:bldP spid="104468" grpId="0" animBg="1"/>
      <p:bldP spid="104469" grpId="0" animBg="1"/>
      <p:bldP spid="10447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C4F2FD3-DBAC-0601-143A-1949333A0473}"/>
              </a:ext>
            </a:extLst>
          </p:cNvPr>
          <p:cNvPicPr>
            <a:picLocks noGrp="1" noChangeAspect="1"/>
          </p:cNvPicPr>
          <p:nvPr>
            <p:ph idx="1"/>
          </p:nvPr>
        </p:nvPicPr>
        <p:blipFill rotWithShape="1">
          <a:blip r:embed="rId2"/>
          <a:srcRect l="8022" r="17644" b="-1"/>
          <a:stretch/>
        </p:blipFill>
        <p:spPr>
          <a:xfrm>
            <a:off x="1524020" y="-28191"/>
            <a:ext cx="9143980" cy="6857990"/>
          </a:xfrm>
          <a:prstGeom prst="rect">
            <a:avLst/>
          </a:prstGeom>
        </p:spPr>
      </p:pic>
      <p:sp>
        <p:nvSpPr>
          <p:cNvPr id="2" name="Title 1">
            <a:extLst>
              <a:ext uri="{FF2B5EF4-FFF2-40B4-BE49-F238E27FC236}">
                <a16:creationId xmlns:a16="http://schemas.microsoft.com/office/drawing/2014/main" id="{F40CEBC4-FA27-706E-A026-B984DD3182D1}"/>
              </a:ext>
            </a:extLst>
          </p:cNvPr>
          <p:cNvSpPr>
            <a:spLocks noGrp="1"/>
          </p:cNvSpPr>
          <p:nvPr>
            <p:ph type="title"/>
          </p:nvPr>
        </p:nvSpPr>
        <p:spPr>
          <a:xfrm>
            <a:off x="1415480" y="4005064"/>
            <a:ext cx="8408194" cy="744836"/>
          </a:xfrm>
        </p:spPr>
        <p:txBody>
          <a:bodyPr vert="horz" lIns="91440" tIns="45720" rIns="91440" bIns="45720" rtlCol="0" anchor="ctr">
            <a:normAutofit/>
          </a:bodyPr>
          <a:lstStyle/>
          <a:p>
            <a:pPr>
              <a:lnSpc>
                <a:spcPct val="90000"/>
              </a:lnSpc>
            </a:pPr>
            <a:r>
              <a:rPr lang="en-US" sz="3100" dirty="0">
                <a:solidFill>
                  <a:schemeClr val="bg1"/>
                </a:solidFill>
              </a:rPr>
              <a:t>                                  </a:t>
            </a:r>
            <a:r>
              <a:rPr lang="en-US" sz="3100" dirty="0" err="1">
                <a:solidFill>
                  <a:schemeClr val="bg1"/>
                </a:solidFill>
              </a:rPr>
              <a:t>Högt</a:t>
            </a:r>
            <a:r>
              <a:rPr lang="en-US" sz="3100" dirty="0">
                <a:solidFill>
                  <a:schemeClr val="bg1"/>
                </a:solidFill>
              </a:rPr>
              <a:t> </a:t>
            </a:r>
            <a:r>
              <a:rPr lang="en-US" sz="3100" dirty="0" err="1">
                <a:solidFill>
                  <a:schemeClr val="bg1"/>
                </a:solidFill>
              </a:rPr>
              <a:t>försvarsspel</a:t>
            </a:r>
            <a:endParaRPr lang="en-US" sz="3100" dirty="0">
              <a:solidFill>
                <a:schemeClr val="bg1"/>
              </a:solidFill>
            </a:endParaRPr>
          </a:p>
        </p:txBody>
      </p:sp>
    </p:spTree>
    <p:extLst>
      <p:ext uri="{BB962C8B-B14F-4D97-AF65-F5344CB8AC3E}">
        <p14:creationId xmlns:p14="http://schemas.microsoft.com/office/powerpoint/2010/main" val="127898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24744"/>
          </a:xfrm>
        </p:spPr>
        <p:txBody>
          <a:bodyPr/>
          <a:lstStyle/>
          <a:p>
            <a:r>
              <a:rPr lang="sv-SE" b="1" dirty="0"/>
              <a:t>Högt försvarsspel: 2-2-1 aktiv</a:t>
            </a:r>
          </a:p>
        </p:txBody>
      </p:sp>
      <p:sp>
        <p:nvSpPr>
          <p:cNvPr id="3" name="Content Placeholder 2"/>
          <p:cNvSpPr>
            <a:spLocks noGrp="1"/>
          </p:cNvSpPr>
          <p:nvPr>
            <p:ph idx="1"/>
          </p:nvPr>
        </p:nvSpPr>
        <p:spPr>
          <a:xfrm>
            <a:off x="1524000" y="980728"/>
            <a:ext cx="9144000" cy="5877272"/>
          </a:xfrm>
        </p:spPr>
        <p:txBody>
          <a:bodyPr>
            <a:normAutofit/>
          </a:bodyPr>
          <a:lstStyle/>
          <a:p>
            <a:pPr algn="ctr">
              <a:buNone/>
            </a:pPr>
            <a:r>
              <a:rPr lang="sv-SE" dirty="0"/>
              <a:t>Att tänka på:</a:t>
            </a:r>
          </a:p>
          <a:p>
            <a:r>
              <a:rPr lang="sv-SE" sz="2600" dirty="0"/>
              <a:t>Vår ambition i det höga försvarsspelet är att styra motståndarna till fickan eller hörn där vi kommer att överbelasta för att vinna bollen. Vid denna yta ska vi vara modiga och aggresiva.</a:t>
            </a:r>
          </a:p>
          <a:p>
            <a:r>
              <a:rPr lang="sv-SE" sz="2600" dirty="0"/>
              <a:t>Vi vill ha en konstant och tydlig komunikuation bakifrån genom alla leden.</a:t>
            </a:r>
          </a:p>
          <a:p>
            <a:r>
              <a:rPr lang="sv-SE" sz="2400" dirty="0"/>
              <a:t>Vi kommer att låta deras sämmre allternativ få boll för att sedan sätta press på denna. (vi vill tvinga denna spelaren till ett dåligt beslut) Vi ska tydligt öppna sargen på bollsida och prioritera central yta. </a:t>
            </a:r>
          </a:p>
          <a:p>
            <a:pPr>
              <a:buNone/>
            </a:pPr>
            <a:endParaRPr lang="sv-SE" sz="2400"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FE562FD3-6156-C61B-3C3C-2DD6D6CFD64F}"/>
                  </a:ext>
                </a:extLst>
              </p14:cNvPr>
              <p14:cNvContentPartPr/>
              <p14:nvPr/>
            </p14:nvContentPartPr>
            <p14:xfrm>
              <a:off x="14600973" y="3283901"/>
              <a:ext cx="360" cy="360"/>
            </p14:xfrm>
          </p:contentPart>
        </mc:Choice>
        <mc:Fallback xmlns="">
          <p:pic>
            <p:nvPicPr>
              <p:cNvPr id="4" name="Ink 3">
                <a:extLst>
                  <a:ext uri="{FF2B5EF4-FFF2-40B4-BE49-F238E27FC236}">
                    <a16:creationId xmlns:a16="http://schemas.microsoft.com/office/drawing/2014/main" id="{FE562FD3-6156-C61B-3C3C-2DD6D6CFD64F}"/>
                  </a:ext>
                </a:extLst>
              </p:cNvPr>
              <p:cNvPicPr/>
              <p:nvPr/>
            </p:nvPicPr>
            <p:blipFill>
              <a:blip r:embed="rId3"/>
              <a:stretch>
                <a:fillRect/>
              </a:stretch>
            </p:blipFill>
            <p:spPr>
              <a:xfrm>
                <a:off x="14591973" y="3274901"/>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E12CEFDA-49FD-A1F2-8462-7A45003B0BFB}"/>
                  </a:ext>
                </a:extLst>
              </p14:cNvPr>
              <p14:cNvContentPartPr/>
              <p14:nvPr/>
            </p14:nvContentPartPr>
            <p14:xfrm>
              <a:off x="8494893" y="5230781"/>
              <a:ext cx="360" cy="360"/>
            </p14:xfrm>
          </p:contentPart>
        </mc:Choice>
        <mc:Fallback xmlns="">
          <p:pic>
            <p:nvPicPr>
              <p:cNvPr id="5" name="Ink 4">
                <a:extLst>
                  <a:ext uri="{FF2B5EF4-FFF2-40B4-BE49-F238E27FC236}">
                    <a16:creationId xmlns:a16="http://schemas.microsoft.com/office/drawing/2014/main" id="{E12CEFDA-49FD-A1F2-8462-7A45003B0BFB}"/>
                  </a:ext>
                </a:extLst>
              </p:cNvPr>
              <p:cNvPicPr/>
              <p:nvPr/>
            </p:nvPicPr>
            <p:blipFill>
              <a:blip r:embed="rId3"/>
              <a:stretch>
                <a:fillRect/>
              </a:stretch>
            </p:blipFill>
            <p:spPr>
              <a:xfrm>
                <a:off x="8485893" y="5221781"/>
                <a:ext cx="18000" cy="1800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C4F2FD3-DBAC-0601-143A-1949333A0473}"/>
              </a:ext>
            </a:extLst>
          </p:cNvPr>
          <p:cNvPicPr>
            <a:picLocks noGrp="1" noChangeAspect="1"/>
          </p:cNvPicPr>
          <p:nvPr>
            <p:ph idx="1"/>
          </p:nvPr>
        </p:nvPicPr>
        <p:blipFill rotWithShape="1">
          <a:blip r:embed="rId2"/>
          <a:srcRect l="8022" r="17644" b="-1"/>
          <a:stretch/>
        </p:blipFill>
        <p:spPr>
          <a:xfrm>
            <a:off x="1524000" y="0"/>
            <a:ext cx="9143980" cy="6857990"/>
          </a:xfrm>
          <a:prstGeom prst="rect">
            <a:avLst/>
          </a:prstGeom>
        </p:spPr>
      </p:pic>
      <p:sp>
        <p:nvSpPr>
          <p:cNvPr id="2" name="Title 1">
            <a:extLst>
              <a:ext uri="{FF2B5EF4-FFF2-40B4-BE49-F238E27FC236}">
                <a16:creationId xmlns:a16="http://schemas.microsoft.com/office/drawing/2014/main" id="{F40CEBC4-FA27-706E-A026-B984DD3182D1}"/>
              </a:ext>
            </a:extLst>
          </p:cNvPr>
          <p:cNvSpPr>
            <a:spLocks noGrp="1"/>
          </p:cNvSpPr>
          <p:nvPr>
            <p:ph type="title"/>
          </p:nvPr>
        </p:nvSpPr>
        <p:spPr>
          <a:xfrm>
            <a:off x="4828256" y="2684159"/>
            <a:ext cx="8408194" cy="744836"/>
          </a:xfrm>
        </p:spPr>
        <p:txBody>
          <a:bodyPr vert="horz" lIns="91440" tIns="45720" rIns="91440" bIns="45720" rtlCol="0" anchor="ctr">
            <a:normAutofit/>
          </a:bodyPr>
          <a:lstStyle/>
          <a:p>
            <a:pPr>
              <a:lnSpc>
                <a:spcPct val="90000"/>
              </a:lnSpc>
            </a:pPr>
            <a:r>
              <a:rPr lang="en-US" sz="3100" dirty="0" err="1">
                <a:solidFill>
                  <a:schemeClr val="bg1"/>
                </a:solidFill>
              </a:rPr>
              <a:t>Lågt</a:t>
            </a:r>
            <a:r>
              <a:rPr lang="en-US" sz="3100" dirty="0">
                <a:solidFill>
                  <a:schemeClr val="bg1"/>
                </a:solidFill>
              </a:rPr>
              <a:t> </a:t>
            </a:r>
            <a:r>
              <a:rPr lang="en-US" sz="3100" dirty="0" err="1">
                <a:solidFill>
                  <a:schemeClr val="bg1"/>
                </a:solidFill>
              </a:rPr>
              <a:t>försvarsspel</a:t>
            </a:r>
            <a:r>
              <a:rPr lang="en-US" sz="3100" dirty="0">
                <a:solidFill>
                  <a:schemeClr val="bg1"/>
                </a:solidFill>
              </a:rPr>
              <a:t>!</a:t>
            </a:r>
          </a:p>
        </p:txBody>
      </p:sp>
    </p:spTree>
    <p:extLst>
      <p:ext uri="{BB962C8B-B14F-4D97-AF65-F5344CB8AC3E}">
        <p14:creationId xmlns:p14="http://schemas.microsoft.com/office/powerpoint/2010/main" val="714772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24744"/>
          </a:xfrm>
        </p:spPr>
        <p:txBody>
          <a:bodyPr/>
          <a:lstStyle/>
          <a:p>
            <a:r>
              <a:rPr lang="sv-SE" b="1" dirty="0"/>
              <a:t>Högt försvarsspel</a:t>
            </a:r>
          </a:p>
        </p:txBody>
      </p:sp>
      <p:sp>
        <p:nvSpPr>
          <p:cNvPr id="3" name="Content Placeholder 2"/>
          <p:cNvSpPr>
            <a:spLocks noGrp="1"/>
          </p:cNvSpPr>
          <p:nvPr>
            <p:ph idx="1"/>
          </p:nvPr>
        </p:nvSpPr>
        <p:spPr>
          <a:xfrm>
            <a:off x="1524000" y="980728"/>
            <a:ext cx="9144000" cy="5877272"/>
          </a:xfrm>
        </p:spPr>
        <p:txBody>
          <a:bodyPr>
            <a:normAutofit/>
          </a:bodyPr>
          <a:lstStyle/>
          <a:p>
            <a:pPr algn="ctr">
              <a:buNone/>
            </a:pPr>
            <a:r>
              <a:rPr lang="sv-SE" dirty="0"/>
              <a:t>Roller och riktlinjer:</a:t>
            </a:r>
          </a:p>
          <a:p>
            <a:pPr>
              <a:buNone/>
            </a:pPr>
            <a:r>
              <a:rPr lang="sv-SE" sz="2400" b="1" dirty="0"/>
              <a:t>Back på bollsida: </a:t>
            </a:r>
            <a:r>
              <a:rPr lang="sv-SE" sz="2400" dirty="0"/>
              <a:t>Ansvarar alltid för att dubbling på motståndare som är bollförande i fickan, du ska då komma ut mot hotet genom skottlinjen och ha klubban inåt banan för att skära av ett eventuellt instick mot boxen. Nä du kommer in i dubblingen så ska du tydigt stänga sargen mot hörn med din kropp. Målsättniningen för dig är att stoppa motståndaren från att skjuta eller att spela bollen in i boxen. </a:t>
            </a:r>
          </a:p>
          <a:p>
            <a:pPr>
              <a:buNone/>
            </a:pPr>
            <a:r>
              <a:rPr lang="sv-SE" sz="2400" b="1" dirty="0"/>
              <a:t>Back på hjälpsidan:</a:t>
            </a:r>
            <a:r>
              <a:rPr lang="sv-SE" sz="2400" dirty="0"/>
              <a:t> Ansvarar för boxen och kommer ibland att få två spelare på din yta, vid dessa tillfällen så prioriterar du alltid allternativet som är närmast vårt mål. Du ska alltid stå mellan ``din´´ spelare och vårt mål, ha kroppen i skottlinjen och lägg gärna din klubba nära motståndarens blad.  Har även ett stort ansvar när det gäller komunikuationen då du ser hela hädelseförloppet.</a:t>
            </a:r>
          </a:p>
          <a:p>
            <a:pPr>
              <a:buNone/>
            </a:pPr>
            <a:endParaRPr lang="sv-SE" sz="2400" b="1" dirty="0"/>
          </a:p>
          <a:p>
            <a:pPr>
              <a:buNone/>
            </a:pPr>
            <a:endParaRPr lang="sv-SE"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algn="ctr">
              <a:buNone/>
            </a:pPr>
            <a:r>
              <a:rPr lang="sv-SE" dirty="0"/>
              <a:t>Roller och riktlinjer:</a:t>
            </a:r>
          </a:p>
          <a:p>
            <a:pPr>
              <a:buNone/>
            </a:pPr>
            <a:r>
              <a:rPr lang="sv-SE" sz="2400" b="1" dirty="0"/>
              <a:t>Mittfältare på bollsida: </a:t>
            </a:r>
            <a:r>
              <a:rPr lang="sv-SE" sz="2400" dirty="0"/>
              <a:t>Ansvarar i första hand för att skära passningar in i centrallinjen samt att tydligt öppna korridorren. Du ska alltid ha klubban inåt banan  och vara redo för att styra ut en eventuellt hotande motståndarback. Du ska ge understöd till vår back i vår dubblingen i fickan eller hörn. När du löper in i situationen ska du ha klubban inåt i banan för att skära av ett eventuellt instick mot boxen och kroppen uppåt för att skära deras tillbakaspel mot borte back. När du kommer in i dubblingen så ska du tydigt prioritera att stänga  motståndarens möjligheter för att starta en båglöpning. </a:t>
            </a:r>
          </a:p>
          <a:p>
            <a:pPr>
              <a:buNone/>
            </a:pPr>
            <a:r>
              <a:rPr lang="sv-SE" sz="2400" b="1" dirty="0"/>
              <a:t>Mittfältare på hjälpsidan:</a:t>
            </a:r>
            <a:r>
              <a:rPr lang="sv-SE" sz="2400" dirty="0"/>
              <a:t> Ansvarar i första hand för att stänga diagonalapassningar mot hjälpsidan. Kan man även på samma gång mer eller mindre ``ansvara´´ för spelare som kommer på löp centralt eller placerar sig centralt så är det opptimalt! Vid dubblingsfasen så faller du ner centralt och kommer att fånga upp eventuellt försök till instick från motståndarna ,samt att ansvara för eventuell spelare i övre boxen.</a:t>
            </a:r>
          </a:p>
          <a:p>
            <a:pPr>
              <a:buNone/>
            </a:pPr>
            <a:endParaRPr lang="sv-SE" sz="2400" b="1" dirty="0"/>
          </a:p>
          <a:p>
            <a:pPr>
              <a:buNone/>
            </a:pPr>
            <a:endParaRPr lang="sv-SE"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0"/>
            <a:ext cx="9144000" cy="6858000"/>
          </a:xfrm>
        </p:spPr>
        <p:txBody>
          <a:bodyPr>
            <a:normAutofit/>
          </a:bodyPr>
          <a:lstStyle/>
          <a:p>
            <a:pPr algn="ctr">
              <a:buNone/>
            </a:pPr>
            <a:r>
              <a:rPr lang="sv-SE" dirty="0"/>
              <a:t>Roller och riktlinjer:</a:t>
            </a:r>
          </a:p>
          <a:p>
            <a:pPr>
              <a:buNone/>
            </a:pPr>
            <a:r>
              <a:rPr lang="sv-SE" sz="2400" b="1" dirty="0"/>
              <a:t>Spets: </a:t>
            </a:r>
            <a:r>
              <a:rPr lang="sv-SE" sz="2400" dirty="0"/>
              <a:t>I den aktiva styrningen så kommer du att ansvara för att sätta press från hjälpsida till bollsida genom att tydligt stänga bort deras bortre back i din löpning. Om denna sedan börjar trampa så tvingar du den vidare ner i korridorren. Skulle den spela vidare ner i fickan så fullföljer du löpningen hela vägen ut mot sarg för att stänga eventuellt försök till tillbakaspel.</a:t>
            </a:r>
          </a:p>
          <a:p>
            <a:pPr>
              <a:buNone/>
            </a:pPr>
            <a:endParaRPr lang="sv-SE"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a:bodyPr>
          <a:lstStyle/>
          <a:p>
            <a:pPr eaLnBrk="1" hangingPunct="1"/>
            <a:r>
              <a:rPr lang="sv-SE" b="1" dirty="0"/>
              <a:t>Högt försvarsspel: 2-2-1</a:t>
            </a:r>
            <a:br>
              <a:rPr lang="sv-SE" sz="2400" b="1" dirty="0"/>
            </a:br>
            <a:r>
              <a:rPr lang="sv-SE" sz="2400" b="1" dirty="0"/>
              <a:t>Utgångspositioner boll hos högerback</a:t>
            </a:r>
            <a:endParaRPr lang="sv-SE" sz="4000" b="1"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2996952"/>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5689104" y="22098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5047320" y="3264803"/>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6" name="Oval 18"/>
          <p:cNvSpPr>
            <a:spLocks noChangeArrowheads="1"/>
          </p:cNvSpPr>
          <p:nvPr/>
        </p:nvSpPr>
        <p:spPr bwMode="auto">
          <a:xfrm>
            <a:off x="4165674" y="180529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258480" y="322974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7046813" y="3184775"/>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7662864" y="2420889"/>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503712" y="292494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760816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7995904" y="25251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4583832"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5231904" y="28529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369332"/>
          </a:xfrm>
          <a:prstGeom prst="rect">
            <a:avLst/>
          </a:prstGeom>
          <a:noFill/>
        </p:spPr>
        <p:txBody>
          <a:bodyPr wrap="square" rtlCol="0">
            <a:spAutoFit/>
          </a:bodyPr>
          <a:lstStyle/>
          <a:p>
            <a:r>
              <a:rPr lang="sv-SE" dirty="0"/>
              <a:t> </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9D1D7E41-1FC9-BC1B-3A69-EA8D95CFEF48}"/>
                  </a:ext>
                </a:extLst>
              </p14:cNvPr>
              <p14:cNvContentPartPr/>
              <p14:nvPr/>
            </p14:nvContentPartPr>
            <p14:xfrm>
              <a:off x="3362373" y="2097588"/>
              <a:ext cx="3700440" cy="1274760"/>
            </p14:xfrm>
          </p:contentPart>
        </mc:Choice>
        <mc:Fallback xmlns="">
          <p:pic>
            <p:nvPicPr>
              <p:cNvPr id="6" name="Ink 5">
                <a:extLst>
                  <a:ext uri="{FF2B5EF4-FFF2-40B4-BE49-F238E27FC236}">
                    <a16:creationId xmlns:a16="http://schemas.microsoft.com/office/drawing/2014/main" id="{9D1D7E41-1FC9-BC1B-3A69-EA8D95CFEF48}"/>
                  </a:ext>
                </a:extLst>
              </p:cNvPr>
              <p:cNvPicPr/>
              <p:nvPr/>
            </p:nvPicPr>
            <p:blipFill>
              <a:blip r:embed="rId4"/>
              <a:stretch>
                <a:fillRect/>
              </a:stretch>
            </p:blipFill>
            <p:spPr>
              <a:xfrm>
                <a:off x="3353372" y="2088588"/>
                <a:ext cx="3718082" cy="12924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2CAB31A3-7945-3F19-4755-6E448390D6CF}"/>
                  </a:ext>
                </a:extLst>
              </p14:cNvPr>
              <p14:cNvContentPartPr/>
              <p14:nvPr/>
            </p14:nvContentPartPr>
            <p14:xfrm>
              <a:off x="3362373" y="5958228"/>
              <a:ext cx="360" cy="360"/>
            </p14:xfrm>
          </p:contentPart>
        </mc:Choice>
        <mc:Fallback xmlns="">
          <p:pic>
            <p:nvPicPr>
              <p:cNvPr id="7" name="Ink 6">
                <a:extLst>
                  <a:ext uri="{FF2B5EF4-FFF2-40B4-BE49-F238E27FC236}">
                    <a16:creationId xmlns:a16="http://schemas.microsoft.com/office/drawing/2014/main" id="{2CAB31A3-7945-3F19-4755-6E448390D6CF}"/>
                  </a:ext>
                </a:extLst>
              </p:cNvPr>
              <p:cNvPicPr/>
              <p:nvPr/>
            </p:nvPicPr>
            <p:blipFill>
              <a:blip r:embed="rId6"/>
              <a:stretch>
                <a:fillRect/>
              </a:stretch>
            </p:blipFill>
            <p:spPr>
              <a:xfrm>
                <a:off x="3353373" y="5949228"/>
                <a:ext cx="18000" cy="18000"/>
              </a:xfrm>
              <a:prstGeom prst="rect">
                <a:avLst/>
              </a:prstGeom>
            </p:spPr>
          </p:pic>
        </mc:Fallback>
      </mc:AlternateContent>
    </p:spTree>
    <p:extLst>
      <p:ext uri="{BB962C8B-B14F-4D97-AF65-F5344CB8AC3E}">
        <p14:creationId xmlns:p14="http://schemas.microsoft.com/office/powerpoint/2010/main" val="381858478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77778E-7 -4.07407E-6 L 0.02361 -0.10486 " pathEditMode="relative" rAng="0" ptsTypes="AA">
                                      <p:cBhvr>
                                        <p:cTn id="6" dur="2000" fill="hold"/>
                                        <p:tgtEl>
                                          <p:spTgt spid="104468"/>
                                        </p:tgtEl>
                                        <p:attrNameLst>
                                          <p:attrName>ppt_x</p:attrName>
                                          <p:attrName>ppt_y</p:attrName>
                                        </p:attrNameLst>
                                      </p:cBhvr>
                                      <p:rCtr x="1181" y="-5255"/>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3.61111E-6 -1.85185E-6 L -0.32378 -0.12731 " pathEditMode="relative" rAng="0" ptsTypes="AA">
                                      <p:cBhvr>
                                        <p:cTn id="10" dur="2000" fill="hold"/>
                                        <p:tgtEl>
                                          <p:spTgt spid="104469"/>
                                        </p:tgtEl>
                                        <p:attrNameLst>
                                          <p:attrName>ppt_x</p:attrName>
                                          <p:attrName>ppt_y</p:attrName>
                                        </p:attrNameLst>
                                      </p:cBhvr>
                                      <p:rCtr x="-16198" y="-6366"/>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4.44444E-6 3.33333E-6 L 0.02361 -0.09468 " pathEditMode="relative" rAng="0" ptsTypes="AA">
                                      <p:cBhvr>
                                        <p:cTn id="14" dur="2000" fill="hold"/>
                                        <p:tgtEl>
                                          <p:spTgt spid="104466"/>
                                        </p:tgtEl>
                                        <p:attrNameLst>
                                          <p:attrName>ppt_x</p:attrName>
                                          <p:attrName>ppt_y</p:attrName>
                                        </p:attrNameLst>
                                      </p:cBhvr>
                                      <p:rCtr x="1181" y="-4745"/>
                                    </p:animMotion>
                                  </p:childTnLst>
                                </p:cTn>
                              </p:par>
                              <p:par>
                                <p:cTn id="15" presetID="0" presetClass="path" presetSubtype="0" accel="50000" decel="50000" fill="hold" grpId="0" nodeType="withEffect">
                                  <p:stCondLst>
                                    <p:cond delay="0"/>
                                  </p:stCondLst>
                                  <p:childTnLst>
                                    <p:animMotion origin="layout" path="M 2.77778E-7 3.7037E-7 L -0.03941 -0.08403 " pathEditMode="relative" rAng="0" ptsTypes="AA">
                                      <p:cBhvr>
                                        <p:cTn id="16" dur="2000" fill="hold"/>
                                        <p:tgtEl>
                                          <p:spTgt spid="104465"/>
                                        </p:tgtEl>
                                        <p:attrNameLst>
                                          <p:attrName>ppt_x</p:attrName>
                                          <p:attrName>ppt_y</p:attrName>
                                        </p:attrNameLst>
                                      </p:cBhvr>
                                      <p:rCtr x="-1979" y="-4213"/>
                                    </p:animMotion>
                                  </p:childTnLst>
                                </p:cTn>
                              </p:par>
                              <p:par>
                                <p:cTn id="17" presetID="0" presetClass="path" presetSubtype="0" accel="50000" decel="50000" fill="hold" grpId="0" nodeType="withEffect">
                                  <p:stCondLst>
                                    <p:cond delay="0"/>
                                  </p:stCondLst>
                                  <p:childTnLst>
                                    <p:animMotion origin="layout" path="M -3.61111E-6 4.44444E-6 L -0.03941 -0.06297 " pathEditMode="relative" rAng="0" ptsTypes="AA">
                                      <p:cBhvr>
                                        <p:cTn id="18" dur="2000" fill="hold"/>
                                        <p:tgtEl>
                                          <p:spTgt spid="104467"/>
                                        </p:tgtEl>
                                        <p:attrNameLst>
                                          <p:attrName>ppt_x</p:attrName>
                                          <p:attrName>ppt_y</p:attrName>
                                        </p:attrNameLst>
                                      </p:cBhvr>
                                      <p:rCtr x="-1979" y="-3148"/>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2.22222E-6 -4.44444E-6 L -0.10225 -0.10486 " pathEditMode="relative" rAng="0" ptsTypes="AA">
                                      <p:cBhvr>
                                        <p:cTn id="22" dur="2000" fill="hold"/>
                                        <p:tgtEl>
                                          <p:spTgt spid="104463"/>
                                        </p:tgtEl>
                                        <p:attrNameLst>
                                          <p:attrName>ppt_x</p:attrName>
                                          <p:attrName>ppt_y</p:attrName>
                                        </p:attrNameLst>
                                      </p:cBhvr>
                                      <p:rCtr x="-5122" y="-52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5" grpId="0" animBg="1"/>
      <p:bldP spid="104466" grpId="0" animBg="1"/>
      <p:bldP spid="104467" grpId="0" animBg="1"/>
      <p:bldP spid="104468" grpId="0" animBg="1"/>
      <p:bldP spid="10446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a:bodyPr>
          <a:lstStyle/>
          <a:p>
            <a:pPr eaLnBrk="1" hangingPunct="1"/>
            <a:r>
              <a:rPr lang="sv-SE" b="1" dirty="0"/>
              <a:t>Högt försvarsspel: 2-2-1 aktiv</a:t>
            </a:r>
            <a:br>
              <a:rPr lang="sv-SE" sz="2400" b="1" dirty="0"/>
            </a:br>
            <a:r>
              <a:rPr lang="sv-SE" sz="2400" b="1" dirty="0"/>
              <a:t>Dubbling i fickan</a:t>
            </a:r>
            <a:endParaRPr lang="sv-SE" sz="4000" b="1"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2996952"/>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5807968" y="213285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5150065" y="3270567"/>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6" name="Oval 18"/>
          <p:cNvSpPr>
            <a:spLocks noChangeArrowheads="1"/>
          </p:cNvSpPr>
          <p:nvPr/>
        </p:nvSpPr>
        <p:spPr bwMode="auto">
          <a:xfrm>
            <a:off x="4151784" y="227687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575720" y="335699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7320136" y="314096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7536161" y="2276873"/>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503712" y="292494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760816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7680176" y="213285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4583832"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5231904" y="28529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1754326"/>
          </a:xfrm>
          <a:prstGeom prst="rect">
            <a:avLst/>
          </a:prstGeom>
          <a:noFill/>
        </p:spPr>
        <p:txBody>
          <a:bodyPr wrap="square" rtlCol="0">
            <a:spAutoFit/>
          </a:bodyPr>
          <a:lstStyle/>
          <a:p>
            <a:r>
              <a:rPr lang="sv-SE" dirty="0"/>
              <a:t>Hb: Säkrar djupast i centrallinjen. Äger boxen och ligger nära spelare i boxen när den är i fickan.</a:t>
            </a:r>
          </a:p>
          <a:p>
            <a:r>
              <a:rPr lang="sv-SE" dirty="0"/>
              <a:t>Vb: Ska stänga sargen på bollsida och gå hela vägen ut på allternativ i fickan när bollen kommer.</a:t>
            </a:r>
          </a:p>
          <a:p>
            <a:r>
              <a:rPr lang="sv-SE" dirty="0"/>
              <a:t>Hm: Ska äga central yta för att stäng diagonalpassning (eventuellt ta uppåtkommande löpning).</a:t>
            </a:r>
          </a:p>
          <a:p>
            <a:r>
              <a:rPr lang="sv-SE" dirty="0" err="1"/>
              <a:t>Vm:</a:t>
            </a:r>
            <a:r>
              <a:rPr lang="sv-SE" dirty="0"/>
              <a:t> Öppnar korridoren och skär skottlinjen (klubban inåt i banan).</a:t>
            </a:r>
          </a:p>
          <a:p>
            <a:r>
              <a:rPr lang="sv-SE" dirty="0"/>
              <a:t>S: Styr aktivt mot bestämd back för att få denna att spela bollen ner i fickan eller trampa själv.</a:t>
            </a:r>
          </a:p>
          <a:p>
            <a:r>
              <a:rPr lang="sv-SE" dirty="0"/>
              <a:t> </a:t>
            </a:r>
          </a:p>
        </p:txBody>
      </p:sp>
      <p:cxnSp>
        <p:nvCxnSpPr>
          <p:cNvPr id="2" name="Rett pil 2">
            <a:extLst>
              <a:ext uri="{FF2B5EF4-FFF2-40B4-BE49-F238E27FC236}">
                <a16:creationId xmlns:a16="http://schemas.microsoft.com/office/drawing/2014/main" id="{6C3C3852-9DC7-6AB2-1787-0A8FADABFB09}"/>
              </a:ext>
            </a:extLst>
          </p:cNvPr>
          <p:cNvCxnSpPr>
            <a:cxnSpLocks/>
          </p:cNvCxnSpPr>
          <p:nvPr/>
        </p:nvCxnSpPr>
        <p:spPr>
          <a:xfrm flipH="1" flipV="1">
            <a:off x="4798739" y="1568252"/>
            <a:ext cx="805648" cy="57518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6" name="Rett pil 2">
            <a:extLst>
              <a:ext uri="{FF2B5EF4-FFF2-40B4-BE49-F238E27FC236}">
                <a16:creationId xmlns:a16="http://schemas.microsoft.com/office/drawing/2014/main" id="{7F732809-9BA1-C8E7-20B5-D5131BDAE1D2}"/>
              </a:ext>
            </a:extLst>
          </p:cNvPr>
          <p:cNvCxnSpPr>
            <a:cxnSpLocks/>
          </p:cNvCxnSpPr>
          <p:nvPr/>
        </p:nvCxnSpPr>
        <p:spPr>
          <a:xfrm flipV="1">
            <a:off x="4114199" y="1645568"/>
            <a:ext cx="452867" cy="63130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0" name="Rett pil 2">
            <a:extLst>
              <a:ext uri="{FF2B5EF4-FFF2-40B4-BE49-F238E27FC236}">
                <a16:creationId xmlns:a16="http://schemas.microsoft.com/office/drawing/2014/main" id="{AA275376-13F8-4A2A-8FA0-95037FBAE23E}"/>
              </a:ext>
            </a:extLst>
          </p:cNvPr>
          <p:cNvCxnSpPr>
            <a:cxnSpLocks/>
          </p:cNvCxnSpPr>
          <p:nvPr/>
        </p:nvCxnSpPr>
        <p:spPr>
          <a:xfrm flipH="1" flipV="1">
            <a:off x="7238889" y="2523532"/>
            <a:ext cx="258093" cy="47342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2" name="Rett pil 2">
            <a:extLst>
              <a:ext uri="{FF2B5EF4-FFF2-40B4-BE49-F238E27FC236}">
                <a16:creationId xmlns:a16="http://schemas.microsoft.com/office/drawing/2014/main" id="{FA1BE592-D611-798D-CB47-1F0E86DC6800}"/>
              </a:ext>
            </a:extLst>
          </p:cNvPr>
          <p:cNvCxnSpPr>
            <a:cxnSpLocks/>
          </p:cNvCxnSpPr>
          <p:nvPr/>
        </p:nvCxnSpPr>
        <p:spPr>
          <a:xfrm flipH="1" flipV="1">
            <a:off x="6579124" y="1590328"/>
            <a:ext cx="992755" cy="104658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247766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2.39593E-6 L 0.02361 -0.10476 " pathEditMode="relative" ptsTypes="AA">
                                      <p:cBhvr>
                                        <p:cTn id="6" dur="2000" fill="hold"/>
                                        <p:tgtEl>
                                          <p:spTgt spid="10446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1.94444E-6 4.36633E-6 L -0.32378 -0.12743 " pathEditMode="relative" rAng="0" ptsTypes="AA">
                                      <p:cBhvr>
                                        <p:cTn id="10" dur="2000" fill="hold"/>
                                        <p:tgtEl>
                                          <p:spTgt spid="104469"/>
                                        </p:tgtEl>
                                        <p:attrNameLst>
                                          <p:attrName>ppt_x</p:attrName>
                                          <p:attrName>ppt_y</p:attrName>
                                        </p:attrNameLst>
                                      </p:cBhvr>
                                      <p:rCtr x="-16200" y="-6400"/>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5.55556E-6 3.36725E-6 L 0.02362 -0.09459 " pathEditMode="relative" ptsTypes="AA">
                                      <p:cBhvr>
                                        <p:cTn id="14" dur="2000" fill="hold"/>
                                        <p:tgtEl>
                                          <p:spTgt spid="104466"/>
                                        </p:tgtEl>
                                        <p:attrNameLst>
                                          <p:attrName>ppt_x</p:attrName>
                                          <p:attrName>ppt_y</p:attrName>
                                        </p:attrNameLst>
                                      </p:cBhvr>
                                    </p:animMotion>
                                  </p:childTnLst>
                                </p:cTn>
                              </p:par>
                              <p:par>
                                <p:cTn id="15" presetID="0" presetClass="path" presetSubtype="0" accel="50000" decel="50000" fill="hold" grpId="0" nodeType="withEffect">
                                  <p:stCondLst>
                                    <p:cond delay="0"/>
                                  </p:stCondLst>
                                  <p:childTnLst>
                                    <p:animMotion origin="layout" path="M -2.77778E-7 -1.48148E-6 L -0.03941 -0.08403 " pathEditMode="relative" rAng="0" ptsTypes="AA">
                                      <p:cBhvr>
                                        <p:cTn id="16" dur="2000" fill="hold"/>
                                        <p:tgtEl>
                                          <p:spTgt spid="104465"/>
                                        </p:tgtEl>
                                        <p:attrNameLst>
                                          <p:attrName>ppt_x</p:attrName>
                                          <p:attrName>ppt_y</p:attrName>
                                        </p:attrNameLst>
                                      </p:cBhvr>
                                      <p:rCtr x="-2000" y="-4200"/>
                                    </p:animMotion>
                                  </p:childTnLst>
                                </p:cTn>
                              </p:par>
                              <p:par>
                                <p:cTn id="17" presetID="0" presetClass="path" presetSubtype="0" accel="50000" decel="50000" fill="hold" grpId="0" nodeType="withEffect">
                                  <p:stCondLst>
                                    <p:cond delay="0"/>
                                  </p:stCondLst>
                                  <p:childTnLst>
                                    <p:animMotion origin="layout" path="M 1.94444E-6 -2.39593E-6 L -0.03941 -0.0629 " pathEditMode="relative" ptsTypes="AA">
                                      <p:cBhvr>
                                        <p:cTn id="18" dur="2000" fill="hold"/>
                                        <p:tgtEl>
                                          <p:spTgt spid="104467"/>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1.66667E-6 7.60407E-6 L -0.10226 -0.10476 " pathEditMode="relative" ptsTypes="AA">
                                      <p:cBhvr>
                                        <p:cTn id="22" dur="2000" fill="hold"/>
                                        <p:tgtEl>
                                          <p:spTgt spid="104463"/>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checkerboard(across)">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heckerboard(across)">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checkerboard(across)">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checkerboard(across)">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5" grpId="0" animBg="1"/>
      <p:bldP spid="104466" grpId="0" animBg="1"/>
      <p:bldP spid="104467" grpId="0" animBg="1"/>
      <p:bldP spid="104468" grpId="0" animBg="1"/>
      <p:bldP spid="10446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a:bodyPr>
          <a:lstStyle/>
          <a:p>
            <a:pPr eaLnBrk="1" hangingPunct="1"/>
            <a:r>
              <a:rPr lang="sv-SE" b="1" dirty="0"/>
              <a:t>Högt försvarsspel: 2-2-1 aktiv</a:t>
            </a:r>
            <a:br>
              <a:rPr lang="sv-SE" sz="4000" b="1" dirty="0"/>
            </a:br>
            <a:r>
              <a:rPr lang="sv-SE" sz="2400" b="1" dirty="0"/>
              <a:t>Dubbling i hörn</a:t>
            </a:r>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2996952"/>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5807968" y="213285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5591944"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6" name="Oval 18"/>
          <p:cNvSpPr>
            <a:spLocks noChangeArrowheads="1"/>
          </p:cNvSpPr>
          <p:nvPr/>
        </p:nvSpPr>
        <p:spPr bwMode="auto">
          <a:xfrm>
            <a:off x="3647728" y="220486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575720" y="335699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7320136" y="314096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7320137" y="1628801"/>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503712" y="292494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760816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7392144"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2639616"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5231904" y="28529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Säkrar djupast i centrallinjen. Äger boxen och ligger nära spelare, redo att kliva ut.</a:t>
            </a:r>
          </a:p>
          <a:p>
            <a:r>
              <a:rPr lang="sv-SE" dirty="0"/>
              <a:t>Vb: Ska hela vägen ut på spelare i hörn när bollen kommer pröva att låsa fast för understöd.</a:t>
            </a:r>
          </a:p>
          <a:p>
            <a:r>
              <a:rPr lang="sv-SE" dirty="0"/>
              <a:t>Hm: Ska äga central yta för att stäng diagonalpassning (eventuellt ta uppåtkommande löpning).</a:t>
            </a:r>
          </a:p>
          <a:p>
            <a:r>
              <a:rPr lang="sv-SE" dirty="0" err="1"/>
              <a:t>Vm:</a:t>
            </a:r>
            <a:r>
              <a:rPr lang="sv-SE" dirty="0"/>
              <a:t> Jobba alltid en bit in från sargen för att stänga passningar centralt på vägen ner.</a:t>
            </a:r>
          </a:p>
          <a:p>
            <a:r>
              <a:rPr lang="sv-SE" dirty="0"/>
              <a:t>S: Styr aktivt mot bestämd back för att få denna att spela bollen ner i fickan eller trampa själv.</a:t>
            </a:r>
          </a:p>
          <a:p>
            <a:r>
              <a:rPr lang="sv-SE" dirty="0"/>
              <a:t> </a:t>
            </a:r>
          </a:p>
        </p:txBody>
      </p:sp>
      <p:cxnSp>
        <p:nvCxnSpPr>
          <p:cNvPr id="3" name="Rett pil 2"/>
          <p:cNvCxnSpPr>
            <a:cxnSpLocks/>
          </p:cNvCxnSpPr>
          <p:nvPr/>
        </p:nvCxnSpPr>
        <p:spPr>
          <a:xfrm flipH="1" flipV="1">
            <a:off x="3335920" y="1372344"/>
            <a:ext cx="2480433" cy="79442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5" name="Rett pil 4"/>
          <p:cNvCxnSpPr>
            <a:cxnSpLocks/>
          </p:cNvCxnSpPr>
          <p:nvPr/>
        </p:nvCxnSpPr>
        <p:spPr>
          <a:xfrm flipH="1" flipV="1">
            <a:off x="2925824" y="1644216"/>
            <a:ext cx="640396" cy="64807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2.39593E-6 L 0.02361 -0.10476 " pathEditMode="relative" ptsTypes="AA">
                                      <p:cBhvr>
                                        <p:cTn id="6" dur="2000" fill="hold"/>
                                        <p:tgtEl>
                                          <p:spTgt spid="10446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2.22222E-6 2.59259E-6 L -0.47326 -0.02222 " pathEditMode="relative" rAng="0" ptsTypes="AA">
                                      <p:cBhvr>
                                        <p:cTn id="10" dur="2000" fill="hold"/>
                                        <p:tgtEl>
                                          <p:spTgt spid="104469"/>
                                        </p:tgtEl>
                                        <p:attrNameLst>
                                          <p:attrName>ppt_x</p:attrName>
                                          <p:attrName>ppt_y</p:attrName>
                                        </p:attrNameLst>
                                      </p:cBhvr>
                                      <p:rCtr x="-23700" y="-1100"/>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1.66667E-6 5.55112E-17 L -0.11129 -0.08519 " pathEditMode="relative" rAng="0" ptsTypes="AA">
                                      <p:cBhvr>
                                        <p:cTn id="14" dur="2000" fill="hold"/>
                                        <p:tgtEl>
                                          <p:spTgt spid="104466"/>
                                        </p:tgtEl>
                                        <p:attrNameLst>
                                          <p:attrName>ppt_x</p:attrName>
                                          <p:attrName>ppt_y</p:attrName>
                                        </p:attrNameLst>
                                      </p:cBhvr>
                                      <p:rCtr x="-5600" y="-4300"/>
                                    </p:animMotion>
                                  </p:childTnLst>
                                </p:cTn>
                              </p:par>
                              <p:par>
                                <p:cTn id="15" presetID="0" presetClass="path" presetSubtype="0" accel="50000" decel="50000" fill="hold" grpId="0" nodeType="withEffect">
                                  <p:stCondLst>
                                    <p:cond delay="0"/>
                                  </p:stCondLst>
                                  <p:childTnLst>
                                    <p:animMotion origin="layout" path="M -2.77778E-7 -1.48148E-6 L -0.03941 -0.08403 " pathEditMode="relative" rAng="0" ptsTypes="AA">
                                      <p:cBhvr>
                                        <p:cTn id="16" dur="2000" fill="hold"/>
                                        <p:tgtEl>
                                          <p:spTgt spid="104465"/>
                                        </p:tgtEl>
                                        <p:attrNameLst>
                                          <p:attrName>ppt_x</p:attrName>
                                          <p:attrName>ppt_y</p:attrName>
                                        </p:attrNameLst>
                                      </p:cBhvr>
                                      <p:rCtr x="-2000" y="-4200"/>
                                    </p:animMotion>
                                  </p:childTnLst>
                                </p:cTn>
                              </p:par>
                              <p:par>
                                <p:cTn id="17" presetID="0" presetClass="path" presetSubtype="0" accel="50000" decel="50000" fill="hold" grpId="0" nodeType="withEffect">
                                  <p:stCondLst>
                                    <p:cond delay="0"/>
                                  </p:stCondLst>
                                  <p:childTnLst>
                                    <p:animMotion origin="layout" path="M 1.94444E-6 -2.39593E-6 L -0.03941 -0.0629 " pathEditMode="relative" ptsTypes="AA">
                                      <p:cBhvr>
                                        <p:cTn id="18" dur="2000" fill="hold"/>
                                        <p:tgtEl>
                                          <p:spTgt spid="104467"/>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checkerboard(across)">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checkerboard(across)">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5" grpId="0" animBg="1"/>
      <p:bldP spid="104466" grpId="0" animBg="1"/>
      <p:bldP spid="104467" grpId="0" animBg="1"/>
      <p:bldP spid="104468" grpId="0" animBg="1"/>
      <p:bldP spid="10446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a:bodyPr>
          <a:lstStyle/>
          <a:p>
            <a:pPr eaLnBrk="1" hangingPunct="1"/>
            <a:r>
              <a:rPr lang="sv-SE" b="1" dirty="0"/>
              <a:t>Högt försvarsspel: 2-2-1 aktiv</a:t>
            </a:r>
            <a:br>
              <a:rPr lang="sv-SE" sz="4000" b="1" dirty="0"/>
            </a:br>
            <a:r>
              <a:rPr lang="sv-SE" sz="2400" b="1" dirty="0"/>
              <a:t>Back bryter</a:t>
            </a:r>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2996952"/>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5807968" y="213285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5591944"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6" name="Oval 18"/>
          <p:cNvSpPr>
            <a:spLocks noChangeArrowheads="1"/>
          </p:cNvSpPr>
          <p:nvPr/>
        </p:nvSpPr>
        <p:spPr bwMode="auto">
          <a:xfrm>
            <a:off x="3647728" y="220486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575720" y="335699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7320136" y="314096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7320137" y="1628801"/>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503712" y="292494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760816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7392144"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2639616"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5231904" y="28529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Säkrar djupast i centrallinjen. Äger boxen och ligger nära spelare, äger ytan!</a:t>
            </a:r>
          </a:p>
          <a:p>
            <a:r>
              <a:rPr lang="sv-SE" dirty="0"/>
              <a:t>Vb: Vågar kliva ut stenhårt och spelar vidare snabbt. Vid miss jobbar man rakt in i position!</a:t>
            </a:r>
          </a:p>
          <a:p>
            <a:r>
              <a:rPr lang="sv-SE" dirty="0"/>
              <a:t>Hm: Ska äga central yta för att stänga diagonalpassning (eventuellt ta uppåtkommande löpning).</a:t>
            </a:r>
          </a:p>
          <a:p>
            <a:r>
              <a:rPr lang="sv-SE" dirty="0" err="1"/>
              <a:t>Vm:</a:t>
            </a:r>
            <a:r>
              <a:rPr lang="sv-SE" dirty="0"/>
              <a:t> Öppnar korridoren och skär skottlinjen (klubban inåt i banan).</a:t>
            </a:r>
          </a:p>
          <a:p>
            <a:r>
              <a:rPr lang="sv-SE" dirty="0"/>
              <a:t>S: Styr aktivt mot bestämd back för att få denna att spela bollen ner i fickan eller trampa själv.</a:t>
            </a:r>
          </a:p>
          <a:p>
            <a:r>
              <a:rPr lang="sv-SE" dirty="0"/>
              <a:t> </a:t>
            </a:r>
          </a:p>
        </p:txBody>
      </p:sp>
    </p:spTree>
    <p:extLst>
      <p:ext uri="{BB962C8B-B14F-4D97-AF65-F5344CB8AC3E}">
        <p14:creationId xmlns:p14="http://schemas.microsoft.com/office/powerpoint/2010/main" val="23870220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5.55556E-7 -2.39593E-6 L 0.02361 -0.10476 " pathEditMode="relative" ptsTypes="AA">
                                      <p:cBhvr>
                                        <p:cTn id="6" dur="2000" fill="hold"/>
                                        <p:tgtEl>
                                          <p:spTgt spid="10446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3.61111E-6 -2.59259E-6 L -0.35034 -0.01551 " pathEditMode="relative" rAng="0" ptsTypes="AA">
                                      <p:cBhvr>
                                        <p:cTn id="10" dur="2000" fill="hold"/>
                                        <p:tgtEl>
                                          <p:spTgt spid="104469"/>
                                        </p:tgtEl>
                                        <p:attrNameLst>
                                          <p:attrName>ppt_x</p:attrName>
                                          <p:attrName>ppt_y</p:attrName>
                                        </p:attrNameLst>
                                      </p:cBhvr>
                                      <p:rCtr x="-17517" y="-787"/>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1.66667E-6 5.55112E-17 L 0.03055 -0.11667 " pathEditMode="relative" rAng="0" ptsTypes="AA">
                                      <p:cBhvr>
                                        <p:cTn id="14" dur="2000" fill="hold"/>
                                        <p:tgtEl>
                                          <p:spTgt spid="104466"/>
                                        </p:tgtEl>
                                        <p:attrNameLst>
                                          <p:attrName>ppt_x</p:attrName>
                                          <p:attrName>ppt_y</p:attrName>
                                        </p:attrNameLst>
                                      </p:cBhvr>
                                      <p:rCtr x="1528" y="-5833"/>
                                    </p:animMotion>
                                  </p:childTnLst>
                                </p:cTn>
                              </p:par>
                              <p:par>
                                <p:cTn id="15" presetID="0" presetClass="path" presetSubtype="0" accel="50000" decel="50000" fill="hold" grpId="0" nodeType="withEffect">
                                  <p:stCondLst>
                                    <p:cond delay="0"/>
                                  </p:stCondLst>
                                  <p:childTnLst>
                                    <p:animMotion origin="layout" path="M -2.77778E-7 -1.48148E-6 L -0.03941 -0.08403 " pathEditMode="relative" rAng="0" ptsTypes="AA">
                                      <p:cBhvr>
                                        <p:cTn id="16" dur="2000" fill="hold"/>
                                        <p:tgtEl>
                                          <p:spTgt spid="104465"/>
                                        </p:tgtEl>
                                        <p:attrNameLst>
                                          <p:attrName>ppt_x</p:attrName>
                                          <p:attrName>ppt_y</p:attrName>
                                        </p:attrNameLst>
                                      </p:cBhvr>
                                      <p:rCtr x="-2000" y="-4200"/>
                                    </p:animMotion>
                                  </p:childTnLst>
                                </p:cTn>
                              </p:par>
                              <p:par>
                                <p:cTn id="17" presetID="0" presetClass="path" presetSubtype="0" accel="50000" decel="50000" fill="hold" grpId="0" nodeType="withEffect">
                                  <p:stCondLst>
                                    <p:cond delay="0"/>
                                  </p:stCondLst>
                                  <p:childTnLst>
                                    <p:animMotion origin="layout" path="M 1.94444E-6 -2.39593E-6 L -0.03941 -0.0629 " pathEditMode="relative" ptsTypes="AA">
                                      <p:cBhvr>
                                        <p:cTn id="18" dur="2000" fill="hold"/>
                                        <p:tgtEl>
                                          <p:spTgt spid="10446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5" grpId="0" animBg="1"/>
      <p:bldP spid="104466" grpId="0" animBg="1"/>
      <p:bldP spid="104467" grpId="0" animBg="1"/>
      <p:bldP spid="104468" grpId="0" animBg="1"/>
      <p:bldP spid="10446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24744"/>
          </a:xfrm>
        </p:spPr>
        <p:txBody>
          <a:bodyPr/>
          <a:lstStyle/>
          <a:p>
            <a:r>
              <a:rPr lang="sv-SE" b="1" dirty="0"/>
              <a:t>Högt försvarsspel: 2-2-1 aktiv överspel</a:t>
            </a:r>
          </a:p>
        </p:txBody>
      </p:sp>
      <p:sp>
        <p:nvSpPr>
          <p:cNvPr id="3" name="Content Placeholder 2"/>
          <p:cNvSpPr>
            <a:spLocks noGrp="1"/>
          </p:cNvSpPr>
          <p:nvPr>
            <p:ph idx="1"/>
          </p:nvPr>
        </p:nvSpPr>
        <p:spPr>
          <a:xfrm>
            <a:off x="1524000" y="980728"/>
            <a:ext cx="9144000" cy="5877272"/>
          </a:xfrm>
        </p:spPr>
        <p:txBody>
          <a:bodyPr>
            <a:normAutofit/>
          </a:bodyPr>
          <a:lstStyle/>
          <a:p>
            <a:pPr algn="ctr">
              <a:buNone/>
            </a:pPr>
            <a:r>
              <a:rPr lang="sv-SE" dirty="0"/>
              <a:t>Så aggerar vi om dom skulle spela över vår spets i den aktiva styrningen:</a:t>
            </a:r>
          </a:p>
          <a:p>
            <a:r>
              <a:rPr lang="sv-SE" sz="2400" dirty="0"/>
              <a:t>Eftersom dom då har bollen på sitt bättre allternativ så vill vi att bollen ska spelas tillbaka till det sämre allternativet.</a:t>
            </a:r>
          </a:p>
          <a:p>
            <a:r>
              <a:rPr lang="sv-SE" sz="2400" dirty="0"/>
              <a:t>Vi faller ner centralt med vår spets för att öppna ett tillbakaspel för deras back.</a:t>
            </a:r>
          </a:p>
          <a:p>
            <a:r>
              <a:rPr lang="sv-SE" sz="2400" dirty="0">
                <a:solidFill>
                  <a:schemeClr val="accent3"/>
                </a:solidFill>
              </a:rPr>
              <a:t>Vår mittfältare på bollsidan kommer hela vägen ut mot sarg för att tydligt stänga denna korridorren.</a:t>
            </a:r>
          </a:p>
          <a:p>
            <a:r>
              <a:rPr lang="sv-SE" sz="2400" dirty="0"/>
              <a:t>Skulle det krävas flyttar även back på bollsida ut något.</a:t>
            </a:r>
          </a:p>
          <a:p>
            <a:r>
              <a:rPr lang="sv-SE" sz="2400" dirty="0"/>
              <a:t>Back och mittfältare på hjälpsidan ansvarar centralt men måste vara redo på att det kan komma en snabb vändning till hjälpsidan då det är där vi faktiskt vill ha dom.</a:t>
            </a:r>
          </a:p>
          <a:p>
            <a:r>
              <a:rPr lang="sv-SE" sz="2400" u="sng" dirty="0">
                <a:solidFill>
                  <a:srgbClr val="00B050"/>
                </a:solidFill>
              </a:rPr>
              <a:t>Position – ställ krav! KOMMUNIKATION i alla led</a:t>
            </a:r>
            <a:r>
              <a:rPr lang="sv-SE" sz="2400" u="sng" dirty="0"/>
              <a:t>, </a:t>
            </a:r>
            <a:r>
              <a:rPr lang="sv-SE" sz="2400" u="sng" dirty="0" err="1"/>
              <a:t>bla</a:t>
            </a:r>
            <a:r>
              <a:rPr lang="sv-SE" sz="2400" u="sng" dirty="0"/>
              <a:t> </a:t>
            </a:r>
            <a:r>
              <a:rPr lang="sv-SE" sz="2400" u="sng" dirty="0" err="1"/>
              <a:t>bla</a:t>
            </a:r>
            <a:r>
              <a:rPr lang="sv-SE" sz="2400" u="sng" dirty="0"/>
              <a:t> </a:t>
            </a:r>
            <a:r>
              <a:rPr lang="sv-SE" sz="2400" u="sng" dirty="0" err="1"/>
              <a:t>bla</a:t>
            </a:r>
            <a:endParaRPr lang="sv-SE" sz="2400" u="sng" dirty="0"/>
          </a:p>
          <a:p>
            <a:pPr>
              <a:buNone/>
            </a:pPr>
            <a:endParaRPr lang="sv-SE"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fontScale="90000"/>
          </a:bodyPr>
          <a:lstStyle/>
          <a:p>
            <a:pPr eaLnBrk="1" hangingPunct="1"/>
            <a:r>
              <a:rPr lang="sv-SE" sz="4900" b="1" dirty="0"/>
              <a:t>Högt försvarsspel:2-2-1 aktiv överspel</a:t>
            </a:r>
            <a:br>
              <a:rPr lang="sv-SE" b="1" dirty="0"/>
            </a:br>
            <a:r>
              <a:rPr lang="sv-SE" sz="2400" b="1" dirty="0"/>
              <a:t>Spel förbi spets.</a:t>
            </a:r>
            <a:r>
              <a:rPr lang="sv-SE" b="1" dirty="0"/>
              <a:t> </a:t>
            </a:r>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2996952"/>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5807968" y="227687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5231904" y="364502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6" name="Oval 18"/>
          <p:cNvSpPr>
            <a:spLocks noChangeArrowheads="1"/>
          </p:cNvSpPr>
          <p:nvPr/>
        </p:nvSpPr>
        <p:spPr bwMode="auto">
          <a:xfrm>
            <a:off x="4007768" y="227687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503712" y="364502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7248128"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7536161" y="2348881"/>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503712" y="292494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760816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7680176" y="213285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4583832"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5231904" y="28529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1477328"/>
          </a:xfrm>
          <a:prstGeom prst="rect">
            <a:avLst/>
          </a:prstGeom>
          <a:noFill/>
        </p:spPr>
        <p:txBody>
          <a:bodyPr wrap="square" rtlCol="0">
            <a:spAutoFit/>
          </a:bodyPr>
          <a:lstStyle/>
          <a:p>
            <a:r>
              <a:rPr lang="sv-SE" dirty="0"/>
              <a:t>Hb: Skär den centralla passningen främst. Säkrar djupt och avvaktar med att flytta ut till fickan.</a:t>
            </a:r>
          </a:p>
          <a:p>
            <a:r>
              <a:rPr lang="sv-SE" dirty="0"/>
              <a:t>Vb: Tar över ansvaret för centrallinjen i boxen.</a:t>
            </a:r>
          </a:p>
          <a:p>
            <a:r>
              <a:rPr lang="sv-SE" dirty="0"/>
              <a:t>Hm: Flyttar en bra bit ut mot sargen för att tvinga backen till ett tilbakaspel.</a:t>
            </a:r>
          </a:p>
          <a:p>
            <a:r>
              <a:rPr lang="sv-SE" dirty="0" err="1"/>
              <a:t>Vm:</a:t>
            </a:r>
            <a:r>
              <a:rPr lang="sv-SE" dirty="0"/>
              <a:t> Kommer in och tar över ansvaret i centrallinjen.</a:t>
            </a:r>
          </a:p>
          <a:p>
            <a:r>
              <a:rPr lang="sv-SE" dirty="0"/>
              <a:t>S: Faller ner centrallt för att tydligt öppna för tillbakaspel.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2778 0.02636 L -0.00382 0.32007 " pathEditMode="relative" rAng="0" ptsTypes="AA">
                                      <p:cBhvr>
                                        <p:cTn id="6" dur="2000" fill="hold"/>
                                        <p:tgtEl>
                                          <p:spTgt spid="104469"/>
                                        </p:tgtEl>
                                        <p:attrNameLst>
                                          <p:attrName>ppt_x</p:attrName>
                                          <p:attrName>ppt_y</p:attrName>
                                        </p:attrNameLst>
                                      </p:cBhvr>
                                      <p:rCtr x="-1600" y="14700"/>
                                    </p:animMotion>
                                  </p:childTnLst>
                                </p:cTn>
                              </p:par>
                              <p:par>
                                <p:cTn id="7" presetID="0" presetClass="path" presetSubtype="0" accel="50000" decel="50000" fill="hold" grpId="0" nodeType="withEffect">
                                  <p:stCondLst>
                                    <p:cond delay="0"/>
                                  </p:stCondLst>
                                  <p:childTnLst>
                                    <p:animMotion origin="layout" path="M 0.00799 3.83904E-6 L 0.04636 -0.15842 " pathEditMode="relative" rAng="0" ptsTypes="AA">
                                      <p:cBhvr>
                                        <p:cTn id="8" dur="2000" fill="hold"/>
                                        <p:tgtEl>
                                          <p:spTgt spid="104468"/>
                                        </p:tgtEl>
                                        <p:attrNameLst>
                                          <p:attrName>ppt_x</p:attrName>
                                          <p:attrName>ppt_y</p:attrName>
                                        </p:attrNameLst>
                                      </p:cBhvr>
                                      <p:rCtr x="1900" y="-7900"/>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2.22222E-6 -3.7037E-6 L 0.05417 0.15625 " pathEditMode="relative" rAng="0" ptsTypes="AA">
                                      <p:cBhvr>
                                        <p:cTn id="12" dur="2000" fill="hold"/>
                                        <p:tgtEl>
                                          <p:spTgt spid="104465"/>
                                        </p:tgtEl>
                                        <p:attrNameLst>
                                          <p:attrName>ppt_x</p:attrName>
                                          <p:attrName>ppt_y</p:attrName>
                                        </p:attrNameLst>
                                      </p:cBhvr>
                                      <p:rCtr x="2708" y="7801"/>
                                    </p:animMotion>
                                  </p:childTnLst>
                                </p:cTn>
                              </p:par>
                              <p:par>
                                <p:cTn id="13" presetID="0" presetClass="path" presetSubtype="0" accel="50000" decel="50000" fill="hold" grpId="1" nodeType="withEffect">
                                  <p:stCondLst>
                                    <p:cond delay="0"/>
                                  </p:stCondLst>
                                  <p:childTnLst>
                                    <p:animMotion origin="layout" path="M 0.06198 -0.16906 L -0.05608 -0.03261 " pathEditMode="relative" rAng="0" ptsTypes="AA">
                                      <p:cBhvr>
                                        <p:cTn id="14" dur="2000" fill="hold"/>
                                        <p:tgtEl>
                                          <p:spTgt spid="104468"/>
                                        </p:tgtEl>
                                        <p:attrNameLst>
                                          <p:attrName>ppt_x</p:attrName>
                                          <p:attrName>ppt_y</p:attrName>
                                        </p:attrNameLst>
                                      </p:cBhvr>
                                      <p:rCtr x="-5900" y="6800"/>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1.94444E-6 -6.93802E-7 L 0.04722 0.13645 " pathEditMode="relative" ptsTypes="AA">
                                      <p:cBhvr>
                                        <p:cTn id="18" dur="2000" fill="hold"/>
                                        <p:tgtEl>
                                          <p:spTgt spid="104467"/>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1.66667E-6 -3.66327E-6 L -0.03941 0.09436 " pathEditMode="relative" ptsTypes="AA">
                                      <p:cBhvr>
                                        <p:cTn id="22" dur="2000" fill="hold"/>
                                        <p:tgtEl>
                                          <p:spTgt spid="104463"/>
                                        </p:tgtEl>
                                        <p:attrNameLst>
                                          <p:attrName>ppt_x</p:attrName>
                                          <p:attrName>ppt_y</p:attrName>
                                        </p:attrNameLst>
                                      </p:cBhvr>
                                    </p:animMotion>
                                  </p:childTnLst>
                                </p:cTn>
                              </p:par>
                              <p:par>
                                <p:cTn id="23" presetID="0" presetClass="path" presetSubtype="0" accel="50000" decel="50000" fill="hold" grpId="0" nodeType="withEffect">
                                  <p:stCondLst>
                                    <p:cond delay="0"/>
                                  </p:stCondLst>
                                  <p:childTnLst>
                                    <p:animMotion origin="layout" path="M -5.83333E-6 -6.93802E-7 L -0.02362 0.08395 " pathEditMode="relative" ptsTypes="AA">
                                      <p:cBhvr>
                                        <p:cTn id="24" dur="2000" fill="hold"/>
                                        <p:tgtEl>
                                          <p:spTgt spid="10446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5" grpId="0" animBg="1"/>
      <p:bldP spid="104466" grpId="0" animBg="1"/>
      <p:bldP spid="104467" grpId="0" animBg="1"/>
      <p:bldP spid="104468" grpId="0" animBg="1"/>
      <p:bldP spid="104468" grpId="1" animBg="1"/>
      <p:bldP spid="10446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fontScale="90000"/>
          </a:bodyPr>
          <a:lstStyle/>
          <a:p>
            <a:pPr eaLnBrk="1" hangingPunct="1"/>
            <a:r>
              <a:rPr lang="sv-SE" sz="4900" b="1" dirty="0"/>
              <a:t>Högt försvarsspel:2-2-1 aktiv överspel</a:t>
            </a:r>
            <a:br>
              <a:rPr lang="sv-SE" b="1" dirty="0"/>
            </a:br>
            <a:r>
              <a:rPr lang="sv-SE" sz="2400" b="1" dirty="0"/>
              <a:t>Spel förbi mellan mittfältare och spets.</a:t>
            </a:r>
            <a:r>
              <a:rPr lang="sv-SE" b="1" dirty="0"/>
              <a:t> </a:t>
            </a:r>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2996952"/>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5807968" y="227687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5231904" y="364502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6" name="Oval 18"/>
          <p:cNvSpPr>
            <a:spLocks noChangeArrowheads="1"/>
          </p:cNvSpPr>
          <p:nvPr/>
        </p:nvSpPr>
        <p:spPr bwMode="auto">
          <a:xfrm>
            <a:off x="4007768" y="227687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503712" y="364502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7464152" y="436510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7752185" y="3429001"/>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503712" y="292494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7752184" y="3068960"/>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3935760" y="46531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6240016" y="141277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6888088" y="501317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1477328"/>
          </a:xfrm>
          <a:prstGeom prst="rect">
            <a:avLst/>
          </a:prstGeom>
          <a:noFill/>
        </p:spPr>
        <p:txBody>
          <a:bodyPr wrap="square" rtlCol="0">
            <a:spAutoFit/>
          </a:bodyPr>
          <a:lstStyle/>
          <a:p>
            <a:r>
              <a:rPr lang="sv-SE" dirty="0"/>
              <a:t>Hb: Skär den centralla passningen främst. Säkrar djupt och flyttar sakta ut mot sin spelare.</a:t>
            </a:r>
          </a:p>
          <a:p>
            <a:r>
              <a:rPr lang="sv-SE" dirty="0"/>
              <a:t>Vb: Tar över ansvaret för centrallinjen i boxen.</a:t>
            </a:r>
          </a:p>
          <a:p>
            <a:r>
              <a:rPr lang="sv-SE" dirty="0"/>
              <a:t>Hm: Flyttar en bra bit ut mot sargen för att tvinga till ett tillbakaspel som är vårt mål.</a:t>
            </a:r>
          </a:p>
          <a:p>
            <a:r>
              <a:rPr lang="sv-SE" dirty="0" err="1"/>
              <a:t>Vm:</a:t>
            </a:r>
            <a:r>
              <a:rPr lang="sv-SE" dirty="0"/>
              <a:t> Kommer in och tar över ansvaret i centrallinjen.</a:t>
            </a:r>
          </a:p>
          <a:p>
            <a:r>
              <a:rPr lang="sv-SE" dirty="0"/>
              <a:t>S: Faller ner centrallt för att tydligt öppna för tillbakaspel.  </a:t>
            </a:r>
          </a:p>
        </p:txBody>
      </p:sp>
      <p:cxnSp>
        <p:nvCxnSpPr>
          <p:cNvPr id="3" name="Rett pil 2"/>
          <p:cNvCxnSpPr/>
          <p:nvPr/>
        </p:nvCxnSpPr>
        <p:spPr>
          <a:xfrm>
            <a:off x="6528048" y="3284984"/>
            <a:ext cx="288032" cy="1872208"/>
          </a:xfrm>
          <a:prstGeom prst="straightConnector1">
            <a:avLst/>
          </a:prstGeom>
          <a:ln>
            <a:solidFill>
              <a:schemeClr val="tx1"/>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5" name="Rett pil 4"/>
          <p:cNvCxnSpPr/>
          <p:nvPr/>
        </p:nvCxnSpPr>
        <p:spPr>
          <a:xfrm>
            <a:off x="5375920" y="3789040"/>
            <a:ext cx="432048" cy="100811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7" name="Rett pil 6"/>
          <p:cNvCxnSpPr/>
          <p:nvPr/>
        </p:nvCxnSpPr>
        <p:spPr>
          <a:xfrm>
            <a:off x="3647728" y="3789040"/>
            <a:ext cx="288032" cy="72008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9" name="Rett pil 8"/>
          <p:cNvCxnSpPr/>
          <p:nvPr/>
        </p:nvCxnSpPr>
        <p:spPr>
          <a:xfrm flipH="1">
            <a:off x="3431704" y="2420888"/>
            <a:ext cx="720080" cy="57606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1" name="Rett pil 10"/>
          <p:cNvCxnSpPr/>
          <p:nvPr/>
        </p:nvCxnSpPr>
        <p:spPr>
          <a:xfrm>
            <a:off x="5951984" y="2420888"/>
            <a:ext cx="432048" cy="64807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 name="Rett pil 14"/>
          <p:cNvCxnSpPr/>
          <p:nvPr/>
        </p:nvCxnSpPr>
        <p:spPr>
          <a:xfrm flipH="1" flipV="1">
            <a:off x="6672064" y="3573016"/>
            <a:ext cx="1080120" cy="7200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690187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5.55556E-7 3.7037E-6 L 0.01476 -0.10625 " pathEditMode="relative" rAng="0" ptsTypes="AA">
                                      <p:cBhvr>
                                        <p:cTn id="6" dur="2000" fill="hold"/>
                                        <p:tgtEl>
                                          <p:spTgt spid="104468"/>
                                        </p:tgtEl>
                                        <p:attrNameLst>
                                          <p:attrName>ppt_x</p:attrName>
                                          <p:attrName>ppt_y</p:attrName>
                                        </p:attrNameLst>
                                      </p:cBhvr>
                                      <p:rCtr x="729" y="-5324"/>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8.05556E-6 -2.59259E-6 L -0.14166 0.01042 " pathEditMode="relative" ptsTypes="AA">
                                      <p:cBhvr>
                                        <p:cTn id="10" dur="2000" fill="hold"/>
                                        <p:tgtEl>
                                          <p:spTgt spid="104472"/>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checkerboard(across)">
                                      <p:cBhvr>
                                        <p:cTn id="15" dur="500"/>
                                        <p:tgtEl>
                                          <p:spTgt spid="11"/>
                                        </p:tgtEl>
                                      </p:cBhvr>
                                    </p:animEffect>
                                  </p:childTnLst>
                                </p:cTn>
                              </p:par>
                              <p:par>
                                <p:cTn id="16" presetID="5" presetClass="entr" presetSubtype="10"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checkerboard(across)">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par>
                          <p:cTn id="24" fill="hold">
                            <p:stCondLst>
                              <p:cond delay="500"/>
                            </p:stCondLst>
                            <p:childTnLst>
                              <p:par>
                                <p:cTn id="25" presetID="5" presetClass="entr" presetSubtype="1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heckerboard(across)">
                                      <p:cBhvr>
                                        <p:cTn id="27" dur="500"/>
                                        <p:tgtEl>
                                          <p:spTgt spid="7"/>
                                        </p:tgtEl>
                                      </p:cBhvr>
                                    </p:animEffect>
                                  </p:childTnLst>
                                </p:cTn>
                              </p:par>
                              <p:par>
                                <p:cTn id="28" presetID="5" presetClass="entr" presetSubtype="10" fill="hold"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checkerboard(across)">
                                      <p:cBhvr>
                                        <p:cTn id="30" dur="500"/>
                                        <p:tgtEl>
                                          <p:spTgt spid="9"/>
                                        </p:tgtEl>
                                      </p:cBhvr>
                                    </p:animEffect>
                                  </p:childTnLst>
                                </p:cTn>
                              </p:par>
                              <p:par>
                                <p:cTn id="31" presetID="5" presetClass="entr" presetSubtype="10"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checkerboard(across)">
                                      <p:cBhvr>
                                        <p:cTn id="3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8" grpId="0" animBg="1"/>
      <p:bldP spid="10447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
            <a:ext cx="9144000" cy="1052735"/>
          </a:xfrm>
        </p:spPr>
        <p:txBody>
          <a:bodyPr>
            <a:normAutofit fontScale="90000"/>
          </a:bodyPr>
          <a:lstStyle/>
          <a:p>
            <a:r>
              <a:rPr lang="sv-SE" b="1" dirty="0"/>
              <a:t>Lågt försvarsspel framför målet</a:t>
            </a:r>
          </a:p>
        </p:txBody>
      </p:sp>
      <p:sp>
        <p:nvSpPr>
          <p:cNvPr id="3" name="Subtitle 2"/>
          <p:cNvSpPr>
            <a:spLocks noGrp="1"/>
          </p:cNvSpPr>
          <p:nvPr>
            <p:ph type="subTitle" idx="1"/>
          </p:nvPr>
        </p:nvSpPr>
        <p:spPr>
          <a:xfrm>
            <a:off x="1524000" y="980728"/>
            <a:ext cx="9144000" cy="5877272"/>
          </a:xfrm>
        </p:spPr>
        <p:txBody>
          <a:bodyPr/>
          <a:lstStyle/>
          <a:p>
            <a:r>
              <a:rPr lang="sv-SE" dirty="0">
                <a:solidFill>
                  <a:schemeClr val="tx1"/>
                </a:solidFill>
              </a:rPr>
              <a:t>Att tänka på:</a:t>
            </a:r>
          </a:p>
          <a:p>
            <a:pPr algn="l">
              <a:buFont typeface="Arial" pitchFamily="34" charset="0"/>
              <a:buChar char="•"/>
            </a:pPr>
            <a:r>
              <a:rPr lang="sv-SE" dirty="0"/>
              <a:t>Vi vill alltid äga central yta med så många spelare som vi kan samtidigt som vi alltid vill </a:t>
            </a:r>
            <a:r>
              <a:rPr lang="sv-SE" u="sng" dirty="0"/>
              <a:t>störa</a:t>
            </a:r>
            <a:r>
              <a:rPr lang="sv-SE" dirty="0"/>
              <a:t> och </a:t>
            </a:r>
            <a:r>
              <a:rPr lang="sv-SE" u="sng" dirty="0"/>
              <a:t>ställa krav</a:t>
            </a:r>
            <a:r>
              <a:rPr lang="sv-SE" dirty="0"/>
              <a:t> på våra motståndare.</a:t>
            </a:r>
          </a:p>
          <a:p>
            <a:pPr algn="l">
              <a:buFont typeface="Arial" pitchFamily="34" charset="0"/>
              <a:buChar char="•"/>
            </a:pPr>
            <a:r>
              <a:rPr lang="sv-SE" dirty="0"/>
              <a:t>Vi ska alltid ha minst en spelare i boxen.</a:t>
            </a:r>
          </a:p>
          <a:p>
            <a:pPr algn="l">
              <a:buFont typeface="Arial" pitchFamily="34" charset="0"/>
              <a:buChar char="•"/>
            </a:pPr>
            <a:r>
              <a:rPr lang="sv-SE" dirty="0"/>
              <a:t>Vi försöker alltid att ligga som ett</a:t>
            </a:r>
            <a:r>
              <a:rPr lang="sv-SE" dirty="0">
                <a:solidFill>
                  <a:srgbClr val="00B050"/>
                </a:solidFill>
              </a:rPr>
              <a:t> W </a:t>
            </a:r>
            <a:r>
              <a:rPr lang="sv-SE" dirty="0"/>
              <a:t>eller i alla fall i vridning för att stänga så stora diagonala ytor som möjligt. </a:t>
            </a:r>
            <a:r>
              <a:rPr lang="sv-SE" b="1" dirty="0"/>
              <a:t>DVS DJUP I LAGDELARNA</a:t>
            </a:r>
            <a:r>
              <a:rPr lang="sv-SE" dirty="0"/>
              <a:t>.</a:t>
            </a:r>
          </a:p>
          <a:p>
            <a:pPr algn="l">
              <a:buFont typeface="Arial" pitchFamily="34" charset="0"/>
              <a:buChar char="•"/>
            </a:pPr>
            <a:r>
              <a:rPr lang="sv-SE" dirty="0"/>
              <a:t>Vi kommer att låta dom ta avslut från nedre delen av fickan och dessa ska alltid komma på nedansida av vår back! (</a:t>
            </a:r>
            <a:r>
              <a:rPr lang="sv-SE" b="1" dirty="0"/>
              <a:t>kroppsspråk</a:t>
            </a:r>
            <a:r>
              <a:rPr lang="sv-SE" dirty="0"/>
              <a:t>)</a:t>
            </a:r>
          </a:p>
          <a:p>
            <a:pPr algn="l">
              <a:buFont typeface="Arial" pitchFamily="34" charset="0"/>
              <a:buChar char="•"/>
            </a:pPr>
            <a:r>
              <a:rPr lang="sv-SE" dirty="0"/>
              <a:t>Vi är tydliga med att stå i faktisk- och eventuell skottlinje samt att skära vinklar för </a:t>
            </a:r>
            <a:r>
              <a:rPr lang="sv-SE" u="sng" dirty="0"/>
              <a:t>centrala passningar</a:t>
            </a:r>
            <a:r>
              <a:rPr lang="sv-SE" dirty="0"/>
              <a:t>.</a:t>
            </a:r>
          </a:p>
          <a:p>
            <a:pPr algn="l">
              <a:buFont typeface="Arial" pitchFamily="34" charset="0"/>
              <a:buChar char="•"/>
            </a:pPr>
            <a:r>
              <a:rPr lang="sv-SE" dirty="0"/>
              <a:t>Vid tillfälle så ska vi dubbla mellan back och mittfältare, spets täcker bort back på bollsida och får vara redo att ge eventuellt understöd.</a:t>
            </a:r>
          </a:p>
          <a:p>
            <a:pPr algn="l">
              <a:buFont typeface="Arial" pitchFamily="34" charset="0"/>
              <a:buChar char="•"/>
            </a:pPr>
            <a:r>
              <a:rPr lang="sv-SE" u="sng" dirty="0"/>
              <a:t>Position – Ställ krav! </a:t>
            </a:r>
          </a:p>
          <a:p>
            <a:pPr algn="l">
              <a:buFont typeface="Arial" pitchFamily="34" charset="0"/>
              <a:buChar char="•"/>
            </a:pPr>
            <a:endParaRPr lang="sv-S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fontScale="90000"/>
          </a:bodyPr>
          <a:lstStyle/>
          <a:p>
            <a:pPr eaLnBrk="1" hangingPunct="1"/>
            <a:r>
              <a:rPr lang="sv-SE" sz="4900" b="1" dirty="0"/>
              <a:t>Högt försvarsspel:2-2-1 aktiv överspel</a:t>
            </a:r>
            <a:br>
              <a:rPr lang="sv-SE" b="1" dirty="0"/>
            </a:br>
            <a:r>
              <a:rPr lang="sv-SE" sz="2400" b="1" dirty="0"/>
              <a:t>Spel förbi mellan back och mittfältare.</a:t>
            </a:r>
            <a:r>
              <a:rPr lang="sv-SE" b="1" dirty="0"/>
              <a:t> </a:t>
            </a:r>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2996952"/>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5447928" y="220486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5735960"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6" name="Oval 18"/>
          <p:cNvSpPr>
            <a:spLocks noChangeArrowheads="1"/>
          </p:cNvSpPr>
          <p:nvPr/>
        </p:nvSpPr>
        <p:spPr bwMode="auto">
          <a:xfrm>
            <a:off x="4007768" y="227687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719736" y="335699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7248128"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7392145" y="1772817"/>
            <a:ext cx="71437" cy="71437"/>
          </a:xfrm>
          <a:prstGeom prst="ellipse">
            <a:avLst/>
          </a:prstGeom>
          <a:solidFill>
            <a:schemeClr val="tx1"/>
          </a:solidFill>
          <a:ln w="9525">
            <a:solidFill>
              <a:srgbClr val="000000"/>
            </a:solidFill>
            <a:round/>
            <a:headEnd/>
            <a:tailEnd/>
          </a:ln>
        </p:spPr>
        <p:txBody>
          <a:bodyPr wrap="none" anchor="ctr"/>
          <a:lstStyle/>
          <a:p>
            <a:endParaRPr lang="sv-SE"/>
          </a:p>
        </p:txBody>
      </p:sp>
      <p:sp>
        <p:nvSpPr>
          <p:cNvPr id="104471" name="Oval 23"/>
          <p:cNvSpPr>
            <a:spLocks noChangeArrowheads="1"/>
          </p:cNvSpPr>
          <p:nvPr/>
        </p:nvSpPr>
        <p:spPr bwMode="auto">
          <a:xfrm>
            <a:off x="3503712" y="292494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760816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7536160" y="170080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5087888"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4295800" y="50851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1477328"/>
          </a:xfrm>
          <a:prstGeom prst="rect">
            <a:avLst/>
          </a:prstGeom>
          <a:noFill/>
        </p:spPr>
        <p:txBody>
          <a:bodyPr wrap="square" rtlCol="0">
            <a:spAutoFit/>
          </a:bodyPr>
          <a:lstStyle/>
          <a:p>
            <a:r>
              <a:rPr lang="sv-SE" dirty="0"/>
              <a:t>Hb: Skär den centralla passningen främst samtidigt som han jobbar sig ut med klubban uppåt.</a:t>
            </a:r>
          </a:p>
          <a:p>
            <a:r>
              <a:rPr lang="sv-SE" dirty="0"/>
              <a:t>Vb: Tar över ansvaret för centrallinjen i boxen.</a:t>
            </a:r>
          </a:p>
          <a:p>
            <a:r>
              <a:rPr lang="sv-SE" dirty="0"/>
              <a:t>Hm: Flyttar rakt ner i banan för att stänga för inspel och för att tvinga </a:t>
            </a:r>
            <a:r>
              <a:rPr lang="sv-SE" dirty="0" err="1"/>
              <a:t>fwd</a:t>
            </a:r>
            <a:r>
              <a:rPr lang="sv-SE" dirty="0"/>
              <a:t> till ett tilbakaspel.</a:t>
            </a:r>
          </a:p>
          <a:p>
            <a:r>
              <a:rPr lang="sv-SE" dirty="0" err="1"/>
              <a:t>Vm:</a:t>
            </a:r>
            <a:r>
              <a:rPr lang="sv-SE" dirty="0"/>
              <a:t> Kommer in och tar över ansvaret i centrallinjen.</a:t>
            </a:r>
          </a:p>
          <a:p>
            <a:r>
              <a:rPr lang="sv-SE" dirty="0"/>
              <a:t>S: Faller ner centrallt för att tydligt öppna för tillbakaspel.  </a:t>
            </a:r>
          </a:p>
        </p:txBody>
      </p:sp>
      <p:cxnSp>
        <p:nvCxnSpPr>
          <p:cNvPr id="3" name="Rett pil 2"/>
          <p:cNvCxnSpPr>
            <a:stCxn id="104469" idx="1"/>
          </p:cNvCxnSpPr>
          <p:nvPr/>
        </p:nvCxnSpPr>
        <p:spPr>
          <a:xfrm flipH="1" flipV="1">
            <a:off x="5159896" y="1772816"/>
            <a:ext cx="2242710" cy="10462"/>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5" name="Rett pil 4"/>
          <p:cNvCxnSpPr/>
          <p:nvPr/>
        </p:nvCxnSpPr>
        <p:spPr>
          <a:xfrm flipH="1">
            <a:off x="4583832" y="1700808"/>
            <a:ext cx="576064" cy="3240360"/>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8" name="Rett pil 7"/>
          <p:cNvCxnSpPr/>
          <p:nvPr/>
        </p:nvCxnSpPr>
        <p:spPr>
          <a:xfrm flipH="1">
            <a:off x="3863752" y="2420888"/>
            <a:ext cx="288032" cy="64807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0" name="Rett pil 9"/>
          <p:cNvCxnSpPr>
            <a:stCxn id="104467" idx="4"/>
          </p:cNvCxnSpPr>
          <p:nvPr/>
        </p:nvCxnSpPr>
        <p:spPr>
          <a:xfrm>
            <a:off x="3872136" y="3661792"/>
            <a:ext cx="279648" cy="106335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2" name="Rett pil 11"/>
          <p:cNvCxnSpPr/>
          <p:nvPr/>
        </p:nvCxnSpPr>
        <p:spPr>
          <a:xfrm flipH="1">
            <a:off x="4943872" y="3645024"/>
            <a:ext cx="936104" cy="21602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5" name="Rett pil 14"/>
          <p:cNvCxnSpPr>
            <a:stCxn id="104463" idx="5"/>
          </p:cNvCxnSpPr>
          <p:nvPr/>
        </p:nvCxnSpPr>
        <p:spPr>
          <a:xfrm flipH="1">
            <a:off x="4511825" y="2465028"/>
            <a:ext cx="1196267" cy="531925"/>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8" name="Rett pil 17"/>
          <p:cNvCxnSpPr/>
          <p:nvPr/>
        </p:nvCxnSpPr>
        <p:spPr>
          <a:xfrm flipH="1">
            <a:off x="6240016" y="2492896"/>
            <a:ext cx="1152128" cy="79208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092135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1.66667E-6 -5.92593E-6 L 0.02378 -0.15764 " pathEditMode="relative" ptsTypes="AA">
                                      <p:cBhvr>
                                        <p:cTn id="6" dur="2000" fill="hold"/>
                                        <p:tgtEl>
                                          <p:spTgt spid="10446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heckerboard(across)">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checkerboard(across)">
                                      <p:cBhvr>
                                        <p:cTn id="21" dur="500"/>
                                        <p:tgtEl>
                                          <p:spTgt spid="10"/>
                                        </p:tgtEl>
                                      </p:cBhvr>
                                    </p:animEffect>
                                  </p:childTnLst>
                                </p:cTn>
                              </p:par>
                              <p:par>
                                <p:cTn id="22" presetID="5" presetClass="entr" presetSubtype="10"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checkerboard(across)">
                                      <p:cBhvr>
                                        <p:cTn id="24" dur="500"/>
                                        <p:tgtEl>
                                          <p:spTgt spid="8"/>
                                        </p:tgtEl>
                                      </p:cBhvr>
                                    </p:animEffect>
                                  </p:childTnLst>
                                </p:cTn>
                              </p:par>
                              <p:par>
                                <p:cTn id="25" presetID="5" presetClass="entr" presetSubtype="1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heckerboard(across)">
                                      <p:cBhvr>
                                        <p:cTn id="27" dur="500"/>
                                        <p:tgtEl>
                                          <p:spTgt spid="15"/>
                                        </p:tgtEl>
                                      </p:cBhvr>
                                    </p:animEffect>
                                  </p:childTnLst>
                                </p:cTn>
                              </p:par>
                              <p:par>
                                <p:cTn id="28" presetID="5" presetClass="entr" presetSubtype="10" fill="hold"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checkerboard(across)">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checkerboard(across)">
                                      <p:cBhvr>
                                        <p:cTn id="35"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C4F2FD3-DBAC-0601-143A-1949333A0473}"/>
              </a:ext>
            </a:extLst>
          </p:cNvPr>
          <p:cNvPicPr>
            <a:picLocks noGrp="1" noChangeAspect="1"/>
          </p:cNvPicPr>
          <p:nvPr>
            <p:ph idx="1"/>
          </p:nvPr>
        </p:nvPicPr>
        <p:blipFill rotWithShape="1">
          <a:blip r:embed="rId2"/>
          <a:srcRect l="8022" r="17644" b="-1"/>
          <a:stretch/>
        </p:blipFill>
        <p:spPr>
          <a:xfrm>
            <a:off x="1517636" y="-31995"/>
            <a:ext cx="9143980" cy="6857990"/>
          </a:xfrm>
          <a:prstGeom prst="rect">
            <a:avLst/>
          </a:prstGeom>
        </p:spPr>
      </p:pic>
      <p:sp>
        <p:nvSpPr>
          <p:cNvPr id="2" name="Title 1">
            <a:extLst>
              <a:ext uri="{FF2B5EF4-FFF2-40B4-BE49-F238E27FC236}">
                <a16:creationId xmlns:a16="http://schemas.microsoft.com/office/drawing/2014/main" id="{F40CEBC4-FA27-706E-A026-B984DD3182D1}"/>
              </a:ext>
            </a:extLst>
          </p:cNvPr>
          <p:cNvSpPr>
            <a:spLocks noGrp="1"/>
          </p:cNvSpPr>
          <p:nvPr>
            <p:ph type="title"/>
          </p:nvPr>
        </p:nvSpPr>
        <p:spPr>
          <a:xfrm>
            <a:off x="1505193" y="3444167"/>
            <a:ext cx="8408194" cy="744836"/>
          </a:xfrm>
        </p:spPr>
        <p:txBody>
          <a:bodyPr vert="horz" lIns="91440" tIns="45720" rIns="91440" bIns="45720" rtlCol="0" anchor="ctr">
            <a:normAutofit/>
          </a:bodyPr>
          <a:lstStyle/>
          <a:p>
            <a:pPr>
              <a:lnSpc>
                <a:spcPct val="90000"/>
              </a:lnSpc>
            </a:pPr>
            <a:r>
              <a:rPr lang="en-US" sz="3100" dirty="0">
                <a:solidFill>
                  <a:schemeClr val="bg1"/>
                </a:solidFill>
              </a:rPr>
              <a:t>                           </a:t>
            </a:r>
            <a:r>
              <a:rPr lang="en-US" sz="3100" dirty="0" err="1">
                <a:solidFill>
                  <a:schemeClr val="bg1"/>
                </a:solidFill>
              </a:rPr>
              <a:t>Spelvändningar</a:t>
            </a:r>
            <a:r>
              <a:rPr lang="en-US" sz="3100" dirty="0">
                <a:solidFill>
                  <a:schemeClr val="bg1"/>
                </a:solidFill>
              </a:rPr>
              <a:t>/</a:t>
            </a:r>
            <a:r>
              <a:rPr lang="en-US" sz="3100" dirty="0" err="1">
                <a:solidFill>
                  <a:schemeClr val="bg1"/>
                </a:solidFill>
              </a:rPr>
              <a:t>kontringar</a:t>
            </a:r>
            <a:endParaRPr lang="en-US" sz="3100" dirty="0">
              <a:solidFill>
                <a:schemeClr val="bg1"/>
              </a:solidFill>
            </a:endParaRPr>
          </a:p>
        </p:txBody>
      </p:sp>
    </p:spTree>
    <p:extLst>
      <p:ext uri="{BB962C8B-B14F-4D97-AF65-F5344CB8AC3E}">
        <p14:creationId xmlns:p14="http://schemas.microsoft.com/office/powerpoint/2010/main" val="6465166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524000" y="0"/>
            <a:ext cx="9144000" cy="1417638"/>
          </a:xfrm>
        </p:spPr>
        <p:txBody>
          <a:bodyPr>
            <a:normAutofit/>
          </a:bodyPr>
          <a:lstStyle/>
          <a:p>
            <a:pPr eaLnBrk="1" hangingPunct="1"/>
            <a:r>
              <a:rPr lang="sv-SE" sz="4000" b="1" dirty="0"/>
              <a:t>Kontring/spelvändningstänk - strategi</a:t>
            </a:r>
          </a:p>
        </p:txBody>
      </p:sp>
      <p:sp>
        <p:nvSpPr>
          <p:cNvPr id="68611" name="Rectangle 3"/>
          <p:cNvSpPr>
            <a:spLocks noGrp="1" noChangeArrowheads="1"/>
          </p:cNvSpPr>
          <p:nvPr>
            <p:ph type="body" idx="1"/>
          </p:nvPr>
        </p:nvSpPr>
        <p:spPr>
          <a:xfrm>
            <a:off x="1524000" y="1484784"/>
            <a:ext cx="9144000" cy="5373216"/>
          </a:xfrm>
        </p:spPr>
        <p:txBody>
          <a:bodyPr>
            <a:normAutofit/>
          </a:bodyPr>
          <a:lstStyle/>
          <a:p>
            <a:pPr algn="ctr">
              <a:lnSpc>
                <a:spcPct val="90000"/>
              </a:lnSpc>
              <a:buNone/>
            </a:pPr>
            <a:r>
              <a:rPr lang="sv-SE" dirty="0"/>
              <a:t>Att tänka på:</a:t>
            </a:r>
          </a:p>
          <a:p>
            <a:pPr>
              <a:lnSpc>
                <a:spcPct val="90000"/>
              </a:lnSpc>
            </a:pPr>
            <a:r>
              <a:rPr lang="sv-SE" sz="2400" dirty="0"/>
              <a:t>1:a passningen ska slås direkt</a:t>
            </a:r>
          </a:p>
          <a:p>
            <a:pPr lvl="1" eaLnBrk="1" hangingPunct="1">
              <a:lnSpc>
                <a:spcPct val="90000"/>
              </a:lnSpc>
            </a:pPr>
            <a:r>
              <a:rPr lang="sv-SE" dirty="0"/>
              <a:t>Det ska alltid finnas alternativ! </a:t>
            </a:r>
          </a:p>
          <a:p>
            <a:pPr lvl="1" eaLnBrk="1" hangingPunct="1">
              <a:lnSpc>
                <a:spcPct val="90000"/>
              </a:lnSpc>
            </a:pPr>
            <a:r>
              <a:rPr lang="sv-SE" b="1" u="sng" dirty="0"/>
              <a:t>Medspelare ska kommunicera var man är!</a:t>
            </a:r>
          </a:p>
          <a:p>
            <a:pPr eaLnBrk="1" hangingPunct="1">
              <a:lnSpc>
                <a:spcPct val="90000"/>
              </a:lnSpc>
            </a:pPr>
            <a:r>
              <a:rPr lang="sv-SE" sz="2400" dirty="0"/>
              <a:t>2:a passningen ska slås snabbt med (kreativt tänkt)</a:t>
            </a:r>
          </a:p>
          <a:p>
            <a:r>
              <a:rPr lang="sv-SE" sz="2400" dirty="0"/>
              <a:t>MAXLÖPNINGAR GÄLLER, samt smarta löpningar</a:t>
            </a:r>
            <a:br>
              <a:rPr lang="sv-SE" sz="2400" dirty="0"/>
            </a:br>
            <a:r>
              <a:rPr lang="sv-SE" sz="2400" dirty="0"/>
              <a:t>(använd släp-löpningar för skapa mer yta till dig själv och till </a:t>
            </a:r>
            <a:r>
              <a:rPr lang="sv-SE" sz="2400"/>
              <a:t>dina medspelare.</a:t>
            </a:r>
            <a:endParaRPr lang="sv-SE" sz="2400" dirty="0"/>
          </a:p>
          <a:p>
            <a:pPr lvl="1"/>
            <a:r>
              <a:rPr lang="sv-SE" dirty="0"/>
              <a:t>Fart, fart, fart! </a:t>
            </a:r>
          </a:p>
          <a:p>
            <a:r>
              <a:rPr lang="sv-SE" sz="2400" dirty="0"/>
              <a:t>Spelaren längst upp i banan tar djup och drar isär, sök bortre stolpen!</a:t>
            </a:r>
          </a:p>
          <a:p>
            <a:pPr lvl="1"/>
            <a:r>
              <a:rPr lang="sv-SE" dirty="0"/>
              <a:t>Bortre back GÅ alltid med i spelvändningar/kontringar som vi startar på egen planhalva.</a:t>
            </a:r>
          </a:p>
          <a:p>
            <a:r>
              <a:rPr lang="sv-SE" sz="2400" dirty="0"/>
              <a:t>Andravåg/ glöm inte leta släpande spelare</a:t>
            </a:r>
          </a:p>
          <a:p>
            <a:pPr eaLnBrk="1" hangingPunct="1">
              <a:lnSpc>
                <a:spcPct val="90000"/>
              </a:lnSpc>
            </a:pPr>
            <a:endParaRPr lang="sv-SE" dirty="0"/>
          </a:p>
        </p:txBody>
      </p:sp>
      <p:pic>
        <p:nvPicPr>
          <p:cNvPr id="5" name="Picture 5" descr="MCj03325180000[1]"/>
          <p:cNvPicPr>
            <a:picLocks noChangeAspect="1" noChangeArrowheads="1"/>
          </p:cNvPicPr>
          <p:nvPr/>
        </p:nvPicPr>
        <p:blipFill>
          <a:blip r:embed="rId3" cstate="print"/>
          <a:srcRect/>
          <a:stretch>
            <a:fillRect/>
          </a:stretch>
        </p:blipFill>
        <p:spPr bwMode="auto">
          <a:xfrm>
            <a:off x="8033928" y="5445224"/>
            <a:ext cx="1828800" cy="1036637"/>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box(in)">
                                      <p:cBhvr>
                                        <p:cTn id="7" dur="500"/>
                                        <p:tgtEl>
                                          <p:spTgt spid="68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box(in)">
                                      <p:cBhvr>
                                        <p:cTn id="12" dur="500"/>
                                        <p:tgtEl>
                                          <p:spTgt spid="68611">
                                            <p:txEl>
                                              <p:pRg st="1" end="1"/>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68611">
                                            <p:txEl>
                                              <p:pRg st="2" end="2"/>
                                            </p:txEl>
                                          </p:spTgt>
                                        </p:tgtEl>
                                        <p:attrNameLst>
                                          <p:attrName>style.visibility</p:attrName>
                                        </p:attrNameLst>
                                      </p:cBhvr>
                                      <p:to>
                                        <p:strVal val="visible"/>
                                      </p:to>
                                    </p:set>
                                    <p:animEffect transition="in" filter="box(in)">
                                      <p:cBhvr>
                                        <p:cTn id="15" dur="500"/>
                                        <p:tgtEl>
                                          <p:spTgt spid="68611">
                                            <p:txEl>
                                              <p:pRg st="2" end="2"/>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68611">
                                            <p:txEl>
                                              <p:pRg st="3" end="3"/>
                                            </p:txEl>
                                          </p:spTgt>
                                        </p:tgtEl>
                                        <p:attrNameLst>
                                          <p:attrName>style.visibility</p:attrName>
                                        </p:attrNameLst>
                                      </p:cBhvr>
                                      <p:to>
                                        <p:strVal val="visible"/>
                                      </p:to>
                                    </p:set>
                                    <p:animEffect transition="in" filter="box(in)">
                                      <p:cBhvr>
                                        <p:cTn id="18" dur="500"/>
                                        <p:tgtEl>
                                          <p:spTgt spid="6861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68611">
                                            <p:txEl>
                                              <p:pRg st="4" end="4"/>
                                            </p:txEl>
                                          </p:spTgt>
                                        </p:tgtEl>
                                        <p:attrNameLst>
                                          <p:attrName>style.visibility</p:attrName>
                                        </p:attrNameLst>
                                      </p:cBhvr>
                                      <p:to>
                                        <p:strVal val="visible"/>
                                      </p:to>
                                    </p:set>
                                    <p:animEffect transition="in" filter="box(in)">
                                      <p:cBhvr>
                                        <p:cTn id="23" dur="500"/>
                                        <p:tgtEl>
                                          <p:spTgt spid="6861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68611">
                                            <p:txEl>
                                              <p:pRg st="5" end="5"/>
                                            </p:txEl>
                                          </p:spTgt>
                                        </p:tgtEl>
                                        <p:attrNameLst>
                                          <p:attrName>style.visibility</p:attrName>
                                        </p:attrNameLst>
                                      </p:cBhvr>
                                      <p:to>
                                        <p:strVal val="visible"/>
                                      </p:to>
                                    </p:set>
                                    <p:animEffect transition="in" filter="box(in)">
                                      <p:cBhvr>
                                        <p:cTn id="28" dur="500"/>
                                        <p:tgtEl>
                                          <p:spTgt spid="68611">
                                            <p:txEl>
                                              <p:pRg st="5" end="5"/>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68611">
                                            <p:txEl>
                                              <p:pRg st="6" end="6"/>
                                            </p:txEl>
                                          </p:spTgt>
                                        </p:tgtEl>
                                        <p:attrNameLst>
                                          <p:attrName>style.visibility</p:attrName>
                                        </p:attrNameLst>
                                      </p:cBhvr>
                                      <p:to>
                                        <p:strVal val="visible"/>
                                      </p:to>
                                    </p:set>
                                    <p:animEffect transition="in" filter="box(in)">
                                      <p:cBhvr>
                                        <p:cTn id="31" dur="500"/>
                                        <p:tgtEl>
                                          <p:spTgt spid="68611">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68611">
                                            <p:txEl>
                                              <p:pRg st="7" end="7"/>
                                            </p:txEl>
                                          </p:spTgt>
                                        </p:tgtEl>
                                        <p:attrNameLst>
                                          <p:attrName>style.visibility</p:attrName>
                                        </p:attrNameLst>
                                      </p:cBhvr>
                                      <p:to>
                                        <p:strVal val="visible"/>
                                      </p:to>
                                    </p:set>
                                    <p:animEffect transition="in" filter="box(in)">
                                      <p:cBhvr>
                                        <p:cTn id="36" dur="500"/>
                                        <p:tgtEl>
                                          <p:spTgt spid="68611">
                                            <p:txEl>
                                              <p:pRg st="7" end="7"/>
                                            </p:txEl>
                                          </p:spTgt>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68611">
                                            <p:txEl>
                                              <p:pRg st="8" end="8"/>
                                            </p:txEl>
                                          </p:spTgt>
                                        </p:tgtEl>
                                        <p:attrNameLst>
                                          <p:attrName>style.visibility</p:attrName>
                                        </p:attrNameLst>
                                      </p:cBhvr>
                                      <p:to>
                                        <p:strVal val="visible"/>
                                      </p:to>
                                    </p:set>
                                    <p:animEffect transition="in" filter="box(in)">
                                      <p:cBhvr>
                                        <p:cTn id="39" dur="500"/>
                                        <p:tgtEl>
                                          <p:spTgt spid="68611">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68611">
                                            <p:txEl>
                                              <p:pRg st="9" end="9"/>
                                            </p:txEl>
                                          </p:spTgt>
                                        </p:tgtEl>
                                        <p:attrNameLst>
                                          <p:attrName>style.visibility</p:attrName>
                                        </p:attrNameLst>
                                      </p:cBhvr>
                                      <p:to>
                                        <p:strVal val="visible"/>
                                      </p:to>
                                    </p:set>
                                    <p:animEffect transition="in" filter="box(in)">
                                      <p:cBhvr>
                                        <p:cTn id="44" dur="500"/>
                                        <p:tgtEl>
                                          <p:spTgt spid="68611">
                                            <p:txEl>
                                              <p:pRg st="9" end="9"/>
                                            </p:txEl>
                                          </p:spTgt>
                                        </p:tgtEl>
                                      </p:cBhvr>
                                    </p:animEffect>
                                  </p:childTnLst>
                                </p:cTn>
                              </p:par>
                              <p:par>
                                <p:cTn id="45" presetID="4" presetClass="entr" presetSubtype="16" fill="hold" nodeType="with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box(in)">
                                      <p:cBhvr>
                                        <p:cTn id="4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1524000" y="0"/>
            <a:ext cx="9144000" cy="1417638"/>
          </a:xfrm>
        </p:spPr>
        <p:txBody>
          <a:bodyPr>
            <a:normAutofit/>
          </a:bodyPr>
          <a:lstStyle/>
          <a:p>
            <a:pPr eaLnBrk="1" hangingPunct="1"/>
            <a:r>
              <a:rPr lang="sv-SE" sz="4000" b="1" dirty="0"/>
              <a:t>Kontring målvaktsutkast</a:t>
            </a:r>
          </a:p>
        </p:txBody>
      </p:sp>
      <p:sp>
        <p:nvSpPr>
          <p:cNvPr id="68611" name="Rectangle 3"/>
          <p:cNvSpPr>
            <a:spLocks noGrp="1" noChangeArrowheads="1"/>
          </p:cNvSpPr>
          <p:nvPr>
            <p:ph type="body" idx="1"/>
          </p:nvPr>
        </p:nvSpPr>
        <p:spPr>
          <a:xfrm>
            <a:off x="1524000" y="1484784"/>
            <a:ext cx="9144000" cy="5373216"/>
          </a:xfrm>
        </p:spPr>
        <p:txBody>
          <a:bodyPr>
            <a:normAutofit/>
          </a:bodyPr>
          <a:lstStyle/>
          <a:p>
            <a:pPr algn="ctr">
              <a:lnSpc>
                <a:spcPct val="90000"/>
              </a:lnSpc>
              <a:buNone/>
            </a:pPr>
            <a:r>
              <a:rPr lang="sv-SE" dirty="0"/>
              <a:t>Att tänka på:</a:t>
            </a:r>
          </a:p>
          <a:p>
            <a:pPr marL="0" indent="0">
              <a:buNone/>
            </a:pPr>
            <a:r>
              <a:rPr lang="sv-SE" dirty="0"/>
              <a:t>Alternativ 1</a:t>
            </a:r>
            <a:br>
              <a:rPr lang="sv-SE" dirty="0"/>
            </a:br>
            <a:r>
              <a:rPr lang="sv-SE" dirty="0"/>
              <a:t>Vid 90% träffsäkerhet kasta långt på S (eller spelaren som är längst fram </a:t>
            </a:r>
            <a:r>
              <a:rPr lang="sv-SE" dirty="0">
                <a:sym typeface="Wingdings" panose="05000000000000000000" pitchFamily="2" charset="2"/>
              </a:rPr>
              <a:t> </a:t>
            </a:r>
            <a:endParaRPr lang="sv-SE" dirty="0"/>
          </a:p>
          <a:p>
            <a:pPr marL="0" indent="0">
              <a:buNone/>
            </a:pPr>
            <a:endParaRPr lang="sv-SE" dirty="0"/>
          </a:p>
          <a:p>
            <a:pPr marL="0" indent="0">
              <a:buNone/>
            </a:pPr>
            <a:r>
              <a:rPr lang="sv-SE" dirty="0"/>
              <a:t>Alternativ 2</a:t>
            </a:r>
          </a:p>
          <a:p>
            <a:pPr marL="0" indent="0">
              <a:buNone/>
            </a:pPr>
            <a:r>
              <a:rPr lang="sv-SE" dirty="0"/>
              <a:t>Ferrari (se nästa sida)</a:t>
            </a:r>
          </a:p>
          <a:p>
            <a:pPr marL="0" indent="0">
              <a:buNone/>
            </a:pPr>
            <a:r>
              <a:rPr lang="sv-SE" dirty="0"/>
              <a:t>Kasta till fickan där HK alt VK är redo. Här ska bortre back alltid gå mot bortre stolpe (alt fri yta) S ska vara spelbar under kontringen. </a:t>
            </a:r>
            <a:br>
              <a:rPr lang="sv-SE" dirty="0"/>
            </a:br>
            <a:endParaRPr lang="sv-SE" dirty="0"/>
          </a:p>
          <a:p>
            <a:pPr marL="0" indent="0">
              <a:buNone/>
            </a:pPr>
            <a:endParaRPr lang="sv-SE" dirty="0"/>
          </a:p>
        </p:txBody>
      </p:sp>
    </p:spTree>
    <p:extLst>
      <p:ext uri="{BB962C8B-B14F-4D97-AF65-F5344CB8AC3E}">
        <p14:creationId xmlns:p14="http://schemas.microsoft.com/office/powerpoint/2010/main" val="190481752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box(in)">
                                      <p:cBhvr>
                                        <p:cTn id="7" dur="500"/>
                                        <p:tgtEl>
                                          <p:spTgt spid="68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box(in)">
                                      <p:cBhvr>
                                        <p:cTn id="12" dur="500"/>
                                        <p:tgtEl>
                                          <p:spTgt spid="686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8611">
                                            <p:txEl>
                                              <p:pRg st="3" end="3"/>
                                            </p:txEl>
                                          </p:spTgt>
                                        </p:tgtEl>
                                        <p:attrNameLst>
                                          <p:attrName>style.visibility</p:attrName>
                                        </p:attrNameLst>
                                      </p:cBhvr>
                                      <p:to>
                                        <p:strVal val="visible"/>
                                      </p:to>
                                    </p:set>
                                    <p:animEffect transition="in" filter="box(in)">
                                      <p:cBhvr>
                                        <p:cTn id="17" dur="500"/>
                                        <p:tgtEl>
                                          <p:spTgt spid="686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8611">
                                            <p:txEl>
                                              <p:pRg st="4" end="4"/>
                                            </p:txEl>
                                          </p:spTgt>
                                        </p:tgtEl>
                                        <p:attrNameLst>
                                          <p:attrName>style.visibility</p:attrName>
                                        </p:attrNameLst>
                                      </p:cBhvr>
                                      <p:to>
                                        <p:strVal val="visible"/>
                                      </p:to>
                                    </p:set>
                                    <p:animEffect transition="in" filter="box(in)">
                                      <p:cBhvr>
                                        <p:cTn id="22" dur="500"/>
                                        <p:tgtEl>
                                          <p:spTgt spid="6861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8611">
                                            <p:txEl>
                                              <p:pRg st="5" end="5"/>
                                            </p:txEl>
                                          </p:spTgt>
                                        </p:tgtEl>
                                        <p:attrNameLst>
                                          <p:attrName>style.visibility</p:attrName>
                                        </p:attrNameLst>
                                      </p:cBhvr>
                                      <p:to>
                                        <p:strVal val="visible"/>
                                      </p:to>
                                    </p:set>
                                    <p:animEffect transition="in" filter="box(in)">
                                      <p:cBhvr>
                                        <p:cTn id="27" dur="500"/>
                                        <p:tgtEl>
                                          <p:spTgt spid="686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9" name="Rectangle 3"/>
          <p:cNvSpPr>
            <a:spLocks noGrp="1" noChangeArrowheads="1"/>
          </p:cNvSpPr>
          <p:nvPr>
            <p:ph type="title" idx="4294967295"/>
          </p:nvPr>
        </p:nvSpPr>
        <p:spPr>
          <a:xfrm>
            <a:off x="2209800" y="76200"/>
            <a:ext cx="7772400" cy="1143000"/>
          </a:xfrm>
        </p:spPr>
        <p:txBody>
          <a:bodyPr>
            <a:normAutofit fontScale="90000"/>
          </a:bodyPr>
          <a:lstStyle/>
          <a:p>
            <a:pPr algn="l" eaLnBrk="1" hangingPunct="1"/>
            <a:r>
              <a:rPr lang="sv-SE" sz="4000" b="1" dirty="0"/>
              <a:t>Kontring vid målvaktsutkast (Ferrari)</a:t>
            </a:r>
            <a:br>
              <a:rPr lang="sv-SE" sz="4000" b="1" dirty="0"/>
            </a:br>
            <a:r>
              <a:rPr lang="sv-SE" sz="2400" dirty="0"/>
              <a:t>Spelvändningsalternativ (skott från motståndarens vänsterkant, funkar även från högerkant)</a:t>
            </a:r>
            <a:endParaRPr lang="sv-SE" sz="3200" b="1" u="sng" dirty="0"/>
          </a:p>
        </p:txBody>
      </p:sp>
      <p:sp>
        <p:nvSpPr>
          <p:cNvPr id="462853" name="AutoShape 5"/>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dirty="0"/>
          </a:p>
        </p:txBody>
      </p:sp>
      <p:sp>
        <p:nvSpPr>
          <p:cNvPr id="462854" name="Rectangle 6"/>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462855" name="Line 7"/>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462856" name="Line 8"/>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462857" name="Rectangle 9"/>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462858" name="Line 10"/>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462859" name="Text Box 11"/>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0" name="Text Box 12"/>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1" name="Text Box 13"/>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2" name="Text Box 14"/>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3" name="Oval 15"/>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462864" name="Oval 16"/>
          <p:cNvSpPr>
            <a:spLocks noChangeArrowheads="1"/>
          </p:cNvSpPr>
          <p:nvPr/>
        </p:nvSpPr>
        <p:spPr bwMode="auto">
          <a:xfrm>
            <a:off x="2855913" y="2997200"/>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a:solidFill>
                  <a:srgbClr val="FFFF00"/>
                </a:solidFill>
              </a:rPr>
              <a:t>Mv</a:t>
            </a:r>
          </a:p>
        </p:txBody>
      </p:sp>
      <p:sp>
        <p:nvSpPr>
          <p:cNvPr id="462865" name="Oval 17"/>
          <p:cNvSpPr>
            <a:spLocks noChangeArrowheads="1"/>
          </p:cNvSpPr>
          <p:nvPr/>
        </p:nvSpPr>
        <p:spPr bwMode="auto">
          <a:xfrm>
            <a:off x="4276990" y="401786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hk</a:t>
            </a:r>
          </a:p>
        </p:txBody>
      </p:sp>
      <p:sp>
        <p:nvSpPr>
          <p:cNvPr id="462866" name="Rectangle 18"/>
          <p:cNvSpPr>
            <a:spLocks noChangeArrowheads="1"/>
          </p:cNvSpPr>
          <p:nvPr/>
        </p:nvSpPr>
        <p:spPr bwMode="auto">
          <a:xfrm>
            <a:off x="1596008" y="5373216"/>
            <a:ext cx="9144000" cy="1628800"/>
          </a:xfrm>
          <a:prstGeom prst="rect">
            <a:avLst/>
          </a:prstGeom>
          <a:noFill/>
          <a:ln w="9525">
            <a:noFill/>
            <a:miter lim="800000"/>
            <a:headEnd/>
            <a:tailEnd/>
          </a:ln>
        </p:spPr>
        <p:txBody>
          <a:bodyPr anchor="ctr"/>
          <a:lstStyle/>
          <a:p>
            <a:r>
              <a:rPr lang="sv-SE" sz="1400" dirty="0"/>
              <a:t>VB: Löper ut mot vänster sarg för att vara ”spelbar” </a:t>
            </a:r>
            <a:r>
              <a:rPr lang="sv-SE" sz="1400" dirty="0" err="1"/>
              <a:t>ev</a:t>
            </a:r>
            <a:r>
              <a:rPr lang="sv-SE" sz="1400" dirty="0"/>
              <a:t> dra med sig motståndarnas närmsta. </a:t>
            </a:r>
          </a:p>
          <a:p>
            <a:r>
              <a:rPr lang="sv-SE" sz="1400" dirty="0"/>
              <a:t>HB: Löper på sin kant här ska det gå fort och med smartness. HB, HK,VK och S i anfallszon.</a:t>
            </a:r>
          </a:p>
          <a:p>
            <a:r>
              <a:rPr lang="sv-SE" sz="1400" dirty="0"/>
              <a:t>S: Går direkt på djupet och drar därför och isär (måste ha blicken mot bollförande spelare.)</a:t>
            </a:r>
          </a:p>
          <a:p>
            <a:r>
              <a:rPr lang="sv-SE" sz="1400" dirty="0"/>
              <a:t>VK: Löper ut till fickan och får boll från mv där ytan kan bli fri (försök hitta HK centralt sedan </a:t>
            </a:r>
            <a:r>
              <a:rPr lang="sv-SE" sz="1400" dirty="0" err="1"/>
              <a:t>köör</a:t>
            </a:r>
            <a:r>
              <a:rPr lang="sv-SE" sz="1400" dirty="0">
                <a:sym typeface="Wingdings" pitchFamily="2" charset="2"/>
              </a:rPr>
              <a:t>)</a:t>
            </a:r>
            <a:endParaRPr lang="sv-SE" sz="1400" dirty="0"/>
          </a:p>
          <a:p>
            <a:r>
              <a:rPr lang="sv-SE" sz="1400" dirty="0"/>
              <a:t>HK: Löper i mitten och drar på sig markering ska vara spelbar centralt och få pass av VK</a:t>
            </a:r>
            <a:r>
              <a:rPr lang="sv-SE" dirty="0"/>
              <a:t>.</a:t>
            </a:r>
          </a:p>
          <a:p>
            <a:pPr marL="342900" indent="-342900">
              <a:buFontTx/>
              <a:buAutoNum type="arabicPeriod"/>
            </a:pPr>
            <a:endParaRPr lang="sv-SE" dirty="0"/>
          </a:p>
        </p:txBody>
      </p:sp>
      <p:sp>
        <p:nvSpPr>
          <p:cNvPr id="462867" name="Oval 19"/>
          <p:cNvSpPr>
            <a:spLocks noChangeArrowheads="1"/>
          </p:cNvSpPr>
          <p:nvPr/>
        </p:nvSpPr>
        <p:spPr bwMode="auto">
          <a:xfrm>
            <a:off x="4871864" y="357301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462868" name="Oval 20"/>
          <p:cNvSpPr>
            <a:spLocks noChangeArrowheads="1"/>
          </p:cNvSpPr>
          <p:nvPr/>
        </p:nvSpPr>
        <p:spPr bwMode="auto">
          <a:xfrm>
            <a:off x="3143672" y="422108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hb</a:t>
            </a:r>
            <a:endParaRPr lang="sv-SE" sz="2000" b="1" dirty="0">
              <a:solidFill>
                <a:srgbClr val="0070C0"/>
              </a:solidFill>
            </a:endParaRPr>
          </a:p>
        </p:txBody>
      </p:sp>
      <p:sp>
        <p:nvSpPr>
          <p:cNvPr id="462869" name="Oval 21"/>
          <p:cNvSpPr>
            <a:spLocks noChangeArrowheads="1"/>
          </p:cNvSpPr>
          <p:nvPr/>
        </p:nvSpPr>
        <p:spPr bwMode="auto">
          <a:xfrm>
            <a:off x="2999656" y="234888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vb</a:t>
            </a:r>
            <a:endParaRPr lang="sv-SE" sz="2000" b="1" dirty="0">
              <a:solidFill>
                <a:srgbClr val="0070C0"/>
              </a:solidFill>
            </a:endParaRPr>
          </a:p>
        </p:txBody>
      </p:sp>
      <p:sp>
        <p:nvSpPr>
          <p:cNvPr id="462870" name="Oval 22"/>
          <p:cNvSpPr>
            <a:spLocks noChangeArrowheads="1"/>
          </p:cNvSpPr>
          <p:nvPr/>
        </p:nvSpPr>
        <p:spPr bwMode="auto">
          <a:xfrm>
            <a:off x="3998913" y="285334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vk</a:t>
            </a:r>
          </a:p>
        </p:txBody>
      </p:sp>
      <p:sp>
        <p:nvSpPr>
          <p:cNvPr id="462874" name="Oval 26"/>
          <p:cNvSpPr>
            <a:spLocks noChangeArrowheads="1"/>
          </p:cNvSpPr>
          <p:nvPr/>
        </p:nvSpPr>
        <p:spPr bwMode="auto">
          <a:xfrm>
            <a:off x="4169838" y="4753302"/>
            <a:ext cx="71438"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462877" name="Oval 34"/>
          <p:cNvSpPr>
            <a:spLocks noChangeArrowheads="1"/>
          </p:cNvSpPr>
          <p:nvPr/>
        </p:nvSpPr>
        <p:spPr bwMode="auto">
          <a:xfrm>
            <a:off x="4399702" y="491512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78" name="Oval 35"/>
          <p:cNvSpPr>
            <a:spLocks noChangeArrowheads="1"/>
          </p:cNvSpPr>
          <p:nvPr/>
        </p:nvSpPr>
        <p:spPr bwMode="auto">
          <a:xfrm>
            <a:off x="4296123" y="3425402"/>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dirty="0"/>
              <a:t>X</a:t>
            </a:r>
          </a:p>
        </p:txBody>
      </p:sp>
      <p:sp>
        <p:nvSpPr>
          <p:cNvPr id="462879" name="Oval 36"/>
          <p:cNvSpPr>
            <a:spLocks noChangeArrowheads="1"/>
          </p:cNvSpPr>
          <p:nvPr/>
        </p:nvSpPr>
        <p:spPr bwMode="auto">
          <a:xfrm>
            <a:off x="6367595" y="3857294"/>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dirty="0"/>
              <a:t>X</a:t>
            </a:r>
          </a:p>
        </p:txBody>
      </p:sp>
      <p:sp>
        <p:nvSpPr>
          <p:cNvPr id="462880" name="Oval 37"/>
          <p:cNvSpPr>
            <a:spLocks noChangeArrowheads="1"/>
          </p:cNvSpPr>
          <p:nvPr/>
        </p:nvSpPr>
        <p:spPr bwMode="auto">
          <a:xfrm>
            <a:off x="6168008" y="2564904"/>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81" name="Oval 38"/>
          <p:cNvSpPr>
            <a:spLocks noChangeArrowheads="1"/>
          </p:cNvSpPr>
          <p:nvPr/>
        </p:nvSpPr>
        <p:spPr bwMode="auto">
          <a:xfrm>
            <a:off x="3431704" y="285293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54" name="Line 47"/>
          <p:cNvSpPr>
            <a:spLocks noChangeShapeType="1"/>
          </p:cNvSpPr>
          <p:nvPr/>
        </p:nvSpPr>
        <p:spPr bwMode="auto">
          <a:xfrm flipV="1">
            <a:off x="3214986" y="1602320"/>
            <a:ext cx="1584176" cy="1437880"/>
          </a:xfrm>
          <a:prstGeom prst="line">
            <a:avLst/>
          </a:prstGeom>
          <a:noFill/>
          <a:ln w="9525">
            <a:solidFill>
              <a:schemeClr val="tx1"/>
            </a:solidFill>
            <a:prstDash val="dash"/>
            <a:round/>
            <a:headEnd/>
            <a:tailEnd type="triangle" w="med" len="med"/>
          </a:ln>
          <a:effectLst/>
        </p:spPr>
        <p:txBody>
          <a:bodyPr/>
          <a:lstStyle/>
          <a:p>
            <a:endParaRPr lang="sv-SE" dirty="0"/>
          </a:p>
        </p:txBody>
      </p:sp>
      <p:cxnSp>
        <p:nvCxnSpPr>
          <p:cNvPr id="61" name="Rak pil 60"/>
          <p:cNvCxnSpPr>
            <a:cxnSpLocks/>
          </p:cNvCxnSpPr>
          <p:nvPr/>
        </p:nvCxnSpPr>
        <p:spPr>
          <a:xfrm flipV="1">
            <a:off x="4471629" y="2924986"/>
            <a:ext cx="1011773" cy="111169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4" name="Frihandsfigur 63"/>
          <p:cNvSpPr/>
          <p:nvPr/>
        </p:nvSpPr>
        <p:spPr>
          <a:xfrm rot="20361029">
            <a:off x="3485773" y="3601042"/>
            <a:ext cx="4998751" cy="1625682"/>
          </a:xfrm>
          <a:custGeom>
            <a:avLst/>
            <a:gdLst>
              <a:gd name="connsiteX0" fmla="*/ 0 w 2796988"/>
              <a:gd name="connsiteY0" fmla="*/ 0 h 1516828"/>
              <a:gd name="connsiteX1" fmla="*/ 849854 w 2796988"/>
              <a:gd name="connsiteY1" fmla="*/ 1151068 h 1516828"/>
              <a:gd name="connsiteX2" fmla="*/ 2796988 w 2796988"/>
              <a:gd name="connsiteY2" fmla="*/ 1516828 h 1516828"/>
            </a:gdLst>
            <a:ahLst/>
            <a:cxnLst>
              <a:cxn ang="0">
                <a:pos x="connsiteX0" y="connsiteY0"/>
              </a:cxn>
              <a:cxn ang="0">
                <a:pos x="connsiteX1" y="connsiteY1"/>
              </a:cxn>
              <a:cxn ang="0">
                <a:pos x="connsiteX2" y="connsiteY2"/>
              </a:cxn>
            </a:cxnLst>
            <a:rect l="l" t="t" r="r" b="b"/>
            <a:pathLst>
              <a:path w="2796988" h="1516828">
                <a:moveTo>
                  <a:pt x="0" y="0"/>
                </a:moveTo>
                <a:cubicBezTo>
                  <a:pt x="191844" y="449131"/>
                  <a:pt x="383689" y="898263"/>
                  <a:pt x="849854" y="1151068"/>
                </a:cubicBezTo>
                <a:cubicBezTo>
                  <a:pt x="1316019" y="1403873"/>
                  <a:pt x="2056503" y="1460350"/>
                  <a:pt x="2796988" y="1516828"/>
                </a:cubicBezTo>
              </a:path>
            </a:pathLst>
          </a:cu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r>
              <a:rPr lang="sv-SE" dirty="0"/>
              <a:t>c</a:t>
            </a:r>
          </a:p>
        </p:txBody>
      </p:sp>
      <p:sp>
        <p:nvSpPr>
          <p:cNvPr id="45" name="Frihandsfigur 44"/>
          <p:cNvSpPr/>
          <p:nvPr/>
        </p:nvSpPr>
        <p:spPr>
          <a:xfrm>
            <a:off x="3884748" y="1410504"/>
            <a:ext cx="761932" cy="1429436"/>
          </a:xfrm>
          <a:custGeom>
            <a:avLst/>
            <a:gdLst>
              <a:gd name="connsiteX0" fmla="*/ 247880 w 677538"/>
              <a:gd name="connsiteY0" fmla="*/ 583894 h 583894"/>
              <a:gd name="connsiteX1" fmla="*/ 71610 w 677538"/>
              <a:gd name="connsiteY1" fmla="*/ 352540 h 583894"/>
              <a:gd name="connsiteX2" fmla="*/ 677538 w 677538"/>
              <a:gd name="connsiteY2" fmla="*/ 0 h 583894"/>
              <a:gd name="connsiteX3" fmla="*/ 677538 w 677538"/>
              <a:gd name="connsiteY3" fmla="*/ 0 h 583894"/>
            </a:gdLst>
            <a:ahLst/>
            <a:cxnLst>
              <a:cxn ang="0">
                <a:pos x="connsiteX0" y="connsiteY0"/>
              </a:cxn>
              <a:cxn ang="0">
                <a:pos x="connsiteX1" y="connsiteY1"/>
              </a:cxn>
              <a:cxn ang="0">
                <a:pos x="connsiteX2" y="connsiteY2"/>
              </a:cxn>
              <a:cxn ang="0">
                <a:pos x="connsiteX3" y="connsiteY3"/>
              </a:cxn>
            </a:cxnLst>
            <a:rect l="l" t="t" r="r" b="b"/>
            <a:pathLst>
              <a:path w="677538" h="583894">
                <a:moveTo>
                  <a:pt x="247880" y="583894"/>
                </a:moveTo>
                <a:cubicBezTo>
                  <a:pt x="123940" y="516875"/>
                  <a:pt x="0" y="449856"/>
                  <a:pt x="71610" y="352540"/>
                </a:cubicBezTo>
                <a:cubicBezTo>
                  <a:pt x="143220" y="255224"/>
                  <a:pt x="677538" y="0"/>
                  <a:pt x="677538" y="0"/>
                </a:cubicBezTo>
                <a:lnTo>
                  <a:pt x="677538" y="0"/>
                </a:lnTo>
              </a:path>
            </a:pathLst>
          </a:cu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42" name="Line 47">
            <a:extLst>
              <a:ext uri="{FF2B5EF4-FFF2-40B4-BE49-F238E27FC236}">
                <a16:creationId xmlns:a16="http://schemas.microsoft.com/office/drawing/2014/main" id="{ACE356F0-8189-C24D-8086-BC0A2CAC5275}"/>
              </a:ext>
            </a:extLst>
          </p:cNvPr>
          <p:cNvSpPr>
            <a:spLocks noChangeShapeType="1"/>
          </p:cNvSpPr>
          <p:nvPr/>
        </p:nvSpPr>
        <p:spPr bwMode="auto">
          <a:xfrm>
            <a:off x="4613865" y="1487597"/>
            <a:ext cx="882569" cy="1247114"/>
          </a:xfrm>
          <a:prstGeom prst="line">
            <a:avLst/>
          </a:prstGeom>
          <a:noFill/>
          <a:ln w="9525">
            <a:solidFill>
              <a:schemeClr val="tx1"/>
            </a:solidFill>
            <a:prstDash val="dash"/>
            <a:round/>
            <a:headEnd/>
            <a:tailEnd type="triangle" w="med" len="med"/>
          </a:ln>
          <a:effectLst/>
        </p:spPr>
        <p:txBody>
          <a:bodyPr/>
          <a:lstStyle/>
          <a:p>
            <a:endParaRPr lang="sv-SE" dirty="0"/>
          </a:p>
        </p:txBody>
      </p:sp>
      <p:cxnSp>
        <p:nvCxnSpPr>
          <p:cNvPr id="44" name="Rak pil 43">
            <a:extLst>
              <a:ext uri="{FF2B5EF4-FFF2-40B4-BE49-F238E27FC236}">
                <a16:creationId xmlns:a16="http://schemas.microsoft.com/office/drawing/2014/main" id="{9B5D2240-A4A9-ED47-AEE1-AD1BAC98D5E1}"/>
              </a:ext>
            </a:extLst>
          </p:cNvPr>
          <p:cNvCxnSpPr>
            <a:cxnSpLocks/>
          </p:cNvCxnSpPr>
          <p:nvPr/>
        </p:nvCxnSpPr>
        <p:spPr>
          <a:xfrm flipV="1">
            <a:off x="5138404" y="2321260"/>
            <a:ext cx="3014996" cy="131283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62866">
                                            <p:txEl>
                                              <p:pRg st="0" end="0"/>
                                            </p:txEl>
                                          </p:spTgt>
                                        </p:tgtEl>
                                        <p:attrNameLst>
                                          <p:attrName>style.visibility</p:attrName>
                                        </p:attrNameLst>
                                      </p:cBhvr>
                                      <p:to>
                                        <p:strVal val="visible"/>
                                      </p:to>
                                    </p:set>
                                    <p:animEffect transition="in" filter="box(in)">
                                      <p:cBhvr>
                                        <p:cTn id="7" dur="500"/>
                                        <p:tgtEl>
                                          <p:spTgt spid="4628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62866">
                                            <p:txEl>
                                              <p:pRg st="1" end="1"/>
                                            </p:txEl>
                                          </p:spTgt>
                                        </p:tgtEl>
                                        <p:attrNameLst>
                                          <p:attrName>style.visibility</p:attrName>
                                        </p:attrNameLst>
                                      </p:cBhvr>
                                      <p:to>
                                        <p:strVal val="visible"/>
                                      </p:to>
                                    </p:set>
                                    <p:animEffect transition="in" filter="box(in)">
                                      <p:cBhvr>
                                        <p:cTn id="12" dur="500"/>
                                        <p:tgtEl>
                                          <p:spTgt spid="4628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62866">
                                            <p:txEl>
                                              <p:pRg st="2" end="2"/>
                                            </p:txEl>
                                          </p:spTgt>
                                        </p:tgtEl>
                                        <p:attrNameLst>
                                          <p:attrName>style.visibility</p:attrName>
                                        </p:attrNameLst>
                                      </p:cBhvr>
                                      <p:to>
                                        <p:strVal val="visible"/>
                                      </p:to>
                                    </p:set>
                                    <p:animEffect transition="in" filter="box(in)">
                                      <p:cBhvr>
                                        <p:cTn id="17" dur="500"/>
                                        <p:tgtEl>
                                          <p:spTgt spid="462866">
                                            <p:txEl>
                                              <p:pRg st="2" end="2"/>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64"/>
                                        </p:tgtEl>
                                        <p:attrNameLst>
                                          <p:attrName>style.visibility</p:attrName>
                                        </p:attrNameLst>
                                      </p:cBhvr>
                                      <p:to>
                                        <p:strVal val="visible"/>
                                      </p:to>
                                    </p:set>
                                    <p:animEffect transition="in" filter="box(in)">
                                      <p:cBhvr>
                                        <p:cTn id="20" dur="500"/>
                                        <p:tgtEl>
                                          <p:spTgt spid="64"/>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462866">
                                            <p:txEl>
                                              <p:pRg st="3" end="3"/>
                                            </p:txEl>
                                          </p:spTgt>
                                        </p:tgtEl>
                                        <p:attrNameLst>
                                          <p:attrName>style.visibility</p:attrName>
                                        </p:attrNameLst>
                                      </p:cBhvr>
                                      <p:to>
                                        <p:strVal val="visible"/>
                                      </p:to>
                                    </p:set>
                                    <p:animEffect transition="in" filter="box(in)">
                                      <p:cBhvr>
                                        <p:cTn id="25" dur="500"/>
                                        <p:tgtEl>
                                          <p:spTgt spid="462866">
                                            <p:txEl>
                                              <p:pRg st="3" end="3"/>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54"/>
                                        </p:tgtEl>
                                        <p:attrNameLst>
                                          <p:attrName>style.visibility</p:attrName>
                                        </p:attrNameLst>
                                      </p:cBhvr>
                                      <p:to>
                                        <p:strVal val="visible"/>
                                      </p:to>
                                    </p:set>
                                    <p:animEffect transition="in" filter="box(in)">
                                      <p:cBhvr>
                                        <p:cTn id="28" dur="500"/>
                                        <p:tgtEl>
                                          <p:spTgt spid="54"/>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box(in)">
                                      <p:cBhvr>
                                        <p:cTn id="31" dur="500"/>
                                        <p:tgtEl>
                                          <p:spTgt spid="45"/>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462866">
                                            <p:txEl>
                                              <p:pRg st="4" end="4"/>
                                            </p:txEl>
                                          </p:spTgt>
                                        </p:tgtEl>
                                        <p:attrNameLst>
                                          <p:attrName>style.visibility</p:attrName>
                                        </p:attrNameLst>
                                      </p:cBhvr>
                                      <p:to>
                                        <p:strVal val="visible"/>
                                      </p:to>
                                    </p:set>
                                    <p:animEffect transition="in" filter="box(in)">
                                      <p:cBhvr>
                                        <p:cTn id="36" dur="500"/>
                                        <p:tgtEl>
                                          <p:spTgt spid="462866">
                                            <p:txEl>
                                              <p:pRg st="4" end="4"/>
                                            </p:txEl>
                                          </p:spTgt>
                                        </p:tgtEl>
                                      </p:cBhvr>
                                    </p:animEffect>
                                  </p:childTnLst>
                                </p:cTn>
                              </p:par>
                              <p:par>
                                <p:cTn id="37" presetID="4" presetClass="entr" presetSubtype="16" fill="hold" nodeType="withEffect">
                                  <p:stCondLst>
                                    <p:cond delay="0"/>
                                  </p:stCondLst>
                                  <p:childTnLst>
                                    <p:set>
                                      <p:cBhvr>
                                        <p:cTn id="38" dur="1" fill="hold">
                                          <p:stCondLst>
                                            <p:cond delay="0"/>
                                          </p:stCondLst>
                                        </p:cTn>
                                        <p:tgtEl>
                                          <p:spTgt spid="61"/>
                                        </p:tgtEl>
                                        <p:attrNameLst>
                                          <p:attrName>style.visibility</p:attrName>
                                        </p:attrNameLst>
                                      </p:cBhvr>
                                      <p:to>
                                        <p:strVal val="visible"/>
                                      </p:to>
                                    </p:set>
                                    <p:animEffect transition="in" filter="box(in)">
                                      <p:cBhvr>
                                        <p:cTn id="39" dur="500"/>
                                        <p:tgtEl>
                                          <p:spTgt spid="61"/>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42"/>
                                        </p:tgtEl>
                                        <p:attrNameLst>
                                          <p:attrName>style.visibility</p:attrName>
                                        </p:attrNameLst>
                                      </p:cBhvr>
                                      <p:to>
                                        <p:strVal val="visible"/>
                                      </p:to>
                                    </p:set>
                                    <p:animEffect transition="in" filter="box(in)">
                                      <p:cBhvr>
                                        <p:cTn id="42" dur="500"/>
                                        <p:tgtEl>
                                          <p:spTgt spid="42"/>
                                        </p:tgtEl>
                                      </p:cBhvr>
                                    </p:animEffect>
                                  </p:childTnLst>
                                </p:cTn>
                              </p:par>
                              <p:par>
                                <p:cTn id="43" presetID="4" presetClass="entr" presetSubtype="16" fill="hold" nodeType="with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box(in)">
                                      <p:cBhvr>
                                        <p:cTn id="4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4" grpId="0" animBg="1"/>
      <p:bldP spid="45" grpId="0" animBg="1"/>
      <p:bldP spid="4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Ellips 48"/>
          <p:cNvSpPr/>
          <p:nvPr/>
        </p:nvSpPr>
        <p:spPr>
          <a:xfrm>
            <a:off x="4952992" y="4000504"/>
            <a:ext cx="2214578" cy="1143008"/>
          </a:xfrm>
          <a:prstGeom prst="ellipse">
            <a:avLst/>
          </a:prstGeom>
          <a:solidFill>
            <a:srgbClr val="66FF33"/>
          </a:solidFill>
          <a:ln>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62850" name="Oval 2"/>
          <p:cNvSpPr>
            <a:spLocks noChangeArrowheads="1"/>
          </p:cNvSpPr>
          <p:nvPr/>
        </p:nvSpPr>
        <p:spPr bwMode="auto">
          <a:xfrm rot="-2280080">
            <a:off x="3359151" y="2997201"/>
            <a:ext cx="792163" cy="576263"/>
          </a:xfrm>
          <a:prstGeom prst="ellipse">
            <a:avLst/>
          </a:prstGeom>
          <a:solidFill>
            <a:srgbClr val="DDDDDD"/>
          </a:solidFill>
          <a:ln w="9525">
            <a:solidFill>
              <a:schemeClr val="tx1"/>
            </a:solidFill>
            <a:round/>
            <a:headEnd/>
            <a:tailEnd/>
          </a:ln>
          <a:effectLst/>
        </p:spPr>
        <p:txBody>
          <a:bodyPr wrap="none" anchor="ctr"/>
          <a:lstStyle/>
          <a:p>
            <a:endParaRPr lang="sv-SE"/>
          </a:p>
        </p:txBody>
      </p:sp>
      <p:sp>
        <p:nvSpPr>
          <p:cNvPr id="244739" name="Rectangle 3"/>
          <p:cNvSpPr>
            <a:spLocks noGrp="1" noChangeArrowheads="1"/>
          </p:cNvSpPr>
          <p:nvPr>
            <p:ph type="title" idx="4294967295"/>
          </p:nvPr>
        </p:nvSpPr>
        <p:spPr>
          <a:xfrm>
            <a:off x="1524000" y="0"/>
            <a:ext cx="9144000" cy="1196752"/>
          </a:xfrm>
        </p:spPr>
        <p:txBody>
          <a:bodyPr>
            <a:noAutofit/>
          </a:bodyPr>
          <a:lstStyle/>
          <a:p>
            <a:pPr algn="l" eaLnBrk="1" hangingPunct="1"/>
            <a:r>
              <a:rPr lang="sv-SE" sz="4000" b="1" dirty="0"/>
              <a:t>Spelvändning vid dubbling från vänster ficka - via mitten</a:t>
            </a:r>
            <a:r>
              <a:rPr lang="sv-SE" sz="4000" dirty="0"/>
              <a:t>, </a:t>
            </a:r>
            <a:r>
              <a:rPr lang="sv-SE" sz="4000" b="1" dirty="0"/>
              <a:t>bollsida</a:t>
            </a:r>
            <a:r>
              <a:rPr lang="sv-SE" sz="4000" dirty="0"/>
              <a:t>  </a:t>
            </a:r>
            <a:endParaRPr lang="sv-SE" sz="4000" b="1" dirty="0"/>
          </a:p>
        </p:txBody>
      </p:sp>
      <p:sp>
        <p:nvSpPr>
          <p:cNvPr id="462853" name="AutoShape 5"/>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462854" name="Rectangle 6"/>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462855" name="Line 7"/>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462856" name="Line 8"/>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462857" name="Rectangle 9"/>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462858" name="Line 10"/>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462859" name="Text Box 11"/>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0" name="Text Box 12"/>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1" name="Text Box 13"/>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2" name="Text Box 14"/>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3" name="Oval 15"/>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462864" name="Oval 16"/>
          <p:cNvSpPr>
            <a:spLocks noChangeArrowheads="1"/>
          </p:cNvSpPr>
          <p:nvPr/>
        </p:nvSpPr>
        <p:spPr bwMode="auto">
          <a:xfrm>
            <a:off x="2855913" y="2997200"/>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a:solidFill>
                  <a:srgbClr val="FFFF00"/>
                </a:solidFill>
              </a:rPr>
              <a:t>Mv</a:t>
            </a:r>
          </a:p>
        </p:txBody>
      </p:sp>
      <p:sp>
        <p:nvSpPr>
          <p:cNvPr id="462865" name="Oval 17"/>
          <p:cNvSpPr>
            <a:spLocks noChangeArrowheads="1"/>
          </p:cNvSpPr>
          <p:nvPr/>
        </p:nvSpPr>
        <p:spPr bwMode="auto">
          <a:xfrm>
            <a:off x="3881422" y="228599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hk</a:t>
            </a:r>
          </a:p>
        </p:txBody>
      </p:sp>
      <p:sp>
        <p:nvSpPr>
          <p:cNvPr id="462866" name="Rectangle 18"/>
          <p:cNvSpPr>
            <a:spLocks noChangeArrowheads="1"/>
          </p:cNvSpPr>
          <p:nvPr/>
        </p:nvSpPr>
        <p:spPr bwMode="auto">
          <a:xfrm>
            <a:off x="1524000" y="5373216"/>
            <a:ext cx="9144000" cy="1484784"/>
          </a:xfrm>
          <a:prstGeom prst="rect">
            <a:avLst/>
          </a:prstGeom>
          <a:noFill/>
          <a:ln w="9525">
            <a:noFill/>
            <a:miter lim="800000"/>
            <a:headEnd/>
            <a:tailEnd/>
          </a:ln>
        </p:spPr>
        <p:txBody>
          <a:bodyPr anchor="ctr"/>
          <a:lstStyle/>
          <a:p>
            <a:pPr marL="342900" indent="-342900"/>
            <a:r>
              <a:rPr lang="sv-SE" dirty="0"/>
              <a:t>VB: Spelvändning in i mitten till hk.</a:t>
            </a:r>
          </a:p>
          <a:p>
            <a:pPr marL="342900" indent="-342900"/>
            <a:r>
              <a:rPr lang="sv-SE" dirty="0"/>
              <a:t>Hb: Ta ytan på hjälpsidan.</a:t>
            </a:r>
          </a:p>
          <a:p>
            <a:pPr marL="342900" indent="-342900"/>
            <a:r>
              <a:rPr lang="sv-SE" dirty="0"/>
              <a:t>HK: Till hb på ytan, allternativt sarg på vk eller lång på s försök att använda dig av max 2 tillslag.</a:t>
            </a:r>
          </a:p>
          <a:p>
            <a:pPr marL="342900" indent="-342900"/>
            <a:r>
              <a:rPr lang="sv-SE" dirty="0"/>
              <a:t>VK: Ryck ifrån på sarg, får du bollen finns s på mål, alternativt utmanar du i korridorren.</a:t>
            </a:r>
          </a:p>
          <a:p>
            <a:pPr marL="342900" indent="-342900"/>
            <a:r>
              <a:rPr lang="sv-SE" dirty="0"/>
              <a:t>S: Drar mot mål med blicken mot bollförande spelare. (hitta en hotande yta för avslut alt pass)</a:t>
            </a:r>
          </a:p>
        </p:txBody>
      </p:sp>
      <p:sp>
        <p:nvSpPr>
          <p:cNvPr id="462867" name="Oval 19"/>
          <p:cNvSpPr>
            <a:spLocks noChangeArrowheads="1"/>
          </p:cNvSpPr>
          <p:nvPr/>
        </p:nvSpPr>
        <p:spPr bwMode="auto">
          <a:xfrm>
            <a:off x="4810116" y="178592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462868" name="Oval 20"/>
          <p:cNvSpPr>
            <a:spLocks noChangeArrowheads="1"/>
          </p:cNvSpPr>
          <p:nvPr/>
        </p:nvSpPr>
        <p:spPr bwMode="auto">
          <a:xfrm>
            <a:off x="3167042" y="257174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hb</a:t>
            </a:r>
            <a:endParaRPr lang="sv-SE" sz="2000" b="1" dirty="0">
              <a:solidFill>
                <a:srgbClr val="0070C0"/>
              </a:solidFill>
            </a:endParaRPr>
          </a:p>
        </p:txBody>
      </p:sp>
      <p:sp>
        <p:nvSpPr>
          <p:cNvPr id="462869" name="Oval 21"/>
          <p:cNvSpPr>
            <a:spLocks noChangeArrowheads="1"/>
          </p:cNvSpPr>
          <p:nvPr/>
        </p:nvSpPr>
        <p:spPr bwMode="auto">
          <a:xfrm>
            <a:off x="3071664" y="126876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vb</a:t>
            </a:r>
            <a:endParaRPr lang="sv-SE" sz="2000" b="1" dirty="0">
              <a:solidFill>
                <a:srgbClr val="0070C0"/>
              </a:solidFill>
            </a:endParaRPr>
          </a:p>
        </p:txBody>
      </p:sp>
      <p:sp>
        <p:nvSpPr>
          <p:cNvPr id="462870" name="Oval 22"/>
          <p:cNvSpPr>
            <a:spLocks noChangeArrowheads="1"/>
          </p:cNvSpPr>
          <p:nvPr/>
        </p:nvSpPr>
        <p:spPr bwMode="auto">
          <a:xfrm>
            <a:off x="3863752" y="126876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vk</a:t>
            </a:r>
          </a:p>
        </p:txBody>
      </p:sp>
      <p:sp>
        <p:nvSpPr>
          <p:cNvPr id="462874" name="Oval 26"/>
          <p:cNvSpPr>
            <a:spLocks noChangeArrowheads="1"/>
          </p:cNvSpPr>
          <p:nvPr/>
        </p:nvSpPr>
        <p:spPr bwMode="auto">
          <a:xfrm>
            <a:off x="3287688" y="1556793"/>
            <a:ext cx="71438"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462877" name="Oval 34"/>
          <p:cNvSpPr>
            <a:spLocks noChangeArrowheads="1"/>
          </p:cNvSpPr>
          <p:nvPr/>
        </p:nvSpPr>
        <p:spPr bwMode="auto">
          <a:xfrm>
            <a:off x="2279650" y="1412875"/>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78" name="Oval 35"/>
          <p:cNvSpPr>
            <a:spLocks noChangeArrowheads="1"/>
          </p:cNvSpPr>
          <p:nvPr/>
        </p:nvSpPr>
        <p:spPr bwMode="auto">
          <a:xfrm>
            <a:off x="3524232" y="285749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79" name="Oval 36"/>
          <p:cNvSpPr>
            <a:spLocks noChangeArrowheads="1"/>
          </p:cNvSpPr>
          <p:nvPr/>
        </p:nvSpPr>
        <p:spPr bwMode="auto">
          <a:xfrm>
            <a:off x="5738810" y="3143248"/>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80" name="Oval 37"/>
          <p:cNvSpPr>
            <a:spLocks noChangeArrowheads="1"/>
          </p:cNvSpPr>
          <p:nvPr/>
        </p:nvSpPr>
        <p:spPr bwMode="auto">
          <a:xfrm>
            <a:off x="5453058" y="142873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81" name="Oval 38"/>
          <p:cNvSpPr>
            <a:spLocks noChangeArrowheads="1"/>
          </p:cNvSpPr>
          <p:nvPr/>
        </p:nvSpPr>
        <p:spPr bwMode="auto">
          <a:xfrm>
            <a:off x="3524232" y="142873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83" name="Line 45"/>
          <p:cNvSpPr>
            <a:spLocks noChangeShapeType="1"/>
          </p:cNvSpPr>
          <p:nvPr/>
        </p:nvSpPr>
        <p:spPr bwMode="auto">
          <a:xfrm>
            <a:off x="3287688" y="1628800"/>
            <a:ext cx="720080" cy="792088"/>
          </a:xfrm>
          <a:prstGeom prst="line">
            <a:avLst/>
          </a:prstGeom>
          <a:noFill/>
          <a:ln w="9525">
            <a:solidFill>
              <a:schemeClr val="tx1"/>
            </a:solidFill>
            <a:prstDash val="dash"/>
            <a:round/>
            <a:headEnd/>
            <a:tailEnd type="triangle" w="med" len="med"/>
          </a:ln>
        </p:spPr>
        <p:txBody>
          <a:bodyPr/>
          <a:lstStyle/>
          <a:p>
            <a:endParaRPr lang="sv-SE"/>
          </a:p>
        </p:txBody>
      </p:sp>
      <p:sp>
        <p:nvSpPr>
          <p:cNvPr id="462892" name="Line 44"/>
          <p:cNvSpPr>
            <a:spLocks noChangeShapeType="1"/>
          </p:cNvSpPr>
          <p:nvPr/>
        </p:nvSpPr>
        <p:spPr bwMode="auto">
          <a:xfrm flipH="1" flipV="1">
            <a:off x="4024298" y="2571744"/>
            <a:ext cx="71438" cy="285752"/>
          </a:xfrm>
          <a:prstGeom prst="line">
            <a:avLst/>
          </a:prstGeom>
          <a:noFill/>
          <a:ln w="9525">
            <a:solidFill>
              <a:schemeClr val="tx1"/>
            </a:solidFill>
            <a:round/>
            <a:headEnd/>
            <a:tailEnd type="triangle" w="med" len="med"/>
          </a:ln>
          <a:effectLst/>
        </p:spPr>
        <p:txBody>
          <a:bodyPr/>
          <a:lstStyle/>
          <a:p>
            <a:endParaRPr lang="sv-SE"/>
          </a:p>
        </p:txBody>
      </p:sp>
      <p:sp>
        <p:nvSpPr>
          <p:cNvPr id="462896" name="Line 48"/>
          <p:cNvSpPr>
            <a:spLocks noChangeShapeType="1"/>
          </p:cNvSpPr>
          <p:nvPr/>
        </p:nvSpPr>
        <p:spPr bwMode="auto">
          <a:xfrm>
            <a:off x="4167174" y="2571744"/>
            <a:ext cx="1357322" cy="1785950"/>
          </a:xfrm>
          <a:prstGeom prst="line">
            <a:avLst/>
          </a:prstGeom>
          <a:noFill/>
          <a:ln w="9525">
            <a:solidFill>
              <a:schemeClr val="tx1"/>
            </a:solidFill>
            <a:prstDash val="dash"/>
            <a:round/>
            <a:headEnd/>
            <a:tailEnd type="triangle" w="med" len="med"/>
          </a:ln>
          <a:effectLst/>
        </p:spPr>
        <p:txBody>
          <a:bodyPr/>
          <a:lstStyle/>
          <a:p>
            <a:endParaRPr lang="sv-SE"/>
          </a:p>
        </p:txBody>
      </p:sp>
      <p:sp>
        <p:nvSpPr>
          <p:cNvPr id="48" name="Frihandsfigur 47"/>
          <p:cNvSpPr/>
          <p:nvPr/>
        </p:nvSpPr>
        <p:spPr>
          <a:xfrm>
            <a:off x="4151784" y="1340768"/>
            <a:ext cx="1008112" cy="72008"/>
          </a:xfrm>
          <a:custGeom>
            <a:avLst/>
            <a:gdLst>
              <a:gd name="connsiteX0" fmla="*/ 0 w 2070538"/>
              <a:gd name="connsiteY0" fmla="*/ 63062 h 63062"/>
              <a:gd name="connsiteX1" fmla="*/ 872359 w 2070538"/>
              <a:gd name="connsiteY1" fmla="*/ 0 h 63062"/>
              <a:gd name="connsiteX2" fmla="*/ 2070538 w 2070538"/>
              <a:gd name="connsiteY2" fmla="*/ 63062 h 63062"/>
            </a:gdLst>
            <a:ahLst/>
            <a:cxnLst>
              <a:cxn ang="0">
                <a:pos x="connsiteX0" y="connsiteY0"/>
              </a:cxn>
              <a:cxn ang="0">
                <a:pos x="connsiteX1" y="connsiteY1"/>
              </a:cxn>
              <a:cxn ang="0">
                <a:pos x="connsiteX2" y="connsiteY2"/>
              </a:cxn>
            </a:cxnLst>
            <a:rect l="l" t="t" r="r" b="b"/>
            <a:pathLst>
              <a:path w="2070538" h="63062">
                <a:moveTo>
                  <a:pt x="0" y="63062"/>
                </a:moveTo>
                <a:cubicBezTo>
                  <a:pt x="263634" y="31531"/>
                  <a:pt x="527269" y="0"/>
                  <a:pt x="872359" y="0"/>
                </a:cubicBezTo>
                <a:cubicBezTo>
                  <a:pt x="1217449" y="0"/>
                  <a:pt x="1643993" y="31531"/>
                  <a:pt x="2070538" y="63062"/>
                </a:cubicBezTo>
              </a:path>
            </a:pathLst>
          </a:cu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56" name="Line 48"/>
          <p:cNvSpPr>
            <a:spLocks noChangeShapeType="1"/>
          </p:cNvSpPr>
          <p:nvPr/>
        </p:nvSpPr>
        <p:spPr bwMode="auto">
          <a:xfrm flipV="1">
            <a:off x="4095736" y="1571612"/>
            <a:ext cx="857256" cy="714380"/>
          </a:xfrm>
          <a:prstGeom prst="line">
            <a:avLst/>
          </a:prstGeom>
          <a:noFill/>
          <a:ln w="9525">
            <a:solidFill>
              <a:schemeClr val="tx1"/>
            </a:solidFill>
            <a:prstDash val="dash"/>
            <a:round/>
            <a:headEnd/>
            <a:tailEnd type="triangle" w="med" len="med"/>
          </a:ln>
          <a:effectLst/>
        </p:spPr>
        <p:txBody>
          <a:bodyPr/>
          <a:lstStyle/>
          <a:p>
            <a:endParaRPr lang="sv-SE"/>
          </a:p>
        </p:txBody>
      </p:sp>
      <p:cxnSp>
        <p:nvCxnSpPr>
          <p:cNvPr id="59" name="Rak pil 58"/>
          <p:cNvCxnSpPr>
            <a:stCxn id="462867" idx="5"/>
          </p:cNvCxnSpPr>
          <p:nvPr/>
        </p:nvCxnSpPr>
        <p:spPr>
          <a:xfrm rot="16200000" flipH="1">
            <a:off x="6534758" y="581610"/>
            <a:ext cx="1122748" cy="405170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Rak pil 65"/>
          <p:cNvCxnSpPr>
            <a:stCxn id="462865" idx="6"/>
          </p:cNvCxnSpPr>
          <p:nvPr/>
        </p:nvCxnSpPr>
        <p:spPr>
          <a:xfrm>
            <a:off x="4186222" y="2438392"/>
            <a:ext cx="3052786" cy="276228"/>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7" name="Frihandsfigur 66"/>
          <p:cNvSpPr/>
          <p:nvPr/>
        </p:nvSpPr>
        <p:spPr>
          <a:xfrm>
            <a:off x="3331779" y="2869324"/>
            <a:ext cx="2112580" cy="1460938"/>
          </a:xfrm>
          <a:custGeom>
            <a:avLst/>
            <a:gdLst>
              <a:gd name="connsiteX0" fmla="*/ 0 w 2112580"/>
              <a:gd name="connsiteY0" fmla="*/ 0 h 1460938"/>
              <a:gd name="connsiteX1" fmla="*/ 704193 w 2112580"/>
              <a:gd name="connsiteY1" fmla="*/ 924910 h 1460938"/>
              <a:gd name="connsiteX2" fmla="*/ 2112580 w 2112580"/>
              <a:gd name="connsiteY2" fmla="*/ 1460938 h 1460938"/>
            </a:gdLst>
            <a:ahLst/>
            <a:cxnLst>
              <a:cxn ang="0">
                <a:pos x="connsiteX0" y="connsiteY0"/>
              </a:cxn>
              <a:cxn ang="0">
                <a:pos x="connsiteX1" y="connsiteY1"/>
              </a:cxn>
              <a:cxn ang="0">
                <a:pos x="connsiteX2" y="connsiteY2"/>
              </a:cxn>
            </a:cxnLst>
            <a:rect l="l" t="t" r="r" b="b"/>
            <a:pathLst>
              <a:path w="2112580" h="1460938">
                <a:moveTo>
                  <a:pt x="0" y="0"/>
                </a:moveTo>
                <a:cubicBezTo>
                  <a:pt x="176048" y="340710"/>
                  <a:pt x="352096" y="681420"/>
                  <a:pt x="704193" y="924910"/>
                </a:cubicBezTo>
                <a:cubicBezTo>
                  <a:pt x="1056290" y="1168400"/>
                  <a:pt x="1584435" y="1314669"/>
                  <a:pt x="2112580" y="1460938"/>
                </a:cubicBezTo>
              </a:path>
            </a:pathLst>
          </a:cu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62883"/>
                                        </p:tgtEl>
                                        <p:attrNameLst>
                                          <p:attrName>style.visibility</p:attrName>
                                        </p:attrNameLst>
                                      </p:cBhvr>
                                      <p:to>
                                        <p:strVal val="visible"/>
                                      </p:to>
                                    </p:set>
                                    <p:animEffect transition="in" filter="box(in)">
                                      <p:cBhvr>
                                        <p:cTn id="7" dur="500"/>
                                        <p:tgtEl>
                                          <p:spTgt spid="46288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62892"/>
                                        </p:tgtEl>
                                        <p:attrNameLst>
                                          <p:attrName>style.visibility</p:attrName>
                                        </p:attrNameLst>
                                      </p:cBhvr>
                                      <p:to>
                                        <p:strVal val="visible"/>
                                      </p:to>
                                    </p:set>
                                    <p:animEffect transition="in" filter="box(in)">
                                      <p:cBhvr>
                                        <p:cTn id="10" dur="500"/>
                                        <p:tgtEl>
                                          <p:spTgt spid="462892"/>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67"/>
                                        </p:tgtEl>
                                        <p:attrNameLst>
                                          <p:attrName>style.visibility</p:attrName>
                                        </p:attrNameLst>
                                      </p:cBhvr>
                                      <p:to>
                                        <p:strVal val="visible"/>
                                      </p:to>
                                    </p:set>
                                    <p:animEffect transition="in" filter="box(in)">
                                      <p:cBhvr>
                                        <p:cTn id="15" dur="500"/>
                                        <p:tgtEl>
                                          <p:spTgt spid="67"/>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62896"/>
                                        </p:tgtEl>
                                        <p:attrNameLst>
                                          <p:attrName>style.visibility</p:attrName>
                                        </p:attrNameLst>
                                      </p:cBhvr>
                                      <p:to>
                                        <p:strVal val="visible"/>
                                      </p:to>
                                    </p:set>
                                    <p:animEffect transition="in" filter="box(in)">
                                      <p:cBhvr>
                                        <p:cTn id="18" dur="500"/>
                                        <p:tgtEl>
                                          <p:spTgt spid="462896"/>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box(in)">
                                      <p:cBhvr>
                                        <p:cTn id="23" dur="500"/>
                                        <p:tgtEl>
                                          <p:spTgt spid="56"/>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box(in)">
                                      <p:cBhvr>
                                        <p:cTn id="26" dur="500"/>
                                        <p:tgtEl>
                                          <p:spTgt spid="48"/>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59"/>
                                        </p:tgtEl>
                                        <p:attrNameLst>
                                          <p:attrName>style.visibility</p:attrName>
                                        </p:attrNameLst>
                                      </p:cBhvr>
                                      <p:to>
                                        <p:strVal val="visible"/>
                                      </p:to>
                                    </p:set>
                                    <p:animEffect transition="in" filter="box(in)">
                                      <p:cBhvr>
                                        <p:cTn id="31" dur="500"/>
                                        <p:tgtEl>
                                          <p:spTgt spid="59"/>
                                        </p:tgtEl>
                                      </p:cBhvr>
                                    </p:animEffect>
                                  </p:childTnLst>
                                </p:cTn>
                              </p:par>
                              <p:par>
                                <p:cTn id="32" presetID="4" presetClass="entr" presetSubtype="16" fill="hold" nodeType="withEffect">
                                  <p:stCondLst>
                                    <p:cond delay="0"/>
                                  </p:stCondLst>
                                  <p:childTnLst>
                                    <p:set>
                                      <p:cBhvr>
                                        <p:cTn id="33" dur="1" fill="hold">
                                          <p:stCondLst>
                                            <p:cond delay="0"/>
                                          </p:stCondLst>
                                        </p:cTn>
                                        <p:tgtEl>
                                          <p:spTgt spid="66"/>
                                        </p:tgtEl>
                                        <p:attrNameLst>
                                          <p:attrName>style.visibility</p:attrName>
                                        </p:attrNameLst>
                                      </p:cBhvr>
                                      <p:to>
                                        <p:strVal val="visible"/>
                                      </p:to>
                                    </p:set>
                                    <p:animEffect transition="in" filter="box(in)">
                                      <p:cBhvr>
                                        <p:cTn id="34"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83" grpId="0" animBg="1"/>
      <p:bldP spid="462892" grpId="0" animBg="1"/>
      <p:bldP spid="462896" grpId="0" animBg="1"/>
      <p:bldP spid="48" grpId="0" animBg="1"/>
      <p:bldP spid="56" grpId="0" animBg="1"/>
      <p:bldP spid="67"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Oval 2"/>
          <p:cNvSpPr>
            <a:spLocks noChangeArrowheads="1"/>
          </p:cNvSpPr>
          <p:nvPr/>
        </p:nvSpPr>
        <p:spPr bwMode="auto">
          <a:xfrm rot="-2280080">
            <a:off x="3359151" y="2997201"/>
            <a:ext cx="792163" cy="576263"/>
          </a:xfrm>
          <a:prstGeom prst="ellipse">
            <a:avLst/>
          </a:prstGeom>
          <a:solidFill>
            <a:srgbClr val="DDDDDD"/>
          </a:solidFill>
          <a:ln w="9525">
            <a:solidFill>
              <a:schemeClr val="tx1"/>
            </a:solidFill>
            <a:round/>
            <a:headEnd/>
            <a:tailEnd/>
          </a:ln>
          <a:effectLst/>
        </p:spPr>
        <p:txBody>
          <a:bodyPr wrap="none" anchor="ctr"/>
          <a:lstStyle/>
          <a:p>
            <a:endParaRPr lang="sv-SE"/>
          </a:p>
        </p:txBody>
      </p:sp>
      <p:sp>
        <p:nvSpPr>
          <p:cNvPr id="244739" name="Rectangle 3"/>
          <p:cNvSpPr>
            <a:spLocks noGrp="1" noChangeArrowheads="1"/>
          </p:cNvSpPr>
          <p:nvPr>
            <p:ph type="title" idx="4294967295"/>
          </p:nvPr>
        </p:nvSpPr>
        <p:spPr>
          <a:xfrm>
            <a:off x="1524000" y="0"/>
            <a:ext cx="9144000" cy="1268760"/>
          </a:xfrm>
        </p:spPr>
        <p:txBody>
          <a:bodyPr>
            <a:normAutofit/>
          </a:bodyPr>
          <a:lstStyle/>
          <a:p>
            <a:pPr algn="l" eaLnBrk="1" hangingPunct="1"/>
            <a:r>
              <a:rPr lang="sv-SE" b="1" dirty="0"/>
              <a:t>Spelvändning från hörn. </a:t>
            </a:r>
            <a:r>
              <a:rPr lang="sv-SE" sz="2400" b="1" dirty="0"/>
              <a:t>(Går även att starta från fickan vid dubbling)</a:t>
            </a:r>
            <a:endParaRPr lang="sv-SE" sz="3200" b="1" dirty="0"/>
          </a:p>
        </p:txBody>
      </p:sp>
      <p:sp>
        <p:nvSpPr>
          <p:cNvPr id="462853" name="AutoShape 5"/>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462854" name="Rectangle 6"/>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462855" name="Line 7"/>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462856" name="Line 8"/>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462857" name="Rectangle 9"/>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462858" name="Line 10"/>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462859" name="Text Box 11"/>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0" name="Text Box 12"/>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1" name="Text Box 13"/>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2" name="Text Box 14"/>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3" name="Oval 15"/>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462864" name="Oval 16"/>
          <p:cNvSpPr>
            <a:spLocks noChangeArrowheads="1"/>
          </p:cNvSpPr>
          <p:nvPr/>
        </p:nvSpPr>
        <p:spPr bwMode="auto">
          <a:xfrm>
            <a:off x="2855913" y="2997200"/>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a:solidFill>
                  <a:srgbClr val="FFFF00"/>
                </a:solidFill>
              </a:rPr>
              <a:t>Mv</a:t>
            </a:r>
          </a:p>
        </p:txBody>
      </p:sp>
      <p:sp>
        <p:nvSpPr>
          <p:cNvPr id="462865" name="Oval 17"/>
          <p:cNvSpPr>
            <a:spLocks noChangeArrowheads="1"/>
          </p:cNvSpPr>
          <p:nvPr/>
        </p:nvSpPr>
        <p:spPr bwMode="auto">
          <a:xfrm>
            <a:off x="3362586" y="260645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hk</a:t>
            </a:r>
          </a:p>
        </p:txBody>
      </p:sp>
      <p:sp>
        <p:nvSpPr>
          <p:cNvPr id="462866" name="Rectangle 18"/>
          <p:cNvSpPr>
            <a:spLocks noChangeArrowheads="1"/>
          </p:cNvSpPr>
          <p:nvPr/>
        </p:nvSpPr>
        <p:spPr bwMode="auto">
          <a:xfrm>
            <a:off x="1524000" y="5445224"/>
            <a:ext cx="4499992" cy="1412776"/>
          </a:xfrm>
          <a:prstGeom prst="rect">
            <a:avLst/>
          </a:prstGeom>
          <a:noFill/>
          <a:ln w="9525">
            <a:noFill/>
            <a:miter lim="800000"/>
            <a:headEnd/>
            <a:tailEnd/>
          </a:ln>
        </p:spPr>
        <p:txBody>
          <a:bodyPr anchor="ctr"/>
          <a:lstStyle/>
          <a:p>
            <a:endParaRPr lang="sv-SE" dirty="0"/>
          </a:p>
        </p:txBody>
      </p:sp>
      <p:sp>
        <p:nvSpPr>
          <p:cNvPr id="462867" name="Oval 19"/>
          <p:cNvSpPr>
            <a:spLocks noChangeArrowheads="1"/>
          </p:cNvSpPr>
          <p:nvPr/>
        </p:nvSpPr>
        <p:spPr bwMode="auto">
          <a:xfrm>
            <a:off x="4667240" y="221455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462868" name="Oval 20"/>
          <p:cNvSpPr>
            <a:spLocks noChangeArrowheads="1"/>
          </p:cNvSpPr>
          <p:nvPr/>
        </p:nvSpPr>
        <p:spPr bwMode="auto">
          <a:xfrm>
            <a:off x="3142456" y="32004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hb</a:t>
            </a:r>
            <a:endParaRPr lang="sv-SE" sz="2000" b="1" dirty="0">
              <a:solidFill>
                <a:srgbClr val="0070C0"/>
              </a:solidFill>
            </a:endParaRPr>
          </a:p>
        </p:txBody>
      </p:sp>
      <p:sp>
        <p:nvSpPr>
          <p:cNvPr id="462869" name="Oval 21"/>
          <p:cNvSpPr>
            <a:spLocks noChangeArrowheads="1"/>
          </p:cNvSpPr>
          <p:nvPr/>
        </p:nvSpPr>
        <p:spPr bwMode="auto">
          <a:xfrm>
            <a:off x="2095472" y="171448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vb</a:t>
            </a:r>
            <a:endParaRPr lang="sv-SE" sz="2000" b="1" dirty="0">
              <a:solidFill>
                <a:srgbClr val="0070C0"/>
              </a:solidFill>
            </a:endParaRPr>
          </a:p>
        </p:txBody>
      </p:sp>
      <p:sp>
        <p:nvSpPr>
          <p:cNvPr id="462870" name="Oval 22"/>
          <p:cNvSpPr>
            <a:spLocks noChangeArrowheads="1"/>
          </p:cNvSpPr>
          <p:nvPr/>
        </p:nvSpPr>
        <p:spPr bwMode="auto">
          <a:xfrm>
            <a:off x="3381356" y="164305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vk</a:t>
            </a:r>
          </a:p>
        </p:txBody>
      </p:sp>
      <p:sp>
        <p:nvSpPr>
          <p:cNvPr id="462874" name="Oval 26"/>
          <p:cNvSpPr>
            <a:spLocks noChangeArrowheads="1"/>
          </p:cNvSpPr>
          <p:nvPr/>
        </p:nvSpPr>
        <p:spPr bwMode="auto">
          <a:xfrm>
            <a:off x="2452662" y="1857365"/>
            <a:ext cx="71438"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462877" name="Oval 34"/>
          <p:cNvSpPr>
            <a:spLocks noChangeArrowheads="1"/>
          </p:cNvSpPr>
          <p:nvPr/>
        </p:nvSpPr>
        <p:spPr bwMode="auto">
          <a:xfrm>
            <a:off x="2279650" y="1412875"/>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78" name="Oval 35"/>
          <p:cNvSpPr>
            <a:spLocks noChangeArrowheads="1"/>
          </p:cNvSpPr>
          <p:nvPr/>
        </p:nvSpPr>
        <p:spPr bwMode="auto">
          <a:xfrm>
            <a:off x="3524232" y="285749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79" name="Oval 36"/>
          <p:cNvSpPr>
            <a:spLocks noChangeArrowheads="1"/>
          </p:cNvSpPr>
          <p:nvPr/>
        </p:nvSpPr>
        <p:spPr bwMode="auto">
          <a:xfrm>
            <a:off x="5738810" y="3143248"/>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80" name="Oval 37"/>
          <p:cNvSpPr>
            <a:spLocks noChangeArrowheads="1"/>
          </p:cNvSpPr>
          <p:nvPr/>
        </p:nvSpPr>
        <p:spPr bwMode="auto">
          <a:xfrm>
            <a:off x="5453058" y="142873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81" name="Oval 38"/>
          <p:cNvSpPr>
            <a:spLocks noChangeArrowheads="1"/>
          </p:cNvSpPr>
          <p:nvPr/>
        </p:nvSpPr>
        <p:spPr bwMode="auto">
          <a:xfrm>
            <a:off x="3524232" y="142873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90" name="Line 42"/>
          <p:cNvSpPr>
            <a:spLocks noChangeShapeType="1"/>
          </p:cNvSpPr>
          <p:nvPr/>
        </p:nvSpPr>
        <p:spPr bwMode="auto">
          <a:xfrm>
            <a:off x="4987393" y="2346343"/>
            <a:ext cx="2798151" cy="567536"/>
          </a:xfrm>
          <a:prstGeom prst="line">
            <a:avLst/>
          </a:prstGeom>
          <a:noFill/>
          <a:ln w="9525">
            <a:solidFill>
              <a:schemeClr val="tx1"/>
            </a:solidFill>
            <a:round/>
            <a:headEnd/>
            <a:tailEnd type="triangle" w="med" len="med"/>
          </a:ln>
          <a:effectLst/>
        </p:spPr>
        <p:txBody>
          <a:bodyPr/>
          <a:lstStyle/>
          <a:p>
            <a:endParaRPr lang="sv-SE" dirty="0"/>
          </a:p>
        </p:txBody>
      </p:sp>
      <p:sp>
        <p:nvSpPr>
          <p:cNvPr id="462892" name="Line 44"/>
          <p:cNvSpPr>
            <a:spLocks noChangeShapeType="1"/>
          </p:cNvSpPr>
          <p:nvPr/>
        </p:nvSpPr>
        <p:spPr bwMode="auto">
          <a:xfrm>
            <a:off x="2443098" y="1939297"/>
            <a:ext cx="854753" cy="664002"/>
          </a:xfrm>
          <a:prstGeom prst="line">
            <a:avLst/>
          </a:prstGeom>
          <a:noFill/>
          <a:ln w="9525">
            <a:solidFill>
              <a:schemeClr val="tx1"/>
            </a:solidFill>
            <a:round/>
            <a:headEnd/>
            <a:tailEnd type="triangle" w="med" len="med"/>
          </a:ln>
          <a:effectLst/>
        </p:spPr>
        <p:txBody>
          <a:bodyPr/>
          <a:lstStyle/>
          <a:p>
            <a:endParaRPr lang="sv-SE"/>
          </a:p>
        </p:txBody>
      </p:sp>
      <p:sp>
        <p:nvSpPr>
          <p:cNvPr id="462894" name="Line 46"/>
          <p:cNvSpPr>
            <a:spLocks noChangeShapeType="1"/>
          </p:cNvSpPr>
          <p:nvPr/>
        </p:nvSpPr>
        <p:spPr bwMode="auto">
          <a:xfrm>
            <a:off x="3407615" y="3429000"/>
            <a:ext cx="942133" cy="1600930"/>
          </a:xfrm>
          <a:prstGeom prst="line">
            <a:avLst/>
          </a:prstGeom>
          <a:noFill/>
          <a:ln w="9525">
            <a:solidFill>
              <a:schemeClr val="tx1"/>
            </a:solidFill>
            <a:round/>
            <a:headEnd/>
            <a:tailEnd type="triangle" w="med" len="med"/>
          </a:ln>
          <a:effectLst/>
        </p:spPr>
        <p:txBody>
          <a:bodyPr/>
          <a:lstStyle/>
          <a:p>
            <a:endParaRPr lang="sv-SE"/>
          </a:p>
        </p:txBody>
      </p:sp>
      <p:sp>
        <p:nvSpPr>
          <p:cNvPr id="2" name="textruta 1">
            <a:extLst>
              <a:ext uri="{FF2B5EF4-FFF2-40B4-BE49-F238E27FC236}">
                <a16:creationId xmlns:a16="http://schemas.microsoft.com/office/drawing/2014/main" id="{FD1BDDD2-CE87-3840-BFA4-52DFBF6DA509}"/>
              </a:ext>
            </a:extLst>
          </p:cNvPr>
          <p:cNvSpPr txBox="1"/>
          <p:nvPr/>
        </p:nvSpPr>
        <p:spPr>
          <a:xfrm>
            <a:off x="1709353" y="5657671"/>
            <a:ext cx="8275081" cy="923330"/>
          </a:xfrm>
          <a:prstGeom prst="rect">
            <a:avLst/>
          </a:prstGeom>
          <a:noFill/>
        </p:spPr>
        <p:txBody>
          <a:bodyPr wrap="square" rtlCol="0">
            <a:spAutoFit/>
          </a:bodyPr>
          <a:lstStyle/>
          <a:p>
            <a:pPr marL="342900" indent="-342900">
              <a:buAutoNum type="arabicPeriod"/>
            </a:pPr>
            <a:r>
              <a:rPr lang="sv-SE" dirty="0"/>
              <a:t>VB spelar blindpass till HK. HK spelar HB alt S om den är helt fri. (max 2 tillslag) HK fortsätter i central yta och är spelbar från </a:t>
            </a:r>
            <a:r>
              <a:rPr lang="sv-SE" dirty="0" err="1"/>
              <a:t>hb</a:t>
            </a:r>
            <a:r>
              <a:rPr lang="sv-SE" dirty="0"/>
              <a:t> S går mellan backarna. VB kommer in centralt och blir </a:t>
            </a:r>
            <a:r>
              <a:rPr lang="sv-SE" dirty="0" err="1"/>
              <a:t>deff</a:t>
            </a:r>
            <a:r>
              <a:rPr lang="sv-SE" dirty="0"/>
              <a:t>. VK går med i spelvändning och är spelbar.</a:t>
            </a:r>
          </a:p>
        </p:txBody>
      </p:sp>
      <p:sp>
        <p:nvSpPr>
          <p:cNvPr id="54" name="Line 42">
            <a:extLst>
              <a:ext uri="{FF2B5EF4-FFF2-40B4-BE49-F238E27FC236}">
                <a16:creationId xmlns:a16="http://schemas.microsoft.com/office/drawing/2014/main" id="{BA60B3AA-0F40-A041-B3D2-9FD9BBC2DE21}"/>
              </a:ext>
            </a:extLst>
          </p:cNvPr>
          <p:cNvSpPr>
            <a:spLocks noChangeShapeType="1"/>
          </p:cNvSpPr>
          <p:nvPr/>
        </p:nvSpPr>
        <p:spPr bwMode="auto">
          <a:xfrm>
            <a:off x="3729876" y="2758412"/>
            <a:ext cx="1956544" cy="399924"/>
          </a:xfrm>
          <a:prstGeom prst="line">
            <a:avLst/>
          </a:prstGeom>
          <a:noFill/>
          <a:ln w="9525">
            <a:solidFill>
              <a:schemeClr val="tx1"/>
            </a:solidFill>
            <a:round/>
            <a:headEnd/>
            <a:tailEnd type="triangle" w="med" len="med"/>
          </a:ln>
          <a:effectLst/>
        </p:spPr>
        <p:txBody>
          <a:bodyPr/>
          <a:lstStyle/>
          <a:p>
            <a:endParaRPr lang="sv-SE"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462894"/>
                                        </p:tgtEl>
                                        <p:attrNameLst>
                                          <p:attrName>style.visibility</p:attrName>
                                        </p:attrNameLst>
                                      </p:cBhvr>
                                      <p:to>
                                        <p:strVal val="visible"/>
                                      </p:to>
                                    </p:set>
                                    <p:animEffect transition="in" filter="box(in)">
                                      <p:cBhvr>
                                        <p:cTn id="7" dur="500"/>
                                        <p:tgtEl>
                                          <p:spTgt spid="46289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62890"/>
                                        </p:tgtEl>
                                        <p:attrNameLst>
                                          <p:attrName>style.visibility</p:attrName>
                                        </p:attrNameLst>
                                      </p:cBhvr>
                                      <p:to>
                                        <p:strVal val="visible"/>
                                      </p:to>
                                    </p:set>
                                    <p:animEffect transition="in" filter="box(in)">
                                      <p:cBhvr>
                                        <p:cTn id="12" dur="500"/>
                                        <p:tgtEl>
                                          <p:spTgt spid="462890"/>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462892"/>
                                        </p:tgtEl>
                                        <p:attrNameLst>
                                          <p:attrName>style.visibility</p:attrName>
                                        </p:attrNameLst>
                                      </p:cBhvr>
                                      <p:to>
                                        <p:strVal val="visible"/>
                                      </p:to>
                                    </p:set>
                                    <p:animEffect transition="in" filter="box(in)">
                                      <p:cBhvr>
                                        <p:cTn id="15" dur="500"/>
                                        <p:tgtEl>
                                          <p:spTgt spid="462892"/>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box(in)">
                                      <p:cBhvr>
                                        <p:cTn id="2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90" grpId="0" animBg="1"/>
      <p:bldP spid="462892" grpId="0" animBg="1"/>
      <p:bldP spid="462894" grpId="0" animBg="1"/>
      <p:bldP spid="5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50" name="Oval 2"/>
          <p:cNvSpPr>
            <a:spLocks noChangeArrowheads="1"/>
          </p:cNvSpPr>
          <p:nvPr/>
        </p:nvSpPr>
        <p:spPr bwMode="auto">
          <a:xfrm rot="-2280080">
            <a:off x="3483526" y="2795330"/>
            <a:ext cx="792163" cy="576263"/>
          </a:xfrm>
          <a:prstGeom prst="ellipse">
            <a:avLst/>
          </a:prstGeom>
          <a:solidFill>
            <a:srgbClr val="DDDDDD"/>
          </a:solidFill>
          <a:ln w="9525">
            <a:solidFill>
              <a:schemeClr val="tx1"/>
            </a:solidFill>
            <a:round/>
            <a:headEnd/>
            <a:tailEnd/>
          </a:ln>
          <a:effectLst/>
        </p:spPr>
        <p:txBody>
          <a:bodyPr wrap="none" anchor="ctr"/>
          <a:lstStyle/>
          <a:p>
            <a:endParaRPr lang="sv-SE"/>
          </a:p>
        </p:txBody>
      </p:sp>
      <p:sp>
        <p:nvSpPr>
          <p:cNvPr id="244739" name="Rectangle 3"/>
          <p:cNvSpPr>
            <a:spLocks noGrp="1" noChangeArrowheads="1"/>
          </p:cNvSpPr>
          <p:nvPr>
            <p:ph type="title" idx="4294967295"/>
          </p:nvPr>
        </p:nvSpPr>
        <p:spPr>
          <a:xfrm>
            <a:off x="1524000" y="0"/>
            <a:ext cx="9144000" cy="1268760"/>
          </a:xfrm>
        </p:spPr>
        <p:txBody>
          <a:bodyPr>
            <a:normAutofit fontScale="90000"/>
          </a:bodyPr>
          <a:lstStyle/>
          <a:p>
            <a:pPr algn="l" eaLnBrk="1" hangingPunct="1"/>
            <a:r>
              <a:rPr lang="sv-SE" b="1" dirty="0"/>
              <a:t>Spelvändning från hörn (Kantspelare). </a:t>
            </a:r>
            <a:br>
              <a:rPr lang="sv-SE" b="1" dirty="0"/>
            </a:br>
            <a:r>
              <a:rPr lang="sv-SE" sz="2200" b="1" dirty="0"/>
              <a:t>(När kantspelare är spelbar) används som sista alternativ, vi vill </a:t>
            </a:r>
            <a:r>
              <a:rPr lang="sv-SE" sz="2200" b="1"/>
              <a:t>alltid vända centralt</a:t>
            </a:r>
            <a:endParaRPr lang="sv-SE" sz="2200" b="1" dirty="0"/>
          </a:p>
        </p:txBody>
      </p:sp>
      <p:sp>
        <p:nvSpPr>
          <p:cNvPr id="462853" name="AutoShape 5"/>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462854" name="Rectangle 6"/>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462855" name="Line 7"/>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462856" name="Line 8"/>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462857" name="Rectangle 9"/>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462858" name="Line 10"/>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462859" name="Text Box 11"/>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0" name="Text Box 12"/>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1" name="Text Box 13"/>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2" name="Text Box 14"/>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462863" name="Oval 15"/>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462864" name="Oval 16"/>
          <p:cNvSpPr>
            <a:spLocks noChangeArrowheads="1"/>
          </p:cNvSpPr>
          <p:nvPr/>
        </p:nvSpPr>
        <p:spPr bwMode="auto">
          <a:xfrm>
            <a:off x="2855913" y="2997200"/>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a:solidFill>
                  <a:srgbClr val="FFFF00"/>
                </a:solidFill>
              </a:rPr>
              <a:t>Mv</a:t>
            </a:r>
          </a:p>
        </p:txBody>
      </p:sp>
      <p:sp>
        <p:nvSpPr>
          <p:cNvPr id="462865" name="Oval 17"/>
          <p:cNvSpPr>
            <a:spLocks noChangeArrowheads="1"/>
          </p:cNvSpPr>
          <p:nvPr/>
        </p:nvSpPr>
        <p:spPr bwMode="auto">
          <a:xfrm>
            <a:off x="3684066" y="2668534"/>
            <a:ext cx="303576"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hk</a:t>
            </a:r>
          </a:p>
        </p:txBody>
      </p:sp>
      <p:sp>
        <p:nvSpPr>
          <p:cNvPr id="462866" name="Rectangle 18"/>
          <p:cNvSpPr>
            <a:spLocks noChangeArrowheads="1"/>
          </p:cNvSpPr>
          <p:nvPr/>
        </p:nvSpPr>
        <p:spPr bwMode="auto">
          <a:xfrm>
            <a:off x="1524000" y="5445224"/>
            <a:ext cx="4499992" cy="1412776"/>
          </a:xfrm>
          <a:prstGeom prst="rect">
            <a:avLst/>
          </a:prstGeom>
          <a:noFill/>
          <a:ln w="9525">
            <a:noFill/>
            <a:miter lim="800000"/>
            <a:headEnd/>
            <a:tailEnd/>
          </a:ln>
        </p:spPr>
        <p:txBody>
          <a:bodyPr anchor="ctr"/>
          <a:lstStyle/>
          <a:p>
            <a:pPr marL="342900" indent="-342900">
              <a:buFontTx/>
              <a:buAutoNum type="arabicPeriod"/>
            </a:pPr>
            <a:endParaRPr lang="sv-SE" dirty="0"/>
          </a:p>
        </p:txBody>
      </p:sp>
      <p:sp>
        <p:nvSpPr>
          <p:cNvPr id="462867" name="Oval 19"/>
          <p:cNvSpPr>
            <a:spLocks noChangeArrowheads="1"/>
          </p:cNvSpPr>
          <p:nvPr/>
        </p:nvSpPr>
        <p:spPr bwMode="auto">
          <a:xfrm>
            <a:off x="7026371" y="248875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462868" name="Oval 20"/>
          <p:cNvSpPr>
            <a:spLocks noChangeArrowheads="1"/>
          </p:cNvSpPr>
          <p:nvPr/>
        </p:nvSpPr>
        <p:spPr bwMode="auto">
          <a:xfrm rot="556708">
            <a:off x="3044230" y="3972910"/>
            <a:ext cx="362571"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hb</a:t>
            </a:r>
            <a:endParaRPr lang="sv-SE" sz="2000" b="1" dirty="0">
              <a:solidFill>
                <a:srgbClr val="0070C0"/>
              </a:solidFill>
            </a:endParaRPr>
          </a:p>
        </p:txBody>
      </p:sp>
      <p:sp>
        <p:nvSpPr>
          <p:cNvPr id="462869" name="Oval 21"/>
          <p:cNvSpPr>
            <a:spLocks noChangeArrowheads="1"/>
          </p:cNvSpPr>
          <p:nvPr/>
        </p:nvSpPr>
        <p:spPr bwMode="auto">
          <a:xfrm>
            <a:off x="2095472" y="171448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vb</a:t>
            </a:r>
            <a:endParaRPr lang="sv-SE" sz="2000" b="1" dirty="0">
              <a:solidFill>
                <a:srgbClr val="0070C0"/>
              </a:solidFill>
            </a:endParaRPr>
          </a:p>
        </p:txBody>
      </p:sp>
      <p:sp>
        <p:nvSpPr>
          <p:cNvPr id="462870" name="Oval 22"/>
          <p:cNvSpPr>
            <a:spLocks noChangeArrowheads="1"/>
          </p:cNvSpPr>
          <p:nvPr/>
        </p:nvSpPr>
        <p:spPr bwMode="auto">
          <a:xfrm>
            <a:off x="3381356" y="164305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vk</a:t>
            </a:r>
          </a:p>
        </p:txBody>
      </p:sp>
      <p:sp>
        <p:nvSpPr>
          <p:cNvPr id="462874" name="Oval 26"/>
          <p:cNvSpPr>
            <a:spLocks noChangeArrowheads="1"/>
          </p:cNvSpPr>
          <p:nvPr/>
        </p:nvSpPr>
        <p:spPr bwMode="auto">
          <a:xfrm>
            <a:off x="2452662" y="1857365"/>
            <a:ext cx="71438"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462877" name="Oval 34"/>
          <p:cNvSpPr>
            <a:spLocks noChangeArrowheads="1"/>
          </p:cNvSpPr>
          <p:nvPr/>
        </p:nvSpPr>
        <p:spPr bwMode="auto">
          <a:xfrm>
            <a:off x="2279650" y="1412875"/>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78" name="Oval 35"/>
          <p:cNvSpPr>
            <a:spLocks noChangeArrowheads="1"/>
          </p:cNvSpPr>
          <p:nvPr/>
        </p:nvSpPr>
        <p:spPr bwMode="auto">
          <a:xfrm>
            <a:off x="3524232" y="285749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79" name="Oval 36"/>
          <p:cNvSpPr>
            <a:spLocks noChangeArrowheads="1"/>
          </p:cNvSpPr>
          <p:nvPr/>
        </p:nvSpPr>
        <p:spPr bwMode="auto">
          <a:xfrm>
            <a:off x="5738810" y="3143248"/>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80" name="Oval 37"/>
          <p:cNvSpPr>
            <a:spLocks noChangeArrowheads="1"/>
          </p:cNvSpPr>
          <p:nvPr/>
        </p:nvSpPr>
        <p:spPr bwMode="auto">
          <a:xfrm>
            <a:off x="5453058" y="1428736"/>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a:t>X</a:t>
            </a:r>
          </a:p>
        </p:txBody>
      </p:sp>
      <p:sp>
        <p:nvSpPr>
          <p:cNvPr id="462881" name="Oval 38"/>
          <p:cNvSpPr>
            <a:spLocks noChangeArrowheads="1"/>
          </p:cNvSpPr>
          <p:nvPr/>
        </p:nvSpPr>
        <p:spPr bwMode="auto">
          <a:xfrm>
            <a:off x="2166910" y="2743200"/>
            <a:ext cx="304800" cy="304800"/>
          </a:xfrm>
          <a:prstGeom prst="ellipse">
            <a:avLst/>
          </a:prstGeom>
          <a:solidFill>
            <a:srgbClr val="FF0000"/>
          </a:solidFill>
          <a:ln w="9525">
            <a:solidFill>
              <a:srgbClr val="000000"/>
            </a:solidFill>
            <a:round/>
            <a:headEnd/>
            <a:tailEnd/>
          </a:ln>
        </p:spPr>
        <p:txBody>
          <a:bodyPr wrap="none" anchor="ctr"/>
          <a:lstStyle/>
          <a:p>
            <a:pPr algn="ctr"/>
            <a:r>
              <a:rPr lang="sv-SE" sz="2000" b="1" dirty="0"/>
              <a:t>X</a:t>
            </a:r>
          </a:p>
        </p:txBody>
      </p:sp>
      <p:sp>
        <p:nvSpPr>
          <p:cNvPr id="50" name="Frihandsfigur 49"/>
          <p:cNvSpPr>
            <a:spLocks noChangeArrowheads="1"/>
          </p:cNvSpPr>
          <p:nvPr/>
        </p:nvSpPr>
        <p:spPr bwMode="auto">
          <a:xfrm rot="19410274" flipV="1">
            <a:off x="3642330" y="3088259"/>
            <a:ext cx="3064493" cy="2735920"/>
          </a:xfrm>
          <a:custGeom>
            <a:avLst/>
            <a:gdLst>
              <a:gd name="T0" fmla="*/ 0 w 816429"/>
              <a:gd name="T1" fmla="*/ 695325 h 696686"/>
              <a:gd name="T2" fmla="*/ 456946 w 816429"/>
              <a:gd name="T3" fmla="*/ 347663 h 696686"/>
              <a:gd name="T4" fmla="*/ 815975 w 816429"/>
              <a:gd name="T5" fmla="*/ 0 h 696686"/>
              <a:gd name="T6" fmla="*/ 815975 w 816429"/>
              <a:gd name="T7" fmla="*/ 0 h 696686"/>
              <a:gd name="T8" fmla="*/ 0 60000 65536"/>
              <a:gd name="T9" fmla="*/ 0 60000 65536"/>
              <a:gd name="T10" fmla="*/ 0 60000 65536"/>
              <a:gd name="T11" fmla="*/ 0 60000 65536"/>
              <a:gd name="T12" fmla="*/ 0 w 816429"/>
              <a:gd name="T13" fmla="*/ 0 h 696686"/>
              <a:gd name="T14" fmla="*/ 816429 w 816429"/>
              <a:gd name="T15" fmla="*/ 696686 h 696686"/>
            </a:gdLst>
            <a:ahLst/>
            <a:cxnLst>
              <a:cxn ang="T8">
                <a:pos x="T0" y="T1"/>
              </a:cxn>
              <a:cxn ang="T9">
                <a:pos x="T2" y="T3"/>
              </a:cxn>
              <a:cxn ang="T10">
                <a:pos x="T4" y="T5"/>
              </a:cxn>
              <a:cxn ang="T11">
                <a:pos x="T6" y="T7"/>
              </a:cxn>
            </a:cxnLst>
            <a:rect l="T12" t="T13" r="T14" b="T15"/>
            <a:pathLst>
              <a:path w="816429" h="696686">
                <a:moveTo>
                  <a:pt x="0" y="696686"/>
                </a:moveTo>
                <a:cubicBezTo>
                  <a:pt x="160564" y="580571"/>
                  <a:pt x="321129" y="464457"/>
                  <a:pt x="457200" y="348343"/>
                </a:cubicBezTo>
                <a:cubicBezTo>
                  <a:pt x="593271" y="232229"/>
                  <a:pt x="816429" y="0"/>
                  <a:pt x="816429" y="0"/>
                </a:cubicBezTo>
              </a:path>
            </a:pathLst>
          </a:custGeom>
          <a:noFill/>
          <a:ln w="9525" algn="ctr">
            <a:solidFill>
              <a:schemeClr val="tx1"/>
            </a:solidFill>
            <a:miter lim="800000"/>
            <a:headEnd/>
            <a:tailEnd type="triangle" w="med" len="med"/>
          </a:ln>
        </p:spPr>
        <p:txBody>
          <a:bodyPr anchor="ctr"/>
          <a:lstStyle/>
          <a:p>
            <a:pPr algn="ctr">
              <a:defRPr/>
            </a:pPr>
            <a:endParaRPr lang="sv-SE"/>
          </a:p>
        </p:txBody>
      </p:sp>
      <p:sp>
        <p:nvSpPr>
          <p:cNvPr id="462892" name="Line 44"/>
          <p:cNvSpPr>
            <a:spLocks noChangeShapeType="1"/>
          </p:cNvSpPr>
          <p:nvPr/>
        </p:nvSpPr>
        <p:spPr bwMode="auto">
          <a:xfrm>
            <a:off x="2321086" y="1751500"/>
            <a:ext cx="1060271" cy="112325"/>
          </a:xfrm>
          <a:prstGeom prst="line">
            <a:avLst/>
          </a:prstGeom>
          <a:noFill/>
          <a:ln w="9525">
            <a:solidFill>
              <a:schemeClr val="tx1"/>
            </a:solidFill>
            <a:round/>
            <a:headEnd/>
            <a:tailEnd type="triangle" w="med" len="med"/>
          </a:ln>
          <a:effectLst/>
        </p:spPr>
        <p:txBody>
          <a:bodyPr/>
          <a:lstStyle/>
          <a:p>
            <a:endParaRPr lang="sv-SE"/>
          </a:p>
        </p:txBody>
      </p:sp>
      <p:cxnSp>
        <p:nvCxnSpPr>
          <p:cNvPr id="61" name="Rak pil 60"/>
          <p:cNvCxnSpPr>
            <a:cxnSpLocks/>
            <a:endCxn id="462865" idx="0"/>
          </p:cNvCxnSpPr>
          <p:nvPr/>
        </p:nvCxnSpPr>
        <p:spPr>
          <a:xfrm>
            <a:off x="3457902" y="1974214"/>
            <a:ext cx="377953" cy="69432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4" name="Line 42">
            <a:extLst>
              <a:ext uri="{FF2B5EF4-FFF2-40B4-BE49-F238E27FC236}">
                <a16:creationId xmlns:a16="http://schemas.microsoft.com/office/drawing/2014/main" id="{7CF4479A-8C07-AF49-B45E-C4E9265DC31F}"/>
              </a:ext>
            </a:extLst>
          </p:cNvPr>
          <p:cNvSpPr>
            <a:spLocks noChangeShapeType="1"/>
          </p:cNvSpPr>
          <p:nvPr/>
        </p:nvSpPr>
        <p:spPr bwMode="auto">
          <a:xfrm>
            <a:off x="7649749" y="2059075"/>
            <a:ext cx="1087943" cy="1886599"/>
          </a:xfrm>
          <a:prstGeom prst="line">
            <a:avLst/>
          </a:prstGeom>
          <a:noFill/>
          <a:ln w="9525">
            <a:solidFill>
              <a:schemeClr val="tx1"/>
            </a:solidFill>
            <a:round/>
            <a:headEnd/>
            <a:tailEnd type="triangle" w="med" len="med"/>
          </a:ln>
          <a:effectLst/>
        </p:spPr>
        <p:txBody>
          <a:bodyPr/>
          <a:lstStyle/>
          <a:p>
            <a:endParaRPr lang="sv-SE" dirty="0"/>
          </a:p>
        </p:txBody>
      </p:sp>
      <p:sp>
        <p:nvSpPr>
          <p:cNvPr id="55" name="Line 42">
            <a:extLst>
              <a:ext uri="{FF2B5EF4-FFF2-40B4-BE49-F238E27FC236}">
                <a16:creationId xmlns:a16="http://schemas.microsoft.com/office/drawing/2014/main" id="{EBEDE553-211F-944F-908F-7AE1D19901A1}"/>
              </a:ext>
            </a:extLst>
          </p:cNvPr>
          <p:cNvSpPr>
            <a:spLocks noChangeShapeType="1"/>
          </p:cNvSpPr>
          <p:nvPr/>
        </p:nvSpPr>
        <p:spPr bwMode="auto">
          <a:xfrm flipV="1">
            <a:off x="3963967" y="2664961"/>
            <a:ext cx="2376743" cy="276619"/>
          </a:xfrm>
          <a:prstGeom prst="line">
            <a:avLst/>
          </a:prstGeom>
          <a:noFill/>
          <a:ln w="9525">
            <a:solidFill>
              <a:schemeClr val="tx1"/>
            </a:solidFill>
            <a:round/>
            <a:headEnd/>
            <a:tailEnd type="triangle" w="med" len="med"/>
          </a:ln>
          <a:effectLst/>
        </p:spPr>
        <p:txBody>
          <a:bodyPr/>
          <a:lstStyle/>
          <a:p>
            <a:endParaRPr lang="sv-SE" dirty="0"/>
          </a:p>
        </p:txBody>
      </p:sp>
      <p:sp>
        <p:nvSpPr>
          <p:cNvPr id="6" name="textruta 5">
            <a:extLst>
              <a:ext uri="{FF2B5EF4-FFF2-40B4-BE49-F238E27FC236}">
                <a16:creationId xmlns:a16="http://schemas.microsoft.com/office/drawing/2014/main" id="{DDEAB4AF-0E0C-044C-A2A8-0120E750AF12}"/>
              </a:ext>
            </a:extLst>
          </p:cNvPr>
          <p:cNvSpPr txBox="1"/>
          <p:nvPr/>
        </p:nvSpPr>
        <p:spPr>
          <a:xfrm>
            <a:off x="1919536" y="5445225"/>
            <a:ext cx="8640960" cy="1200329"/>
          </a:xfrm>
          <a:prstGeom prst="rect">
            <a:avLst/>
          </a:prstGeom>
          <a:noFill/>
        </p:spPr>
        <p:txBody>
          <a:bodyPr wrap="square" rtlCol="0">
            <a:spAutoFit/>
          </a:bodyPr>
          <a:lstStyle/>
          <a:p>
            <a:pPr marL="342900" indent="-342900">
              <a:buAutoNum type="arabicPeriod"/>
            </a:pPr>
            <a:r>
              <a:rPr lang="sv-SE" dirty="0"/>
              <a:t>VB passar VK/ helst i brytningen. VK skickar lång på S eller kort på HK.</a:t>
            </a:r>
          </a:p>
          <a:p>
            <a:pPr marL="342900" indent="-342900">
              <a:buAutoNum type="arabicPeriod"/>
            </a:pPr>
            <a:r>
              <a:rPr lang="sv-SE" dirty="0"/>
              <a:t>HB går på kant och sig boll och letar HK centralt alt S på djup.</a:t>
            </a:r>
          </a:p>
          <a:p>
            <a:pPr marL="342900" indent="-342900">
              <a:buAutoNum type="arabicPeriod"/>
            </a:pPr>
            <a:r>
              <a:rPr lang="sv-SE" dirty="0"/>
              <a:t>S drar offensiv löpning mellan backarna, sedan hitta fri yta beroende på </a:t>
            </a:r>
            <a:r>
              <a:rPr lang="sv-SE" dirty="0" err="1"/>
              <a:t>speltyp</a:t>
            </a:r>
            <a:r>
              <a:rPr lang="sv-SE" dirty="0"/>
              <a:t>. S,HB, HK i anfallszon. VB stannar som libero. </a:t>
            </a:r>
          </a:p>
        </p:txBody>
      </p:sp>
      <p:cxnSp>
        <p:nvCxnSpPr>
          <p:cNvPr id="4" name="Rak pil 60">
            <a:extLst>
              <a:ext uri="{FF2B5EF4-FFF2-40B4-BE49-F238E27FC236}">
                <a16:creationId xmlns:a16="http://schemas.microsoft.com/office/drawing/2014/main" id="{2DC50BB8-0AD7-50A4-6846-A33D0EF0FE13}"/>
              </a:ext>
            </a:extLst>
          </p:cNvPr>
          <p:cNvCxnSpPr>
            <a:cxnSpLocks/>
          </p:cNvCxnSpPr>
          <p:nvPr/>
        </p:nvCxnSpPr>
        <p:spPr>
          <a:xfrm>
            <a:off x="3572858" y="2097044"/>
            <a:ext cx="3699495" cy="704037"/>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58542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box(in)">
                                      <p:cBhvr>
                                        <p:cTn id="7" dur="500"/>
                                        <p:tgtEl>
                                          <p:spTgt spid="5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462892"/>
                                        </p:tgtEl>
                                        <p:attrNameLst>
                                          <p:attrName>style.visibility</p:attrName>
                                        </p:attrNameLst>
                                      </p:cBhvr>
                                      <p:to>
                                        <p:strVal val="visible"/>
                                      </p:to>
                                    </p:set>
                                    <p:animEffect transition="in" filter="box(in)">
                                      <p:cBhvr>
                                        <p:cTn id="10" dur="500"/>
                                        <p:tgtEl>
                                          <p:spTgt spid="462892"/>
                                        </p:tgtEl>
                                      </p:cBhvr>
                                    </p:animEffect>
                                  </p:childTnLst>
                                </p:cTn>
                              </p:par>
                              <p:par>
                                <p:cTn id="11" presetID="4" presetClass="entr" presetSubtype="16" fill="hold" nodeType="withEffect">
                                  <p:stCondLst>
                                    <p:cond delay="0"/>
                                  </p:stCondLst>
                                  <p:childTnLst>
                                    <p:set>
                                      <p:cBhvr>
                                        <p:cTn id="12" dur="1" fill="hold">
                                          <p:stCondLst>
                                            <p:cond delay="0"/>
                                          </p:stCondLst>
                                        </p:cTn>
                                        <p:tgtEl>
                                          <p:spTgt spid="61"/>
                                        </p:tgtEl>
                                        <p:attrNameLst>
                                          <p:attrName>style.visibility</p:attrName>
                                        </p:attrNameLst>
                                      </p:cBhvr>
                                      <p:to>
                                        <p:strVal val="visible"/>
                                      </p:to>
                                    </p:set>
                                    <p:animEffect transition="in" filter="box(in)">
                                      <p:cBhvr>
                                        <p:cTn id="13" dur="500"/>
                                        <p:tgtEl>
                                          <p:spTgt spid="61"/>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54"/>
                                        </p:tgtEl>
                                        <p:attrNameLst>
                                          <p:attrName>style.visibility</p:attrName>
                                        </p:attrNameLst>
                                      </p:cBhvr>
                                      <p:to>
                                        <p:strVal val="visible"/>
                                      </p:to>
                                    </p:set>
                                    <p:animEffect transition="in" filter="box(in)">
                                      <p:cBhvr>
                                        <p:cTn id="18" dur="500"/>
                                        <p:tgtEl>
                                          <p:spTgt spid="54"/>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box(in)">
                                      <p:cBhvr>
                                        <p:cTn id="23" dur="500"/>
                                        <p:tgtEl>
                                          <p:spTgt spid="55"/>
                                        </p:tgtEl>
                                      </p:cBhvr>
                                    </p:animEffect>
                                  </p:childTnLst>
                                </p:cTn>
                              </p:par>
                              <p:par>
                                <p:cTn id="24" presetID="4" presetClass="entr" presetSubtype="16" fill="hold"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ox(in)">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462892" grpId="0" animBg="1"/>
      <p:bldP spid="54" grpId="0" animBg="1"/>
      <p:bldP spid="5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09800" y="76200"/>
            <a:ext cx="7772400" cy="1143000"/>
          </a:xfrm>
        </p:spPr>
        <p:txBody>
          <a:bodyPr>
            <a:normAutofit fontScale="90000"/>
          </a:bodyPr>
          <a:lstStyle/>
          <a:p>
            <a:pPr eaLnBrk="1" hangingPunct="1"/>
            <a:r>
              <a:rPr lang="sv-SE" sz="4900" b="1" dirty="0"/>
              <a:t>Lågt försvarsspel: 2-2-1</a:t>
            </a:r>
            <a:r>
              <a:rPr lang="sv-SE" sz="4900" b="1" u="sng" dirty="0"/>
              <a:t> </a:t>
            </a:r>
            <a:br>
              <a:rPr lang="sv-SE" sz="4000" b="1" u="sng" dirty="0"/>
            </a:br>
            <a:r>
              <a:rPr lang="sv-SE" sz="3200" dirty="0"/>
              <a:t>Bollhavande spelare i fickan</a:t>
            </a:r>
            <a:endParaRPr lang="sv-SE" sz="4000" u="sng"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799856" y="386104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223792" y="299695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215680" y="321297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719736" y="386104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735960" y="429309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4367809" y="5013177"/>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4439816" y="50851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375920" y="170080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616800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4223792" y="2348880"/>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359696" y="31409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1754326"/>
          </a:xfrm>
          <a:prstGeom prst="rect">
            <a:avLst/>
          </a:prstGeom>
          <a:noFill/>
        </p:spPr>
        <p:txBody>
          <a:bodyPr wrap="square" rtlCol="0">
            <a:spAutoFit/>
          </a:bodyPr>
          <a:lstStyle/>
          <a:p>
            <a:r>
              <a:rPr lang="sv-SE" dirty="0"/>
              <a:t>Hb: Har ansvar för instick mot boxen, jobbar sig utåt med klubban uppåt i banan.</a:t>
            </a:r>
          </a:p>
          <a:p>
            <a:r>
              <a:rPr lang="sv-SE" dirty="0"/>
              <a:t>Vb: Ansvarar för ytan framför eget mål.</a:t>
            </a:r>
          </a:p>
          <a:p>
            <a:r>
              <a:rPr lang="sv-SE" dirty="0"/>
              <a:t>Hm: Ska stänga yta för passning mot bortre back och inspel i boxen (kan eventuellt dubbla!). </a:t>
            </a:r>
          </a:p>
          <a:p>
            <a:r>
              <a:rPr lang="sv-SE" dirty="0" err="1"/>
              <a:t>Vm:</a:t>
            </a:r>
            <a:r>
              <a:rPr lang="sv-SE" dirty="0"/>
              <a:t> ansvarar för boxen och inkommande spelare. (hela vägen över centrallinjen)</a:t>
            </a:r>
          </a:p>
          <a:p>
            <a:r>
              <a:rPr lang="sv-SE" dirty="0"/>
              <a:t>S: Stänger back på bollsida och ger eventuellt understöd vid dubbling. (ska vara relativt nära)</a:t>
            </a:r>
          </a:p>
          <a:p>
            <a:r>
              <a:rPr lang="sv-SE" dirty="0"/>
              <a:t> </a:t>
            </a:r>
          </a:p>
        </p:txBody>
      </p:sp>
      <p:cxnSp>
        <p:nvCxnSpPr>
          <p:cNvPr id="3" name="Rett linje 2"/>
          <p:cNvCxnSpPr/>
          <p:nvPr/>
        </p:nvCxnSpPr>
        <p:spPr>
          <a:xfrm flipV="1">
            <a:off x="4151784" y="4437112"/>
            <a:ext cx="144016" cy="72008"/>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4.72222E-6 -4.44444E-6 L 0.02361 0.07338 " pathEditMode="relative" rAng="0" ptsTypes="AA">
                                      <p:cBhvr>
                                        <p:cTn id="6" dur="2000" fill="hold"/>
                                        <p:tgtEl>
                                          <p:spTgt spid="104467"/>
                                        </p:tgtEl>
                                        <p:attrNameLst>
                                          <p:attrName>ppt_x</p:attrName>
                                          <p:attrName>ppt_y</p:attrName>
                                        </p:attrNameLst>
                                      </p:cBhvr>
                                      <p:rCtr x="1181" y="3657"/>
                                    </p:animMotion>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heckerboard(across)">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0" presetClass="path" presetSubtype="0" accel="50000" decel="50000" fill="hold" grpId="0" nodeType="clickEffect">
                                  <p:stCondLst>
                                    <p:cond delay="0"/>
                                  </p:stCondLst>
                                  <p:childTnLst>
                                    <p:animMotion origin="layout" path="M 8.33333E-7 -4.81481E-6 L 0.02257 0.17709 " pathEditMode="relative" rAng="0" ptsTypes="AA">
                                      <p:cBhvr>
                                        <p:cTn id="15" dur="2000" fill="hold"/>
                                        <p:tgtEl>
                                          <p:spTgt spid="104474"/>
                                        </p:tgtEl>
                                        <p:attrNameLst>
                                          <p:attrName>ppt_x</p:attrName>
                                          <p:attrName>ppt_y</p:attrName>
                                        </p:attrNameLst>
                                      </p:cBhvr>
                                      <p:rCtr x="1128" y="8843"/>
                                    </p:animMotion>
                                  </p:childTnLst>
                                </p:cTn>
                              </p:par>
                            </p:childTnLst>
                          </p:cTn>
                        </p:par>
                      </p:childTnLst>
                    </p:cTn>
                  </p:par>
                  <p:par>
                    <p:cTn id="16" fill="hold">
                      <p:stCondLst>
                        <p:cond delay="indefinite"/>
                      </p:stCondLst>
                      <p:childTnLst>
                        <p:par>
                          <p:cTn id="17" fill="hold">
                            <p:stCondLst>
                              <p:cond delay="0"/>
                            </p:stCondLst>
                            <p:childTnLst>
                              <p:par>
                                <p:cTn id="18" presetID="0" presetClass="path" presetSubtype="0" accel="50000" decel="50000" fill="hold" grpId="0" nodeType="clickEffect">
                                  <p:stCondLst>
                                    <p:cond delay="0"/>
                                  </p:stCondLst>
                                  <p:childTnLst>
                                    <p:animMotion origin="layout" path="M 8.33333E-7 7.40741E-7 L 0.00694 0.09329 " pathEditMode="relative" rAng="0" ptsTypes="AA">
                                      <p:cBhvr>
                                        <p:cTn id="19" dur="2000" fill="hold"/>
                                        <p:tgtEl>
                                          <p:spTgt spid="104465"/>
                                        </p:tgtEl>
                                        <p:attrNameLst>
                                          <p:attrName>ppt_x</p:attrName>
                                          <p:attrName>ppt_y</p:attrName>
                                        </p:attrNameLst>
                                      </p:cBhvr>
                                      <p:rCtr x="347" y="4653"/>
                                    </p:animMotion>
                                  </p:childTnLst>
                                </p:cTn>
                              </p:par>
                            </p:childTnLst>
                          </p:cTn>
                        </p:par>
                      </p:childTnLst>
                    </p:cTn>
                  </p:par>
                  <p:par>
                    <p:cTn id="20" fill="hold">
                      <p:stCondLst>
                        <p:cond delay="indefinite"/>
                      </p:stCondLst>
                      <p:childTnLst>
                        <p:par>
                          <p:cTn id="21" fill="hold">
                            <p:stCondLst>
                              <p:cond delay="0"/>
                            </p:stCondLst>
                            <p:childTnLst>
                              <p:par>
                                <p:cTn id="22" presetID="0" presetClass="path" presetSubtype="0" accel="50000" decel="50000" fill="hold" grpId="0" nodeType="clickEffect">
                                  <p:stCondLst>
                                    <p:cond delay="0"/>
                                  </p:stCondLst>
                                  <p:childTnLst>
                                    <p:animMotion origin="layout" path="M -4.44444E-6 -6.93802E-7 L 0.0158 0.105 " pathEditMode="relative" ptsTypes="AA">
                                      <p:cBhvr>
                                        <p:cTn id="23" dur="2000" fill="hold"/>
                                        <p:tgtEl>
                                          <p:spTgt spid="104473"/>
                                        </p:tgtEl>
                                        <p:attrNameLst>
                                          <p:attrName>ppt_x</p:attrName>
                                          <p:attrName>ppt_y</p:attrName>
                                        </p:attrNameLst>
                                      </p:cBhvr>
                                    </p:animMotion>
                                  </p:childTnLst>
                                </p:cTn>
                              </p:par>
                              <p:par>
                                <p:cTn id="24" presetID="0" presetClass="path" presetSubtype="0" accel="50000" decel="50000" fill="hold" grpId="0" nodeType="withEffect">
                                  <p:stCondLst>
                                    <p:cond delay="0"/>
                                  </p:stCondLst>
                                  <p:childTnLst>
                                    <p:animMotion origin="layout" path="M -3.05556E-6 3.74653E-6 L -0.00885 0.08279 " pathEditMode="relative" rAng="0" ptsTypes="AA">
                                      <p:cBhvr>
                                        <p:cTn id="25" dur="2000" fill="hold"/>
                                        <p:tgtEl>
                                          <p:spTgt spid="104468"/>
                                        </p:tgtEl>
                                        <p:attrNameLst>
                                          <p:attrName>ppt_x</p:attrName>
                                          <p:attrName>ppt_y</p:attrName>
                                        </p:attrNameLst>
                                      </p:cBhvr>
                                      <p:rCtr x="-500" y="4100"/>
                                    </p:animMotion>
                                  </p:childTnLst>
                                </p:cTn>
                              </p:par>
                            </p:childTnLst>
                          </p:cTn>
                        </p:par>
                      </p:childTnLst>
                    </p:cTn>
                  </p:par>
                  <p:par>
                    <p:cTn id="26" fill="hold">
                      <p:stCondLst>
                        <p:cond delay="indefinite"/>
                      </p:stCondLst>
                      <p:childTnLst>
                        <p:par>
                          <p:cTn id="27" fill="hold">
                            <p:stCondLst>
                              <p:cond delay="0"/>
                            </p:stCondLst>
                            <p:childTnLst>
                              <p:par>
                                <p:cTn id="28" presetID="0" presetClass="path" presetSubtype="0" accel="50000" decel="50000" fill="hold" grpId="0" nodeType="clickEffect">
                                  <p:stCondLst>
                                    <p:cond delay="0"/>
                                  </p:stCondLst>
                                  <p:childTnLst>
                                    <p:animMotion origin="layout" path="M -3.88889E-6 2.22222E-6 L -0.03246 0.04074 " pathEditMode="relative" rAng="0" ptsTypes="AA">
                                      <p:cBhvr>
                                        <p:cTn id="29" dur="2000" fill="hold"/>
                                        <p:tgtEl>
                                          <p:spTgt spid="104463"/>
                                        </p:tgtEl>
                                        <p:attrNameLst>
                                          <p:attrName>ppt_x</p:attrName>
                                          <p:attrName>ppt_y</p:attrName>
                                        </p:attrNameLst>
                                      </p:cBhvr>
                                      <p:rCtr x="-1632" y="203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5" grpId="0" animBg="1"/>
      <p:bldP spid="104467" grpId="0" animBg="1"/>
      <p:bldP spid="104468" grpId="0" animBg="1"/>
      <p:bldP spid="104473" grpId="0" animBg="1"/>
      <p:bldP spid="10447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524000" y="76200"/>
            <a:ext cx="9144000" cy="1143000"/>
          </a:xfrm>
        </p:spPr>
        <p:txBody>
          <a:bodyPr>
            <a:normAutofit/>
          </a:bodyPr>
          <a:lstStyle/>
          <a:p>
            <a:pPr eaLnBrk="1" hangingPunct="1"/>
            <a:r>
              <a:rPr lang="sv-SE" sz="4900" b="1" dirty="0"/>
              <a:t>Lågt försvarsspel: 2-2-1</a:t>
            </a:r>
            <a:r>
              <a:rPr lang="sv-SE" sz="4900" b="1" u="sng" dirty="0"/>
              <a:t>   </a:t>
            </a:r>
            <a:br>
              <a:rPr lang="sv-SE" b="1" u="sng" dirty="0"/>
            </a:br>
            <a:r>
              <a:rPr lang="sv-SE" sz="2700" b="1" dirty="0"/>
              <a:t>Förtydligande av att vi vill ha avslut nedanför back vid fickan</a:t>
            </a:r>
            <a:endParaRPr lang="sv-SE" sz="2700"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5467516" y="35814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5210076" y="22860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276600" y="2741795"/>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705647" y="3502783"/>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6384032" y="34290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6168009" y="2492897"/>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5057676" y="353832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158013" y="1371600"/>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6312024" y="465313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6312024" y="227687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553247" y="2741795"/>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högerback   - </a:t>
            </a:r>
            <a:r>
              <a:rPr lang="sv-SE" dirty="0" err="1"/>
              <a:t>Mv</a:t>
            </a:r>
            <a:r>
              <a:rPr lang="sv-SE" dirty="0"/>
              <a:t>= målvakt</a:t>
            </a:r>
          </a:p>
          <a:p>
            <a:r>
              <a:rPr lang="sv-SE" dirty="0"/>
              <a:t>Vb: vänsterback</a:t>
            </a:r>
          </a:p>
          <a:p>
            <a:r>
              <a:rPr lang="sv-SE" dirty="0"/>
              <a:t>Hm: höger mitt</a:t>
            </a:r>
          </a:p>
          <a:p>
            <a:r>
              <a:rPr lang="sv-SE" dirty="0" err="1"/>
              <a:t>Vm:</a:t>
            </a:r>
            <a:r>
              <a:rPr lang="sv-SE" dirty="0"/>
              <a:t> Vänster mitt</a:t>
            </a:r>
          </a:p>
          <a:p>
            <a:r>
              <a:rPr lang="sv-SE" dirty="0"/>
              <a:t>S: = spets/topp</a:t>
            </a:r>
          </a:p>
          <a:p>
            <a:r>
              <a:rPr lang="sv-SE" dirty="0"/>
              <a:t> </a:t>
            </a:r>
          </a:p>
        </p:txBody>
      </p:sp>
      <p:cxnSp>
        <p:nvCxnSpPr>
          <p:cNvPr id="3" name="Rett pil 2"/>
          <p:cNvCxnSpPr/>
          <p:nvPr/>
        </p:nvCxnSpPr>
        <p:spPr>
          <a:xfrm flipH="1">
            <a:off x="5807968" y="2636912"/>
            <a:ext cx="642374" cy="2448272"/>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6" name="Rett pil 5"/>
          <p:cNvCxnSpPr>
            <a:stCxn id="104473" idx="3"/>
          </p:cNvCxnSpPr>
          <p:nvPr/>
        </p:nvCxnSpPr>
        <p:spPr>
          <a:xfrm flipH="1">
            <a:off x="5735961" y="4913300"/>
            <a:ext cx="620701" cy="243893"/>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9" name="Rett pil 8"/>
          <p:cNvCxnSpPr/>
          <p:nvPr/>
        </p:nvCxnSpPr>
        <p:spPr>
          <a:xfrm flipH="1" flipV="1">
            <a:off x="4424370" y="4813732"/>
            <a:ext cx="1347947" cy="28223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1" name="Rett linje 10"/>
          <p:cNvCxnSpPr/>
          <p:nvPr/>
        </p:nvCxnSpPr>
        <p:spPr>
          <a:xfrm>
            <a:off x="5210076" y="3886200"/>
            <a:ext cx="0" cy="190872"/>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cxnSp>
        <p:nvCxnSpPr>
          <p:cNvPr id="14" name="Rett pil 13"/>
          <p:cNvCxnSpPr/>
          <p:nvPr/>
        </p:nvCxnSpPr>
        <p:spPr>
          <a:xfrm>
            <a:off x="3858047" y="3678560"/>
            <a:ext cx="284124" cy="70331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17" name="Rett pil 16"/>
          <p:cNvCxnSpPr/>
          <p:nvPr/>
        </p:nvCxnSpPr>
        <p:spPr>
          <a:xfrm flipV="1">
            <a:off x="4424369" y="3886201"/>
            <a:ext cx="376264" cy="802093"/>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sp>
        <p:nvSpPr>
          <p:cNvPr id="18" name="Rektangel 17"/>
          <p:cNvSpPr/>
          <p:nvPr/>
        </p:nvSpPr>
        <p:spPr>
          <a:xfrm>
            <a:off x="3388442" y="4726954"/>
            <a:ext cx="888444" cy="430239"/>
          </a:xfrm>
          <a:prstGeom prst="rect">
            <a:avLst/>
          </a:prstGeom>
          <a:pattFill prst="ltUpDiag">
            <a:fgClr>
              <a:schemeClr val="tx1"/>
            </a:fgClr>
            <a:bgClr>
              <a:schemeClr val="bg1"/>
            </a:bgClr>
          </a:patt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nb-NO" b="1" dirty="0">
                <a:solidFill>
                  <a:schemeClr val="tx1"/>
                </a:solidFill>
              </a:rPr>
              <a:t>Avslut</a:t>
            </a:r>
            <a:endParaRPr lang="nb-NO" dirty="0">
              <a:solidFill>
                <a:schemeClr val="tx1"/>
              </a:solidFill>
            </a:endParaRPr>
          </a:p>
        </p:txBody>
      </p:sp>
    </p:spTree>
    <p:extLst>
      <p:ext uri="{BB962C8B-B14F-4D97-AF65-F5344CB8AC3E}">
        <p14:creationId xmlns:p14="http://schemas.microsoft.com/office/powerpoint/2010/main" val="1133400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heckerboard(across)">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1.66667E-6 -7.40741E-7 L 0.08038 0.06759 " pathEditMode="relative" rAng="0" ptsTypes="AA">
                                      <p:cBhvr>
                                        <p:cTn id="26" dur="2000" fill="hold"/>
                                        <p:tgtEl>
                                          <p:spTgt spid="104475"/>
                                        </p:tgtEl>
                                        <p:attrNameLst>
                                          <p:attrName>ppt_x</p:attrName>
                                          <p:attrName>ppt_y</p:attrName>
                                        </p:attrNameLst>
                                      </p:cBhvr>
                                      <p:rCtr x="4010" y="3380"/>
                                    </p:animMotion>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checkerboard(across)">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checkerboard(across)">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75"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09800" y="76200"/>
            <a:ext cx="7772400" cy="1143000"/>
          </a:xfrm>
        </p:spPr>
        <p:txBody>
          <a:bodyPr>
            <a:normAutofit/>
          </a:bodyPr>
          <a:lstStyle/>
          <a:p>
            <a:pPr eaLnBrk="1" hangingPunct="1"/>
            <a:r>
              <a:rPr lang="sv-SE" sz="4900" b="1" dirty="0"/>
              <a:t>Lågt försvarsspel: 2-2-1</a:t>
            </a:r>
            <a:r>
              <a:rPr lang="sv-SE" sz="4900" b="1" u="sng" dirty="0"/>
              <a:t> </a:t>
            </a:r>
            <a:br>
              <a:rPr lang="sv-SE" sz="4000" b="1" u="sng" dirty="0"/>
            </a:br>
            <a:r>
              <a:rPr lang="sv-SE" sz="2700" b="1" dirty="0"/>
              <a:t>Dubbling i fickan. (ca 10% av totala dubblingar)</a:t>
            </a:r>
            <a:endParaRPr lang="sv-SE" sz="2700" b="1" u="sng"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05180" y="4941169"/>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367808" y="436510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151784" y="34290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215680"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287688" y="422108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519936" y="443711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3791745" y="5301209"/>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935760" y="50851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087888" y="256490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5735960" y="479715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2135560" y="357301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359696" y="31409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Prövar att låsa fast bollhavande spelare i väntan på att hk ska vinna loss boll.</a:t>
            </a:r>
          </a:p>
          <a:p>
            <a:r>
              <a:rPr lang="sv-SE" dirty="0"/>
              <a:t>Vb: Ansvarar för ytan framför eget mål, ska vara först på boll om den kommer mot mål. Håll yta!</a:t>
            </a:r>
          </a:p>
          <a:p>
            <a:r>
              <a:rPr lang="sv-SE" dirty="0"/>
              <a:t>Hm: Dubblar tillsamman med HB där fokus är att stänga för båge och instick samt vinna boll. </a:t>
            </a:r>
          </a:p>
          <a:p>
            <a:r>
              <a:rPr lang="sv-SE" dirty="0" err="1"/>
              <a:t>Vm:</a:t>
            </a:r>
            <a:r>
              <a:rPr lang="sv-SE" dirty="0"/>
              <a:t> ansvarar för passningar mot boxen, kom hela vägen över centrallinjen!</a:t>
            </a:r>
          </a:p>
          <a:p>
            <a:r>
              <a:rPr lang="sv-SE" dirty="0"/>
              <a:t>S: Stänger back på bollsida men håller sig fortfarande centralt. (väg av situationen)</a:t>
            </a:r>
          </a:p>
          <a:p>
            <a:r>
              <a:rPr lang="sv-SE" dirty="0"/>
              <a:t> </a:t>
            </a:r>
          </a:p>
        </p:txBody>
      </p:sp>
    </p:spTree>
    <p:extLst>
      <p:ext uri="{BB962C8B-B14F-4D97-AF65-F5344CB8AC3E}">
        <p14:creationId xmlns:p14="http://schemas.microsoft.com/office/powerpoint/2010/main" val="11387911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8.33333E-7 4.81481E-6 L 0.03056 0.11435 " pathEditMode="relative" rAng="0" ptsTypes="AA">
                                      <p:cBhvr>
                                        <p:cTn id="6" dur="2000" fill="hold"/>
                                        <p:tgtEl>
                                          <p:spTgt spid="104467"/>
                                        </p:tgtEl>
                                        <p:attrNameLst>
                                          <p:attrName>ppt_x</p:attrName>
                                          <p:attrName>ppt_y</p:attrName>
                                        </p:attrNameLst>
                                      </p:cBhvr>
                                      <p:rCtr x="1528" y="5718"/>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695 0.0303 L 0.06997 0.17715 " pathEditMode="relative" ptsTypes="AA">
                                      <p:cBhvr>
                                        <p:cTn id="10" dur="2000" fill="hold"/>
                                        <p:tgtEl>
                                          <p:spTgt spid="104474"/>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1.11111E-6 -1.85185E-6 L 0.01493 0.06181 " pathEditMode="relative" rAng="0" ptsTypes="AA">
                                      <p:cBhvr>
                                        <p:cTn id="14" dur="2000" fill="hold"/>
                                        <p:tgtEl>
                                          <p:spTgt spid="104473"/>
                                        </p:tgtEl>
                                        <p:attrNameLst>
                                          <p:attrName>ppt_x</p:attrName>
                                          <p:attrName>ppt_y</p:attrName>
                                        </p:attrNameLst>
                                      </p:cBhvr>
                                      <p:rCtr x="747" y="3079"/>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5.55112E-17 4.81481E-6 L -0.01667 0.13541 " pathEditMode="relative" rAng="0" ptsTypes="AA">
                                      <p:cBhvr>
                                        <p:cTn id="18" dur="2000" fill="hold"/>
                                        <p:tgtEl>
                                          <p:spTgt spid="104463"/>
                                        </p:tgtEl>
                                        <p:attrNameLst>
                                          <p:attrName>ppt_x</p:attrName>
                                          <p:attrName>ppt_y</p:attrName>
                                        </p:attrNameLst>
                                      </p:cBhvr>
                                      <p:rCtr x="-800" y="6800"/>
                                    </p:animMotion>
                                  </p:childTnLst>
                                </p:cTn>
                              </p:par>
                              <p:par>
                                <p:cTn id="19" presetID="0" presetClass="path" presetSubtype="0" accel="50000" decel="50000" fill="hold" grpId="0" nodeType="withEffect">
                                  <p:stCondLst>
                                    <p:cond delay="0"/>
                                  </p:stCondLst>
                                  <p:childTnLst>
                                    <p:animMotion origin="layout" path="M -3.05556E-6 3.74653E-6 L -0.00885 0.08279 " pathEditMode="relative" rAng="0" ptsTypes="AA">
                                      <p:cBhvr>
                                        <p:cTn id="20" dur="2000" fill="hold"/>
                                        <p:tgtEl>
                                          <p:spTgt spid="104468"/>
                                        </p:tgtEl>
                                        <p:attrNameLst>
                                          <p:attrName>ppt_x</p:attrName>
                                          <p:attrName>ppt_y</p:attrName>
                                        </p:attrNameLst>
                                      </p:cBhvr>
                                      <p:rCtr x="-500" y="4100"/>
                                    </p:animMotion>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8.05556E-6 7.40741E-7 L -0.00781 0.08403 " pathEditMode="relative" ptsTypes="AA">
                                      <p:cBhvr>
                                        <p:cTn id="24" dur="2000" fill="hold"/>
                                        <p:tgtEl>
                                          <p:spTgt spid="10446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5" grpId="0" animBg="1"/>
      <p:bldP spid="104467" grpId="0" animBg="1"/>
      <p:bldP spid="104468" grpId="0" animBg="1"/>
      <p:bldP spid="104473" grpId="0" animBg="1"/>
      <p:bldP spid="10447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09800" y="76200"/>
            <a:ext cx="7772400" cy="1143000"/>
          </a:xfrm>
        </p:spPr>
        <p:txBody>
          <a:bodyPr>
            <a:normAutofit/>
          </a:bodyPr>
          <a:lstStyle/>
          <a:p>
            <a:pPr eaLnBrk="1" hangingPunct="1"/>
            <a:r>
              <a:rPr lang="sv-SE" sz="4900" b="1" dirty="0"/>
              <a:t>Lågt försvarsspel: 2-2-1</a:t>
            </a:r>
            <a:r>
              <a:rPr lang="sv-SE" sz="4900" b="1" u="sng" dirty="0"/>
              <a:t> </a:t>
            </a:r>
            <a:br>
              <a:rPr lang="sv-SE" sz="4000" b="1" u="sng" dirty="0"/>
            </a:br>
            <a:r>
              <a:rPr lang="sv-SE" sz="2700" b="1" dirty="0"/>
              <a:t>Boll hos back</a:t>
            </a:r>
            <a:endParaRPr lang="sv-SE" sz="2700"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871864" y="357301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727848" y="270892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a:t>
            </a:r>
          </a:p>
        </p:txBody>
      </p:sp>
      <p:sp>
        <p:nvSpPr>
          <p:cNvPr id="104466" name="Oval 18"/>
          <p:cNvSpPr>
            <a:spLocks noChangeArrowheads="1"/>
          </p:cNvSpPr>
          <p:nvPr/>
        </p:nvSpPr>
        <p:spPr bwMode="auto">
          <a:xfrm>
            <a:off x="3359696" y="263691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575720" y="328498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879976" y="314096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5879977" y="2636913"/>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4799856" y="501317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951984" y="2348880"/>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6168008" y="443711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4655840" y="13407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359696" y="31409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4"/>
            <a:ext cx="9144000" cy="1754326"/>
          </a:xfrm>
          <a:prstGeom prst="rect">
            <a:avLst/>
          </a:prstGeom>
          <a:noFill/>
        </p:spPr>
        <p:txBody>
          <a:bodyPr wrap="square" rtlCol="0">
            <a:spAutoFit/>
          </a:bodyPr>
          <a:lstStyle/>
          <a:p>
            <a:r>
              <a:rPr lang="sv-SE" dirty="0"/>
              <a:t>Hb: Har ansvar för boxen, försök även att stå i eventuell skottlinje på fwd i högerfickan.</a:t>
            </a:r>
          </a:p>
          <a:p>
            <a:r>
              <a:rPr lang="sv-SE" dirty="0"/>
              <a:t>Vb: Ansvarar för eventuell skottlinje på fwd i vänsterfickan. Var redo att ge understöd i boxen.</a:t>
            </a:r>
          </a:p>
          <a:p>
            <a:r>
              <a:rPr lang="sv-SE" dirty="0"/>
              <a:t>Hm: Ska stänga yta för passning mot bortre fwd, våga komma in centralt, jobba med klubban. </a:t>
            </a:r>
          </a:p>
          <a:p>
            <a:r>
              <a:rPr lang="sv-SE" dirty="0" err="1"/>
              <a:t>Vm:</a:t>
            </a:r>
            <a:r>
              <a:rPr lang="sv-SE" dirty="0"/>
              <a:t> ansvarar för faktisk skottlinje.</a:t>
            </a:r>
          </a:p>
          <a:p>
            <a:r>
              <a:rPr lang="sv-SE" dirty="0"/>
              <a:t>S: Styr i detta fallet något åt vänster men prioriterar att skära passning till bortre back.</a:t>
            </a:r>
          </a:p>
          <a:p>
            <a:r>
              <a:rPr lang="sv-SE" dirty="0"/>
              <a:t>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09800" y="76200"/>
            <a:ext cx="7772400" cy="1143000"/>
          </a:xfrm>
        </p:spPr>
        <p:txBody>
          <a:bodyPr>
            <a:normAutofit/>
          </a:bodyPr>
          <a:lstStyle/>
          <a:p>
            <a:r>
              <a:rPr lang="sv-SE" sz="4900" b="1" dirty="0"/>
              <a:t>Lågt försvarsspel: 2-2-1</a:t>
            </a:r>
            <a:r>
              <a:rPr lang="sv-SE" sz="4900" b="1" u="sng" dirty="0"/>
              <a:t> </a:t>
            </a:r>
            <a:br>
              <a:rPr lang="sv-SE" sz="4000" b="1" u="sng" dirty="0"/>
            </a:br>
            <a:r>
              <a:rPr lang="sv-SE" sz="2700" b="1" dirty="0"/>
              <a:t>Dubbling i hörn. (ca 70% av totala dubblingar)</a:t>
            </a:r>
            <a:endParaRPr lang="sv-SE" sz="2700" b="1" u="sng"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24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079776" y="371703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655840" y="314096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503712" y="299695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215680" y="378904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303912" y="3573016"/>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5231905" y="5229201"/>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2135560" y="357301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735960" y="220486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5447928" y="50851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3935760" y="14847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359696" y="3140968"/>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Prövar att låsa fast bollhavande spelare i väntan på att hk ska vinna loss boll.</a:t>
            </a:r>
          </a:p>
          <a:p>
            <a:r>
              <a:rPr lang="sv-SE" dirty="0"/>
              <a:t>Vb: Ansvarar för ytan framför eget mål, ska vara först på boll om den kommer mot mål.</a:t>
            </a:r>
          </a:p>
          <a:p>
            <a:r>
              <a:rPr lang="sv-SE" dirty="0"/>
              <a:t>Hm: Ska stänga yta för passning mot mitten samtidigt som han vill dubbla tillsamman med HB. </a:t>
            </a:r>
          </a:p>
          <a:p>
            <a:r>
              <a:rPr lang="sv-SE" dirty="0" err="1"/>
              <a:t>Vm:</a:t>
            </a:r>
            <a:r>
              <a:rPr lang="sv-SE" dirty="0"/>
              <a:t> ansvarar för passningar mot boxen, kom hela vägen över centrallinjen!</a:t>
            </a:r>
          </a:p>
          <a:p>
            <a:r>
              <a:rPr lang="sv-SE" dirty="0"/>
              <a:t>S: Stänger back på bollsida men håller sig fortfarande centralt.</a:t>
            </a:r>
          </a:p>
          <a:p>
            <a:r>
              <a:rPr lang="sv-SE" dirty="0"/>
              <a:t> </a:t>
            </a:r>
          </a:p>
        </p:txBody>
      </p:sp>
      <p:cxnSp>
        <p:nvCxnSpPr>
          <p:cNvPr id="32" name="Rett pil 31"/>
          <p:cNvCxnSpPr>
            <a:stCxn id="104469" idx="0"/>
          </p:cNvCxnSpPr>
          <p:nvPr/>
        </p:nvCxnSpPr>
        <p:spPr>
          <a:xfrm flipH="1" flipV="1">
            <a:off x="2351585" y="5157192"/>
            <a:ext cx="2916039" cy="72008"/>
          </a:xfrm>
          <a:prstGeom prst="straightConnector1">
            <a:avLst/>
          </a:prstGeom>
          <a:ln>
            <a:solidFill>
              <a:srgbClr val="000000"/>
            </a:solidFill>
            <a:prstDash val="sysDash"/>
            <a:tailEnd type="arrow"/>
          </a:ln>
        </p:spPr>
        <p:style>
          <a:lnRef idx="2">
            <a:schemeClr val="accent1"/>
          </a:lnRef>
          <a:fillRef idx="0">
            <a:schemeClr val="accent1"/>
          </a:fillRef>
          <a:effectRef idx="1">
            <a:schemeClr val="accent1"/>
          </a:effectRef>
          <a:fontRef idx="minor">
            <a:schemeClr val="tx1"/>
          </a:fontRef>
        </p:style>
      </p:cxnSp>
      <p:cxnSp>
        <p:nvCxnSpPr>
          <p:cNvPr id="35" name="Rett pil 34"/>
          <p:cNvCxnSpPr/>
          <p:nvPr/>
        </p:nvCxnSpPr>
        <p:spPr>
          <a:xfrm flipH="1">
            <a:off x="2351584" y="3933056"/>
            <a:ext cx="1008112" cy="1008112"/>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39" name="Rett pil 38"/>
          <p:cNvCxnSpPr/>
          <p:nvPr/>
        </p:nvCxnSpPr>
        <p:spPr>
          <a:xfrm flipH="1">
            <a:off x="3359696" y="3861048"/>
            <a:ext cx="864096" cy="79208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1" name="Rett pil 40"/>
          <p:cNvCxnSpPr/>
          <p:nvPr/>
        </p:nvCxnSpPr>
        <p:spPr>
          <a:xfrm flipH="1">
            <a:off x="2711624" y="4653136"/>
            <a:ext cx="648072" cy="43204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4" name="Rett pil 43"/>
          <p:cNvCxnSpPr/>
          <p:nvPr/>
        </p:nvCxnSpPr>
        <p:spPr>
          <a:xfrm flipH="1">
            <a:off x="5303912" y="3789040"/>
            <a:ext cx="144016" cy="1224136"/>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6" name="Rett pil 45"/>
          <p:cNvCxnSpPr/>
          <p:nvPr/>
        </p:nvCxnSpPr>
        <p:spPr>
          <a:xfrm>
            <a:off x="4079776" y="1700808"/>
            <a:ext cx="72008" cy="1800200"/>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49" name="Rett pil 48"/>
          <p:cNvCxnSpPr/>
          <p:nvPr/>
        </p:nvCxnSpPr>
        <p:spPr>
          <a:xfrm flipH="1">
            <a:off x="3863752" y="3356992"/>
            <a:ext cx="1008112" cy="432048"/>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98672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05556E-6 2.96296E-6 L -0.00087 0.21921 " pathEditMode="relative" rAng="0" ptsTypes="AA">
                                      <p:cBhvr>
                                        <p:cTn id="6" dur="2000" fill="hold"/>
                                        <p:tgtEl>
                                          <p:spTgt spid="104471"/>
                                        </p:tgtEl>
                                        <p:attrNameLst>
                                          <p:attrName>ppt_x</p:attrName>
                                          <p:attrName>ppt_y</p:attrName>
                                        </p:attrNameLst>
                                      </p:cBhvr>
                                      <p:rCtr x="-52" y="10949"/>
                                    </p:animMotion>
                                  </p:childTnLst>
                                </p:cTn>
                              </p:par>
                            </p:childTnLst>
                          </p:cTn>
                        </p:par>
                      </p:childTnLst>
                    </p:cTn>
                  </p:par>
                  <p:par>
                    <p:cTn id="7" fill="hold">
                      <p:stCondLst>
                        <p:cond delay="indefinite"/>
                      </p:stCondLst>
                      <p:childTnLst>
                        <p:par>
                          <p:cTn id="8" fill="hold">
                            <p:stCondLst>
                              <p:cond delay="0"/>
                            </p:stCondLst>
                            <p:childTnLst>
                              <p:par>
                                <p:cTn id="9" presetID="5" presetClass="entr" presetSubtype="10" fill="hold" nodeType="click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checkerboard(across)">
                                      <p:cBhvr>
                                        <p:cTn id="11" dur="500"/>
                                        <p:tgtEl>
                                          <p:spTgt spid="32"/>
                                        </p:tgtEl>
                                      </p:cBhvr>
                                    </p:animEffec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nodeType="click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checkerboard(across)">
                                      <p:cBhvr>
                                        <p:cTn id="16" dur="500"/>
                                        <p:tgtEl>
                                          <p:spTgt spid="35"/>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checkerboard(across)">
                                      <p:cBhvr>
                                        <p:cTn id="21" dur="500"/>
                                        <p:tgtEl>
                                          <p:spTgt spid="39"/>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nodeType="clickEffect">
                                  <p:stCondLst>
                                    <p:cond delay="0"/>
                                  </p:stCondLst>
                                  <p:childTnLst>
                                    <p:set>
                                      <p:cBhvr>
                                        <p:cTn id="25" dur="1" fill="hold">
                                          <p:stCondLst>
                                            <p:cond delay="0"/>
                                          </p:stCondLst>
                                        </p:cTn>
                                        <p:tgtEl>
                                          <p:spTgt spid="41"/>
                                        </p:tgtEl>
                                        <p:attrNameLst>
                                          <p:attrName>style.visibility</p:attrName>
                                        </p:attrNameLst>
                                      </p:cBhvr>
                                      <p:to>
                                        <p:strVal val="visible"/>
                                      </p:to>
                                    </p:set>
                                    <p:animEffect transition="in" filter="checkerboard(across)">
                                      <p:cBhvr>
                                        <p:cTn id="26" dur="500"/>
                                        <p:tgtEl>
                                          <p:spTgt spid="41"/>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checkerboard(across)">
                                      <p:cBhvr>
                                        <p:cTn id="31" dur="500"/>
                                        <p:tgtEl>
                                          <p:spTgt spid="44"/>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46"/>
                                        </p:tgtEl>
                                        <p:attrNameLst>
                                          <p:attrName>style.visibility</p:attrName>
                                        </p:attrNameLst>
                                      </p:cBhvr>
                                      <p:to>
                                        <p:strVal val="visible"/>
                                      </p:to>
                                    </p:set>
                                    <p:animEffect transition="in" filter="checkerboard(across)">
                                      <p:cBhvr>
                                        <p:cTn id="36" dur="500"/>
                                        <p:tgtEl>
                                          <p:spTgt spid="46"/>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nodeType="clickEffect">
                                  <p:stCondLst>
                                    <p:cond delay="0"/>
                                  </p:stCondLst>
                                  <p:childTnLst>
                                    <p:set>
                                      <p:cBhvr>
                                        <p:cTn id="40" dur="1" fill="hold">
                                          <p:stCondLst>
                                            <p:cond delay="0"/>
                                          </p:stCondLst>
                                        </p:cTn>
                                        <p:tgtEl>
                                          <p:spTgt spid="49"/>
                                        </p:tgtEl>
                                        <p:attrNameLst>
                                          <p:attrName>style.visibility</p:attrName>
                                        </p:attrNameLst>
                                      </p:cBhvr>
                                      <p:to>
                                        <p:strVal val="visible"/>
                                      </p:to>
                                    </p:set>
                                    <p:animEffect transition="in" filter="checkerboard(across)">
                                      <p:cBhvr>
                                        <p:cTn id="41"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7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09800" y="76200"/>
            <a:ext cx="7772400" cy="1143000"/>
          </a:xfrm>
        </p:spPr>
        <p:txBody>
          <a:bodyPr>
            <a:normAutofit fontScale="90000"/>
          </a:bodyPr>
          <a:lstStyle/>
          <a:p>
            <a:pPr eaLnBrk="1" hangingPunct="1"/>
            <a:r>
              <a:rPr lang="sv-SE" sz="4900" b="1" dirty="0"/>
              <a:t>Lågt försvarsspel: 2-2-1</a:t>
            </a:r>
            <a:r>
              <a:rPr lang="sv-SE" sz="4900" b="1" u="sng" dirty="0"/>
              <a:t> </a:t>
            </a:r>
            <a:br>
              <a:rPr lang="sv-SE" sz="4000" b="1" u="sng" dirty="0"/>
            </a:br>
            <a:r>
              <a:rPr lang="sv-SE" sz="2700" b="1" dirty="0"/>
              <a:t>Dubbling i fickan. (ca 10% av totala dubblingar) Ingen spelare i hörn!</a:t>
            </a:r>
            <a:endParaRPr lang="sv-SE" sz="2700" b="1" u="sng" dirty="0"/>
          </a:p>
        </p:txBody>
      </p:sp>
      <p:sp>
        <p:nvSpPr>
          <p:cNvPr id="104451" name="AutoShape 3"/>
          <p:cNvSpPr>
            <a:spLocks noChangeArrowheads="1"/>
          </p:cNvSpPr>
          <p:nvPr/>
        </p:nvSpPr>
        <p:spPr bwMode="auto">
          <a:xfrm>
            <a:off x="2057400" y="1295400"/>
            <a:ext cx="8077200" cy="4114800"/>
          </a:xfrm>
          <a:prstGeom prst="roundRect">
            <a:avLst>
              <a:gd name="adj" fmla="val 16667"/>
            </a:avLst>
          </a:prstGeom>
          <a:noFill/>
          <a:ln w="9525">
            <a:solidFill>
              <a:srgbClr val="000000"/>
            </a:solidFill>
            <a:round/>
            <a:headEnd/>
            <a:tailEnd/>
          </a:ln>
        </p:spPr>
        <p:txBody>
          <a:bodyPr wrap="none" anchor="ctr"/>
          <a:lstStyle/>
          <a:p>
            <a:endParaRPr lang="sv-SE"/>
          </a:p>
        </p:txBody>
      </p:sp>
      <p:sp>
        <p:nvSpPr>
          <p:cNvPr id="104452" name="Rectangle 4"/>
          <p:cNvSpPr>
            <a:spLocks noChangeArrowheads="1"/>
          </p:cNvSpPr>
          <p:nvPr/>
        </p:nvSpPr>
        <p:spPr bwMode="auto">
          <a:xfrm>
            <a:off x="2667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3" name="Line 5"/>
          <p:cNvSpPr>
            <a:spLocks noChangeShapeType="1"/>
          </p:cNvSpPr>
          <p:nvPr/>
        </p:nvSpPr>
        <p:spPr bwMode="auto">
          <a:xfrm>
            <a:off x="2819400" y="2971800"/>
            <a:ext cx="0" cy="457200"/>
          </a:xfrm>
          <a:prstGeom prst="line">
            <a:avLst/>
          </a:prstGeom>
          <a:noFill/>
          <a:ln w="9525">
            <a:solidFill>
              <a:srgbClr val="000000"/>
            </a:solidFill>
            <a:round/>
            <a:headEnd/>
            <a:tailEnd/>
          </a:ln>
        </p:spPr>
        <p:txBody>
          <a:bodyPr/>
          <a:lstStyle/>
          <a:p>
            <a:endParaRPr lang="sv-SE"/>
          </a:p>
        </p:txBody>
      </p:sp>
      <p:sp>
        <p:nvSpPr>
          <p:cNvPr id="104454" name="Line 6"/>
          <p:cNvSpPr>
            <a:spLocks noChangeShapeType="1"/>
          </p:cNvSpPr>
          <p:nvPr/>
        </p:nvSpPr>
        <p:spPr bwMode="auto">
          <a:xfrm>
            <a:off x="6096000" y="1295400"/>
            <a:ext cx="0" cy="4114800"/>
          </a:xfrm>
          <a:prstGeom prst="line">
            <a:avLst/>
          </a:prstGeom>
          <a:noFill/>
          <a:ln w="9525">
            <a:solidFill>
              <a:srgbClr val="000000"/>
            </a:solidFill>
            <a:round/>
            <a:headEnd/>
            <a:tailEnd/>
          </a:ln>
        </p:spPr>
        <p:txBody>
          <a:bodyPr/>
          <a:lstStyle/>
          <a:p>
            <a:endParaRPr lang="sv-SE"/>
          </a:p>
        </p:txBody>
      </p:sp>
      <p:sp>
        <p:nvSpPr>
          <p:cNvPr id="104455" name="Rectangle 7"/>
          <p:cNvSpPr>
            <a:spLocks noChangeArrowheads="1"/>
          </p:cNvSpPr>
          <p:nvPr/>
        </p:nvSpPr>
        <p:spPr bwMode="auto">
          <a:xfrm>
            <a:off x="8763000" y="2743200"/>
            <a:ext cx="762000" cy="914400"/>
          </a:xfrm>
          <a:prstGeom prst="rect">
            <a:avLst/>
          </a:prstGeom>
          <a:noFill/>
          <a:ln w="9525">
            <a:solidFill>
              <a:srgbClr val="000000"/>
            </a:solidFill>
            <a:miter lim="800000"/>
            <a:headEnd/>
            <a:tailEnd/>
          </a:ln>
        </p:spPr>
        <p:txBody>
          <a:bodyPr wrap="none" anchor="ctr"/>
          <a:lstStyle/>
          <a:p>
            <a:endParaRPr lang="sv-SE"/>
          </a:p>
        </p:txBody>
      </p:sp>
      <p:sp>
        <p:nvSpPr>
          <p:cNvPr id="104456" name="Line 8"/>
          <p:cNvSpPr>
            <a:spLocks noChangeShapeType="1"/>
          </p:cNvSpPr>
          <p:nvPr/>
        </p:nvSpPr>
        <p:spPr bwMode="auto">
          <a:xfrm>
            <a:off x="9372600" y="2971800"/>
            <a:ext cx="0" cy="457200"/>
          </a:xfrm>
          <a:prstGeom prst="line">
            <a:avLst/>
          </a:prstGeom>
          <a:noFill/>
          <a:ln w="9525">
            <a:solidFill>
              <a:srgbClr val="000000"/>
            </a:solidFill>
            <a:round/>
            <a:headEnd/>
            <a:tailEnd/>
          </a:ln>
        </p:spPr>
        <p:txBody>
          <a:bodyPr/>
          <a:lstStyle/>
          <a:p>
            <a:endParaRPr lang="sv-SE"/>
          </a:p>
        </p:txBody>
      </p:sp>
      <p:sp>
        <p:nvSpPr>
          <p:cNvPr id="104457" name="Text Box 9"/>
          <p:cNvSpPr txBox="1">
            <a:spLocks noChangeArrowheads="1"/>
          </p:cNvSpPr>
          <p:nvPr/>
        </p:nvSpPr>
        <p:spPr bwMode="auto">
          <a:xfrm>
            <a:off x="2524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8" name="Text Box 10"/>
          <p:cNvSpPr txBox="1">
            <a:spLocks noChangeArrowheads="1"/>
          </p:cNvSpPr>
          <p:nvPr/>
        </p:nvSpPr>
        <p:spPr bwMode="auto">
          <a:xfrm>
            <a:off x="2505180" y="4941169"/>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59" name="Text Box 11"/>
          <p:cNvSpPr txBox="1">
            <a:spLocks noChangeArrowheads="1"/>
          </p:cNvSpPr>
          <p:nvPr/>
        </p:nvSpPr>
        <p:spPr bwMode="auto">
          <a:xfrm>
            <a:off x="9382180" y="1524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0" name="Text Box 12"/>
          <p:cNvSpPr txBox="1">
            <a:spLocks noChangeArrowheads="1"/>
          </p:cNvSpPr>
          <p:nvPr/>
        </p:nvSpPr>
        <p:spPr bwMode="auto">
          <a:xfrm>
            <a:off x="9382180" y="4953001"/>
            <a:ext cx="284052" cy="307777"/>
          </a:xfrm>
          <a:prstGeom prst="rect">
            <a:avLst/>
          </a:prstGeom>
          <a:noFill/>
          <a:ln w="9525">
            <a:noFill/>
            <a:miter lim="800000"/>
            <a:headEnd/>
            <a:tailEnd/>
          </a:ln>
        </p:spPr>
        <p:txBody>
          <a:bodyPr wrap="none">
            <a:spAutoFit/>
          </a:bodyPr>
          <a:lstStyle/>
          <a:p>
            <a:pPr algn="ctr"/>
            <a:r>
              <a:rPr lang="sv-SE" sz="1400" b="1"/>
              <a:t>X</a:t>
            </a:r>
          </a:p>
        </p:txBody>
      </p:sp>
      <p:sp>
        <p:nvSpPr>
          <p:cNvPr id="104461" name="Oval 13"/>
          <p:cNvSpPr>
            <a:spLocks noChangeArrowheads="1"/>
          </p:cNvSpPr>
          <p:nvPr/>
        </p:nvSpPr>
        <p:spPr bwMode="auto">
          <a:xfrm>
            <a:off x="5486400" y="2590800"/>
            <a:ext cx="1219200" cy="1143000"/>
          </a:xfrm>
          <a:prstGeom prst="ellipse">
            <a:avLst/>
          </a:prstGeom>
          <a:noFill/>
          <a:ln w="9525">
            <a:solidFill>
              <a:srgbClr val="000000"/>
            </a:solidFill>
            <a:round/>
            <a:headEnd/>
            <a:tailEnd/>
          </a:ln>
        </p:spPr>
        <p:txBody>
          <a:bodyPr wrap="none" anchor="ctr"/>
          <a:lstStyle/>
          <a:p>
            <a:endParaRPr lang="sv-SE"/>
          </a:p>
        </p:txBody>
      </p:sp>
      <p:sp>
        <p:nvSpPr>
          <p:cNvPr id="104462" name="Oval 14"/>
          <p:cNvSpPr>
            <a:spLocks noChangeArrowheads="1"/>
          </p:cNvSpPr>
          <p:nvPr/>
        </p:nvSpPr>
        <p:spPr bwMode="auto">
          <a:xfrm>
            <a:off x="2855640" y="3212976"/>
            <a:ext cx="304800" cy="304800"/>
          </a:xfrm>
          <a:prstGeom prst="ellipse">
            <a:avLst/>
          </a:prstGeom>
          <a:solidFill>
            <a:srgbClr val="000000">
              <a:alpha val="50195"/>
            </a:srgbClr>
          </a:solidFill>
          <a:ln w="9525">
            <a:solidFill>
              <a:srgbClr val="000000"/>
            </a:solidFill>
            <a:round/>
            <a:headEnd/>
            <a:tailEnd/>
          </a:ln>
        </p:spPr>
        <p:txBody>
          <a:bodyPr wrap="none" anchor="ctr"/>
          <a:lstStyle/>
          <a:p>
            <a:pPr algn="ctr"/>
            <a:r>
              <a:rPr lang="sv-SE" sz="1600" b="1" dirty="0" err="1">
                <a:solidFill>
                  <a:srgbClr val="FFFF00"/>
                </a:solidFill>
              </a:rPr>
              <a:t>Mv</a:t>
            </a:r>
            <a:endParaRPr lang="sv-SE" sz="1600" b="1" dirty="0">
              <a:solidFill>
                <a:srgbClr val="FFFF00"/>
              </a:solidFill>
            </a:endParaRPr>
          </a:p>
        </p:txBody>
      </p:sp>
      <p:sp>
        <p:nvSpPr>
          <p:cNvPr id="104463" name="Oval 15"/>
          <p:cNvSpPr>
            <a:spLocks noChangeArrowheads="1"/>
          </p:cNvSpPr>
          <p:nvPr/>
        </p:nvSpPr>
        <p:spPr bwMode="auto">
          <a:xfrm>
            <a:off x="4367808" y="4365104"/>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hm</a:t>
            </a:r>
          </a:p>
        </p:txBody>
      </p:sp>
      <p:sp>
        <p:nvSpPr>
          <p:cNvPr id="104464" name="Rectangle 16"/>
          <p:cNvSpPr>
            <a:spLocks noChangeArrowheads="1"/>
          </p:cNvSpPr>
          <p:nvPr/>
        </p:nvSpPr>
        <p:spPr bwMode="auto">
          <a:xfrm>
            <a:off x="1703388" y="5516564"/>
            <a:ext cx="4608512" cy="1152525"/>
          </a:xfrm>
          <a:prstGeom prst="rect">
            <a:avLst/>
          </a:prstGeom>
          <a:noFill/>
          <a:ln w="9525">
            <a:noFill/>
            <a:miter lim="800000"/>
            <a:headEnd/>
            <a:tailEnd/>
          </a:ln>
        </p:spPr>
        <p:txBody>
          <a:bodyPr anchor="ctr"/>
          <a:lstStyle/>
          <a:p>
            <a:pPr marL="342900" indent="-342900"/>
            <a:endParaRPr lang="sv-SE" sz="1600" dirty="0">
              <a:solidFill>
                <a:schemeClr val="tx2"/>
              </a:solidFill>
            </a:endParaRPr>
          </a:p>
        </p:txBody>
      </p:sp>
      <p:sp>
        <p:nvSpPr>
          <p:cNvPr id="104465" name="Oval 17"/>
          <p:cNvSpPr>
            <a:spLocks noChangeArrowheads="1"/>
          </p:cNvSpPr>
          <p:nvPr/>
        </p:nvSpPr>
        <p:spPr bwMode="auto">
          <a:xfrm>
            <a:off x="4151784" y="3429000"/>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err="1">
                <a:solidFill>
                  <a:srgbClr val="0070C0"/>
                </a:solidFill>
              </a:rPr>
              <a:t>vm</a:t>
            </a:r>
            <a:endParaRPr lang="sv-SE" sz="2000" b="1" dirty="0">
              <a:solidFill>
                <a:srgbClr val="0070C0"/>
              </a:solidFill>
            </a:endParaRPr>
          </a:p>
        </p:txBody>
      </p:sp>
      <p:sp>
        <p:nvSpPr>
          <p:cNvPr id="104466" name="Oval 18"/>
          <p:cNvSpPr>
            <a:spLocks noChangeArrowheads="1"/>
          </p:cNvSpPr>
          <p:nvPr/>
        </p:nvSpPr>
        <p:spPr bwMode="auto">
          <a:xfrm>
            <a:off x="3215680" y="350100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vb</a:t>
            </a:r>
          </a:p>
        </p:txBody>
      </p:sp>
      <p:sp>
        <p:nvSpPr>
          <p:cNvPr id="104467" name="Oval 19"/>
          <p:cNvSpPr>
            <a:spLocks noChangeArrowheads="1"/>
          </p:cNvSpPr>
          <p:nvPr/>
        </p:nvSpPr>
        <p:spPr bwMode="auto">
          <a:xfrm>
            <a:off x="3287688" y="4221088"/>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hb</a:t>
            </a:r>
          </a:p>
        </p:txBody>
      </p:sp>
      <p:sp>
        <p:nvSpPr>
          <p:cNvPr id="104468" name="Oval 20"/>
          <p:cNvSpPr>
            <a:spLocks noChangeArrowheads="1"/>
          </p:cNvSpPr>
          <p:nvPr/>
        </p:nvSpPr>
        <p:spPr bwMode="auto">
          <a:xfrm>
            <a:off x="5519936" y="4437112"/>
            <a:ext cx="304800" cy="304800"/>
          </a:xfrm>
          <a:prstGeom prst="ellipse">
            <a:avLst/>
          </a:prstGeom>
          <a:solidFill>
            <a:srgbClr val="FFFF00"/>
          </a:solidFill>
          <a:ln w="9525">
            <a:solidFill>
              <a:srgbClr val="000000"/>
            </a:solidFill>
            <a:round/>
            <a:headEnd/>
            <a:tailEnd/>
          </a:ln>
        </p:spPr>
        <p:txBody>
          <a:bodyPr wrap="none" anchor="ctr"/>
          <a:lstStyle/>
          <a:p>
            <a:pPr algn="ctr"/>
            <a:r>
              <a:rPr lang="sv-SE" sz="2000" b="1" dirty="0">
                <a:solidFill>
                  <a:srgbClr val="0070C0"/>
                </a:solidFill>
              </a:rPr>
              <a:t>s</a:t>
            </a:r>
          </a:p>
        </p:txBody>
      </p:sp>
      <p:sp>
        <p:nvSpPr>
          <p:cNvPr id="104469" name="Oval 21"/>
          <p:cNvSpPr>
            <a:spLocks noChangeArrowheads="1"/>
          </p:cNvSpPr>
          <p:nvPr/>
        </p:nvSpPr>
        <p:spPr bwMode="auto">
          <a:xfrm>
            <a:off x="3791745" y="5301209"/>
            <a:ext cx="71437" cy="71437"/>
          </a:xfrm>
          <a:prstGeom prst="ellipse">
            <a:avLst/>
          </a:prstGeom>
          <a:solidFill>
            <a:schemeClr val="tx1"/>
          </a:solidFill>
          <a:ln w="9525">
            <a:solidFill>
              <a:schemeClr val="tx1"/>
            </a:solidFill>
            <a:round/>
            <a:headEnd/>
            <a:tailEnd/>
          </a:ln>
        </p:spPr>
        <p:txBody>
          <a:bodyPr wrap="none" anchor="ctr"/>
          <a:lstStyle/>
          <a:p>
            <a:endParaRPr lang="sv-SE"/>
          </a:p>
        </p:txBody>
      </p:sp>
      <p:sp>
        <p:nvSpPr>
          <p:cNvPr id="104471" name="Oval 23"/>
          <p:cNvSpPr>
            <a:spLocks noChangeArrowheads="1"/>
          </p:cNvSpPr>
          <p:nvPr/>
        </p:nvSpPr>
        <p:spPr bwMode="auto">
          <a:xfrm>
            <a:off x="3935760" y="508518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2" name="Oval 24"/>
          <p:cNvSpPr>
            <a:spLocks noChangeArrowheads="1"/>
          </p:cNvSpPr>
          <p:nvPr/>
        </p:nvSpPr>
        <p:spPr bwMode="auto">
          <a:xfrm>
            <a:off x="5087888" y="2564904"/>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3" name="Oval 25"/>
          <p:cNvSpPr>
            <a:spLocks noChangeArrowheads="1"/>
          </p:cNvSpPr>
          <p:nvPr/>
        </p:nvSpPr>
        <p:spPr bwMode="auto">
          <a:xfrm>
            <a:off x="5735960" y="4797152"/>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4" name="Oval 26"/>
          <p:cNvSpPr>
            <a:spLocks noChangeArrowheads="1"/>
          </p:cNvSpPr>
          <p:nvPr/>
        </p:nvSpPr>
        <p:spPr bwMode="auto">
          <a:xfrm>
            <a:off x="4088160" y="3060576"/>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104475" name="Oval 27"/>
          <p:cNvSpPr>
            <a:spLocks noChangeArrowheads="1"/>
          </p:cNvSpPr>
          <p:nvPr/>
        </p:nvSpPr>
        <p:spPr bwMode="auto">
          <a:xfrm>
            <a:off x="3702443" y="1371600"/>
            <a:ext cx="304800" cy="304800"/>
          </a:xfrm>
          <a:prstGeom prst="ellipse">
            <a:avLst/>
          </a:prstGeom>
          <a:solidFill>
            <a:srgbClr val="FF0000"/>
          </a:solidFill>
          <a:ln w="9525">
            <a:solidFill>
              <a:schemeClr val="tx1"/>
            </a:solidFill>
            <a:round/>
            <a:headEnd/>
            <a:tailEnd/>
          </a:ln>
        </p:spPr>
        <p:txBody>
          <a:bodyPr wrap="none" anchor="ctr"/>
          <a:lstStyle/>
          <a:p>
            <a:pPr algn="ctr"/>
            <a:r>
              <a:rPr lang="sv-SE" sz="2000" b="1" dirty="0">
                <a:solidFill>
                  <a:schemeClr val="bg1"/>
                </a:solidFill>
              </a:rPr>
              <a:t>x</a:t>
            </a:r>
          </a:p>
        </p:txBody>
      </p:sp>
      <p:sp>
        <p:nvSpPr>
          <p:cNvPr id="27" name="textruta 26"/>
          <p:cNvSpPr txBox="1"/>
          <p:nvPr/>
        </p:nvSpPr>
        <p:spPr>
          <a:xfrm>
            <a:off x="1524000" y="5445225"/>
            <a:ext cx="9144000" cy="1754327"/>
          </a:xfrm>
          <a:prstGeom prst="rect">
            <a:avLst/>
          </a:prstGeom>
          <a:noFill/>
        </p:spPr>
        <p:txBody>
          <a:bodyPr wrap="square" rtlCol="0">
            <a:spAutoFit/>
          </a:bodyPr>
          <a:lstStyle/>
          <a:p>
            <a:r>
              <a:rPr lang="sv-SE" dirty="0"/>
              <a:t>Hb: Prövar att låsa fast bollhavande spelare i väntan på att hk ska vinna loss boll.</a:t>
            </a:r>
          </a:p>
          <a:p>
            <a:r>
              <a:rPr lang="sv-SE" dirty="0"/>
              <a:t>Vb: Ansvarar för ytan framför eget mål, ska vara först på boll om den kommer mot mål. Håll yta!</a:t>
            </a:r>
          </a:p>
          <a:p>
            <a:r>
              <a:rPr lang="sv-SE" dirty="0"/>
              <a:t>Hm: Dubblar tillsamman med HB där fokus är att stänga för båge och instick samt vinna boll. </a:t>
            </a:r>
          </a:p>
          <a:p>
            <a:r>
              <a:rPr lang="sv-SE" dirty="0" err="1"/>
              <a:t>Vm:</a:t>
            </a:r>
            <a:r>
              <a:rPr lang="sv-SE" dirty="0"/>
              <a:t> ansvarar för passningar mot boxen, kom hela vägen över centrallinjen!</a:t>
            </a:r>
          </a:p>
          <a:p>
            <a:r>
              <a:rPr lang="sv-SE" dirty="0"/>
              <a:t>S: Stänger back på bollsida men håller sig fortfarande centralt. (väg av situationen)</a:t>
            </a:r>
          </a:p>
          <a:p>
            <a:r>
              <a:rPr lang="sv-SE" dirty="0"/>
              <a:t> </a:t>
            </a:r>
          </a:p>
        </p:txBody>
      </p:sp>
    </p:spTree>
    <p:extLst>
      <p:ext uri="{BB962C8B-B14F-4D97-AF65-F5344CB8AC3E}">
        <p14:creationId xmlns:p14="http://schemas.microsoft.com/office/powerpoint/2010/main" val="136953824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8.33333E-7 4.81481E-6 L 0.03056 0.11435 " pathEditMode="relative" rAng="0" ptsTypes="AA">
                                      <p:cBhvr>
                                        <p:cTn id="6" dur="2000" fill="hold"/>
                                        <p:tgtEl>
                                          <p:spTgt spid="104467"/>
                                        </p:tgtEl>
                                        <p:attrNameLst>
                                          <p:attrName>ppt_x</p:attrName>
                                          <p:attrName>ppt_y</p:attrName>
                                        </p:attrNameLst>
                                      </p:cBhvr>
                                      <p:rCtr x="1528" y="5718"/>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1.11111E-6 -1.85185E-6 L 0.01493 0.06181 " pathEditMode="relative" rAng="0" ptsTypes="AA">
                                      <p:cBhvr>
                                        <p:cTn id="10" dur="2000" fill="hold"/>
                                        <p:tgtEl>
                                          <p:spTgt spid="104473"/>
                                        </p:tgtEl>
                                        <p:attrNameLst>
                                          <p:attrName>ppt_x</p:attrName>
                                          <p:attrName>ppt_y</p:attrName>
                                        </p:attrNameLst>
                                      </p:cBhvr>
                                      <p:rCtr x="747" y="3079"/>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5.55112E-17 4.81481E-6 L -0.01667 0.13541 " pathEditMode="relative" rAng="0" ptsTypes="AA">
                                      <p:cBhvr>
                                        <p:cTn id="14" dur="2000" fill="hold"/>
                                        <p:tgtEl>
                                          <p:spTgt spid="104463"/>
                                        </p:tgtEl>
                                        <p:attrNameLst>
                                          <p:attrName>ppt_x</p:attrName>
                                          <p:attrName>ppt_y</p:attrName>
                                        </p:attrNameLst>
                                      </p:cBhvr>
                                      <p:rCtr x="-800" y="6800"/>
                                    </p:animMotion>
                                  </p:childTnLst>
                                </p:cTn>
                              </p:par>
                              <p:par>
                                <p:cTn id="15" presetID="0" presetClass="path" presetSubtype="0" accel="50000" decel="50000" fill="hold" grpId="0" nodeType="withEffect">
                                  <p:stCondLst>
                                    <p:cond delay="0"/>
                                  </p:stCondLst>
                                  <p:childTnLst>
                                    <p:animMotion origin="layout" path="M -3.05556E-6 3.74653E-6 L -0.00885 0.08279 " pathEditMode="relative" rAng="0" ptsTypes="AA">
                                      <p:cBhvr>
                                        <p:cTn id="16" dur="2000" fill="hold"/>
                                        <p:tgtEl>
                                          <p:spTgt spid="104468"/>
                                        </p:tgtEl>
                                        <p:attrNameLst>
                                          <p:attrName>ppt_x</p:attrName>
                                          <p:attrName>ppt_y</p:attrName>
                                        </p:attrNameLst>
                                      </p:cBhvr>
                                      <p:rCtr x="-500" y="4100"/>
                                    </p:animMotion>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0" nodeType="clickEffect">
                                  <p:stCondLst>
                                    <p:cond delay="0"/>
                                  </p:stCondLst>
                                  <p:childTnLst>
                                    <p:animMotion origin="layout" path="M 8.05556E-6 7.40741E-7 L -0.00781 0.08403 " pathEditMode="relative" ptsTypes="AA">
                                      <p:cBhvr>
                                        <p:cTn id="20" dur="2000" fill="hold"/>
                                        <p:tgtEl>
                                          <p:spTgt spid="10446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63" grpId="0" animBg="1"/>
      <p:bldP spid="104465" grpId="0" animBg="1"/>
      <p:bldP spid="104467" grpId="0" animBg="1"/>
      <p:bldP spid="104468" grpId="0" animBg="1"/>
      <p:bldP spid="10447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3711</Words>
  <Application>Microsoft Office PowerPoint</Application>
  <PresentationFormat>Widescreen</PresentationFormat>
  <Paragraphs>604</Paragraphs>
  <Slides>37</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Calibri Light</vt:lpstr>
      <vt:lpstr>Office Theme</vt:lpstr>
      <vt:lpstr>Förklaringar/förkortningar</vt:lpstr>
      <vt:lpstr>Lågt försvarsspel!</vt:lpstr>
      <vt:lpstr>Lågt försvarsspel framför målet</vt:lpstr>
      <vt:lpstr>Lågt försvarsspel: 2-2-1  Bollhavande spelare i fickan</vt:lpstr>
      <vt:lpstr>Lågt försvarsspel: 2-2-1    Förtydligande av att vi vill ha avslut nedanför back vid fickan</vt:lpstr>
      <vt:lpstr>Lågt försvarsspel: 2-2-1  Dubbling i fickan. (ca 10% av totala dubblingar)</vt:lpstr>
      <vt:lpstr>Lågt försvarsspel: 2-2-1  Boll hos back</vt:lpstr>
      <vt:lpstr>Lågt försvarsspel: 2-2-1  Dubbling i hörn. (ca 70% av totala dubblingar)</vt:lpstr>
      <vt:lpstr>Lågt försvarsspel: 2-2-1  Dubbling i fickan. (ca 10% av totala dubblingar) Ingen spelare i hörn!</vt:lpstr>
      <vt:lpstr>Lågt försvarsspel: 2-2-1  Dubbling i fickan. (ca 10% av totala dubblingar) Med spelare i hörn, avvaktande!</vt:lpstr>
      <vt:lpstr>Lågt försvarsspel: 2-2-1  Press på back vid tillbakaspel. (ca 20% av totala bollvinster)</vt:lpstr>
      <vt:lpstr>Lågt försvarspel bakom mål och i hörn</vt:lpstr>
      <vt:lpstr>Lågt försvarsspel: 2-2-1 Val av styrning på spelare bakom mål. I första hand vill vi behålla dom på bollsidan som vi styrt till! (Ex mot en rightad spelare. Mot en leftad Blir det spegelvänt.) </vt:lpstr>
      <vt:lpstr>Lågt försvarsspel: 2-2-1    Mot passning på spelare som utgår framför mål, på bollsidan. (Hårdare press då vi har full översikt)</vt:lpstr>
      <vt:lpstr>Lågt försvarsspel: 2-2-1 Mot passning rakt ner bakom mål på spelare från hjälpsidan. (Mer avvaktande/styrande)   </vt:lpstr>
      <vt:lpstr>Lågt försvarspel inslag i hörn</vt:lpstr>
      <vt:lpstr>Lågt försvarsspel: 2-2-1    Inslag i hörn</vt:lpstr>
      <vt:lpstr>                                  Högt försvarsspel</vt:lpstr>
      <vt:lpstr>Högt försvarsspel: 2-2-1 aktiv</vt:lpstr>
      <vt:lpstr>Högt försvarsspel</vt:lpstr>
      <vt:lpstr>PowerPoint Presentation</vt:lpstr>
      <vt:lpstr>PowerPoint Presentation</vt:lpstr>
      <vt:lpstr>Högt försvarsspel: 2-2-1 Utgångspositioner boll hos högerback</vt:lpstr>
      <vt:lpstr>Högt försvarsspel: 2-2-1 aktiv Dubbling i fickan</vt:lpstr>
      <vt:lpstr>Högt försvarsspel: 2-2-1 aktiv Dubbling i hörn</vt:lpstr>
      <vt:lpstr>Högt försvarsspel: 2-2-1 aktiv Back bryter</vt:lpstr>
      <vt:lpstr>Högt försvarsspel: 2-2-1 aktiv överspel</vt:lpstr>
      <vt:lpstr>Högt försvarsspel:2-2-1 aktiv överspel Spel förbi spets. </vt:lpstr>
      <vt:lpstr>Högt försvarsspel:2-2-1 aktiv överspel Spel förbi mellan mittfältare och spets. </vt:lpstr>
      <vt:lpstr>Högt försvarsspel:2-2-1 aktiv överspel Spel förbi mellan back och mittfältare. </vt:lpstr>
      <vt:lpstr>                           Spelvändningar/kontringar</vt:lpstr>
      <vt:lpstr>Kontring/spelvändningstänk - strategi</vt:lpstr>
      <vt:lpstr>Kontring målvaktsutkast</vt:lpstr>
      <vt:lpstr>Kontring vid målvaktsutkast (Ferrari) Spelvändningsalternativ (skott från motståndarens vänsterkant, funkar även från högerkant)</vt:lpstr>
      <vt:lpstr>Spelvändning vid dubbling från vänster ficka - via mitten, bollsida  </vt:lpstr>
      <vt:lpstr>Spelvändning från hörn. (Går även att starta från fickan vid dubbling)</vt:lpstr>
      <vt:lpstr>Spelvändning från hörn (Kantspelare).  (När kantspelare är spelbar) används som sista alternativ, vi vill alltid vända centralt</vt:lpstr>
    </vt:vector>
  </TitlesOfParts>
  <Company>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Förklaringar/förkortningar</dc:title>
  <dc:creator>Rikard Alexandersson</dc:creator>
  <cp:lastModifiedBy>Rikard Alexandersson</cp:lastModifiedBy>
  <cp:revision>5</cp:revision>
  <dcterms:created xsi:type="dcterms:W3CDTF">2023-08-16T12:55:50Z</dcterms:created>
  <dcterms:modified xsi:type="dcterms:W3CDTF">2023-08-25T13:18:26Z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etDate">
    <vt:lpwstr>2023-08-16T13:37:02Z</vt:lpwstr>
  </property>
  <property fmtid="{D5CDD505-2E9C-101B-9397-08002B2CF9AE}" pid="4" name="MSIP_Label_f0bc4404-d96b-4544-9544-a30b749faca9_Method">
    <vt:lpwstr>Standard</vt:lpwstr>
  </property>
  <property fmtid="{D5CDD505-2E9C-101B-9397-08002B2CF9AE}" pid="5" name="MSIP_Label_f0bc4404-d96b-4544-9544-a30b749faca9_Name">
    <vt:lpwstr>Internal</vt:lpwstr>
  </property>
  <property fmtid="{D5CDD505-2E9C-101B-9397-08002B2CF9AE}" pid="6" name="MSIP_Label_f0bc4404-d96b-4544-9544-a30b749faca9_SiteId">
    <vt:lpwstr>176bdcf0-2ce3-4610-962a-d59c1f5ce9f6</vt:lpwstr>
  </property>
  <property fmtid="{D5CDD505-2E9C-101B-9397-08002B2CF9AE}" pid="7" name="MSIP_Label_f0bc4404-d96b-4544-9544-a30b749faca9_ActionId">
    <vt:lpwstr>5a70cef7-f471-410e-aef3-5df8923f3620</vt:lpwstr>
  </property>
  <property fmtid="{D5CDD505-2E9C-101B-9397-08002B2CF9AE}" pid="8" name="MSIP_Label_f0bc4404-d96b-4544-9544-a30b749faca9_ContentBits">
    <vt:lpwstr>0</vt:lpwstr>
  </property>
</Properties>
</file>