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0"/>
  </p:notesMasterIdLst>
  <p:sldIdLst>
    <p:sldId id="256" r:id="rId2"/>
    <p:sldId id="257" r:id="rId3"/>
    <p:sldId id="259" r:id="rId4"/>
    <p:sldId id="264" r:id="rId5"/>
    <p:sldId id="265" r:id="rId6"/>
    <p:sldId id="260"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077">
          <p15:clr>
            <a:srgbClr val="A4A3A4"/>
          </p15:clr>
        </p15:guide>
        <p15:guide id="4"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E9F2F5"/>
    <a:srgbClr val="AEB3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8950" autoAdjust="0"/>
  </p:normalViewPr>
  <p:slideViewPr>
    <p:cSldViewPr snapToGrid="0" showGuides="1">
      <p:cViewPr varScale="1">
        <p:scale>
          <a:sx n="114" d="100"/>
          <a:sy n="114" d="100"/>
        </p:scale>
        <p:origin x="120" y="144"/>
      </p:cViewPr>
      <p:guideLst>
        <p:guide orient="horz" pos="2160"/>
        <p:guide pos="3840"/>
        <p:guide orient="horz" pos="2077"/>
        <p:guide pos="5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E42413-6323-41C6-8748-142E3D4884CE}" type="datetimeFigureOut">
              <a:rPr lang="sv-SE"/>
              <a:t>2017-06-27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A2E318-1B52-4645-99EC-36CF818C58CE}" type="slidenum">
              <a:rPr lang="sv-SE"/>
              <a:t>‹#›</a:t>
            </a:fld>
            <a:endParaRPr lang="sv-SE"/>
          </a:p>
        </p:txBody>
      </p:sp>
    </p:spTree>
    <p:extLst>
      <p:ext uri="{BB962C8B-B14F-4D97-AF65-F5344CB8AC3E}">
        <p14:creationId xmlns:p14="http://schemas.microsoft.com/office/powerpoint/2010/main" val="204166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FDA2E318-1B52-4645-99EC-36CF818C58CE}" type="slidenum">
              <a:rPr lang="sv-SE"/>
              <a:t>4</a:t>
            </a:fld>
            <a:endParaRPr lang="sv-SE"/>
          </a:p>
        </p:txBody>
      </p:sp>
    </p:spTree>
    <p:extLst>
      <p:ext uri="{BB962C8B-B14F-4D97-AF65-F5344CB8AC3E}">
        <p14:creationId xmlns:p14="http://schemas.microsoft.com/office/powerpoint/2010/main" val="1913718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DA2E318-1B52-4645-99EC-36CF818C58CE}" type="slidenum">
              <a:rPr lang="sv-SE" smtClean="0"/>
              <a:t>6</a:t>
            </a:fld>
            <a:endParaRPr lang="sv-SE"/>
          </a:p>
        </p:txBody>
      </p:sp>
    </p:spTree>
    <p:extLst>
      <p:ext uri="{BB962C8B-B14F-4D97-AF65-F5344CB8AC3E}">
        <p14:creationId xmlns:p14="http://schemas.microsoft.com/office/powerpoint/2010/main" val="971903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sv-SE"/>
              <a:t>Klicka här för att ändra format</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om du vill redigera mall för underrubrikformat</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6/27/2017</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sv-SE"/>
              <a:t>Klicka här för att ändra format</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5586B75A-687E-405C-8A0B-8D00578BA2C3}" type="datetimeFigureOut">
              <a:rPr lang="en-US" dirty="0"/>
              <a:pPr/>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v-SE"/>
              <a:t>Klicka här för att ändra format</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6/27/2017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6/27/2017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6/27/2017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sv-SE"/>
              <a:t>Klicka här för att ändra format</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sv-SE"/>
              <a:t>Redigera format för bakgrundstext</a:t>
            </a:r>
          </a:p>
        </p:txBody>
      </p:sp>
      <p:sp>
        <p:nvSpPr>
          <p:cNvPr id="5" name="Date Placeholder 4"/>
          <p:cNvSpPr>
            <a:spLocks noGrp="1"/>
          </p:cNvSpPr>
          <p:nvPr>
            <p:ph type="dt" sz="half" idx="10"/>
          </p:nvPr>
        </p:nvSpPr>
        <p:spPr/>
        <p:txBody>
          <a:bodyPr/>
          <a:lstStyle/>
          <a:p>
            <a:fld id="{AF6E2C9B-5FA2-460D-9BE7-B0812FC2A6FF}" type="datetimeFigureOut">
              <a:rPr lang="en-US" dirty="0"/>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sv-SE"/>
              <a:t>Klicka här för att ändra format</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6/27/2017</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6/27/2017</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thiacup.se/sv/opening-ceremony/" TargetMode="External"/><Relationship Id="rId2" Type="http://schemas.openxmlformats.org/officeDocument/2006/relationships/hyperlink" Target="https://www.gothiacup.se/sv/week-program/" TargetMode="External"/><Relationship Id="rId1" Type="http://schemas.openxmlformats.org/officeDocument/2006/relationships/slideLayout" Target="../slideLayouts/slideLayout2.xml"/><Relationship Id="rId5" Type="http://schemas.openxmlformats.org/officeDocument/2006/relationships/hyperlink" Target="http://results.gothiacup.se/2017/team/12149358" TargetMode="External"/><Relationship Id="rId4" Type="http://schemas.openxmlformats.org/officeDocument/2006/relationships/hyperlink" Target="http://results.gothiacup.se/2017/team/1214935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0"/>
            <a:ext cx="46390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objekt 5" descr="En bild som visar tecken, utomhus, text, himmel&#10;&#10;Beskrivning genererad med mycket hög exakthet">
            <a:extLst>
              <a:ext uri="{FF2B5EF4-FFF2-40B4-BE49-F238E27FC236}">
                <a16:creationId xmlns:a16="http://schemas.microsoft.com/office/drawing/2014/main" id="{395E53CA-3DC0-428D-A28E-ECE051BFC834}"/>
              </a:ext>
            </a:extLst>
          </p:cNvPr>
          <p:cNvPicPr>
            <a:picLocks noChangeAspect="1"/>
          </p:cNvPicPr>
          <p:nvPr/>
        </p:nvPicPr>
        <p:blipFill>
          <a:blip r:embed="rId2"/>
          <a:stretch>
            <a:fillRect/>
          </a:stretch>
        </p:blipFill>
        <p:spPr>
          <a:xfrm>
            <a:off x="8505646" y="624614"/>
            <a:ext cx="2723954" cy="2723954"/>
          </a:xfrm>
          <a:prstGeom prst="rect">
            <a:avLst/>
          </a:prstGeom>
        </p:spPr>
      </p:pic>
      <p:pic>
        <p:nvPicPr>
          <p:cNvPr id="1028" name="Picture 4" descr="https://www.gothiacup.se/wp-content/uploads/new_profile.jpg">
            <a:extLst>
              <a:ext uri="{FF2B5EF4-FFF2-40B4-BE49-F238E27FC236}">
                <a16:creationId xmlns:a16="http://schemas.microsoft.com/office/drawing/2014/main" id="{D47F66CB-0294-4CC6-80B1-3DD98A2B5E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196408" y="4023953"/>
            <a:ext cx="3352128" cy="16760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ubrik 1">
            <a:extLst>
              <a:ext uri="{FF2B5EF4-FFF2-40B4-BE49-F238E27FC236}">
                <a16:creationId xmlns:a16="http://schemas.microsoft.com/office/drawing/2014/main" id="{74C10A89-9728-4C04-9AAC-AD2ADAA57F00}"/>
              </a:ext>
            </a:extLst>
          </p:cNvPr>
          <p:cNvSpPr>
            <a:spLocks noGrp="1"/>
          </p:cNvSpPr>
          <p:nvPr>
            <p:ph type="ctrTitle"/>
          </p:nvPr>
        </p:nvSpPr>
        <p:spPr>
          <a:xfrm>
            <a:off x="603504" y="770467"/>
            <a:ext cx="6608963" cy="3352800"/>
          </a:xfrm>
        </p:spPr>
        <p:txBody>
          <a:bodyPr>
            <a:normAutofit/>
          </a:bodyPr>
          <a:lstStyle/>
          <a:p>
            <a:r>
              <a:rPr lang="sv-SE" dirty="0"/>
              <a:t>Gothia cup 2017 Föräldramöte </a:t>
            </a:r>
          </a:p>
        </p:txBody>
      </p:sp>
      <p:sp>
        <p:nvSpPr>
          <p:cNvPr id="3" name="Underrubrik 2">
            <a:extLst>
              <a:ext uri="{FF2B5EF4-FFF2-40B4-BE49-F238E27FC236}">
                <a16:creationId xmlns:a16="http://schemas.microsoft.com/office/drawing/2014/main" id="{E0BE5F82-FB43-4882-BC41-06F2D09D3401}"/>
              </a:ext>
            </a:extLst>
          </p:cNvPr>
          <p:cNvSpPr>
            <a:spLocks noGrp="1"/>
          </p:cNvSpPr>
          <p:nvPr>
            <p:ph type="subTitle" idx="1"/>
          </p:nvPr>
        </p:nvSpPr>
        <p:spPr>
          <a:xfrm>
            <a:off x="667513" y="4206876"/>
            <a:ext cx="6544954" cy="1645920"/>
          </a:xfrm>
        </p:spPr>
        <p:txBody>
          <a:bodyPr>
            <a:normAutofit/>
          </a:bodyPr>
          <a:lstStyle/>
          <a:p>
            <a:r>
              <a:rPr lang="sv-SE" dirty="0"/>
              <a:t>Zenith P05</a:t>
            </a:r>
          </a:p>
          <a:p>
            <a:r>
              <a:rPr lang="sv-SE" dirty="0"/>
              <a:t>2017-06-26</a:t>
            </a:r>
          </a:p>
        </p:txBody>
      </p:sp>
    </p:spTree>
    <p:extLst>
      <p:ext uri="{BB962C8B-B14F-4D97-AF65-F5344CB8AC3E}">
        <p14:creationId xmlns:p14="http://schemas.microsoft.com/office/powerpoint/2010/main" val="2572025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CFE9E5-DC82-450E-9C22-B4CFD4081654}"/>
              </a:ext>
            </a:extLst>
          </p:cNvPr>
          <p:cNvSpPr>
            <a:spLocks noGrp="1"/>
          </p:cNvSpPr>
          <p:nvPr>
            <p:ph type="title"/>
          </p:nvPr>
        </p:nvSpPr>
        <p:spPr>
          <a:xfrm>
            <a:off x="658812" y="157514"/>
            <a:ext cx="10772775" cy="1658198"/>
          </a:xfrm>
        </p:spPr>
        <p:txBody>
          <a:bodyPr/>
          <a:lstStyle/>
          <a:p>
            <a:r>
              <a:rPr lang="sv-SE" dirty="0"/>
              <a:t>Träningsvecka – vecka 28</a:t>
            </a:r>
          </a:p>
        </p:txBody>
      </p:sp>
      <p:graphicFrame>
        <p:nvGraphicFramePr>
          <p:cNvPr id="4" name="Platshållare för innehåll 3">
            <a:extLst>
              <a:ext uri="{FF2B5EF4-FFF2-40B4-BE49-F238E27FC236}">
                <a16:creationId xmlns:a16="http://schemas.microsoft.com/office/drawing/2014/main" id="{C8F864E2-0BD4-4A1E-AD64-34192884F729}"/>
              </a:ext>
            </a:extLst>
          </p:cNvPr>
          <p:cNvGraphicFramePr>
            <a:graphicFrameLocks noGrp="1"/>
          </p:cNvGraphicFramePr>
          <p:nvPr>
            <p:ph idx="1"/>
            <p:extLst>
              <p:ext uri="{D42A27DB-BD31-4B8C-83A1-F6EECF244321}">
                <p14:modId xmlns:p14="http://schemas.microsoft.com/office/powerpoint/2010/main" val="3284226532"/>
              </p:ext>
            </p:extLst>
          </p:nvPr>
        </p:nvGraphicFramePr>
        <p:xfrm>
          <a:off x="316879" y="1712581"/>
          <a:ext cx="11558242" cy="4221479"/>
        </p:xfrm>
        <a:graphic>
          <a:graphicData uri="http://schemas.openxmlformats.org/drawingml/2006/table">
            <a:tbl>
              <a:tblPr firstRow="1" firstCol="1">
                <a:tableStyleId>{5C22544A-7EE6-4342-B048-85BDC9FD1C3A}</a:tableStyleId>
              </a:tblPr>
              <a:tblGrid>
                <a:gridCol w="758242">
                  <a:extLst>
                    <a:ext uri="{9D8B030D-6E8A-4147-A177-3AD203B41FA5}">
                      <a16:colId xmlns:a16="http://schemas.microsoft.com/office/drawing/2014/main" val="3031745336"/>
                    </a:ext>
                  </a:extLst>
                </a:gridCol>
                <a:gridCol w="2160000">
                  <a:extLst>
                    <a:ext uri="{9D8B030D-6E8A-4147-A177-3AD203B41FA5}">
                      <a16:colId xmlns:a16="http://schemas.microsoft.com/office/drawing/2014/main" val="346821981"/>
                    </a:ext>
                  </a:extLst>
                </a:gridCol>
                <a:gridCol w="2160000">
                  <a:extLst>
                    <a:ext uri="{9D8B030D-6E8A-4147-A177-3AD203B41FA5}">
                      <a16:colId xmlns:a16="http://schemas.microsoft.com/office/drawing/2014/main" val="3852281257"/>
                    </a:ext>
                  </a:extLst>
                </a:gridCol>
                <a:gridCol w="720000">
                  <a:extLst>
                    <a:ext uri="{9D8B030D-6E8A-4147-A177-3AD203B41FA5}">
                      <a16:colId xmlns:a16="http://schemas.microsoft.com/office/drawing/2014/main" val="1499545400"/>
                    </a:ext>
                  </a:extLst>
                </a:gridCol>
                <a:gridCol w="2236311">
                  <a:extLst>
                    <a:ext uri="{9D8B030D-6E8A-4147-A177-3AD203B41FA5}">
                      <a16:colId xmlns:a16="http://schemas.microsoft.com/office/drawing/2014/main" val="4017716654"/>
                    </a:ext>
                  </a:extLst>
                </a:gridCol>
                <a:gridCol w="692745">
                  <a:extLst>
                    <a:ext uri="{9D8B030D-6E8A-4147-A177-3AD203B41FA5}">
                      <a16:colId xmlns:a16="http://schemas.microsoft.com/office/drawing/2014/main" val="1373316793"/>
                    </a:ext>
                  </a:extLst>
                </a:gridCol>
                <a:gridCol w="670944">
                  <a:extLst>
                    <a:ext uri="{9D8B030D-6E8A-4147-A177-3AD203B41FA5}">
                      <a16:colId xmlns:a16="http://schemas.microsoft.com/office/drawing/2014/main" val="1155537023"/>
                    </a:ext>
                  </a:extLst>
                </a:gridCol>
                <a:gridCol w="2160000">
                  <a:extLst>
                    <a:ext uri="{9D8B030D-6E8A-4147-A177-3AD203B41FA5}">
                      <a16:colId xmlns:a16="http://schemas.microsoft.com/office/drawing/2014/main" val="1100307446"/>
                    </a:ext>
                  </a:extLst>
                </a:gridCol>
              </a:tblGrid>
              <a:tr h="370840">
                <a:tc>
                  <a:txBody>
                    <a:bodyPr/>
                    <a:lstStyle/>
                    <a:p>
                      <a:endParaRPr lang="sv-SE" sz="1200" dirty="0"/>
                    </a:p>
                  </a:txBody>
                  <a:tcPr/>
                </a:tc>
                <a:tc>
                  <a:txBody>
                    <a:bodyPr/>
                    <a:lstStyle/>
                    <a:p>
                      <a:r>
                        <a:rPr lang="sv-SE" sz="1200" dirty="0"/>
                        <a:t>Måndag</a:t>
                      </a:r>
                    </a:p>
                  </a:txBody>
                  <a:tcPr/>
                </a:tc>
                <a:tc>
                  <a:txBody>
                    <a:bodyPr/>
                    <a:lstStyle/>
                    <a:p>
                      <a:r>
                        <a:rPr lang="sv-SE" sz="1200" dirty="0"/>
                        <a:t>Tisdag</a:t>
                      </a:r>
                    </a:p>
                  </a:txBody>
                  <a:tcPr/>
                </a:tc>
                <a:tc>
                  <a:txBody>
                    <a:bodyPr/>
                    <a:lstStyle/>
                    <a:p>
                      <a:r>
                        <a:rPr lang="sv-SE" sz="1200" dirty="0"/>
                        <a:t>Onsdag</a:t>
                      </a:r>
                    </a:p>
                  </a:txBody>
                  <a:tcPr/>
                </a:tc>
                <a:tc>
                  <a:txBody>
                    <a:bodyPr/>
                    <a:lstStyle/>
                    <a:p>
                      <a:r>
                        <a:rPr lang="sv-SE" sz="1200" dirty="0"/>
                        <a:t>Torsdag</a:t>
                      </a:r>
                    </a:p>
                  </a:txBody>
                  <a:tcPr/>
                </a:tc>
                <a:tc>
                  <a:txBody>
                    <a:bodyPr/>
                    <a:lstStyle/>
                    <a:p>
                      <a:r>
                        <a:rPr lang="sv-SE" sz="1200" dirty="0"/>
                        <a:t>Fredag</a:t>
                      </a:r>
                    </a:p>
                  </a:txBody>
                  <a:tcPr/>
                </a:tc>
                <a:tc>
                  <a:txBody>
                    <a:bodyPr/>
                    <a:lstStyle/>
                    <a:p>
                      <a:r>
                        <a:rPr lang="sv-SE" sz="1200" dirty="0"/>
                        <a:t>Lördag</a:t>
                      </a:r>
                    </a:p>
                  </a:txBody>
                  <a:tcPr/>
                </a:tc>
                <a:tc>
                  <a:txBody>
                    <a:bodyPr/>
                    <a:lstStyle/>
                    <a:p>
                      <a:r>
                        <a:rPr lang="sv-SE" sz="1200" dirty="0"/>
                        <a:t>Söndag</a:t>
                      </a:r>
                    </a:p>
                  </a:txBody>
                  <a:tcPr/>
                </a:tc>
                <a:extLst>
                  <a:ext uri="{0D108BD9-81ED-4DB2-BD59-A6C34878D82A}">
                    <a16:rowId xmlns:a16="http://schemas.microsoft.com/office/drawing/2014/main" val="225177647"/>
                  </a:ext>
                </a:extLst>
              </a:tr>
              <a:tr h="370840">
                <a:tc>
                  <a:txBody>
                    <a:bodyPr/>
                    <a:lstStyle/>
                    <a:p>
                      <a:r>
                        <a:rPr lang="sv-SE" sz="1200" dirty="0"/>
                        <a:t>08:00</a:t>
                      </a:r>
                    </a:p>
                  </a:txBody>
                  <a:tcPr/>
                </a:tc>
                <a:tc>
                  <a:txBody>
                    <a:bodyPr/>
                    <a:lstStyle/>
                    <a:p>
                      <a:endParaRPr lang="sv-SE" sz="1200" dirty="0"/>
                    </a:p>
                  </a:txBody>
                  <a:tcPr>
                    <a:solidFill>
                      <a:srgbClr val="E9F2F5"/>
                    </a:solidFill>
                  </a:tcPr>
                </a:tc>
                <a:tc rowSpan="2">
                  <a:txBody>
                    <a:bodyPr/>
                    <a:lstStyle/>
                    <a:p>
                      <a:r>
                        <a:rPr lang="sv-SE" sz="1200" dirty="0"/>
                        <a:t>Frukost (meddela ev. allergier)</a:t>
                      </a:r>
                    </a:p>
                  </a:txBody>
                  <a:tcPr>
                    <a:solidFill>
                      <a:srgbClr val="00B0F0"/>
                    </a:solidFill>
                  </a:tcPr>
                </a:tc>
                <a:tc>
                  <a:txBody>
                    <a:bodyPr/>
                    <a:lstStyle/>
                    <a:p>
                      <a:endParaRPr lang="sv-SE" sz="1200" dirty="0"/>
                    </a:p>
                  </a:txBody>
                  <a:tcPr>
                    <a:noFill/>
                  </a:tcPr>
                </a:tc>
                <a:tc>
                  <a:txBody>
                    <a:bodyPr/>
                    <a:lstStyle/>
                    <a:p>
                      <a:endParaRPr lang="sv-SE" sz="1200" dirty="0"/>
                    </a:p>
                  </a:txBody>
                  <a:tcPr/>
                </a:tc>
                <a:tc>
                  <a:txBody>
                    <a:bodyPr/>
                    <a:lstStyle/>
                    <a:p>
                      <a:endParaRPr lang="sv-SE" sz="1200" dirty="0"/>
                    </a:p>
                  </a:txBody>
                  <a:tcPr>
                    <a:noFill/>
                  </a:tcPr>
                </a:tc>
                <a:tc>
                  <a:txBody>
                    <a:bodyPr/>
                    <a:lstStyle/>
                    <a:p>
                      <a:endParaRPr lang="sv-SE" sz="1200" dirty="0"/>
                    </a:p>
                  </a:txBody>
                  <a:tcPr>
                    <a:noFill/>
                  </a:tcPr>
                </a:tc>
                <a:tc rowSpan="3">
                  <a:txBody>
                    <a:bodyPr/>
                    <a:lstStyle/>
                    <a:p>
                      <a:endParaRPr lang="sv-SE" sz="1100" dirty="0"/>
                    </a:p>
                  </a:txBody>
                  <a:tcPr/>
                </a:tc>
                <a:extLst>
                  <a:ext uri="{0D108BD9-81ED-4DB2-BD59-A6C34878D82A}">
                    <a16:rowId xmlns:a16="http://schemas.microsoft.com/office/drawing/2014/main" val="3590049168"/>
                  </a:ext>
                </a:extLst>
              </a:tr>
              <a:tr h="370840">
                <a:tc>
                  <a:txBody>
                    <a:bodyPr/>
                    <a:lstStyle/>
                    <a:p>
                      <a:r>
                        <a:rPr lang="sv-SE" sz="1200" dirty="0"/>
                        <a:t>09:30</a:t>
                      </a:r>
                    </a:p>
                  </a:txBody>
                  <a:tcPr/>
                </a:tc>
                <a:tc>
                  <a:txBody>
                    <a:bodyPr/>
                    <a:lstStyle/>
                    <a:p>
                      <a:endParaRPr lang="sv-SE" sz="1200" dirty="0"/>
                    </a:p>
                  </a:txBody>
                  <a:tcPr>
                    <a:solidFill>
                      <a:srgbClr val="E9F2F5"/>
                    </a:solidFill>
                  </a:tcPr>
                </a:tc>
                <a:tc vMerge="1">
                  <a:txBody>
                    <a:bodyPr/>
                    <a:lstStyle/>
                    <a:p>
                      <a:endParaRPr lang="sv-SE" sz="1200" dirty="0"/>
                    </a:p>
                  </a:txBody>
                  <a:tcPr>
                    <a:solidFill>
                      <a:srgbClr val="00B0F0"/>
                    </a:solidFill>
                  </a:tcPr>
                </a:tc>
                <a:tc>
                  <a:txBody>
                    <a:bodyPr/>
                    <a:lstStyle/>
                    <a:p>
                      <a:endParaRPr lang="sv-SE" sz="1200" dirty="0"/>
                    </a:p>
                  </a:txBody>
                  <a:tcPr>
                    <a:noFill/>
                  </a:tcPr>
                </a:tc>
                <a:tc>
                  <a:txBody>
                    <a:bodyPr/>
                    <a:lstStyle/>
                    <a:p>
                      <a:endParaRPr lang="sv-SE" sz="1200" dirty="0"/>
                    </a:p>
                  </a:txBody>
                  <a:tcPr>
                    <a:solidFill>
                      <a:srgbClr val="E9F2F5"/>
                    </a:solidFill>
                  </a:tcPr>
                </a:tc>
                <a:tc>
                  <a:txBody>
                    <a:bodyPr/>
                    <a:lstStyle/>
                    <a:p>
                      <a:endParaRPr lang="sv-SE" sz="1200" dirty="0"/>
                    </a:p>
                  </a:txBody>
                  <a:tcPr>
                    <a:noFill/>
                  </a:tcPr>
                </a:tc>
                <a:tc>
                  <a:txBody>
                    <a:bodyPr/>
                    <a:lstStyle/>
                    <a:p>
                      <a:endParaRPr lang="sv-SE" sz="1200" dirty="0"/>
                    </a:p>
                  </a:txBody>
                  <a:tcPr>
                    <a:noFill/>
                  </a:tcPr>
                </a:tc>
                <a:tc vMerge="1">
                  <a:txBody>
                    <a:bodyPr/>
                    <a:lstStyle/>
                    <a:p>
                      <a:endParaRPr lang="sv-SE" sz="1100" dirty="0"/>
                    </a:p>
                  </a:txBody>
                  <a:tcPr>
                    <a:solidFill>
                      <a:srgbClr val="CCFFCC"/>
                    </a:solidFill>
                  </a:tcPr>
                </a:tc>
                <a:extLst>
                  <a:ext uri="{0D108BD9-81ED-4DB2-BD59-A6C34878D82A}">
                    <a16:rowId xmlns:a16="http://schemas.microsoft.com/office/drawing/2014/main" val="148181886"/>
                  </a:ext>
                </a:extLst>
              </a:tr>
              <a:tr h="370840">
                <a:tc>
                  <a:txBody>
                    <a:bodyPr/>
                    <a:lstStyle/>
                    <a:p>
                      <a:r>
                        <a:rPr lang="sv-SE" sz="1200" dirty="0"/>
                        <a:t>10:00</a:t>
                      </a:r>
                    </a:p>
                  </a:txBody>
                  <a:tcPr/>
                </a:tc>
                <a:tc>
                  <a:txBody>
                    <a:bodyPr/>
                    <a:lstStyle/>
                    <a:p>
                      <a:r>
                        <a:rPr lang="sv-SE" sz="1200" dirty="0"/>
                        <a:t>Träningsläger startar 10:00 – Zenithgården</a:t>
                      </a:r>
                    </a:p>
                  </a:txBody>
                  <a:tcPr>
                    <a:solidFill>
                      <a:srgbClr val="00B0F0"/>
                    </a:solidFill>
                  </a:tcPr>
                </a:tc>
                <a:tc>
                  <a:txBody>
                    <a:bodyPr/>
                    <a:lstStyle/>
                    <a:p>
                      <a:r>
                        <a:rPr lang="sv-SE" sz="1200" dirty="0"/>
                        <a:t>Träning - träningsläger</a:t>
                      </a:r>
                    </a:p>
                  </a:txBody>
                  <a:tcPr>
                    <a:solidFill>
                      <a:srgbClr val="00B0F0"/>
                    </a:solidFill>
                  </a:tcPr>
                </a:tc>
                <a:tc>
                  <a:txBody>
                    <a:bodyPr/>
                    <a:lstStyle/>
                    <a:p>
                      <a:r>
                        <a:rPr lang="sv-SE" sz="1200" dirty="0"/>
                        <a:t>10:00</a:t>
                      </a:r>
                      <a:br>
                        <a:rPr lang="sv-SE" sz="1200" dirty="0"/>
                      </a:br>
                      <a:r>
                        <a:rPr lang="sv-SE" sz="1200" dirty="0"/>
                        <a:t>Spontanfotboll </a:t>
                      </a:r>
                    </a:p>
                  </a:txBody>
                  <a:tcPr>
                    <a:noFill/>
                  </a:tcPr>
                </a:tc>
                <a:tc>
                  <a:txBody>
                    <a:bodyPr/>
                    <a:lstStyle/>
                    <a:p>
                      <a:pPr>
                        <a:buNone/>
                      </a:pPr>
                      <a:r>
                        <a:rPr lang="sv-SE" sz="1200" b="1" dirty="0">
                          <a:solidFill>
                            <a:schemeClr val="bg1"/>
                          </a:solidFill>
                        </a:rPr>
                        <a:t>Matchspel </a:t>
                      </a:r>
                      <a:r>
                        <a:rPr lang="sv-SE" sz="1200" b="1" dirty="0" err="1">
                          <a:solidFill>
                            <a:schemeClr val="bg1"/>
                          </a:solidFill>
                        </a:rPr>
                        <a:t>Asre</a:t>
                      </a:r>
                      <a:r>
                        <a:rPr lang="sv-SE" sz="1200" b="1" baseline="0" dirty="0">
                          <a:solidFill>
                            <a:schemeClr val="bg1"/>
                          </a:solidFill>
                        </a:rPr>
                        <a:t> (Algeriet)</a:t>
                      </a:r>
                      <a:br>
                        <a:rPr lang="sv-SE" sz="1200" b="1" baseline="0" dirty="0">
                          <a:solidFill>
                            <a:schemeClr val="bg1"/>
                          </a:solidFill>
                        </a:rPr>
                      </a:br>
                      <a:r>
                        <a:rPr lang="sv-SE" sz="1200" b="1" baseline="0" dirty="0">
                          <a:solidFill>
                            <a:schemeClr val="bg1"/>
                          </a:solidFill>
                        </a:rPr>
                        <a:t>(inte spikat ännu)</a:t>
                      </a:r>
                      <a:endParaRPr lang="sv-SE" sz="1200" b="1" dirty="0">
                        <a:solidFill>
                          <a:schemeClr val="bg1"/>
                        </a:solidFill>
                      </a:endParaRPr>
                    </a:p>
                  </a:txBody>
                  <a:tcPr>
                    <a:solidFill>
                      <a:schemeClr val="bg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10:00</a:t>
                      </a:r>
                      <a:br>
                        <a:rPr lang="sv-SE" sz="1200" dirty="0"/>
                      </a:br>
                      <a:r>
                        <a:rPr lang="sv-SE" sz="1200" dirty="0"/>
                        <a:t>Spontanfotboll</a:t>
                      </a:r>
                    </a:p>
                  </a:txBody>
                  <a:tcPr>
                    <a:noFill/>
                  </a:tcPr>
                </a:tc>
                <a:tc>
                  <a:txBody>
                    <a:bodyPr/>
                    <a:lstStyle/>
                    <a:p>
                      <a:endParaRPr lang="sv-SE" sz="1200" dirty="0"/>
                    </a:p>
                  </a:txBody>
                  <a:tcPr>
                    <a:noFill/>
                  </a:tcPr>
                </a:tc>
                <a:tc vMerge="1">
                  <a:txBody>
                    <a:bodyPr/>
                    <a:lstStyle/>
                    <a:p>
                      <a:endParaRPr lang="sv-SE" sz="1200" dirty="0"/>
                    </a:p>
                  </a:txBody>
                  <a:tcPr/>
                </a:tc>
                <a:extLst>
                  <a:ext uri="{0D108BD9-81ED-4DB2-BD59-A6C34878D82A}">
                    <a16:rowId xmlns:a16="http://schemas.microsoft.com/office/drawing/2014/main" val="1993284392"/>
                  </a:ext>
                </a:extLst>
              </a:tr>
              <a:tr h="370840">
                <a:tc>
                  <a:txBody>
                    <a:bodyPr/>
                    <a:lstStyle/>
                    <a:p>
                      <a:r>
                        <a:rPr lang="sv-SE" sz="1200" dirty="0"/>
                        <a:t>12:00</a:t>
                      </a:r>
                    </a:p>
                  </a:txBody>
                  <a:tcPr/>
                </a:tc>
                <a:tc>
                  <a:txBody>
                    <a:bodyPr/>
                    <a:lstStyle/>
                    <a:p>
                      <a:r>
                        <a:rPr lang="sv-SE" sz="1200" dirty="0"/>
                        <a:t>Lunch på Zenith</a:t>
                      </a:r>
                    </a:p>
                    <a:p>
                      <a:r>
                        <a:rPr lang="sv-SE" sz="1100" dirty="0"/>
                        <a:t>Medtagen matsäck, gärna kall</a:t>
                      </a:r>
                      <a:endParaRPr lang="sv-SE" sz="1200" dirty="0"/>
                    </a:p>
                  </a:txBody>
                  <a:tcPr>
                    <a:solidFill>
                      <a:srgbClr val="00B0F0"/>
                    </a:solidFill>
                  </a:tcPr>
                </a:tc>
                <a:tc>
                  <a:txBody>
                    <a:bodyPr/>
                    <a:lstStyle/>
                    <a:p>
                      <a:r>
                        <a:rPr lang="sv-SE" sz="1200" dirty="0"/>
                        <a:t>Lunch på Zenith</a:t>
                      </a:r>
                    </a:p>
                    <a:p>
                      <a:r>
                        <a:rPr lang="sv-SE" sz="1100" dirty="0"/>
                        <a:t>Medtagen matsäck, gärna kall</a:t>
                      </a:r>
                      <a:endParaRPr lang="sv-SE" sz="1200" dirty="0"/>
                    </a:p>
                  </a:txBody>
                  <a:tcPr>
                    <a:solidFill>
                      <a:srgbClr val="00B0F0"/>
                    </a:solidFill>
                  </a:tcPr>
                </a:tc>
                <a:tc>
                  <a:txBody>
                    <a:bodyPr/>
                    <a:lstStyle/>
                    <a:p>
                      <a:endParaRPr lang="sv-SE" sz="1200" dirty="0"/>
                    </a:p>
                  </a:txBody>
                  <a:tcPr>
                    <a:noFill/>
                  </a:tcPr>
                </a:tc>
                <a:tc>
                  <a:txBody>
                    <a:bodyPr/>
                    <a:lstStyle/>
                    <a:p>
                      <a:r>
                        <a:rPr lang="sv-SE" sz="1200" dirty="0"/>
                        <a:t>Lunch på Zenith med F05</a:t>
                      </a:r>
                    </a:p>
                    <a:p>
                      <a:r>
                        <a:rPr lang="sv-SE" sz="1100" dirty="0"/>
                        <a:t>Medtagen matsäck, gärna kall</a:t>
                      </a:r>
                      <a:endParaRPr lang="sv-SE" sz="1200" dirty="0"/>
                    </a:p>
                  </a:txBody>
                  <a:tcPr>
                    <a:solidFill>
                      <a:schemeClr val="accent2">
                        <a:lumMod val="60000"/>
                        <a:lumOff val="40000"/>
                      </a:schemeClr>
                    </a:solidFill>
                  </a:tcPr>
                </a:tc>
                <a:tc>
                  <a:txBody>
                    <a:bodyPr/>
                    <a:lstStyle/>
                    <a:p>
                      <a:endParaRPr lang="sv-SE" sz="1200" dirty="0"/>
                    </a:p>
                  </a:txBody>
                  <a:tcPr>
                    <a:noFill/>
                  </a:tcPr>
                </a:tc>
                <a:tc>
                  <a:txBody>
                    <a:bodyPr/>
                    <a:lstStyle/>
                    <a:p>
                      <a:endParaRPr lang="sv-SE" sz="1200" dirty="0"/>
                    </a:p>
                  </a:txBody>
                  <a:tcPr>
                    <a:noFill/>
                  </a:tcPr>
                </a:tc>
                <a:tc rowSpan="3">
                  <a:txBody>
                    <a:bodyPr/>
                    <a:lstStyle/>
                    <a:p>
                      <a:r>
                        <a:rPr lang="sv-SE" sz="1200" dirty="0"/>
                        <a:t>Klockan ca 12:00-15:00 </a:t>
                      </a:r>
                    </a:p>
                    <a:p>
                      <a:r>
                        <a:rPr lang="sv-SE" sz="1200" dirty="0"/>
                        <a:t>Matchspel mot Curre</a:t>
                      </a:r>
                      <a:r>
                        <a:rPr lang="sv-SE" sz="1200" baseline="0" dirty="0"/>
                        <a:t> Star FC</a:t>
                      </a:r>
                    </a:p>
                    <a:p>
                      <a:r>
                        <a:rPr lang="sv-SE" sz="1200" baseline="0" dirty="0"/>
                        <a:t>(Skottland)</a:t>
                      </a:r>
                      <a:endParaRPr lang="sv-SE" sz="1200" dirty="0"/>
                    </a:p>
                  </a:txBody>
                  <a:tcPr>
                    <a:solidFill>
                      <a:srgbClr val="CCFFCC"/>
                    </a:solidFill>
                  </a:tcPr>
                </a:tc>
                <a:extLst>
                  <a:ext uri="{0D108BD9-81ED-4DB2-BD59-A6C34878D82A}">
                    <a16:rowId xmlns:a16="http://schemas.microsoft.com/office/drawing/2014/main" val="1054237474"/>
                  </a:ext>
                </a:extLst>
              </a:tr>
              <a:tr h="370839">
                <a:tc>
                  <a:txBody>
                    <a:bodyPr/>
                    <a:lstStyle/>
                    <a:p>
                      <a:r>
                        <a:rPr lang="sv-SE" sz="1200" dirty="0"/>
                        <a:t>13:00</a:t>
                      </a:r>
                    </a:p>
                  </a:txBody>
                  <a:tcPr/>
                </a:tc>
                <a:tc rowSpan="2">
                  <a:txBody>
                    <a:bodyPr/>
                    <a:lstStyle/>
                    <a:p>
                      <a:r>
                        <a:rPr lang="sv-SE" sz="1200" dirty="0"/>
                        <a:t>Träning – träningsläger slut ca 16:00</a:t>
                      </a:r>
                    </a:p>
                  </a:txBody>
                  <a:tcPr>
                    <a:solidFill>
                      <a:srgbClr val="00B0F0"/>
                    </a:solidFill>
                  </a:tcPr>
                </a:tc>
                <a:tc>
                  <a:txBody>
                    <a:bodyPr/>
                    <a:lstStyle/>
                    <a:p>
                      <a:r>
                        <a:rPr lang="sv-SE" sz="1200" dirty="0"/>
                        <a:t>Träning – träningsläger (slut  15)</a:t>
                      </a:r>
                    </a:p>
                  </a:txBody>
                  <a:tcPr>
                    <a:solidFill>
                      <a:srgbClr val="00B0F0"/>
                    </a:solidFill>
                  </a:tcPr>
                </a:tc>
                <a:tc>
                  <a:txBody>
                    <a:bodyPr/>
                    <a:lstStyle/>
                    <a:p>
                      <a:endParaRPr lang="sv-SE" sz="1200" dirty="0"/>
                    </a:p>
                  </a:txBody>
                  <a:tcPr>
                    <a:noFill/>
                  </a:tcPr>
                </a:tc>
                <a:tc rowSpan="2">
                  <a:txBody>
                    <a:bodyPr/>
                    <a:lstStyle/>
                    <a:p>
                      <a:r>
                        <a:rPr lang="sv-SE" sz="1200" dirty="0"/>
                        <a:t>Matchspel tillsammans med F05</a:t>
                      </a:r>
                    </a:p>
                    <a:p>
                      <a:r>
                        <a:rPr lang="sv-SE" sz="1200" dirty="0"/>
                        <a:t>(slut</a:t>
                      </a:r>
                      <a:r>
                        <a:rPr lang="sv-SE" sz="1200" baseline="0" dirty="0"/>
                        <a:t>  16)</a:t>
                      </a:r>
                      <a:endParaRPr lang="sv-SE" sz="1200" dirty="0"/>
                    </a:p>
                  </a:txBody>
                  <a:tcPr>
                    <a:solidFill>
                      <a:schemeClr val="accent2">
                        <a:lumMod val="60000"/>
                        <a:lumOff val="40000"/>
                      </a:schemeClr>
                    </a:solidFill>
                  </a:tcPr>
                </a:tc>
                <a:tc>
                  <a:txBody>
                    <a:bodyPr/>
                    <a:lstStyle/>
                    <a:p>
                      <a:endParaRPr lang="sv-SE" sz="1200" dirty="0"/>
                    </a:p>
                  </a:txBody>
                  <a:tcPr>
                    <a:noFill/>
                  </a:tcPr>
                </a:tc>
                <a:tc>
                  <a:txBody>
                    <a:bodyPr/>
                    <a:lstStyle/>
                    <a:p>
                      <a:endParaRPr lang="sv-SE" sz="1200" dirty="0"/>
                    </a:p>
                  </a:txBody>
                  <a:tcPr>
                    <a:noFill/>
                  </a:tcPr>
                </a:tc>
                <a:tc vMerge="1">
                  <a:txBody>
                    <a:bodyPr/>
                    <a:lstStyle/>
                    <a:p>
                      <a:endParaRPr lang="sv-SE" sz="1200" dirty="0"/>
                    </a:p>
                  </a:txBody>
                  <a:tcPr>
                    <a:solidFill>
                      <a:srgbClr val="CCFFCC"/>
                    </a:solidFill>
                  </a:tcPr>
                </a:tc>
                <a:extLst>
                  <a:ext uri="{0D108BD9-81ED-4DB2-BD59-A6C34878D82A}">
                    <a16:rowId xmlns:a16="http://schemas.microsoft.com/office/drawing/2014/main" val="1810070766"/>
                  </a:ext>
                </a:extLst>
              </a:tr>
              <a:tr h="370840">
                <a:tc>
                  <a:txBody>
                    <a:bodyPr/>
                    <a:lstStyle/>
                    <a:p>
                      <a:r>
                        <a:rPr lang="sv-SE" sz="1200" dirty="0"/>
                        <a:t>15:00</a:t>
                      </a:r>
                    </a:p>
                  </a:txBody>
                  <a:tcPr/>
                </a:tc>
                <a:tc vMerge="1">
                  <a:txBody>
                    <a:bodyPr/>
                    <a:lstStyle/>
                    <a:p>
                      <a:endParaRPr lang="sv-SE" sz="1200" dirty="0"/>
                    </a:p>
                  </a:txBody>
                  <a:tcPr/>
                </a:tc>
                <a:tc>
                  <a:txBody>
                    <a:bodyPr/>
                    <a:lstStyle/>
                    <a:p>
                      <a:endParaRPr lang="sv-SE" sz="1200" dirty="0"/>
                    </a:p>
                  </a:txBody>
                  <a:tcPr/>
                </a:tc>
                <a:tc>
                  <a:txBody>
                    <a:bodyPr/>
                    <a:lstStyle/>
                    <a:p>
                      <a:endParaRPr lang="sv-SE" sz="1200" dirty="0"/>
                    </a:p>
                  </a:txBody>
                  <a:tcPr>
                    <a:noFill/>
                  </a:tcPr>
                </a:tc>
                <a:tc vMerge="1">
                  <a:txBody>
                    <a:bodyPr/>
                    <a:lstStyle/>
                    <a:p>
                      <a:pPr>
                        <a:buNone/>
                      </a:pPr>
                      <a:endParaRPr lang="sv-SE" sz="1200" dirty="0">
                        <a:solidFill>
                          <a:srgbClr val="3F4E25"/>
                        </a:solidFill>
                      </a:endParaRPr>
                    </a:p>
                  </a:txBody>
                  <a:tcPr/>
                </a:tc>
                <a:tc>
                  <a:txBody>
                    <a:bodyPr/>
                    <a:lstStyle/>
                    <a:p>
                      <a:endParaRPr lang="sv-SE" sz="1200" dirty="0"/>
                    </a:p>
                  </a:txBody>
                  <a:tcPr>
                    <a:noFill/>
                  </a:tcPr>
                </a:tc>
                <a:tc>
                  <a:txBody>
                    <a:bodyPr/>
                    <a:lstStyle/>
                    <a:p>
                      <a:endParaRPr lang="sv-SE" sz="1200" dirty="0"/>
                    </a:p>
                  </a:txBody>
                  <a:tcPr>
                    <a:noFill/>
                  </a:tcPr>
                </a:tc>
                <a:tc vMerge="1">
                  <a:txBody>
                    <a:bodyPr/>
                    <a:lstStyle/>
                    <a:p>
                      <a:endParaRPr lang="sv-SE" sz="1200" dirty="0"/>
                    </a:p>
                  </a:txBody>
                  <a:tcPr/>
                </a:tc>
                <a:extLst>
                  <a:ext uri="{0D108BD9-81ED-4DB2-BD59-A6C34878D82A}">
                    <a16:rowId xmlns:a16="http://schemas.microsoft.com/office/drawing/2014/main" val="2231629088"/>
                  </a:ext>
                </a:extLst>
              </a:tr>
              <a:tr h="370840">
                <a:tc>
                  <a:txBody>
                    <a:bodyPr/>
                    <a:lstStyle/>
                    <a:p>
                      <a:r>
                        <a:rPr lang="sv-SE" sz="1200" dirty="0"/>
                        <a:t>16:00</a:t>
                      </a:r>
                    </a:p>
                  </a:txBody>
                  <a:tcPr/>
                </a:tc>
                <a:tc rowSpan="2">
                  <a:txBody>
                    <a:bodyPr/>
                    <a:lstStyle/>
                    <a:p>
                      <a:r>
                        <a:rPr lang="sv-SE" sz="1200" dirty="0"/>
                        <a:t>Middag hemma</a:t>
                      </a:r>
                    </a:p>
                    <a:p>
                      <a:endParaRPr lang="sv-SE" sz="600" dirty="0"/>
                    </a:p>
                    <a:p>
                      <a:r>
                        <a:rPr lang="sv-SE" sz="1200" dirty="0"/>
                        <a:t>Ta med sovsäck &amp; liggunderlag</a:t>
                      </a:r>
                    </a:p>
                  </a:txBody>
                  <a:tcPr anchor="ctr"/>
                </a:tc>
                <a:tc>
                  <a:txBody>
                    <a:bodyPr/>
                    <a:lstStyle/>
                    <a:p>
                      <a:endParaRPr lang="sv-SE" sz="1200" dirty="0"/>
                    </a:p>
                  </a:txBody>
                  <a:tcPr/>
                </a:tc>
                <a:tc>
                  <a:txBody>
                    <a:bodyPr/>
                    <a:lstStyle/>
                    <a:p>
                      <a:endParaRPr lang="sv-SE" sz="1200" dirty="0"/>
                    </a:p>
                  </a:txBody>
                  <a:tcPr>
                    <a:noFill/>
                  </a:tcPr>
                </a:tc>
                <a:tc>
                  <a:txBody>
                    <a:bodyPr/>
                    <a:lstStyle/>
                    <a:p>
                      <a:endParaRPr lang="sv-SE" sz="1200" dirty="0"/>
                    </a:p>
                  </a:txBody>
                  <a:tcPr/>
                </a:tc>
                <a:tc>
                  <a:txBody>
                    <a:bodyPr/>
                    <a:lstStyle/>
                    <a:p>
                      <a:endParaRPr lang="sv-SE" sz="1200" dirty="0"/>
                    </a:p>
                  </a:txBody>
                  <a:tcPr>
                    <a:noFill/>
                  </a:tcPr>
                </a:tc>
                <a:tc>
                  <a:txBody>
                    <a:bodyPr/>
                    <a:lstStyle/>
                    <a:p>
                      <a:endParaRPr lang="sv-SE" sz="1200" dirty="0"/>
                    </a:p>
                  </a:txBody>
                  <a:tcPr>
                    <a:noFill/>
                  </a:tcPr>
                </a:tc>
                <a:tc>
                  <a:txBody>
                    <a:bodyPr/>
                    <a:lstStyle/>
                    <a:p>
                      <a:endParaRPr lang="sv-SE" sz="1200" dirty="0"/>
                    </a:p>
                  </a:txBody>
                  <a:tcPr/>
                </a:tc>
                <a:extLst>
                  <a:ext uri="{0D108BD9-81ED-4DB2-BD59-A6C34878D82A}">
                    <a16:rowId xmlns:a16="http://schemas.microsoft.com/office/drawing/2014/main" val="1351330791"/>
                  </a:ext>
                </a:extLst>
              </a:tr>
              <a:tr h="370840">
                <a:tc>
                  <a:txBody>
                    <a:bodyPr/>
                    <a:lstStyle/>
                    <a:p>
                      <a:r>
                        <a:rPr lang="sv-SE" sz="1200" dirty="0"/>
                        <a:t>18:00</a:t>
                      </a:r>
                    </a:p>
                  </a:txBody>
                  <a:tcPr/>
                </a:tc>
                <a:tc vMerge="1">
                  <a:txBody>
                    <a:bodyPr/>
                    <a:lstStyle/>
                    <a:p>
                      <a:endParaRPr lang="sv-SE" sz="1200" dirty="0"/>
                    </a:p>
                  </a:txBody>
                  <a:tcPr/>
                </a:tc>
                <a:tc>
                  <a:txBody>
                    <a:bodyPr/>
                    <a:lstStyle/>
                    <a:p>
                      <a:endParaRPr lang="sv-SE" sz="1200" dirty="0"/>
                    </a:p>
                  </a:txBody>
                  <a:tcPr/>
                </a:tc>
                <a:tc>
                  <a:txBody>
                    <a:bodyPr/>
                    <a:lstStyle/>
                    <a:p>
                      <a:endParaRPr lang="sv-SE" sz="1200" dirty="0"/>
                    </a:p>
                  </a:txBody>
                  <a:tcPr>
                    <a:noFill/>
                  </a:tcPr>
                </a:tc>
                <a:tc rowSpan="2">
                  <a:txBody>
                    <a:bodyPr/>
                    <a:lstStyle/>
                    <a:p>
                      <a:r>
                        <a:rPr lang="sv-SE" sz="1200" dirty="0">
                          <a:solidFill>
                            <a:schemeClr val="bg1"/>
                          </a:solidFill>
                        </a:rPr>
                        <a:t>18:00</a:t>
                      </a:r>
                      <a:r>
                        <a:rPr lang="sv-SE" sz="1200" baseline="0" dirty="0">
                          <a:solidFill>
                            <a:schemeClr val="bg1"/>
                          </a:solidFill>
                        </a:rPr>
                        <a:t> </a:t>
                      </a:r>
                      <a:r>
                        <a:rPr lang="sv-SE" sz="1200" dirty="0">
                          <a:solidFill>
                            <a:schemeClr val="bg1"/>
                          </a:solidFill>
                        </a:rPr>
                        <a:t>Gemensam familjegrillning </a:t>
                      </a:r>
                      <a:br>
                        <a:rPr lang="sv-SE" sz="1200" dirty="0">
                          <a:solidFill>
                            <a:schemeClr val="bg1"/>
                          </a:solidFill>
                        </a:rPr>
                      </a:br>
                      <a:r>
                        <a:rPr lang="sv-SE" sz="1200" dirty="0">
                          <a:solidFill>
                            <a:schemeClr val="bg1"/>
                          </a:solidFill>
                        </a:rPr>
                        <a:t>på Zenithgården</a:t>
                      </a:r>
                    </a:p>
                    <a:p>
                      <a:r>
                        <a:rPr lang="sv-SE" sz="1000" dirty="0">
                          <a:solidFill>
                            <a:schemeClr val="bg1"/>
                          </a:solidFill>
                        </a:rPr>
                        <a:t>Medtag egen mat för grillning och dricka. Zenith står för tända grillar.</a:t>
                      </a:r>
                    </a:p>
                    <a:p>
                      <a:r>
                        <a:rPr lang="sv-SE" sz="1000" dirty="0">
                          <a:solidFill>
                            <a:schemeClr val="bg1"/>
                          </a:solidFill>
                        </a:rPr>
                        <a:t> Lek &amp; spel efter middag, tex brännboll</a:t>
                      </a:r>
                    </a:p>
                  </a:txBody>
                  <a:tcPr>
                    <a:solidFill>
                      <a:srgbClr val="0000FF"/>
                    </a:solidFill>
                  </a:tcPr>
                </a:tc>
                <a:tc>
                  <a:txBody>
                    <a:bodyPr/>
                    <a:lstStyle/>
                    <a:p>
                      <a:endParaRPr lang="sv-SE" sz="1200" dirty="0"/>
                    </a:p>
                  </a:txBody>
                  <a:tcPr>
                    <a:noFill/>
                  </a:tcPr>
                </a:tc>
                <a:tc>
                  <a:txBody>
                    <a:bodyPr/>
                    <a:lstStyle/>
                    <a:p>
                      <a:endParaRPr lang="sv-SE" sz="1200" dirty="0"/>
                    </a:p>
                  </a:txBody>
                  <a:tcPr>
                    <a:noFill/>
                  </a:tcPr>
                </a:tc>
                <a:tc>
                  <a:txBody>
                    <a:bodyPr/>
                    <a:lstStyle/>
                    <a:p>
                      <a:endParaRPr lang="sv-SE" sz="1200" dirty="0"/>
                    </a:p>
                  </a:txBody>
                  <a:tcPr/>
                </a:tc>
                <a:extLst>
                  <a:ext uri="{0D108BD9-81ED-4DB2-BD59-A6C34878D82A}">
                    <a16:rowId xmlns:a16="http://schemas.microsoft.com/office/drawing/2014/main" val="3854217600"/>
                  </a:ext>
                </a:extLst>
              </a:tr>
              <a:tr h="370840">
                <a:tc>
                  <a:txBody>
                    <a:bodyPr/>
                    <a:lstStyle/>
                    <a:p>
                      <a:r>
                        <a:rPr lang="sv-SE" sz="1200" dirty="0"/>
                        <a:t>19:00</a:t>
                      </a:r>
                    </a:p>
                  </a:txBody>
                  <a:tcPr/>
                </a:tc>
                <a:tc>
                  <a:txBody>
                    <a:bodyPr/>
                    <a:lstStyle/>
                    <a:p>
                      <a:r>
                        <a:rPr lang="sv-SE" sz="1200" dirty="0"/>
                        <a:t>Barn tillbaka på Zenithgården 19:00 för övernattning</a:t>
                      </a:r>
                    </a:p>
                  </a:txBody>
                  <a:tcPr>
                    <a:solidFill>
                      <a:srgbClr val="00B0F0"/>
                    </a:solidFill>
                  </a:tcPr>
                </a:tc>
                <a:tc>
                  <a:txBody>
                    <a:bodyPr/>
                    <a:lstStyle/>
                    <a:p>
                      <a:endParaRPr lang="sv-SE" sz="1200" dirty="0"/>
                    </a:p>
                  </a:txBody>
                  <a:tcPr/>
                </a:tc>
                <a:tc>
                  <a:txBody>
                    <a:bodyPr/>
                    <a:lstStyle/>
                    <a:p>
                      <a:endParaRPr lang="sv-SE" sz="1200" dirty="0"/>
                    </a:p>
                  </a:txBody>
                  <a:tcPr>
                    <a:noFill/>
                  </a:tcPr>
                </a:tc>
                <a:tc vMerge="1">
                  <a:txBody>
                    <a:bodyPr/>
                    <a:lstStyle/>
                    <a:p>
                      <a:endParaRPr lang="sv-SE" sz="1200" dirty="0"/>
                    </a:p>
                  </a:txBody>
                  <a:tcPr/>
                </a:tc>
                <a:tc>
                  <a:txBody>
                    <a:bodyPr/>
                    <a:lstStyle/>
                    <a:p>
                      <a:endParaRPr lang="sv-SE" sz="1200" dirty="0"/>
                    </a:p>
                  </a:txBody>
                  <a:tcPr>
                    <a:noFill/>
                  </a:tcPr>
                </a:tc>
                <a:tc>
                  <a:txBody>
                    <a:bodyPr/>
                    <a:lstStyle/>
                    <a:p>
                      <a:endParaRPr lang="sv-SE" sz="1200" dirty="0"/>
                    </a:p>
                  </a:txBody>
                  <a:tcPr>
                    <a:noFill/>
                  </a:tcPr>
                </a:tc>
                <a:tc>
                  <a:txBody>
                    <a:bodyPr/>
                    <a:lstStyle/>
                    <a:p>
                      <a:endParaRPr lang="sv-SE" sz="1200" dirty="0"/>
                    </a:p>
                  </a:txBody>
                  <a:tcPr/>
                </a:tc>
                <a:extLst>
                  <a:ext uri="{0D108BD9-81ED-4DB2-BD59-A6C34878D82A}">
                    <a16:rowId xmlns:a16="http://schemas.microsoft.com/office/drawing/2014/main" val="2569908843"/>
                  </a:ext>
                </a:extLst>
              </a:tr>
            </a:tbl>
          </a:graphicData>
        </a:graphic>
      </p:graphicFrame>
      <p:sp>
        <p:nvSpPr>
          <p:cNvPr id="3" name="textruta 2"/>
          <p:cNvSpPr txBox="1"/>
          <p:nvPr/>
        </p:nvSpPr>
        <p:spPr>
          <a:xfrm>
            <a:off x="280004" y="6149888"/>
            <a:ext cx="11599298" cy="523220"/>
          </a:xfrm>
          <a:prstGeom prst="rect">
            <a:avLst/>
          </a:prstGeom>
          <a:solidFill>
            <a:srgbClr val="FFFF00"/>
          </a:solidFill>
        </p:spPr>
        <p:txBody>
          <a:bodyPr wrap="square" rtlCol="0">
            <a:spAutoFit/>
          </a:bodyPr>
          <a:lstStyle/>
          <a:p>
            <a:pPr algn="ctr"/>
            <a:r>
              <a:rPr lang="sv-SE" sz="2800" dirty="0"/>
              <a:t>Samling 10:00 på måndag i träningskläder samt ta med lunchlåda</a:t>
            </a:r>
          </a:p>
        </p:txBody>
      </p:sp>
    </p:spTree>
    <p:extLst>
      <p:ext uri="{BB962C8B-B14F-4D97-AF65-F5344CB8AC3E}">
        <p14:creationId xmlns:p14="http://schemas.microsoft.com/office/powerpoint/2010/main" val="3396460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CFE9E5-DC82-450E-9C22-B4CFD4081654}"/>
              </a:ext>
            </a:extLst>
          </p:cNvPr>
          <p:cNvSpPr>
            <a:spLocks noGrp="1"/>
          </p:cNvSpPr>
          <p:nvPr>
            <p:ph type="title"/>
          </p:nvPr>
        </p:nvSpPr>
        <p:spPr/>
        <p:txBody>
          <a:bodyPr/>
          <a:lstStyle/>
          <a:p>
            <a:r>
              <a:rPr lang="sv-SE" dirty="0">
                <a:hlinkClick r:id="rId2"/>
              </a:rPr>
              <a:t>Tävlingsvecka</a:t>
            </a:r>
            <a:r>
              <a:rPr lang="sv-SE" dirty="0"/>
              <a:t> – vecka 29</a:t>
            </a:r>
          </a:p>
        </p:txBody>
      </p:sp>
      <p:graphicFrame>
        <p:nvGraphicFramePr>
          <p:cNvPr id="4" name="Platshållare för innehåll 3">
            <a:extLst>
              <a:ext uri="{FF2B5EF4-FFF2-40B4-BE49-F238E27FC236}">
                <a16:creationId xmlns:a16="http://schemas.microsoft.com/office/drawing/2014/main" id="{C8F864E2-0BD4-4A1E-AD64-34192884F729}"/>
              </a:ext>
            </a:extLst>
          </p:cNvPr>
          <p:cNvGraphicFramePr>
            <a:graphicFrameLocks noGrp="1"/>
          </p:cNvGraphicFramePr>
          <p:nvPr>
            <p:ph idx="1"/>
            <p:extLst>
              <p:ext uri="{D42A27DB-BD31-4B8C-83A1-F6EECF244321}">
                <p14:modId xmlns:p14="http://schemas.microsoft.com/office/powerpoint/2010/main" val="569859218"/>
              </p:ext>
            </p:extLst>
          </p:nvPr>
        </p:nvGraphicFramePr>
        <p:xfrm>
          <a:off x="316879" y="2011363"/>
          <a:ext cx="10838242" cy="3685260"/>
        </p:xfrm>
        <a:graphic>
          <a:graphicData uri="http://schemas.openxmlformats.org/drawingml/2006/table">
            <a:tbl>
              <a:tblPr firstRow="1" firstCol="1">
                <a:tableStyleId>{5C22544A-7EE6-4342-B048-85BDC9FD1C3A}</a:tableStyleId>
              </a:tblPr>
              <a:tblGrid>
                <a:gridCol w="758242">
                  <a:extLst>
                    <a:ext uri="{9D8B030D-6E8A-4147-A177-3AD203B41FA5}">
                      <a16:colId xmlns:a16="http://schemas.microsoft.com/office/drawing/2014/main" val="3031745336"/>
                    </a:ext>
                  </a:extLst>
                </a:gridCol>
                <a:gridCol w="1440000">
                  <a:extLst>
                    <a:ext uri="{9D8B030D-6E8A-4147-A177-3AD203B41FA5}">
                      <a16:colId xmlns:a16="http://schemas.microsoft.com/office/drawing/2014/main" val="346821981"/>
                    </a:ext>
                  </a:extLst>
                </a:gridCol>
                <a:gridCol w="1440000">
                  <a:extLst>
                    <a:ext uri="{9D8B030D-6E8A-4147-A177-3AD203B41FA5}">
                      <a16:colId xmlns:a16="http://schemas.microsoft.com/office/drawing/2014/main" val="3852281257"/>
                    </a:ext>
                  </a:extLst>
                </a:gridCol>
                <a:gridCol w="1440000">
                  <a:extLst>
                    <a:ext uri="{9D8B030D-6E8A-4147-A177-3AD203B41FA5}">
                      <a16:colId xmlns:a16="http://schemas.microsoft.com/office/drawing/2014/main" val="1499545400"/>
                    </a:ext>
                  </a:extLst>
                </a:gridCol>
                <a:gridCol w="1440000">
                  <a:extLst>
                    <a:ext uri="{9D8B030D-6E8A-4147-A177-3AD203B41FA5}">
                      <a16:colId xmlns:a16="http://schemas.microsoft.com/office/drawing/2014/main" val="4017716654"/>
                    </a:ext>
                  </a:extLst>
                </a:gridCol>
                <a:gridCol w="1440000">
                  <a:extLst>
                    <a:ext uri="{9D8B030D-6E8A-4147-A177-3AD203B41FA5}">
                      <a16:colId xmlns:a16="http://schemas.microsoft.com/office/drawing/2014/main" val="1373316793"/>
                    </a:ext>
                  </a:extLst>
                </a:gridCol>
                <a:gridCol w="1440000">
                  <a:extLst>
                    <a:ext uri="{9D8B030D-6E8A-4147-A177-3AD203B41FA5}">
                      <a16:colId xmlns:a16="http://schemas.microsoft.com/office/drawing/2014/main" val="1155537023"/>
                    </a:ext>
                  </a:extLst>
                </a:gridCol>
                <a:gridCol w="1440000">
                  <a:extLst>
                    <a:ext uri="{9D8B030D-6E8A-4147-A177-3AD203B41FA5}">
                      <a16:colId xmlns:a16="http://schemas.microsoft.com/office/drawing/2014/main" val="1100307446"/>
                    </a:ext>
                  </a:extLst>
                </a:gridCol>
              </a:tblGrid>
              <a:tr h="322806">
                <a:tc>
                  <a:txBody>
                    <a:bodyPr/>
                    <a:lstStyle/>
                    <a:p>
                      <a:endParaRPr lang="sv-SE" sz="1200" dirty="0"/>
                    </a:p>
                  </a:txBody>
                  <a:tcPr/>
                </a:tc>
                <a:tc>
                  <a:txBody>
                    <a:bodyPr/>
                    <a:lstStyle/>
                    <a:p>
                      <a:r>
                        <a:rPr lang="sv-SE" sz="1200" dirty="0"/>
                        <a:t>Måndag</a:t>
                      </a:r>
                    </a:p>
                  </a:txBody>
                  <a:tcPr/>
                </a:tc>
                <a:tc>
                  <a:txBody>
                    <a:bodyPr/>
                    <a:lstStyle/>
                    <a:p>
                      <a:r>
                        <a:rPr lang="sv-SE" sz="1200" dirty="0"/>
                        <a:t>Tisdag</a:t>
                      </a:r>
                    </a:p>
                  </a:txBody>
                  <a:tcPr/>
                </a:tc>
                <a:tc>
                  <a:txBody>
                    <a:bodyPr/>
                    <a:lstStyle/>
                    <a:p>
                      <a:r>
                        <a:rPr lang="sv-SE" sz="1200" dirty="0"/>
                        <a:t>Onsdag</a:t>
                      </a:r>
                    </a:p>
                  </a:txBody>
                  <a:tcPr/>
                </a:tc>
                <a:tc>
                  <a:txBody>
                    <a:bodyPr/>
                    <a:lstStyle/>
                    <a:p>
                      <a:r>
                        <a:rPr lang="sv-SE" sz="1200" dirty="0"/>
                        <a:t>Torsdag</a:t>
                      </a:r>
                    </a:p>
                  </a:txBody>
                  <a:tcPr/>
                </a:tc>
                <a:tc>
                  <a:txBody>
                    <a:bodyPr/>
                    <a:lstStyle/>
                    <a:p>
                      <a:r>
                        <a:rPr lang="sv-SE" sz="1200" dirty="0"/>
                        <a:t>Fredag</a:t>
                      </a:r>
                    </a:p>
                  </a:txBody>
                  <a:tcPr/>
                </a:tc>
                <a:tc>
                  <a:txBody>
                    <a:bodyPr/>
                    <a:lstStyle/>
                    <a:p>
                      <a:r>
                        <a:rPr lang="sv-SE" sz="1200" dirty="0"/>
                        <a:t>Lördag</a:t>
                      </a:r>
                    </a:p>
                  </a:txBody>
                  <a:tcPr/>
                </a:tc>
                <a:tc>
                  <a:txBody>
                    <a:bodyPr/>
                    <a:lstStyle/>
                    <a:p>
                      <a:r>
                        <a:rPr lang="sv-SE" sz="1200" dirty="0"/>
                        <a:t>Söndag</a:t>
                      </a:r>
                    </a:p>
                  </a:txBody>
                  <a:tcPr/>
                </a:tc>
                <a:extLst>
                  <a:ext uri="{0D108BD9-81ED-4DB2-BD59-A6C34878D82A}">
                    <a16:rowId xmlns:a16="http://schemas.microsoft.com/office/drawing/2014/main" val="225177647"/>
                  </a:ext>
                </a:extLst>
              </a:tr>
              <a:tr h="322806">
                <a:tc>
                  <a:txBody>
                    <a:bodyPr/>
                    <a:lstStyle/>
                    <a:p>
                      <a:r>
                        <a:rPr lang="sv-SE" sz="1200" dirty="0"/>
                        <a:t>08:00</a:t>
                      </a:r>
                    </a:p>
                  </a:txBody>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r>
                        <a:rPr lang="sv-SE" sz="1200" dirty="0"/>
                        <a:t>A- och B-finaler</a:t>
                      </a:r>
                    </a:p>
                  </a:txBody>
                  <a:tcPr>
                    <a:solidFill>
                      <a:srgbClr val="E9F2F5"/>
                    </a:solidFill>
                  </a:tcPr>
                </a:tc>
                <a:tc>
                  <a:txBody>
                    <a:bodyPr/>
                    <a:lstStyle/>
                    <a:p>
                      <a:endParaRPr lang="sv-SE" sz="1200" dirty="0"/>
                    </a:p>
                  </a:txBody>
                  <a:tcPr>
                    <a:solidFill>
                      <a:srgbClr val="E9F2F5"/>
                    </a:solidFill>
                  </a:tcPr>
                </a:tc>
                <a:extLst>
                  <a:ext uri="{0D108BD9-81ED-4DB2-BD59-A6C34878D82A}">
                    <a16:rowId xmlns:a16="http://schemas.microsoft.com/office/drawing/2014/main" val="3590049168"/>
                  </a:ext>
                </a:extLst>
              </a:tr>
              <a:tr h="322806">
                <a:tc>
                  <a:txBody>
                    <a:bodyPr/>
                    <a:lstStyle/>
                    <a:p>
                      <a:r>
                        <a:rPr lang="sv-SE" sz="1200" dirty="0"/>
                        <a:t>09:30</a:t>
                      </a:r>
                    </a:p>
                  </a:txBody>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extLst>
                  <a:ext uri="{0D108BD9-81ED-4DB2-BD59-A6C34878D82A}">
                    <a16:rowId xmlns:a16="http://schemas.microsoft.com/office/drawing/2014/main" val="148181886"/>
                  </a:ext>
                </a:extLst>
              </a:tr>
              <a:tr h="322806">
                <a:tc>
                  <a:txBody>
                    <a:bodyPr/>
                    <a:lstStyle/>
                    <a:p>
                      <a:r>
                        <a:rPr lang="sv-SE" sz="1200" dirty="0"/>
                        <a:t>10:00</a:t>
                      </a:r>
                    </a:p>
                  </a:txBody>
                  <a:tcPr/>
                </a:tc>
                <a:tc>
                  <a:txBody>
                    <a:bodyPr/>
                    <a:lstStyle/>
                    <a:p>
                      <a:r>
                        <a:rPr lang="sv-SE" sz="1200" dirty="0"/>
                        <a:t>Gruppspel</a:t>
                      </a:r>
                    </a:p>
                  </a:txBody>
                  <a:tcPr>
                    <a:solidFill>
                      <a:srgbClr val="E9F2F5"/>
                    </a:solidFill>
                  </a:tcPr>
                </a:tc>
                <a:tc>
                  <a:txBody>
                    <a:bodyPr/>
                    <a:lstStyle/>
                    <a:p>
                      <a:r>
                        <a:rPr lang="sv-SE" sz="1200" dirty="0"/>
                        <a:t>Gruppspel</a:t>
                      </a:r>
                    </a:p>
                  </a:txBody>
                  <a:tcPr>
                    <a:solidFill>
                      <a:srgbClr val="E9F2F5"/>
                    </a:solidFill>
                  </a:tcPr>
                </a:tc>
                <a:tc>
                  <a:txBody>
                    <a:bodyPr/>
                    <a:lstStyle/>
                    <a:p>
                      <a:r>
                        <a:rPr lang="sv-SE" sz="1200" dirty="0"/>
                        <a:t>Gruppspel</a:t>
                      </a:r>
                    </a:p>
                  </a:txBody>
                  <a:tcPr>
                    <a:solidFill>
                      <a:srgbClr val="E9F2F5"/>
                    </a:solidFill>
                  </a:tcPr>
                </a:tc>
                <a:tc>
                  <a:txBody>
                    <a:bodyPr/>
                    <a:lstStyle/>
                    <a:p>
                      <a:r>
                        <a:rPr lang="sv-SE" sz="1200" dirty="0"/>
                        <a:t>Slutspel</a:t>
                      </a:r>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extLst>
                  <a:ext uri="{0D108BD9-81ED-4DB2-BD59-A6C34878D82A}">
                    <a16:rowId xmlns:a16="http://schemas.microsoft.com/office/drawing/2014/main" val="1993284392"/>
                  </a:ext>
                </a:extLst>
              </a:tr>
              <a:tr h="322806">
                <a:tc>
                  <a:txBody>
                    <a:bodyPr/>
                    <a:lstStyle/>
                    <a:p>
                      <a:r>
                        <a:rPr lang="sv-SE" sz="1200" dirty="0"/>
                        <a:t>12:00</a:t>
                      </a:r>
                    </a:p>
                  </a:txBody>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r>
                        <a:rPr lang="sv-SE" sz="1200" dirty="0"/>
                        <a:t>A-finaler</a:t>
                      </a:r>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extLst>
                  <a:ext uri="{0D108BD9-81ED-4DB2-BD59-A6C34878D82A}">
                    <a16:rowId xmlns:a16="http://schemas.microsoft.com/office/drawing/2014/main" val="1054237474"/>
                  </a:ext>
                </a:extLst>
              </a:tr>
              <a:tr h="322806">
                <a:tc>
                  <a:txBody>
                    <a:bodyPr/>
                    <a:lstStyle/>
                    <a:p>
                      <a:r>
                        <a:rPr lang="sv-SE" sz="1200" dirty="0"/>
                        <a:t>13:00</a:t>
                      </a:r>
                    </a:p>
                  </a:txBody>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r>
                        <a:rPr lang="sv-SE" sz="1200" dirty="0"/>
                        <a:t>Slutspel börjar</a:t>
                      </a:r>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extLst>
                  <a:ext uri="{0D108BD9-81ED-4DB2-BD59-A6C34878D82A}">
                    <a16:rowId xmlns:a16="http://schemas.microsoft.com/office/drawing/2014/main" val="1810070766"/>
                  </a:ext>
                </a:extLst>
              </a:tr>
              <a:tr h="322806">
                <a:tc>
                  <a:txBody>
                    <a:bodyPr/>
                    <a:lstStyle/>
                    <a:p>
                      <a:r>
                        <a:rPr lang="sv-SE" sz="1200" dirty="0"/>
                        <a:t>15:00</a:t>
                      </a:r>
                    </a:p>
                  </a:txBody>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extLst>
                  <a:ext uri="{0D108BD9-81ED-4DB2-BD59-A6C34878D82A}">
                    <a16:rowId xmlns:a16="http://schemas.microsoft.com/office/drawing/2014/main" val="2231629088"/>
                  </a:ext>
                </a:extLst>
              </a:tr>
              <a:tr h="322806">
                <a:tc>
                  <a:txBody>
                    <a:bodyPr/>
                    <a:lstStyle/>
                    <a:p>
                      <a:r>
                        <a:rPr lang="sv-SE" sz="1200" dirty="0"/>
                        <a:t>16:00</a:t>
                      </a:r>
                    </a:p>
                  </a:txBody>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extLst>
                  <a:ext uri="{0D108BD9-81ED-4DB2-BD59-A6C34878D82A}">
                    <a16:rowId xmlns:a16="http://schemas.microsoft.com/office/drawing/2014/main" val="1351330791"/>
                  </a:ext>
                </a:extLst>
              </a:tr>
              <a:tr h="322806">
                <a:tc>
                  <a:txBody>
                    <a:bodyPr/>
                    <a:lstStyle/>
                    <a:p>
                      <a:r>
                        <a:rPr lang="sv-SE" sz="1200" dirty="0"/>
                        <a:t>18:00</a:t>
                      </a:r>
                    </a:p>
                  </a:txBody>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extLst>
                  <a:ext uri="{0D108BD9-81ED-4DB2-BD59-A6C34878D82A}">
                    <a16:rowId xmlns:a16="http://schemas.microsoft.com/office/drawing/2014/main" val="3854217600"/>
                  </a:ext>
                </a:extLst>
              </a:tr>
              <a:tr h="397980">
                <a:tc>
                  <a:txBody>
                    <a:bodyPr/>
                    <a:lstStyle/>
                    <a:p>
                      <a:r>
                        <a:rPr lang="sv-SE" sz="1200" dirty="0"/>
                        <a:t>19:00</a:t>
                      </a:r>
                    </a:p>
                  </a:txBody>
                  <a:tcPr/>
                </a:tc>
                <a:tc>
                  <a:txBody>
                    <a:bodyPr/>
                    <a:lstStyle/>
                    <a:p>
                      <a:r>
                        <a:rPr lang="sv-SE" sz="1200" dirty="0"/>
                        <a:t>Insläpp till invigning Nya Ullevi 18:30</a:t>
                      </a:r>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extLst>
                  <a:ext uri="{0D108BD9-81ED-4DB2-BD59-A6C34878D82A}">
                    <a16:rowId xmlns:a16="http://schemas.microsoft.com/office/drawing/2014/main" val="2569908843"/>
                  </a:ext>
                </a:extLst>
              </a:tr>
              <a:tr h="322806">
                <a:tc>
                  <a:txBody>
                    <a:bodyPr/>
                    <a:lstStyle/>
                    <a:p>
                      <a:r>
                        <a:rPr lang="sv-SE" sz="1200" dirty="0"/>
                        <a:t>20:00</a:t>
                      </a:r>
                    </a:p>
                  </a:txBody>
                  <a:tcPr/>
                </a:tc>
                <a:tc>
                  <a:txBody>
                    <a:bodyPr/>
                    <a:lstStyle/>
                    <a:p>
                      <a:r>
                        <a:rPr lang="sv-SE" sz="1200" dirty="0">
                          <a:hlinkClick r:id="rId3"/>
                        </a:rPr>
                        <a:t>Invigning</a:t>
                      </a:r>
                      <a:r>
                        <a:rPr lang="sv-SE" sz="1200" dirty="0"/>
                        <a:t> börjar</a:t>
                      </a:r>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tc>
                  <a:txBody>
                    <a:bodyPr/>
                    <a:lstStyle/>
                    <a:p>
                      <a:endParaRPr lang="sv-SE" sz="1200" dirty="0"/>
                    </a:p>
                  </a:txBody>
                  <a:tcPr>
                    <a:solidFill>
                      <a:srgbClr val="E9F2F5"/>
                    </a:solidFill>
                  </a:tcPr>
                </a:tc>
                <a:extLst>
                  <a:ext uri="{0D108BD9-81ED-4DB2-BD59-A6C34878D82A}">
                    <a16:rowId xmlns:a16="http://schemas.microsoft.com/office/drawing/2014/main" val="2126849693"/>
                  </a:ext>
                </a:extLst>
              </a:tr>
            </a:tbl>
          </a:graphicData>
        </a:graphic>
      </p:graphicFrame>
      <p:sp>
        <p:nvSpPr>
          <p:cNvPr id="3" name="textruta 2">
            <a:extLst>
              <a:ext uri="{FF2B5EF4-FFF2-40B4-BE49-F238E27FC236}">
                <a16:creationId xmlns:a16="http://schemas.microsoft.com/office/drawing/2014/main" id="{28FBB464-572F-460D-91AF-8C470B2994EE}"/>
              </a:ext>
            </a:extLst>
          </p:cNvPr>
          <p:cNvSpPr txBox="1"/>
          <p:nvPr/>
        </p:nvSpPr>
        <p:spPr>
          <a:xfrm>
            <a:off x="1484852" y="2801923"/>
            <a:ext cx="3447875" cy="707886"/>
          </a:xfrm>
          <a:prstGeom prst="rect">
            <a:avLst/>
          </a:prstGeom>
          <a:solidFill>
            <a:srgbClr val="F8F8F8">
              <a:alpha val="43922"/>
            </a:srgbClr>
          </a:solidFill>
        </p:spPr>
        <p:txBody>
          <a:bodyPr wrap="square" rtlCol="0">
            <a:spAutoFit/>
          </a:bodyPr>
          <a:lstStyle/>
          <a:p>
            <a:r>
              <a:rPr lang="sv-SE" sz="2000" dirty="0">
                <a:hlinkClick r:id="rId4"/>
              </a:rPr>
              <a:t>Matcher, tider IK Zenith B12 1</a:t>
            </a:r>
            <a:endParaRPr lang="sv-SE" sz="2000" dirty="0"/>
          </a:p>
          <a:p>
            <a:r>
              <a:rPr lang="sv-SE" sz="2000" dirty="0">
                <a:hlinkClick r:id="rId5"/>
              </a:rPr>
              <a:t>Matcher, tider IK Zenith B12 2</a:t>
            </a:r>
            <a:endParaRPr lang="sv-SE" sz="2000" dirty="0"/>
          </a:p>
        </p:txBody>
      </p:sp>
    </p:spTree>
    <p:extLst>
      <p:ext uri="{BB962C8B-B14F-4D97-AF65-F5344CB8AC3E}">
        <p14:creationId xmlns:p14="http://schemas.microsoft.com/office/powerpoint/2010/main" val="185028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57224" y="499533"/>
            <a:ext cx="10772775" cy="968975"/>
          </a:xfrm>
        </p:spPr>
        <p:txBody>
          <a:bodyPr/>
          <a:lstStyle/>
          <a:p>
            <a:r>
              <a:rPr lang="sv-SE" dirty="0"/>
              <a:t>Matcher under Gothia samt lagindelning</a:t>
            </a:r>
          </a:p>
        </p:txBody>
      </p:sp>
      <p:pic>
        <p:nvPicPr>
          <p:cNvPr id="5" name="Bild 1"/>
          <p:cNvPicPr/>
          <p:nvPr/>
        </p:nvPicPr>
        <p:blipFill>
          <a:blip r:embed="rId3">
            <a:extLst>
              <a:ext uri="{28A0092B-C50C-407E-A947-70E740481C1C}">
                <a14:useLocalDpi xmlns:a14="http://schemas.microsoft.com/office/drawing/2010/main" val="0"/>
              </a:ext>
            </a:extLst>
          </a:blip>
          <a:srcRect/>
          <a:stretch>
            <a:fillRect/>
          </a:stretch>
        </p:blipFill>
        <p:spPr bwMode="auto">
          <a:xfrm>
            <a:off x="1299368" y="1640496"/>
            <a:ext cx="6095536" cy="4698215"/>
          </a:xfrm>
          <a:prstGeom prst="rect">
            <a:avLst/>
          </a:prstGeom>
          <a:noFill/>
          <a:ln>
            <a:noFill/>
          </a:ln>
        </p:spPr>
      </p:pic>
      <p:sp>
        <p:nvSpPr>
          <p:cNvPr id="6" name="textruta 5"/>
          <p:cNvSpPr txBox="1"/>
          <p:nvPr/>
        </p:nvSpPr>
        <p:spPr>
          <a:xfrm>
            <a:off x="8387064" y="2037390"/>
            <a:ext cx="3314654" cy="1754327"/>
          </a:xfrm>
          <a:prstGeom prst="rect">
            <a:avLst/>
          </a:prstGeom>
          <a:noFill/>
        </p:spPr>
        <p:txBody>
          <a:bodyPr wrap="none" rtlCol="0">
            <a:spAutoFit/>
          </a:bodyPr>
          <a:lstStyle/>
          <a:p>
            <a:r>
              <a:rPr lang="sv-SE" dirty="0"/>
              <a:t>Vi tittar på varandras matcher</a:t>
            </a:r>
          </a:p>
          <a:p>
            <a:r>
              <a:rPr lang="sv-SE" dirty="0"/>
              <a:t>Ta med egen mellanmål/fika</a:t>
            </a:r>
          </a:p>
          <a:p>
            <a:endParaRPr lang="sv-SE" dirty="0"/>
          </a:p>
          <a:p>
            <a:r>
              <a:rPr lang="sv-SE" dirty="0"/>
              <a:t>Registrering av spelar sker spelare</a:t>
            </a:r>
          </a:p>
          <a:p>
            <a:r>
              <a:rPr lang="sv-SE" dirty="0"/>
              <a:t>även under denna tid på Kviberg</a:t>
            </a:r>
          </a:p>
          <a:p>
            <a:endParaRPr lang="sv-SE" dirty="0"/>
          </a:p>
        </p:txBody>
      </p:sp>
      <p:cxnSp>
        <p:nvCxnSpPr>
          <p:cNvPr id="8" name="Rak pil 7"/>
          <p:cNvCxnSpPr/>
          <p:nvPr/>
        </p:nvCxnSpPr>
        <p:spPr>
          <a:xfrm flipH="1" flipV="1">
            <a:off x="7315531" y="1772794"/>
            <a:ext cx="1005389" cy="4101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Rak pil 8"/>
          <p:cNvCxnSpPr/>
          <p:nvPr/>
        </p:nvCxnSpPr>
        <p:spPr>
          <a:xfrm flipH="1">
            <a:off x="7368447" y="2222607"/>
            <a:ext cx="926015" cy="4101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ktangel 11"/>
          <p:cNvSpPr/>
          <p:nvPr/>
        </p:nvSpPr>
        <p:spPr>
          <a:xfrm>
            <a:off x="8128000" y="4230979"/>
            <a:ext cx="3465948" cy="2308324"/>
          </a:xfrm>
          <a:prstGeom prst="rect">
            <a:avLst/>
          </a:prstGeom>
        </p:spPr>
        <p:txBody>
          <a:bodyPr wrap="square">
            <a:spAutoFit/>
          </a:bodyPr>
          <a:lstStyle/>
          <a:p>
            <a:r>
              <a:rPr lang="sv-SE" dirty="0"/>
              <a:t>Under tävlingsveckan arrangerar inte vi några gemensamma aktiviteter utöver själva matcherna</a:t>
            </a:r>
          </a:p>
          <a:p>
            <a:endParaRPr lang="sv-SE" dirty="0"/>
          </a:p>
          <a:p>
            <a:r>
              <a:rPr lang="sv-SE" dirty="0"/>
              <a:t>Vill att barn använder sina Zenith-kläder (inte bara matchställ) under Gothia-veckan, så är det lättare att känna igen barnen.</a:t>
            </a:r>
          </a:p>
        </p:txBody>
      </p:sp>
    </p:spTree>
    <p:extLst>
      <p:ext uri="{BB962C8B-B14F-4D97-AF65-F5344CB8AC3E}">
        <p14:creationId xmlns:p14="http://schemas.microsoft.com/office/powerpoint/2010/main" val="1672548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57224" y="499533"/>
            <a:ext cx="10772775" cy="787256"/>
          </a:xfrm>
        </p:spPr>
        <p:txBody>
          <a:bodyPr>
            <a:normAutofit/>
          </a:bodyPr>
          <a:lstStyle/>
          <a:p>
            <a:r>
              <a:rPr lang="sv-SE" sz="4400" dirty="0"/>
              <a:t>Kostnad samt biljetter till invigningen</a:t>
            </a:r>
          </a:p>
        </p:txBody>
      </p:sp>
      <p:sp>
        <p:nvSpPr>
          <p:cNvPr id="6" name="Rektangel 5"/>
          <p:cNvSpPr/>
          <p:nvPr/>
        </p:nvSpPr>
        <p:spPr>
          <a:xfrm>
            <a:off x="6014285" y="1493914"/>
            <a:ext cx="5801934" cy="2862322"/>
          </a:xfrm>
          <a:prstGeom prst="rect">
            <a:avLst/>
          </a:prstGeom>
        </p:spPr>
        <p:txBody>
          <a:bodyPr wrap="square">
            <a:spAutoFit/>
          </a:bodyPr>
          <a:lstStyle/>
          <a:p>
            <a:pPr lvl="1"/>
            <a:r>
              <a:rPr lang="sv-SE" sz="2400" dirty="0"/>
              <a:t>En avgift om 300 kr/deltagande barn kommer tas ut för att täcka mat/diverse (ca 100 kr) och del av anmälningsavgiften </a:t>
            </a:r>
            <a:br>
              <a:rPr lang="sv-SE" sz="2400" dirty="0"/>
            </a:br>
            <a:r>
              <a:rPr lang="sv-SE" sz="2400" dirty="0"/>
              <a:t>(ca 200 kr = 4800 kr)</a:t>
            </a:r>
          </a:p>
          <a:p>
            <a:pPr lvl="1"/>
            <a:endParaRPr lang="sv-SE" sz="1200" dirty="0"/>
          </a:p>
          <a:p>
            <a:pPr lvl="1"/>
            <a:r>
              <a:rPr lang="sv-SE" sz="2400" dirty="0"/>
              <a:t>Pris för biljetter invigningen </a:t>
            </a:r>
          </a:p>
          <a:p>
            <a:pPr lvl="1"/>
            <a:r>
              <a:rPr lang="sv-SE" sz="2400" dirty="0"/>
              <a:t>- Föräldrar 195 kr</a:t>
            </a:r>
          </a:p>
          <a:p>
            <a:pPr lvl="1"/>
            <a:r>
              <a:rPr lang="sv-SE" sz="2400" dirty="0"/>
              <a:t>- Barn 100 kr</a:t>
            </a:r>
          </a:p>
        </p:txBody>
      </p:sp>
      <p:sp>
        <p:nvSpPr>
          <p:cNvPr id="7" name="Rektangel 6"/>
          <p:cNvSpPr/>
          <p:nvPr/>
        </p:nvSpPr>
        <p:spPr>
          <a:xfrm>
            <a:off x="6465516" y="4362937"/>
            <a:ext cx="5357595" cy="2123658"/>
          </a:xfrm>
          <a:prstGeom prst="rect">
            <a:avLst/>
          </a:prstGeom>
        </p:spPr>
        <p:txBody>
          <a:bodyPr wrap="square">
            <a:spAutoFit/>
          </a:bodyPr>
          <a:lstStyle/>
          <a:p>
            <a:r>
              <a:rPr lang="en-US" sz="2400" dirty="0" err="1"/>
              <a:t>Betala</a:t>
            </a:r>
            <a:r>
              <a:rPr lang="en-US" sz="2400" dirty="0"/>
              <a:t> </a:t>
            </a:r>
            <a:r>
              <a:rPr lang="en-US" sz="2400" dirty="0" err="1"/>
              <a:t>genom</a:t>
            </a:r>
            <a:endParaRPr lang="en-US" sz="2400" dirty="0"/>
          </a:p>
          <a:p>
            <a:r>
              <a:rPr lang="en-US" sz="2400" dirty="0"/>
              <a:t>- Swish 072-8852708</a:t>
            </a:r>
          </a:p>
          <a:p>
            <a:r>
              <a:rPr lang="en-US" sz="2400" dirty="0"/>
              <a:t>- Zenith P05 </a:t>
            </a:r>
            <a:r>
              <a:rPr lang="en-US" sz="2400" dirty="0" err="1"/>
              <a:t>kontonr</a:t>
            </a:r>
            <a:r>
              <a:rPr lang="en-US" sz="2400" dirty="0"/>
              <a:t>: 5694 37 042 49</a:t>
            </a:r>
          </a:p>
          <a:p>
            <a:endParaRPr lang="en-US" sz="1200" dirty="0"/>
          </a:p>
          <a:p>
            <a:r>
              <a:rPr lang="en-US" sz="2400" dirty="0" err="1"/>
              <a:t>Ange</a:t>
            </a:r>
            <a:r>
              <a:rPr lang="en-US" sz="2400" dirty="0"/>
              <a:t> “</a:t>
            </a:r>
            <a:r>
              <a:rPr lang="en-US" sz="2400" dirty="0" err="1"/>
              <a:t>Gothia</a:t>
            </a:r>
            <a:r>
              <a:rPr lang="en-US" sz="2400" dirty="0"/>
              <a:t>” + “</a:t>
            </a:r>
            <a:r>
              <a:rPr lang="en-US" sz="2400" dirty="0" err="1"/>
              <a:t>barnets</a:t>
            </a:r>
            <a:r>
              <a:rPr lang="en-US" sz="2400" dirty="0"/>
              <a:t> </a:t>
            </a:r>
            <a:r>
              <a:rPr lang="en-US" sz="2400" dirty="0" err="1"/>
              <a:t>namn</a:t>
            </a:r>
            <a:r>
              <a:rPr lang="en-US" sz="2400" dirty="0"/>
              <a:t>”</a:t>
            </a:r>
          </a:p>
          <a:p>
            <a:r>
              <a:rPr lang="en-US" sz="2400" dirty="0"/>
              <a:t>Tex </a:t>
            </a:r>
            <a:r>
              <a:rPr lang="en-US" sz="2400" dirty="0" err="1"/>
              <a:t>Gothia</a:t>
            </a:r>
            <a:r>
              <a:rPr lang="en-US" sz="2400" dirty="0"/>
              <a:t> </a:t>
            </a:r>
            <a:r>
              <a:rPr lang="en-US" sz="2400" dirty="0" err="1"/>
              <a:t>Jesper</a:t>
            </a:r>
            <a:r>
              <a:rPr lang="en-US" sz="2400" dirty="0"/>
              <a:t> </a:t>
            </a:r>
            <a:r>
              <a:rPr lang="en-US" sz="2400" dirty="0" err="1"/>
              <a:t>Berggård</a:t>
            </a:r>
            <a:endParaRPr lang="sv-SE" sz="2400" dirty="0"/>
          </a:p>
        </p:txBody>
      </p:sp>
      <p:pic>
        <p:nvPicPr>
          <p:cNvPr id="8" name="Bildobjekt 7"/>
          <p:cNvPicPr>
            <a:picLocks noChangeAspect="1"/>
          </p:cNvPicPr>
          <p:nvPr/>
        </p:nvPicPr>
        <p:blipFill>
          <a:blip r:embed="rId2"/>
          <a:stretch>
            <a:fillRect/>
          </a:stretch>
        </p:blipFill>
        <p:spPr>
          <a:xfrm>
            <a:off x="817095" y="1307175"/>
            <a:ext cx="4639338" cy="5077208"/>
          </a:xfrm>
          <a:prstGeom prst="rect">
            <a:avLst/>
          </a:prstGeom>
        </p:spPr>
      </p:pic>
    </p:spTree>
    <p:extLst>
      <p:ext uri="{BB962C8B-B14F-4D97-AF65-F5344CB8AC3E}">
        <p14:creationId xmlns:p14="http://schemas.microsoft.com/office/powerpoint/2010/main" val="2713238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B424B4-2115-4B1A-8EB2-C81EA719F5D1}"/>
              </a:ext>
            </a:extLst>
          </p:cNvPr>
          <p:cNvSpPr>
            <a:spLocks noGrp="1"/>
          </p:cNvSpPr>
          <p:nvPr>
            <p:ph type="title"/>
          </p:nvPr>
        </p:nvSpPr>
        <p:spPr/>
        <p:txBody>
          <a:bodyPr/>
          <a:lstStyle/>
          <a:p>
            <a:r>
              <a:rPr lang="sv-SE" dirty="0"/>
              <a:t>Föräldrainsatser under träningsveckan</a:t>
            </a:r>
          </a:p>
        </p:txBody>
      </p:sp>
      <p:sp>
        <p:nvSpPr>
          <p:cNvPr id="3" name="Platshållare för innehåll 2">
            <a:extLst>
              <a:ext uri="{FF2B5EF4-FFF2-40B4-BE49-F238E27FC236}">
                <a16:creationId xmlns:a16="http://schemas.microsoft.com/office/drawing/2014/main" id="{2C627F11-9802-4B87-B49E-C40764737A64}"/>
              </a:ext>
            </a:extLst>
          </p:cNvPr>
          <p:cNvSpPr>
            <a:spLocks noGrp="1"/>
          </p:cNvSpPr>
          <p:nvPr>
            <p:ph sz="half" idx="1"/>
          </p:nvPr>
        </p:nvSpPr>
        <p:spPr>
          <a:xfrm>
            <a:off x="676656" y="1998134"/>
            <a:ext cx="9147920" cy="4151714"/>
          </a:xfrm>
        </p:spPr>
        <p:txBody>
          <a:bodyPr>
            <a:normAutofit/>
          </a:bodyPr>
          <a:lstStyle/>
          <a:p>
            <a:r>
              <a:rPr lang="sv-SE" sz="2800" dirty="0"/>
              <a:t>Inköp </a:t>
            </a:r>
            <a:r>
              <a:rPr lang="sv-SE" sz="2800" b="1" dirty="0"/>
              <a:t>övernattning, grillning &amp; fika måndag</a:t>
            </a:r>
            <a:br>
              <a:rPr lang="sv-SE" sz="2800" b="1" dirty="0"/>
            </a:br>
            <a:r>
              <a:rPr lang="sv-SE" sz="2800" dirty="0"/>
              <a:t>(frågor Lena Skog)</a:t>
            </a:r>
          </a:p>
          <a:p>
            <a:r>
              <a:rPr lang="sv-SE" sz="2800" dirty="0"/>
              <a:t>Städ Zenithgården övernattning tisdag mellan 16-19 </a:t>
            </a:r>
            <a:br>
              <a:rPr lang="sv-SE" sz="2800" dirty="0"/>
            </a:br>
            <a:r>
              <a:rPr lang="sv-SE" sz="2800" dirty="0"/>
              <a:t>(frågor Alexander Klaassen)</a:t>
            </a:r>
          </a:p>
          <a:p>
            <a:r>
              <a:rPr lang="sv-SE" sz="2800" dirty="0"/>
              <a:t>Grillansvarig torsdag (tända och släcka)</a:t>
            </a:r>
            <a:br>
              <a:rPr lang="sv-SE" sz="2800" dirty="0"/>
            </a:br>
            <a:r>
              <a:rPr lang="sv-SE" sz="2800" dirty="0"/>
              <a:t>(frågor Ulrica Johansson)</a:t>
            </a:r>
          </a:p>
          <a:p>
            <a:r>
              <a:rPr lang="sv-SE" sz="2800" dirty="0"/>
              <a:t>Fika söndag match (Troligen </a:t>
            </a:r>
            <a:r>
              <a:rPr lang="sv-SE" sz="2800" dirty="0" err="1"/>
              <a:t>Currie</a:t>
            </a:r>
            <a:r>
              <a:rPr lang="sv-SE" sz="2800" dirty="0"/>
              <a:t> Star FC från </a:t>
            </a:r>
            <a:r>
              <a:rPr lang="sv-SE" sz="2800" dirty="0" err="1"/>
              <a:t>Skotland</a:t>
            </a:r>
            <a:r>
              <a:rPr lang="sv-SE" sz="2800" dirty="0"/>
              <a:t>)</a:t>
            </a:r>
            <a:br>
              <a:rPr lang="sv-SE" sz="2800" dirty="0"/>
            </a:br>
            <a:r>
              <a:rPr lang="sv-SE" sz="2800" dirty="0"/>
              <a:t>(frågor Erica Olausson)</a:t>
            </a:r>
          </a:p>
        </p:txBody>
      </p:sp>
    </p:spTree>
    <p:extLst>
      <p:ext uri="{BB962C8B-B14F-4D97-AF65-F5344CB8AC3E}">
        <p14:creationId xmlns:p14="http://schemas.microsoft.com/office/powerpoint/2010/main" val="1039185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FA2B4E-51BD-4319-857A-0868922BC652}"/>
              </a:ext>
            </a:extLst>
          </p:cNvPr>
          <p:cNvSpPr>
            <a:spLocks noGrp="1"/>
          </p:cNvSpPr>
          <p:nvPr>
            <p:ph type="title"/>
          </p:nvPr>
        </p:nvSpPr>
        <p:spPr>
          <a:xfrm>
            <a:off x="651688" y="499533"/>
            <a:ext cx="10778311" cy="1071352"/>
          </a:xfrm>
        </p:spPr>
        <p:txBody>
          <a:bodyPr>
            <a:normAutofit fontScale="90000"/>
          </a:bodyPr>
          <a:lstStyle/>
          <a:p>
            <a:r>
              <a:rPr lang="sv-SE" sz="4000" dirty="0"/>
              <a:t>Ordningsregler Gothia och Stenungssund (kopierat från P04)</a:t>
            </a:r>
          </a:p>
        </p:txBody>
      </p:sp>
      <p:sp>
        <p:nvSpPr>
          <p:cNvPr id="3" name="Platshållare för innehåll 2">
            <a:extLst>
              <a:ext uri="{FF2B5EF4-FFF2-40B4-BE49-F238E27FC236}">
                <a16:creationId xmlns:a16="http://schemas.microsoft.com/office/drawing/2014/main" id="{9DC760EF-918F-4682-BFD8-C61CF2A23A2E}"/>
              </a:ext>
            </a:extLst>
          </p:cNvPr>
          <p:cNvSpPr>
            <a:spLocks noGrp="1"/>
          </p:cNvSpPr>
          <p:nvPr>
            <p:ph idx="1"/>
          </p:nvPr>
        </p:nvSpPr>
        <p:spPr>
          <a:xfrm>
            <a:off x="676656" y="1537462"/>
            <a:ext cx="11151332" cy="5014340"/>
          </a:xfrm>
        </p:spPr>
        <p:txBody>
          <a:bodyPr>
            <a:normAutofit fontScale="40000" lnSpcReduction="20000"/>
          </a:bodyPr>
          <a:lstStyle/>
          <a:p>
            <a:pPr marL="268288" indent="-268288">
              <a:lnSpc>
                <a:spcPct val="120000"/>
              </a:lnSpc>
              <a:spcBef>
                <a:spcPts val="0"/>
              </a:spcBef>
              <a:buFont typeface="+mj-lt"/>
              <a:buAutoNum type="arabicPeriod"/>
            </a:pPr>
            <a:r>
              <a:rPr lang="sv-SE" sz="4500" dirty="0"/>
              <a:t>Vi stöttar och peppar vi varandra i med- och motgång. Laget är viktigare än jaget!</a:t>
            </a:r>
          </a:p>
          <a:p>
            <a:pPr marL="268288" indent="-268288">
              <a:lnSpc>
                <a:spcPct val="120000"/>
              </a:lnSpc>
              <a:spcBef>
                <a:spcPts val="0"/>
              </a:spcBef>
              <a:buFont typeface="+mj-lt"/>
              <a:buAutoNum type="arabicPeriod"/>
            </a:pPr>
            <a:r>
              <a:rPr lang="sv-SE" sz="4500" dirty="0"/>
              <a:t>Vi gnäller inte, pikar inte och klagar inte och vi visar optimism och styrka med vårt kroppsspråk.</a:t>
            </a:r>
          </a:p>
          <a:p>
            <a:pPr marL="268288" indent="-268288">
              <a:lnSpc>
                <a:spcPct val="120000"/>
              </a:lnSpc>
              <a:spcBef>
                <a:spcPts val="0"/>
              </a:spcBef>
              <a:buFont typeface="+mj-lt"/>
              <a:buAutoNum type="arabicPeriod"/>
            </a:pPr>
            <a:r>
              <a:rPr lang="sv-SE" sz="4500" dirty="0"/>
              <a:t>Respekterar vi vad ledarna säger - omedelbart!</a:t>
            </a:r>
          </a:p>
          <a:p>
            <a:pPr marL="268288" indent="-268288">
              <a:lnSpc>
                <a:spcPct val="120000"/>
              </a:lnSpc>
              <a:spcBef>
                <a:spcPts val="0"/>
              </a:spcBef>
              <a:buFont typeface="+mj-lt"/>
              <a:buAutoNum type="arabicPeriod"/>
            </a:pPr>
            <a:r>
              <a:rPr lang="sv-SE" sz="4500" dirty="0"/>
              <a:t>Vi uppträder schysst och korrekt mot lagkamrater, motståndare, domare och ledare, oavsett var vi befinner oss och oavsett hur det går idrottsligt. Vi är goda representanter för IK Zenith.</a:t>
            </a:r>
          </a:p>
          <a:p>
            <a:pPr marL="268288" indent="-268288">
              <a:lnSpc>
                <a:spcPct val="120000"/>
              </a:lnSpc>
              <a:spcBef>
                <a:spcPts val="0"/>
              </a:spcBef>
              <a:buFont typeface="+mj-lt"/>
              <a:buAutoNum type="arabicPeriod"/>
            </a:pPr>
            <a:r>
              <a:rPr lang="sv-SE" sz="4500" dirty="0"/>
              <a:t>Respekterar vi varandra och har roligt!</a:t>
            </a:r>
          </a:p>
          <a:p>
            <a:pPr marL="268288" indent="-268288">
              <a:lnSpc>
                <a:spcPct val="120000"/>
              </a:lnSpc>
              <a:spcBef>
                <a:spcPts val="0"/>
              </a:spcBef>
              <a:buFont typeface="+mj-lt"/>
              <a:buAutoNum type="arabicPeriod"/>
            </a:pPr>
            <a:r>
              <a:rPr lang="sv-SE" sz="4500" dirty="0"/>
              <a:t>Respekteras hålltider som din ledare sätter, t ex samlingstider, transporttider, aktiviteter, måltider mm.</a:t>
            </a:r>
          </a:p>
          <a:p>
            <a:pPr marL="268288" indent="-268288">
              <a:lnSpc>
                <a:spcPct val="120000"/>
              </a:lnSpc>
              <a:spcBef>
                <a:spcPts val="0"/>
              </a:spcBef>
              <a:buFont typeface="+mj-lt"/>
              <a:buAutoNum type="arabicPeriod"/>
            </a:pPr>
            <a:r>
              <a:rPr lang="sv-SE" sz="4500" dirty="0"/>
              <a:t>Det är inte tillåtet att lämna </a:t>
            </a:r>
            <a:r>
              <a:rPr lang="sv-SE" sz="4500" dirty="0" err="1"/>
              <a:t>Zentihgården</a:t>
            </a:r>
            <a:r>
              <a:rPr lang="sv-SE" sz="4500" dirty="0"/>
              <a:t>/anläggningen i Stenungssund på egen hand utan att meddela din ledare.</a:t>
            </a:r>
          </a:p>
          <a:p>
            <a:pPr marL="268288" indent="-268288">
              <a:lnSpc>
                <a:spcPct val="120000"/>
              </a:lnSpc>
              <a:spcBef>
                <a:spcPts val="0"/>
              </a:spcBef>
              <a:buFont typeface="+mj-lt"/>
              <a:buAutoNum type="arabicPeriod"/>
            </a:pPr>
            <a:r>
              <a:rPr lang="sv-SE" sz="4500" dirty="0"/>
              <a:t>Var och en ansvarar för sina värdesaker (mobiltelefoner, pengar mm). </a:t>
            </a:r>
          </a:p>
          <a:p>
            <a:pPr marL="268288" indent="-268288">
              <a:lnSpc>
                <a:spcPct val="120000"/>
              </a:lnSpc>
              <a:spcBef>
                <a:spcPts val="0"/>
              </a:spcBef>
              <a:buFont typeface="+mj-lt"/>
              <a:buAutoNum type="arabicPeriod"/>
            </a:pPr>
            <a:r>
              <a:rPr lang="sv-SE" sz="4500" dirty="0"/>
              <a:t>Vi ledare kommer att samla in eller låsa värdesaker vid matcher. Övrig tid ansvarar var och en själv för sina saker.</a:t>
            </a:r>
          </a:p>
          <a:p>
            <a:pPr marL="268288" indent="-268288">
              <a:lnSpc>
                <a:spcPct val="120000"/>
              </a:lnSpc>
              <a:spcBef>
                <a:spcPts val="0"/>
              </a:spcBef>
              <a:buFont typeface="+mj-lt"/>
              <a:buAutoNum type="arabicPeriod"/>
            </a:pPr>
            <a:r>
              <a:rPr lang="sv-SE" sz="4500" dirty="0"/>
              <a:t> Var och en ansvarar för att hålla ordning på sin packning på resan och i övernattningsrummet.</a:t>
            </a:r>
          </a:p>
          <a:p>
            <a:pPr marL="268288" indent="-268288">
              <a:lnSpc>
                <a:spcPct val="120000"/>
              </a:lnSpc>
              <a:spcBef>
                <a:spcPts val="0"/>
              </a:spcBef>
              <a:buFont typeface="+mj-lt"/>
              <a:buAutoNum type="arabicPeriod"/>
            </a:pPr>
            <a:r>
              <a:rPr lang="sv-SE" sz="4500" dirty="0"/>
              <a:t> Vi har inte surfplattor, de lämnar vi hemma.</a:t>
            </a:r>
          </a:p>
          <a:p>
            <a:pPr marL="268288" indent="-268288">
              <a:lnSpc>
                <a:spcPct val="120000"/>
              </a:lnSpc>
              <a:spcBef>
                <a:spcPts val="0"/>
              </a:spcBef>
              <a:buFont typeface="+mj-lt"/>
              <a:buAutoNum type="arabicPeriod"/>
            </a:pPr>
            <a:r>
              <a:rPr lang="sv-SE" sz="4500" dirty="0"/>
              <a:t> Vi använder bara mobilen på fritiden, dock inte mellan kl. 23:00-07:00 (se nedan).</a:t>
            </a:r>
          </a:p>
          <a:p>
            <a:pPr marL="268288" indent="-268288">
              <a:lnSpc>
                <a:spcPct val="120000"/>
              </a:lnSpc>
              <a:spcBef>
                <a:spcPts val="0"/>
              </a:spcBef>
              <a:buFont typeface="+mj-lt"/>
              <a:buAutoNum type="arabicPeriod"/>
            </a:pPr>
            <a:r>
              <a:rPr lang="sv-SE" sz="4500" dirty="0"/>
              <a:t> Det är tyst mellan kl. 23:00-07:00. Vaknar man får man läsa en tidning eller bok – inga mobiler och inget prat! </a:t>
            </a:r>
            <a:br>
              <a:rPr lang="sv-SE" sz="4500" dirty="0"/>
            </a:br>
            <a:r>
              <a:rPr lang="sv-SE" sz="4500" dirty="0"/>
              <a:t> Prata med din ledare om du behöver lämna rummet efter kl. 23:00.</a:t>
            </a:r>
          </a:p>
          <a:p>
            <a:pPr marL="268288" indent="-268288">
              <a:lnSpc>
                <a:spcPct val="120000"/>
              </a:lnSpc>
              <a:spcBef>
                <a:spcPts val="0"/>
              </a:spcBef>
              <a:buFont typeface="+mj-lt"/>
              <a:buAutoNum type="arabicPeriod"/>
            </a:pPr>
            <a:r>
              <a:rPr lang="sv-SE" sz="4500" dirty="0"/>
              <a:t> Vi åter godis, glass och dricker läsk i måttliga mängder och aldrig före en match.</a:t>
            </a:r>
          </a:p>
          <a:p>
            <a:r>
              <a:rPr lang="sv-SE" dirty="0"/>
              <a:t>Vid överträdelse av dessa regler, eller vid andra förseelser kommer vi att utdela gula och röda kort enligt nästa bild.</a:t>
            </a:r>
          </a:p>
        </p:txBody>
      </p:sp>
    </p:spTree>
    <p:extLst>
      <p:ext uri="{BB962C8B-B14F-4D97-AF65-F5344CB8AC3E}">
        <p14:creationId xmlns:p14="http://schemas.microsoft.com/office/powerpoint/2010/main" val="3375750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11EB28-41BD-40FE-9C52-171C2A05DC9D}"/>
              </a:ext>
            </a:extLst>
          </p:cNvPr>
          <p:cNvSpPr>
            <a:spLocks noGrp="1"/>
          </p:cNvSpPr>
          <p:nvPr>
            <p:ph type="title"/>
          </p:nvPr>
        </p:nvSpPr>
        <p:spPr/>
        <p:txBody>
          <a:bodyPr/>
          <a:lstStyle/>
          <a:p>
            <a:r>
              <a:rPr lang="sv-SE" dirty="0"/>
              <a:t>Ordningsregler fortsättning</a:t>
            </a:r>
          </a:p>
        </p:txBody>
      </p:sp>
      <p:sp>
        <p:nvSpPr>
          <p:cNvPr id="3" name="Platshållare för innehåll 2">
            <a:extLst>
              <a:ext uri="{FF2B5EF4-FFF2-40B4-BE49-F238E27FC236}">
                <a16:creationId xmlns:a16="http://schemas.microsoft.com/office/drawing/2014/main" id="{1B109625-A63A-4F34-9E10-0CFEF54A23B2}"/>
              </a:ext>
            </a:extLst>
          </p:cNvPr>
          <p:cNvSpPr>
            <a:spLocks noGrp="1"/>
          </p:cNvSpPr>
          <p:nvPr>
            <p:ph idx="1"/>
          </p:nvPr>
        </p:nvSpPr>
        <p:spPr/>
        <p:txBody>
          <a:bodyPr>
            <a:normAutofit fontScale="92500"/>
          </a:bodyPr>
          <a:lstStyle/>
          <a:p>
            <a:r>
              <a:rPr lang="sv-SE" dirty="0"/>
              <a:t>Vi ledare har gemensamt beslutat om ett antal ordningsregler som vi vill att ni föräldrar noggrant går igenom tillsammans med era barn inför Gothia cup. Syftet med ordningsreglerna är att både vi som ledare och ni som föräldrar och inte minst killarna själva ska kunna känna sig trygga under hela cupen. </a:t>
            </a:r>
          </a:p>
          <a:p>
            <a:r>
              <a:rPr lang="sv-SE" dirty="0"/>
              <a:t>Under cupen kommer vi att tillämpa ett varningssystem med gula och röda kort. Ett gult kort är en varning eller tillsägelse. Rött kort ges efter upprepade varningar/tillsägelser eller direkt om förseelsen som grov. Ett rött kort under match innebär att man bänkas hela eller delar av matchen. Man kan också stängas av från nästa match. Röda kort utanför matcher innebär att man stängs av nästa match. Upprepade röda kort eller grövre incidenter kan också i värsta fall medföra att killen/killarna får avbryta cupen och skickas hem. Hemfärden får respektive förälder/föräldrar i så fall hantera.  Vi ledare tror och hoppas att det inte kommer att hända, men skulle vi ha fel kommer vi att kontakta er föräldrar. </a:t>
            </a:r>
          </a:p>
          <a:p>
            <a:endParaRPr lang="sv-SE" dirty="0"/>
          </a:p>
        </p:txBody>
      </p:sp>
    </p:spTree>
    <p:extLst>
      <p:ext uri="{BB962C8B-B14F-4D97-AF65-F5344CB8AC3E}">
        <p14:creationId xmlns:p14="http://schemas.microsoft.com/office/powerpoint/2010/main" val="205842138"/>
      </p:ext>
    </p:extLst>
  </p:cSld>
  <p:clrMapOvr>
    <a:masterClrMapping/>
  </p:clrMapOvr>
</p:sld>
</file>

<file path=ppt/theme/theme1.xml><?xml version="1.0" encoding="utf-8"?>
<a:theme xmlns:a="http://schemas.openxmlformats.org/drawingml/2006/main" name="Metropol">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Template>
  <TotalTime>589</TotalTime>
  <Words>745</Words>
  <Application>Microsoft Office PowerPoint</Application>
  <PresentationFormat>Bredbild</PresentationFormat>
  <Paragraphs>123</Paragraphs>
  <Slides>8</Slides>
  <Notes>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vt:i4>
      </vt:variant>
    </vt:vector>
  </HeadingPairs>
  <TitlesOfParts>
    <vt:vector size="12" baseType="lpstr">
      <vt:lpstr>Arial</vt:lpstr>
      <vt:lpstr>Calibri</vt:lpstr>
      <vt:lpstr>Calibri Light</vt:lpstr>
      <vt:lpstr>Metropol</vt:lpstr>
      <vt:lpstr>Gothia cup 2017 Föräldramöte </vt:lpstr>
      <vt:lpstr>Träningsvecka – vecka 28</vt:lpstr>
      <vt:lpstr>Tävlingsvecka – vecka 29</vt:lpstr>
      <vt:lpstr>Matcher under Gothia samt lagindelning</vt:lpstr>
      <vt:lpstr>Kostnad samt biljetter till invigningen</vt:lpstr>
      <vt:lpstr>Föräldrainsatser under träningsveckan</vt:lpstr>
      <vt:lpstr>Ordningsregler Gothia och Stenungssund (kopierat från P04)</vt:lpstr>
      <vt:lpstr>Ordningsregler fortsättning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Gothia cup 2017</dc:title>
  <dc:creator>Alexander Klaassen</dc:creator>
  <cp:lastModifiedBy>Alexander Klaassen</cp:lastModifiedBy>
  <cp:revision>43</cp:revision>
  <dcterms:created xsi:type="dcterms:W3CDTF">2017-06-12T19:52:32Z</dcterms:created>
  <dcterms:modified xsi:type="dcterms:W3CDTF">2017-06-27T17:13:58Z</dcterms:modified>
</cp:coreProperties>
</file>