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9" r:id="rId5"/>
    <p:sldId id="260" r:id="rId6"/>
    <p:sldId id="261" r:id="rId7"/>
    <p:sldId id="263" r:id="rId8"/>
    <p:sldId id="265" r:id="rId9"/>
    <p:sldId id="266" r:id="rId10"/>
    <p:sldId id="268" r:id="rId11"/>
    <p:sldId id="269" r:id="rId12"/>
    <p:sldId id="270" r:id="rId13"/>
    <p:sldId id="262" r:id="rId14"/>
    <p:sldId id="258" r:id="rId15"/>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6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lvl1pPr>
              <a:defRPr/>
            </a:lvl1pPr>
          </a:lstStyle>
          <a:p>
            <a:pPr>
              <a:defRPr/>
            </a:pPr>
            <a:fld id="{A2E7EA6E-B47F-4B6C-BDDA-FE0C65B15974}" type="datetimeFigureOut">
              <a:rPr lang="sv-SE"/>
              <a:pPr>
                <a:defRPr/>
              </a:pPr>
              <a:t>2014-09-23</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BB5A3AD6-5B5F-4A3E-B194-F79DC9DB2293}"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89B9838D-3D6D-4449-89F4-C3FC04C0B589}" type="datetimeFigureOut">
              <a:rPr lang="sv-SE"/>
              <a:pPr>
                <a:defRPr/>
              </a:pPr>
              <a:t>2014-09-23</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686E54F8-9D84-4B4B-88A2-45C88BAC2FF5}"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26D4D8C9-3A5E-45C9-BF42-3BF7BB160592}" type="datetimeFigureOut">
              <a:rPr lang="sv-SE"/>
              <a:pPr>
                <a:defRPr/>
              </a:pPr>
              <a:t>2014-09-23</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88BC3664-51A0-4BF7-A9F7-BEDB3871166C}"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E7A26226-33E4-4D30-8E3D-1B955A5454B5}" type="datetimeFigureOut">
              <a:rPr lang="sv-SE"/>
              <a:pPr>
                <a:defRPr/>
              </a:pPr>
              <a:t>2014-09-23</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BD89B199-D05F-4969-9202-1B3E62C7F42F}"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8C44D1-B810-463B-8781-1265AE87D034}" type="datetimeFigureOut">
              <a:rPr lang="sv-SE"/>
              <a:pPr>
                <a:defRPr/>
              </a:pPr>
              <a:t>2014-09-23</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419A81AC-517D-479B-9A1E-AF6DA9A60E80}"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3"/>
          <p:cNvSpPr>
            <a:spLocks noGrp="1"/>
          </p:cNvSpPr>
          <p:nvPr>
            <p:ph type="dt" sz="half" idx="10"/>
          </p:nvPr>
        </p:nvSpPr>
        <p:spPr/>
        <p:txBody>
          <a:bodyPr/>
          <a:lstStyle>
            <a:lvl1pPr>
              <a:defRPr/>
            </a:lvl1pPr>
          </a:lstStyle>
          <a:p>
            <a:pPr>
              <a:defRPr/>
            </a:pPr>
            <a:fld id="{311B9652-4675-42AA-B573-D444A853A5C5}" type="datetimeFigureOut">
              <a:rPr lang="sv-SE"/>
              <a:pPr>
                <a:defRPr/>
              </a:pPr>
              <a:t>2014-09-23</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9D242240-E23A-4F8D-811D-9822B06D7B19}"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3"/>
          <p:cNvSpPr>
            <a:spLocks noGrp="1"/>
          </p:cNvSpPr>
          <p:nvPr>
            <p:ph type="dt" sz="half" idx="10"/>
          </p:nvPr>
        </p:nvSpPr>
        <p:spPr/>
        <p:txBody>
          <a:bodyPr/>
          <a:lstStyle>
            <a:lvl1pPr>
              <a:defRPr/>
            </a:lvl1pPr>
          </a:lstStyle>
          <a:p>
            <a:pPr>
              <a:defRPr/>
            </a:pPr>
            <a:fld id="{E9928712-8C60-4650-9B37-499853962F11}" type="datetimeFigureOut">
              <a:rPr lang="sv-SE"/>
              <a:pPr>
                <a:defRPr/>
              </a:pPr>
              <a:t>2014-09-23</a:t>
            </a:fld>
            <a:endParaRPr lang="sv-SE"/>
          </a:p>
        </p:txBody>
      </p:sp>
      <p:sp>
        <p:nvSpPr>
          <p:cNvPr id="8" name="Footer Placeholder 4"/>
          <p:cNvSpPr>
            <a:spLocks noGrp="1"/>
          </p:cNvSpPr>
          <p:nvPr>
            <p:ph type="ftr" sz="quarter" idx="11"/>
          </p:nvPr>
        </p:nvSpPr>
        <p:spPr/>
        <p:txBody>
          <a:bodyPr/>
          <a:lstStyle>
            <a:lvl1pPr>
              <a:defRPr/>
            </a:lvl1pPr>
          </a:lstStyle>
          <a:p>
            <a:pPr>
              <a:defRPr/>
            </a:pPr>
            <a:endParaRPr lang="sv-SE"/>
          </a:p>
        </p:txBody>
      </p:sp>
      <p:sp>
        <p:nvSpPr>
          <p:cNvPr id="9" name="Slide Number Placeholder 5"/>
          <p:cNvSpPr>
            <a:spLocks noGrp="1"/>
          </p:cNvSpPr>
          <p:nvPr>
            <p:ph type="sldNum" sz="quarter" idx="12"/>
          </p:nvPr>
        </p:nvSpPr>
        <p:spPr/>
        <p:txBody>
          <a:bodyPr/>
          <a:lstStyle>
            <a:lvl1pPr>
              <a:defRPr/>
            </a:lvl1pPr>
          </a:lstStyle>
          <a:p>
            <a:pPr>
              <a:defRPr/>
            </a:pPr>
            <a:fld id="{DCE09617-D6F1-46C4-988F-ED0B688A0EEB}"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3"/>
          <p:cNvSpPr>
            <a:spLocks noGrp="1"/>
          </p:cNvSpPr>
          <p:nvPr>
            <p:ph type="dt" sz="half" idx="10"/>
          </p:nvPr>
        </p:nvSpPr>
        <p:spPr/>
        <p:txBody>
          <a:bodyPr/>
          <a:lstStyle>
            <a:lvl1pPr>
              <a:defRPr/>
            </a:lvl1pPr>
          </a:lstStyle>
          <a:p>
            <a:pPr>
              <a:defRPr/>
            </a:pPr>
            <a:fld id="{296C3157-3868-49A5-9A68-50A02B70994E}" type="datetimeFigureOut">
              <a:rPr lang="sv-SE"/>
              <a:pPr>
                <a:defRPr/>
              </a:pPr>
              <a:t>2014-09-23</a:t>
            </a:fld>
            <a:endParaRPr lang="sv-SE"/>
          </a:p>
        </p:txBody>
      </p:sp>
      <p:sp>
        <p:nvSpPr>
          <p:cNvPr id="4" name="Footer Placeholder 4"/>
          <p:cNvSpPr>
            <a:spLocks noGrp="1"/>
          </p:cNvSpPr>
          <p:nvPr>
            <p:ph type="ftr" sz="quarter" idx="11"/>
          </p:nvPr>
        </p:nvSpPr>
        <p:spPr/>
        <p:txBody>
          <a:bodyPr/>
          <a:lstStyle>
            <a:lvl1pPr>
              <a:defRPr/>
            </a:lvl1pPr>
          </a:lstStyle>
          <a:p>
            <a:pPr>
              <a:defRPr/>
            </a:pPr>
            <a:endParaRPr lang="sv-SE"/>
          </a:p>
        </p:txBody>
      </p:sp>
      <p:sp>
        <p:nvSpPr>
          <p:cNvPr id="5" name="Slide Number Placeholder 5"/>
          <p:cNvSpPr>
            <a:spLocks noGrp="1"/>
          </p:cNvSpPr>
          <p:nvPr>
            <p:ph type="sldNum" sz="quarter" idx="12"/>
          </p:nvPr>
        </p:nvSpPr>
        <p:spPr/>
        <p:txBody>
          <a:bodyPr/>
          <a:lstStyle>
            <a:lvl1pPr>
              <a:defRPr/>
            </a:lvl1pPr>
          </a:lstStyle>
          <a:p>
            <a:pPr>
              <a:defRPr/>
            </a:pPr>
            <a:fld id="{A36F3F37-6EA6-4C1A-9178-C503E2E93A12}"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D82B30-6D39-48C3-92DE-DBF1C539D0D1}" type="datetimeFigureOut">
              <a:rPr lang="sv-SE"/>
              <a:pPr>
                <a:defRPr/>
              </a:pPr>
              <a:t>2014-09-23</a:t>
            </a:fld>
            <a:endParaRPr lang="sv-SE"/>
          </a:p>
        </p:txBody>
      </p:sp>
      <p:sp>
        <p:nvSpPr>
          <p:cNvPr id="3" name="Footer Placeholder 4"/>
          <p:cNvSpPr>
            <a:spLocks noGrp="1"/>
          </p:cNvSpPr>
          <p:nvPr>
            <p:ph type="ftr" sz="quarter" idx="11"/>
          </p:nvPr>
        </p:nvSpPr>
        <p:spPr/>
        <p:txBody>
          <a:bodyPr/>
          <a:lstStyle>
            <a:lvl1pPr>
              <a:defRPr/>
            </a:lvl1pPr>
          </a:lstStyle>
          <a:p>
            <a:pPr>
              <a:defRPr/>
            </a:pPr>
            <a:endParaRPr lang="sv-SE"/>
          </a:p>
        </p:txBody>
      </p:sp>
      <p:sp>
        <p:nvSpPr>
          <p:cNvPr id="4" name="Slide Number Placeholder 5"/>
          <p:cNvSpPr>
            <a:spLocks noGrp="1"/>
          </p:cNvSpPr>
          <p:nvPr>
            <p:ph type="sldNum" sz="quarter" idx="12"/>
          </p:nvPr>
        </p:nvSpPr>
        <p:spPr/>
        <p:txBody>
          <a:bodyPr/>
          <a:lstStyle>
            <a:lvl1pPr>
              <a:defRPr/>
            </a:lvl1pPr>
          </a:lstStyle>
          <a:p>
            <a:pPr>
              <a:defRPr/>
            </a:pPr>
            <a:fld id="{1A0EBB84-ECBA-4EA7-B717-14B7B429F83F}"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11C0CD-C4C0-485E-AB82-15EC197D7EAC}" type="datetimeFigureOut">
              <a:rPr lang="sv-SE"/>
              <a:pPr>
                <a:defRPr/>
              </a:pPr>
              <a:t>2014-09-23</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F0027CE0-AB4E-4F63-985A-290E2C055A33}"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C2D372-8B0F-44A8-8EC0-BB524F367DC7}" type="datetimeFigureOut">
              <a:rPr lang="sv-SE"/>
              <a:pPr>
                <a:defRPr/>
              </a:pPr>
              <a:t>2014-09-23</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544E85CA-C9A5-4795-8B38-522C78B4A10B}"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sv-SE"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D9621F8-E12F-43E6-84ED-B431CB2E521F}" type="datetimeFigureOut">
              <a:rPr lang="sv-SE"/>
              <a:pPr>
                <a:defRPr/>
              </a:pPr>
              <a:t>2014-09-23</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7BA25A2-36B9-4685-93E1-EB898333AEFD}"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sv-SE" smtClean="0"/>
              <a:t>Toppning vs. Nivåindelning</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sv-SE" dirty="0" smtClean="0"/>
              <a:t>IK Zenith F02</a:t>
            </a:r>
          </a:p>
          <a:p>
            <a:pPr fontAlgn="auto">
              <a:spcAft>
                <a:spcPts val="0"/>
              </a:spcAft>
              <a:buFont typeface="Arial" panose="020B0604020202020204" pitchFamily="34" charset="0"/>
              <a:buNone/>
              <a:defRPr/>
            </a:pPr>
            <a:r>
              <a:rPr lang="sv-SE" dirty="0" smtClean="0"/>
              <a:t>Per-Olof Johansson</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sv-SE" smtClean="0"/>
              <a:t>Fortsätta med...</a:t>
            </a:r>
          </a:p>
        </p:txBody>
      </p:sp>
      <p:sp>
        <p:nvSpPr>
          <p:cNvPr id="22530" name="Content Placeholder 2"/>
          <p:cNvSpPr>
            <a:spLocks noGrp="1"/>
          </p:cNvSpPr>
          <p:nvPr>
            <p:ph idx="1"/>
          </p:nvPr>
        </p:nvSpPr>
        <p:spPr/>
        <p:txBody>
          <a:bodyPr/>
          <a:lstStyle/>
          <a:p>
            <a:r>
              <a:rPr lang="sv-SE" smtClean="0"/>
              <a:t>Toppa vid sudden death</a:t>
            </a:r>
          </a:p>
          <a:p>
            <a:r>
              <a:rPr lang="sv-SE" smtClean="0"/>
              <a:t>Toppa vid straffsparkar</a:t>
            </a:r>
          </a:p>
          <a:p>
            <a:r>
              <a:rPr lang="sv-SE" smtClean="0"/>
              <a:t>”individuella byten” – toppning i slutet av matchen</a:t>
            </a:r>
          </a:p>
          <a:p>
            <a:r>
              <a:rPr lang="sv-SE" smtClean="0"/>
              <a:t>alla spelar inte på alla positioner</a:t>
            </a:r>
          </a:p>
          <a:p>
            <a:r>
              <a:rPr lang="sv-SE" smtClean="0"/>
              <a:t>alla spelar inte lika många matcher med F02 respektive F02/F03 laget</a:t>
            </a:r>
          </a:p>
          <a:p>
            <a:r>
              <a:rPr lang="sv-SE" smtClean="0"/>
              <a:t>... </a:t>
            </a:r>
          </a:p>
          <a:p>
            <a:endParaRPr lang="sv-SE"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sv-SE" smtClean="0"/>
              <a:t>Börja med...</a:t>
            </a:r>
          </a:p>
        </p:txBody>
      </p:sp>
      <p:sp>
        <p:nvSpPr>
          <p:cNvPr id="23554" name="Content Placeholder 2"/>
          <p:cNvSpPr>
            <a:spLocks noGrp="1"/>
          </p:cNvSpPr>
          <p:nvPr>
            <p:ph idx="1"/>
          </p:nvPr>
        </p:nvSpPr>
        <p:spPr/>
        <p:txBody>
          <a:bodyPr/>
          <a:lstStyle/>
          <a:p>
            <a:r>
              <a:rPr lang="sv-SE" smtClean="0"/>
              <a:t>mer ”individuella byten” (toppningar) i kritiska skeden av matcher och cup’er?</a:t>
            </a:r>
          </a:p>
          <a:p>
            <a:r>
              <a:rPr lang="sv-SE" smtClean="0"/>
              <a:t>... </a:t>
            </a:r>
          </a:p>
          <a:p>
            <a:endParaRPr lang="sv-SE"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sv-SE" smtClean="0"/>
              <a:t>Ej börja med...</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sv-SE" dirty="0" smtClean="0"/>
              <a:t>Välja </a:t>
            </a:r>
            <a:r>
              <a:rPr lang="sv-SE" dirty="0"/>
              <a:t>bra före sämre om vi har för många anmälningar (träningsstatistik är ok)</a:t>
            </a:r>
          </a:p>
          <a:p>
            <a:pPr fontAlgn="auto">
              <a:spcAft>
                <a:spcPts val="0"/>
              </a:spcAft>
              <a:buFont typeface="Arial" panose="020B0604020202020204" pitchFamily="34" charset="0"/>
              <a:buChar char="•"/>
              <a:defRPr/>
            </a:pPr>
            <a:r>
              <a:rPr lang="sv-SE" dirty="0" smtClean="0"/>
              <a:t>Toppningar </a:t>
            </a:r>
            <a:r>
              <a:rPr lang="sv-SE" dirty="0"/>
              <a:t>från start</a:t>
            </a:r>
          </a:p>
          <a:p>
            <a:pPr fontAlgn="auto">
              <a:spcAft>
                <a:spcPts val="0"/>
              </a:spcAft>
              <a:buFont typeface="Arial" panose="020B0604020202020204" pitchFamily="34" charset="0"/>
              <a:buChar char="•"/>
              <a:defRPr/>
            </a:pPr>
            <a:r>
              <a:rPr lang="sv-SE" dirty="0" smtClean="0"/>
              <a:t>Laguttagningar </a:t>
            </a:r>
            <a:r>
              <a:rPr lang="sv-SE" dirty="0"/>
              <a:t>baserat på motstånd</a:t>
            </a:r>
          </a:p>
          <a:p>
            <a:pPr fontAlgn="auto">
              <a:spcAft>
                <a:spcPts val="0"/>
              </a:spcAft>
              <a:buFont typeface="Arial" panose="020B0604020202020204" pitchFamily="34" charset="0"/>
              <a:buChar char="•"/>
              <a:defRPr/>
            </a:pPr>
            <a:r>
              <a:rPr lang="sv-SE" dirty="0" smtClean="0"/>
              <a:t>Dela </a:t>
            </a:r>
            <a:r>
              <a:rPr lang="sv-SE" dirty="0"/>
              <a:t>upp flickorna i olika </a:t>
            </a:r>
            <a:r>
              <a:rPr lang="sv-SE" dirty="0" smtClean="0"/>
              <a:t>fasta nivåer </a:t>
            </a:r>
            <a:r>
              <a:rPr lang="sv-SE" dirty="0"/>
              <a:t>(nivåindelning)</a:t>
            </a:r>
          </a:p>
          <a:p>
            <a:pPr fontAlgn="auto">
              <a:spcAft>
                <a:spcPts val="0"/>
              </a:spcAft>
              <a:buFont typeface="Arial" panose="020B0604020202020204" pitchFamily="34" charset="0"/>
              <a:buChar char="•"/>
              <a:defRPr/>
            </a:pPr>
            <a:r>
              <a:rPr lang="sv-SE" dirty="0" smtClean="0"/>
              <a:t>Inte </a:t>
            </a:r>
            <a:r>
              <a:rPr lang="sv-SE" dirty="0"/>
              <a:t>välja F03 före F02 </a:t>
            </a:r>
            <a:r>
              <a:rPr lang="sv-SE" dirty="0" smtClean="0"/>
              <a:t>spelare</a:t>
            </a:r>
          </a:p>
          <a:p>
            <a:pPr fontAlgn="auto">
              <a:spcAft>
                <a:spcPts val="0"/>
              </a:spcAft>
              <a:buFont typeface="Arial" panose="020B0604020202020204" pitchFamily="34" charset="0"/>
              <a:buChar char="•"/>
              <a:defRPr/>
            </a:pPr>
            <a:r>
              <a:rPr lang="sv-SE" dirty="0" smtClean="0"/>
              <a:t>...</a:t>
            </a:r>
            <a:endParaRPr lang="sv-SE" dirty="0"/>
          </a:p>
          <a:p>
            <a:pPr marL="0" indent="0" fontAlgn="auto">
              <a:spcAft>
                <a:spcPts val="0"/>
              </a:spcAft>
              <a:buFont typeface="Arial" panose="020B0604020202020204" pitchFamily="34" charset="0"/>
              <a:buNone/>
              <a:defRPr/>
            </a:pPr>
            <a:endParaRPr lang="sv-S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sv-SE" smtClean="0"/>
              <a:t>Målsättning</a:t>
            </a:r>
          </a:p>
        </p:txBody>
      </p:sp>
      <p:sp>
        <p:nvSpPr>
          <p:cNvPr id="25602" name="Content Placeholder 2"/>
          <p:cNvSpPr>
            <a:spLocks noGrp="1"/>
          </p:cNvSpPr>
          <p:nvPr>
            <p:ph idx="1"/>
          </p:nvPr>
        </p:nvSpPr>
        <p:spPr/>
        <p:txBody>
          <a:bodyPr/>
          <a:lstStyle/>
          <a:p>
            <a:r>
              <a:rPr lang="sv-SE" smtClean="0"/>
              <a:t>Många tjejer som spelar när de är 15 år</a:t>
            </a:r>
          </a:p>
          <a:p>
            <a:r>
              <a:rPr lang="sv-SE" smtClean="0"/>
              <a:t>Många talanger för A-laget</a:t>
            </a:r>
          </a:p>
          <a:p>
            <a:r>
              <a:rPr lang="sv-SE" smtClean="0"/>
              <a:t>Många segrar...</a:t>
            </a:r>
          </a:p>
          <a:p>
            <a:r>
              <a:rPr lang="sv-SE" smtClean="0"/>
              <a:t>Fostra våra barn till att bli lagspelare</a:t>
            </a:r>
          </a:p>
          <a:p>
            <a:r>
              <a:rPr lang="sv-SE" smtClean="0"/>
              <a:t>Ha roligt</a:t>
            </a:r>
          </a:p>
          <a:p>
            <a:r>
              <a:rPr lang="sv-SE" smtClean="0"/>
              <a:t>Skapa fysisk och psykisk hälsa</a:t>
            </a:r>
          </a:p>
          <a:p>
            <a:r>
              <a:rPr lang="sv-SE" smtClean="0"/>
              <a:t>...         </a:t>
            </a:r>
          </a:p>
          <a:p>
            <a:endParaRPr lang="sv-SE"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sv-SE" smtClean="0"/>
              <a:t>Kommunikation !!!</a:t>
            </a:r>
          </a:p>
        </p:txBody>
      </p:sp>
      <p:sp>
        <p:nvSpPr>
          <p:cNvPr id="26626" name="Content Placeholder 2"/>
          <p:cNvSpPr>
            <a:spLocks noGrp="1"/>
          </p:cNvSpPr>
          <p:nvPr>
            <p:ph idx="1"/>
          </p:nvPr>
        </p:nvSpPr>
        <p:spPr/>
        <p:txBody>
          <a:bodyPr/>
          <a:lstStyle/>
          <a:p>
            <a:r>
              <a:rPr lang="sv-SE" smtClean="0"/>
              <a:t>Det finns ingen exakt vetenskap på vad som är rätt eller fel</a:t>
            </a:r>
          </a:p>
          <a:p>
            <a:r>
              <a:rPr lang="sv-SE" smtClean="0"/>
              <a:t>Alla bör utgå från att tanken har varit god</a:t>
            </a:r>
          </a:p>
          <a:p>
            <a:r>
              <a:rPr lang="sv-SE" smtClean="0"/>
              <a:t>Alla bör ta sitt ansvar för att påtala när något känns fel</a:t>
            </a:r>
          </a:p>
          <a:p>
            <a:r>
              <a:rPr lang="sv-SE" smtClean="0"/>
              <a:t>Dialog löser det mesta </a:t>
            </a:r>
            <a:r>
              <a:rPr lang="sv-SE" smtClean="0">
                <a:sym typeface="Wingdings" pitchFamily="2" charset="2"/>
              </a:rPr>
              <a:t>  </a:t>
            </a:r>
            <a:endParaRPr lang="sv-SE" smtClean="0"/>
          </a:p>
          <a:p>
            <a:endParaRPr lang="sv-S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Vad är toppning?</a:t>
            </a:r>
          </a:p>
        </p:txBody>
      </p:sp>
      <p:sp>
        <p:nvSpPr>
          <p:cNvPr id="3" name="Content Placeholder 2"/>
          <p:cNvSpPr>
            <a:spLocks noGrp="1"/>
          </p:cNvSpPr>
          <p:nvPr>
            <p:ph idx="1"/>
          </p:nvPr>
        </p:nvSpPr>
        <p:spPr>
          <a:xfrm>
            <a:off x="457200" y="2432050"/>
            <a:ext cx="8229600" cy="4525963"/>
          </a:xfrm>
        </p:spPr>
        <p:txBody>
          <a:bodyPr/>
          <a:lstStyle/>
          <a:p>
            <a:pPr marL="0" indent="0" algn="ctr">
              <a:buFont typeface="Arial" charset="0"/>
              <a:buNone/>
            </a:pPr>
            <a:r>
              <a:rPr lang="sv-SE" smtClean="0"/>
              <a:t> ”när jag som tränare går hem och är nöjd efter en seger samtidigt som ett barn går hem och gråter för att hon/han fått spela för lite”</a:t>
            </a:r>
          </a:p>
          <a:p>
            <a:pPr marL="0" indent="0" algn="ctr">
              <a:buFont typeface="Arial" charset="0"/>
              <a:buNone/>
            </a:pPr>
            <a:endParaRPr lang="sv-SE"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sv-SE" smtClean="0"/>
              <a:t>Kommunikation !!!</a:t>
            </a:r>
          </a:p>
        </p:txBody>
      </p:sp>
      <p:sp>
        <p:nvSpPr>
          <p:cNvPr id="15362" name="Content Placeholder 2"/>
          <p:cNvSpPr>
            <a:spLocks noGrp="1"/>
          </p:cNvSpPr>
          <p:nvPr>
            <p:ph idx="1"/>
          </p:nvPr>
        </p:nvSpPr>
        <p:spPr/>
        <p:txBody>
          <a:bodyPr/>
          <a:lstStyle/>
          <a:p>
            <a:r>
              <a:rPr lang="sv-SE" smtClean="0"/>
              <a:t>Det finns ingen exakt vetenskap på vad som är rätt eller fel</a:t>
            </a:r>
          </a:p>
          <a:p>
            <a:r>
              <a:rPr lang="sv-SE" smtClean="0"/>
              <a:t>Alla bör utgå från att tanken har varit god</a:t>
            </a:r>
          </a:p>
          <a:p>
            <a:r>
              <a:rPr lang="sv-SE" smtClean="0"/>
              <a:t>Alla bör ta sitt ansvar för att påtala när något känns fel</a:t>
            </a:r>
          </a:p>
          <a:p>
            <a:r>
              <a:rPr lang="sv-SE" smtClean="0"/>
              <a:t>Dialog löser det mesta </a:t>
            </a:r>
            <a:r>
              <a:rPr lang="sv-SE" smtClean="0">
                <a:sym typeface="Wingdings" pitchFamily="2" charset="2"/>
              </a:rPr>
              <a:t>  </a:t>
            </a:r>
            <a:endParaRPr lang="sv-SE" smtClean="0"/>
          </a:p>
          <a:p>
            <a:endParaRPr lang="sv-SE"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sv-SE" smtClean="0"/>
              <a:t>Toppning - definition</a:t>
            </a:r>
          </a:p>
        </p:txBody>
      </p:sp>
      <p:sp>
        <p:nvSpPr>
          <p:cNvPr id="3" name="Content Placeholder 2"/>
          <p:cNvSpPr>
            <a:spLocks noGrp="1"/>
          </p:cNvSpPr>
          <p:nvPr>
            <p:ph idx="1"/>
          </p:nvPr>
        </p:nvSpPr>
        <p:spPr>
          <a:xfrm>
            <a:off x="457200" y="2432050"/>
            <a:ext cx="8229600" cy="4525963"/>
          </a:xfrm>
        </p:spPr>
        <p:txBody>
          <a:bodyPr rtlCol="0">
            <a:normAutofit/>
          </a:bodyPr>
          <a:lstStyle/>
          <a:p>
            <a:pPr marL="0" indent="0" algn="ctr" fontAlgn="auto">
              <a:spcAft>
                <a:spcPts val="0"/>
              </a:spcAft>
              <a:buFont typeface="Arial" panose="020B0604020202020204" pitchFamily="34" charset="0"/>
              <a:buNone/>
              <a:defRPr/>
            </a:pPr>
            <a:r>
              <a:rPr lang="sv-SE" dirty="0"/>
              <a:t>Toppning = </a:t>
            </a:r>
            <a:r>
              <a:rPr lang="sv-SE" dirty="0" smtClean="0"/>
              <a:t>”När </a:t>
            </a:r>
            <a:r>
              <a:rPr lang="sv-SE" dirty="0"/>
              <a:t>en eller flera spelare får oacceptabelt lite speltid i en match och detta görs medvetet av tränaren som ett led i att uppnå ett bättre </a:t>
            </a:r>
            <a:r>
              <a:rPr lang="sv-SE" dirty="0" smtClean="0"/>
              <a:t>resultat.”</a:t>
            </a:r>
            <a:endParaRPr lang="sv-SE" dirty="0"/>
          </a:p>
          <a:p>
            <a:pPr fontAlgn="auto">
              <a:spcAft>
                <a:spcPts val="0"/>
              </a:spcAft>
              <a:buFont typeface="Arial" panose="020B0604020202020204" pitchFamily="34" charset="0"/>
              <a:buChar char="•"/>
              <a:defRPr/>
            </a:pPr>
            <a:endParaRPr lang="sv-S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sv-SE" smtClean="0"/>
              <a:t>Nivåindelning - definition</a:t>
            </a:r>
          </a:p>
        </p:txBody>
      </p:sp>
      <p:sp>
        <p:nvSpPr>
          <p:cNvPr id="3" name="Content Placeholder 2"/>
          <p:cNvSpPr>
            <a:spLocks noGrp="1"/>
          </p:cNvSpPr>
          <p:nvPr>
            <p:ph idx="1"/>
          </p:nvPr>
        </p:nvSpPr>
        <p:spPr>
          <a:xfrm>
            <a:off x="457200" y="2432050"/>
            <a:ext cx="8229600" cy="4525963"/>
          </a:xfrm>
        </p:spPr>
        <p:txBody>
          <a:bodyPr rtlCol="0">
            <a:normAutofit/>
          </a:bodyPr>
          <a:lstStyle/>
          <a:p>
            <a:pPr marL="0" indent="0" algn="ctr" fontAlgn="auto">
              <a:spcAft>
                <a:spcPts val="0"/>
              </a:spcAft>
              <a:buFont typeface="Arial" panose="020B0604020202020204" pitchFamily="34" charset="0"/>
              <a:buNone/>
              <a:defRPr/>
            </a:pPr>
            <a:r>
              <a:rPr lang="sv-SE" dirty="0"/>
              <a:t>Nivåindelning = </a:t>
            </a:r>
            <a:r>
              <a:rPr lang="sv-SE" dirty="0" smtClean="0"/>
              <a:t> </a:t>
            </a:r>
            <a:r>
              <a:rPr lang="sv-SE" dirty="0"/>
              <a:t>”Att organisera träningsgrupperna/årskullarna så att spelarna i träning och/eller match tränar/spelar med och mot spelare som befinner sig på en liknande fotbollsmässig </a:t>
            </a:r>
            <a:r>
              <a:rPr lang="sv-SE" dirty="0" smtClean="0"/>
              <a:t>kunskapsnivå.”</a:t>
            </a:r>
            <a:endParaRPr lang="sv-SE" dirty="0"/>
          </a:p>
          <a:p>
            <a:pPr fontAlgn="auto">
              <a:spcAft>
                <a:spcPts val="0"/>
              </a:spcAft>
              <a:buFont typeface="Arial" panose="020B0604020202020204" pitchFamily="34" charset="0"/>
              <a:buChar char="•"/>
              <a:defRPr/>
            </a:pPr>
            <a:endParaRPr lang="sv-S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sv-SE" smtClean="0"/>
              <a:t>IK Zenith F02</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sv-SE" dirty="0" smtClean="0"/>
              <a:t>Har vi börjat med nivåindelning?</a:t>
            </a:r>
          </a:p>
          <a:p>
            <a:pPr lvl="1" fontAlgn="auto">
              <a:spcAft>
                <a:spcPts val="0"/>
              </a:spcAft>
              <a:buFont typeface="Arial" panose="020B0604020202020204" pitchFamily="34" charset="0"/>
              <a:buChar char="–"/>
              <a:defRPr/>
            </a:pPr>
            <a:r>
              <a:rPr lang="sv-SE" dirty="0" smtClean="0"/>
              <a:t>Ja</a:t>
            </a:r>
          </a:p>
          <a:p>
            <a:pPr fontAlgn="auto">
              <a:spcAft>
                <a:spcPts val="0"/>
              </a:spcAft>
              <a:buFont typeface="Arial" panose="020B0604020202020204" pitchFamily="34" charset="0"/>
              <a:buChar char="•"/>
              <a:defRPr/>
            </a:pPr>
            <a:r>
              <a:rPr lang="sv-SE" dirty="0" smtClean="0"/>
              <a:t>Har vi börjat med toppning?</a:t>
            </a:r>
          </a:p>
          <a:p>
            <a:pPr lvl="1" fontAlgn="auto">
              <a:spcAft>
                <a:spcPts val="0"/>
              </a:spcAft>
              <a:buFont typeface="Arial" panose="020B0604020202020204" pitchFamily="34" charset="0"/>
              <a:buChar char="–"/>
              <a:defRPr/>
            </a:pPr>
            <a:r>
              <a:rPr lang="sv-SE" dirty="0" smtClean="0"/>
              <a:t>Ja</a:t>
            </a:r>
          </a:p>
          <a:p>
            <a:pPr lvl="1" fontAlgn="auto">
              <a:spcAft>
                <a:spcPts val="0"/>
              </a:spcAft>
              <a:buFont typeface="Arial" panose="020B0604020202020204" pitchFamily="34" charset="0"/>
              <a:buChar char="–"/>
              <a:defRPr/>
            </a:pPr>
            <a:endParaRPr lang="sv-SE" dirty="0"/>
          </a:p>
          <a:p>
            <a:pPr lvl="1" fontAlgn="auto">
              <a:spcAft>
                <a:spcPts val="0"/>
              </a:spcAft>
              <a:buFont typeface="Arial" panose="020B0604020202020204" pitchFamily="34" charset="0"/>
              <a:buChar char="–"/>
              <a:defRPr/>
            </a:pPr>
            <a:endParaRPr lang="sv-SE" dirty="0" smtClean="0"/>
          </a:p>
          <a:p>
            <a:pPr fontAlgn="auto">
              <a:spcAft>
                <a:spcPts val="0"/>
              </a:spcAft>
              <a:buFont typeface="Arial" panose="020B0604020202020204" pitchFamily="34" charset="0"/>
              <a:buChar char="•"/>
              <a:defRPr/>
            </a:pPr>
            <a:r>
              <a:rPr lang="sv-SE" dirty="0" smtClean="0"/>
              <a:t>Vi har börjat men vi har lagt oss på en väldigt låg nivå av toppning och nivåindelning</a:t>
            </a:r>
          </a:p>
          <a:p>
            <a:pPr fontAlgn="auto">
              <a:spcAft>
                <a:spcPts val="0"/>
              </a:spcAft>
              <a:buFont typeface="Arial" panose="020B0604020202020204" pitchFamily="34" charset="0"/>
              <a:buChar char="•"/>
              <a:defRPr/>
            </a:pPr>
            <a:r>
              <a:rPr lang="sv-SE" dirty="0" smtClean="0"/>
              <a:t>Vi känner tillsammans (spelare, föräldrar och tränare) att vi ligger på rätt nivå </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fontAlgn="auto">
              <a:spcAft>
                <a:spcPts val="0"/>
              </a:spcAft>
              <a:defRPr/>
            </a:pPr>
            <a:r>
              <a:rPr lang="sv-SE" dirty="0" smtClean="0"/>
              <a:t>Nivåindelning IK Zenith F02</a:t>
            </a:r>
            <a:br>
              <a:rPr lang="sv-SE" dirty="0" smtClean="0"/>
            </a:br>
            <a:r>
              <a:rPr lang="sv-SE" sz="3100" dirty="0" smtClean="0"/>
              <a:t>Träning</a:t>
            </a:r>
            <a:endParaRPr lang="sv-SE"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sv-SE" dirty="0" smtClean="0"/>
              <a:t>Vi </a:t>
            </a:r>
            <a:r>
              <a:rPr lang="sv-SE" dirty="0"/>
              <a:t>rekommenderar att vi på träning nivåindelar spelarna efter nuvarande kunskapsnivå i de sammanhang där det tillför något fotbollsmässigt, t.ex. vid smålagsspel och övningar där ett flertal spelare samverkar med varandra</a:t>
            </a:r>
            <a:r>
              <a:rPr lang="sv-SE" dirty="0" smtClean="0"/>
              <a:t>.</a:t>
            </a:r>
          </a:p>
          <a:p>
            <a:pPr marL="0" indent="0" fontAlgn="auto">
              <a:spcAft>
                <a:spcPts val="0"/>
              </a:spcAft>
              <a:buFont typeface="Arial" panose="020B0604020202020204" pitchFamily="34" charset="0"/>
              <a:buNone/>
              <a:defRPr/>
            </a:pPr>
            <a:endParaRPr lang="sv-SE" dirty="0" smtClean="0"/>
          </a:p>
          <a:p>
            <a:pPr fontAlgn="auto">
              <a:spcAft>
                <a:spcPts val="0"/>
              </a:spcAft>
              <a:buFont typeface="Arial" panose="020B0604020202020204" pitchFamily="34" charset="0"/>
              <a:buChar char="•"/>
              <a:defRPr/>
            </a:pPr>
            <a:r>
              <a:rPr lang="sv-SE" dirty="0" smtClean="0"/>
              <a:t>Det </a:t>
            </a:r>
            <a:r>
              <a:rPr lang="sv-SE" dirty="0"/>
              <a:t>är dock viktigt att man inom en träningsgrupp arbetar för att skapa en känsla av samhörighet och för att bygga upp en lagkänsla</a:t>
            </a:r>
            <a:r>
              <a:rPr lang="sv-SE" dirty="0" smtClean="0"/>
              <a:t>.</a:t>
            </a:r>
          </a:p>
          <a:p>
            <a:pPr marL="0" indent="0" fontAlgn="auto">
              <a:spcAft>
                <a:spcPts val="0"/>
              </a:spcAft>
              <a:buFont typeface="Arial" panose="020B0604020202020204" pitchFamily="34" charset="0"/>
              <a:buNone/>
              <a:defRPr/>
            </a:pPr>
            <a:endParaRPr lang="sv-SE" dirty="0" smtClean="0"/>
          </a:p>
          <a:p>
            <a:pPr fontAlgn="auto">
              <a:spcAft>
                <a:spcPts val="0"/>
              </a:spcAft>
              <a:buFont typeface="Arial" panose="020B0604020202020204" pitchFamily="34" charset="0"/>
              <a:buChar char="•"/>
              <a:defRPr/>
            </a:pPr>
            <a:r>
              <a:rPr lang="sv-SE" dirty="0" smtClean="0"/>
              <a:t>Det </a:t>
            </a:r>
            <a:r>
              <a:rPr lang="sv-SE" dirty="0"/>
              <a:t>är därför förbjudet att inom en </a:t>
            </a:r>
            <a:r>
              <a:rPr lang="sv-SE" dirty="0" smtClean="0"/>
              <a:t>vanlig grupp </a:t>
            </a:r>
            <a:r>
              <a:rPr lang="sv-SE" dirty="0"/>
              <a:t>skapa fasta undergrupper eller att bedriva näst intill all träning i statiska nivåindelade grupper.</a:t>
            </a:r>
          </a:p>
          <a:p>
            <a:pPr fontAlgn="auto">
              <a:spcAft>
                <a:spcPts val="0"/>
              </a:spcAft>
              <a:buFont typeface="Arial" panose="020B0604020202020204" pitchFamily="34" charset="0"/>
              <a:buChar char="•"/>
              <a:defRPr/>
            </a:pPr>
            <a:endParaRPr lang="sv-S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fontAlgn="auto">
              <a:spcAft>
                <a:spcPts val="0"/>
              </a:spcAft>
              <a:defRPr/>
            </a:pPr>
            <a:r>
              <a:rPr lang="sv-SE" dirty="0" smtClean="0"/>
              <a:t>Nivåindelning IK Zenith F02</a:t>
            </a:r>
            <a:br>
              <a:rPr lang="sv-SE" dirty="0" smtClean="0"/>
            </a:br>
            <a:r>
              <a:rPr lang="sv-SE" sz="3100" dirty="0" smtClean="0"/>
              <a:t>Match</a:t>
            </a:r>
            <a:endParaRPr lang="sv-SE"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sv-SE" dirty="0" smtClean="0"/>
              <a:t>Målsättning är att alla spelare ska spela merparten av sina matcher på ”rätt” nivå, dvs. med och mot spelare som befinner sig på en likartad fotbollsmässig kunskapsnivå.</a:t>
            </a:r>
          </a:p>
          <a:p>
            <a:pPr fontAlgn="auto">
              <a:spcAft>
                <a:spcPts val="0"/>
              </a:spcAft>
              <a:buFont typeface="Arial" panose="020B0604020202020204" pitchFamily="34" charset="0"/>
              <a:buChar char="•"/>
              <a:defRPr/>
            </a:pPr>
            <a:endParaRPr lang="sv-SE" dirty="0" smtClean="0"/>
          </a:p>
          <a:p>
            <a:pPr fontAlgn="auto">
              <a:spcAft>
                <a:spcPts val="0"/>
              </a:spcAft>
              <a:buFont typeface="Arial" panose="020B0604020202020204" pitchFamily="34" charset="0"/>
              <a:buChar char="•"/>
              <a:defRPr/>
            </a:pPr>
            <a:r>
              <a:rPr lang="sv-SE" dirty="0" smtClean="0"/>
              <a:t>För att stärka sammanhållningen inom en träningsgrupp är det dock viktigt att man aldrig har fasta matchlag inom en grupp, en rotation av spelare mellan olika nivåer måste alltid förekomma.</a:t>
            </a:r>
          </a:p>
          <a:p>
            <a:pPr fontAlgn="auto">
              <a:spcAft>
                <a:spcPts val="0"/>
              </a:spcAft>
              <a:buFont typeface="Arial" panose="020B0604020202020204" pitchFamily="34" charset="0"/>
              <a:buChar char="•"/>
              <a:defRPr/>
            </a:pPr>
            <a:endParaRPr lang="sv-SE" dirty="0" smtClean="0"/>
          </a:p>
          <a:p>
            <a:pPr fontAlgn="auto">
              <a:spcAft>
                <a:spcPts val="0"/>
              </a:spcAft>
              <a:buFont typeface="Arial" panose="020B0604020202020204" pitchFamily="34" charset="0"/>
              <a:buChar char="•"/>
              <a:defRPr/>
            </a:pPr>
            <a:r>
              <a:rPr lang="sv-SE" dirty="0" smtClean="0"/>
              <a:t>Av samma skäl är det också viktigt att man inte bara spelar match med nivåindelade lag utan att man även deltar i cuper och matcher med lag där spelarnas kompetens är på olika nivåer.</a:t>
            </a:r>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fontAlgn="auto">
              <a:spcAft>
                <a:spcPts val="0"/>
              </a:spcAft>
              <a:defRPr/>
            </a:pPr>
            <a:r>
              <a:rPr lang="sv-SE" dirty="0" smtClean="0"/>
              <a:t>Nivåindelning IK Zenith F02</a:t>
            </a:r>
            <a:br>
              <a:rPr lang="sv-SE" dirty="0" smtClean="0"/>
            </a:br>
            <a:r>
              <a:rPr lang="sv-SE" sz="3100" dirty="0" smtClean="0"/>
              <a:t>Bakgrund</a:t>
            </a:r>
            <a:endParaRPr lang="sv-SE" dirty="0"/>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sv-SE" dirty="0"/>
              <a:t>Bakgrunden till ovanstående ställningstagande är följande. Alla barn utvecklas olika. Mellan två olika barn som är födda samma år kan det skilja ett år kronologiskt medan den fysiska och psykiska utvecklingen kan skilja upp till fem år</a:t>
            </a:r>
            <a:r>
              <a:rPr lang="sv-SE" dirty="0" smtClean="0"/>
              <a:t>.</a:t>
            </a:r>
          </a:p>
          <a:p>
            <a:pPr fontAlgn="auto">
              <a:spcAft>
                <a:spcPts val="0"/>
              </a:spcAft>
              <a:buFont typeface="Arial" panose="020B0604020202020204" pitchFamily="34" charset="0"/>
              <a:buChar char="•"/>
              <a:defRPr/>
            </a:pPr>
            <a:endParaRPr lang="sv-SE" dirty="0" smtClean="0"/>
          </a:p>
          <a:p>
            <a:pPr fontAlgn="auto">
              <a:spcAft>
                <a:spcPts val="0"/>
              </a:spcAft>
              <a:buFont typeface="Arial" panose="020B0604020202020204" pitchFamily="34" charset="0"/>
              <a:buChar char="•"/>
              <a:defRPr/>
            </a:pPr>
            <a:r>
              <a:rPr lang="sv-SE" dirty="0" smtClean="0"/>
              <a:t>Så </a:t>
            </a:r>
            <a:r>
              <a:rPr lang="sv-SE" dirty="0"/>
              <a:t>långt det är möjligt ska träningen därför anpassas till den inlärningshastighet, kunskapsnivå och mognadsnivå den enskilde spelaren har</a:t>
            </a:r>
            <a:r>
              <a:rPr lang="sv-SE" dirty="0" smtClean="0"/>
              <a:t>.</a:t>
            </a:r>
          </a:p>
          <a:p>
            <a:pPr fontAlgn="auto">
              <a:spcAft>
                <a:spcPts val="0"/>
              </a:spcAft>
              <a:buFont typeface="Arial" panose="020B0604020202020204" pitchFamily="34" charset="0"/>
              <a:buChar char="•"/>
              <a:defRPr/>
            </a:pPr>
            <a:endParaRPr lang="sv-SE" dirty="0" smtClean="0"/>
          </a:p>
          <a:p>
            <a:pPr fontAlgn="auto">
              <a:spcAft>
                <a:spcPts val="0"/>
              </a:spcAft>
              <a:buFont typeface="Arial" panose="020B0604020202020204" pitchFamily="34" charset="0"/>
              <a:buChar char="•"/>
              <a:defRPr/>
            </a:pPr>
            <a:r>
              <a:rPr lang="sv-SE" dirty="0" smtClean="0"/>
              <a:t>Alla </a:t>
            </a:r>
            <a:r>
              <a:rPr lang="sv-SE" dirty="0"/>
              <a:t>behöver få lyckas och känna bekräftelse samt få en utmaning utifrån sina förutsättningar. Det skapar spänning och glädje. I skolan får ett barn som är duktig i matte chansen att försöka sig på svårare tal. Det borde inte vara någon skillnad inom fotboll</a:t>
            </a:r>
            <a:r>
              <a:rPr lang="sv-SE" dirty="0" smtClean="0"/>
              <a:t>.</a:t>
            </a:r>
          </a:p>
          <a:p>
            <a:pPr fontAlgn="auto">
              <a:spcAft>
                <a:spcPts val="0"/>
              </a:spcAft>
              <a:buFont typeface="Arial" panose="020B0604020202020204" pitchFamily="34" charset="0"/>
              <a:buChar char="•"/>
              <a:defRPr/>
            </a:pPr>
            <a:endParaRPr lang="sv-SE" dirty="0" smtClean="0"/>
          </a:p>
          <a:p>
            <a:pPr fontAlgn="auto">
              <a:spcAft>
                <a:spcPts val="0"/>
              </a:spcAft>
              <a:buFont typeface="Arial" panose="020B0604020202020204" pitchFamily="34" charset="0"/>
              <a:buChar char="•"/>
              <a:defRPr/>
            </a:pPr>
            <a:r>
              <a:rPr lang="sv-SE" dirty="0" smtClean="0"/>
              <a:t>På </a:t>
            </a:r>
            <a:r>
              <a:rPr lang="sv-SE" dirty="0"/>
              <a:t>motsvarande sätt saknas anledning att sätta barn i situationer de inte har förutsättningar för att klara av.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630</Words>
  <Application>Microsoft Office PowerPoint</Application>
  <PresentationFormat>Bildspel på skärmen (4:3)</PresentationFormat>
  <Paragraphs>73</Paragraphs>
  <Slides>14</Slides>
  <Notes>0</Notes>
  <HiddenSlides>0</HiddenSlides>
  <MMClips>0</MMClips>
  <ScaleCrop>false</ScaleCrop>
  <HeadingPairs>
    <vt:vector size="6" baseType="variant">
      <vt:variant>
        <vt:lpstr>Använt teckensnitt</vt:lpstr>
      </vt:variant>
      <vt:variant>
        <vt:i4>3</vt:i4>
      </vt:variant>
      <vt:variant>
        <vt:lpstr>Formgivningsmall</vt:lpstr>
      </vt:variant>
      <vt:variant>
        <vt:i4>1</vt:i4>
      </vt:variant>
      <vt:variant>
        <vt:lpstr>Bildrubriker</vt:lpstr>
      </vt:variant>
      <vt:variant>
        <vt:i4>14</vt:i4>
      </vt:variant>
    </vt:vector>
  </HeadingPairs>
  <TitlesOfParts>
    <vt:vector size="18" baseType="lpstr">
      <vt:lpstr>Calibri</vt:lpstr>
      <vt:lpstr>Arial</vt:lpstr>
      <vt:lpstr>Wingdings</vt:lpstr>
      <vt:lpstr>Office Theme</vt:lpstr>
      <vt:lpstr>Toppning vs. Nivåindelning</vt:lpstr>
      <vt:lpstr>Vad är toppning?</vt:lpstr>
      <vt:lpstr>Kommunikation !!!</vt:lpstr>
      <vt:lpstr>Toppning - definition</vt:lpstr>
      <vt:lpstr>Nivåindelning - definition</vt:lpstr>
      <vt:lpstr>IK Zenith F02</vt:lpstr>
      <vt:lpstr>Nivåindelning IK Zenith F02 Träning</vt:lpstr>
      <vt:lpstr>Nivåindelning IK Zenith F02 Match</vt:lpstr>
      <vt:lpstr>Nivåindelning IK Zenith F02 Bakgrund</vt:lpstr>
      <vt:lpstr>Fortsätta med...</vt:lpstr>
      <vt:lpstr>Börja med...</vt:lpstr>
      <vt:lpstr>Ej börja med...</vt:lpstr>
      <vt:lpstr>Målsättning</vt:lpstr>
      <vt:lpstr>Kommunikation !!!</vt:lpstr>
    </vt:vector>
  </TitlesOfParts>
  <Company>Volvo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Johansson Per-Olof (s)</dc:creator>
  <cp:lastModifiedBy>Fam Johanssn</cp:lastModifiedBy>
  <cp:revision>5</cp:revision>
  <dcterms:created xsi:type="dcterms:W3CDTF">2014-09-16T10:39:23Z</dcterms:created>
  <dcterms:modified xsi:type="dcterms:W3CDTF">2014-09-23T05:35:17Z</dcterms:modified>
</cp:coreProperties>
</file>