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3" r:id="rId2"/>
    <p:sldId id="257" r:id="rId3"/>
    <p:sldId id="258" r:id="rId4"/>
    <p:sldId id="262" r:id="rId5"/>
    <p:sldId id="263" r:id="rId6"/>
    <p:sldId id="274" r:id="rId7"/>
    <p:sldId id="261" r:id="rId8"/>
    <p:sldId id="276" r:id="rId9"/>
    <p:sldId id="278" r:id="rId10"/>
    <p:sldId id="279" r:id="rId11"/>
    <p:sldId id="264" r:id="rId12"/>
    <p:sldId id="265" r:id="rId13"/>
    <p:sldId id="275" r:id="rId14"/>
    <p:sldId id="267" r:id="rId15"/>
    <p:sldId id="268" r:id="rId16"/>
    <p:sldId id="272"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6"/>
    <p:restoredTop sz="94698"/>
  </p:normalViewPr>
  <p:slideViewPr>
    <p:cSldViewPr snapToGrid="0" snapToObjects="1">
      <p:cViewPr varScale="1">
        <p:scale>
          <a:sx n="55" d="100"/>
          <a:sy n="55" d="100"/>
        </p:scale>
        <p:origin x="663"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www.stadiumteamsales.se/ikk/fotbol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aget.se" TargetMode="Externa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C423E5C2-6857-4523-A4B5-1E93F3E0F971}"/>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4411" r="4411"/>
          <a:stretch>
            <a:fillRect/>
          </a:stretch>
        </p:blipFill>
        <p:spPr>
          <a:xfrm>
            <a:off x="-1396977" y="0"/>
            <a:ext cx="15447772" cy="9753600"/>
          </a:xfrm>
        </p:spPr>
      </p:pic>
      <p:sp>
        <p:nvSpPr>
          <p:cNvPr id="8" name="textruta 7">
            <a:extLst>
              <a:ext uri="{FF2B5EF4-FFF2-40B4-BE49-F238E27FC236}">
                <a16:creationId xmlns:a16="http://schemas.microsoft.com/office/drawing/2014/main" id="{23D23224-B2A9-45EE-81A0-10B9FA1127F3}"/>
              </a:ext>
            </a:extLst>
          </p:cNvPr>
          <p:cNvSpPr txBox="1"/>
          <p:nvPr/>
        </p:nvSpPr>
        <p:spPr>
          <a:xfrm>
            <a:off x="969818" y="453487"/>
            <a:ext cx="1071418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chemeClr val="bg1"/>
                </a:solidFill>
                <a:effectLst/>
                <a:uFillTx/>
                <a:latin typeface="Helvetica Neue"/>
                <a:ea typeface="Helvetica Neue"/>
                <a:cs typeface="Helvetica Neue"/>
                <a:sym typeface="Helvetica Neue"/>
              </a:rPr>
              <a:t>IK Kongahälla P-13</a:t>
            </a:r>
            <a:endParaRPr kumimoji="0" lang="en-US" sz="6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13" name="textruta 12">
            <a:extLst>
              <a:ext uri="{FF2B5EF4-FFF2-40B4-BE49-F238E27FC236}">
                <a16:creationId xmlns:a16="http://schemas.microsoft.com/office/drawing/2014/main" id="{6F32E556-14B5-4172-8D59-250BE759FBF2}"/>
              </a:ext>
            </a:extLst>
          </p:cNvPr>
          <p:cNvSpPr txBox="1"/>
          <p:nvPr/>
        </p:nvSpPr>
        <p:spPr>
          <a:xfrm>
            <a:off x="3639128" y="8266232"/>
            <a:ext cx="520930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4800" b="1" i="0" u="none" strike="noStrike" cap="none" spc="0" normalizeH="0" baseline="0" dirty="0">
                <a:ln>
                  <a:noFill/>
                </a:ln>
                <a:solidFill>
                  <a:schemeClr val="bg1"/>
                </a:solidFill>
                <a:effectLst/>
                <a:uFillTx/>
                <a:latin typeface="Helvetica Neue"/>
                <a:ea typeface="Helvetica Neue"/>
                <a:cs typeface="Helvetica Neue"/>
                <a:sym typeface="Helvetica Neue"/>
              </a:rPr>
              <a:t>2019-04-25</a:t>
            </a:r>
            <a:endParaRPr kumimoji="0" lang="en-US" sz="48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3641467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2C6D1A9-01D7-4B09-AFB3-B4575CB34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26" y="2152645"/>
            <a:ext cx="3598179" cy="2976180"/>
          </a:xfrm>
          <a:prstGeom prst="rect">
            <a:avLst/>
          </a:prstGeom>
        </p:spPr>
      </p:pic>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4999" y="-763083"/>
            <a:ext cx="14808200" cy="11068096"/>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182880" y="-974752"/>
            <a:ext cx="14128345" cy="11279765"/>
          </a:xfrm>
          <a:prstGeom prst="rect">
            <a:avLst/>
          </a:prstGeom>
          <a:solidFill>
            <a:srgbClr val="000000">
              <a:alpha val="55000"/>
            </a:srgbClr>
          </a:solidFill>
          <a:ln w="12700">
            <a:miter lim="400000"/>
          </a:ln>
        </p:spPr>
        <p:txBody>
          <a:bodyPr lIns="50800" tIns="50800" rIns="50800" bIns="50800" anchor="ctr"/>
          <a:lstStyle/>
          <a:p>
            <a:pPr marL="305593" indent="-305593" algn="l">
              <a:buSzPct val="145000"/>
              <a:buChar char="•"/>
              <a:defRPr sz="2200" b="0">
                <a:latin typeface="+mn-lt"/>
                <a:ea typeface="+mn-ea"/>
                <a:cs typeface="+mn-cs"/>
                <a:sym typeface="Helvetica Neue Medium"/>
              </a:defRPr>
            </a:pPr>
            <a:r>
              <a:rPr lang="sv-SE" sz="2200" b="0" dirty="0" err="1">
                <a:solidFill>
                  <a:schemeClr val="bg1"/>
                </a:solidFill>
                <a:sym typeface="Helvetica Neue Medium"/>
              </a:rPr>
              <a:t>Swante</a:t>
            </a:r>
            <a:r>
              <a:rPr lang="sv-SE" sz="2200" b="0" dirty="0">
                <a:solidFill>
                  <a:schemeClr val="bg1"/>
                </a:solidFill>
                <a:sym typeface="Helvetica Neue Medium"/>
              </a:rPr>
              <a:t> – Komplettera gärna med det du sa igår gällande föräldraengagemang, det var bra </a:t>
            </a:r>
            <a:r>
              <a:rPr lang="sv-SE" sz="2200" b="0" dirty="0">
                <a:solidFill>
                  <a:schemeClr val="bg1"/>
                </a:solidFill>
                <a:sym typeface="Wingdings" panose="05000000000000000000" pitchFamily="2" charset="2"/>
              </a:rPr>
              <a:t></a:t>
            </a:r>
            <a:endParaRPr lang="sv-SE" sz="2200" b="0" dirty="0">
              <a:solidFill>
                <a:schemeClr val="bg1"/>
              </a:solidFill>
              <a:sym typeface="Helvetica Neue Medium"/>
            </a:endParaRPr>
          </a:p>
          <a:p>
            <a:pPr marL="305593" indent="-305593" algn="l">
              <a:buSzPct val="145000"/>
              <a:buChar char="•"/>
              <a:defRPr sz="2200" b="0">
                <a:latin typeface="+mn-lt"/>
                <a:ea typeface="+mn-ea"/>
                <a:cs typeface="+mn-cs"/>
                <a:sym typeface="Helvetica Neue Medium"/>
              </a:defRPr>
            </a:pPr>
            <a:endParaRPr lang="sv-SE" sz="2200" b="0" dirty="0">
              <a:solidFill>
                <a:schemeClr val="bg1"/>
              </a:solidFill>
              <a:sym typeface="Helvetica Neue Medium"/>
            </a:endParaRPr>
          </a:p>
          <a:p>
            <a:pPr marL="305593" indent="-305593" algn="l">
              <a:buSzPct val="145000"/>
              <a:buChar char="•"/>
              <a:defRPr sz="2200" b="0">
                <a:latin typeface="+mn-lt"/>
                <a:ea typeface="+mn-ea"/>
                <a:cs typeface="+mn-cs"/>
                <a:sym typeface="Helvetica Neue Medium"/>
              </a:defRPr>
            </a:pPr>
            <a:r>
              <a:rPr lang="sv-SE" sz="2200" b="0" dirty="0">
                <a:solidFill>
                  <a:schemeClr val="bg1"/>
                </a:solidFill>
                <a:sym typeface="Helvetica Neue Medium"/>
              </a:rPr>
              <a:t>2019 har vi:</a:t>
            </a:r>
          </a:p>
          <a:p>
            <a:pPr marL="305593" indent="-305593" algn="l">
              <a:buSzPct val="145000"/>
              <a:buChar char="•"/>
              <a:defRPr sz="2200" b="0">
                <a:latin typeface="+mn-lt"/>
                <a:ea typeface="+mn-ea"/>
                <a:cs typeface="+mn-cs"/>
                <a:sym typeface="Helvetica Neue Medium"/>
              </a:defRPr>
            </a:pPr>
            <a:endParaRPr lang="sv-SE" sz="2200" b="0" dirty="0">
              <a:solidFill>
                <a:schemeClr val="bg1"/>
              </a:solidFill>
              <a:sym typeface="Helvetica Neue Medium"/>
            </a:endParaRPr>
          </a:p>
          <a:p>
            <a:pPr marL="750093" lvl="1" indent="-305593" algn="l">
              <a:buSzPct val="145000"/>
              <a:buChar char="•"/>
              <a:defRPr sz="2200" b="0">
                <a:latin typeface="+mn-lt"/>
                <a:ea typeface="+mn-ea"/>
                <a:cs typeface="+mn-cs"/>
                <a:sym typeface="Helvetica Neue Medium"/>
              </a:defRPr>
            </a:pPr>
            <a:r>
              <a:rPr lang="sv-SE" sz="2200" b="0" dirty="0">
                <a:solidFill>
                  <a:schemeClr val="bg1"/>
                </a:solidFill>
                <a:sym typeface="Helvetica Neue Medium"/>
              </a:rPr>
              <a:t>2-3/11 – </a:t>
            </a:r>
            <a:r>
              <a:rPr lang="sv-SE" sz="2200" b="0" dirty="0" err="1">
                <a:solidFill>
                  <a:schemeClr val="bg1"/>
                </a:solidFill>
                <a:sym typeface="Helvetica Neue Medium"/>
              </a:rPr>
              <a:t>Bilab</a:t>
            </a:r>
            <a:r>
              <a:rPr lang="sv-SE" sz="2200" b="0" dirty="0">
                <a:solidFill>
                  <a:schemeClr val="bg1"/>
                </a:solidFill>
                <a:sym typeface="Helvetica Neue Medium"/>
              </a:rPr>
              <a:t> </a:t>
            </a:r>
            <a:r>
              <a:rPr lang="sv-SE" sz="2200" b="0" dirty="0" err="1">
                <a:solidFill>
                  <a:schemeClr val="bg1"/>
                </a:solidFill>
                <a:sym typeface="Helvetica Neue Medium"/>
              </a:rPr>
              <a:t>Säsongsavrundare</a:t>
            </a:r>
            <a:endParaRPr lang="sv-SE" sz="2200" b="0" dirty="0">
              <a:solidFill>
                <a:schemeClr val="bg1"/>
              </a:solidFill>
              <a:sym typeface="Helvetica Neue Medium"/>
            </a:endParaRPr>
          </a:p>
          <a:p>
            <a:pPr marL="444500" lvl="2" indent="0" algn="l">
              <a:buSzPct val="145000"/>
              <a:defRPr sz="2200" b="0">
                <a:latin typeface="+mn-lt"/>
                <a:ea typeface="+mn-ea"/>
                <a:cs typeface="+mn-cs"/>
                <a:sym typeface="Helvetica Neue Medium"/>
              </a:defRPr>
            </a:pPr>
            <a:r>
              <a:rPr lang="sv-SE" sz="2200" b="0" dirty="0">
                <a:solidFill>
                  <a:schemeClr val="bg1"/>
                </a:solidFill>
                <a:sym typeface="Helvetica Neue Medium"/>
              </a:rPr>
              <a:t>	- Bemanning Kiosk/grill </a:t>
            </a:r>
          </a:p>
          <a:p>
            <a:pPr marL="444500" lvl="1" indent="0" algn="l">
              <a:buSzPct val="145000"/>
              <a:defRPr sz="2200" b="0">
                <a:latin typeface="+mn-lt"/>
                <a:ea typeface="+mn-ea"/>
                <a:cs typeface="+mn-cs"/>
                <a:sym typeface="Helvetica Neue Medium"/>
              </a:defRPr>
            </a:pPr>
            <a:endParaRPr lang="sv-SE" sz="2200" b="0" dirty="0">
              <a:solidFill>
                <a:schemeClr val="bg1"/>
              </a:solidFill>
              <a:sym typeface="Helvetica Neue Medium"/>
            </a:endParaRPr>
          </a:p>
          <a:p>
            <a:pPr marL="787400" lvl="1" indent="-342900" algn="l">
              <a:buSzPct val="145000"/>
              <a:buFont typeface="Arial" panose="020B0604020202020204" pitchFamily="34" charset="0"/>
              <a:buChar char="•"/>
              <a:defRPr sz="2200" b="0">
                <a:latin typeface="+mn-lt"/>
                <a:ea typeface="+mn-ea"/>
                <a:cs typeface="+mn-cs"/>
                <a:sym typeface="Helvetica Neue Medium"/>
              </a:defRPr>
            </a:pPr>
            <a:r>
              <a:rPr lang="sv-SE" sz="2200" b="0" dirty="0">
                <a:solidFill>
                  <a:schemeClr val="bg1"/>
                </a:solidFill>
                <a:sym typeface="Helvetica Neue Medium"/>
              </a:rPr>
              <a:t>15/6 – Inmarsch på A-lags match med herrarna och spel i halvlek.</a:t>
            </a:r>
          </a:p>
          <a:p>
            <a:pPr marL="787400" lvl="1" indent="-342900" algn="l">
              <a:buSzPct val="145000"/>
              <a:buFont typeface="Arial" panose="020B0604020202020204" pitchFamily="34" charset="0"/>
              <a:buChar char="•"/>
              <a:defRPr sz="2200" b="0">
                <a:latin typeface="+mn-lt"/>
                <a:ea typeface="+mn-ea"/>
                <a:cs typeface="+mn-cs"/>
                <a:sym typeface="Helvetica Neue Medium"/>
              </a:defRPr>
            </a:pPr>
            <a:endParaRPr lang="sv-SE" sz="2200" b="0" dirty="0">
              <a:solidFill>
                <a:schemeClr val="bg1"/>
              </a:solidFill>
              <a:sym typeface="Helvetica Neue Medium"/>
            </a:endParaRPr>
          </a:p>
          <a:p>
            <a:pPr marL="787400" lvl="1" indent="-342900" algn="l">
              <a:buSzPct val="145000"/>
              <a:buFont typeface="Arial" panose="020B0604020202020204" pitchFamily="34" charset="0"/>
              <a:buChar char="•"/>
              <a:defRPr sz="2200" b="0">
                <a:latin typeface="+mn-lt"/>
                <a:ea typeface="+mn-ea"/>
                <a:cs typeface="+mn-cs"/>
                <a:sym typeface="Helvetica Neue Medium"/>
              </a:defRPr>
            </a:pPr>
            <a:endParaRPr lang="sv-SE" sz="2200" b="0" dirty="0">
              <a:solidFill>
                <a:schemeClr val="bg1"/>
              </a:solidFill>
              <a:sym typeface="Helvetica Neue Medium"/>
            </a:endParaRPr>
          </a:p>
          <a:p>
            <a:pPr marL="787400" lvl="1" indent="-342900" algn="l">
              <a:buSzPct val="145000"/>
              <a:buFont typeface="Arial" panose="020B0604020202020204" pitchFamily="34" charset="0"/>
              <a:buChar char="•"/>
              <a:defRPr sz="2200" b="0">
                <a:latin typeface="+mn-lt"/>
                <a:ea typeface="+mn-ea"/>
                <a:cs typeface="+mn-cs"/>
                <a:sym typeface="Helvetica Neue Medium"/>
              </a:defRPr>
            </a:pPr>
            <a:endParaRPr lang="sv-SE" sz="2200" b="0" dirty="0">
              <a:solidFill>
                <a:schemeClr val="bg1"/>
              </a:solidFill>
              <a:sym typeface="Helvetica Neue Medium"/>
            </a:endParaRPr>
          </a:p>
          <a:p>
            <a:pPr marL="787400" lvl="1" indent="-342900" algn="l">
              <a:buSzPct val="145000"/>
              <a:buFont typeface="Arial" panose="020B0604020202020204" pitchFamily="34" charset="0"/>
              <a:buChar char="•"/>
              <a:defRPr sz="2200" b="0">
                <a:latin typeface="+mn-lt"/>
                <a:ea typeface="+mn-ea"/>
                <a:cs typeface="+mn-cs"/>
                <a:sym typeface="Helvetica Neue Medium"/>
              </a:defRPr>
            </a:pPr>
            <a:endParaRPr lang="sv-SE" sz="2200" b="0" dirty="0">
              <a:solidFill>
                <a:schemeClr val="bg1"/>
              </a:solidFill>
              <a:sym typeface="Helvetica Neue Medium"/>
            </a:endParaRPr>
          </a:p>
          <a:p>
            <a:pPr marL="444500" lvl="1" indent="0" algn="l">
              <a:buSzPct val="145000"/>
              <a:defRPr sz="2200" b="0">
                <a:latin typeface="+mn-lt"/>
                <a:ea typeface="+mn-ea"/>
                <a:cs typeface="+mn-cs"/>
                <a:sym typeface="Helvetica Neue Medium"/>
              </a:defRPr>
            </a:pPr>
            <a:r>
              <a:rPr lang="sv-SE" sz="2200" b="0" dirty="0">
                <a:solidFill>
                  <a:schemeClr val="bg1"/>
                </a:solidFill>
                <a:sym typeface="Helvetica Neue Medium"/>
              </a:rPr>
              <a:t>Vi kommer att behöva hjälpas åt med diverse olika uppgifter och uppdrag både på plan och runtom! </a:t>
            </a:r>
          </a:p>
        </p:txBody>
      </p:sp>
      <p:sp>
        <p:nvSpPr>
          <p:cNvPr id="6" name="Föräldraengagemang">
            <a:extLst>
              <a:ext uri="{FF2B5EF4-FFF2-40B4-BE49-F238E27FC236}">
                <a16:creationId xmlns:a16="http://schemas.microsoft.com/office/drawing/2014/main" id="{700D8C2B-66B0-4919-8622-C1B39F381DB6}"/>
              </a:ext>
            </a:extLst>
          </p:cNvPr>
          <p:cNvSpPr txBox="1">
            <a:spLocks/>
          </p:cNvSpPr>
          <p:nvPr/>
        </p:nvSpPr>
        <p:spPr>
          <a:xfrm>
            <a:off x="188463" y="524439"/>
            <a:ext cx="11099801" cy="1408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dirty="0" err="1"/>
              <a:t>Föräldraengagemang</a:t>
            </a:r>
            <a:endParaRPr lang="en-US" dirty="0"/>
          </a:p>
        </p:txBody>
      </p:sp>
    </p:spTree>
    <p:extLst>
      <p:ext uri="{BB962C8B-B14F-4D97-AF65-F5344CB8AC3E}">
        <p14:creationId xmlns:p14="http://schemas.microsoft.com/office/powerpoint/2010/main" val="233712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9" name="Träningstider"/>
          <p:cNvSpPr txBox="1"/>
          <p:nvPr/>
        </p:nvSpPr>
        <p:spPr>
          <a:xfrm>
            <a:off x="5491530" y="4646270"/>
            <a:ext cx="202174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Träningstider</a:t>
            </a:r>
          </a:p>
        </p:txBody>
      </p:sp>
      <p:pic>
        <p:nvPicPr>
          <p:cNvPr id="190" name="photo-1520804588595-ac2328f38c4a.jpeg" descr="photo-1520804588595-ac2328f38c4a.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259" y="-41552"/>
            <a:ext cx="14256094" cy="9960615"/>
          </a:xfrm>
          <a:prstGeom prst="rect">
            <a:avLst/>
          </a:prstGeom>
          <a:ln w="12700">
            <a:miter lim="400000"/>
          </a:ln>
        </p:spPr>
      </p:pic>
      <p:sp>
        <p:nvSpPr>
          <p:cNvPr id="191" name="Rectangle"/>
          <p:cNvSpPr/>
          <p:nvPr/>
        </p:nvSpPr>
        <p:spPr>
          <a:xfrm>
            <a:off x="-382259" y="-583569"/>
            <a:ext cx="14128345" cy="11279765"/>
          </a:xfrm>
          <a:prstGeom prst="rect">
            <a:avLst/>
          </a:prstGeom>
          <a:solidFill>
            <a:srgbClr val="000000">
              <a:alpha val="54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2" name="Träningstider"/>
          <p:cNvSpPr txBox="1">
            <a:spLocks noGrp="1"/>
          </p:cNvSpPr>
          <p:nvPr>
            <p:ph type="title" idx="4294967295"/>
          </p:nvPr>
        </p:nvSpPr>
        <p:spPr>
          <a:xfrm>
            <a:off x="667435" y="482051"/>
            <a:ext cx="11099801" cy="1408331"/>
          </a:xfrm>
          <a:prstGeom prst="rect">
            <a:avLst/>
          </a:prstGeom>
        </p:spPr>
        <p:txBody>
          <a:bodyPr/>
          <a:lstStyle>
            <a:lvl1pPr algn="l" defTabSz="578358">
              <a:defRPr sz="7919">
                <a:solidFill>
                  <a:srgbClr val="FFFFFF"/>
                </a:solidFill>
                <a:latin typeface="Futura"/>
                <a:ea typeface="Futura"/>
                <a:cs typeface="Futura"/>
                <a:sym typeface="Futura"/>
              </a:defRPr>
            </a:lvl1pPr>
          </a:lstStyle>
          <a:p>
            <a:r>
              <a:t>Träningstider</a:t>
            </a:r>
          </a:p>
        </p:txBody>
      </p:sp>
      <p:sp>
        <p:nvSpPr>
          <p:cNvPr id="193" name="Tills vidare så tränar vi måndag, onsdag samt fredag…"/>
          <p:cNvSpPr txBox="1">
            <a:spLocks noGrp="1"/>
          </p:cNvSpPr>
          <p:nvPr>
            <p:ph type="body" idx="4294967295"/>
          </p:nvPr>
        </p:nvSpPr>
        <p:spPr>
          <a:xfrm>
            <a:off x="952500" y="2590800"/>
            <a:ext cx="11337355" cy="6286500"/>
          </a:xfrm>
          <a:prstGeom prst="rect">
            <a:avLst/>
          </a:prstGeom>
        </p:spPr>
        <p:txBody>
          <a:bodyPr anchor="t"/>
          <a:lstStyle/>
          <a:p>
            <a:pPr marL="361156" indent="-361156">
              <a:defRPr sz="2600">
                <a:solidFill>
                  <a:srgbClr val="FFFFFF"/>
                </a:solidFill>
                <a:latin typeface="Damascus Regular"/>
                <a:ea typeface="Damascus Regular"/>
                <a:cs typeface="Damascus Regular"/>
                <a:sym typeface="Damascus Regular"/>
              </a:defRPr>
            </a:pPr>
            <a:r>
              <a:rPr dirty="0"/>
              <a:t>Vi </a:t>
            </a:r>
            <a:r>
              <a:rPr dirty="0" err="1"/>
              <a:t>är</a:t>
            </a:r>
            <a:r>
              <a:rPr dirty="0"/>
              <a:t> </a:t>
            </a:r>
            <a:r>
              <a:rPr dirty="0" err="1"/>
              <a:t>på</a:t>
            </a:r>
            <a:r>
              <a:rPr dirty="0"/>
              <a:t> </a:t>
            </a:r>
            <a:r>
              <a:rPr dirty="0" err="1"/>
              <a:t>Kongevi</a:t>
            </a:r>
            <a:r>
              <a:rPr dirty="0"/>
              <a:t> tills </a:t>
            </a:r>
            <a:r>
              <a:rPr dirty="0" err="1"/>
              <a:t>att</a:t>
            </a:r>
            <a:r>
              <a:rPr dirty="0"/>
              <a:t> </a:t>
            </a:r>
            <a:r>
              <a:rPr dirty="0" err="1"/>
              <a:t>Skarpe</a:t>
            </a:r>
            <a:r>
              <a:rPr dirty="0"/>
              <a:t> Nord </a:t>
            </a:r>
            <a:r>
              <a:rPr dirty="0" err="1"/>
              <a:t>är</a:t>
            </a:r>
            <a:r>
              <a:rPr dirty="0"/>
              <a:t> </a:t>
            </a:r>
            <a:r>
              <a:rPr dirty="0" err="1"/>
              <a:t>klart</a:t>
            </a:r>
            <a:endParaRPr lang="sv-SE" dirty="0"/>
          </a:p>
          <a:p>
            <a:pPr marL="805656" lvl="1" indent="-361156">
              <a:defRPr sz="2600">
                <a:solidFill>
                  <a:srgbClr val="FFFFFF"/>
                </a:solidFill>
                <a:latin typeface="Damascus Regular"/>
                <a:ea typeface="Damascus Regular"/>
                <a:cs typeface="Damascus Regular"/>
                <a:sym typeface="Damascus Regular"/>
              </a:defRPr>
            </a:pPr>
            <a:r>
              <a:rPr lang="sv-SE" dirty="0"/>
              <a:t>Lördagar kl.10-11.30</a:t>
            </a:r>
            <a:endParaRPr dirty="0"/>
          </a:p>
          <a:p>
            <a:pPr marL="361156" indent="-361156">
              <a:defRPr sz="2600">
                <a:solidFill>
                  <a:srgbClr val="FFFFFF"/>
                </a:solidFill>
                <a:latin typeface="Damascus Regular"/>
                <a:ea typeface="Damascus Regular"/>
                <a:cs typeface="Damascus Regular"/>
                <a:sym typeface="Damascus Regular"/>
              </a:defRPr>
            </a:pPr>
            <a:r>
              <a:rPr dirty="0"/>
              <a:t>Vi </a:t>
            </a:r>
            <a:r>
              <a:rPr dirty="0" err="1"/>
              <a:t>hoppas</a:t>
            </a:r>
            <a:r>
              <a:rPr dirty="0"/>
              <a:t> </a:t>
            </a:r>
            <a:r>
              <a:rPr lang="sv-SE" dirty="0"/>
              <a:t>att Skarpe Nord är klart i slutet av april</a:t>
            </a:r>
          </a:p>
          <a:p>
            <a:pPr marL="805656" lvl="1" indent="-361156">
              <a:defRPr sz="2600">
                <a:solidFill>
                  <a:srgbClr val="FFFFFF"/>
                </a:solidFill>
                <a:latin typeface="Damascus Regular"/>
                <a:ea typeface="Damascus Regular"/>
                <a:cs typeface="Damascus Regular"/>
                <a:sym typeface="Damascus Regular"/>
              </a:defRPr>
            </a:pPr>
            <a:r>
              <a:rPr lang="sv-SE" dirty="0"/>
              <a:t>Tisdag &amp; Torsdag 17.30-19.00</a:t>
            </a:r>
            <a:endParaRPr dirty="0"/>
          </a:p>
          <a:p>
            <a:pPr marL="361156" indent="-361156">
              <a:defRPr sz="2600">
                <a:solidFill>
                  <a:srgbClr val="FFFFFF"/>
                </a:solidFill>
                <a:latin typeface="Damascus Regular"/>
                <a:ea typeface="Damascus Regular"/>
                <a:cs typeface="Damascus Regular"/>
                <a:sym typeface="Damascus Regular"/>
              </a:defRPr>
            </a:pPr>
            <a:r>
              <a:rPr lang="sv-SE" dirty="0"/>
              <a:t>Vi kommer att dela plan tillsammans med F 12/13 där vi har tillgång till en sarg var.</a:t>
            </a:r>
            <a:endParaRPr dirty="0"/>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93">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9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93">
                                            <p:txEl>
                                              <p:pRg st="2" end="2"/>
                                            </p:txEl>
                                          </p:spTgt>
                                        </p:tgtEl>
                                        <p:attrNameLst>
                                          <p:attrName>style.visibility</p:attrName>
                                        </p:attrNameLst>
                                      </p:cBhvr>
                                      <p:to>
                                        <p:strVal val="visible"/>
                                      </p:to>
                                    </p:set>
                                  </p:childTnLst>
                                </p:cTn>
                              </p:par>
                              <p:par>
                                <p:cTn id="16" presetID="1" presetClass="entr" presetSubtype="0" fill="hold" grpId="1" nodeType="withEffect">
                                  <p:stCondLst>
                                    <p:cond delay="0"/>
                                  </p:stCondLst>
                                  <p:iterate>
                                    <p:tmAbs val="0"/>
                                  </p:iterate>
                                  <p:childTnLst>
                                    <p:set>
                                      <p:cBhvr>
                                        <p:cTn id="17" fill="hold"/>
                                        <p:tgtEl>
                                          <p:spTgt spid="19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5" name="Serispel"/>
          <p:cNvSpPr txBox="1"/>
          <p:nvPr/>
        </p:nvSpPr>
        <p:spPr>
          <a:xfrm>
            <a:off x="5858509" y="4646270"/>
            <a:ext cx="1287781"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Serispel</a:t>
            </a:r>
          </a:p>
        </p:txBody>
      </p:sp>
      <p:pic>
        <p:nvPicPr>
          <p:cNvPr id="196" name="photo-1471965187167-4a4c69ae4707.jpeg" descr="photo-1471965187167-4a4c69ae4707.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2259" y="-98810"/>
            <a:ext cx="14128346" cy="9951220"/>
          </a:xfrm>
          <a:prstGeom prst="rect">
            <a:avLst/>
          </a:prstGeom>
          <a:ln w="12700">
            <a:miter lim="400000"/>
          </a:ln>
        </p:spPr>
      </p:pic>
      <p:sp>
        <p:nvSpPr>
          <p:cNvPr id="197" name="Rectangle"/>
          <p:cNvSpPr/>
          <p:nvPr/>
        </p:nvSpPr>
        <p:spPr>
          <a:xfrm>
            <a:off x="-382259" y="-583569"/>
            <a:ext cx="14128345" cy="11279765"/>
          </a:xfrm>
          <a:prstGeom prst="rect">
            <a:avLst/>
          </a:prstGeom>
          <a:solidFill>
            <a:srgbClr val="000000">
              <a:alpha val="55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8" name="Seriespel"/>
          <p:cNvSpPr txBox="1">
            <a:spLocks noGrp="1"/>
          </p:cNvSpPr>
          <p:nvPr>
            <p:ph type="title" idx="4294967295"/>
          </p:nvPr>
        </p:nvSpPr>
        <p:spPr>
          <a:xfrm>
            <a:off x="667435" y="482051"/>
            <a:ext cx="11099801" cy="1408331"/>
          </a:xfrm>
          <a:prstGeom prst="rect">
            <a:avLst/>
          </a:prstGeom>
        </p:spPr>
        <p:txBody>
          <a:bodyPr/>
          <a:lstStyle>
            <a:lvl1pPr algn="l" defTabSz="578358">
              <a:defRPr sz="7919">
                <a:solidFill>
                  <a:srgbClr val="FFFFFF"/>
                </a:solidFill>
                <a:latin typeface="Futura"/>
                <a:ea typeface="Futura"/>
                <a:cs typeface="Futura"/>
                <a:sym typeface="Futura"/>
              </a:defRPr>
            </a:lvl1pPr>
          </a:lstStyle>
          <a:p>
            <a:r>
              <a:rPr lang="sv-SE" dirty="0"/>
              <a:t>Sammandrag</a:t>
            </a:r>
            <a:endParaRPr dirty="0"/>
          </a:p>
        </p:txBody>
      </p:sp>
      <p:sp>
        <p:nvSpPr>
          <p:cNvPr id="199" name="Vi har i år anmält 2 lag och vi har gått upp 1 nivå i svårighet…"/>
          <p:cNvSpPr txBox="1">
            <a:spLocks noGrp="1"/>
          </p:cNvSpPr>
          <p:nvPr>
            <p:ph type="body" idx="4294967295"/>
          </p:nvPr>
        </p:nvSpPr>
        <p:spPr>
          <a:xfrm>
            <a:off x="952500" y="2590800"/>
            <a:ext cx="11337355" cy="6286500"/>
          </a:xfrm>
          <a:prstGeom prst="rect">
            <a:avLst/>
          </a:prstGeom>
        </p:spPr>
        <p:txBody>
          <a:bodyPr anchor="t">
            <a:normAutofit/>
          </a:bodyPr>
          <a:lstStyle/>
          <a:p>
            <a:pPr marL="0" indent="0" defTabSz="566674">
              <a:spcBef>
                <a:spcPts val="4000"/>
              </a:spcBef>
              <a:buNone/>
              <a:defRPr sz="2522">
                <a:solidFill>
                  <a:srgbClr val="FFFFFF"/>
                </a:solidFill>
                <a:latin typeface="Damascus Regular"/>
                <a:ea typeface="Damascus Regular"/>
                <a:cs typeface="Damascus Regular"/>
                <a:sym typeface="Damascus Regular"/>
              </a:defRPr>
            </a:pPr>
            <a:r>
              <a:rPr lang="sv-SE" sz="3600" dirty="0"/>
              <a:t>Vi har anmält laget till första sammandraget.</a:t>
            </a:r>
          </a:p>
          <a:p>
            <a:pPr marL="350321" indent="-350321" defTabSz="566674">
              <a:spcBef>
                <a:spcPts val="4000"/>
              </a:spcBef>
              <a:defRPr sz="2522">
                <a:solidFill>
                  <a:srgbClr val="FFFFFF"/>
                </a:solidFill>
                <a:latin typeface="Damascus Regular"/>
                <a:ea typeface="Damascus Regular"/>
                <a:cs typeface="Damascus Regular"/>
                <a:sym typeface="Damascus Regular"/>
              </a:defRPr>
            </a:pPr>
            <a:r>
              <a:rPr lang="sv-SE" dirty="0" err="1"/>
              <a:t>Romevi</a:t>
            </a:r>
            <a:r>
              <a:rPr lang="sv-SE" dirty="0"/>
              <a:t> – 4 Maj kl. 9.00-12.00. </a:t>
            </a:r>
          </a:p>
          <a:p>
            <a:pPr marL="350321" indent="-350321" defTabSz="566674">
              <a:spcBef>
                <a:spcPts val="4000"/>
              </a:spcBef>
              <a:defRPr sz="2522">
                <a:solidFill>
                  <a:srgbClr val="FFFFFF"/>
                </a:solidFill>
                <a:latin typeface="Damascus Regular"/>
                <a:ea typeface="Damascus Regular"/>
                <a:cs typeface="Damascus Regular"/>
                <a:sym typeface="Damascus Regular"/>
              </a:defRPr>
            </a:pPr>
            <a:r>
              <a:rPr lang="sv-SE" dirty="0" err="1"/>
              <a:t>Kärnavallen</a:t>
            </a:r>
            <a:r>
              <a:rPr lang="sv-SE" dirty="0"/>
              <a:t> – 18 Maj kl. 9.00-12.00</a:t>
            </a:r>
          </a:p>
          <a:p>
            <a:pPr marL="350321" indent="-350321" defTabSz="566674">
              <a:spcBef>
                <a:spcPts val="4000"/>
              </a:spcBef>
              <a:defRPr sz="2522">
                <a:solidFill>
                  <a:srgbClr val="FFFFFF"/>
                </a:solidFill>
                <a:latin typeface="Damascus Regular"/>
                <a:ea typeface="Damascus Regular"/>
                <a:cs typeface="Damascus Regular"/>
                <a:sym typeface="Damascus Regular"/>
              </a:defRPr>
            </a:pPr>
            <a:r>
              <a:rPr lang="sv-SE" dirty="0"/>
              <a:t>Ytterns IP – 21 September kl.9.00-12.00</a:t>
            </a:r>
          </a:p>
          <a:p>
            <a:pPr marL="350321" indent="-350321" defTabSz="566674">
              <a:spcBef>
                <a:spcPts val="4000"/>
              </a:spcBef>
              <a:defRPr sz="2522">
                <a:solidFill>
                  <a:srgbClr val="FFFFFF"/>
                </a:solidFill>
                <a:latin typeface="Damascus Regular"/>
                <a:ea typeface="Damascus Regular"/>
                <a:cs typeface="Damascus Regular"/>
                <a:sym typeface="Damascus Regular"/>
              </a:defRPr>
            </a:pPr>
            <a:r>
              <a:rPr lang="sv-SE" dirty="0" err="1"/>
              <a:t>Vimmervi</a:t>
            </a:r>
            <a:r>
              <a:rPr lang="sv-SE" dirty="0"/>
              <a:t> IP – 5 Oktober kl.9.00-12.00</a:t>
            </a:r>
          </a:p>
          <a:p>
            <a:pPr marL="0" indent="0" defTabSz="566674">
              <a:spcBef>
                <a:spcPts val="4000"/>
              </a:spcBef>
              <a:buNone/>
              <a:defRPr sz="2522">
                <a:solidFill>
                  <a:srgbClr val="FFFFFF"/>
                </a:solidFill>
                <a:latin typeface="Damascus Regular"/>
                <a:ea typeface="Damascus Regular"/>
                <a:cs typeface="Damascus Regular"/>
                <a:sym typeface="Damascus Regular"/>
              </a:defRPr>
            </a:pPr>
            <a:r>
              <a:rPr lang="sv-SE" dirty="0"/>
              <a:t>Samling kör vi alltid på Kongevi 1h och 15 min innan matchstart.</a:t>
            </a:r>
          </a:p>
        </p:txBody>
      </p:sp>
      <p:pic>
        <p:nvPicPr>
          <p:cNvPr id="7" name="Bildobjekt 6">
            <a:extLst>
              <a:ext uri="{FF2B5EF4-FFF2-40B4-BE49-F238E27FC236}">
                <a16:creationId xmlns:a16="http://schemas.microsoft.com/office/drawing/2014/main" id="{C536EFA4-BE31-4C0E-AEBD-774D0CD2D83C}"/>
              </a:ext>
            </a:extLst>
          </p:cNvPr>
          <p:cNvPicPr>
            <a:picLocks noChangeAspect="1"/>
          </p:cNvPicPr>
          <p:nvPr/>
        </p:nvPicPr>
        <p:blipFill>
          <a:blip r:embed="rId3"/>
          <a:stretch>
            <a:fillRect/>
          </a:stretch>
        </p:blipFill>
        <p:spPr>
          <a:xfrm>
            <a:off x="10170838" y="514363"/>
            <a:ext cx="1657135" cy="1662929"/>
          </a:xfrm>
          <a:prstGeom prst="rect">
            <a:avLst/>
          </a:prstGeom>
        </p:spPr>
      </p:pic>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9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9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99">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9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5" name="Serispel"/>
          <p:cNvSpPr txBox="1"/>
          <p:nvPr/>
        </p:nvSpPr>
        <p:spPr>
          <a:xfrm>
            <a:off x="5858509" y="4646270"/>
            <a:ext cx="1287781"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Serispel</a:t>
            </a:r>
          </a:p>
        </p:txBody>
      </p:sp>
      <p:pic>
        <p:nvPicPr>
          <p:cNvPr id="196" name="photo-1471965187167-4a4c69ae4707.jpeg" descr="photo-1471965187167-4a4c69ae4707.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2259" y="-98810"/>
            <a:ext cx="14128346" cy="9951220"/>
          </a:xfrm>
          <a:prstGeom prst="rect">
            <a:avLst/>
          </a:prstGeom>
          <a:ln w="12700">
            <a:miter lim="400000"/>
          </a:ln>
        </p:spPr>
      </p:pic>
      <p:sp>
        <p:nvSpPr>
          <p:cNvPr id="197" name="Rectangle"/>
          <p:cNvSpPr/>
          <p:nvPr/>
        </p:nvSpPr>
        <p:spPr>
          <a:xfrm>
            <a:off x="-442996" y="-853535"/>
            <a:ext cx="14128345" cy="11279765"/>
          </a:xfrm>
          <a:prstGeom prst="rect">
            <a:avLst/>
          </a:prstGeom>
          <a:solidFill>
            <a:srgbClr val="000000">
              <a:alpha val="55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8" name="Seriespel"/>
          <p:cNvSpPr txBox="1">
            <a:spLocks noGrp="1"/>
          </p:cNvSpPr>
          <p:nvPr>
            <p:ph type="title" idx="4294967295"/>
          </p:nvPr>
        </p:nvSpPr>
        <p:spPr>
          <a:xfrm>
            <a:off x="667435" y="482051"/>
            <a:ext cx="11099801" cy="1408331"/>
          </a:xfrm>
          <a:prstGeom prst="rect">
            <a:avLst/>
          </a:prstGeom>
        </p:spPr>
        <p:txBody>
          <a:bodyPr/>
          <a:lstStyle>
            <a:lvl1pPr algn="l" defTabSz="578358">
              <a:defRPr sz="7919">
                <a:solidFill>
                  <a:srgbClr val="FFFFFF"/>
                </a:solidFill>
                <a:latin typeface="Futura"/>
                <a:ea typeface="Futura"/>
                <a:cs typeface="Futura"/>
                <a:sym typeface="Futura"/>
              </a:defRPr>
            </a:lvl1pPr>
          </a:lstStyle>
          <a:p>
            <a:r>
              <a:rPr lang="sv-SE" dirty="0"/>
              <a:t>Sammandrag</a:t>
            </a:r>
            <a:endParaRPr dirty="0"/>
          </a:p>
        </p:txBody>
      </p:sp>
      <p:sp>
        <p:nvSpPr>
          <p:cNvPr id="199" name="Vi har i år anmält 2 lag och vi har gått upp 1 nivå i svårighet…"/>
          <p:cNvSpPr txBox="1">
            <a:spLocks noGrp="1"/>
          </p:cNvSpPr>
          <p:nvPr>
            <p:ph type="body" idx="4294967295"/>
          </p:nvPr>
        </p:nvSpPr>
        <p:spPr>
          <a:xfrm>
            <a:off x="952500" y="2590800"/>
            <a:ext cx="11337355" cy="6286500"/>
          </a:xfrm>
          <a:prstGeom prst="rect">
            <a:avLst/>
          </a:prstGeom>
        </p:spPr>
        <p:txBody>
          <a:bodyPr anchor="t">
            <a:normAutofit lnSpcReduction="10000"/>
          </a:bodyPr>
          <a:lstStyle/>
          <a:p>
            <a:pPr marL="0" indent="0" defTabSz="566674">
              <a:spcBef>
                <a:spcPts val="4000"/>
              </a:spcBef>
              <a:buNone/>
              <a:defRPr sz="2522">
                <a:solidFill>
                  <a:srgbClr val="FFFFFF"/>
                </a:solidFill>
                <a:latin typeface="Damascus Regular"/>
                <a:ea typeface="Damascus Regular"/>
                <a:cs typeface="Damascus Regular"/>
                <a:sym typeface="Damascus Regular"/>
              </a:defRPr>
            </a:pPr>
            <a:r>
              <a:rPr lang="sv-SE" sz="2522" dirty="0">
                <a:sym typeface="Damascus Regular"/>
              </a:rPr>
              <a:t>Speltid: På sammandragen kommer 4 matcher/lag genomföras vid varje tillfälle. Matchtiden är 4*3 min/match.</a:t>
            </a:r>
          </a:p>
          <a:p>
            <a:pPr marL="0" indent="0" defTabSz="566674">
              <a:spcBef>
                <a:spcPts val="4000"/>
              </a:spcBef>
              <a:buNone/>
              <a:defRPr sz="2522">
                <a:solidFill>
                  <a:srgbClr val="FFFFFF"/>
                </a:solidFill>
                <a:latin typeface="Damascus Regular"/>
                <a:ea typeface="Damascus Regular"/>
                <a:cs typeface="Damascus Regular"/>
                <a:sym typeface="Damascus Regular"/>
              </a:defRPr>
            </a:pPr>
            <a:r>
              <a:rPr lang="sv-SE" sz="2522" dirty="0">
                <a:sym typeface="Damascus Regular"/>
              </a:rPr>
              <a:t>Regler: Finns i ”3 mot 3”-häftet. Häftet återfinns på följande länk: https://fogis.se/barn-ungdom/nya-nationellaspelformer/sammanfattning-av-spelformerna/ </a:t>
            </a:r>
          </a:p>
          <a:p>
            <a:pPr marL="0" indent="0" defTabSz="566674">
              <a:spcBef>
                <a:spcPts val="4000"/>
              </a:spcBef>
              <a:buNone/>
              <a:defRPr sz="2522">
                <a:solidFill>
                  <a:srgbClr val="FFFFFF"/>
                </a:solidFill>
                <a:latin typeface="Damascus Regular"/>
                <a:ea typeface="Damascus Regular"/>
                <a:cs typeface="Damascus Regular"/>
                <a:sym typeface="Damascus Regular"/>
              </a:defRPr>
            </a:pPr>
            <a:r>
              <a:rPr lang="sv-SE" sz="2522" dirty="0">
                <a:sym typeface="Damascus Regular"/>
              </a:rPr>
              <a:t>Spelyta: 15*10 meter omgiven med sarg.</a:t>
            </a:r>
          </a:p>
          <a:p>
            <a:pPr marL="0" indent="0" defTabSz="566674">
              <a:spcBef>
                <a:spcPts val="4000"/>
              </a:spcBef>
              <a:buNone/>
              <a:defRPr sz="2522">
                <a:solidFill>
                  <a:srgbClr val="FFFFFF"/>
                </a:solidFill>
                <a:latin typeface="Damascus Regular"/>
                <a:ea typeface="Damascus Regular"/>
                <a:cs typeface="Damascus Regular"/>
                <a:sym typeface="Damascus Regular"/>
              </a:defRPr>
            </a:pPr>
            <a:r>
              <a:rPr lang="en-US" sz="2522" dirty="0">
                <a:sym typeface="Damascus Regular"/>
              </a:rPr>
              <a:t>Boll: </a:t>
            </a:r>
            <a:r>
              <a:rPr lang="en-US" sz="2522" dirty="0" err="1">
                <a:sym typeface="Damascus Regular"/>
              </a:rPr>
              <a:t>Storlek</a:t>
            </a:r>
            <a:r>
              <a:rPr lang="en-US" sz="2522" dirty="0">
                <a:sym typeface="Damascus Regular"/>
              </a:rPr>
              <a:t> 3 </a:t>
            </a:r>
          </a:p>
          <a:p>
            <a:pPr marL="0" indent="0" defTabSz="566674">
              <a:spcBef>
                <a:spcPts val="4000"/>
              </a:spcBef>
              <a:buNone/>
              <a:defRPr sz="2522">
                <a:solidFill>
                  <a:srgbClr val="FFFFFF"/>
                </a:solidFill>
                <a:latin typeface="Damascus Regular"/>
                <a:ea typeface="Damascus Regular"/>
                <a:cs typeface="Damascus Regular"/>
                <a:sym typeface="Damascus Regular"/>
              </a:defRPr>
            </a:pPr>
            <a:r>
              <a:rPr lang="sv-SE" sz="2522" dirty="0">
                <a:sym typeface="Damascus Regular"/>
              </a:rPr>
              <a:t>Antal spelare: Rekommenderat antal spelare/match: 6 </a:t>
            </a:r>
            <a:r>
              <a:rPr lang="sv-SE" sz="2522" dirty="0" err="1">
                <a:sym typeface="Damascus Regular"/>
              </a:rPr>
              <a:t>st</a:t>
            </a:r>
            <a:r>
              <a:rPr lang="sv-SE" sz="2522" dirty="0">
                <a:sym typeface="Damascus Regular"/>
              </a:rPr>
              <a:t> (3 +3 avbytare). För att alla skall få likgiltig speltid låt 3 spelare byta i pauserna</a:t>
            </a:r>
          </a:p>
          <a:p>
            <a:pPr marL="0" indent="0" defTabSz="566674">
              <a:spcBef>
                <a:spcPts val="4000"/>
              </a:spcBef>
              <a:buNone/>
              <a:defRPr sz="2522">
                <a:solidFill>
                  <a:srgbClr val="FFFFFF"/>
                </a:solidFill>
                <a:latin typeface="Damascus Regular"/>
                <a:ea typeface="Damascus Regular"/>
                <a:cs typeface="Damascus Regular"/>
                <a:sym typeface="Damascus Regular"/>
              </a:defRPr>
            </a:pPr>
            <a:r>
              <a:rPr lang="sv-SE" sz="2522" dirty="0">
                <a:sym typeface="Damascus Regular"/>
              </a:rPr>
              <a:t>Domare: Hemmalaget på spelschemat tillsätter lämplig föreningsdomare</a:t>
            </a:r>
            <a:endParaRPr lang="sv-SE" dirty="0"/>
          </a:p>
        </p:txBody>
      </p:sp>
      <p:pic>
        <p:nvPicPr>
          <p:cNvPr id="4" name="Bildobjekt 3">
            <a:extLst>
              <a:ext uri="{FF2B5EF4-FFF2-40B4-BE49-F238E27FC236}">
                <a16:creationId xmlns:a16="http://schemas.microsoft.com/office/drawing/2014/main" id="{C05DF841-DDE4-43C9-9587-B46548DB95A2}"/>
              </a:ext>
            </a:extLst>
          </p:cNvPr>
          <p:cNvPicPr>
            <a:picLocks noChangeAspect="1"/>
          </p:cNvPicPr>
          <p:nvPr/>
        </p:nvPicPr>
        <p:blipFill>
          <a:blip r:embed="rId3"/>
          <a:stretch>
            <a:fillRect/>
          </a:stretch>
        </p:blipFill>
        <p:spPr>
          <a:xfrm>
            <a:off x="10170838" y="514363"/>
            <a:ext cx="1657135" cy="1662929"/>
          </a:xfrm>
          <a:prstGeom prst="rect">
            <a:avLst/>
          </a:prstGeom>
        </p:spPr>
      </p:pic>
    </p:spTree>
    <p:extLst>
      <p:ext uri="{BB962C8B-B14F-4D97-AF65-F5344CB8AC3E}">
        <p14:creationId xmlns:p14="http://schemas.microsoft.com/office/powerpoint/2010/main" val="2498975945"/>
      </p:ext>
    </p:extLst>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9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9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99">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9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7" name="Kläder"/>
          <p:cNvSpPr txBox="1"/>
          <p:nvPr/>
        </p:nvSpPr>
        <p:spPr>
          <a:xfrm>
            <a:off x="5968542" y="4646270"/>
            <a:ext cx="1067716"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Kläder</a:t>
            </a:r>
          </a:p>
        </p:txBody>
      </p:sp>
      <p:grpSp>
        <p:nvGrpSpPr>
          <p:cNvPr id="210" name="Group"/>
          <p:cNvGrpSpPr/>
          <p:nvPr/>
        </p:nvGrpSpPr>
        <p:grpSpPr>
          <a:xfrm>
            <a:off x="189824" y="2863283"/>
            <a:ext cx="7199479" cy="6008877"/>
            <a:chOff x="0" y="0"/>
            <a:chExt cx="7199477" cy="6008876"/>
          </a:xfrm>
        </p:grpSpPr>
        <p:pic>
          <p:nvPicPr>
            <p:cNvPr id="208" name="IMG_0174.png" descr="IMG_0174.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229" y="0"/>
              <a:ext cx="7177174" cy="4721057"/>
            </a:xfrm>
            <a:prstGeom prst="rect">
              <a:avLst/>
            </a:prstGeom>
            <a:ln w="12700" cap="flat">
              <a:noFill/>
              <a:miter lim="400000"/>
            </a:ln>
            <a:effectLst/>
          </p:spPr>
        </p:pic>
        <p:pic>
          <p:nvPicPr>
            <p:cNvPr id="209" name="IMG_0175.png" descr="IMG_017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636970"/>
              <a:ext cx="7199478" cy="2371907"/>
            </a:xfrm>
            <a:prstGeom prst="rect">
              <a:avLst/>
            </a:prstGeom>
            <a:ln w="12700" cap="flat">
              <a:noFill/>
              <a:miter lim="400000"/>
            </a:ln>
            <a:effectLst/>
          </p:spPr>
        </p:pic>
      </p:grpSp>
      <p:sp>
        <p:nvSpPr>
          <p:cNvPr id="211" name="På https://www.stadiumteamsales.se/ikk/fotboll finns vår profil. Beställning görs hos Linus på kansliet.…"/>
          <p:cNvSpPr/>
          <p:nvPr/>
        </p:nvSpPr>
        <p:spPr>
          <a:xfrm>
            <a:off x="7718768" y="3016238"/>
            <a:ext cx="5080137" cy="41821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305593" indent="-305593" algn="l">
              <a:buSzPct val="145000"/>
              <a:buChar char="•"/>
              <a:defRPr sz="2200" b="0">
                <a:latin typeface="+mn-lt"/>
                <a:ea typeface="+mn-ea"/>
                <a:cs typeface="+mn-cs"/>
                <a:sym typeface="Helvetica Neue Medium"/>
              </a:defRPr>
            </a:pPr>
            <a:r>
              <a:rPr dirty="0" err="1"/>
              <a:t>På</a:t>
            </a:r>
            <a:r>
              <a:rPr lang="sv-SE" dirty="0"/>
              <a:t> </a:t>
            </a:r>
            <a:r>
              <a:rPr u="sng" dirty="0">
                <a:hlinkClick r:id="rId4"/>
              </a:rPr>
              <a:t>https://www.stadiumteamsales.se/ikk/fotboll</a:t>
            </a:r>
            <a:r>
              <a:rPr dirty="0"/>
              <a:t> </a:t>
            </a:r>
            <a:r>
              <a:rPr dirty="0" err="1"/>
              <a:t>finns</a:t>
            </a:r>
            <a:r>
              <a:rPr dirty="0"/>
              <a:t> </a:t>
            </a:r>
            <a:r>
              <a:rPr dirty="0" err="1"/>
              <a:t>vår</a:t>
            </a:r>
            <a:r>
              <a:rPr dirty="0"/>
              <a:t> </a:t>
            </a:r>
            <a:r>
              <a:rPr dirty="0" err="1"/>
              <a:t>profil</a:t>
            </a:r>
            <a:r>
              <a:rPr dirty="0"/>
              <a:t>. </a:t>
            </a:r>
            <a:r>
              <a:rPr dirty="0" err="1"/>
              <a:t>Beställning</a:t>
            </a:r>
            <a:r>
              <a:rPr dirty="0"/>
              <a:t> </a:t>
            </a:r>
            <a:r>
              <a:rPr dirty="0" err="1"/>
              <a:t>görs</a:t>
            </a:r>
            <a:r>
              <a:rPr dirty="0"/>
              <a:t> hos Linus </a:t>
            </a:r>
            <a:r>
              <a:rPr dirty="0" err="1"/>
              <a:t>på</a:t>
            </a:r>
            <a:r>
              <a:rPr dirty="0"/>
              <a:t> </a:t>
            </a:r>
            <a:r>
              <a:rPr dirty="0" err="1"/>
              <a:t>kansliet</a:t>
            </a:r>
            <a:r>
              <a:rPr dirty="0"/>
              <a:t>.</a:t>
            </a:r>
          </a:p>
          <a:p>
            <a:pPr marL="305593" indent="-305593" algn="l">
              <a:buSzPct val="145000"/>
              <a:buChar char="•"/>
              <a:defRPr sz="2200" b="0">
                <a:latin typeface="+mn-lt"/>
                <a:ea typeface="+mn-ea"/>
                <a:cs typeface="+mn-cs"/>
                <a:sym typeface="Helvetica Neue Medium"/>
              </a:defRPr>
            </a:pPr>
            <a:r>
              <a:rPr dirty="0" err="1"/>
              <a:t>Alla</a:t>
            </a:r>
            <a:r>
              <a:rPr dirty="0"/>
              <a:t> </a:t>
            </a:r>
            <a:r>
              <a:rPr dirty="0" err="1"/>
              <a:t>killar</a:t>
            </a:r>
            <a:r>
              <a:rPr dirty="0"/>
              <a:t> </a:t>
            </a:r>
            <a:r>
              <a:rPr dirty="0" err="1"/>
              <a:t>måste</a:t>
            </a:r>
            <a:r>
              <a:rPr dirty="0"/>
              <a:t> ha shorts </a:t>
            </a:r>
            <a:r>
              <a:rPr dirty="0" err="1"/>
              <a:t>och</a:t>
            </a:r>
            <a:r>
              <a:rPr dirty="0"/>
              <a:t> </a:t>
            </a:r>
            <a:r>
              <a:rPr dirty="0" err="1"/>
              <a:t>strumpor</a:t>
            </a:r>
            <a:r>
              <a:rPr dirty="0"/>
              <a:t> </a:t>
            </a:r>
            <a:r>
              <a:rPr dirty="0" err="1"/>
              <a:t>för</a:t>
            </a:r>
            <a:r>
              <a:rPr dirty="0"/>
              <a:t> </a:t>
            </a:r>
            <a:r>
              <a:rPr dirty="0" err="1"/>
              <a:t>matchspel</a:t>
            </a:r>
            <a:r>
              <a:rPr dirty="0"/>
              <a:t>. </a:t>
            </a:r>
            <a:r>
              <a:rPr dirty="0" err="1"/>
              <a:t>Klubben</a:t>
            </a:r>
            <a:r>
              <a:rPr dirty="0"/>
              <a:t> </a:t>
            </a:r>
            <a:r>
              <a:rPr dirty="0" err="1"/>
              <a:t>står</a:t>
            </a:r>
            <a:r>
              <a:rPr dirty="0"/>
              <a:t> </a:t>
            </a:r>
            <a:r>
              <a:rPr dirty="0" err="1"/>
              <a:t>för</a:t>
            </a:r>
            <a:r>
              <a:rPr dirty="0"/>
              <a:t> </a:t>
            </a:r>
            <a:r>
              <a:rPr dirty="0" err="1"/>
              <a:t>matchtröja</a:t>
            </a:r>
            <a:r>
              <a:rPr dirty="0"/>
              <a:t> (</a:t>
            </a:r>
            <a:r>
              <a:rPr dirty="0" err="1"/>
              <a:t>lån</a:t>
            </a:r>
            <a:r>
              <a:rPr dirty="0"/>
              <a:t>). </a:t>
            </a:r>
          </a:p>
          <a:p>
            <a:pPr marL="305593" indent="-305593" algn="l">
              <a:buSzPct val="145000"/>
              <a:buChar char="•"/>
              <a:defRPr sz="2200" b="0">
                <a:latin typeface="+mn-lt"/>
                <a:ea typeface="+mn-ea"/>
                <a:cs typeface="+mn-cs"/>
                <a:sym typeface="Helvetica Neue Medium"/>
              </a:defRPr>
            </a:pPr>
            <a:r>
              <a:rPr dirty="0" err="1"/>
              <a:t>För</a:t>
            </a:r>
            <a:r>
              <a:rPr dirty="0"/>
              <a:t> </a:t>
            </a:r>
            <a:r>
              <a:rPr dirty="0" err="1"/>
              <a:t>enhetlighet</a:t>
            </a:r>
            <a:r>
              <a:rPr dirty="0"/>
              <a:t> </a:t>
            </a:r>
            <a:r>
              <a:rPr dirty="0" err="1"/>
              <a:t>skulle</a:t>
            </a:r>
            <a:r>
              <a:rPr dirty="0"/>
              <a:t> vi </a:t>
            </a:r>
            <a:r>
              <a:rPr dirty="0" err="1"/>
              <a:t>gärna</a:t>
            </a:r>
            <a:r>
              <a:rPr dirty="0"/>
              <a:t> </a:t>
            </a:r>
            <a:r>
              <a:rPr dirty="0" err="1"/>
              <a:t>vilja</a:t>
            </a:r>
            <a:r>
              <a:rPr dirty="0"/>
              <a:t> </a:t>
            </a:r>
            <a:r>
              <a:rPr dirty="0" err="1"/>
              <a:t>att</a:t>
            </a:r>
            <a:r>
              <a:rPr dirty="0"/>
              <a:t> </a:t>
            </a:r>
            <a:r>
              <a:rPr dirty="0" err="1"/>
              <a:t>alla</a:t>
            </a:r>
            <a:r>
              <a:rPr dirty="0"/>
              <a:t> </a:t>
            </a:r>
            <a:r>
              <a:rPr dirty="0" err="1"/>
              <a:t>spelare</a:t>
            </a:r>
            <a:r>
              <a:rPr dirty="0"/>
              <a:t> </a:t>
            </a:r>
            <a:r>
              <a:rPr dirty="0" err="1"/>
              <a:t>även</a:t>
            </a:r>
            <a:r>
              <a:rPr dirty="0"/>
              <a:t> har overall (</a:t>
            </a:r>
            <a:r>
              <a:rPr dirty="0" err="1"/>
              <a:t>tröja</a:t>
            </a:r>
            <a:r>
              <a:rPr dirty="0"/>
              <a:t> + </a:t>
            </a:r>
            <a:r>
              <a:rPr dirty="0" err="1"/>
              <a:t>byxor</a:t>
            </a:r>
            <a:r>
              <a:rPr dirty="0"/>
              <a:t>) </a:t>
            </a:r>
            <a:r>
              <a:rPr dirty="0" err="1"/>
              <a:t>samt</a:t>
            </a:r>
            <a:r>
              <a:rPr dirty="0"/>
              <a:t> </a:t>
            </a:r>
            <a:r>
              <a:rPr dirty="0" err="1"/>
              <a:t>träningströja</a:t>
            </a:r>
            <a:r>
              <a:rPr dirty="0"/>
              <a:t>.</a:t>
            </a:r>
          </a:p>
          <a:p>
            <a:pPr marL="305593" indent="-305593" algn="l">
              <a:buSzPct val="145000"/>
              <a:buChar char="•"/>
              <a:defRPr sz="2200" b="0">
                <a:latin typeface="+mn-lt"/>
                <a:ea typeface="+mn-ea"/>
                <a:cs typeface="+mn-cs"/>
                <a:sym typeface="Helvetica Neue Medium"/>
              </a:defRPr>
            </a:pPr>
            <a:r>
              <a:rPr dirty="0"/>
              <a:t>Vi har </a:t>
            </a:r>
            <a:r>
              <a:rPr dirty="0" err="1"/>
              <a:t>möjlighet</a:t>
            </a:r>
            <a:r>
              <a:rPr dirty="0"/>
              <a:t> med </a:t>
            </a:r>
            <a:r>
              <a:rPr dirty="0" err="1"/>
              <a:t>lagspons</a:t>
            </a:r>
            <a:r>
              <a:rPr dirty="0"/>
              <a:t> - </a:t>
            </a:r>
            <a:r>
              <a:rPr dirty="0" err="1"/>
              <a:t>finns</a:t>
            </a:r>
            <a:r>
              <a:rPr dirty="0"/>
              <a:t> det </a:t>
            </a:r>
            <a:r>
              <a:rPr dirty="0" err="1"/>
              <a:t>någon</a:t>
            </a:r>
            <a:r>
              <a:rPr dirty="0"/>
              <a:t> </a:t>
            </a:r>
            <a:r>
              <a:rPr dirty="0" err="1"/>
              <a:t>som</a:t>
            </a:r>
            <a:r>
              <a:rPr dirty="0"/>
              <a:t> </a:t>
            </a:r>
            <a:r>
              <a:rPr dirty="0" err="1"/>
              <a:t>kan</a:t>
            </a:r>
            <a:r>
              <a:rPr dirty="0"/>
              <a:t> </a:t>
            </a:r>
            <a:r>
              <a:rPr dirty="0" err="1"/>
              <a:t>ställa</a:t>
            </a:r>
            <a:r>
              <a:rPr dirty="0"/>
              <a:t> </a:t>
            </a:r>
            <a:r>
              <a:rPr dirty="0" err="1"/>
              <a:t>upp</a:t>
            </a:r>
            <a:r>
              <a:rPr dirty="0"/>
              <a:t>? </a:t>
            </a:r>
          </a:p>
        </p:txBody>
      </p:sp>
      <p:sp>
        <p:nvSpPr>
          <p:cNvPr id="212" name="Utrustning"/>
          <p:cNvSpPr txBox="1">
            <a:spLocks noGrp="1"/>
          </p:cNvSpPr>
          <p:nvPr>
            <p:ph type="title" idx="4294967295"/>
          </p:nvPr>
        </p:nvSpPr>
        <p:spPr>
          <a:xfrm>
            <a:off x="667435" y="482051"/>
            <a:ext cx="11099801" cy="1408331"/>
          </a:xfrm>
          <a:prstGeom prst="rect">
            <a:avLst/>
          </a:prstGeom>
        </p:spPr>
        <p:txBody>
          <a:bodyPr/>
          <a:lstStyle>
            <a:lvl1pPr algn="l" defTabSz="578358">
              <a:defRPr sz="7919">
                <a:solidFill>
                  <a:srgbClr val="FFFFFF"/>
                </a:solidFill>
                <a:latin typeface="Futura"/>
                <a:ea typeface="Futura"/>
                <a:cs typeface="Futura"/>
                <a:sym typeface="Futura"/>
              </a:defRPr>
            </a:lvl1pPr>
          </a:lstStyle>
          <a:p>
            <a:r>
              <a:t>Utrustning</a:t>
            </a:r>
          </a:p>
        </p:txBody>
      </p:sp>
      <p:sp>
        <p:nvSpPr>
          <p:cNvPr id="213" name="Circle"/>
          <p:cNvSpPr/>
          <p:nvPr/>
        </p:nvSpPr>
        <p:spPr>
          <a:xfrm>
            <a:off x="205895" y="4121083"/>
            <a:ext cx="1905001" cy="1905001"/>
          </a:xfrm>
          <a:prstGeom prst="ellipse">
            <a:avLst/>
          </a:prstGeom>
          <a:ln w="127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14" name="Circle"/>
          <p:cNvSpPr/>
          <p:nvPr/>
        </p:nvSpPr>
        <p:spPr>
          <a:xfrm>
            <a:off x="2007693" y="4121083"/>
            <a:ext cx="1905001" cy="1905001"/>
          </a:xfrm>
          <a:prstGeom prst="ellipse">
            <a:avLst/>
          </a:prstGeom>
          <a:ln w="127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15" name="Circle"/>
          <p:cNvSpPr/>
          <p:nvPr/>
        </p:nvSpPr>
        <p:spPr>
          <a:xfrm>
            <a:off x="1879569" y="6495102"/>
            <a:ext cx="1905001" cy="1905001"/>
          </a:xfrm>
          <a:prstGeom prst="ellipse">
            <a:avLst/>
          </a:prstGeom>
          <a:ln w="127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16" name="Circle"/>
          <p:cNvSpPr/>
          <p:nvPr/>
        </p:nvSpPr>
        <p:spPr>
          <a:xfrm>
            <a:off x="3683880" y="6495102"/>
            <a:ext cx="1905001" cy="1905001"/>
          </a:xfrm>
          <a:prstGeom prst="ellipse">
            <a:avLst/>
          </a:prstGeom>
          <a:ln w="127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17" name="Circle"/>
          <p:cNvSpPr/>
          <p:nvPr/>
        </p:nvSpPr>
        <p:spPr>
          <a:xfrm>
            <a:off x="205895" y="6495102"/>
            <a:ext cx="1905001" cy="1905001"/>
          </a:xfrm>
          <a:prstGeom prst="ellipse">
            <a:avLst/>
          </a:prstGeom>
          <a:ln w="127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1">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2" nodeType="afterEffect">
                                  <p:stCondLst>
                                    <p:cond delay="0"/>
                                  </p:stCondLst>
                                  <p:iterate>
                                    <p:tmAbs val="0"/>
                                  </p:iterate>
                                  <p:childTnLst>
                                    <p:set>
                                      <p:cBhvr>
                                        <p:cTn id="15" fill="hold"/>
                                        <p:tgtEl>
                                          <p:spTgt spid="21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3" nodeType="afterEffect">
                                  <p:stCondLst>
                                    <p:cond delay="0"/>
                                  </p:stCondLst>
                                  <p:iterate>
                                    <p:tmAbs val="0"/>
                                  </p:iterate>
                                  <p:childTnLst>
                                    <p:set>
                                      <p:cBhvr>
                                        <p:cTn id="18" fill="hold"/>
                                        <p:tgtEl>
                                          <p:spTgt spid="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211">
                                            <p:txEl>
                                              <p:pRg st="2" end="2"/>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4" nodeType="afterEffect">
                                  <p:stCondLst>
                                    <p:cond delay="0"/>
                                  </p:stCondLst>
                                  <p:iterate>
                                    <p:tmAbs val="0"/>
                                  </p:iterate>
                                  <p:childTnLst>
                                    <p:set>
                                      <p:cBhvr>
                                        <p:cTn id="25" fill="hold"/>
                                        <p:tgtEl>
                                          <p:spTgt spid="21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5" nodeType="afterEffect">
                                  <p:stCondLst>
                                    <p:cond delay="0"/>
                                  </p:stCondLst>
                                  <p:iterate>
                                    <p:tmAbs val="0"/>
                                  </p:iterate>
                                  <p:childTnLst>
                                    <p:set>
                                      <p:cBhvr>
                                        <p:cTn id="28" fill="hold"/>
                                        <p:tgtEl>
                                          <p:spTgt spid="21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6" nodeType="afterEffect">
                                  <p:stCondLst>
                                    <p:cond delay="0"/>
                                  </p:stCondLst>
                                  <p:iterate>
                                    <p:tmAbs val="0"/>
                                  </p:iterate>
                                  <p:childTnLst>
                                    <p:set>
                                      <p:cBhvr>
                                        <p:cTn id="31" fill="hold"/>
                                        <p:tgtEl>
                                          <p:spTgt spid="2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build="p" bldLvl="5" animBg="1" advAuto="0"/>
      <p:bldP spid="213" grpId="4" animBg="1" advAuto="0"/>
      <p:bldP spid="214" grpId="5" animBg="1" advAuto="0"/>
      <p:bldP spid="215" grpId="2" animBg="1" advAuto="0"/>
      <p:bldP spid="216" grpId="3" animBg="1" advAuto="0"/>
      <p:bldP spid="217" grpId="6"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9" name="Kontaktvägar"/>
          <p:cNvSpPr txBox="1"/>
          <p:nvPr/>
        </p:nvSpPr>
        <p:spPr>
          <a:xfrm>
            <a:off x="5462879" y="4646270"/>
            <a:ext cx="2079042"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Kontaktvägar</a:t>
            </a:r>
          </a:p>
        </p:txBody>
      </p:sp>
      <p:pic>
        <p:nvPicPr>
          <p:cNvPr id="220" name="photo-1485770958101-9dd7e4ea6d93.jpeg" descr="photo-1485770958101-9dd7e4ea6d93.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1772" y="19297"/>
            <a:ext cx="14128344" cy="9715005"/>
          </a:xfrm>
          <a:prstGeom prst="rect">
            <a:avLst/>
          </a:prstGeom>
          <a:ln w="12700">
            <a:miter lim="400000"/>
          </a:ln>
        </p:spPr>
      </p:pic>
      <p:sp>
        <p:nvSpPr>
          <p:cNvPr id="221" name="Rectangle"/>
          <p:cNvSpPr/>
          <p:nvPr/>
        </p:nvSpPr>
        <p:spPr>
          <a:xfrm>
            <a:off x="-561772" y="-763083"/>
            <a:ext cx="14128344" cy="11279766"/>
          </a:xfrm>
          <a:prstGeom prst="rect">
            <a:avLst/>
          </a:prstGeom>
          <a:solidFill>
            <a:srgbClr val="000000">
              <a:alpha val="52999"/>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22" name="Kontaktvägar"/>
          <p:cNvSpPr txBox="1">
            <a:spLocks noGrp="1"/>
          </p:cNvSpPr>
          <p:nvPr>
            <p:ph type="title" idx="4294967295"/>
          </p:nvPr>
        </p:nvSpPr>
        <p:spPr>
          <a:xfrm>
            <a:off x="667435" y="482051"/>
            <a:ext cx="11099801" cy="1408331"/>
          </a:xfrm>
          <a:prstGeom prst="rect">
            <a:avLst/>
          </a:prstGeom>
        </p:spPr>
        <p:txBody>
          <a:bodyPr/>
          <a:lstStyle>
            <a:lvl1pPr algn="l" defTabSz="578358">
              <a:defRPr sz="7919">
                <a:solidFill>
                  <a:srgbClr val="FFFFFF"/>
                </a:solidFill>
                <a:latin typeface="Futura"/>
                <a:ea typeface="Futura"/>
                <a:cs typeface="Futura"/>
                <a:sym typeface="Futura"/>
              </a:defRPr>
            </a:lvl1pPr>
          </a:lstStyle>
          <a:p>
            <a:r>
              <a:t>Kontaktvägar</a:t>
            </a:r>
          </a:p>
        </p:txBody>
      </p:sp>
      <p:sp>
        <p:nvSpPr>
          <p:cNvPr id="223" name="Vi använder laget.se som absolut viktigaste kanalen - ni sköter det fantastiskt, någon som behöver hjälp med något?…"/>
          <p:cNvSpPr txBox="1">
            <a:spLocks noGrp="1"/>
          </p:cNvSpPr>
          <p:nvPr>
            <p:ph type="body" idx="4294967295"/>
          </p:nvPr>
        </p:nvSpPr>
        <p:spPr>
          <a:xfrm>
            <a:off x="952500" y="2590800"/>
            <a:ext cx="11337355" cy="6286500"/>
          </a:xfrm>
          <a:prstGeom prst="rect">
            <a:avLst/>
          </a:prstGeom>
        </p:spPr>
        <p:txBody>
          <a:bodyPr anchor="t">
            <a:normAutofit/>
          </a:bodyPr>
          <a:lstStyle/>
          <a:p>
            <a:pPr marL="361156" indent="-361156">
              <a:defRPr sz="2600">
                <a:solidFill>
                  <a:srgbClr val="FFFFFF"/>
                </a:solidFill>
                <a:latin typeface="Damascus Regular"/>
                <a:ea typeface="Damascus Regular"/>
                <a:cs typeface="Damascus Regular"/>
                <a:sym typeface="Damascus Regular"/>
              </a:defRPr>
            </a:pPr>
            <a:r>
              <a:rPr dirty="0"/>
              <a:t>Vi </a:t>
            </a:r>
            <a:r>
              <a:rPr dirty="0" err="1"/>
              <a:t>använder</a:t>
            </a:r>
            <a:r>
              <a:rPr dirty="0"/>
              <a:t> </a:t>
            </a:r>
            <a:r>
              <a:rPr u="sng" dirty="0">
                <a:hlinkClick r:id="rId3"/>
              </a:rPr>
              <a:t>laget.se</a:t>
            </a:r>
            <a:r>
              <a:rPr dirty="0"/>
              <a:t> </a:t>
            </a:r>
            <a:r>
              <a:rPr dirty="0" err="1"/>
              <a:t>som</a:t>
            </a:r>
            <a:r>
              <a:rPr dirty="0"/>
              <a:t> </a:t>
            </a:r>
            <a:r>
              <a:rPr lang="sv-SE" dirty="0"/>
              <a:t>första kanal. </a:t>
            </a:r>
          </a:p>
          <a:p>
            <a:pPr marL="805656" lvl="1" indent="-361156">
              <a:defRPr sz="2600">
                <a:solidFill>
                  <a:srgbClr val="FFFFFF"/>
                </a:solidFill>
                <a:latin typeface="Damascus Regular"/>
                <a:ea typeface="Damascus Regular"/>
                <a:cs typeface="Damascus Regular"/>
                <a:sym typeface="Damascus Regular"/>
              </a:defRPr>
            </a:pPr>
            <a:r>
              <a:rPr lang="sv-SE" dirty="0"/>
              <a:t>Anmäl gärna era barn inför träningar och matcher så vet vi hur många som förväntas komma.</a:t>
            </a:r>
          </a:p>
          <a:p>
            <a:pPr marL="361156" indent="-361156">
              <a:defRPr sz="2600">
                <a:solidFill>
                  <a:srgbClr val="FFFFFF"/>
                </a:solidFill>
                <a:latin typeface="Damascus Regular"/>
                <a:ea typeface="Damascus Regular"/>
                <a:cs typeface="Damascus Regular"/>
                <a:sym typeface="Damascus Regular"/>
              </a:defRPr>
            </a:pPr>
            <a:r>
              <a:rPr lang="sv-SE" dirty="0"/>
              <a:t>Givetvis </a:t>
            </a:r>
            <a:r>
              <a:rPr dirty="0" err="1"/>
              <a:t>kan</a:t>
            </a:r>
            <a:r>
              <a:rPr dirty="0"/>
              <a:t> </a:t>
            </a:r>
            <a:r>
              <a:rPr dirty="0" err="1"/>
              <a:t>ni</a:t>
            </a:r>
            <a:r>
              <a:rPr dirty="0"/>
              <a:t> </a:t>
            </a:r>
            <a:r>
              <a:rPr dirty="0" err="1"/>
              <a:t>alltid</a:t>
            </a:r>
            <a:r>
              <a:rPr dirty="0"/>
              <a:t> </a:t>
            </a:r>
            <a:r>
              <a:rPr dirty="0" err="1"/>
              <a:t>ringa</a:t>
            </a:r>
            <a:r>
              <a:rPr lang="sv-SE" dirty="0"/>
              <a:t>, messa eller mejla oss ledare direkt.</a:t>
            </a:r>
          </a:p>
          <a:p>
            <a:pPr marL="805656" lvl="1" indent="-361156">
              <a:defRPr sz="2600">
                <a:solidFill>
                  <a:srgbClr val="FFFFFF"/>
                </a:solidFill>
                <a:latin typeface="Damascus Regular"/>
                <a:ea typeface="Damascus Regular"/>
                <a:cs typeface="Damascus Regular"/>
                <a:sym typeface="Damascus Regular"/>
              </a:defRPr>
            </a:pPr>
            <a:r>
              <a:rPr lang="sv-SE" dirty="0"/>
              <a:t>Kontaktuppgifter hittar ni på hemsidan</a:t>
            </a:r>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3">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2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2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3" name="Övriga frågor"/>
          <p:cNvSpPr txBox="1"/>
          <p:nvPr/>
        </p:nvSpPr>
        <p:spPr>
          <a:xfrm>
            <a:off x="5482844" y="4646270"/>
            <a:ext cx="2039113"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Övriga frågor</a:t>
            </a:r>
          </a:p>
        </p:txBody>
      </p:sp>
      <p:pic>
        <p:nvPicPr>
          <p:cNvPr id="244" name="photo-1458419948946-19fb2cc296af.jpeg" descr="photo-1458419948946-19fb2cc296af.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9916" y="-512872"/>
            <a:ext cx="15584632" cy="10389756"/>
          </a:xfrm>
          <a:prstGeom prst="rect">
            <a:avLst/>
          </a:prstGeom>
          <a:ln w="12700">
            <a:miter lim="400000"/>
          </a:ln>
        </p:spPr>
      </p:pic>
      <p:sp>
        <p:nvSpPr>
          <p:cNvPr id="245" name="Rectangle"/>
          <p:cNvSpPr/>
          <p:nvPr/>
        </p:nvSpPr>
        <p:spPr>
          <a:xfrm>
            <a:off x="-561772" y="-763083"/>
            <a:ext cx="14128344" cy="11279766"/>
          </a:xfrm>
          <a:prstGeom prst="rect">
            <a:avLst/>
          </a:prstGeom>
          <a:solidFill>
            <a:srgbClr val="000000">
              <a:alpha val="33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46" name="Övrigt/Frågor"/>
          <p:cNvSpPr txBox="1">
            <a:spLocks noGrp="1"/>
          </p:cNvSpPr>
          <p:nvPr>
            <p:ph type="title" idx="4294967295"/>
          </p:nvPr>
        </p:nvSpPr>
        <p:spPr>
          <a:xfrm>
            <a:off x="952500" y="4172634"/>
            <a:ext cx="11099800" cy="1408332"/>
          </a:xfrm>
          <a:prstGeom prst="rect">
            <a:avLst/>
          </a:prstGeom>
        </p:spPr>
        <p:txBody>
          <a:bodyPr/>
          <a:lstStyle>
            <a:lvl1pPr defTabSz="578358">
              <a:defRPr sz="7919">
                <a:solidFill>
                  <a:srgbClr val="FFFFFF"/>
                </a:solidFill>
                <a:latin typeface="Futura"/>
                <a:ea typeface="Futura"/>
                <a:cs typeface="Futura"/>
                <a:sym typeface="Futura"/>
              </a:defRPr>
            </a:lvl1pPr>
          </a:lstStyle>
          <a:p>
            <a:r>
              <a:t>Övrigt/Frågor</a:t>
            </a:r>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hoto-1459865264687-595d652de67e.jpeg" descr="photo-1459865264687-595d652de67e.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5642" y="-171525"/>
            <a:ext cx="15392764" cy="10261842"/>
          </a:xfrm>
          <a:prstGeom prst="rect">
            <a:avLst/>
          </a:prstGeom>
          <a:ln w="12700">
            <a:miter lim="400000"/>
          </a:ln>
        </p:spPr>
      </p:pic>
      <p:sp>
        <p:nvSpPr>
          <p:cNvPr id="125" name="Rectangle"/>
          <p:cNvSpPr/>
          <p:nvPr/>
        </p:nvSpPr>
        <p:spPr>
          <a:xfrm>
            <a:off x="-561772" y="-763083"/>
            <a:ext cx="14128344" cy="11279766"/>
          </a:xfrm>
          <a:prstGeom prst="rect">
            <a:avLst/>
          </a:prstGeom>
          <a:solidFill>
            <a:srgbClr val="000000">
              <a:alpha val="48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6" name="Presentation stab…"/>
          <p:cNvSpPr txBox="1">
            <a:spLocks noGrp="1"/>
          </p:cNvSpPr>
          <p:nvPr>
            <p:ph type="body" sz="half" idx="1"/>
          </p:nvPr>
        </p:nvSpPr>
        <p:spPr>
          <a:xfrm>
            <a:off x="952500" y="2590800"/>
            <a:ext cx="5331999" cy="6286500"/>
          </a:xfrm>
          <a:prstGeom prst="rect">
            <a:avLst/>
          </a:prstGeom>
        </p:spPr>
        <p:txBody>
          <a:bodyPr anchor="t"/>
          <a:lstStyle/>
          <a:p>
            <a:pPr marL="361156" indent="-361156">
              <a:defRPr sz="2600">
                <a:solidFill>
                  <a:srgbClr val="FFFFFF"/>
                </a:solidFill>
                <a:latin typeface="Damascus Regular"/>
                <a:ea typeface="Damascus Regular"/>
                <a:cs typeface="Damascus Regular"/>
                <a:sym typeface="Damascus Regular"/>
              </a:defRPr>
            </a:pPr>
            <a:r>
              <a:rPr dirty="0"/>
              <a:t>Presentation stab</a:t>
            </a:r>
            <a:endParaRPr lang="sv-SE" dirty="0"/>
          </a:p>
          <a:p>
            <a:pPr marL="361156" indent="-361156">
              <a:defRPr sz="2600">
                <a:solidFill>
                  <a:srgbClr val="FFFFFF"/>
                </a:solidFill>
                <a:latin typeface="Damascus Regular"/>
                <a:ea typeface="Damascus Regular"/>
                <a:cs typeface="Damascus Regular"/>
                <a:sym typeface="Damascus Regular"/>
              </a:defRPr>
            </a:pPr>
            <a:r>
              <a:rPr lang="sv-SE" dirty="0"/>
              <a:t>Allmänt IK Kongahälla</a:t>
            </a:r>
          </a:p>
          <a:p>
            <a:pPr marL="361156" indent="-361156">
              <a:defRPr sz="2600">
                <a:solidFill>
                  <a:srgbClr val="FFFFFF"/>
                </a:solidFill>
                <a:latin typeface="Damascus Regular"/>
                <a:ea typeface="Damascus Regular"/>
                <a:cs typeface="Damascus Regular"/>
                <a:sym typeface="Damascus Regular"/>
              </a:defRPr>
            </a:pPr>
            <a:r>
              <a:rPr lang="sv-SE" dirty="0"/>
              <a:t>Träningsupplägg</a:t>
            </a:r>
          </a:p>
          <a:p>
            <a:pPr marL="361156" indent="-361156">
              <a:defRPr sz="2600">
                <a:solidFill>
                  <a:srgbClr val="FFFFFF"/>
                </a:solidFill>
                <a:latin typeface="Damascus Regular"/>
                <a:ea typeface="Damascus Regular"/>
                <a:cs typeface="Damascus Regular"/>
                <a:sym typeface="Damascus Regular"/>
              </a:defRPr>
            </a:pPr>
            <a:r>
              <a:rPr dirty="0" err="1"/>
              <a:t>Föräldraengagemang</a:t>
            </a:r>
            <a:r>
              <a:rPr dirty="0"/>
              <a:t> </a:t>
            </a:r>
          </a:p>
        </p:txBody>
      </p:sp>
      <p:sp>
        <p:nvSpPr>
          <p:cNvPr id="127" name="Seriespel…"/>
          <p:cNvSpPr txBox="1"/>
          <p:nvPr/>
        </p:nvSpPr>
        <p:spPr>
          <a:xfrm>
            <a:off x="7198880" y="2590800"/>
            <a:ext cx="53320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361156" indent="-361156" algn="l">
              <a:spcBef>
                <a:spcPts val="4200"/>
              </a:spcBef>
              <a:buSzPct val="145000"/>
              <a:buFontTx/>
              <a:buChar char="•"/>
              <a:defRPr sz="2600" b="0">
                <a:solidFill>
                  <a:srgbClr val="FFFFFF"/>
                </a:solidFill>
                <a:latin typeface="Damascus Regular"/>
                <a:ea typeface="Damascus Regular"/>
                <a:cs typeface="Damascus Regular"/>
                <a:sym typeface="Damascus Regular"/>
              </a:defRPr>
            </a:pPr>
            <a:r>
              <a:rPr lang="en-US" dirty="0" err="1"/>
              <a:t>Träningstider</a:t>
            </a:r>
            <a:endParaRPr lang="en-US" dirty="0"/>
          </a:p>
          <a:p>
            <a:pPr marL="361156" indent="-361156" algn="l">
              <a:spcBef>
                <a:spcPts val="4200"/>
              </a:spcBef>
              <a:buSzPct val="145000"/>
              <a:buFontTx/>
              <a:buChar char="•"/>
              <a:defRPr sz="2600" b="0">
                <a:solidFill>
                  <a:srgbClr val="FFFFFF"/>
                </a:solidFill>
                <a:latin typeface="Damascus Regular"/>
                <a:ea typeface="Damascus Regular"/>
                <a:cs typeface="Damascus Regular"/>
                <a:sym typeface="Damascus Regular"/>
              </a:defRPr>
            </a:pPr>
            <a:r>
              <a:rPr dirty="0" err="1"/>
              <a:t>Cuper</a:t>
            </a:r>
            <a:r>
              <a:rPr lang="sv-SE" dirty="0"/>
              <a:t>/Sammandrag</a:t>
            </a:r>
            <a:endParaRPr dirty="0"/>
          </a:p>
          <a:p>
            <a:pPr marL="361156" indent="-361156" algn="l">
              <a:spcBef>
                <a:spcPts val="4200"/>
              </a:spcBef>
              <a:buSzPct val="145000"/>
              <a:buChar char="•"/>
              <a:defRPr sz="2600" b="0">
                <a:solidFill>
                  <a:srgbClr val="FFFFFF"/>
                </a:solidFill>
                <a:latin typeface="Damascus Regular"/>
                <a:ea typeface="Damascus Regular"/>
                <a:cs typeface="Damascus Regular"/>
                <a:sym typeface="Damascus Regular"/>
              </a:defRPr>
            </a:pPr>
            <a:r>
              <a:rPr dirty="0" err="1"/>
              <a:t>Kläder</a:t>
            </a:r>
            <a:endParaRPr dirty="0"/>
          </a:p>
          <a:p>
            <a:pPr marL="361156" indent="-361156" algn="l">
              <a:spcBef>
                <a:spcPts val="4200"/>
              </a:spcBef>
              <a:buSzPct val="145000"/>
              <a:buChar char="•"/>
              <a:defRPr sz="2600" b="0">
                <a:solidFill>
                  <a:srgbClr val="FFFFFF"/>
                </a:solidFill>
                <a:latin typeface="Damascus Regular"/>
                <a:ea typeface="Damascus Regular"/>
                <a:cs typeface="Damascus Regular"/>
                <a:sym typeface="Damascus Regular"/>
              </a:defRPr>
            </a:pPr>
            <a:r>
              <a:rPr dirty="0" err="1"/>
              <a:t>Kontaktvägar</a:t>
            </a:r>
            <a:endParaRPr dirty="0"/>
          </a:p>
        </p:txBody>
      </p:sp>
      <p:sp>
        <p:nvSpPr>
          <p:cNvPr id="128" name="Agenda"/>
          <p:cNvSpPr txBox="1">
            <a:spLocks noGrp="1"/>
          </p:cNvSpPr>
          <p:nvPr>
            <p:ph type="title"/>
          </p:nvPr>
        </p:nvSpPr>
        <p:spPr>
          <a:xfrm>
            <a:off x="667435" y="482051"/>
            <a:ext cx="11099801" cy="1408331"/>
          </a:xfrm>
          <a:prstGeom prst="rect">
            <a:avLst/>
          </a:prstGeom>
        </p:spPr>
        <p:txBody>
          <a:bodyPr/>
          <a:lstStyle>
            <a:lvl1pPr algn="l" defTabSz="578358">
              <a:defRPr sz="7919">
                <a:solidFill>
                  <a:srgbClr val="FFFFFF"/>
                </a:solidFill>
                <a:latin typeface="Futura"/>
                <a:ea typeface="Futura"/>
                <a:cs typeface="Futura"/>
                <a:sym typeface="Futura"/>
              </a:defRPr>
            </a:lvl1pPr>
          </a:lstStyle>
          <a:p>
            <a:r>
              <a:t>Agenda</a:t>
            </a:r>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2" name="Staben"/>
          <p:cNvSpPr txBox="1">
            <a:spLocks noGrp="1"/>
          </p:cNvSpPr>
          <p:nvPr>
            <p:ph type="title" idx="4294967295"/>
          </p:nvPr>
        </p:nvSpPr>
        <p:spPr>
          <a:xfrm>
            <a:off x="952500" y="4172634"/>
            <a:ext cx="11099800" cy="1408332"/>
          </a:xfrm>
          <a:prstGeom prst="rect">
            <a:avLst/>
          </a:prstGeom>
        </p:spPr>
        <p:txBody>
          <a:bodyPr/>
          <a:lstStyle>
            <a:lvl1pPr defTabSz="578358">
              <a:defRPr sz="7919">
                <a:solidFill>
                  <a:srgbClr val="FFFFFF"/>
                </a:solidFill>
                <a:latin typeface="Futura"/>
                <a:ea typeface="Futura"/>
                <a:cs typeface="Futura"/>
                <a:sym typeface="Futura"/>
              </a:defRPr>
            </a:lvl1pPr>
          </a:lstStyle>
          <a:p>
            <a:r>
              <a:t>Staben</a:t>
            </a:r>
          </a:p>
        </p:txBody>
      </p:sp>
      <p:pic>
        <p:nvPicPr>
          <p:cNvPr id="3" name="Bildobjekt 2">
            <a:extLst>
              <a:ext uri="{FF2B5EF4-FFF2-40B4-BE49-F238E27FC236}">
                <a16:creationId xmlns:a16="http://schemas.microsoft.com/office/drawing/2014/main" id="{48A8A117-27E2-404B-B896-8B7598EE3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59" y="252046"/>
            <a:ext cx="5421630" cy="3625558"/>
          </a:xfrm>
          <a:prstGeom prst="rect">
            <a:avLst/>
          </a:prstGeom>
        </p:spPr>
      </p:pic>
      <p:pic>
        <p:nvPicPr>
          <p:cNvPr id="4" name="Bildobjekt 3">
            <a:extLst>
              <a:ext uri="{FF2B5EF4-FFF2-40B4-BE49-F238E27FC236}">
                <a16:creationId xmlns:a16="http://schemas.microsoft.com/office/drawing/2014/main" id="{732F5EDF-C7EA-4630-92BC-352B35C1B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664" y="5228789"/>
            <a:ext cx="4267200" cy="4272764"/>
          </a:xfrm>
          <a:prstGeom prst="rect">
            <a:avLst/>
          </a:prstGeom>
        </p:spPr>
      </p:pic>
      <p:pic>
        <p:nvPicPr>
          <p:cNvPr id="5" name="Bildobjekt 4">
            <a:extLst>
              <a:ext uri="{FF2B5EF4-FFF2-40B4-BE49-F238E27FC236}">
                <a16:creationId xmlns:a16="http://schemas.microsoft.com/office/drawing/2014/main" id="{DA0ABE00-917E-4F7A-8650-FD4E86FCAA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62" y="3877603"/>
            <a:ext cx="3258368" cy="5795551"/>
          </a:xfrm>
          <a:prstGeom prst="rect">
            <a:avLst/>
          </a:prstGeom>
        </p:spPr>
      </p:pic>
      <p:pic>
        <p:nvPicPr>
          <p:cNvPr id="6" name="Bildobjekt 5">
            <a:extLst>
              <a:ext uri="{FF2B5EF4-FFF2-40B4-BE49-F238E27FC236}">
                <a16:creationId xmlns:a16="http://schemas.microsoft.com/office/drawing/2014/main" id="{0F9B279C-F0FA-4648-9D29-FC044ABF9D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8115902" y="814390"/>
            <a:ext cx="4498741" cy="3374056"/>
          </a:xfrm>
          <a:prstGeom prst="rect">
            <a:avLst/>
          </a:prstGeom>
        </p:spPr>
      </p:pic>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5" name="Filosofi och träning"/>
          <p:cNvSpPr txBox="1"/>
          <p:nvPr/>
        </p:nvSpPr>
        <p:spPr>
          <a:xfrm>
            <a:off x="5045760" y="4646270"/>
            <a:ext cx="291328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Filosofi och träning</a:t>
            </a:r>
          </a:p>
        </p:txBody>
      </p:sp>
      <p:pic>
        <p:nvPicPr>
          <p:cNvPr id="177" name="fallbackimg_4207790.jpg;format=jpg;bg=E3001B;chksum=efj9IE-JPwoydKkfSsI4tw.jpeg" descr="fallbackimg_4207790.jpg;format=jpg;bg=E3001B;chksum=efj9IE-JPwoydKkfSsI4tw.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401" y="-620410"/>
            <a:ext cx="14630401" cy="11068096"/>
          </a:xfrm>
          <a:prstGeom prst="rect">
            <a:avLst/>
          </a:prstGeom>
          <a:ln w="12700">
            <a:miter lim="400000"/>
          </a:ln>
        </p:spPr>
      </p:pic>
      <p:sp>
        <p:nvSpPr>
          <p:cNvPr id="178" name="Rectangle"/>
          <p:cNvSpPr/>
          <p:nvPr/>
        </p:nvSpPr>
        <p:spPr>
          <a:xfrm>
            <a:off x="-382259" y="-583569"/>
            <a:ext cx="14128345" cy="11279765"/>
          </a:xfrm>
          <a:prstGeom prst="rect">
            <a:avLst/>
          </a:prstGeom>
          <a:solidFill>
            <a:srgbClr val="000000">
              <a:alpha val="55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179" name="Tolerans, glädje och gemenskap…"/>
          <p:cNvSpPr txBox="1">
            <a:spLocks noGrp="1"/>
          </p:cNvSpPr>
          <p:nvPr>
            <p:ph type="title" idx="4294967295"/>
          </p:nvPr>
        </p:nvSpPr>
        <p:spPr>
          <a:xfrm>
            <a:off x="687488" y="2280661"/>
            <a:ext cx="12333018" cy="7045395"/>
          </a:xfrm>
          <a:prstGeom prst="rect">
            <a:avLst/>
          </a:prstGeom>
        </p:spPr>
        <p:txBody>
          <a:bodyPr/>
          <a:lstStyle/>
          <a:p>
            <a:pPr algn="l" defTabSz="432308">
              <a:spcBef>
                <a:spcPts val="3100"/>
              </a:spcBef>
              <a:defRPr sz="2368">
                <a:solidFill>
                  <a:srgbClr val="FFFFFF"/>
                </a:solidFill>
                <a:latin typeface="Helvetica Neue"/>
                <a:ea typeface="Helvetica Neue"/>
                <a:cs typeface="Helvetica Neue"/>
                <a:sym typeface="Helvetica Neue"/>
              </a:defRPr>
            </a:pPr>
            <a:r>
              <a:t>Tolerans, glädje och gemenskap</a:t>
            </a:r>
          </a:p>
          <a:p>
            <a:pPr algn="l" defTabSz="432308">
              <a:spcBef>
                <a:spcPts val="3100"/>
              </a:spcBef>
              <a:defRPr sz="2368">
                <a:solidFill>
                  <a:srgbClr val="FFFFFF"/>
                </a:solidFill>
                <a:latin typeface="Helvetica Neue"/>
                <a:ea typeface="Helvetica Neue"/>
                <a:cs typeface="Helvetica Neue"/>
                <a:sym typeface="Helvetica Neue"/>
              </a:defRPr>
            </a:pPr>
            <a:r>
              <a:t>Vår Värdegrund "IKK-tanken" genomsyras av att alla människor i och runt föreningen känner tolerans, glädje och gemenskap.</a:t>
            </a:r>
          </a:p>
          <a:p>
            <a:pPr algn="l" defTabSz="432308">
              <a:spcBef>
                <a:spcPts val="3100"/>
              </a:spcBef>
              <a:defRPr sz="2368">
                <a:solidFill>
                  <a:srgbClr val="FFFFFF"/>
                </a:solidFill>
                <a:latin typeface="Helvetica Neue"/>
                <a:ea typeface="Helvetica Neue"/>
                <a:cs typeface="Helvetica Neue"/>
                <a:sym typeface="Helvetica Neue"/>
              </a:defRPr>
            </a:pPr>
            <a:r>
              <a:t>Tolerans : Vi uppträder alltid med stil, vilket innebär att vi uppträder sportsligt mot alla människor vi stöter på i föreningslivet. Vi strävar efter att förstå och tolerera den enskilda individen. </a:t>
            </a:r>
          </a:p>
          <a:p>
            <a:pPr algn="l" defTabSz="432308">
              <a:spcBef>
                <a:spcPts val="3100"/>
              </a:spcBef>
              <a:defRPr sz="2368">
                <a:solidFill>
                  <a:srgbClr val="FFFFFF"/>
                </a:solidFill>
                <a:latin typeface="Helvetica Neue"/>
                <a:ea typeface="Helvetica Neue"/>
                <a:cs typeface="Helvetica Neue"/>
                <a:sym typeface="Helvetica Neue"/>
              </a:defRPr>
            </a:pPr>
            <a:r>
              <a:t>Glädje : Genom att ha roligt och en positiv inställning, kommer vi utvecklas tillsammans och få fina upplevelser både på och utanför planen. </a:t>
            </a:r>
          </a:p>
          <a:p>
            <a:pPr algn="l" defTabSz="432308">
              <a:spcBef>
                <a:spcPts val="3100"/>
              </a:spcBef>
              <a:defRPr sz="2368">
                <a:solidFill>
                  <a:srgbClr val="FFFFFF"/>
                </a:solidFill>
                <a:latin typeface="Helvetica Neue"/>
                <a:ea typeface="Helvetica Neue"/>
                <a:cs typeface="Helvetica Neue"/>
                <a:sym typeface="Helvetica Neue"/>
              </a:defRPr>
            </a:pPr>
            <a:r>
              <a:t>Gemenskap : Vi är alla kompisar och vårt intresse för fotbollen skapar klubbkänslan i IK Kongahälla. Tillsammans skapar vi en vi-känsla som ger oss självförtroendet att utvecklas.</a:t>
            </a:r>
          </a:p>
          <a:p>
            <a:pPr algn="l" defTabSz="432308">
              <a:spcBef>
                <a:spcPts val="3100"/>
              </a:spcBef>
              <a:defRPr sz="2368">
                <a:solidFill>
                  <a:srgbClr val="FFFFFF"/>
                </a:solidFill>
                <a:latin typeface="Helvetica Neue"/>
                <a:ea typeface="Helvetica Neue"/>
                <a:cs typeface="Helvetica Neue"/>
                <a:sym typeface="Helvetica Neue"/>
              </a:defRPr>
            </a:pPr>
            <a:r>
              <a:t>Föreningens medlemmar är aktivt medvetna om "IKK-tankens" betydelse och agerar ständigt efter den. Detta leder till att vi får en bättre sammanhållning och en roligare tid tillsammans i vår fotbollsklubb.</a:t>
            </a:r>
          </a:p>
        </p:txBody>
      </p:sp>
      <p:sp>
        <p:nvSpPr>
          <p:cNvPr id="180" name="IKKs värdegrund"/>
          <p:cNvSpPr txBox="1"/>
          <p:nvPr/>
        </p:nvSpPr>
        <p:spPr>
          <a:xfrm>
            <a:off x="667435" y="482051"/>
            <a:ext cx="11099801" cy="1408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defTabSz="578358">
              <a:defRPr sz="7919" b="0">
                <a:solidFill>
                  <a:srgbClr val="FFFFFF"/>
                </a:solidFill>
                <a:latin typeface="Futura"/>
                <a:ea typeface="Futura"/>
                <a:cs typeface="Futura"/>
                <a:sym typeface="Futura"/>
              </a:defRPr>
            </a:lvl1pPr>
          </a:lstStyle>
          <a:p>
            <a:r>
              <a:rPr dirty="0"/>
              <a:t>IKKs </a:t>
            </a:r>
            <a:r>
              <a:rPr dirty="0" err="1"/>
              <a:t>värdegrund</a:t>
            </a:r>
            <a:endParaRPr dirty="0"/>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5" name="Rectangle"/>
          <p:cNvSpPr/>
          <p:nvPr/>
        </p:nvSpPr>
        <p:spPr>
          <a:xfrm>
            <a:off x="-295072" y="-763083"/>
            <a:ext cx="14128345" cy="11279765"/>
          </a:xfrm>
          <a:prstGeom prst="rect">
            <a:avLst/>
          </a:prstGeom>
          <a:solidFill>
            <a:srgbClr val="000000">
              <a:alpha val="55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2" name="Filosofi och träning"/>
          <p:cNvSpPr txBox="1"/>
          <p:nvPr/>
        </p:nvSpPr>
        <p:spPr>
          <a:xfrm>
            <a:off x="5045760" y="4646270"/>
            <a:ext cx="291328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Filosofi och träning</a:t>
            </a:r>
          </a:p>
        </p:txBody>
      </p:sp>
      <p:pic>
        <p:nvPicPr>
          <p:cNvPr id="184" name="fallbackimg_4207790.jpg;format=jpg;bg=E3001B;chksum=efj9IE-JPwoydKkfSsI4tw.jpeg" descr="fallbackimg_4207790.jpg;format=jpg;bg=E3001B;chksum=efj9IE-JPwoydKkfSsI4tw.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999" y="-763083"/>
            <a:ext cx="14808200" cy="11068096"/>
          </a:xfrm>
          <a:prstGeom prst="rect">
            <a:avLst/>
          </a:prstGeom>
          <a:ln w="12700">
            <a:miter lim="400000"/>
          </a:ln>
        </p:spPr>
      </p:pic>
      <p:sp>
        <p:nvSpPr>
          <p:cNvPr id="8" name="Rectangle">
            <a:extLst>
              <a:ext uri="{FF2B5EF4-FFF2-40B4-BE49-F238E27FC236}">
                <a16:creationId xmlns:a16="http://schemas.microsoft.com/office/drawing/2014/main" id="{917924B0-210A-4FF5-8114-00C4ED1CA6CE}"/>
              </a:ext>
            </a:extLst>
          </p:cNvPr>
          <p:cNvSpPr/>
          <p:nvPr/>
        </p:nvSpPr>
        <p:spPr>
          <a:xfrm>
            <a:off x="-190570" y="-763084"/>
            <a:ext cx="14128345" cy="11279765"/>
          </a:xfrm>
          <a:prstGeom prst="rect">
            <a:avLst/>
          </a:prstGeom>
          <a:solidFill>
            <a:srgbClr val="000000">
              <a:alpha val="55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186" name="Ingen form av så kallad toppning. Deltagande baseras på träningsflit och utifrån grundtanken att alla ska vara med.…"/>
          <p:cNvSpPr txBox="1">
            <a:spLocks noGrp="1"/>
          </p:cNvSpPr>
          <p:nvPr>
            <p:ph type="title" idx="4294967295"/>
          </p:nvPr>
        </p:nvSpPr>
        <p:spPr>
          <a:xfrm>
            <a:off x="602590" y="2226154"/>
            <a:ext cx="12333018" cy="7045395"/>
          </a:xfrm>
          <a:prstGeom prst="rect">
            <a:avLst/>
          </a:prstGeom>
        </p:spPr>
        <p:txBody>
          <a:bodyPr>
            <a:normAutofit/>
          </a:bodyPr>
          <a:lstStyle/>
          <a:p>
            <a:pPr algn="l" defTabSz="461518">
              <a:spcBef>
                <a:spcPts val="3300"/>
              </a:spcBef>
              <a:defRPr sz="2528">
                <a:solidFill>
                  <a:srgbClr val="FFFFFF"/>
                </a:solidFill>
                <a:latin typeface="Helvetica Neue"/>
                <a:ea typeface="Helvetica Neue"/>
                <a:cs typeface="Helvetica Neue"/>
                <a:sym typeface="Helvetica Neue"/>
              </a:defRPr>
            </a:pPr>
            <a:r>
              <a:rPr dirty="0"/>
              <a:t>Ingen form av </a:t>
            </a:r>
            <a:r>
              <a:rPr dirty="0" err="1"/>
              <a:t>så</a:t>
            </a:r>
            <a:r>
              <a:rPr dirty="0"/>
              <a:t> </a:t>
            </a:r>
            <a:r>
              <a:rPr dirty="0" err="1"/>
              <a:t>kallad</a:t>
            </a:r>
            <a:r>
              <a:rPr dirty="0"/>
              <a:t> </a:t>
            </a:r>
            <a:r>
              <a:rPr dirty="0" err="1"/>
              <a:t>toppning</a:t>
            </a:r>
            <a:r>
              <a:rPr dirty="0"/>
              <a:t>. </a:t>
            </a:r>
            <a:r>
              <a:rPr dirty="0" err="1"/>
              <a:t>Deltagande</a:t>
            </a:r>
            <a:r>
              <a:rPr dirty="0"/>
              <a:t> </a:t>
            </a:r>
            <a:r>
              <a:rPr dirty="0" err="1"/>
              <a:t>baseras</a:t>
            </a:r>
            <a:r>
              <a:rPr dirty="0"/>
              <a:t> </a:t>
            </a:r>
            <a:r>
              <a:rPr dirty="0" err="1"/>
              <a:t>på</a:t>
            </a:r>
            <a:r>
              <a:rPr dirty="0"/>
              <a:t> </a:t>
            </a:r>
            <a:r>
              <a:rPr dirty="0" err="1"/>
              <a:t>träningsflit</a:t>
            </a:r>
            <a:r>
              <a:rPr dirty="0"/>
              <a:t> </a:t>
            </a:r>
            <a:r>
              <a:rPr dirty="0" err="1"/>
              <a:t>och</a:t>
            </a:r>
            <a:r>
              <a:rPr dirty="0"/>
              <a:t> </a:t>
            </a:r>
            <a:r>
              <a:rPr dirty="0" err="1"/>
              <a:t>utifrån</a:t>
            </a:r>
            <a:r>
              <a:rPr dirty="0"/>
              <a:t> </a:t>
            </a:r>
            <a:r>
              <a:rPr dirty="0" err="1"/>
              <a:t>grundtanken</a:t>
            </a:r>
            <a:r>
              <a:rPr dirty="0"/>
              <a:t> </a:t>
            </a:r>
            <a:r>
              <a:rPr dirty="0" err="1"/>
              <a:t>att</a:t>
            </a:r>
            <a:r>
              <a:rPr dirty="0"/>
              <a:t> </a:t>
            </a:r>
            <a:r>
              <a:rPr dirty="0" err="1"/>
              <a:t>alla</a:t>
            </a:r>
            <a:r>
              <a:rPr dirty="0"/>
              <a:t> ska </a:t>
            </a:r>
            <a:r>
              <a:rPr dirty="0" err="1"/>
              <a:t>vara</a:t>
            </a:r>
            <a:r>
              <a:rPr dirty="0"/>
              <a:t> med.</a:t>
            </a:r>
          </a:p>
          <a:p>
            <a:pPr algn="l" defTabSz="461518">
              <a:spcBef>
                <a:spcPts val="3300"/>
              </a:spcBef>
              <a:defRPr sz="2528">
                <a:solidFill>
                  <a:srgbClr val="FFFFFF"/>
                </a:solidFill>
                <a:latin typeface="Helvetica Neue"/>
                <a:ea typeface="Helvetica Neue"/>
                <a:cs typeface="Helvetica Neue"/>
                <a:sym typeface="Helvetica Neue"/>
              </a:defRPr>
            </a:pPr>
            <a:r>
              <a:rPr dirty="0" err="1"/>
              <a:t>Aktivt</a:t>
            </a:r>
            <a:r>
              <a:rPr dirty="0"/>
              <a:t> </a:t>
            </a:r>
            <a:r>
              <a:rPr dirty="0" err="1"/>
              <a:t>arbete</a:t>
            </a:r>
            <a:r>
              <a:rPr dirty="0"/>
              <a:t> med </a:t>
            </a:r>
            <a:r>
              <a:rPr dirty="0" err="1"/>
              <a:t>likarättbehandling</a:t>
            </a:r>
            <a:r>
              <a:rPr dirty="0"/>
              <a:t>.</a:t>
            </a:r>
          </a:p>
          <a:p>
            <a:pPr algn="l" defTabSz="461518">
              <a:spcBef>
                <a:spcPts val="3300"/>
              </a:spcBef>
              <a:defRPr sz="2528">
                <a:solidFill>
                  <a:srgbClr val="FFFFFF"/>
                </a:solidFill>
                <a:latin typeface="Helvetica Neue"/>
                <a:ea typeface="Helvetica Neue"/>
                <a:cs typeface="Helvetica Neue"/>
                <a:sym typeface="Helvetica Neue"/>
              </a:defRPr>
            </a:pPr>
            <a:r>
              <a:rPr dirty="0" err="1"/>
              <a:t>Ledare</a:t>
            </a:r>
            <a:r>
              <a:rPr dirty="0"/>
              <a:t> ska </a:t>
            </a:r>
            <a:r>
              <a:rPr dirty="0" err="1"/>
              <a:t>uppträda</a:t>
            </a:r>
            <a:r>
              <a:rPr dirty="0"/>
              <a:t> </a:t>
            </a:r>
            <a:r>
              <a:rPr dirty="0" err="1"/>
              <a:t>som</a:t>
            </a:r>
            <a:r>
              <a:rPr dirty="0"/>
              <a:t> </a:t>
            </a:r>
            <a:r>
              <a:rPr dirty="0" err="1"/>
              <a:t>föredöme</a:t>
            </a:r>
            <a:r>
              <a:rPr dirty="0"/>
              <a:t> </a:t>
            </a:r>
            <a:r>
              <a:rPr dirty="0" err="1"/>
              <a:t>och</a:t>
            </a:r>
            <a:r>
              <a:rPr dirty="0"/>
              <a:t> </a:t>
            </a:r>
            <a:r>
              <a:rPr dirty="0" err="1"/>
              <a:t>ge</a:t>
            </a:r>
            <a:r>
              <a:rPr dirty="0"/>
              <a:t> </a:t>
            </a:r>
            <a:r>
              <a:rPr dirty="0" err="1"/>
              <a:t>ungdomarna</a:t>
            </a:r>
            <a:r>
              <a:rPr dirty="0"/>
              <a:t> </a:t>
            </a:r>
            <a:r>
              <a:rPr dirty="0" err="1"/>
              <a:t>en</a:t>
            </a:r>
            <a:r>
              <a:rPr dirty="0"/>
              <a:t> </a:t>
            </a:r>
            <a:r>
              <a:rPr dirty="0" err="1"/>
              <a:t>positiv</a:t>
            </a:r>
            <a:r>
              <a:rPr dirty="0"/>
              <a:t> </a:t>
            </a:r>
            <a:r>
              <a:rPr dirty="0" err="1"/>
              <a:t>utbildning</a:t>
            </a:r>
            <a:r>
              <a:rPr dirty="0"/>
              <a:t>.</a:t>
            </a:r>
          </a:p>
          <a:p>
            <a:pPr algn="l" defTabSz="461518">
              <a:spcBef>
                <a:spcPts val="3300"/>
              </a:spcBef>
              <a:defRPr sz="2528">
                <a:solidFill>
                  <a:srgbClr val="FFFFFF"/>
                </a:solidFill>
                <a:latin typeface="Helvetica Neue"/>
                <a:ea typeface="Helvetica Neue"/>
                <a:cs typeface="Helvetica Neue"/>
                <a:sym typeface="Helvetica Neue"/>
              </a:defRPr>
            </a:pPr>
            <a:r>
              <a:rPr dirty="0" err="1"/>
              <a:t>Föräldrar</a:t>
            </a:r>
            <a:r>
              <a:rPr dirty="0"/>
              <a:t> ska </a:t>
            </a:r>
            <a:r>
              <a:rPr dirty="0" err="1"/>
              <a:t>uppträda</a:t>
            </a:r>
            <a:r>
              <a:rPr dirty="0"/>
              <a:t> </a:t>
            </a:r>
            <a:r>
              <a:rPr dirty="0" err="1"/>
              <a:t>som</a:t>
            </a:r>
            <a:r>
              <a:rPr dirty="0"/>
              <a:t> </a:t>
            </a:r>
            <a:r>
              <a:rPr dirty="0" err="1"/>
              <a:t>föredöme</a:t>
            </a:r>
            <a:r>
              <a:rPr dirty="0"/>
              <a:t> </a:t>
            </a:r>
            <a:r>
              <a:rPr dirty="0" err="1"/>
              <a:t>i</a:t>
            </a:r>
            <a:r>
              <a:rPr dirty="0"/>
              <a:t> </a:t>
            </a:r>
            <a:r>
              <a:rPr dirty="0" err="1"/>
              <a:t>samband</a:t>
            </a:r>
            <a:r>
              <a:rPr dirty="0"/>
              <a:t> med </a:t>
            </a:r>
            <a:r>
              <a:rPr dirty="0" err="1"/>
              <a:t>träning</a:t>
            </a:r>
            <a:r>
              <a:rPr dirty="0"/>
              <a:t> </a:t>
            </a:r>
            <a:r>
              <a:rPr dirty="0" err="1"/>
              <a:t>och</a:t>
            </a:r>
            <a:r>
              <a:rPr dirty="0"/>
              <a:t> match.</a:t>
            </a:r>
          </a:p>
          <a:p>
            <a:pPr algn="l" defTabSz="461518">
              <a:spcBef>
                <a:spcPts val="3300"/>
              </a:spcBef>
              <a:defRPr sz="2528">
                <a:solidFill>
                  <a:srgbClr val="FFFFFF"/>
                </a:solidFill>
                <a:latin typeface="Helvetica Neue"/>
                <a:ea typeface="Helvetica Neue"/>
                <a:cs typeface="Helvetica Neue"/>
                <a:sym typeface="Helvetica Neue"/>
              </a:defRPr>
            </a:pPr>
            <a:r>
              <a:rPr dirty="0" err="1"/>
              <a:t>Spelare</a:t>
            </a:r>
            <a:r>
              <a:rPr dirty="0"/>
              <a:t> ska </a:t>
            </a:r>
            <a:r>
              <a:rPr dirty="0" err="1"/>
              <a:t>uppträda</a:t>
            </a:r>
            <a:r>
              <a:rPr dirty="0"/>
              <a:t> </a:t>
            </a:r>
            <a:r>
              <a:rPr dirty="0" err="1"/>
              <a:t>sportsmannamässigt</a:t>
            </a:r>
            <a:r>
              <a:rPr dirty="0"/>
              <a:t> </a:t>
            </a:r>
            <a:r>
              <a:rPr dirty="0" err="1"/>
              <a:t>på</a:t>
            </a:r>
            <a:r>
              <a:rPr dirty="0"/>
              <a:t> </a:t>
            </a:r>
            <a:r>
              <a:rPr dirty="0" err="1"/>
              <a:t>och</a:t>
            </a:r>
            <a:r>
              <a:rPr dirty="0"/>
              <a:t> vid </a:t>
            </a:r>
            <a:r>
              <a:rPr dirty="0" err="1"/>
              <a:t>sidan</a:t>
            </a:r>
            <a:r>
              <a:rPr dirty="0"/>
              <a:t> av </a:t>
            </a:r>
            <a:r>
              <a:rPr dirty="0" err="1"/>
              <a:t>planen</a:t>
            </a:r>
            <a:r>
              <a:rPr dirty="0"/>
              <a:t>.</a:t>
            </a:r>
          </a:p>
          <a:p>
            <a:pPr algn="l" defTabSz="461518">
              <a:spcBef>
                <a:spcPts val="3300"/>
              </a:spcBef>
              <a:defRPr sz="2528">
                <a:solidFill>
                  <a:srgbClr val="FFFFFF"/>
                </a:solidFill>
                <a:latin typeface="Helvetica Neue"/>
                <a:ea typeface="Helvetica Neue"/>
                <a:cs typeface="Helvetica Neue"/>
                <a:sym typeface="Helvetica Neue"/>
              </a:defRPr>
            </a:pPr>
            <a:r>
              <a:rPr dirty="0" err="1"/>
              <a:t>Föreningen</a:t>
            </a:r>
            <a:r>
              <a:rPr dirty="0"/>
              <a:t> ska </a:t>
            </a:r>
            <a:r>
              <a:rPr dirty="0" err="1"/>
              <a:t>motarbeta</a:t>
            </a:r>
            <a:r>
              <a:rPr dirty="0"/>
              <a:t> all form av </a:t>
            </a:r>
            <a:r>
              <a:rPr dirty="0" err="1"/>
              <a:t>mobbning</a:t>
            </a:r>
            <a:r>
              <a:rPr dirty="0"/>
              <a:t>, sexism </a:t>
            </a:r>
            <a:r>
              <a:rPr dirty="0" err="1"/>
              <a:t>och</a:t>
            </a:r>
            <a:r>
              <a:rPr dirty="0"/>
              <a:t> </a:t>
            </a:r>
            <a:r>
              <a:rPr dirty="0" err="1"/>
              <a:t>rasism</a:t>
            </a:r>
            <a:r>
              <a:rPr dirty="0"/>
              <a:t>.</a:t>
            </a:r>
          </a:p>
          <a:p>
            <a:pPr algn="l" defTabSz="461518">
              <a:spcBef>
                <a:spcPts val="3300"/>
              </a:spcBef>
              <a:defRPr sz="2528">
                <a:solidFill>
                  <a:srgbClr val="FFFFFF"/>
                </a:solidFill>
                <a:latin typeface="Helvetica Neue"/>
                <a:ea typeface="Helvetica Neue"/>
                <a:cs typeface="Helvetica Neue"/>
                <a:sym typeface="Helvetica Neue"/>
              </a:defRPr>
            </a:pPr>
            <a:r>
              <a:rPr dirty="0" err="1"/>
              <a:t>Föreningen</a:t>
            </a:r>
            <a:r>
              <a:rPr dirty="0"/>
              <a:t> ska </a:t>
            </a:r>
            <a:r>
              <a:rPr dirty="0" err="1"/>
              <a:t>vara</a:t>
            </a:r>
            <a:r>
              <a:rPr dirty="0"/>
              <a:t> </a:t>
            </a:r>
            <a:r>
              <a:rPr dirty="0" err="1"/>
              <a:t>ansluten</a:t>
            </a:r>
            <a:r>
              <a:rPr dirty="0"/>
              <a:t> till </a:t>
            </a:r>
            <a:r>
              <a:rPr dirty="0" err="1"/>
              <a:t>Riksidrottsförbundets</a:t>
            </a:r>
            <a:r>
              <a:rPr dirty="0"/>
              <a:t> </a:t>
            </a:r>
            <a:r>
              <a:rPr dirty="0" err="1"/>
              <a:t>regler</a:t>
            </a:r>
            <a:r>
              <a:rPr dirty="0"/>
              <a:t> mot </a:t>
            </a:r>
            <a:r>
              <a:rPr dirty="0" err="1"/>
              <a:t>sexuella</a:t>
            </a:r>
            <a:r>
              <a:rPr dirty="0"/>
              <a:t> </a:t>
            </a:r>
            <a:r>
              <a:rPr dirty="0" err="1"/>
              <a:t>övergrepp</a:t>
            </a:r>
            <a:r>
              <a:rPr dirty="0"/>
              <a:t>.</a:t>
            </a:r>
          </a:p>
          <a:p>
            <a:pPr algn="l" defTabSz="461518">
              <a:spcBef>
                <a:spcPts val="3300"/>
              </a:spcBef>
              <a:defRPr sz="2528">
                <a:solidFill>
                  <a:srgbClr val="FFFFFF"/>
                </a:solidFill>
                <a:latin typeface="Helvetica Neue"/>
                <a:ea typeface="Helvetica Neue"/>
                <a:cs typeface="Helvetica Neue"/>
                <a:sym typeface="Helvetica Neue"/>
              </a:defRPr>
            </a:pPr>
            <a:r>
              <a:rPr dirty="0"/>
              <a:t>Ingen form av </a:t>
            </a:r>
            <a:r>
              <a:rPr dirty="0" err="1"/>
              <a:t>användande</a:t>
            </a:r>
            <a:r>
              <a:rPr dirty="0"/>
              <a:t> av </a:t>
            </a:r>
            <a:r>
              <a:rPr dirty="0" err="1"/>
              <a:t>otillåtna</a:t>
            </a:r>
            <a:r>
              <a:rPr dirty="0"/>
              <a:t> </a:t>
            </a:r>
            <a:r>
              <a:rPr dirty="0" err="1"/>
              <a:t>prestationshöjande</a:t>
            </a:r>
            <a:r>
              <a:rPr dirty="0"/>
              <a:t> </a:t>
            </a:r>
            <a:r>
              <a:rPr dirty="0" err="1"/>
              <a:t>medel</a:t>
            </a:r>
            <a:r>
              <a:rPr dirty="0"/>
              <a:t> ska </a:t>
            </a:r>
            <a:r>
              <a:rPr dirty="0" err="1"/>
              <a:t>förekomma</a:t>
            </a:r>
            <a:r>
              <a:rPr dirty="0"/>
              <a:t> </a:t>
            </a:r>
            <a:r>
              <a:rPr dirty="0" err="1"/>
              <a:t>inom</a:t>
            </a:r>
            <a:r>
              <a:rPr dirty="0"/>
              <a:t> </a:t>
            </a:r>
            <a:r>
              <a:rPr dirty="0" err="1"/>
              <a:t>föreningens</a:t>
            </a:r>
            <a:r>
              <a:rPr dirty="0"/>
              <a:t> lag.</a:t>
            </a:r>
          </a:p>
        </p:txBody>
      </p:sp>
      <p:sp>
        <p:nvSpPr>
          <p:cNvPr id="187" name="Stiftelsen Dunross"/>
          <p:cNvSpPr txBox="1"/>
          <p:nvPr/>
        </p:nvSpPr>
        <p:spPr>
          <a:xfrm>
            <a:off x="667435" y="482051"/>
            <a:ext cx="11099801" cy="1408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defTabSz="578358">
              <a:defRPr sz="7919" b="0">
                <a:solidFill>
                  <a:srgbClr val="FFFFFF"/>
                </a:solidFill>
                <a:latin typeface="Futura"/>
                <a:ea typeface="Futura"/>
                <a:cs typeface="Futura"/>
                <a:sym typeface="Futura"/>
              </a:defRPr>
            </a:lvl1pPr>
          </a:lstStyle>
          <a:p>
            <a:r>
              <a:rPr dirty="0" err="1"/>
              <a:t>Stiftelsen</a:t>
            </a:r>
            <a:r>
              <a:rPr dirty="0"/>
              <a:t> </a:t>
            </a:r>
            <a:r>
              <a:rPr dirty="0" err="1"/>
              <a:t>Dunross</a:t>
            </a:r>
            <a:endParaRPr dirty="0"/>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8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8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999" y="-763083"/>
            <a:ext cx="14808200" cy="11068096"/>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199277" y="-937254"/>
            <a:ext cx="14128345" cy="11279765"/>
          </a:xfrm>
          <a:prstGeom prst="rect">
            <a:avLst/>
          </a:prstGeom>
          <a:solidFill>
            <a:srgbClr val="000000">
              <a:alpha val="55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4" name="Rektangel 3">
            <a:extLst>
              <a:ext uri="{FF2B5EF4-FFF2-40B4-BE49-F238E27FC236}">
                <a16:creationId xmlns:a16="http://schemas.microsoft.com/office/drawing/2014/main" id="{27001BBD-FE7B-4560-8AB7-118EFB872AA4}"/>
              </a:ext>
            </a:extLst>
          </p:cNvPr>
          <p:cNvSpPr/>
          <p:nvPr/>
        </p:nvSpPr>
        <p:spPr>
          <a:xfrm>
            <a:off x="4984204" y="214173"/>
            <a:ext cx="7791269" cy="461665"/>
          </a:xfrm>
          <a:prstGeom prst="rect">
            <a:avLst/>
          </a:prstGeom>
        </p:spPr>
        <p:txBody>
          <a:bodyPr wrap="square">
            <a:spAutoFit/>
          </a:bodyPr>
          <a:lstStyle/>
          <a:p>
            <a:r>
              <a:rPr lang="sv-SE" dirty="0">
                <a:solidFill>
                  <a:schemeClr val="bg1"/>
                </a:solidFill>
              </a:rPr>
              <a:t>Från dokument ”Riktlinjer för föräldrar och spelare”</a:t>
            </a:r>
            <a:endParaRPr lang="en-US" dirty="0">
              <a:solidFill>
                <a:schemeClr val="bg1"/>
              </a:solidFill>
            </a:endParaRPr>
          </a:p>
        </p:txBody>
      </p:sp>
      <p:sp>
        <p:nvSpPr>
          <p:cNvPr id="5" name="Rektangel 4">
            <a:extLst>
              <a:ext uri="{FF2B5EF4-FFF2-40B4-BE49-F238E27FC236}">
                <a16:creationId xmlns:a16="http://schemas.microsoft.com/office/drawing/2014/main" id="{B954FE70-6551-4AB4-904A-F9E3F8A201BB}"/>
              </a:ext>
            </a:extLst>
          </p:cNvPr>
          <p:cNvSpPr/>
          <p:nvPr/>
        </p:nvSpPr>
        <p:spPr>
          <a:xfrm>
            <a:off x="313508" y="2915650"/>
            <a:ext cx="11451772" cy="5149551"/>
          </a:xfrm>
          <a:prstGeom prst="rect">
            <a:avLst/>
          </a:prstGeom>
        </p:spPr>
        <p:txBody>
          <a:bodyPr wrap="square">
            <a:spAutoFit/>
          </a:bodyPr>
          <a:lstStyle/>
          <a:p>
            <a:pPr marL="269875" algn="l"/>
            <a:r>
              <a:rPr lang="sv-SE" sz="2528" b="0" dirty="0">
                <a:solidFill>
                  <a:srgbClr val="FFFFFF"/>
                </a:solidFill>
                <a:sym typeface="Helvetica Neue Medium"/>
              </a:rPr>
              <a:t>Anmäla i god tid till tränaren när ditt barn inte kan vara med på match eller träning.</a:t>
            </a:r>
          </a:p>
          <a:p>
            <a:pPr marL="269875" algn="l"/>
            <a:endParaRPr lang="sv-SE" sz="2528" b="0" dirty="0">
              <a:solidFill>
                <a:srgbClr val="FFFFFF"/>
              </a:solidFill>
              <a:sym typeface="Helvetica Neue Medium"/>
            </a:endParaRPr>
          </a:p>
          <a:p>
            <a:pPr marL="269875" algn="l"/>
            <a:r>
              <a:rPr lang="sv-SE" sz="2528" b="0" dirty="0">
                <a:solidFill>
                  <a:srgbClr val="FFFFFF"/>
                </a:solidFill>
                <a:sym typeface="Helvetica Neue Medium"/>
              </a:rPr>
              <a:t>Ser till att ditt barn kommer i tid till samlingar för träning och match.</a:t>
            </a:r>
          </a:p>
          <a:p>
            <a:pPr marL="269875" algn="l"/>
            <a:endParaRPr lang="sv-SE" sz="2528" b="0" dirty="0">
              <a:solidFill>
                <a:srgbClr val="FFFFFF"/>
              </a:solidFill>
              <a:sym typeface="Helvetica Neue Medium"/>
            </a:endParaRPr>
          </a:p>
          <a:p>
            <a:pPr marL="269875" algn="l"/>
            <a:r>
              <a:rPr lang="sv-SE" sz="2528" b="0" dirty="0">
                <a:solidFill>
                  <a:srgbClr val="FFFFFF"/>
                </a:solidFill>
                <a:sym typeface="Helvetica Neue Medium"/>
              </a:rPr>
              <a:t>Ser till att ditt barn har med sig rätt utrustning så som: rätt kläder, skor,     vattenflaska, benskydd</a:t>
            </a:r>
          </a:p>
          <a:p>
            <a:pPr marL="269875" algn="l"/>
            <a:endParaRPr lang="sv-SE" sz="2528" b="0" dirty="0">
              <a:solidFill>
                <a:srgbClr val="FFFFFF"/>
              </a:solidFill>
              <a:sym typeface="Helvetica Neue Medium"/>
            </a:endParaRPr>
          </a:p>
          <a:p>
            <a:pPr marL="269875" algn="l"/>
            <a:r>
              <a:rPr lang="sv-SE" sz="2528" b="0" dirty="0">
                <a:solidFill>
                  <a:srgbClr val="FFFFFF"/>
                </a:solidFill>
                <a:sym typeface="Helvetica Neue Medium"/>
              </a:rPr>
              <a:t>Inget gnäll på domare, spelare eller motståndare vid match.</a:t>
            </a:r>
          </a:p>
          <a:p>
            <a:pPr marL="269875" algn="l"/>
            <a:endParaRPr lang="sv-SE" sz="2528" b="0" dirty="0">
              <a:solidFill>
                <a:srgbClr val="FFFFFF"/>
              </a:solidFill>
              <a:sym typeface="Helvetica Neue Medium"/>
            </a:endParaRPr>
          </a:p>
          <a:p>
            <a:pPr marL="269875" algn="l"/>
            <a:r>
              <a:rPr lang="sv-SE" sz="2528" b="0" dirty="0">
                <a:solidFill>
                  <a:srgbClr val="FFFFFF"/>
                </a:solidFill>
                <a:sym typeface="Helvetica Neue Medium"/>
              </a:rPr>
              <a:t>Vi hejar och stöttar vårt lag, så väl i medgång som motgång.</a:t>
            </a:r>
          </a:p>
          <a:p>
            <a:pPr marL="269875" algn="l"/>
            <a:endParaRPr lang="sv-SE" sz="2528" b="0" dirty="0">
              <a:solidFill>
                <a:srgbClr val="FFFFFF"/>
              </a:solidFill>
              <a:sym typeface="Helvetica Neue Medium"/>
            </a:endParaRPr>
          </a:p>
          <a:p>
            <a:pPr marL="269875" algn="l"/>
            <a:r>
              <a:rPr lang="sv-SE" sz="2528" b="0" dirty="0">
                <a:solidFill>
                  <a:srgbClr val="FFFFFF"/>
                </a:solidFill>
                <a:sym typeface="Helvetica Neue Medium"/>
              </a:rPr>
              <a:t>Ställer upp på de allmänna göromål som finns i laget.</a:t>
            </a:r>
            <a:endParaRPr lang="en-US" sz="2528" b="0" dirty="0">
              <a:solidFill>
                <a:srgbClr val="FFFFFF"/>
              </a:solidFill>
              <a:sym typeface="Helvetica Neue Medium"/>
            </a:endParaRPr>
          </a:p>
        </p:txBody>
      </p:sp>
      <p:sp>
        <p:nvSpPr>
          <p:cNvPr id="6" name="Rektangel 5">
            <a:extLst>
              <a:ext uri="{FF2B5EF4-FFF2-40B4-BE49-F238E27FC236}">
                <a16:creationId xmlns:a16="http://schemas.microsoft.com/office/drawing/2014/main" id="{5922D227-091E-413D-8EAF-AE98284D8811}"/>
              </a:ext>
            </a:extLst>
          </p:cNvPr>
          <p:cNvSpPr/>
          <p:nvPr/>
        </p:nvSpPr>
        <p:spPr>
          <a:xfrm>
            <a:off x="591442" y="1295460"/>
            <a:ext cx="11295758" cy="1311000"/>
          </a:xfrm>
          <a:prstGeom prst="rect">
            <a:avLst/>
          </a:prstGeom>
        </p:spPr>
        <p:txBody>
          <a:bodyPr wrap="square">
            <a:spAutoFit/>
          </a:bodyPr>
          <a:lstStyle/>
          <a:p>
            <a:pPr algn="l"/>
            <a:r>
              <a:rPr lang="sv-SE" sz="7919" b="0" dirty="0">
                <a:solidFill>
                  <a:srgbClr val="FFFFFF"/>
                </a:solidFill>
                <a:latin typeface="Futura"/>
                <a:sym typeface="Futura"/>
              </a:rPr>
              <a:t>Önskemål till föräldrar:</a:t>
            </a:r>
            <a:endParaRPr lang="en-US" sz="7919" b="0" dirty="0">
              <a:solidFill>
                <a:srgbClr val="FFFFFF"/>
              </a:solidFill>
              <a:latin typeface="Futura"/>
              <a:sym typeface="Futura"/>
            </a:endParaRPr>
          </a:p>
        </p:txBody>
      </p:sp>
    </p:spTree>
    <p:extLst>
      <p:ext uri="{BB962C8B-B14F-4D97-AF65-F5344CB8AC3E}">
        <p14:creationId xmlns:p14="http://schemas.microsoft.com/office/powerpoint/2010/main" val="202545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F7723FC-C73C-4911-8F15-4DFB2FAE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28" y="304800"/>
            <a:ext cx="17804191" cy="10014857"/>
          </a:xfrm>
          <a:prstGeom prst="rect">
            <a:avLst/>
          </a:prstGeom>
        </p:spPr>
      </p:pic>
      <p:sp>
        <p:nvSpPr>
          <p:cNvPr id="172" name="Rectangle"/>
          <p:cNvSpPr/>
          <p:nvPr/>
        </p:nvSpPr>
        <p:spPr>
          <a:xfrm>
            <a:off x="-329545" y="-217808"/>
            <a:ext cx="14128345" cy="11279765"/>
          </a:xfrm>
          <a:prstGeom prst="rect">
            <a:avLst/>
          </a:prstGeom>
          <a:solidFill>
            <a:srgbClr val="000000">
              <a:alpha val="33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170" name="Filosofi och träning"/>
          <p:cNvSpPr txBox="1"/>
          <p:nvPr/>
        </p:nvSpPr>
        <p:spPr>
          <a:xfrm>
            <a:off x="6451068" y="4640838"/>
            <a:ext cx="10265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endParaRPr dirty="0"/>
          </a:p>
        </p:txBody>
      </p:sp>
      <p:sp>
        <p:nvSpPr>
          <p:cNvPr id="173" name="Fokus för i år och…"/>
          <p:cNvSpPr txBox="1">
            <a:spLocks noGrp="1"/>
          </p:cNvSpPr>
          <p:nvPr>
            <p:ph type="title" idx="4294967295"/>
          </p:nvPr>
        </p:nvSpPr>
        <p:spPr>
          <a:xfrm>
            <a:off x="1317010" y="-11372"/>
            <a:ext cx="9238539" cy="3018408"/>
          </a:xfrm>
          <a:prstGeom prst="rect">
            <a:avLst/>
          </a:prstGeom>
        </p:spPr>
        <p:txBody>
          <a:bodyPr/>
          <a:lstStyle/>
          <a:p>
            <a:pPr>
              <a:defRPr>
                <a:solidFill>
                  <a:srgbClr val="FFFFFF"/>
                </a:solidFill>
                <a:latin typeface="Futura"/>
                <a:ea typeface="Futura"/>
                <a:cs typeface="Futura"/>
                <a:sym typeface="Futura"/>
              </a:defRPr>
            </a:pPr>
            <a:r>
              <a:rPr lang="sv-SE" sz="7919" dirty="0">
                <a:solidFill>
                  <a:srgbClr val="FFFFFF"/>
                </a:solidFill>
                <a:latin typeface="Futura"/>
                <a:sym typeface="Helvetica Neue"/>
              </a:rPr>
              <a:t>Träningsupplägg</a:t>
            </a:r>
            <a:endParaRPr sz="7919" dirty="0">
              <a:solidFill>
                <a:srgbClr val="FFFFFF"/>
              </a:solidFill>
              <a:latin typeface="Futura"/>
              <a:sym typeface="Helvetica Neue"/>
            </a:endParaRPr>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0" name="Filosofi och träning"/>
          <p:cNvSpPr txBox="1"/>
          <p:nvPr/>
        </p:nvSpPr>
        <p:spPr>
          <a:xfrm>
            <a:off x="6451068" y="4640838"/>
            <a:ext cx="10265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endParaRPr dirty="0"/>
          </a:p>
        </p:txBody>
      </p:sp>
      <p:sp>
        <p:nvSpPr>
          <p:cNvPr id="173" name="Fokus för i år och…"/>
          <p:cNvSpPr txBox="1">
            <a:spLocks noGrp="1"/>
          </p:cNvSpPr>
          <p:nvPr>
            <p:ph type="title" idx="4294967295"/>
          </p:nvPr>
        </p:nvSpPr>
        <p:spPr>
          <a:xfrm>
            <a:off x="677818" y="0"/>
            <a:ext cx="11099801" cy="2691964"/>
          </a:xfrm>
          <a:prstGeom prst="rect">
            <a:avLst/>
          </a:prstGeom>
        </p:spPr>
        <p:txBody>
          <a:bodyPr/>
          <a:lstStyle/>
          <a:p>
            <a:pPr>
              <a:defRPr>
                <a:solidFill>
                  <a:srgbClr val="FFFFFF"/>
                </a:solidFill>
                <a:latin typeface="Futura"/>
                <a:ea typeface="Futura"/>
                <a:cs typeface="Futura"/>
                <a:sym typeface="Futura"/>
              </a:defRPr>
            </a:pPr>
            <a:endParaRPr sz="7919" dirty="0">
              <a:solidFill>
                <a:srgbClr val="FFFFFF"/>
              </a:solidFill>
              <a:latin typeface="Futura"/>
              <a:sym typeface="Helvetica Neue"/>
            </a:endParaRPr>
          </a:p>
        </p:txBody>
      </p:sp>
      <p:pic>
        <p:nvPicPr>
          <p:cNvPr id="2" name="Bildobjekt 1">
            <a:extLst>
              <a:ext uri="{FF2B5EF4-FFF2-40B4-BE49-F238E27FC236}">
                <a16:creationId xmlns:a16="http://schemas.microsoft.com/office/drawing/2014/main" id="{E2EAE031-1E64-4AAF-96FF-3F49D452E807}"/>
              </a:ext>
            </a:extLst>
          </p:cNvPr>
          <p:cNvPicPr>
            <a:picLocks noChangeAspect="1"/>
          </p:cNvPicPr>
          <p:nvPr/>
        </p:nvPicPr>
        <p:blipFill>
          <a:blip r:embed="rId2"/>
          <a:stretch>
            <a:fillRect/>
          </a:stretch>
        </p:blipFill>
        <p:spPr>
          <a:xfrm>
            <a:off x="-216385" y="0"/>
            <a:ext cx="13233423" cy="10014856"/>
          </a:xfrm>
          <a:prstGeom prst="rect">
            <a:avLst/>
          </a:prstGeom>
        </p:spPr>
      </p:pic>
    </p:spTree>
    <p:extLst>
      <p:ext uri="{BB962C8B-B14F-4D97-AF65-F5344CB8AC3E}">
        <p14:creationId xmlns:p14="http://schemas.microsoft.com/office/powerpoint/2010/main" val="267043686"/>
      </p:ext>
    </p:extLst>
  </p:cSld>
  <p:clrMapOvr>
    <a:masterClrMapping/>
  </p:clrMapOvr>
  <mc:AlternateContent xmlns:mc="http://schemas.openxmlformats.org/markup-compatibility/2006" xmlns:p14="http://schemas.microsoft.com/office/powerpoint/2010/main">
    <mc:Choice Requires="p14">
      <p:transition>
        <p:fade thruBlk="1"/>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999" y="-763083"/>
            <a:ext cx="14808200" cy="11068096"/>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199277" y="-937254"/>
            <a:ext cx="14128345" cy="11279765"/>
          </a:xfrm>
          <a:prstGeom prst="rect">
            <a:avLst/>
          </a:prstGeom>
          <a:solidFill>
            <a:srgbClr val="000000">
              <a:alpha val="55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pic>
        <p:nvPicPr>
          <p:cNvPr id="7" name="Bildobjekt 6">
            <a:extLst>
              <a:ext uri="{FF2B5EF4-FFF2-40B4-BE49-F238E27FC236}">
                <a16:creationId xmlns:a16="http://schemas.microsoft.com/office/drawing/2014/main" id="{73F57E05-7B32-4998-BC7F-A3EECAD5EC72}"/>
              </a:ext>
            </a:extLst>
          </p:cNvPr>
          <p:cNvPicPr>
            <a:picLocks noChangeAspect="1"/>
          </p:cNvPicPr>
          <p:nvPr/>
        </p:nvPicPr>
        <p:blipFill>
          <a:blip r:embed="rId3"/>
          <a:stretch>
            <a:fillRect/>
          </a:stretch>
        </p:blipFill>
        <p:spPr>
          <a:xfrm>
            <a:off x="266701" y="1659605"/>
            <a:ext cx="13004800" cy="7340082"/>
          </a:xfrm>
          <a:prstGeom prst="rect">
            <a:avLst/>
          </a:prstGeom>
        </p:spPr>
      </p:pic>
      <p:sp>
        <p:nvSpPr>
          <p:cNvPr id="2" name="textruta 1">
            <a:extLst>
              <a:ext uri="{FF2B5EF4-FFF2-40B4-BE49-F238E27FC236}">
                <a16:creationId xmlns:a16="http://schemas.microsoft.com/office/drawing/2014/main" id="{BB3F2488-C1D8-4656-A680-B4E2C2D2A82E}"/>
              </a:ext>
            </a:extLst>
          </p:cNvPr>
          <p:cNvSpPr txBox="1"/>
          <p:nvPr/>
        </p:nvSpPr>
        <p:spPr>
          <a:xfrm>
            <a:off x="174171" y="451123"/>
            <a:ext cx="1292352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3600" b="0" dirty="0">
                <a:solidFill>
                  <a:srgbClr val="FFFFFF"/>
                </a:solidFill>
                <a:latin typeface="Futura"/>
              </a:rPr>
              <a:t>Exempel på träningsupplägg och våra viktigaste grunder</a:t>
            </a:r>
            <a:endParaRPr lang="en-US" sz="3600" b="0" dirty="0">
              <a:solidFill>
                <a:srgbClr val="FFFFFF"/>
              </a:solidFill>
              <a:latin typeface="Futura"/>
            </a:endParaRPr>
          </a:p>
        </p:txBody>
      </p:sp>
    </p:spTree>
    <p:extLst>
      <p:ext uri="{BB962C8B-B14F-4D97-AF65-F5344CB8AC3E}">
        <p14:creationId xmlns:p14="http://schemas.microsoft.com/office/powerpoint/2010/main" val="242789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250</TotalTime>
  <Words>742</Words>
  <Application>Microsoft Office PowerPoint</Application>
  <PresentationFormat>Anpassad</PresentationFormat>
  <Paragraphs>96</Paragraphs>
  <Slides>16</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16</vt:i4>
      </vt:variant>
    </vt:vector>
  </HeadingPairs>
  <TitlesOfParts>
    <vt:vector size="25" baseType="lpstr">
      <vt:lpstr>Arial</vt:lpstr>
      <vt:lpstr>Damascus Regular</vt:lpstr>
      <vt:lpstr>Futura</vt:lpstr>
      <vt:lpstr>Helvetica Light</vt:lpstr>
      <vt:lpstr>Helvetica Neue</vt:lpstr>
      <vt:lpstr>Helvetica Neue Light</vt:lpstr>
      <vt:lpstr>Helvetica Neue Medium</vt:lpstr>
      <vt:lpstr>Helvetica Neue Thin</vt:lpstr>
      <vt:lpstr>White</vt:lpstr>
      <vt:lpstr>PowerPoint-presentation</vt:lpstr>
      <vt:lpstr>Agenda</vt:lpstr>
      <vt:lpstr>Staben</vt:lpstr>
      <vt:lpstr>Tolerans, glädje och gemenskap Vår Värdegrund "IKK-tanken" genomsyras av att alla människor i och runt föreningen känner tolerans, glädje och gemenskap. Tolerans : Vi uppträder alltid med stil, vilket innebär att vi uppträder sportsligt mot alla människor vi stöter på i föreningslivet. Vi strävar efter att förstå och tolerera den enskilda individen.  Glädje : Genom att ha roligt och en positiv inställning, kommer vi utvecklas tillsammans och få fina upplevelser både på och utanför planen.  Gemenskap : Vi är alla kompisar och vårt intresse för fotbollen skapar klubbkänslan i IK Kongahälla. Tillsammans skapar vi en vi-känsla som ger oss självförtroendet att utvecklas. Föreningens medlemmar är aktivt medvetna om "IKK-tankens" betydelse och agerar ständigt efter den. Detta leder till att vi får en bättre sammanhållning och en roligare tid tillsammans i vår fotbollsklubb.</vt:lpstr>
      <vt:lpstr>Ingen form av så kallad toppning. Deltagande baseras på träningsflit och utifrån grundtanken att alla ska vara med. Aktivt arbete med likarättbehandling. Ledare ska uppträda som föredöme och ge ungdomarna en positiv utbildning. Föräldrar ska uppträda som föredöme i samband med träning och match. Spelare ska uppträda sportsmannamässigt på och vid sidan av planen. Föreningen ska motarbeta all form av mobbning, sexism och rasism. Föreningen ska vara ansluten till Riksidrottsförbundets regler mot sexuella övergrepp. Ingen form av användande av otillåtna prestationshöjande medel ska förekomma inom föreningens lag.</vt:lpstr>
      <vt:lpstr>PowerPoint-presentation</vt:lpstr>
      <vt:lpstr>Träningsupplägg</vt:lpstr>
      <vt:lpstr>PowerPoint-presentation</vt:lpstr>
      <vt:lpstr>PowerPoint-presentation</vt:lpstr>
      <vt:lpstr>PowerPoint-presentation</vt:lpstr>
      <vt:lpstr>Träningstider</vt:lpstr>
      <vt:lpstr>Sammandrag</vt:lpstr>
      <vt:lpstr>Sammandrag</vt:lpstr>
      <vt:lpstr>Utrustning</vt:lpstr>
      <vt:lpstr>Kontaktvägar</vt:lpstr>
      <vt:lpstr>Övrigt/Frågor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Sandra Svensson</dc:creator>
  <cp:lastModifiedBy>Sandra Svensson</cp:lastModifiedBy>
  <cp:revision>24</cp:revision>
  <dcterms:modified xsi:type="dcterms:W3CDTF">2019-04-15T12:39:04Z</dcterms:modified>
</cp:coreProperties>
</file>