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57" r:id="rId4"/>
    <p:sldId id="258" r:id="rId5"/>
    <p:sldId id="260" r:id="rId6"/>
    <p:sldId id="261" r:id="rId7"/>
    <p:sldId id="262" r:id="rId8"/>
    <p:sldId id="263" r:id="rId9"/>
    <p:sldId id="264" r:id="rId10"/>
    <p:sldId id="265"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8" d="100"/>
          <a:sy n="78" d="100"/>
        </p:scale>
        <p:origin x="6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4840B-8065-4158-B644-D92D0CE960D1}" type="datetimeFigureOut">
              <a:rPr lang="sv-SE" smtClean="0"/>
              <a:t>2017-04-04</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7DC62-8B85-475C-84CE-90C45AD01D3D}" type="slidenum">
              <a:rPr lang="sv-SE" smtClean="0"/>
              <a:t>‹#›</a:t>
            </a:fld>
            <a:endParaRPr lang="sv-SE"/>
          </a:p>
        </p:txBody>
      </p:sp>
    </p:spTree>
    <p:extLst>
      <p:ext uri="{BB962C8B-B14F-4D97-AF65-F5344CB8AC3E}">
        <p14:creationId xmlns:p14="http://schemas.microsoft.com/office/powerpoint/2010/main" val="4000265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p:cNvSpPr>
            <a:spLocks noGrp="1"/>
          </p:cNvSpPr>
          <p:nvPr>
            <p:ph type="dt" sz="half" idx="10"/>
          </p:nvPr>
        </p:nvSpPr>
        <p:spPr/>
        <p:txBody>
          <a:bodyPr/>
          <a:lstStyle/>
          <a:p>
            <a:r>
              <a:rPr lang="sv-SE"/>
              <a:t>2017-03-19</a:t>
            </a:r>
          </a:p>
        </p:txBody>
      </p:sp>
      <p:sp>
        <p:nvSpPr>
          <p:cNvPr id="5" name="Footer Placeholder 4"/>
          <p:cNvSpPr>
            <a:spLocks noGrp="1"/>
          </p:cNvSpPr>
          <p:nvPr>
            <p:ph type="ftr" sz="quarter" idx="11"/>
          </p:nvPr>
        </p:nvSpPr>
        <p:spPr/>
        <p:txBody>
          <a:bodyPr/>
          <a:lstStyle/>
          <a:p>
            <a:r>
              <a:rPr lang="sv-SE"/>
              <a:t>IK Kongahälla </a:t>
            </a:r>
          </a:p>
        </p:txBody>
      </p:sp>
      <p:sp>
        <p:nvSpPr>
          <p:cNvPr id="6" name="Slide Number Placeholder 5"/>
          <p:cNvSpPr>
            <a:spLocks noGrp="1"/>
          </p:cNvSpPr>
          <p:nvPr>
            <p:ph type="sldNum" sz="quarter" idx="12"/>
          </p:nvPr>
        </p:nvSpPr>
        <p:spPr/>
        <p:txBody>
          <a:bodyPr/>
          <a:lstStyle/>
          <a:p>
            <a:fld id="{10FCED17-7F5A-42E1-B174-F78BB6E5C7D1}" type="slidenum">
              <a:rPr lang="sv-SE" smtClean="0"/>
              <a:t>‹#›</a:t>
            </a:fld>
            <a:endParaRPr lang="sv-SE"/>
          </a:p>
        </p:txBody>
      </p:sp>
    </p:spTree>
    <p:extLst>
      <p:ext uri="{BB962C8B-B14F-4D97-AF65-F5344CB8AC3E}">
        <p14:creationId xmlns:p14="http://schemas.microsoft.com/office/powerpoint/2010/main" val="365270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r>
              <a:rPr lang="sv-SE"/>
              <a:t>2017-03-19</a:t>
            </a:r>
          </a:p>
        </p:txBody>
      </p:sp>
      <p:sp>
        <p:nvSpPr>
          <p:cNvPr id="5" name="Footer Placeholder 4"/>
          <p:cNvSpPr>
            <a:spLocks noGrp="1"/>
          </p:cNvSpPr>
          <p:nvPr>
            <p:ph type="ftr" sz="quarter" idx="11"/>
          </p:nvPr>
        </p:nvSpPr>
        <p:spPr/>
        <p:txBody>
          <a:bodyPr/>
          <a:lstStyle/>
          <a:p>
            <a:r>
              <a:rPr lang="sv-SE"/>
              <a:t>IK Kongahälla </a:t>
            </a:r>
          </a:p>
        </p:txBody>
      </p:sp>
      <p:sp>
        <p:nvSpPr>
          <p:cNvPr id="6" name="Slide Number Placeholder 5"/>
          <p:cNvSpPr>
            <a:spLocks noGrp="1"/>
          </p:cNvSpPr>
          <p:nvPr>
            <p:ph type="sldNum" sz="quarter" idx="12"/>
          </p:nvPr>
        </p:nvSpPr>
        <p:spPr/>
        <p:txBody>
          <a:bodyPr/>
          <a:lstStyle/>
          <a:p>
            <a:fld id="{10FCED17-7F5A-42E1-B174-F78BB6E5C7D1}" type="slidenum">
              <a:rPr lang="sv-SE" smtClean="0"/>
              <a:t>‹#›</a:t>
            </a:fld>
            <a:endParaRPr lang="sv-SE"/>
          </a:p>
        </p:txBody>
      </p:sp>
    </p:spTree>
    <p:extLst>
      <p:ext uri="{BB962C8B-B14F-4D97-AF65-F5344CB8AC3E}">
        <p14:creationId xmlns:p14="http://schemas.microsoft.com/office/powerpoint/2010/main" val="151755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r>
              <a:rPr lang="sv-SE"/>
              <a:t>2017-03-19</a:t>
            </a:r>
          </a:p>
        </p:txBody>
      </p:sp>
      <p:sp>
        <p:nvSpPr>
          <p:cNvPr id="5" name="Footer Placeholder 4"/>
          <p:cNvSpPr>
            <a:spLocks noGrp="1"/>
          </p:cNvSpPr>
          <p:nvPr>
            <p:ph type="ftr" sz="quarter" idx="11"/>
          </p:nvPr>
        </p:nvSpPr>
        <p:spPr/>
        <p:txBody>
          <a:bodyPr/>
          <a:lstStyle/>
          <a:p>
            <a:r>
              <a:rPr lang="sv-SE"/>
              <a:t>IK Kongahälla </a:t>
            </a:r>
          </a:p>
        </p:txBody>
      </p:sp>
      <p:sp>
        <p:nvSpPr>
          <p:cNvPr id="6" name="Slide Number Placeholder 5"/>
          <p:cNvSpPr>
            <a:spLocks noGrp="1"/>
          </p:cNvSpPr>
          <p:nvPr>
            <p:ph type="sldNum" sz="quarter" idx="12"/>
          </p:nvPr>
        </p:nvSpPr>
        <p:spPr/>
        <p:txBody>
          <a:bodyPr/>
          <a:lstStyle/>
          <a:p>
            <a:fld id="{10FCED17-7F5A-42E1-B174-F78BB6E5C7D1}" type="slidenum">
              <a:rPr lang="sv-SE" smtClean="0"/>
              <a:t>‹#›</a:t>
            </a:fld>
            <a:endParaRPr lang="sv-SE"/>
          </a:p>
        </p:txBody>
      </p:sp>
    </p:spTree>
    <p:extLst>
      <p:ext uri="{BB962C8B-B14F-4D97-AF65-F5344CB8AC3E}">
        <p14:creationId xmlns:p14="http://schemas.microsoft.com/office/powerpoint/2010/main" val="92229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r>
              <a:rPr lang="sv-SE"/>
              <a:t>2017-03-19</a:t>
            </a:r>
          </a:p>
        </p:txBody>
      </p:sp>
      <p:sp>
        <p:nvSpPr>
          <p:cNvPr id="5" name="Footer Placeholder 4"/>
          <p:cNvSpPr>
            <a:spLocks noGrp="1"/>
          </p:cNvSpPr>
          <p:nvPr>
            <p:ph type="ftr" sz="quarter" idx="11"/>
          </p:nvPr>
        </p:nvSpPr>
        <p:spPr/>
        <p:txBody>
          <a:bodyPr/>
          <a:lstStyle/>
          <a:p>
            <a:r>
              <a:rPr lang="sv-SE"/>
              <a:t>IK Kongahälla </a:t>
            </a:r>
          </a:p>
        </p:txBody>
      </p:sp>
      <p:sp>
        <p:nvSpPr>
          <p:cNvPr id="6" name="Slide Number Placeholder 5"/>
          <p:cNvSpPr>
            <a:spLocks noGrp="1"/>
          </p:cNvSpPr>
          <p:nvPr>
            <p:ph type="sldNum" sz="quarter" idx="12"/>
          </p:nvPr>
        </p:nvSpPr>
        <p:spPr/>
        <p:txBody>
          <a:bodyPr/>
          <a:lstStyle/>
          <a:p>
            <a:fld id="{10FCED17-7F5A-42E1-B174-F78BB6E5C7D1}" type="slidenum">
              <a:rPr lang="sv-SE" smtClean="0"/>
              <a:t>‹#›</a:t>
            </a:fld>
            <a:endParaRPr lang="sv-SE"/>
          </a:p>
        </p:txBody>
      </p:sp>
    </p:spTree>
    <p:extLst>
      <p:ext uri="{BB962C8B-B14F-4D97-AF65-F5344CB8AC3E}">
        <p14:creationId xmlns:p14="http://schemas.microsoft.com/office/powerpoint/2010/main" val="2954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sv-SE"/>
              <a:t>2017-03-19</a:t>
            </a:r>
          </a:p>
        </p:txBody>
      </p:sp>
      <p:sp>
        <p:nvSpPr>
          <p:cNvPr id="5" name="Footer Placeholder 4"/>
          <p:cNvSpPr>
            <a:spLocks noGrp="1"/>
          </p:cNvSpPr>
          <p:nvPr>
            <p:ph type="ftr" sz="quarter" idx="11"/>
          </p:nvPr>
        </p:nvSpPr>
        <p:spPr/>
        <p:txBody>
          <a:bodyPr/>
          <a:lstStyle/>
          <a:p>
            <a:r>
              <a:rPr lang="sv-SE"/>
              <a:t>IK Kongahälla </a:t>
            </a:r>
          </a:p>
        </p:txBody>
      </p:sp>
      <p:sp>
        <p:nvSpPr>
          <p:cNvPr id="6" name="Slide Number Placeholder 5"/>
          <p:cNvSpPr>
            <a:spLocks noGrp="1"/>
          </p:cNvSpPr>
          <p:nvPr>
            <p:ph type="sldNum" sz="quarter" idx="12"/>
          </p:nvPr>
        </p:nvSpPr>
        <p:spPr/>
        <p:txBody>
          <a:bodyPr/>
          <a:lstStyle/>
          <a:p>
            <a:fld id="{10FCED17-7F5A-42E1-B174-F78BB6E5C7D1}" type="slidenum">
              <a:rPr lang="sv-SE" smtClean="0"/>
              <a:t>‹#›</a:t>
            </a:fld>
            <a:endParaRPr lang="sv-SE"/>
          </a:p>
        </p:txBody>
      </p:sp>
    </p:spTree>
    <p:extLst>
      <p:ext uri="{BB962C8B-B14F-4D97-AF65-F5344CB8AC3E}">
        <p14:creationId xmlns:p14="http://schemas.microsoft.com/office/powerpoint/2010/main" val="307274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p:cNvSpPr>
            <a:spLocks noGrp="1"/>
          </p:cNvSpPr>
          <p:nvPr>
            <p:ph type="dt" sz="half" idx="10"/>
          </p:nvPr>
        </p:nvSpPr>
        <p:spPr/>
        <p:txBody>
          <a:bodyPr/>
          <a:lstStyle/>
          <a:p>
            <a:r>
              <a:rPr lang="sv-SE"/>
              <a:t>2017-03-19</a:t>
            </a:r>
          </a:p>
        </p:txBody>
      </p:sp>
      <p:sp>
        <p:nvSpPr>
          <p:cNvPr id="6" name="Footer Placeholder 5"/>
          <p:cNvSpPr>
            <a:spLocks noGrp="1"/>
          </p:cNvSpPr>
          <p:nvPr>
            <p:ph type="ftr" sz="quarter" idx="11"/>
          </p:nvPr>
        </p:nvSpPr>
        <p:spPr/>
        <p:txBody>
          <a:bodyPr/>
          <a:lstStyle/>
          <a:p>
            <a:r>
              <a:rPr lang="sv-SE"/>
              <a:t>IK Kongahälla </a:t>
            </a:r>
          </a:p>
        </p:txBody>
      </p:sp>
      <p:sp>
        <p:nvSpPr>
          <p:cNvPr id="7" name="Slide Number Placeholder 6"/>
          <p:cNvSpPr>
            <a:spLocks noGrp="1"/>
          </p:cNvSpPr>
          <p:nvPr>
            <p:ph type="sldNum" sz="quarter" idx="12"/>
          </p:nvPr>
        </p:nvSpPr>
        <p:spPr/>
        <p:txBody>
          <a:bodyPr/>
          <a:lstStyle/>
          <a:p>
            <a:fld id="{10FCED17-7F5A-42E1-B174-F78BB6E5C7D1}" type="slidenum">
              <a:rPr lang="sv-SE" smtClean="0"/>
              <a:t>‹#›</a:t>
            </a:fld>
            <a:endParaRPr lang="sv-SE"/>
          </a:p>
        </p:txBody>
      </p:sp>
    </p:spTree>
    <p:extLst>
      <p:ext uri="{BB962C8B-B14F-4D97-AF65-F5344CB8AC3E}">
        <p14:creationId xmlns:p14="http://schemas.microsoft.com/office/powerpoint/2010/main" val="2506190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r>
              <a:rPr lang="sv-SE"/>
              <a:t>2017-03-19</a:t>
            </a:r>
          </a:p>
        </p:txBody>
      </p:sp>
      <p:sp>
        <p:nvSpPr>
          <p:cNvPr id="8" name="Footer Placeholder 7"/>
          <p:cNvSpPr>
            <a:spLocks noGrp="1"/>
          </p:cNvSpPr>
          <p:nvPr>
            <p:ph type="ftr" sz="quarter" idx="11"/>
          </p:nvPr>
        </p:nvSpPr>
        <p:spPr/>
        <p:txBody>
          <a:bodyPr/>
          <a:lstStyle/>
          <a:p>
            <a:r>
              <a:rPr lang="sv-SE"/>
              <a:t>IK Kongahälla </a:t>
            </a:r>
          </a:p>
        </p:txBody>
      </p:sp>
      <p:sp>
        <p:nvSpPr>
          <p:cNvPr id="9" name="Slide Number Placeholder 8"/>
          <p:cNvSpPr>
            <a:spLocks noGrp="1"/>
          </p:cNvSpPr>
          <p:nvPr>
            <p:ph type="sldNum" sz="quarter" idx="12"/>
          </p:nvPr>
        </p:nvSpPr>
        <p:spPr/>
        <p:txBody>
          <a:bodyPr/>
          <a:lstStyle/>
          <a:p>
            <a:fld id="{10FCED17-7F5A-42E1-B174-F78BB6E5C7D1}" type="slidenum">
              <a:rPr lang="sv-SE" smtClean="0"/>
              <a:t>‹#›</a:t>
            </a:fld>
            <a:endParaRPr lang="sv-SE"/>
          </a:p>
        </p:txBody>
      </p:sp>
    </p:spTree>
    <p:extLst>
      <p:ext uri="{BB962C8B-B14F-4D97-AF65-F5344CB8AC3E}">
        <p14:creationId xmlns:p14="http://schemas.microsoft.com/office/powerpoint/2010/main" val="215861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Date Placeholder 2"/>
          <p:cNvSpPr>
            <a:spLocks noGrp="1"/>
          </p:cNvSpPr>
          <p:nvPr>
            <p:ph type="dt" sz="half" idx="10"/>
          </p:nvPr>
        </p:nvSpPr>
        <p:spPr/>
        <p:txBody>
          <a:bodyPr/>
          <a:lstStyle/>
          <a:p>
            <a:r>
              <a:rPr lang="sv-SE"/>
              <a:t>2017-03-19</a:t>
            </a:r>
          </a:p>
        </p:txBody>
      </p:sp>
      <p:sp>
        <p:nvSpPr>
          <p:cNvPr id="4" name="Footer Placeholder 3"/>
          <p:cNvSpPr>
            <a:spLocks noGrp="1"/>
          </p:cNvSpPr>
          <p:nvPr>
            <p:ph type="ftr" sz="quarter" idx="11"/>
          </p:nvPr>
        </p:nvSpPr>
        <p:spPr/>
        <p:txBody>
          <a:bodyPr/>
          <a:lstStyle/>
          <a:p>
            <a:r>
              <a:rPr lang="sv-SE"/>
              <a:t>IK Kongahälla </a:t>
            </a:r>
          </a:p>
        </p:txBody>
      </p:sp>
      <p:sp>
        <p:nvSpPr>
          <p:cNvPr id="5" name="Slide Number Placeholder 4"/>
          <p:cNvSpPr>
            <a:spLocks noGrp="1"/>
          </p:cNvSpPr>
          <p:nvPr>
            <p:ph type="sldNum" sz="quarter" idx="12"/>
          </p:nvPr>
        </p:nvSpPr>
        <p:spPr/>
        <p:txBody>
          <a:bodyPr/>
          <a:lstStyle/>
          <a:p>
            <a:fld id="{10FCED17-7F5A-42E1-B174-F78BB6E5C7D1}" type="slidenum">
              <a:rPr lang="sv-SE" smtClean="0"/>
              <a:t>‹#›</a:t>
            </a:fld>
            <a:endParaRPr lang="sv-SE"/>
          </a:p>
        </p:txBody>
      </p:sp>
    </p:spTree>
    <p:extLst>
      <p:ext uri="{BB962C8B-B14F-4D97-AF65-F5344CB8AC3E}">
        <p14:creationId xmlns:p14="http://schemas.microsoft.com/office/powerpoint/2010/main" val="4007948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2017-03-19</a:t>
            </a:r>
          </a:p>
        </p:txBody>
      </p:sp>
      <p:sp>
        <p:nvSpPr>
          <p:cNvPr id="3" name="Footer Placeholder 2"/>
          <p:cNvSpPr>
            <a:spLocks noGrp="1"/>
          </p:cNvSpPr>
          <p:nvPr>
            <p:ph type="ftr" sz="quarter" idx="11"/>
          </p:nvPr>
        </p:nvSpPr>
        <p:spPr/>
        <p:txBody>
          <a:bodyPr/>
          <a:lstStyle/>
          <a:p>
            <a:r>
              <a:rPr lang="sv-SE"/>
              <a:t>IK Kongahälla </a:t>
            </a:r>
          </a:p>
        </p:txBody>
      </p:sp>
      <p:sp>
        <p:nvSpPr>
          <p:cNvPr id="4" name="Slide Number Placeholder 3"/>
          <p:cNvSpPr>
            <a:spLocks noGrp="1"/>
          </p:cNvSpPr>
          <p:nvPr>
            <p:ph type="sldNum" sz="quarter" idx="12"/>
          </p:nvPr>
        </p:nvSpPr>
        <p:spPr/>
        <p:txBody>
          <a:bodyPr/>
          <a:lstStyle/>
          <a:p>
            <a:fld id="{10FCED17-7F5A-42E1-B174-F78BB6E5C7D1}" type="slidenum">
              <a:rPr lang="sv-SE" smtClean="0"/>
              <a:t>‹#›</a:t>
            </a:fld>
            <a:endParaRPr lang="sv-SE"/>
          </a:p>
        </p:txBody>
      </p:sp>
    </p:spTree>
    <p:extLst>
      <p:ext uri="{BB962C8B-B14F-4D97-AF65-F5344CB8AC3E}">
        <p14:creationId xmlns:p14="http://schemas.microsoft.com/office/powerpoint/2010/main" val="190191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sv-SE"/>
              <a:t>2017-03-19</a:t>
            </a:r>
          </a:p>
        </p:txBody>
      </p:sp>
      <p:sp>
        <p:nvSpPr>
          <p:cNvPr id="6" name="Footer Placeholder 5"/>
          <p:cNvSpPr>
            <a:spLocks noGrp="1"/>
          </p:cNvSpPr>
          <p:nvPr>
            <p:ph type="ftr" sz="quarter" idx="11"/>
          </p:nvPr>
        </p:nvSpPr>
        <p:spPr/>
        <p:txBody>
          <a:bodyPr/>
          <a:lstStyle/>
          <a:p>
            <a:r>
              <a:rPr lang="sv-SE"/>
              <a:t>IK Kongahälla </a:t>
            </a:r>
          </a:p>
        </p:txBody>
      </p:sp>
      <p:sp>
        <p:nvSpPr>
          <p:cNvPr id="7" name="Slide Number Placeholder 6"/>
          <p:cNvSpPr>
            <a:spLocks noGrp="1"/>
          </p:cNvSpPr>
          <p:nvPr>
            <p:ph type="sldNum" sz="quarter" idx="12"/>
          </p:nvPr>
        </p:nvSpPr>
        <p:spPr/>
        <p:txBody>
          <a:bodyPr/>
          <a:lstStyle/>
          <a:p>
            <a:fld id="{10FCED17-7F5A-42E1-B174-F78BB6E5C7D1}" type="slidenum">
              <a:rPr lang="sv-SE" smtClean="0"/>
              <a:t>‹#›</a:t>
            </a:fld>
            <a:endParaRPr lang="sv-SE"/>
          </a:p>
        </p:txBody>
      </p:sp>
    </p:spTree>
    <p:extLst>
      <p:ext uri="{BB962C8B-B14F-4D97-AF65-F5344CB8AC3E}">
        <p14:creationId xmlns:p14="http://schemas.microsoft.com/office/powerpoint/2010/main" val="204298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sv-SE"/>
              <a:t>2017-03-19</a:t>
            </a:r>
          </a:p>
        </p:txBody>
      </p:sp>
      <p:sp>
        <p:nvSpPr>
          <p:cNvPr id="6" name="Footer Placeholder 5"/>
          <p:cNvSpPr>
            <a:spLocks noGrp="1"/>
          </p:cNvSpPr>
          <p:nvPr>
            <p:ph type="ftr" sz="quarter" idx="11"/>
          </p:nvPr>
        </p:nvSpPr>
        <p:spPr/>
        <p:txBody>
          <a:bodyPr/>
          <a:lstStyle/>
          <a:p>
            <a:r>
              <a:rPr lang="sv-SE"/>
              <a:t>IK Kongahälla </a:t>
            </a:r>
          </a:p>
        </p:txBody>
      </p:sp>
      <p:sp>
        <p:nvSpPr>
          <p:cNvPr id="7" name="Slide Number Placeholder 6"/>
          <p:cNvSpPr>
            <a:spLocks noGrp="1"/>
          </p:cNvSpPr>
          <p:nvPr>
            <p:ph type="sldNum" sz="quarter" idx="12"/>
          </p:nvPr>
        </p:nvSpPr>
        <p:spPr/>
        <p:txBody>
          <a:bodyPr/>
          <a:lstStyle/>
          <a:p>
            <a:fld id="{10FCED17-7F5A-42E1-B174-F78BB6E5C7D1}" type="slidenum">
              <a:rPr lang="sv-SE" smtClean="0"/>
              <a:t>‹#›</a:t>
            </a:fld>
            <a:endParaRPr lang="sv-SE"/>
          </a:p>
        </p:txBody>
      </p:sp>
    </p:spTree>
    <p:extLst>
      <p:ext uri="{BB962C8B-B14F-4D97-AF65-F5344CB8AC3E}">
        <p14:creationId xmlns:p14="http://schemas.microsoft.com/office/powerpoint/2010/main" val="3555548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2017-03-19</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IK Kongahälla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CED17-7F5A-42E1-B174-F78BB6E5C7D1}" type="slidenum">
              <a:rPr lang="sv-SE" smtClean="0"/>
              <a:t>‹#›</a:t>
            </a:fld>
            <a:endParaRPr lang="sv-SE"/>
          </a:p>
        </p:txBody>
      </p:sp>
    </p:spTree>
    <p:extLst>
      <p:ext uri="{BB962C8B-B14F-4D97-AF65-F5344CB8AC3E}">
        <p14:creationId xmlns:p14="http://schemas.microsoft.com/office/powerpoint/2010/main" val="3878785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e-fotboll.s2s.net/home/"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d01.fogis.se/svenskfotboll.se/ImageVault/Images/id_150000/scope_0/ImageVaultHandler.aspx170223102645-uq" TargetMode="External"/><Relationship Id="rId4" Type="http://schemas.openxmlformats.org/officeDocument/2006/relationships/hyperlink" Target="http://gbgfotboll.se/tranarutbildning/ovningsbank-ulf-carlss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dirty="0">
                <a:latin typeface="Arial Rounded MT Bold" panose="020F0704030504030204" pitchFamily="34" charset="0"/>
              </a:rPr>
              <a:t>2017-03-19</a:t>
            </a:r>
          </a:p>
        </p:txBody>
      </p:sp>
      <p:sp>
        <p:nvSpPr>
          <p:cNvPr id="5" name="Footer Placeholder 4"/>
          <p:cNvSpPr>
            <a:spLocks noGrp="1"/>
          </p:cNvSpPr>
          <p:nvPr>
            <p:ph type="ftr" sz="quarter" idx="11"/>
          </p:nvPr>
        </p:nvSpPr>
        <p:spPr/>
        <p:txBody>
          <a:bodyPr/>
          <a:lstStyle/>
          <a:p>
            <a:r>
              <a:rPr lang="sv-SE" dirty="0">
                <a:latin typeface="Arial Rounded MT Bold" panose="020F0704030504030204" pitchFamily="34" charset="0"/>
              </a:rPr>
              <a:t>IK Kongahälla </a:t>
            </a:r>
          </a:p>
        </p:txBody>
      </p:sp>
      <p:sp>
        <p:nvSpPr>
          <p:cNvPr id="6" name="Slide Number Placeholder 5"/>
          <p:cNvSpPr>
            <a:spLocks noGrp="1"/>
          </p:cNvSpPr>
          <p:nvPr>
            <p:ph type="sldNum" sz="quarter" idx="12"/>
          </p:nvPr>
        </p:nvSpPr>
        <p:spPr/>
        <p:txBody>
          <a:bodyPr/>
          <a:lstStyle/>
          <a:p>
            <a:fld id="{10FCED17-7F5A-42E1-B174-F78BB6E5C7D1}" type="slidenum">
              <a:rPr lang="sv-SE" smtClean="0">
                <a:latin typeface="Arial Rounded MT Bold" panose="020F0704030504030204" pitchFamily="34" charset="0"/>
              </a:rPr>
              <a:t>1</a:t>
            </a:fld>
            <a:endParaRPr lang="sv-SE" dirty="0">
              <a:latin typeface="Arial Rounded MT Bold" panose="020F0704030504030204" pitchFamily="34" charset="0"/>
            </a:endParaRPr>
          </a:p>
        </p:txBody>
      </p:sp>
      <p:sp>
        <p:nvSpPr>
          <p:cNvPr id="7" name="TextBox 6"/>
          <p:cNvSpPr txBox="1"/>
          <p:nvPr/>
        </p:nvSpPr>
        <p:spPr>
          <a:xfrm>
            <a:off x="2209800" y="133815"/>
            <a:ext cx="7490256" cy="523220"/>
          </a:xfrm>
          <a:prstGeom prst="rect">
            <a:avLst/>
          </a:prstGeom>
          <a:noFill/>
        </p:spPr>
        <p:txBody>
          <a:bodyPr wrap="none" rtlCol="0">
            <a:spAutoFit/>
          </a:bodyPr>
          <a:lstStyle/>
          <a:p>
            <a:r>
              <a:rPr lang="sv-SE" sz="2800" dirty="0">
                <a:latin typeface="Arial Rounded MT Bold" panose="020F0704030504030204" pitchFamily="34" charset="0"/>
              </a:rPr>
              <a:t>Övningar för IK Kongahälla ungdomslag  </a:t>
            </a:r>
          </a:p>
        </p:txBody>
      </p:sp>
      <p:pic>
        <p:nvPicPr>
          <p:cNvPr id="8"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14625" y="2934759"/>
            <a:ext cx="6008647" cy="834534"/>
          </a:xfrm>
          <a:prstGeom prst="rect">
            <a:avLst/>
          </a:prstGeom>
        </p:spPr>
      </p:pic>
      <p:sp>
        <p:nvSpPr>
          <p:cNvPr id="9" name="TextBox 8"/>
          <p:cNvSpPr txBox="1"/>
          <p:nvPr/>
        </p:nvSpPr>
        <p:spPr>
          <a:xfrm>
            <a:off x="1563029" y="657035"/>
            <a:ext cx="10187276" cy="5478423"/>
          </a:xfrm>
          <a:prstGeom prst="rect">
            <a:avLst/>
          </a:prstGeom>
          <a:noFill/>
        </p:spPr>
        <p:txBody>
          <a:bodyPr wrap="none" rtlCol="0">
            <a:spAutoFit/>
          </a:bodyPr>
          <a:lstStyle/>
          <a:p>
            <a:r>
              <a:rPr lang="sv-SE" sz="1400" dirty="0">
                <a:latin typeface="Arial Rounded MT Bold" panose="020F0704030504030204" pitchFamily="34" charset="0"/>
              </a:rPr>
              <a:t>Syftet med dessa förslag till övningar är att förenkla din vardag som tränare och ledare.</a:t>
            </a:r>
          </a:p>
          <a:p>
            <a:r>
              <a:rPr lang="sv-SE" sz="1400" dirty="0">
                <a:latin typeface="Arial Rounded MT Bold" panose="020F0704030504030204" pitchFamily="34" charset="0"/>
              </a:rPr>
              <a:t>Samtliga övningar är väl beprövade av andra lag och åldersgrupper i Kongahälla. Givetvis kan övningar som</a:t>
            </a:r>
          </a:p>
          <a:p>
            <a:r>
              <a:rPr lang="sv-SE" sz="1400" dirty="0">
                <a:latin typeface="Arial Rounded MT Bold" panose="020F0704030504030204" pitchFamily="34" charset="0"/>
              </a:rPr>
              <a:t>beskrivs i ex. 9-11 år även tillämpas hos äldre åldersgrupper. Det finns ingen övre åldersgräns utan </a:t>
            </a:r>
          </a:p>
          <a:p>
            <a:r>
              <a:rPr lang="sv-SE" sz="1400" dirty="0">
                <a:latin typeface="Arial Rounded MT Bold" panose="020F0704030504030204" pitchFamily="34" charset="0"/>
              </a:rPr>
              <a:t>anpassa övningarna efter din träningsgrupp. Övningar som är           märkta gillar vi extra mycket.</a:t>
            </a:r>
          </a:p>
          <a:p>
            <a:endParaRPr lang="sv-SE" sz="1400" dirty="0">
              <a:latin typeface="Arial Rounded MT Bold" panose="020F0704030504030204" pitchFamily="34" charset="0"/>
            </a:endParaRPr>
          </a:p>
          <a:p>
            <a:r>
              <a:rPr lang="sv-SE" sz="1400" dirty="0">
                <a:latin typeface="Arial Rounded MT Bold" panose="020F0704030504030204" pitchFamily="34" charset="0"/>
              </a:rPr>
              <a:t>Tips:</a:t>
            </a:r>
          </a:p>
          <a:p>
            <a:pPr marL="285750" indent="-285750">
              <a:buFont typeface="Wingdings" panose="05000000000000000000" pitchFamily="2" charset="2"/>
              <a:buChar char="q"/>
            </a:pPr>
            <a:r>
              <a:rPr lang="sv-SE" sz="1400" dirty="0">
                <a:latin typeface="Arial Rounded MT Bold" panose="020F0704030504030204" pitchFamily="34" charset="0"/>
              </a:rPr>
              <a:t>Börja och avsluta varje träning med att samla gruppen, gå igenom: VAD vi skall träna på</a:t>
            </a:r>
          </a:p>
          <a:p>
            <a:r>
              <a:rPr lang="sv-SE" sz="1400" dirty="0">
                <a:latin typeface="Arial Rounded MT Bold" panose="020F0704030504030204" pitchFamily="34" charset="0"/>
              </a:rPr>
              <a:t>(passningar) VARFÖR vi skall träna på det (fotboll bygger på att passa bollen till varandra)</a:t>
            </a:r>
          </a:p>
          <a:p>
            <a:r>
              <a:rPr lang="sv-SE" sz="1400" dirty="0">
                <a:latin typeface="Arial Rounded MT Bold" panose="020F0704030504030204" pitchFamily="34" charset="0"/>
              </a:rPr>
              <a:t>HUR vi ska träna (Ajax triangel). Efter träningen låt spelarna ge feedback, avsluta alltid positivt.</a:t>
            </a:r>
          </a:p>
          <a:p>
            <a:endParaRPr lang="sv-SE" sz="1400" dirty="0">
              <a:latin typeface="Arial Rounded MT Bold" panose="020F0704030504030204" pitchFamily="34" charset="0"/>
            </a:endParaRPr>
          </a:p>
          <a:p>
            <a:pPr marL="285750" indent="-285750">
              <a:buFont typeface="Wingdings" panose="05000000000000000000" pitchFamily="2" charset="2"/>
              <a:buChar char="q"/>
            </a:pPr>
            <a:r>
              <a:rPr lang="sv-SE" sz="1400" dirty="0">
                <a:latin typeface="Arial Rounded MT Bold" panose="020F0704030504030204" pitchFamily="34" charset="0"/>
              </a:rPr>
              <a:t>Vid samlingar på plan se till att killarnas synfält inte distraheras av annat lags träning utan</a:t>
            </a:r>
          </a:p>
          <a:p>
            <a:r>
              <a:rPr lang="sv-SE" sz="1400" dirty="0">
                <a:latin typeface="Arial Rounded MT Bold" panose="020F0704030504030204" pitchFamily="34" charset="0"/>
              </a:rPr>
              <a:t>låt gruppen vara vänd mot något som inte fångar deras intresse.</a:t>
            </a:r>
          </a:p>
          <a:p>
            <a:endParaRPr lang="sv-SE" sz="1400" dirty="0">
              <a:latin typeface="Arial Rounded MT Bold" panose="020F0704030504030204" pitchFamily="34" charset="0"/>
            </a:endParaRPr>
          </a:p>
          <a:p>
            <a:pPr marL="285750" indent="-285750">
              <a:buFont typeface="Wingdings" panose="05000000000000000000" pitchFamily="2" charset="2"/>
              <a:buChar char="q"/>
            </a:pPr>
            <a:r>
              <a:rPr lang="sv-SE" sz="1400" dirty="0">
                <a:latin typeface="Arial Rounded MT Bold" panose="020F0704030504030204" pitchFamily="34" charset="0"/>
              </a:rPr>
              <a:t>Innan varje övning startar använd metodiken VISA – FÖRKLARA-VISA, ha tålamod då det</a:t>
            </a:r>
          </a:p>
          <a:p>
            <a:r>
              <a:rPr lang="sv-SE" sz="1400" dirty="0">
                <a:latin typeface="Arial Rounded MT Bold" panose="020F0704030504030204" pitchFamily="34" charset="0"/>
              </a:rPr>
              <a:t>tar tid innan en övning ”sätter sig”. Viktigt med instruktions punkter, är det passning med fotens </a:t>
            </a:r>
          </a:p>
          <a:p>
            <a:r>
              <a:rPr lang="sv-SE" sz="1400" dirty="0">
                <a:latin typeface="Arial Rounded MT Bold" panose="020F0704030504030204" pitchFamily="34" charset="0"/>
              </a:rPr>
              <a:t>insida som skall tränas, fokusera då på hur man gör det. </a:t>
            </a:r>
          </a:p>
          <a:p>
            <a:endParaRPr lang="sv-SE" sz="1400" dirty="0">
              <a:latin typeface="Arial Rounded MT Bold" panose="020F0704030504030204" pitchFamily="34" charset="0"/>
            </a:endParaRPr>
          </a:p>
          <a:p>
            <a:pPr marL="285750" indent="-285750">
              <a:buFont typeface="Wingdings" panose="05000000000000000000" pitchFamily="2" charset="2"/>
              <a:buChar char="q"/>
            </a:pPr>
            <a:r>
              <a:rPr lang="sv-SE" sz="1400" dirty="0">
                <a:latin typeface="Arial Rounded MT Bold" panose="020F0704030504030204" pitchFamily="34" charset="0"/>
              </a:rPr>
              <a:t>Det som är det viktigaste är det måste vara roligt och lustfyllt! Kom ihåg att varje spelare skall </a:t>
            </a:r>
          </a:p>
          <a:p>
            <a:r>
              <a:rPr lang="sv-SE" sz="1400" dirty="0">
                <a:latin typeface="Arial Rounded MT Bold" panose="020F0704030504030204" pitchFamily="34" charset="0"/>
              </a:rPr>
              <a:t>genomföra cirka 600-1000 tillslag/bolltouch per träningstillfälle och varje övning skall vara </a:t>
            </a:r>
          </a:p>
          <a:p>
            <a:r>
              <a:rPr lang="sv-SE" sz="1400" dirty="0">
                <a:latin typeface="Arial Rounded MT Bold" panose="020F0704030504030204" pitchFamily="34" charset="0"/>
              </a:rPr>
              <a:t>så ”matchlik” som möjligt.</a:t>
            </a:r>
          </a:p>
          <a:p>
            <a:endParaRPr lang="sv-SE" sz="1400" dirty="0">
              <a:latin typeface="Arial Rounded MT Bold" panose="020F0704030504030204" pitchFamily="34" charset="0"/>
            </a:endParaRPr>
          </a:p>
          <a:p>
            <a:r>
              <a:rPr lang="sv-SE" sz="1400" dirty="0">
                <a:latin typeface="Arial Rounded MT Bold" panose="020F0704030504030204" pitchFamily="34" charset="0"/>
              </a:rPr>
              <a:t>Samtliga övningar finns på </a:t>
            </a:r>
            <a:r>
              <a:rPr lang="sv-SE" sz="1400" dirty="0">
                <a:latin typeface="Arial Rounded MT Bold" panose="020F0704030504030204" pitchFamily="34" charset="0"/>
                <a:hlinkClick r:id="rId3"/>
              </a:rPr>
              <a:t>https://se-fotboll.s2s.net/home/</a:t>
            </a:r>
            <a:r>
              <a:rPr lang="sv-SE" sz="1400" dirty="0">
                <a:latin typeface="Arial Rounded MT Bold" panose="020F0704030504030204" pitchFamily="34" charset="0"/>
              </a:rPr>
              <a:t> </a:t>
            </a:r>
            <a:r>
              <a:rPr lang="sv-SE" sz="1400" dirty="0" err="1">
                <a:latin typeface="Arial Rounded MT Bold" panose="020F0704030504030204" pitchFamily="34" charset="0"/>
              </a:rPr>
              <a:t>Secrets</a:t>
            </a:r>
            <a:r>
              <a:rPr lang="sv-SE" sz="1400" dirty="0">
                <a:latin typeface="Arial Rounded MT Bold" panose="020F0704030504030204" pitchFamily="34" charset="0"/>
              </a:rPr>
              <a:t> to Sports, </a:t>
            </a:r>
          </a:p>
          <a:p>
            <a:r>
              <a:rPr lang="sv-SE" sz="1400" dirty="0">
                <a:latin typeface="Arial Rounded MT Bold" panose="020F0704030504030204" pitchFamily="34" charset="0"/>
              </a:rPr>
              <a:t>användarnamn: </a:t>
            </a:r>
            <a:r>
              <a:rPr lang="sv-SE" sz="1400" dirty="0" err="1">
                <a:latin typeface="Arial Rounded MT Bold" panose="020F0704030504030204" pitchFamily="34" charset="0"/>
              </a:rPr>
              <a:t>Talangtranare</a:t>
            </a:r>
            <a:r>
              <a:rPr lang="sv-SE" sz="1400" dirty="0">
                <a:latin typeface="Arial Rounded MT Bold" panose="020F0704030504030204" pitchFamily="34" charset="0"/>
              </a:rPr>
              <a:t> lösenord: Spelarlyftet och i Ulf Carlssons ”Övningsbanken 1, 2”</a:t>
            </a:r>
          </a:p>
          <a:p>
            <a:r>
              <a:rPr lang="sv-SE" sz="1400" dirty="0">
                <a:latin typeface="Arial Rounded MT Bold" panose="020F0704030504030204" pitchFamily="34" charset="0"/>
                <a:hlinkClick r:id="rId4"/>
              </a:rPr>
              <a:t>http://gbgfotboll.se/tranarutbildning/ovningsbank-ulf-carlsson/</a:t>
            </a:r>
            <a:r>
              <a:rPr lang="sv-SE" sz="1400" dirty="0">
                <a:latin typeface="Arial Rounded MT Bold" panose="020F0704030504030204" pitchFamily="34" charset="0"/>
              </a:rPr>
              <a:t> </a:t>
            </a:r>
          </a:p>
          <a:p>
            <a:r>
              <a:rPr lang="sv-SE" sz="1400" dirty="0">
                <a:latin typeface="Arial Rounded MT Bold" panose="020F0704030504030204" pitchFamily="34" charset="0"/>
              </a:rPr>
              <a:t>Se även SvFF Spelarmatrisen </a:t>
            </a:r>
            <a:r>
              <a:rPr lang="sv-SE" sz="1100" dirty="0">
                <a:latin typeface="Arial" panose="020B0604020202020204" pitchFamily="34" charset="0"/>
                <a:cs typeface="Arial" panose="020B0604020202020204" pitchFamily="34" charset="0"/>
                <a:hlinkClick r:id="rId5"/>
              </a:rPr>
              <a:t>http://d01.fogis.se/svenskfotboll.se/ImageVault/Images/id_150000/scope_0/ImageVaultHandler.aspx170223102645-uq</a:t>
            </a:r>
            <a:endParaRPr lang="sv-SE" sz="1100" dirty="0">
              <a:latin typeface="Arial Rounded MT Bold" panose="020F0704030504030204" pitchFamily="34" charset="0"/>
            </a:endParaRPr>
          </a:p>
        </p:txBody>
      </p:sp>
      <p:sp>
        <p:nvSpPr>
          <p:cNvPr id="10" name="5-Point Star 9"/>
          <p:cNvSpPr/>
          <p:nvPr/>
        </p:nvSpPr>
        <p:spPr>
          <a:xfrm>
            <a:off x="7040392" y="1357813"/>
            <a:ext cx="297112" cy="26508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93481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a:t>2017-03-19</a:t>
            </a:r>
          </a:p>
        </p:txBody>
      </p:sp>
      <p:sp>
        <p:nvSpPr>
          <p:cNvPr id="5" name="Footer Placeholder 4"/>
          <p:cNvSpPr>
            <a:spLocks noGrp="1"/>
          </p:cNvSpPr>
          <p:nvPr>
            <p:ph type="ftr" sz="quarter" idx="11"/>
          </p:nvPr>
        </p:nvSpPr>
        <p:spPr/>
        <p:txBody>
          <a:bodyPr/>
          <a:lstStyle/>
          <a:p>
            <a:r>
              <a:rPr lang="sv-SE"/>
              <a:t>IK Kongahälla </a:t>
            </a:r>
          </a:p>
        </p:txBody>
      </p:sp>
      <p:sp>
        <p:nvSpPr>
          <p:cNvPr id="6" name="Slide Number Placeholder 5"/>
          <p:cNvSpPr>
            <a:spLocks noGrp="1"/>
          </p:cNvSpPr>
          <p:nvPr>
            <p:ph type="sldNum" sz="quarter" idx="12"/>
          </p:nvPr>
        </p:nvSpPr>
        <p:spPr/>
        <p:txBody>
          <a:bodyPr/>
          <a:lstStyle/>
          <a:p>
            <a:fld id="{10FCED17-7F5A-42E1-B174-F78BB6E5C7D1}" type="slidenum">
              <a:rPr lang="sv-SE" smtClean="0"/>
              <a:t>10</a:t>
            </a:fld>
            <a:endParaRPr lang="sv-SE"/>
          </a:p>
        </p:txBody>
      </p:sp>
      <p:pic>
        <p:nvPicPr>
          <p:cNvPr id="7"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14625" y="2934759"/>
            <a:ext cx="6008647" cy="834534"/>
          </a:xfrm>
          <a:prstGeom prst="rect">
            <a:avLst/>
          </a:prstGeom>
        </p:spPr>
      </p:pic>
      <p:sp>
        <p:nvSpPr>
          <p:cNvPr id="8" name="TextBox 7"/>
          <p:cNvSpPr txBox="1"/>
          <p:nvPr/>
        </p:nvSpPr>
        <p:spPr>
          <a:xfrm>
            <a:off x="4304370" y="-5792"/>
            <a:ext cx="2857192" cy="461665"/>
          </a:xfrm>
          <a:prstGeom prst="rect">
            <a:avLst/>
          </a:prstGeom>
          <a:noFill/>
        </p:spPr>
        <p:txBody>
          <a:bodyPr wrap="none" rtlCol="0">
            <a:spAutoFit/>
          </a:bodyPr>
          <a:lstStyle/>
          <a:p>
            <a:r>
              <a:rPr lang="sv-SE" sz="2400" dirty="0">
                <a:latin typeface="Arial Rounded MT Bold" panose="020F0704030504030204" pitchFamily="34" charset="0"/>
              </a:rPr>
              <a:t>Övningar 12-15 år</a:t>
            </a:r>
          </a:p>
        </p:txBody>
      </p:sp>
      <p:pic>
        <p:nvPicPr>
          <p:cNvPr id="9" name="Bild 3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445" y="562440"/>
            <a:ext cx="3537410" cy="2582204"/>
          </a:xfrm>
          <a:prstGeom prst="rect">
            <a:avLst/>
          </a:prstGeom>
          <a:noFill/>
          <a:ln>
            <a:noFill/>
          </a:ln>
        </p:spPr>
      </p:pic>
      <p:sp>
        <p:nvSpPr>
          <p:cNvPr id="10" name="Text Box 93"/>
          <p:cNvSpPr txBox="1">
            <a:spLocks noChangeArrowheads="1"/>
          </p:cNvSpPr>
          <p:nvPr/>
        </p:nvSpPr>
        <p:spPr bwMode="auto">
          <a:xfrm>
            <a:off x="1118797" y="3375203"/>
            <a:ext cx="3410648" cy="2057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sv-SE" sz="1100" b="1" dirty="0"/>
              <a:t>Hattrick. En rolig avslutsövning.</a:t>
            </a:r>
          </a:p>
          <a:p>
            <a:pPr>
              <a:spcAft>
                <a:spcPts val="0"/>
              </a:spcAft>
            </a:pPr>
            <a:r>
              <a:rPr lang="sv-SE" sz="1100" dirty="0"/>
              <a:t>A löper fram fintar inåt och skjuter från vinkeln. Därefter vänder han upp och blir vägg för B som driver fram och utmanar figuren – väggar och avslutar. B vänder sedan upp och blir vägg för C som spelar vägg- får tillbaka och driver ner till kortlinjen för inlägg. A och B timar nu sina löpningar in för att komma i avslutspositioner på främre och bakre stolpen.</a:t>
            </a:r>
          </a:p>
          <a:p>
            <a:pPr>
              <a:spcAft>
                <a:spcPts val="0"/>
              </a:spcAft>
            </a:pPr>
            <a:r>
              <a:rPr lang="sv-SE" sz="1100" dirty="0"/>
              <a:t>Därefter flyttar A - B, B - C och C till A om man inte jobbar  </a:t>
            </a:r>
            <a:r>
              <a:rPr lang="sv-SE" sz="1100" dirty="0" err="1"/>
              <a:t>positionsanpassat</a:t>
            </a:r>
            <a:r>
              <a:rPr lang="sv-SE" sz="1100" dirty="0"/>
              <a:t>. Observera – vänd på övningen efter ca halva tiden. </a:t>
            </a:r>
          </a:p>
        </p:txBody>
      </p:sp>
      <p:sp>
        <p:nvSpPr>
          <p:cNvPr id="11" name="TextBox 10"/>
          <p:cNvSpPr txBox="1"/>
          <p:nvPr/>
        </p:nvSpPr>
        <p:spPr>
          <a:xfrm>
            <a:off x="1673938" y="402784"/>
            <a:ext cx="1863459" cy="276999"/>
          </a:xfrm>
          <a:prstGeom prst="rect">
            <a:avLst/>
          </a:prstGeom>
          <a:noFill/>
        </p:spPr>
        <p:txBody>
          <a:bodyPr wrap="none" rtlCol="0">
            <a:spAutoFit/>
          </a:bodyPr>
          <a:lstStyle/>
          <a:p>
            <a:r>
              <a:rPr lang="sv-SE" sz="1200" dirty="0">
                <a:latin typeface="Arial Rounded MT Bold" panose="020F0704030504030204" pitchFamily="34" charset="0"/>
              </a:rPr>
              <a:t>Avslutsövning Hattrick</a:t>
            </a:r>
          </a:p>
        </p:txBody>
      </p:sp>
      <p:pic>
        <p:nvPicPr>
          <p:cNvPr id="12" name="Bildobjekt 3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276" y="582296"/>
            <a:ext cx="3500349" cy="2562347"/>
          </a:xfrm>
          <a:prstGeom prst="rect">
            <a:avLst/>
          </a:prstGeom>
          <a:noFill/>
          <a:ln>
            <a:noFill/>
          </a:ln>
        </p:spPr>
      </p:pic>
      <p:sp>
        <p:nvSpPr>
          <p:cNvPr id="13" name="Textruta 91"/>
          <p:cNvSpPr txBox="1">
            <a:spLocks noChangeArrowheads="1"/>
          </p:cNvSpPr>
          <p:nvPr/>
        </p:nvSpPr>
        <p:spPr bwMode="auto">
          <a:xfrm>
            <a:off x="4845251" y="3352026"/>
            <a:ext cx="3314700" cy="231279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sv-SE" sz="1100" b="1" dirty="0"/>
              <a:t>Överlappstriangel Valencia U</a:t>
            </a:r>
          </a:p>
          <a:p>
            <a:pPr>
              <a:spcAft>
                <a:spcPts val="0"/>
              </a:spcAft>
            </a:pPr>
            <a:r>
              <a:rPr lang="sv-SE" sz="1100" dirty="0"/>
              <a:t>C med boll spelar B och startar löpning för överlapp.</a:t>
            </a:r>
          </a:p>
          <a:p>
            <a:pPr>
              <a:spcAft>
                <a:spcPts val="0"/>
              </a:spcAft>
            </a:pPr>
            <a:r>
              <a:rPr lang="sv-SE" sz="1100" dirty="0"/>
              <a:t>B spelar A och löper sedan in för att delta i avslut. </a:t>
            </a:r>
          </a:p>
          <a:p>
            <a:pPr>
              <a:spcAft>
                <a:spcPts val="0"/>
              </a:spcAft>
            </a:pPr>
            <a:r>
              <a:rPr lang="sv-SE" sz="1100" dirty="0"/>
              <a:t>A timar passning på insidan av överlappande C och löper därefter in för avslut.</a:t>
            </a:r>
          </a:p>
          <a:p>
            <a:pPr>
              <a:spcAft>
                <a:spcPts val="0"/>
              </a:spcAft>
            </a:pPr>
            <a:r>
              <a:rPr lang="sv-SE" sz="1100" dirty="0"/>
              <a:t>B båglöper och försöker komma in med rätt löpvinkel mot första ytan och A försöker hinna </a:t>
            </a:r>
            <a:r>
              <a:rPr lang="sv-SE" sz="1100" dirty="0" err="1"/>
              <a:t>båglöpa</a:t>
            </a:r>
            <a:r>
              <a:rPr lang="sv-SE" sz="1100" dirty="0"/>
              <a:t> och komma in på bortre ytan.</a:t>
            </a:r>
          </a:p>
          <a:p>
            <a:pPr>
              <a:spcAft>
                <a:spcPts val="0"/>
              </a:spcAft>
            </a:pPr>
            <a:r>
              <a:rPr lang="sv-SE" sz="1100" dirty="0"/>
              <a:t>C  slår ett timat inlägg.</a:t>
            </a:r>
          </a:p>
          <a:p>
            <a:pPr>
              <a:spcAft>
                <a:spcPts val="0"/>
              </a:spcAft>
            </a:pPr>
            <a:r>
              <a:rPr lang="sv-SE" sz="1100" dirty="0"/>
              <a:t>Efter avslutat anfall stannar en spelare av A eller B kvar för att bli passiv motståndare vid nästa inlägg. Efter halva tiden byter man sida så att alla får träna både från höger och vänster.</a:t>
            </a:r>
          </a:p>
        </p:txBody>
      </p:sp>
      <p:sp>
        <p:nvSpPr>
          <p:cNvPr id="14" name="TextBox 13"/>
          <p:cNvSpPr txBox="1"/>
          <p:nvPr/>
        </p:nvSpPr>
        <p:spPr>
          <a:xfrm>
            <a:off x="5398827" y="428760"/>
            <a:ext cx="2194832" cy="261610"/>
          </a:xfrm>
          <a:prstGeom prst="rect">
            <a:avLst/>
          </a:prstGeom>
          <a:noFill/>
        </p:spPr>
        <p:txBody>
          <a:bodyPr wrap="none" rtlCol="0">
            <a:spAutoFit/>
          </a:bodyPr>
          <a:lstStyle/>
          <a:p>
            <a:r>
              <a:rPr lang="sv-SE" sz="1100" dirty="0">
                <a:latin typeface="Arial Rounded MT Bold" panose="020F0704030504030204" pitchFamily="34" charset="0"/>
              </a:rPr>
              <a:t>Överlappstriangel Valencia U</a:t>
            </a:r>
          </a:p>
        </p:txBody>
      </p:sp>
      <p:pic>
        <p:nvPicPr>
          <p:cNvPr id="15" name="Bildobjekt 3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4759" y="556558"/>
            <a:ext cx="3462802" cy="2594206"/>
          </a:xfrm>
          <a:prstGeom prst="rect">
            <a:avLst/>
          </a:prstGeom>
          <a:noFill/>
          <a:ln>
            <a:noFill/>
          </a:ln>
        </p:spPr>
      </p:pic>
      <p:sp>
        <p:nvSpPr>
          <p:cNvPr id="16" name="TextBox 15"/>
          <p:cNvSpPr txBox="1"/>
          <p:nvPr/>
        </p:nvSpPr>
        <p:spPr>
          <a:xfrm>
            <a:off x="9158744" y="402784"/>
            <a:ext cx="2087431" cy="261610"/>
          </a:xfrm>
          <a:prstGeom prst="rect">
            <a:avLst/>
          </a:prstGeom>
          <a:noFill/>
        </p:spPr>
        <p:txBody>
          <a:bodyPr wrap="none" rtlCol="0">
            <a:spAutoFit/>
          </a:bodyPr>
          <a:lstStyle/>
          <a:p>
            <a:r>
              <a:rPr lang="sv-SE" sz="1100" dirty="0">
                <a:latin typeface="Arial Rounded MT Bold" panose="020F0704030504030204" pitchFamily="34" charset="0"/>
              </a:rPr>
              <a:t>Djupledstriangel Valencia U</a:t>
            </a:r>
          </a:p>
        </p:txBody>
      </p:sp>
      <p:sp>
        <p:nvSpPr>
          <p:cNvPr id="17" name="Textruta 90"/>
          <p:cNvSpPr txBox="1">
            <a:spLocks noChangeArrowheads="1"/>
          </p:cNvSpPr>
          <p:nvPr/>
        </p:nvSpPr>
        <p:spPr bwMode="auto">
          <a:xfrm>
            <a:off x="8605955" y="3352026"/>
            <a:ext cx="3314700" cy="21037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sv-SE" sz="1100" b="1" dirty="0"/>
              <a:t>Djupledstriangel Valencia U</a:t>
            </a:r>
          </a:p>
          <a:p>
            <a:pPr>
              <a:spcAft>
                <a:spcPts val="0"/>
              </a:spcAft>
            </a:pPr>
            <a:r>
              <a:rPr lang="sv-SE" sz="1100" dirty="0"/>
              <a:t>A med boll spelar B och båglöper in för att komma på avslut  i rätt vinkel mot främre ytan.</a:t>
            </a:r>
          </a:p>
          <a:p>
            <a:pPr>
              <a:spcAft>
                <a:spcPts val="0"/>
              </a:spcAft>
            </a:pPr>
            <a:r>
              <a:rPr lang="sv-SE" sz="1100" dirty="0"/>
              <a:t>B spelar tillbaka bollen till rättvänd C och vänder utåt för att få en djupledspass av C.</a:t>
            </a:r>
          </a:p>
          <a:p>
            <a:pPr>
              <a:spcAft>
                <a:spcPts val="0"/>
              </a:spcAft>
            </a:pPr>
            <a:r>
              <a:rPr lang="sv-SE" sz="1100" dirty="0"/>
              <a:t>C tar emot och spelar en boll på insidan konan och startar sedan ett inlöp för att om möjligt komma in med rätt vinkel på bortre ytan.</a:t>
            </a:r>
          </a:p>
          <a:p>
            <a:pPr>
              <a:spcAft>
                <a:spcPts val="0"/>
              </a:spcAft>
            </a:pPr>
            <a:r>
              <a:rPr lang="sv-SE" sz="1100" dirty="0"/>
              <a:t>B slår ett timat inlägg.</a:t>
            </a:r>
          </a:p>
          <a:p>
            <a:pPr>
              <a:spcAft>
                <a:spcPts val="0"/>
              </a:spcAft>
            </a:pPr>
            <a:r>
              <a:rPr lang="sv-SE" sz="1100" dirty="0"/>
              <a:t>En av A och C stannar kvar för att bli passiv motståndare för nästa anfall. Efter halva tiden skiftar man så att alla får jobba med höger/vänster.</a:t>
            </a:r>
          </a:p>
          <a:p>
            <a:pPr>
              <a:spcAft>
                <a:spcPts val="0"/>
              </a:spcAft>
            </a:pPr>
            <a:r>
              <a:rPr lang="sv-SE" sz="1200" dirty="0">
                <a:effectLst/>
                <a:latin typeface="Times New Roman" panose="02020603050405020304" pitchFamily="18" charset="0"/>
                <a:ea typeface="Times New Roman" panose="02020603050405020304" pitchFamily="18" charset="0"/>
              </a:rPr>
              <a:t> </a:t>
            </a:r>
          </a:p>
        </p:txBody>
      </p:sp>
      <p:sp>
        <p:nvSpPr>
          <p:cNvPr id="18" name="5-Point Star 17"/>
          <p:cNvSpPr/>
          <p:nvPr/>
        </p:nvSpPr>
        <p:spPr>
          <a:xfrm>
            <a:off x="906965" y="80691"/>
            <a:ext cx="780249" cy="6961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51120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a:t>2017-03-19</a:t>
            </a:r>
          </a:p>
        </p:txBody>
      </p:sp>
      <p:sp>
        <p:nvSpPr>
          <p:cNvPr id="5" name="Footer Placeholder 4"/>
          <p:cNvSpPr>
            <a:spLocks noGrp="1"/>
          </p:cNvSpPr>
          <p:nvPr>
            <p:ph type="ftr" sz="quarter" idx="11"/>
          </p:nvPr>
        </p:nvSpPr>
        <p:spPr/>
        <p:txBody>
          <a:bodyPr/>
          <a:lstStyle/>
          <a:p>
            <a:r>
              <a:rPr lang="sv-SE"/>
              <a:t>IK Kongahälla </a:t>
            </a:r>
          </a:p>
        </p:txBody>
      </p:sp>
      <p:sp>
        <p:nvSpPr>
          <p:cNvPr id="6" name="Slide Number Placeholder 5"/>
          <p:cNvSpPr>
            <a:spLocks noGrp="1"/>
          </p:cNvSpPr>
          <p:nvPr>
            <p:ph type="sldNum" sz="quarter" idx="12"/>
          </p:nvPr>
        </p:nvSpPr>
        <p:spPr/>
        <p:txBody>
          <a:bodyPr/>
          <a:lstStyle/>
          <a:p>
            <a:fld id="{10FCED17-7F5A-42E1-B174-F78BB6E5C7D1}" type="slidenum">
              <a:rPr lang="sv-SE" smtClean="0"/>
              <a:t>2</a:t>
            </a:fld>
            <a:endParaRPr lang="sv-SE"/>
          </a:p>
        </p:txBody>
      </p:sp>
      <p:pic>
        <p:nvPicPr>
          <p:cNvPr id="7"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14625" y="2934759"/>
            <a:ext cx="6008647" cy="834534"/>
          </a:xfrm>
          <a:prstGeom prst="rect">
            <a:avLst/>
          </a:prstGeom>
        </p:spPr>
      </p:pic>
      <p:sp>
        <p:nvSpPr>
          <p:cNvPr id="8" name="TextBox 7"/>
          <p:cNvSpPr txBox="1"/>
          <p:nvPr/>
        </p:nvSpPr>
        <p:spPr>
          <a:xfrm>
            <a:off x="2587085" y="90779"/>
            <a:ext cx="2562240" cy="615553"/>
          </a:xfrm>
          <a:prstGeom prst="rect">
            <a:avLst/>
          </a:prstGeom>
          <a:noFill/>
        </p:spPr>
        <p:txBody>
          <a:bodyPr wrap="none" rtlCol="0">
            <a:spAutoFit/>
          </a:bodyPr>
          <a:lstStyle/>
          <a:p>
            <a:r>
              <a:rPr lang="sv-SE" sz="2400" dirty="0">
                <a:latin typeface="Arial Rounded MT Bold" panose="020F0704030504030204" pitchFamily="34" charset="0"/>
                <a:cs typeface="Arial" panose="020B0604020202020204" pitchFamily="34" charset="0"/>
              </a:rPr>
              <a:t>Övningar 6-8 år</a:t>
            </a:r>
            <a:r>
              <a:rPr lang="sv-SE" sz="1000" dirty="0">
                <a:latin typeface="Arial" panose="020B0604020202020204" pitchFamily="34" charset="0"/>
                <a:cs typeface="Arial" panose="020B0604020202020204" pitchFamily="34" charset="0"/>
              </a:rPr>
              <a:t>, </a:t>
            </a:r>
          </a:p>
          <a:p>
            <a:endParaRPr lang="sv-SE" sz="1000" dirty="0">
              <a:latin typeface="Arial" panose="020B0604020202020204" pitchFamily="34" charset="0"/>
              <a:cs typeface="Arial" panose="020B0604020202020204" pitchFamily="34" charset="0"/>
            </a:endParaRPr>
          </a:p>
        </p:txBody>
      </p:sp>
      <p:sp>
        <p:nvSpPr>
          <p:cNvPr id="9" name="TextBox 8"/>
          <p:cNvSpPr txBox="1"/>
          <p:nvPr/>
        </p:nvSpPr>
        <p:spPr>
          <a:xfrm>
            <a:off x="1438508" y="578534"/>
            <a:ext cx="10221773" cy="830997"/>
          </a:xfrm>
          <a:prstGeom prst="rect">
            <a:avLst/>
          </a:prstGeom>
          <a:noFill/>
        </p:spPr>
        <p:txBody>
          <a:bodyPr wrap="none" rtlCol="0">
            <a:spAutoFit/>
          </a:bodyPr>
          <a:lstStyle/>
          <a:p>
            <a:r>
              <a:rPr lang="sv-SE" sz="1600" dirty="0">
                <a:latin typeface="Arial Rounded MT Bold" panose="020F0704030504030204" pitchFamily="34" charset="0"/>
              </a:rPr>
              <a:t>Generellt för denna ålder gäller övningar som innehåller finta, dribbla och skjuta. Involvera föräldrar</a:t>
            </a:r>
          </a:p>
          <a:p>
            <a:r>
              <a:rPr lang="sv-SE" sz="1600" dirty="0">
                <a:latin typeface="Arial Rounded MT Bold" panose="020F0704030504030204" pitchFamily="34" charset="0"/>
              </a:rPr>
              <a:t>så att ni kan dela upp i små grupper. Varje träning skall innehålla s.k. smålagspel 2-2, 3-3 med mycket </a:t>
            </a:r>
          </a:p>
          <a:p>
            <a:r>
              <a:rPr lang="sv-SE" sz="1600" dirty="0">
                <a:latin typeface="Arial Rounded MT Bold" panose="020F0704030504030204" pitchFamily="34" charset="0"/>
              </a:rPr>
              <a:t>tillslag, undvik övningar där det uppstår köer.</a:t>
            </a:r>
          </a:p>
        </p:txBody>
      </p:sp>
      <p:pic>
        <p:nvPicPr>
          <p:cNvPr id="10" name="Picture 9"/>
          <p:cNvPicPr>
            <a:picLocks noChangeAspect="1"/>
          </p:cNvPicPr>
          <p:nvPr/>
        </p:nvPicPr>
        <p:blipFill>
          <a:blip r:embed="rId3"/>
          <a:stretch>
            <a:fillRect/>
          </a:stretch>
        </p:blipFill>
        <p:spPr>
          <a:xfrm>
            <a:off x="1438508" y="1538287"/>
            <a:ext cx="2486025" cy="2867025"/>
          </a:xfrm>
          <a:prstGeom prst="rect">
            <a:avLst/>
          </a:prstGeom>
        </p:spPr>
      </p:pic>
      <p:sp>
        <p:nvSpPr>
          <p:cNvPr id="11" name="TextBox 10"/>
          <p:cNvSpPr txBox="1"/>
          <p:nvPr/>
        </p:nvSpPr>
        <p:spPr>
          <a:xfrm>
            <a:off x="4117734" y="1720106"/>
            <a:ext cx="3956532" cy="5001369"/>
          </a:xfrm>
          <a:prstGeom prst="rect">
            <a:avLst/>
          </a:prstGeom>
          <a:noFill/>
        </p:spPr>
        <p:txBody>
          <a:bodyPr wrap="none" rtlCol="0">
            <a:spAutoFit/>
          </a:bodyPr>
          <a:lstStyle/>
          <a:p>
            <a:r>
              <a:rPr lang="sv-SE" sz="1100" b="1" dirty="0"/>
              <a:t>Teknik</a:t>
            </a:r>
            <a:r>
              <a:rPr lang="sv-SE" sz="1100" dirty="0"/>
              <a:t/>
            </a:r>
            <a:br>
              <a:rPr lang="sv-SE" sz="1100" dirty="0"/>
            </a:br>
            <a:r>
              <a:rPr lang="sv-SE" sz="1100" dirty="0"/>
              <a:t>Driva bollen</a:t>
            </a:r>
            <a:br>
              <a:rPr lang="sv-SE" sz="1100" dirty="0"/>
            </a:br>
            <a:r>
              <a:rPr lang="sv-SE" sz="1100" dirty="0"/>
              <a:t>Enkel bolldrivning</a:t>
            </a:r>
          </a:p>
          <a:p>
            <a:r>
              <a:rPr lang="sv-SE" sz="1100" dirty="0"/>
              <a:t>(För utespelare och målvakter)</a:t>
            </a:r>
          </a:p>
          <a:p>
            <a:r>
              <a:rPr lang="sv-SE" sz="1100" b="1" dirty="0"/>
              <a:t>Tid</a:t>
            </a:r>
            <a:r>
              <a:rPr lang="sv-SE" sz="1100" dirty="0"/>
              <a:t> 15 min</a:t>
            </a:r>
            <a:br>
              <a:rPr lang="sv-SE" sz="1100" dirty="0"/>
            </a:br>
            <a:r>
              <a:rPr lang="sv-SE" sz="1100" dirty="0"/>
              <a:t/>
            </a:r>
            <a:br>
              <a:rPr lang="sv-SE" sz="1100" dirty="0"/>
            </a:br>
            <a:r>
              <a:rPr lang="sv-SE" sz="1100" b="1" dirty="0"/>
              <a:t>Kommentar:</a:t>
            </a:r>
            <a:r>
              <a:rPr lang="sv-SE" sz="1100" dirty="0"/>
              <a:t/>
            </a:r>
            <a:br>
              <a:rPr lang="sv-SE" sz="1100" dirty="0"/>
            </a:br>
            <a:r>
              <a:rPr lang="sv-SE" sz="1100" dirty="0"/>
              <a:t>Driva/Bollkontroll</a:t>
            </a:r>
            <a:br>
              <a:rPr lang="sv-SE" sz="1100" dirty="0"/>
            </a:br>
            <a:r>
              <a:rPr lang="sv-SE" sz="1100" dirty="0"/>
              <a:t>1 spelare - 1 boll.</a:t>
            </a:r>
            <a:br>
              <a:rPr lang="sv-SE" sz="1100" dirty="0"/>
            </a:br>
            <a:r>
              <a:rPr lang="sv-SE" sz="1100" dirty="0"/>
              <a:t>Jobba med sinnen och bollkontroll.</a:t>
            </a:r>
            <a:br>
              <a:rPr lang="sv-SE" sz="1100" dirty="0"/>
            </a:br>
            <a:r>
              <a:rPr lang="sv-SE" sz="1100" dirty="0"/>
              <a:t>- Röst</a:t>
            </a:r>
            <a:br>
              <a:rPr lang="sv-SE" sz="1100" dirty="0"/>
            </a:br>
            <a:r>
              <a:rPr lang="sv-SE" sz="1100" dirty="0"/>
              <a:t>- Tecken</a:t>
            </a:r>
            <a:br>
              <a:rPr lang="sv-SE" sz="1100" dirty="0"/>
            </a:br>
            <a:r>
              <a:rPr lang="sv-SE" sz="1100" dirty="0" err="1"/>
              <a:t>Symetrisk</a:t>
            </a:r>
            <a:r>
              <a:rPr lang="sv-SE" sz="1100" dirty="0"/>
              <a:t> dvs lika mycket med hö och </a:t>
            </a:r>
            <a:r>
              <a:rPr lang="sv-SE" sz="1100" dirty="0" err="1"/>
              <a:t>vä</a:t>
            </a:r>
            <a:r>
              <a:rPr lang="sv-SE" sz="1100" dirty="0"/>
              <a:t> fot!</a:t>
            </a:r>
            <a:br>
              <a:rPr lang="sv-SE" sz="1100" dirty="0"/>
            </a:br>
            <a:r>
              <a:rPr lang="sv-SE" sz="1100" dirty="0"/>
              <a:t/>
            </a:r>
            <a:br>
              <a:rPr lang="sv-SE" sz="1100" dirty="0"/>
            </a:br>
            <a:r>
              <a:rPr lang="sv-SE" sz="1100" b="1" dirty="0"/>
              <a:t>Organisation - Anvisningar:</a:t>
            </a:r>
            <a:r>
              <a:rPr lang="sv-SE" sz="1100" dirty="0"/>
              <a:t/>
            </a:r>
            <a:br>
              <a:rPr lang="sv-SE" sz="1100" dirty="0"/>
            </a:br>
            <a:r>
              <a:rPr lang="sv-SE" sz="1100" dirty="0"/>
              <a:t>Valfritt antal spelare med varsin boll. Begränsad yta.</a:t>
            </a:r>
            <a:br>
              <a:rPr lang="sv-SE" sz="1100" dirty="0"/>
            </a:br>
            <a:r>
              <a:rPr lang="sv-SE" sz="1100" dirty="0"/>
              <a:t>Driv bollen utan att krocka inom begränsad yta.</a:t>
            </a:r>
            <a:br>
              <a:rPr lang="sv-SE" sz="1100" dirty="0"/>
            </a:br>
            <a:r>
              <a:rPr lang="sv-SE" sz="1100" dirty="0"/>
              <a:t>Bedrivs som inledande uppvärmning med ett stegrande inslag.</a:t>
            </a:r>
            <a:br>
              <a:rPr lang="sv-SE" sz="1100" dirty="0"/>
            </a:br>
            <a:r>
              <a:rPr lang="sv-SE" sz="1100" dirty="0"/>
              <a:t/>
            </a:r>
            <a:br>
              <a:rPr lang="sv-SE" sz="1100" dirty="0"/>
            </a:br>
            <a:r>
              <a:rPr lang="sv-SE" sz="1100" b="1" dirty="0"/>
              <a:t>Vad - Varför:</a:t>
            </a:r>
            <a:r>
              <a:rPr lang="sv-SE" sz="1100" dirty="0"/>
              <a:t/>
            </a:r>
            <a:br>
              <a:rPr lang="sv-SE" sz="1100" dirty="0"/>
            </a:br>
            <a:r>
              <a:rPr lang="sv-SE" sz="1100" dirty="0"/>
              <a:t>Bolldrivning.</a:t>
            </a:r>
            <a:br>
              <a:rPr lang="sv-SE" sz="1100" dirty="0"/>
            </a:br>
            <a:r>
              <a:rPr lang="sv-SE" sz="1100" dirty="0"/>
              <a:t/>
            </a:r>
            <a:br>
              <a:rPr lang="sv-SE" sz="1100" dirty="0"/>
            </a:br>
            <a:r>
              <a:rPr lang="sv-SE" sz="1100" b="1" dirty="0"/>
              <a:t>Hur:</a:t>
            </a:r>
            <a:r>
              <a:rPr lang="sv-SE" sz="1100" dirty="0"/>
              <a:t/>
            </a:r>
            <a:br>
              <a:rPr lang="sv-SE" sz="1100" dirty="0"/>
            </a:br>
            <a:r>
              <a:rPr lang="sv-SE" sz="1100" dirty="0"/>
              <a:t>Allmän </a:t>
            </a:r>
            <a:r>
              <a:rPr lang="sv-SE" sz="1100" dirty="0" err="1"/>
              <a:t>teknink</a:t>
            </a:r>
            <a:r>
              <a:rPr lang="sv-SE" sz="1100" dirty="0"/>
              <a:t> vid drivning:</a:t>
            </a:r>
            <a:br>
              <a:rPr lang="sv-SE" sz="1100" dirty="0"/>
            </a:br>
            <a:r>
              <a:rPr lang="sv-SE" sz="1100" dirty="0"/>
              <a:t>1. Bollen nära fötterna (många bollkontakter)</a:t>
            </a:r>
            <a:br>
              <a:rPr lang="sv-SE" sz="1100" dirty="0"/>
            </a:br>
            <a:r>
              <a:rPr lang="sv-SE" sz="1100" dirty="0"/>
              <a:t>2. Höj blicken och få kontroll på omgivningen</a:t>
            </a:r>
            <a:br>
              <a:rPr lang="sv-SE" sz="1100" dirty="0"/>
            </a:br>
            <a:r>
              <a:rPr lang="sv-SE" sz="1100" dirty="0"/>
              <a:t>3. Planera din </a:t>
            </a:r>
            <a:r>
              <a:rPr lang="sv-SE" sz="1100" dirty="0" err="1"/>
              <a:t>drivväg</a:t>
            </a:r>
            <a:r>
              <a:rPr lang="sv-SE" sz="1100" dirty="0"/>
              <a:t> och reagera och lös situationer som uppstår</a:t>
            </a:r>
            <a:br>
              <a:rPr lang="sv-SE" sz="1100" dirty="0"/>
            </a:br>
            <a:r>
              <a:rPr lang="sv-SE" sz="1100" dirty="0"/>
              <a:t/>
            </a:r>
            <a:br>
              <a:rPr lang="sv-SE" sz="1100" dirty="0"/>
            </a:br>
            <a:endParaRPr lang="sv-SE" sz="1100" dirty="0"/>
          </a:p>
        </p:txBody>
      </p:sp>
      <p:sp>
        <p:nvSpPr>
          <p:cNvPr id="12" name="TextBox 11"/>
          <p:cNvSpPr txBox="1"/>
          <p:nvPr/>
        </p:nvSpPr>
        <p:spPr>
          <a:xfrm>
            <a:off x="7447903" y="1720106"/>
            <a:ext cx="4822154" cy="1785104"/>
          </a:xfrm>
          <a:prstGeom prst="rect">
            <a:avLst/>
          </a:prstGeom>
          <a:noFill/>
        </p:spPr>
        <p:txBody>
          <a:bodyPr wrap="none" rtlCol="0">
            <a:spAutoFit/>
          </a:bodyPr>
          <a:lstStyle/>
          <a:p>
            <a:r>
              <a:rPr lang="sv-SE" sz="1100" b="1" dirty="0"/>
              <a:t>Öva - Variera:</a:t>
            </a:r>
            <a:r>
              <a:rPr lang="sv-SE" sz="1100" dirty="0"/>
              <a:t/>
            </a:r>
            <a:br>
              <a:rPr lang="sv-SE" sz="1100" dirty="0"/>
            </a:br>
            <a:r>
              <a:rPr lang="sv-SE" sz="1100" dirty="0"/>
              <a:t>Väl något eller några av följande moment:</a:t>
            </a:r>
            <a:br>
              <a:rPr lang="sv-SE" sz="1100" dirty="0"/>
            </a:br>
            <a:r>
              <a:rPr lang="sv-SE" sz="1100" dirty="0"/>
              <a:t>Moment 1 (A): Bolldrivning med hö, </a:t>
            </a:r>
            <a:r>
              <a:rPr lang="sv-SE" sz="1100" dirty="0" err="1"/>
              <a:t>vä</a:t>
            </a:r>
            <a:r>
              <a:rPr lang="sv-SE" sz="1100" dirty="0"/>
              <a:t>, insida och utsidan foten</a:t>
            </a:r>
            <a:br>
              <a:rPr lang="sv-SE" sz="1100" dirty="0"/>
            </a:br>
            <a:r>
              <a:rPr lang="sv-SE" sz="1100" dirty="0"/>
              <a:t>Moment 2 (B): Följa John (bollförande spelare driver och spelare nr 2 följer efter)</a:t>
            </a:r>
            <a:br>
              <a:rPr lang="sv-SE" sz="1100" dirty="0"/>
            </a:br>
            <a:r>
              <a:rPr lang="sv-SE" sz="1100" dirty="0"/>
              <a:t>Moment 3 (C): Byt boll med varandra</a:t>
            </a:r>
            <a:br>
              <a:rPr lang="sv-SE" sz="1100" dirty="0"/>
            </a:br>
            <a:r>
              <a:rPr lang="sv-SE" sz="1100" dirty="0"/>
              <a:t>Moment 4 (D): Myrstacken (sparka ut varandras boll med skydda din egen)</a:t>
            </a:r>
            <a:br>
              <a:rPr lang="sv-SE" sz="1100" dirty="0"/>
            </a:br>
            <a:r>
              <a:rPr lang="sv-SE" sz="1100" dirty="0"/>
              <a:t>Moment 5 (E): Överlämning (varannan spelare har boll)</a:t>
            </a:r>
            <a:br>
              <a:rPr lang="sv-SE" sz="1100" dirty="0"/>
            </a:br>
            <a:r>
              <a:rPr lang="sv-SE" sz="1100" dirty="0"/>
              <a:t>Moment 6 (F): Väggspel (varannan spelare har boll)</a:t>
            </a:r>
            <a:br>
              <a:rPr lang="sv-SE" sz="1100" dirty="0"/>
            </a:br>
            <a:r>
              <a:rPr lang="sv-SE" sz="1100" dirty="0"/>
              <a:t>Moment 7 (G): Överlapp (varannan spelare har boll)</a:t>
            </a:r>
            <a:br>
              <a:rPr lang="sv-SE" sz="1100" dirty="0"/>
            </a:br>
            <a:endParaRPr lang="sv-SE" sz="1100" dirty="0"/>
          </a:p>
        </p:txBody>
      </p:sp>
    </p:spTree>
    <p:extLst>
      <p:ext uri="{BB962C8B-B14F-4D97-AF65-F5344CB8AC3E}">
        <p14:creationId xmlns:p14="http://schemas.microsoft.com/office/powerpoint/2010/main" val="370706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a:t>2017-03-19</a:t>
            </a:r>
          </a:p>
        </p:txBody>
      </p:sp>
      <p:sp>
        <p:nvSpPr>
          <p:cNvPr id="5" name="Footer Placeholder 4"/>
          <p:cNvSpPr>
            <a:spLocks noGrp="1"/>
          </p:cNvSpPr>
          <p:nvPr>
            <p:ph type="ftr" sz="quarter" idx="11"/>
          </p:nvPr>
        </p:nvSpPr>
        <p:spPr/>
        <p:txBody>
          <a:bodyPr/>
          <a:lstStyle/>
          <a:p>
            <a:r>
              <a:rPr lang="sv-SE"/>
              <a:t>IK Kongahälla </a:t>
            </a:r>
          </a:p>
        </p:txBody>
      </p:sp>
      <p:sp>
        <p:nvSpPr>
          <p:cNvPr id="6" name="Slide Number Placeholder 5"/>
          <p:cNvSpPr>
            <a:spLocks noGrp="1"/>
          </p:cNvSpPr>
          <p:nvPr>
            <p:ph type="sldNum" sz="quarter" idx="12"/>
          </p:nvPr>
        </p:nvSpPr>
        <p:spPr/>
        <p:txBody>
          <a:bodyPr/>
          <a:lstStyle/>
          <a:p>
            <a:fld id="{10FCED17-7F5A-42E1-B174-F78BB6E5C7D1}" type="slidenum">
              <a:rPr lang="sv-SE" smtClean="0"/>
              <a:t>3</a:t>
            </a:fld>
            <a:endParaRPr lang="sv-SE"/>
          </a:p>
        </p:txBody>
      </p:sp>
      <p:pic>
        <p:nvPicPr>
          <p:cNvPr id="7"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14625" y="2934759"/>
            <a:ext cx="6008647" cy="834534"/>
          </a:xfrm>
          <a:prstGeom prst="rect">
            <a:avLst/>
          </a:prstGeom>
        </p:spPr>
      </p:pic>
      <p:sp>
        <p:nvSpPr>
          <p:cNvPr id="8" name="TextBox 7"/>
          <p:cNvSpPr txBox="1"/>
          <p:nvPr/>
        </p:nvSpPr>
        <p:spPr>
          <a:xfrm>
            <a:off x="4326673" y="116869"/>
            <a:ext cx="2491708" cy="461665"/>
          </a:xfrm>
          <a:prstGeom prst="rect">
            <a:avLst/>
          </a:prstGeom>
          <a:noFill/>
        </p:spPr>
        <p:txBody>
          <a:bodyPr wrap="none" rtlCol="0">
            <a:spAutoFit/>
          </a:bodyPr>
          <a:lstStyle/>
          <a:p>
            <a:r>
              <a:rPr lang="sv-SE" sz="2400" dirty="0">
                <a:latin typeface="Arial Rounded MT Bold" panose="020F0704030504030204" pitchFamily="34" charset="0"/>
              </a:rPr>
              <a:t>Övningar 6-8 år</a:t>
            </a:r>
          </a:p>
        </p:txBody>
      </p:sp>
      <p:pic>
        <p:nvPicPr>
          <p:cNvPr id="11" name="Picture 10"/>
          <p:cNvPicPr>
            <a:picLocks noChangeAspect="1"/>
          </p:cNvPicPr>
          <p:nvPr/>
        </p:nvPicPr>
        <p:blipFill>
          <a:blip r:embed="rId3"/>
          <a:stretch>
            <a:fillRect/>
          </a:stretch>
        </p:blipFill>
        <p:spPr>
          <a:xfrm>
            <a:off x="5619042" y="508069"/>
            <a:ext cx="2505075" cy="2895600"/>
          </a:xfrm>
          <a:prstGeom prst="rect">
            <a:avLst/>
          </a:prstGeom>
        </p:spPr>
      </p:pic>
      <p:sp>
        <p:nvSpPr>
          <p:cNvPr id="12" name="TextBox 11"/>
          <p:cNvSpPr txBox="1"/>
          <p:nvPr/>
        </p:nvSpPr>
        <p:spPr>
          <a:xfrm>
            <a:off x="8124120" y="115341"/>
            <a:ext cx="4148893" cy="6863417"/>
          </a:xfrm>
          <a:prstGeom prst="rect">
            <a:avLst/>
          </a:prstGeom>
          <a:noFill/>
        </p:spPr>
        <p:txBody>
          <a:bodyPr wrap="none" rtlCol="0">
            <a:spAutoFit/>
          </a:bodyPr>
          <a:lstStyle/>
          <a:p>
            <a:r>
              <a:rPr lang="sv-SE" sz="1100" b="1" dirty="0"/>
              <a:t>Driva bollen</a:t>
            </a:r>
            <a:r>
              <a:rPr lang="sv-SE" sz="1100" dirty="0"/>
              <a:t/>
            </a:r>
            <a:br>
              <a:rPr lang="sv-SE" sz="1100" dirty="0"/>
            </a:br>
            <a:r>
              <a:rPr lang="sv-SE" sz="1100" dirty="0"/>
              <a:t>Drivnings- och dribblingscirkeln</a:t>
            </a:r>
          </a:p>
          <a:p>
            <a:r>
              <a:rPr lang="sv-SE" sz="1100" dirty="0"/>
              <a:t>(Endast för utespelare)</a:t>
            </a:r>
          </a:p>
          <a:p>
            <a:r>
              <a:rPr lang="sv-SE" sz="1100" b="1" dirty="0"/>
              <a:t>Tid</a:t>
            </a:r>
            <a:r>
              <a:rPr lang="sv-SE" sz="1100" dirty="0"/>
              <a:t> 20 min</a:t>
            </a:r>
            <a:br>
              <a:rPr lang="sv-SE" sz="1100" dirty="0"/>
            </a:br>
            <a:r>
              <a:rPr lang="sv-SE" sz="1100" dirty="0"/>
              <a:t/>
            </a:r>
            <a:br>
              <a:rPr lang="sv-SE" sz="1100" dirty="0"/>
            </a:br>
            <a:r>
              <a:rPr lang="sv-SE" sz="1100" b="1" dirty="0"/>
              <a:t>Kommentar:</a:t>
            </a:r>
            <a:r>
              <a:rPr lang="sv-SE" sz="1100" dirty="0"/>
              <a:t/>
            </a:r>
            <a:br>
              <a:rPr lang="sv-SE" sz="1100" dirty="0"/>
            </a:br>
            <a:r>
              <a:rPr lang="sv-SE" sz="1100" dirty="0"/>
              <a:t>Träna drivningsmomenten</a:t>
            </a:r>
            <a:br>
              <a:rPr lang="sv-SE" sz="1100" dirty="0"/>
            </a:br>
            <a:r>
              <a:rPr lang="sv-SE" sz="1100" dirty="0"/>
              <a:t/>
            </a:r>
            <a:br>
              <a:rPr lang="sv-SE" sz="1100" dirty="0"/>
            </a:br>
            <a:r>
              <a:rPr lang="sv-SE" sz="1100" b="1" dirty="0"/>
              <a:t>Organisation - Anvisningar:</a:t>
            </a:r>
            <a:r>
              <a:rPr lang="sv-SE" sz="1100" dirty="0"/>
              <a:t/>
            </a:r>
            <a:br>
              <a:rPr lang="sv-SE" sz="1100" dirty="0"/>
            </a:br>
            <a:r>
              <a:rPr lang="sv-SE" sz="1100" dirty="0"/>
              <a:t>12-20 spelare (jämna 4-tal). 15-25 m diameter. 2 spelare/kona och</a:t>
            </a:r>
          </a:p>
          <a:p>
            <a:r>
              <a:rPr lang="sv-SE" sz="1100" dirty="0"/>
              <a:t> boll jobbar mot </a:t>
            </a:r>
            <a:r>
              <a:rPr lang="sv-SE" sz="1100" dirty="0" err="1"/>
              <a:t>motstånde</a:t>
            </a:r>
            <a:r>
              <a:rPr lang="sv-SE" sz="1100" dirty="0"/>
              <a:t> kona och 2 spelare. </a:t>
            </a:r>
            <a:br>
              <a:rPr lang="sv-SE" sz="1100" dirty="0"/>
            </a:br>
            <a:r>
              <a:rPr lang="sv-SE" sz="1100" dirty="0"/>
              <a:t>Driv och finta genom cirkeln. Passa eller lämna över bollen till </a:t>
            </a:r>
          </a:p>
          <a:p>
            <a:r>
              <a:rPr lang="sv-SE" sz="1100" dirty="0"/>
              <a:t>motstående spelare. </a:t>
            </a:r>
            <a:br>
              <a:rPr lang="sv-SE" sz="1100" dirty="0"/>
            </a:br>
            <a:r>
              <a:rPr lang="sv-SE" sz="1100" dirty="0"/>
              <a:t>Inledningsvis och vid drivning kan 3 spelare användas (1+2). </a:t>
            </a:r>
            <a:br>
              <a:rPr lang="sv-SE" sz="1100" dirty="0"/>
            </a:br>
            <a:r>
              <a:rPr lang="sv-SE" sz="1100" dirty="0"/>
              <a:t>Vid träning av finter görs detta mot mötande spelare.</a:t>
            </a:r>
            <a:br>
              <a:rPr lang="sv-SE" sz="1100" dirty="0"/>
            </a:br>
            <a:r>
              <a:rPr lang="sv-SE" sz="1100" dirty="0"/>
              <a:t/>
            </a:r>
            <a:br>
              <a:rPr lang="sv-SE" sz="1100" dirty="0"/>
            </a:br>
            <a:r>
              <a:rPr lang="sv-SE" sz="1100" b="1" dirty="0"/>
              <a:t>Vad - Varför:</a:t>
            </a:r>
            <a:r>
              <a:rPr lang="sv-SE" sz="1100" dirty="0"/>
              <a:t/>
            </a:r>
            <a:br>
              <a:rPr lang="sv-SE" sz="1100" dirty="0"/>
            </a:br>
            <a:r>
              <a:rPr lang="sv-SE" sz="1100" dirty="0"/>
              <a:t>Driva och finta/dribbla.</a:t>
            </a:r>
            <a:br>
              <a:rPr lang="sv-SE" sz="1100" dirty="0"/>
            </a:br>
            <a:r>
              <a:rPr lang="sv-SE" sz="1100" dirty="0"/>
              <a:t/>
            </a:r>
            <a:br>
              <a:rPr lang="sv-SE" sz="1100" dirty="0"/>
            </a:br>
            <a:r>
              <a:rPr lang="sv-SE" sz="1100" b="1" dirty="0"/>
              <a:t>Hur:</a:t>
            </a:r>
            <a:r>
              <a:rPr lang="sv-SE" sz="1100" dirty="0"/>
              <a:t/>
            </a:r>
            <a:br>
              <a:rPr lang="sv-SE" sz="1100" dirty="0"/>
            </a:br>
            <a:r>
              <a:rPr lang="sv-SE" sz="1100" dirty="0"/>
              <a:t>Driva: </a:t>
            </a:r>
            <a:br>
              <a:rPr lang="sv-SE" sz="1100" dirty="0"/>
            </a:br>
            <a:r>
              <a:rPr lang="sv-SE" sz="1100" dirty="0"/>
              <a:t>1. Titta upp. Växla blicken mellan bollen och omgivningen. </a:t>
            </a:r>
            <a:br>
              <a:rPr lang="sv-SE" sz="1100" dirty="0"/>
            </a:br>
            <a:r>
              <a:rPr lang="sv-SE" sz="1100" dirty="0"/>
              <a:t>2. Många bollkontakter. Bollen nära kroppen. </a:t>
            </a:r>
            <a:br>
              <a:rPr lang="sv-SE" sz="1100" dirty="0"/>
            </a:br>
            <a:r>
              <a:rPr lang="sv-SE" sz="1100" dirty="0"/>
              <a:t>3. Planera löpväg. Sök fri yta. Undvik att krocka!</a:t>
            </a:r>
          </a:p>
          <a:p>
            <a:r>
              <a:rPr lang="sv-SE" sz="1100" dirty="0"/>
              <a:t>Finter: </a:t>
            </a:r>
            <a:br>
              <a:rPr lang="sv-SE" sz="1100" dirty="0"/>
            </a:br>
            <a:r>
              <a:rPr lang="sv-SE" sz="1100" dirty="0"/>
              <a:t>4. Utmana mötande spelare </a:t>
            </a:r>
            <a:br>
              <a:rPr lang="sv-SE" sz="1100" dirty="0"/>
            </a:br>
            <a:r>
              <a:rPr lang="sv-SE" sz="1100" dirty="0"/>
              <a:t>5. Finta (se nedan) </a:t>
            </a:r>
            <a:br>
              <a:rPr lang="sv-SE" sz="1100" dirty="0"/>
            </a:br>
            <a:r>
              <a:rPr lang="sv-SE" sz="1100" dirty="0"/>
              <a:t>6. Tempoväxla efter</a:t>
            </a:r>
            <a:br>
              <a:rPr lang="sv-SE" sz="1100" dirty="0"/>
            </a:br>
            <a:r>
              <a:rPr lang="sv-SE" sz="1100" dirty="0"/>
              <a:t>Passningsfint: </a:t>
            </a:r>
            <a:br>
              <a:rPr lang="sv-SE" sz="1100" dirty="0"/>
            </a:br>
            <a:r>
              <a:rPr lang="sv-SE" sz="1100" dirty="0"/>
              <a:t>7. Titta upp mot och ev. peka på spelbar medspelare </a:t>
            </a:r>
            <a:br>
              <a:rPr lang="sv-SE" sz="1100" dirty="0"/>
            </a:br>
            <a:r>
              <a:rPr lang="sv-SE" sz="1100" dirty="0"/>
              <a:t>8. Vinkla upp kroppen för passning med bredsidan </a:t>
            </a:r>
            <a:br>
              <a:rPr lang="sv-SE" sz="1100" dirty="0"/>
            </a:br>
            <a:r>
              <a:rPr lang="sv-SE" sz="1100" dirty="0"/>
              <a:t>9. Påbörja passningsrörelsen men avbryt innan tillslaget och vinkla m </a:t>
            </a:r>
          </a:p>
          <a:p>
            <a:r>
              <a:rPr lang="sv-SE" sz="1100" dirty="0"/>
              <a:t>bollen på andra sidan motståndaren.</a:t>
            </a:r>
            <a:br>
              <a:rPr lang="sv-SE" sz="1100" dirty="0"/>
            </a:br>
            <a:r>
              <a:rPr lang="sv-SE" sz="1100" dirty="0"/>
              <a:t>Överstegsfint: </a:t>
            </a:r>
            <a:br>
              <a:rPr lang="sv-SE" sz="1100" dirty="0"/>
            </a:br>
            <a:r>
              <a:rPr lang="sv-SE" sz="1100" dirty="0"/>
              <a:t>10. Stig över bollen med ena foten åt ena sidan </a:t>
            </a:r>
            <a:br>
              <a:rPr lang="sv-SE" sz="1100" dirty="0"/>
            </a:br>
            <a:r>
              <a:rPr lang="sv-SE" sz="1100" dirty="0"/>
              <a:t>11. Peta bollen med andra foten åt andra sidan</a:t>
            </a:r>
            <a:br>
              <a:rPr lang="sv-SE" sz="1100" dirty="0"/>
            </a:br>
            <a:r>
              <a:rPr lang="sv-SE" sz="1100" dirty="0"/>
              <a:t>Passningar: </a:t>
            </a:r>
            <a:br>
              <a:rPr lang="sv-SE" sz="1100" dirty="0"/>
            </a:br>
            <a:r>
              <a:rPr lang="sv-SE" sz="1100" dirty="0"/>
              <a:t>12. Distinkta pass i luckan som finns ett kort tag.</a:t>
            </a:r>
            <a:br>
              <a:rPr lang="sv-SE" sz="1100" dirty="0"/>
            </a:br>
            <a:r>
              <a:rPr lang="sv-SE" sz="1100" dirty="0"/>
              <a:t/>
            </a:r>
            <a:br>
              <a:rPr lang="sv-SE" sz="1100" dirty="0"/>
            </a:br>
            <a:endParaRPr lang="sv-SE" sz="1100" dirty="0"/>
          </a:p>
        </p:txBody>
      </p:sp>
      <p:pic>
        <p:nvPicPr>
          <p:cNvPr id="14" name="Picture 13"/>
          <p:cNvPicPr>
            <a:picLocks noChangeAspect="1"/>
          </p:cNvPicPr>
          <p:nvPr/>
        </p:nvPicPr>
        <p:blipFill>
          <a:blip r:embed="rId4"/>
          <a:stretch>
            <a:fillRect/>
          </a:stretch>
        </p:blipFill>
        <p:spPr>
          <a:xfrm>
            <a:off x="931194" y="1663977"/>
            <a:ext cx="2476500" cy="2905125"/>
          </a:xfrm>
          <a:prstGeom prst="rect">
            <a:avLst/>
          </a:prstGeom>
        </p:spPr>
      </p:pic>
      <p:sp>
        <p:nvSpPr>
          <p:cNvPr id="15" name="TextBox 14"/>
          <p:cNvSpPr txBox="1"/>
          <p:nvPr/>
        </p:nvSpPr>
        <p:spPr>
          <a:xfrm>
            <a:off x="1331950" y="1402367"/>
            <a:ext cx="1734770" cy="261610"/>
          </a:xfrm>
          <a:prstGeom prst="rect">
            <a:avLst/>
          </a:prstGeom>
          <a:noFill/>
        </p:spPr>
        <p:txBody>
          <a:bodyPr wrap="none" rtlCol="0">
            <a:spAutoFit/>
          </a:bodyPr>
          <a:lstStyle/>
          <a:p>
            <a:r>
              <a:rPr lang="sv-SE" sz="1100" b="1" dirty="0"/>
              <a:t>Uppvärmning finta dribbla</a:t>
            </a:r>
          </a:p>
        </p:txBody>
      </p:sp>
      <p:sp>
        <p:nvSpPr>
          <p:cNvPr id="16" name="Rectangle 15"/>
          <p:cNvSpPr/>
          <p:nvPr/>
        </p:nvSpPr>
        <p:spPr>
          <a:xfrm>
            <a:off x="3379189" y="514164"/>
            <a:ext cx="3738203" cy="3985706"/>
          </a:xfrm>
          <a:prstGeom prst="rect">
            <a:avLst/>
          </a:prstGeom>
        </p:spPr>
        <p:txBody>
          <a:bodyPr wrap="square">
            <a:spAutoFit/>
          </a:bodyPr>
          <a:lstStyle/>
          <a:p>
            <a:r>
              <a:rPr lang="sv-SE" sz="1100" b="1" dirty="0"/>
              <a:t>Finta och dribbla</a:t>
            </a:r>
            <a:r>
              <a:rPr lang="sv-SE" sz="1100" dirty="0"/>
              <a:t/>
            </a:r>
            <a:br>
              <a:rPr lang="sv-SE" sz="1100" dirty="0"/>
            </a:br>
            <a:r>
              <a:rPr lang="sv-SE" sz="1100" dirty="0"/>
              <a:t>Drivnings- och dribblingskolonn</a:t>
            </a:r>
          </a:p>
          <a:p>
            <a:r>
              <a:rPr lang="sv-SE" sz="1100" dirty="0"/>
              <a:t>(Endast för utespelare)</a:t>
            </a:r>
          </a:p>
          <a:p>
            <a:r>
              <a:rPr lang="sv-SE" sz="1100" b="1" dirty="0"/>
              <a:t>Tid</a:t>
            </a:r>
            <a:r>
              <a:rPr lang="sv-SE" sz="1100" dirty="0"/>
              <a:t> 10 min</a:t>
            </a:r>
            <a:br>
              <a:rPr lang="sv-SE" sz="1100" dirty="0"/>
            </a:br>
            <a:r>
              <a:rPr lang="sv-SE" sz="1100" b="1" dirty="0"/>
              <a:t>Organisation - Anvisningar:</a:t>
            </a:r>
            <a:r>
              <a:rPr lang="sv-SE" sz="1100" dirty="0"/>
              <a:t/>
            </a:r>
            <a:br>
              <a:rPr lang="sv-SE" sz="1100" dirty="0"/>
            </a:br>
            <a:r>
              <a:rPr lang="sv-SE" sz="1100" dirty="0"/>
              <a:t>6-10 spelare på 2 led med ca 10 m </a:t>
            </a:r>
          </a:p>
          <a:p>
            <a:r>
              <a:rPr lang="sv-SE" sz="1100" dirty="0"/>
              <a:t>mellanrum. </a:t>
            </a:r>
          </a:p>
          <a:p>
            <a:r>
              <a:rPr lang="sv-SE" sz="1100" dirty="0"/>
              <a:t>Driver, dribblar och fintar med eller</a:t>
            </a:r>
          </a:p>
          <a:p>
            <a:r>
              <a:rPr lang="sv-SE" sz="1100" dirty="0"/>
              <a:t> utan motståndare,</a:t>
            </a:r>
          </a:p>
          <a:p>
            <a:r>
              <a:rPr lang="sv-SE" sz="1100" dirty="0"/>
              <a:t> lämnar över till motstående </a:t>
            </a:r>
          </a:p>
          <a:p>
            <a:r>
              <a:rPr lang="sv-SE" sz="1100" dirty="0"/>
              <a:t>led. 2 bollar (1 per led).</a:t>
            </a:r>
            <a:br>
              <a:rPr lang="sv-SE" sz="1100" dirty="0"/>
            </a:br>
            <a:r>
              <a:rPr lang="sv-SE" sz="1100" dirty="0"/>
              <a:t>Del 1: Uppvärmning stegring genom </a:t>
            </a:r>
          </a:p>
          <a:p>
            <a:r>
              <a:rPr lang="sv-SE" sz="1100" dirty="0"/>
              <a:t>att driva och passa. </a:t>
            </a:r>
            <a:br>
              <a:rPr lang="sv-SE" sz="1100" dirty="0"/>
            </a:br>
            <a:r>
              <a:rPr lang="sv-SE" sz="1100" dirty="0"/>
              <a:t>Del 2: Finter och dribblingar.</a:t>
            </a:r>
            <a:br>
              <a:rPr lang="sv-SE" sz="1100" dirty="0"/>
            </a:br>
            <a:r>
              <a:rPr lang="sv-SE" sz="1100" b="1" dirty="0"/>
              <a:t>Vad - Varför:</a:t>
            </a:r>
            <a:r>
              <a:rPr lang="sv-SE" sz="1100" dirty="0"/>
              <a:t/>
            </a:r>
            <a:br>
              <a:rPr lang="sv-SE" sz="1100" dirty="0"/>
            </a:br>
            <a:r>
              <a:rPr lang="sv-SE" sz="1100" dirty="0"/>
              <a:t>Driva och finta/dribbla.</a:t>
            </a:r>
            <a:br>
              <a:rPr lang="sv-SE" sz="1100" dirty="0"/>
            </a:br>
            <a:r>
              <a:rPr lang="sv-SE" sz="1100" b="1" dirty="0"/>
              <a:t>Hur:</a:t>
            </a:r>
            <a:r>
              <a:rPr lang="sv-SE" sz="1100" dirty="0"/>
              <a:t/>
            </a:r>
            <a:br>
              <a:rPr lang="sv-SE" sz="1100" dirty="0"/>
            </a:br>
            <a:r>
              <a:rPr lang="sv-SE" sz="1100" dirty="0"/>
              <a:t>Driva:</a:t>
            </a:r>
            <a:br>
              <a:rPr lang="sv-SE" sz="1100" dirty="0"/>
            </a:br>
            <a:r>
              <a:rPr lang="sv-SE" sz="1100" dirty="0"/>
              <a:t>1. Titta upp. Växla blicken mellan bollen och </a:t>
            </a:r>
          </a:p>
          <a:p>
            <a:r>
              <a:rPr lang="sv-SE" sz="1100" dirty="0"/>
              <a:t>omgivningen. </a:t>
            </a:r>
            <a:br>
              <a:rPr lang="sv-SE" sz="1100" dirty="0"/>
            </a:br>
            <a:r>
              <a:rPr lang="sv-SE" sz="1100" dirty="0"/>
              <a:t>2. Många bollkontakter. Bollen nära kroppen. </a:t>
            </a:r>
            <a:br>
              <a:rPr lang="sv-SE" sz="1100" dirty="0"/>
            </a:br>
            <a:r>
              <a:rPr lang="sv-SE" sz="1100" dirty="0"/>
              <a:t>3. Driv i första hand med utsidan av foten.</a:t>
            </a:r>
            <a:br>
              <a:rPr lang="sv-SE" sz="1100" dirty="0"/>
            </a:br>
            <a:endParaRPr lang="sv-SE" sz="1100" dirty="0"/>
          </a:p>
        </p:txBody>
      </p:sp>
      <p:sp>
        <p:nvSpPr>
          <p:cNvPr id="17" name="Rectangle 16"/>
          <p:cNvSpPr/>
          <p:nvPr/>
        </p:nvSpPr>
        <p:spPr>
          <a:xfrm>
            <a:off x="3379189" y="4202951"/>
            <a:ext cx="6096000" cy="2800767"/>
          </a:xfrm>
          <a:prstGeom prst="rect">
            <a:avLst/>
          </a:prstGeom>
        </p:spPr>
        <p:txBody>
          <a:bodyPr>
            <a:spAutoFit/>
          </a:bodyPr>
          <a:lstStyle/>
          <a:p>
            <a:r>
              <a:rPr lang="sv-SE" sz="1100" b="1" dirty="0"/>
              <a:t>Passningsfint: </a:t>
            </a:r>
            <a:r>
              <a:rPr lang="sv-SE" sz="1100" dirty="0"/>
              <a:t/>
            </a:r>
            <a:br>
              <a:rPr lang="sv-SE" sz="1100" dirty="0"/>
            </a:br>
            <a:r>
              <a:rPr lang="sv-SE" sz="1100" dirty="0"/>
              <a:t>4. Titta upp mot och ev. peka på spelbar medspelare </a:t>
            </a:r>
            <a:br>
              <a:rPr lang="sv-SE" sz="1100" dirty="0"/>
            </a:br>
            <a:r>
              <a:rPr lang="sv-SE" sz="1100" dirty="0"/>
              <a:t>5. Vinkla upp kroppen för passning med bredsidan </a:t>
            </a:r>
            <a:br>
              <a:rPr lang="sv-SE" sz="1100" dirty="0"/>
            </a:br>
            <a:r>
              <a:rPr lang="sv-SE" sz="1100" dirty="0"/>
              <a:t>6. Påbörja passningsrörelsen men avbryt innan tillslaget </a:t>
            </a:r>
          </a:p>
          <a:p>
            <a:r>
              <a:rPr lang="sv-SE" sz="1100" dirty="0"/>
              <a:t>och vinkla med bollen på andra sidan motståndaren.</a:t>
            </a:r>
            <a:br>
              <a:rPr lang="sv-SE" sz="1100" dirty="0"/>
            </a:br>
            <a:r>
              <a:rPr lang="sv-SE" sz="1100" b="1" dirty="0"/>
              <a:t>Skottfint: </a:t>
            </a:r>
            <a:r>
              <a:rPr lang="sv-SE" sz="1100" dirty="0"/>
              <a:t/>
            </a:r>
            <a:br>
              <a:rPr lang="sv-SE" sz="1100" dirty="0"/>
            </a:br>
            <a:r>
              <a:rPr lang="sv-SE" sz="1100" dirty="0"/>
              <a:t>7. Titta upp mot målet och sedan på bollen </a:t>
            </a:r>
            <a:br>
              <a:rPr lang="sv-SE" sz="1100" dirty="0"/>
            </a:br>
            <a:r>
              <a:rPr lang="sv-SE" sz="1100" dirty="0"/>
              <a:t>8. Påbörja skottrörelsen men avbryt innan tillslaget </a:t>
            </a:r>
          </a:p>
          <a:p>
            <a:r>
              <a:rPr lang="sv-SE" sz="1100" dirty="0"/>
              <a:t>(motståndaren hoppar eller vänder ryggen till) </a:t>
            </a:r>
            <a:br>
              <a:rPr lang="sv-SE" sz="1100" dirty="0"/>
            </a:br>
            <a:r>
              <a:rPr lang="sv-SE" sz="1100" dirty="0"/>
              <a:t>9. Ta med bollen med insidan eller utsidan på insidan </a:t>
            </a:r>
          </a:p>
          <a:p>
            <a:r>
              <a:rPr lang="sv-SE" sz="1100" dirty="0"/>
              <a:t>eller utsidan om motståndaren</a:t>
            </a:r>
            <a:br>
              <a:rPr lang="sv-SE" sz="1100" dirty="0"/>
            </a:br>
            <a:r>
              <a:rPr lang="sv-SE" sz="1100" b="1" dirty="0"/>
              <a:t>Överstegsfint:</a:t>
            </a:r>
            <a:r>
              <a:rPr lang="sv-SE" sz="1100" dirty="0"/>
              <a:t/>
            </a:r>
            <a:br>
              <a:rPr lang="sv-SE" sz="1100" dirty="0"/>
            </a:br>
            <a:r>
              <a:rPr lang="sv-SE" sz="1100" dirty="0"/>
              <a:t>10. Stig över bollen med ena foten åt ena sidan </a:t>
            </a:r>
            <a:br>
              <a:rPr lang="sv-SE" sz="1100" dirty="0"/>
            </a:br>
            <a:r>
              <a:rPr lang="sv-SE" sz="1100" dirty="0"/>
              <a:t>11. Lägg ev. över tyngdpunkten åt denna sida </a:t>
            </a:r>
            <a:br>
              <a:rPr lang="sv-SE" sz="1100" dirty="0"/>
            </a:br>
            <a:r>
              <a:rPr lang="sv-SE" sz="1100" dirty="0"/>
              <a:t>12. Peta bollen med andra fotens utsida på andra sidan </a:t>
            </a:r>
            <a:r>
              <a:rPr lang="sv-SE" sz="1100" dirty="0" err="1"/>
              <a:t>motst</a:t>
            </a:r>
            <a:r>
              <a:rPr lang="sv-SE" sz="1100" dirty="0"/>
              <a:t>.</a:t>
            </a:r>
            <a:br>
              <a:rPr lang="sv-SE" sz="1100" dirty="0"/>
            </a:br>
            <a:endParaRPr lang="sv-SE" sz="1100" dirty="0"/>
          </a:p>
        </p:txBody>
      </p:sp>
    </p:spTree>
    <p:extLst>
      <p:ext uri="{BB962C8B-B14F-4D97-AF65-F5344CB8AC3E}">
        <p14:creationId xmlns:p14="http://schemas.microsoft.com/office/powerpoint/2010/main" val="37006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a:t>2017-03-19</a:t>
            </a:r>
          </a:p>
        </p:txBody>
      </p:sp>
      <p:sp>
        <p:nvSpPr>
          <p:cNvPr id="5" name="Footer Placeholder 4"/>
          <p:cNvSpPr>
            <a:spLocks noGrp="1"/>
          </p:cNvSpPr>
          <p:nvPr>
            <p:ph type="ftr" sz="quarter" idx="11"/>
          </p:nvPr>
        </p:nvSpPr>
        <p:spPr/>
        <p:txBody>
          <a:bodyPr/>
          <a:lstStyle/>
          <a:p>
            <a:r>
              <a:rPr lang="sv-SE"/>
              <a:t>IK Kongahälla </a:t>
            </a:r>
          </a:p>
        </p:txBody>
      </p:sp>
      <p:sp>
        <p:nvSpPr>
          <p:cNvPr id="6" name="Slide Number Placeholder 5"/>
          <p:cNvSpPr>
            <a:spLocks noGrp="1"/>
          </p:cNvSpPr>
          <p:nvPr>
            <p:ph type="sldNum" sz="quarter" idx="12"/>
          </p:nvPr>
        </p:nvSpPr>
        <p:spPr/>
        <p:txBody>
          <a:bodyPr/>
          <a:lstStyle/>
          <a:p>
            <a:fld id="{10FCED17-7F5A-42E1-B174-F78BB6E5C7D1}" type="slidenum">
              <a:rPr lang="sv-SE" smtClean="0"/>
              <a:t>4</a:t>
            </a:fld>
            <a:endParaRPr lang="sv-SE"/>
          </a:p>
        </p:txBody>
      </p:sp>
      <p:pic>
        <p:nvPicPr>
          <p:cNvPr id="7"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14625" y="2934759"/>
            <a:ext cx="6008647" cy="834534"/>
          </a:xfrm>
          <a:prstGeom prst="rect">
            <a:avLst/>
          </a:prstGeom>
        </p:spPr>
      </p:pic>
      <p:sp>
        <p:nvSpPr>
          <p:cNvPr id="8" name="TextBox 7"/>
          <p:cNvSpPr txBox="1"/>
          <p:nvPr/>
        </p:nvSpPr>
        <p:spPr>
          <a:xfrm>
            <a:off x="4326673" y="116869"/>
            <a:ext cx="2491708" cy="461665"/>
          </a:xfrm>
          <a:prstGeom prst="rect">
            <a:avLst/>
          </a:prstGeom>
          <a:noFill/>
        </p:spPr>
        <p:txBody>
          <a:bodyPr wrap="none" rtlCol="0">
            <a:spAutoFit/>
          </a:bodyPr>
          <a:lstStyle/>
          <a:p>
            <a:r>
              <a:rPr lang="sv-SE" sz="2400" dirty="0">
                <a:latin typeface="Arial Rounded MT Bold" panose="020F0704030504030204" pitchFamily="34" charset="0"/>
              </a:rPr>
              <a:t>Övningar 6-8 år</a:t>
            </a:r>
          </a:p>
        </p:txBody>
      </p:sp>
      <p:pic>
        <p:nvPicPr>
          <p:cNvPr id="9" name="Picture 8"/>
          <p:cNvPicPr>
            <a:picLocks noChangeAspect="1"/>
          </p:cNvPicPr>
          <p:nvPr/>
        </p:nvPicPr>
        <p:blipFill>
          <a:blip r:embed="rId3"/>
          <a:stretch>
            <a:fillRect/>
          </a:stretch>
        </p:blipFill>
        <p:spPr>
          <a:xfrm>
            <a:off x="1115470" y="87044"/>
            <a:ext cx="2486025" cy="2905125"/>
          </a:xfrm>
          <a:prstGeom prst="rect">
            <a:avLst/>
          </a:prstGeom>
        </p:spPr>
      </p:pic>
      <p:sp>
        <p:nvSpPr>
          <p:cNvPr id="10" name="TextBox 9"/>
          <p:cNvSpPr txBox="1"/>
          <p:nvPr/>
        </p:nvSpPr>
        <p:spPr>
          <a:xfrm>
            <a:off x="1149760" y="3022063"/>
            <a:ext cx="4097597" cy="3985706"/>
          </a:xfrm>
          <a:prstGeom prst="rect">
            <a:avLst/>
          </a:prstGeom>
          <a:noFill/>
        </p:spPr>
        <p:txBody>
          <a:bodyPr wrap="none" rtlCol="0">
            <a:spAutoFit/>
          </a:bodyPr>
          <a:lstStyle/>
          <a:p>
            <a:r>
              <a:rPr lang="sv-SE" sz="1100" b="1" dirty="0"/>
              <a:t>Drivningsstafett</a:t>
            </a:r>
          </a:p>
          <a:p>
            <a:r>
              <a:rPr lang="sv-SE" sz="1100" dirty="0"/>
              <a:t>(För utespelare och målvakter)</a:t>
            </a:r>
          </a:p>
          <a:p>
            <a:r>
              <a:rPr lang="sv-SE" sz="1100" b="1" dirty="0"/>
              <a:t>Tid</a:t>
            </a:r>
            <a:r>
              <a:rPr lang="sv-SE" sz="1100" dirty="0"/>
              <a:t> 15 min</a:t>
            </a:r>
            <a:br>
              <a:rPr lang="sv-SE" sz="1100" dirty="0"/>
            </a:br>
            <a:r>
              <a:rPr lang="sv-SE" sz="1100" dirty="0"/>
              <a:t/>
            </a:r>
            <a:br>
              <a:rPr lang="sv-SE" sz="1100" dirty="0"/>
            </a:br>
            <a:r>
              <a:rPr lang="sv-SE" sz="1100" b="1" dirty="0"/>
              <a:t>Organisation - Anvisningar:</a:t>
            </a:r>
            <a:r>
              <a:rPr lang="sv-SE" sz="1100" dirty="0"/>
              <a:t/>
            </a:r>
            <a:br>
              <a:rPr lang="sv-SE" sz="1100" dirty="0"/>
            </a:br>
            <a:r>
              <a:rPr lang="sv-SE" sz="1100" dirty="0"/>
              <a:t>3-4 spelare/led. Konbanan med 1-2m mellan konerna.</a:t>
            </a:r>
            <a:br>
              <a:rPr lang="sv-SE" sz="1100" dirty="0"/>
            </a:br>
            <a:r>
              <a:rPr lang="sv-SE" sz="1100" dirty="0"/>
              <a:t>Driv bollen fram och </a:t>
            </a:r>
            <a:r>
              <a:rPr lang="sv-SE" sz="1100" dirty="0" err="1"/>
              <a:t>tillbka</a:t>
            </a:r>
            <a:r>
              <a:rPr lang="sv-SE" sz="1100" dirty="0"/>
              <a:t> i banan och lämna över till </a:t>
            </a:r>
          </a:p>
          <a:p>
            <a:r>
              <a:rPr lang="sv-SE" sz="1100" dirty="0"/>
              <a:t>nästa spelare i ledet. Laget sätter sig ner när man är klar.</a:t>
            </a:r>
            <a:br>
              <a:rPr lang="sv-SE" sz="1100" dirty="0"/>
            </a:br>
            <a:r>
              <a:rPr lang="sv-SE" sz="1100" dirty="0"/>
              <a:t>Driv med hö, </a:t>
            </a:r>
            <a:r>
              <a:rPr lang="sv-SE" sz="1100" dirty="0" err="1"/>
              <a:t>vä</a:t>
            </a:r>
            <a:r>
              <a:rPr lang="sv-SE" sz="1100" dirty="0"/>
              <a:t>, insida och utsida.</a:t>
            </a:r>
            <a:br>
              <a:rPr lang="sv-SE" sz="1100" dirty="0"/>
            </a:br>
            <a:r>
              <a:rPr lang="sv-SE" sz="1100" dirty="0"/>
              <a:t/>
            </a:r>
            <a:br>
              <a:rPr lang="sv-SE" sz="1100" dirty="0"/>
            </a:br>
            <a:r>
              <a:rPr lang="sv-SE" sz="1100" b="1" dirty="0"/>
              <a:t>Hur:</a:t>
            </a:r>
            <a:r>
              <a:rPr lang="sv-SE" sz="1100" dirty="0"/>
              <a:t/>
            </a:r>
            <a:br>
              <a:rPr lang="sv-SE" sz="1100" dirty="0"/>
            </a:br>
            <a:r>
              <a:rPr lang="sv-SE" sz="1100" dirty="0"/>
              <a:t>Driva:</a:t>
            </a:r>
            <a:br>
              <a:rPr lang="sv-SE" sz="1100" dirty="0"/>
            </a:br>
            <a:r>
              <a:rPr lang="sv-SE" sz="1100" dirty="0"/>
              <a:t>1. Många bollkontakter. Bollen nära kroppen.</a:t>
            </a:r>
            <a:br>
              <a:rPr lang="sv-SE" sz="1100" dirty="0"/>
            </a:br>
            <a:r>
              <a:rPr lang="sv-SE" sz="1100" dirty="0"/>
              <a:t>2. Lagom hög fart. Ju högre fart desto större chans att missa en kon. </a:t>
            </a:r>
            <a:br>
              <a:rPr lang="sv-SE" sz="1100" dirty="0"/>
            </a:br>
            <a:r>
              <a:rPr lang="sv-SE" sz="1100" dirty="0"/>
              <a:t>3. Titta på bollen.</a:t>
            </a:r>
            <a:br>
              <a:rPr lang="sv-SE" sz="1100" dirty="0"/>
            </a:br>
            <a:r>
              <a:rPr lang="sv-SE" sz="1100" dirty="0"/>
              <a:t/>
            </a:r>
            <a:br>
              <a:rPr lang="sv-SE" sz="1100" dirty="0"/>
            </a:br>
            <a:r>
              <a:rPr lang="sv-SE" sz="1100" b="1" dirty="0"/>
              <a:t>Öva - Variera:</a:t>
            </a:r>
            <a:r>
              <a:rPr lang="sv-SE" sz="1100" dirty="0"/>
              <a:t/>
            </a:r>
            <a:br>
              <a:rPr lang="sv-SE" sz="1100" dirty="0"/>
            </a:br>
            <a:r>
              <a:rPr lang="sv-SE" sz="1100" dirty="0"/>
              <a:t>Del 1:</a:t>
            </a:r>
            <a:br>
              <a:rPr lang="sv-SE" sz="1100" dirty="0"/>
            </a:br>
            <a:r>
              <a:rPr lang="sv-SE" sz="1100" dirty="0"/>
              <a:t>Moment 1: Driv med hö fot</a:t>
            </a:r>
            <a:br>
              <a:rPr lang="sv-SE" sz="1100" dirty="0"/>
            </a:br>
            <a:r>
              <a:rPr lang="sv-SE" sz="1100" dirty="0"/>
              <a:t>Moment 2: Driv med </a:t>
            </a:r>
            <a:r>
              <a:rPr lang="sv-SE" sz="1100" dirty="0" err="1"/>
              <a:t>vä</a:t>
            </a:r>
            <a:r>
              <a:rPr lang="sv-SE" sz="1100" dirty="0"/>
              <a:t> fot</a:t>
            </a:r>
            <a:br>
              <a:rPr lang="sv-SE" sz="1100" dirty="0"/>
            </a:br>
            <a:r>
              <a:rPr lang="sv-SE" sz="1100" dirty="0"/>
              <a:t>Moment 3: Driv med insidan (båda fötterna)</a:t>
            </a:r>
            <a:br>
              <a:rPr lang="sv-SE" sz="1100" dirty="0"/>
            </a:br>
            <a:r>
              <a:rPr lang="sv-SE" sz="1100" dirty="0"/>
              <a:t>Moment 4: Driv med utsidan (båda fötterna)</a:t>
            </a:r>
            <a:br>
              <a:rPr lang="sv-SE" sz="1100" dirty="0"/>
            </a:br>
            <a:endParaRPr lang="sv-SE" sz="1100" dirty="0"/>
          </a:p>
        </p:txBody>
      </p:sp>
      <p:sp>
        <p:nvSpPr>
          <p:cNvPr id="11" name="Rectangle 10"/>
          <p:cNvSpPr/>
          <p:nvPr/>
        </p:nvSpPr>
        <p:spPr>
          <a:xfrm>
            <a:off x="6727901" y="166654"/>
            <a:ext cx="6096000" cy="6694140"/>
          </a:xfrm>
          <a:prstGeom prst="rect">
            <a:avLst/>
          </a:prstGeom>
        </p:spPr>
        <p:txBody>
          <a:bodyPr>
            <a:spAutoFit/>
          </a:bodyPr>
          <a:lstStyle/>
          <a:p>
            <a:r>
              <a:rPr lang="sv-SE" sz="1100" b="1" dirty="0"/>
              <a:t>Anfallsspel</a:t>
            </a:r>
            <a:r>
              <a:rPr lang="sv-SE" sz="1100" dirty="0"/>
              <a:t/>
            </a:r>
            <a:br>
              <a:rPr lang="sv-SE" sz="1100" dirty="0"/>
            </a:br>
            <a:r>
              <a:rPr lang="sv-SE" sz="1100" dirty="0"/>
              <a:t>2-1 situationer</a:t>
            </a:r>
            <a:br>
              <a:rPr lang="sv-SE" sz="1100" dirty="0"/>
            </a:br>
            <a:r>
              <a:rPr lang="sv-SE" sz="1100" dirty="0"/>
              <a:t>Överlämning och skott</a:t>
            </a:r>
          </a:p>
          <a:p>
            <a:r>
              <a:rPr lang="sv-SE" sz="1100" dirty="0"/>
              <a:t>(För utespelare och målvakter)</a:t>
            </a:r>
          </a:p>
          <a:p>
            <a:r>
              <a:rPr lang="sv-SE" sz="1100" b="1" dirty="0"/>
              <a:t>Tid</a:t>
            </a:r>
            <a:r>
              <a:rPr lang="sv-SE" sz="1100" dirty="0"/>
              <a:t> 20 min</a:t>
            </a:r>
            <a:br>
              <a:rPr lang="sv-SE" sz="1100" dirty="0"/>
            </a:br>
            <a:r>
              <a:rPr lang="sv-SE" sz="1100" dirty="0"/>
              <a:t/>
            </a:r>
            <a:br>
              <a:rPr lang="sv-SE" sz="1100" dirty="0"/>
            </a:br>
            <a:r>
              <a:rPr lang="sv-SE" sz="1100" b="1" dirty="0"/>
              <a:t>Organisation - Anvisningar:</a:t>
            </a:r>
            <a:r>
              <a:rPr lang="sv-SE" sz="1100" dirty="0"/>
              <a:t/>
            </a:r>
            <a:br>
              <a:rPr lang="sv-SE" sz="1100" dirty="0"/>
            </a:br>
            <a:r>
              <a:rPr lang="sv-SE" sz="1100" dirty="0"/>
              <a:t>8-16 spelare + 2 mv. 1 stort mål.</a:t>
            </a:r>
            <a:br>
              <a:rPr lang="sv-SE" sz="1100" dirty="0"/>
            </a:br>
            <a:r>
              <a:rPr lang="sv-SE" sz="1100" dirty="0"/>
              <a:t>Spelare 1 driver bollen </a:t>
            </a:r>
            <a:r>
              <a:rPr lang="sv-SE" sz="1100" dirty="0" err="1"/>
              <a:t>parallelt</a:t>
            </a:r>
            <a:r>
              <a:rPr lang="sv-SE" sz="1100" dirty="0"/>
              <a:t> med straffområdet (A) mot spelare 2 som motlöper (B).</a:t>
            </a:r>
          </a:p>
          <a:p>
            <a:r>
              <a:rPr lang="sv-SE" sz="1100" dirty="0"/>
              <a:t> När dom möts görs en överlämning till spelare 2 som tar emot (C) och skjuter (D) med</a:t>
            </a:r>
          </a:p>
          <a:p>
            <a:r>
              <a:rPr lang="sv-SE" sz="1100" dirty="0"/>
              <a:t> 2 tillslag. Båda spelarna fullföljer på retur.</a:t>
            </a:r>
            <a:br>
              <a:rPr lang="sv-SE" sz="1100" dirty="0"/>
            </a:br>
            <a:r>
              <a:rPr lang="sv-SE" sz="1100" dirty="0"/>
              <a:t>Spelare 2 hämtar bollen. Byt led efter varje försök. </a:t>
            </a:r>
            <a:br>
              <a:rPr lang="sv-SE" sz="1100" dirty="0"/>
            </a:br>
            <a:r>
              <a:rPr lang="sv-SE" sz="1100" dirty="0"/>
              <a:t>Efter en viss tid så flyttas bollarna över till andra konan för att träna skott med andra foten.</a:t>
            </a:r>
            <a:br>
              <a:rPr lang="sv-SE" sz="1100" dirty="0"/>
            </a:br>
            <a:r>
              <a:rPr lang="sv-SE" sz="1100" dirty="0"/>
              <a:t/>
            </a:r>
            <a:br>
              <a:rPr lang="sv-SE" sz="1100" dirty="0"/>
            </a:br>
            <a:r>
              <a:rPr lang="sv-SE" sz="1100" b="1" dirty="0"/>
              <a:t>Hur:</a:t>
            </a:r>
            <a:r>
              <a:rPr lang="sv-SE" sz="1100" dirty="0"/>
              <a:t/>
            </a:r>
            <a:br>
              <a:rPr lang="sv-SE" sz="1100" dirty="0"/>
            </a:br>
            <a:r>
              <a:rPr lang="sv-SE" sz="1100" dirty="0"/>
              <a:t>SKOTT: </a:t>
            </a:r>
            <a:br>
              <a:rPr lang="sv-SE" sz="1100" dirty="0"/>
            </a:br>
            <a:r>
              <a:rPr lang="sv-SE" sz="1100" dirty="0"/>
              <a:t>1. Innan tillslaget titta upp och se var mål och målvakt finns </a:t>
            </a:r>
            <a:br>
              <a:rPr lang="sv-SE" sz="1100" dirty="0"/>
            </a:br>
            <a:r>
              <a:rPr lang="sv-SE" sz="1100" dirty="0"/>
              <a:t>2. Pendla bakåt med skott benet. Ju längre bakåtpendel desto hårdare skott (tillslagshastighet). </a:t>
            </a:r>
            <a:br>
              <a:rPr lang="sv-SE" sz="1100" dirty="0"/>
            </a:br>
            <a:r>
              <a:rPr lang="sv-SE" sz="1100" dirty="0"/>
              <a:t>3. Stödjebenet placeras i höjd med bollen och med </a:t>
            </a:r>
            <a:r>
              <a:rPr lang="sv-SE" sz="1100" dirty="0" err="1"/>
              <a:t>stödjefoten</a:t>
            </a:r>
            <a:r>
              <a:rPr lang="sv-SE" sz="1100" dirty="0"/>
              <a:t> pekande i skottets riktning.</a:t>
            </a:r>
            <a:br>
              <a:rPr lang="sv-SE" sz="1100" dirty="0"/>
            </a:br>
            <a:r>
              <a:rPr lang="sv-SE" sz="1100" dirty="0"/>
              <a:t>4. Vid tillslaget skall du titta på bollen. </a:t>
            </a:r>
            <a:br>
              <a:rPr lang="sv-SE" sz="1100" dirty="0"/>
            </a:br>
            <a:r>
              <a:rPr lang="sv-SE" sz="1100" dirty="0"/>
              <a:t>5. Var avslappnad i skottbenet (spänn rätt muskler) men hård (spänd) i foten.</a:t>
            </a:r>
            <a:br>
              <a:rPr lang="sv-SE" sz="1100" dirty="0"/>
            </a:br>
            <a:r>
              <a:rPr lang="sv-SE" sz="1100" dirty="0"/>
              <a:t>6. Pendla igenom med skottbenet efter skottet</a:t>
            </a:r>
            <a:br>
              <a:rPr lang="sv-SE" sz="1100" dirty="0"/>
            </a:br>
            <a:r>
              <a:rPr lang="sv-SE" sz="1100" dirty="0"/>
              <a:t>7. Armarna används för att skapa balans (lite olika beroende på vilken typ av skott)</a:t>
            </a:r>
            <a:br>
              <a:rPr lang="sv-SE" sz="1100" dirty="0"/>
            </a:br>
            <a:r>
              <a:rPr lang="sv-SE" sz="1100" dirty="0"/>
              <a:t>8. Skjut gärna på den sida om mv där det finns medspelare för returtagning. Om du skjuter </a:t>
            </a:r>
          </a:p>
          <a:p>
            <a:r>
              <a:rPr lang="sv-SE" sz="1100" dirty="0"/>
              <a:t>mot bortre stolpen så blir det ofta retur ut i planen. </a:t>
            </a:r>
            <a:br>
              <a:rPr lang="sv-SE" sz="1100" dirty="0"/>
            </a:br>
            <a:r>
              <a:rPr lang="sv-SE" sz="1100" dirty="0"/>
              <a:t>DRIVA: </a:t>
            </a:r>
            <a:br>
              <a:rPr lang="sv-SE" sz="1100" dirty="0"/>
            </a:br>
            <a:r>
              <a:rPr lang="sv-SE" sz="1100" dirty="0"/>
              <a:t>9. Driv bollen med bortre fot, dvs den fot som är längst från målet och en tänkt försvarare.</a:t>
            </a:r>
            <a:br>
              <a:rPr lang="sv-SE" sz="1100" dirty="0"/>
            </a:br>
            <a:r>
              <a:rPr lang="sv-SE" sz="1100" dirty="0"/>
              <a:t>10. Genomför sista tillslaget i god tid innan ni möts så att din medspelare kan tajma sin </a:t>
            </a:r>
          </a:p>
          <a:p>
            <a:r>
              <a:rPr lang="sv-SE" sz="1100" dirty="0"/>
              <a:t>löpning och 1:a touch.</a:t>
            </a:r>
            <a:br>
              <a:rPr lang="sv-SE" sz="1100" dirty="0"/>
            </a:br>
            <a:r>
              <a:rPr lang="sv-SE" sz="1100" dirty="0"/>
              <a:t>11. Väljer du att sula eller klacka så skall detta ske snett framåt i planen så att din medspelare, </a:t>
            </a:r>
          </a:p>
          <a:p>
            <a:r>
              <a:rPr lang="sv-SE" sz="1100" dirty="0"/>
              <a:t>om möjligt, kan skjuta på 1 tillslag.</a:t>
            </a:r>
            <a:br>
              <a:rPr lang="sv-SE" sz="1100" dirty="0"/>
            </a:br>
            <a:r>
              <a:rPr lang="sv-SE" sz="1100" dirty="0"/>
              <a:t>12. Vid klack- eller </a:t>
            </a:r>
            <a:r>
              <a:rPr lang="sv-SE" sz="1100" dirty="0" err="1"/>
              <a:t>sulfint</a:t>
            </a:r>
            <a:r>
              <a:rPr lang="sv-SE" sz="1100" dirty="0"/>
              <a:t> så påbörjas en klack eller sul-rörelse men avbryts precis innan foten </a:t>
            </a:r>
          </a:p>
          <a:p>
            <a:r>
              <a:rPr lang="sv-SE" sz="1100" dirty="0"/>
              <a:t>träffar bollen och i stället tar man med sig bollen i löpriktningen. </a:t>
            </a:r>
            <a:br>
              <a:rPr lang="sv-SE" sz="1100" dirty="0"/>
            </a:br>
            <a:r>
              <a:rPr lang="sv-SE" sz="1100" dirty="0"/>
              <a:t>MOTTAGNING:</a:t>
            </a:r>
            <a:br>
              <a:rPr lang="sv-SE" sz="1100" dirty="0"/>
            </a:br>
            <a:r>
              <a:rPr lang="sv-SE" sz="1100" dirty="0"/>
              <a:t>13. 1:a touchen skall vara snett framåt i planen och inte för lång så att man snabbt kommer </a:t>
            </a:r>
          </a:p>
          <a:p>
            <a:r>
              <a:rPr lang="sv-SE" sz="1100" dirty="0"/>
              <a:t>till skott.</a:t>
            </a:r>
            <a:br>
              <a:rPr lang="sv-SE" sz="1100" dirty="0"/>
            </a:br>
            <a:r>
              <a:rPr lang="sv-SE" sz="1100" dirty="0"/>
              <a:t>För att öka svårighetsgraden så införs först passiv och senare aktiv försvarare (spelare 3).</a:t>
            </a:r>
            <a:br>
              <a:rPr lang="sv-SE" sz="1100" dirty="0"/>
            </a:br>
            <a:r>
              <a:rPr lang="sv-SE" sz="1100" dirty="0"/>
              <a:t/>
            </a:r>
            <a:br>
              <a:rPr lang="sv-SE" sz="1100" dirty="0"/>
            </a:br>
            <a:endParaRPr lang="sv-SE" sz="1100" dirty="0"/>
          </a:p>
        </p:txBody>
      </p:sp>
      <p:pic>
        <p:nvPicPr>
          <p:cNvPr id="12" name="Picture 11"/>
          <p:cNvPicPr>
            <a:picLocks noChangeAspect="1"/>
          </p:cNvPicPr>
          <p:nvPr/>
        </p:nvPicPr>
        <p:blipFill>
          <a:blip r:embed="rId4"/>
          <a:stretch>
            <a:fillRect/>
          </a:stretch>
        </p:blipFill>
        <p:spPr>
          <a:xfrm>
            <a:off x="4289037" y="728736"/>
            <a:ext cx="2476500" cy="2143125"/>
          </a:xfrm>
          <a:prstGeom prst="rect">
            <a:avLst/>
          </a:prstGeom>
        </p:spPr>
      </p:pic>
    </p:spTree>
    <p:extLst>
      <p:ext uri="{BB962C8B-B14F-4D97-AF65-F5344CB8AC3E}">
        <p14:creationId xmlns:p14="http://schemas.microsoft.com/office/powerpoint/2010/main" val="340499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a:t>2017-03-19</a:t>
            </a:r>
          </a:p>
        </p:txBody>
      </p:sp>
      <p:sp>
        <p:nvSpPr>
          <p:cNvPr id="5" name="Footer Placeholder 4"/>
          <p:cNvSpPr>
            <a:spLocks noGrp="1"/>
          </p:cNvSpPr>
          <p:nvPr>
            <p:ph type="ftr" sz="quarter" idx="11"/>
          </p:nvPr>
        </p:nvSpPr>
        <p:spPr/>
        <p:txBody>
          <a:bodyPr/>
          <a:lstStyle/>
          <a:p>
            <a:r>
              <a:rPr lang="sv-SE"/>
              <a:t>IK Kongahälla </a:t>
            </a:r>
          </a:p>
        </p:txBody>
      </p:sp>
      <p:sp>
        <p:nvSpPr>
          <p:cNvPr id="6" name="Slide Number Placeholder 5"/>
          <p:cNvSpPr>
            <a:spLocks noGrp="1"/>
          </p:cNvSpPr>
          <p:nvPr>
            <p:ph type="sldNum" sz="quarter" idx="12"/>
          </p:nvPr>
        </p:nvSpPr>
        <p:spPr/>
        <p:txBody>
          <a:bodyPr/>
          <a:lstStyle/>
          <a:p>
            <a:fld id="{10FCED17-7F5A-42E1-B174-F78BB6E5C7D1}" type="slidenum">
              <a:rPr lang="sv-SE" smtClean="0"/>
              <a:t>5</a:t>
            </a:fld>
            <a:endParaRPr lang="sv-SE"/>
          </a:p>
        </p:txBody>
      </p:sp>
      <p:pic>
        <p:nvPicPr>
          <p:cNvPr id="7"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14625" y="2934759"/>
            <a:ext cx="6008647" cy="834534"/>
          </a:xfrm>
          <a:prstGeom prst="rect">
            <a:avLst/>
          </a:prstGeom>
        </p:spPr>
      </p:pic>
      <p:sp>
        <p:nvSpPr>
          <p:cNvPr id="8" name="TextBox 7"/>
          <p:cNvSpPr txBox="1"/>
          <p:nvPr/>
        </p:nvSpPr>
        <p:spPr>
          <a:xfrm>
            <a:off x="4326673" y="-39245"/>
            <a:ext cx="2674450" cy="461665"/>
          </a:xfrm>
          <a:prstGeom prst="rect">
            <a:avLst/>
          </a:prstGeom>
          <a:noFill/>
        </p:spPr>
        <p:txBody>
          <a:bodyPr wrap="none" rtlCol="0">
            <a:spAutoFit/>
          </a:bodyPr>
          <a:lstStyle/>
          <a:p>
            <a:r>
              <a:rPr lang="sv-SE" sz="2400" dirty="0">
                <a:latin typeface="Arial Rounded MT Bold" panose="020F0704030504030204" pitchFamily="34" charset="0"/>
              </a:rPr>
              <a:t>Övningar 9-11 år</a:t>
            </a:r>
          </a:p>
        </p:txBody>
      </p:sp>
      <p:pic>
        <p:nvPicPr>
          <p:cNvPr id="9" name="Picture 8"/>
          <p:cNvPicPr>
            <a:picLocks noChangeAspect="1"/>
          </p:cNvPicPr>
          <p:nvPr/>
        </p:nvPicPr>
        <p:blipFill>
          <a:blip r:embed="rId3"/>
          <a:stretch>
            <a:fillRect/>
          </a:stretch>
        </p:blipFill>
        <p:spPr>
          <a:xfrm>
            <a:off x="991645" y="347701"/>
            <a:ext cx="2505075" cy="2933700"/>
          </a:xfrm>
          <a:prstGeom prst="rect">
            <a:avLst/>
          </a:prstGeom>
        </p:spPr>
      </p:pic>
      <p:sp>
        <p:nvSpPr>
          <p:cNvPr id="10" name="Rectangle 9"/>
          <p:cNvSpPr/>
          <p:nvPr/>
        </p:nvSpPr>
        <p:spPr>
          <a:xfrm>
            <a:off x="4556086" y="890765"/>
            <a:ext cx="6096000" cy="6355586"/>
          </a:xfrm>
          <a:prstGeom prst="rect">
            <a:avLst/>
          </a:prstGeom>
        </p:spPr>
        <p:txBody>
          <a:bodyPr>
            <a:spAutoFit/>
          </a:bodyPr>
          <a:lstStyle/>
          <a:p>
            <a:r>
              <a:rPr lang="sv-SE" sz="1100" b="1" dirty="0"/>
              <a:t>Teknik</a:t>
            </a:r>
            <a:r>
              <a:rPr lang="sv-SE" sz="1100" dirty="0"/>
              <a:t/>
            </a:r>
            <a:br>
              <a:rPr lang="sv-SE" sz="1100" dirty="0"/>
            </a:br>
            <a:r>
              <a:rPr lang="sv-SE" sz="1100" dirty="0"/>
              <a:t>Passningar</a:t>
            </a:r>
            <a:br>
              <a:rPr lang="sv-SE" sz="1100" dirty="0"/>
            </a:br>
            <a:r>
              <a:rPr lang="sv-SE" sz="1100" dirty="0" err="1"/>
              <a:t>Passningar</a:t>
            </a:r>
            <a:r>
              <a:rPr lang="sv-SE" sz="1100" dirty="0"/>
              <a:t> 2 och 2 - Insida/Utsida</a:t>
            </a:r>
          </a:p>
          <a:p>
            <a:r>
              <a:rPr lang="sv-SE" sz="1100" dirty="0"/>
              <a:t>(För utespelare och målvakter)</a:t>
            </a:r>
          </a:p>
          <a:p>
            <a:r>
              <a:rPr lang="sv-SE" sz="1100" b="1" dirty="0"/>
              <a:t>Tid</a:t>
            </a:r>
            <a:r>
              <a:rPr lang="sv-SE" sz="1100" dirty="0"/>
              <a:t> 15 min</a:t>
            </a:r>
            <a:br>
              <a:rPr lang="sv-SE" sz="1100" dirty="0"/>
            </a:br>
            <a:r>
              <a:rPr lang="sv-SE" sz="1100" b="1" dirty="0"/>
              <a:t>Organisation - Anvisningar:</a:t>
            </a:r>
            <a:r>
              <a:rPr lang="sv-SE" sz="1100" dirty="0"/>
              <a:t/>
            </a:r>
            <a:br>
              <a:rPr lang="sv-SE" sz="1100" dirty="0"/>
            </a:br>
            <a:r>
              <a:rPr lang="sv-SE" sz="1100" dirty="0"/>
              <a:t>Passningar 2 och 2.</a:t>
            </a:r>
            <a:br>
              <a:rPr lang="sv-SE" sz="1100" dirty="0"/>
            </a:br>
            <a:r>
              <a:rPr lang="sv-SE" sz="1100" dirty="0"/>
              <a:t>Del 1: Uppvarvning. Passning och mottagning under rörelse på begränsad yta. Variera hö och </a:t>
            </a:r>
            <a:r>
              <a:rPr lang="sv-SE" sz="1100" dirty="0" err="1"/>
              <a:t>vä</a:t>
            </a:r>
            <a:r>
              <a:rPr lang="sv-SE" sz="1100" dirty="0"/>
              <a:t> fot samt insida och utsida. </a:t>
            </a:r>
            <a:br>
              <a:rPr lang="sv-SE" sz="1100" dirty="0"/>
            </a:br>
            <a:r>
              <a:rPr lang="sv-SE" sz="1100" dirty="0"/>
              <a:t>Del 2: </a:t>
            </a:r>
            <a:r>
              <a:rPr lang="sv-SE" sz="1100" dirty="0" err="1"/>
              <a:t>Stillanstående</a:t>
            </a:r>
            <a:r>
              <a:rPr lang="sv-SE" sz="1100" dirty="0"/>
              <a:t>. Avstånd 5-15 m. Se variationer nedan.</a:t>
            </a:r>
            <a:br>
              <a:rPr lang="sv-SE" sz="1100" dirty="0"/>
            </a:br>
            <a:r>
              <a:rPr lang="sv-SE" sz="1100" b="1" dirty="0"/>
              <a:t>Vad - Varför:</a:t>
            </a:r>
            <a:r>
              <a:rPr lang="sv-SE" sz="1100" dirty="0"/>
              <a:t/>
            </a:r>
            <a:br>
              <a:rPr lang="sv-SE" sz="1100" dirty="0"/>
            </a:br>
            <a:r>
              <a:rPr lang="sv-SE" sz="1100" dirty="0"/>
              <a:t>Passning och mottagning.</a:t>
            </a:r>
            <a:br>
              <a:rPr lang="sv-SE" sz="1100" dirty="0"/>
            </a:br>
            <a:r>
              <a:rPr lang="sv-SE" sz="1100" b="1" dirty="0"/>
              <a:t>Hur:</a:t>
            </a:r>
            <a:r>
              <a:rPr lang="sv-SE" sz="1100" dirty="0"/>
              <a:t/>
            </a:r>
            <a:br>
              <a:rPr lang="sv-SE" sz="1100" dirty="0"/>
            </a:br>
            <a:r>
              <a:rPr lang="sv-SE" sz="1100" dirty="0"/>
              <a:t>Passning: </a:t>
            </a:r>
            <a:br>
              <a:rPr lang="sv-SE" sz="1100" dirty="0"/>
            </a:br>
            <a:r>
              <a:rPr lang="sv-SE" sz="1100" dirty="0"/>
              <a:t>1. Tillslaget </a:t>
            </a:r>
            <a:br>
              <a:rPr lang="sv-SE" sz="1100" dirty="0"/>
            </a:br>
            <a:r>
              <a:rPr lang="sv-SE" sz="1100" dirty="0"/>
              <a:t>2. Titta på bollen </a:t>
            </a:r>
            <a:br>
              <a:rPr lang="sv-SE" sz="1100" dirty="0"/>
            </a:br>
            <a:r>
              <a:rPr lang="sv-SE" sz="1100" dirty="0"/>
              <a:t>3. Hårdhet i passningen</a:t>
            </a:r>
            <a:br>
              <a:rPr lang="sv-SE" sz="1100" dirty="0"/>
            </a:br>
            <a:r>
              <a:rPr lang="sv-SE" sz="1100" dirty="0"/>
              <a:t/>
            </a:r>
            <a:br>
              <a:rPr lang="sv-SE" sz="1100" dirty="0"/>
            </a:br>
            <a:r>
              <a:rPr lang="sv-SE" sz="1100" dirty="0"/>
              <a:t>Mottagning: </a:t>
            </a:r>
            <a:br>
              <a:rPr lang="sv-SE" sz="1100" dirty="0"/>
            </a:br>
            <a:r>
              <a:rPr lang="sv-SE" sz="1100" dirty="0"/>
              <a:t>4. Nära kroppen (inom kontrollerbart område) för att kunna gå på passning direkt </a:t>
            </a:r>
            <a:br>
              <a:rPr lang="sv-SE" sz="1100" dirty="0"/>
            </a:br>
            <a:r>
              <a:rPr lang="sv-SE" sz="1100" dirty="0"/>
              <a:t>5. Minska tiden från mottagning till bollen når medspelaren.</a:t>
            </a:r>
            <a:br>
              <a:rPr lang="sv-SE" sz="1100" dirty="0"/>
            </a:br>
            <a:r>
              <a:rPr lang="sv-SE" sz="1100" dirty="0"/>
              <a:t>Medtagning (mottagning sidled): </a:t>
            </a:r>
            <a:br>
              <a:rPr lang="sv-SE" sz="1100" dirty="0"/>
            </a:br>
            <a:r>
              <a:rPr lang="sv-SE" sz="1100" dirty="0"/>
              <a:t>6. 1-2 m i sidled (men inom kontrollerbart område) för att komma ur press</a:t>
            </a:r>
            <a:br>
              <a:rPr lang="sv-SE" sz="1100" dirty="0"/>
            </a:br>
            <a:r>
              <a:rPr lang="sv-SE" sz="1100" dirty="0"/>
              <a:t>7. Medtag mot fri yta (ofta åt andra sidan än den bollen kommer ifrån)</a:t>
            </a:r>
            <a:br>
              <a:rPr lang="sv-SE" sz="1100" dirty="0"/>
            </a:br>
            <a:r>
              <a:rPr lang="sv-SE" sz="1100" dirty="0"/>
              <a:t>8. Välj mellan att påbörja rörelsen innan medtagningen eller att </a:t>
            </a:r>
            <a:r>
              <a:rPr lang="sv-SE" sz="1100" dirty="0" err="1"/>
              <a:t>att</a:t>
            </a:r>
            <a:r>
              <a:rPr lang="sv-SE" sz="1100" dirty="0"/>
              <a:t> vänta och gör medtagningen mer som en passningsfint och lura motståndaren</a:t>
            </a:r>
            <a:br>
              <a:rPr lang="sv-SE" sz="1100" dirty="0"/>
            </a:br>
            <a:r>
              <a:rPr lang="sv-SE" sz="1100" b="1" dirty="0"/>
              <a:t>Öva - Variera:</a:t>
            </a:r>
            <a:r>
              <a:rPr lang="sv-SE" sz="1100" dirty="0"/>
              <a:t/>
            </a:r>
            <a:br>
              <a:rPr lang="sv-SE" sz="1100" dirty="0"/>
            </a:br>
            <a:r>
              <a:rPr lang="sv-SE" sz="1100" dirty="0"/>
              <a:t>Moment 1: 1 tillslag Insida (bredsidan) - varannan fot. Börja löst och med kort avstånd. Öka hårdhet och avstånd efter hand. </a:t>
            </a:r>
            <a:br>
              <a:rPr lang="sv-SE" sz="1100" dirty="0"/>
            </a:br>
            <a:r>
              <a:rPr lang="sv-SE" sz="1100" dirty="0"/>
              <a:t>Moment 2: 2 tillslag - Medtagning m </a:t>
            </a:r>
            <a:r>
              <a:rPr lang="sv-SE" sz="1100" dirty="0" err="1"/>
              <a:t>vä</a:t>
            </a:r>
            <a:r>
              <a:rPr lang="sv-SE" sz="1100" dirty="0"/>
              <a:t> insida, passning m hö insida. </a:t>
            </a:r>
            <a:br>
              <a:rPr lang="sv-SE" sz="1100" dirty="0"/>
            </a:br>
            <a:r>
              <a:rPr lang="sv-SE" sz="1100" dirty="0"/>
              <a:t>Moment 3: 2 tillslag - Medtagning m hö insida - passning m </a:t>
            </a:r>
            <a:r>
              <a:rPr lang="sv-SE" sz="1100" dirty="0" err="1"/>
              <a:t>vä</a:t>
            </a:r>
            <a:r>
              <a:rPr lang="sv-SE" sz="1100" dirty="0"/>
              <a:t> insida.</a:t>
            </a:r>
            <a:br>
              <a:rPr lang="sv-SE" sz="1100" dirty="0"/>
            </a:br>
            <a:r>
              <a:rPr lang="sv-SE" sz="1100" dirty="0"/>
              <a:t>Moment 4: 2 tillslag - Medtagning m hö utsida, passning m hö insida. </a:t>
            </a:r>
            <a:br>
              <a:rPr lang="sv-SE" sz="1100" dirty="0"/>
            </a:br>
            <a:r>
              <a:rPr lang="sv-SE" sz="1100" dirty="0"/>
              <a:t>Moment 5: 2 tillslag - Medtagning m </a:t>
            </a:r>
            <a:r>
              <a:rPr lang="sv-SE" sz="1100" dirty="0" err="1"/>
              <a:t>vä</a:t>
            </a:r>
            <a:r>
              <a:rPr lang="sv-SE" sz="1100" dirty="0"/>
              <a:t> utsida, passning m </a:t>
            </a:r>
            <a:r>
              <a:rPr lang="sv-SE" sz="1100" dirty="0" err="1"/>
              <a:t>vä</a:t>
            </a:r>
            <a:r>
              <a:rPr lang="sv-SE" sz="1100" dirty="0"/>
              <a:t> insida. </a:t>
            </a:r>
            <a:br>
              <a:rPr lang="sv-SE" sz="1100" dirty="0"/>
            </a:br>
            <a:r>
              <a:rPr lang="sv-SE" sz="1100" dirty="0"/>
              <a:t>Moment 6: 2 tillslag - Mottagning m hö fotsula, passning m hö utsida. </a:t>
            </a:r>
            <a:br>
              <a:rPr lang="sv-SE" sz="1100" dirty="0"/>
            </a:br>
            <a:r>
              <a:rPr lang="sv-SE" sz="1100" dirty="0"/>
              <a:t>Moment 7: 2 tillslag - Mottagning m </a:t>
            </a:r>
            <a:r>
              <a:rPr lang="sv-SE" sz="1100" dirty="0" err="1"/>
              <a:t>vä</a:t>
            </a:r>
            <a:r>
              <a:rPr lang="sv-SE" sz="1100" dirty="0"/>
              <a:t> fotsula, passning m </a:t>
            </a:r>
            <a:r>
              <a:rPr lang="sv-SE" sz="1100" dirty="0" err="1"/>
              <a:t>vä</a:t>
            </a:r>
            <a:r>
              <a:rPr lang="sv-SE" sz="1100" dirty="0"/>
              <a:t> utsida.</a:t>
            </a:r>
            <a:br>
              <a:rPr lang="sv-SE" sz="1100" dirty="0"/>
            </a:br>
            <a:endParaRPr lang="sv-SE" sz="1100" dirty="0"/>
          </a:p>
        </p:txBody>
      </p:sp>
      <p:sp>
        <p:nvSpPr>
          <p:cNvPr id="11" name="TextBox 10"/>
          <p:cNvSpPr txBox="1"/>
          <p:nvPr/>
        </p:nvSpPr>
        <p:spPr>
          <a:xfrm>
            <a:off x="918480" y="3281401"/>
            <a:ext cx="3776996" cy="3308598"/>
          </a:xfrm>
          <a:prstGeom prst="rect">
            <a:avLst/>
          </a:prstGeom>
          <a:noFill/>
        </p:spPr>
        <p:txBody>
          <a:bodyPr wrap="none" rtlCol="0">
            <a:spAutoFit/>
          </a:bodyPr>
          <a:lstStyle/>
          <a:p>
            <a:r>
              <a:rPr lang="sv-SE" sz="1100" b="1" dirty="0"/>
              <a:t>Teknik</a:t>
            </a:r>
            <a:r>
              <a:rPr lang="sv-SE" sz="1100" dirty="0"/>
              <a:t/>
            </a:r>
            <a:br>
              <a:rPr lang="sv-SE" sz="1100" dirty="0"/>
            </a:br>
            <a:r>
              <a:rPr lang="sv-SE" sz="1100" dirty="0"/>
              <a:t>Passningar</a:t>
            </a:r>
            <a:br>
              <a:rPr lang="sv-SE" sz="1100" dirty="0"/>
            </a:br>
            <a:r>
              <a:rPr lang="sv-SE" sz="1100" dirty="0" err="1"/>
              <a:t>Passningar</a:t>
            </a:r>
            <a:r>
              <a:rPr lang="sv-SE" sz="1100" dirty="0"/>
              <a:t> 2 och 2 - Insida/Utsida</a:t>
            </a:r>
          </a:p>
          <a:p>
            <a:r>
              <a:rPr lang="sv-SE" sz="1100" dirty="0"/>
              <a:t>(För utespelare och målvakter)</a:t>
            </a:r>
          </a:p>
          <a:p>
            <a:r>
              <a:rPr lang="sv-SE" sz="1100" b="1" dirty="0"/>
              <a:t>Tid</a:t>
            </a:r>
            <a:r>
              <a:rPr lang="sv-SE" sz="1100" dirty="0"/>
              <a:t> 15 min</a:t>
            </a:r>
            <a:br>
              <a:rPr lang="sv-SE" sz="1100" dirty="0"/>
            </a:br>
            <a:r>
              <a:rPr lang="sv-SE" sz="1100" dirty="0"/>
              <a:t/>
            </a:r>
            <a:br>
              <a:rPr lang="sv-SE" sz="1100" dirty="0"/>
            </a:br>
            <a:r>
              <a:rPr lang="sv-SE" sz="1100" b="1" dirty="0"/>
              <a:t>Organisation - Anvisningar:</a:t>
            </a:r>
            <a:r>
              <a:rPr lang="sv-SE" sz="1100" dirty="0"/>
              <a:t/>
            </a:r>
            <a:br>
              <a:rPr lang="sv-SE" sz="1100" dirty="0"/>
            </a:br>
            <a:r>
              <a:rPr lang="sv-SE" sz="1100" dirty="0"/>
              <a:t>Passningar 2 och 2.</a:t>
            </a:r>
            <a:br>
              <a:rPr lang="sv-SE" sz="1100" dirty="0"/>
            </a:br>
            <a:r>
              <a:rPr lang="sv-SE" sz="1100" dirty="0"/>
              <a:t>Del 1: Uppvarvning. Passning och mottagning under rörelse på </a:t>
            </a:r>
          </a:p>
          <a:p>
            <a:r>
              <a:rPr lang="sv-SE" sz="1100" dirty="0"/>
              <a:t>begränsad yta. Variera hö och </a:t>
            </a:r>
            <a:r>
              <a:rPr lang="sv-SE" sz="1100" dirty="0" err="1"/>
              <a:t>vä</a:t>
            </a:r>
            <a:r>
              <a:rPr lang="sv-SE" sz="1100" dirty="0"/>
              <a:t> fot samt insida och utsida. </a:t>
            </a:r>
            <a:br>
              <a:rPr lang="sv-SE" sz="1100" dirty="0"/>
            </a:br>
            <a:r>
              <a:rPr lang="sv-SE" sz="1100" dirty="0"/>
              <a:t>Del 2: </a:t>
            </a:r>
            <a:r>
              <a:rPr lang="sv-SE" sz="1100" dirty="0" err="1"/>
              <a:t>Stillanstående</a:t>
            </a:r>
            <a:r>
              <a:rPr lang="sv-SE" sz="1100" dirty="0"/>
              <a:t>. Avstånd 5-15 m. Se variationer nedan.</a:t>
            </a:r>
            <a:br>
              <a:rPr lang="sv-SE" sz="1100" dirty="0"/>
            </a:br>
            <a:r>
              <a:rPr lang="sv-SE" sz="1100" b="1" dirty="0"/>
              <a:t>Vad - Varför:</a:t>
            </a:r>
            <a:r>
              <a:rPr lang="sv-SE" sz="1100" dirty="0"/>
              <a:t/>
            </a:r>
            <a:br>
              <a:rPr lang="sv-SE" sz="1100" dirty="0"/>
            </a:br>
            <a:r>
              <a:rPr lang="sv-SE" sz="1100" dirty="0"/>
              <a:t>Passning och mottagning.</a:t>
            </a:r>
            <a:br>
              <a:rPr lang="sv-SE" sz="1100" dirty="0"/>
            </a:br>
            <a:r>
              <a:rPr lang="sv-SE" sz="1100" b="1" dirty="0"/>
              <a:t>Hur:</a:t>
            </a:r>
            <a:r>
              <a:rPr lang="sv-SE" sz="1100" dirty="0"/>
              <a:t/>
            </a:r>
            <a:br>
              <a:rPr lang="sv-SE" sz="1100" dirty="0"/>
            </a:br>
            <a:r>
              <a:rPr lang="sv-SE" sz="1100" dirty="0"/>
              <a:t>Passning: </a:t>
            </a:r>
            <a:br>
              <a:rPr lang="sv-SE" sz="1100" dirty="0"/>
            </a:br>
            <a:r>
              <a:rPr lang="sv-SE" sz="1100" dirty="0"/>
              <a:t>1. Tillslaget </a:t>
            </a:r>
            <a:br>
              <a:rPr lang="sv-SE" sz="1100" dirty="0"/>
            </a:br>
            <a:r>
              <a:rPr lang="sv-SE" sz="1100" dirty="0"/>
              <a:t>2. Titta på bollen </a:t>
            </a:r>
            <a:br>
              <a:rPr lang="sv-SE" sz="1100" dirty="0"/>
            </a:br>
            <a:r>
              <a:rPr lang="sv-SE" sz="1100" dirty="0"/>
              <a:t>3. Hårdhet i passningen</a:t>
            </a:r>
            <a:br>
              <a:rPr lang="sv-SE" sz="1100" dirty="0"/>
            </a:br>
            <a:endParaRPr lang="sv-SE" sz="1100" dirty="0"/>
          </a:p>
        </p:txBody>
      </p:sp>
      <p:sp>
        <p:nvSpPr>
          <p:cNvPr id="2" name="TextBox 1"/>
          <p:cNvSpPr txBox="1"/>
          <p:nvPr/>
        </p:nvSpPr>
        <p:spPr>
          <a:xfrm>
            <a:off x="4234307" y="505381"/>
            <a:ext cx="184731" cy="369332"/>
          </a:xfrm>
          <a:prstGeom prst="rect">
            <a:avLst/>
          </a:prstGeom>
          <a:noFill/>
        </p:spPr>
        <p:txBody>
          <a:bodyPr wrap="none" rtlCol="0">
            <a:spAutoFit/>
          </a:bodyPr>
          <a:lstStyle/>
          <a:p>
            <a:endParaRPr lang="sv-SE" dirty="0"/>
          </a:p>
        </p:txBody>
      </p:sp>
      <p:sp>
        <p:nvSpPr>
          <p:cNvPr id="3" name="TextBox 2"/>
          <p:cNvSpPr txBox="1"/>
          <p:nvPr/>
        </p:nvSpPr>
        <p:spPr>
          <a:xfrm>
            <a:off x="3556096" y="287280"/>
            <a:ext cx="8316507" cy="584775"/>
          </a:xfrm>
          <a:prstGeom prst="rect">
            <a:avLst/>
          </a:prstGeom>
          <a:noFill/>
        </p:spPr>
        <p:txBody>
          <a:bodyPr wrap="none" rtlCol="0">
            <a:spAutoFit/>
          </a:bodyPr>
          <a:lstStyle/>
          <a:p>
            <a:r>
              <a:rPr lang="sv-SE" sz="1600" dirty="0">
                <a:latin typeface="Arial Rounded MT Bold" panose="020F0704030504030204" pitchFamily="34" charset="0"/>
              </a:rPr>
              <a:t>Nu är man som mest mottaglig för att lära sig nya saker, det är nu (ca 9-12 år) man </a:t>
            </a:r>
          </a:p>
          <a:p>
            <a:r>
              <a:rPr lang="sv-SE" sz="1600" dirty="0">
                <a:latin typeface="Arial Rounded MT Bold" panose="020F0704030504030204" pitchFamily="34" charset="0"/>
              </a:rPr>
              <a:t>lägger grunden för teknik och passningsspel.  </a:t>
            </a:r>
          </a:p>
        </p:txBody>
      </p:sp>
    </p:spTree>
    <p:extLst>
      <p:ext uri="{BB962C8B-B14F-4D97-AF65-F5344CB8AC3E}">
        <p14:creationId xmlns:p14="http://schemas.microsoft.com/office/powerpoint/2010/main" val="1620955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a:t>2017-03-19</a:t>
            </a:r>
          </a:p>
        </p:txBody>
      </p:sp>
      <p:sp>
        <p:nvSpPr>
          <p:cNvPr id="5" name="Footer Placeholder 4"/>
          <p:cNvSpPr>
            <a:spLocks noGrp="1"/>
          </p:cNvSpPr>
          <p:nvPr>
            <p:ph type="ftr" sz="quarter" idx="11"/>
          </p:nvPr>
        </p:nvSpPr>
        <p:spPr/>
        <p:txBody>
          <a:bodyPr/>
          <a:lstStyle/>
          <a:p>
            <a:r>
              <a:rPr lang="sv-SE"/>
              <a:t>IK Kongahälla </a:t>
            </a:r>
          </a:p>
        </p:txBody>
      </p:sp>
      <p:sp>
        <p:nvSpPr>
          <p:cNvPr id="6" name="Slide Number Placeholder 5"/>
          <p:cNvSpPr>
            <a:spLocks noGrp="1"/>
          </p:cNvSpPr>
          <p:nvPr>
            <p:ph type="sldNum" sz="quarter" idx="12"/>
          </p:nvPr>
        </p:nvSpPr>
        <p:spPr/>
        <p:txBody>
          <a:bodyPr/>
          <a:lstStyle/>
          <a:p>
            <a:fld id="{10FCED17-7F5A-42E1-B174-F78BB6E5C7D1}" type="slidenum">
              <a:rPr lang="sv-SE" smtClean="0"/>
              <a:t>6</a:t>
            </a:fld>
            <a:endParaRPr lang="sv-SE"/>
          </a:p>
        </p:txBody>
      </p:sp>
      <p:pic>
        <p:nvPicPr>
          <p:cNvPr id="7"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14625" y="2934759"/>
            <a:ext cx="6008647" cy="834534"/>
          </a:xfrm>
          <a:prstGeom prst="rect">
            <a:avLst/>
          </a:prstGeom>
        </p:spPr>
      </p:pic>
      <p:sp>
        <p:nvSpPr>
          <p:cNvPr id="8" name="TextBox 7"/>
          <p:cNvSpPr txBox="1"/>
          <p:nvPr/>
        </p:nvSpPr>
        <p:spPr>
          <a:xfrm>
            <a:off x="4326673" y="116869"/>
            <a:ext cx="2674450" cy="461665"/>
          </a:xfrm>
          <a:prstGeom prst="rect">
            <a:avLst/>
          </a:prstGeom>
          <a:noFill/>
        </p:spPr>
        <p:txBody>
          <a:bodyPr wrap="none" rtlCol="0">
            <a:spAutoFit/>
          </a:bodyPr>
          <a:lstStyle/>
          <a:p>
            <a:r>
              <a:rPr lang="sv-SE" sz="2400" dirty="0">
                <a:latin typeface="Arial Rounded MT Bold" panose="020F0704030504030204" pitchFamily="34" charset="0"/>
              </a:rPr>
              <a:t>Övningar 9-11 år</a:t>
            </a:r>
          </a:p>
        </p:txBody>
      </p:sp>
      <p:pic>
        <p:nvPicPr>
          <p:cNvPr id="9" name="Picture 8"/>
          <p:cNvPicPr>
            <a:picLocks noChangeAspect="1"/>
          </p:cNvPicPr>
          <p:nvPr/>
        </p:nvPicPr>
        <p:blipFill>
          <a:blip r:embed="rId3"/>
          <a:stretch>
            <a:fillRect/>
          </a:stretch>
        </p:blipFill>
        <p:spPr>
          <a:xfrm>
            <a:off x="905123" y="1660444"/>
            <a:ext cx="2486025" cy="2914650"/>
          </a:xfrm>
          <a:prstGeom prst="rect">
            <a:avLst/>
          </a:prstGeom>
        </p:spPr>
      </p:pic>
      <p:sp>
        <p:nvSpPr>
          <p:cNvPr id="10" name="Rectangle 9"/>
          <p:cNvSpPr/>
          <p:nvPr/>
        </p:nvSpPr>
        <p:spPr>
          <a:xfrm>
            <a:off x="3391148" y="577205"/>
            <a:ext cx="5941741" cy="6524863"/>
          </a:xfrm>
          <a:prstGeom prst="rect">
            <a:avLst/>
          </a:prstGeom>
        </p:spPr>
        <p:txBody>
          <a:bodyPr wrap="square">
            <a:spAutoFit/>
          </a:bodyPr>
          <a:lstStyle/>
          <a:p>
            <a:r>
              <a:rPr lang="sv-SE" sz="1100" b="1" dirty="0"/>
              <a:t>Teknik</a:t>
            </a:r>
            <a:r>
              <a:rPr lang="sv-SE" sz="1100" dirty="0"/>
              <a:t/>
            </a:r>
            <a:br>
              <a:rPr lang="sv-SE" sz="1100" dirty="0"/>
            </a:br>
            <a:r>
              <a:rPr lang="sv-SE" sz="1100" dirty="0"/>
              <a:t>Passningar</a:t>
            </a:r>
            <a:br>
              <a:rPr lang="sv-SE" sz="1100" dirty="0"/>
            </a:br>
            <a:r>
              <a:rPr lang="sv-SE" sz="1100" dirty="0"/>
              <a:t>Ormen</a:t>
            </a:r>
          </a:p>
          <a:p>
            <a:r>
              <a:rPr lang="sv-SE" sz="1100" dirty="0"/>
              <a:t>(För utespelare och målvakter)</a:t>
            </a:r>
          </a:p>
          <a:p>
            <a:r>
              <a:rPr lang="sv-SE" sz="1100" b="1" dirty="0"/>
              <a:t>Tid</a:t>
            </a:r>
            <a:r>
              <a:rPr lang="sv-SE" sz="1100" dirty="0"/>
              <a:t> 15 min</a:t>
            </a:r>
            <a:br>
              <a:rPr lang="sv-SE" sz="1100" dirty="0"/>
            </a:br>
            <a:r>
              <a:rPr lang="sv-SE" sz="1100" b="1" dirty="0"/>
              <a:t>Kommentar:</a:t>
            </a:r>
            <a:r>
              <a:rPr lang="sv-SE" sz="1100" dirty="0"/>
              <a:t/>
            </a:r>
            <a:br>
              <a:rPr lang="sv-SE" sz="1100" dirty="0"/>
            </a:br>
            <a:r>
              <a:rPr lang="sv-SE" sz="1100" dirty="0"/>
              <a:t>Moment: 1 och 3</a:t>
            </a:r>
            <a:br>
              <a:rPr lang="sv-SE" sz="1100" dirty="0"/>
            </a:br>
            <a:r>
              <a:rPr lang="sv-SE" sz="1100" dirty="0"/>
              <a:t>Instruktion: 6</a:t>
            </a:r>
            <a:br>
              <a:rPr lang="sv-SE" sz="1100" dirty="0"/>
            </a:br>
            <a:r>
              <a:rPr lang="sv-SE" sz="1100" b="1" dirty="0"/>
              <a:t>Organisation - Anvisningar:</a:t>
            </a:r>
            <a:r>
              <a:rPr lang="sv-SE" sz="1100" dirty="0"/>
              <a:t/>
            </a:r>
            <a:br>
              <a:rPr lang="sv-SE" sz="1100" dirty="0"/>
            </a:br>
            <a:r>
              <a:rPr lang="sv-SE" sz="1100" dirty="0"/>
              <a:t>10-20 spelare. </a:t>
            </a:r>
            <a:br>
              <a:rPr lang="sv-SE" sz="1100" dirty="0"/>
            </a:br>
            <a:r>
              <a:rPr lang="sv-SE" sz="1100" dirty="0"/>
              <a:t>2 konrader på ca 15 m avstånd med 4 m lucka. Placera ut spelarna i varannan lucka. </a:t>
            </a:r>
          </a:p>
          <a:p>
            <a:r>
              <a:rPr lang="sv-SE" sz="1100" dirty="0"/>
              <a:t>Bollar och övriga spelar börjar i ett hörn.</a:t>
            </a:r>
            <a:br>
              <a:rPr lang="sv-SE" sz="1100" dirty="0"/>
            </a:br>
            <a:r>
              <a:rPr lang="sv-SE" sz="1100" dirty="0"/>
              <a:t>A. Spelare 1 passar bollen till spelare 2. </a:t>
            </a:r>
            <a:br>
              <a:rPr lang="sv-SE" sz="1100" dirty="0"/>
            </a:br>
            <a:r>
              <a:rPr lang="sv-SE" sz="1100" dirty="0"/>
              <a:t>B. Spelare 2 möter och vänder upp med bollen. </a:t>
            </a:r>
            <a:br>
              <a:rPr lang="sv-SE" sz="1100" dirty="0"/>
            </a:br>
            <a:r>
              <a:rPr lang="sv-SE" sz="1100" dirty="0"/>
              <a:t>C. Spelare 2 driver bollen runt konan och </a:t>
            </a:r>
            <a:br>
              <a:rPr lang="sv-SE" sz="1100" dirty="0"/>
            </a:br>
            <a:r>
              <a:rPr lang="sv-SE" sz="1100" dirty="0"/>
              <a:t>D. Passar bollen till spelare 3. </a:t>
            </a:r>
            <a:br>
              <a:rPr lang="sv-SE" sz="1100" dirty="0"/>
            </a:br>
            <a:r>
              <a:rPr lang="sv-SE" sz="1100" dirty="0"/>
              <a:t>E. Efter passning följer man med bollen till nästa position.</a:t>
            </a:r>
            <a:br>
              <a:rPr lang="sv-SE" sz="1100" dirty="0"/>
            </a:br>
            <a:r>
              <a:rPr lang="sv-SE" sz="1100" dirty="0"/>
              <a:t>Tillslut är alla spelare aktiva och bollarna ringlar sig fram likt en orm. OBS! Svagaste </a:t>
            </a:r>
          </a:p>
          <a:p>
            <a:r>
              <a:rPr lang="sv-SE" sz="1100" dirty="0"/>
              <a:t>länken bryter kedjan!</a:t>
            </a:r>
            <a:br>
              <a:rPr lang="sv-SE" sz="1100" dirty="0"/>
            </a:br>
            <a:r>
              <a:rPr lang="sv-SE" sz="1100" dirty="0"/>
              <a:t/>
            </a:r>
            <a:br>
              <a:rPr lang="sv-SE" sz="1100" dirty="0"/>
            </a:br>
            <a:r>
              <a:rPr lang="sv-SE" sz="1100" b="1" dirty="0"/>
              <a:t>Vad - Varför:</a:t>
            </a:r>
            <a:r>
              <a:rPr lang="sv-SE" sz="1100" dirty="0"/>
              <a:t/>
            </a:r>
            <a:br>
              <a:rPr lang="sv-SE" sz="1100" dirty="0"/>
            </a:br>
            <a:r>
              <a:rPr lang="sv-SE" sz="1100" dirty="0"/>
              <a:t>Passning och mottagning.</a:t>
            </a:r>
            <a:br>
              <a:rPr lang="sv-SE" sz="1100" dirty="0"/>
            </a:br>
            <a:r>
              <a:rPr lang="sv-SE" sz="1100" dirty="0"/>
              <a:t/>
            </a:r>
            <a:br>
              <a:rPr lang="sv-SE" sz="1100" dirty="0"/>
            </a:br>
            <a:r>
              <a:rPr lang="sv-SE" sz="1100" b="1" dirty="0"/>
              <a:t>Hur:</a:t>
            </a:r>
            <a:r>
              <a:rPr lang="sv-SE" sz="1100" dirty="0"/>
              <a:t/>
            </a:r>
            <a:br>
              <a:rPr lang="sv-SE" sz="1100" dirty="0"/>
            </a:br>
            <a:r>
              <a:rPr lang="sv-SE" sz="1100" dirty="0"/>
              <a:t>Passningar: </a:t>
            </a:r>
            <a:br>
              <a:rPr lang="sv-SE" sz="1100" dirty="0"/>
            </a:br>
            <a:r>
              <a:rPr lang="sv-SE" sz="1100" dirty="0"/>
              <a:t>1. Distinkta passningar med rätt fot (beror på vilket man vänder) efter marken. </a:t>
            </a:r>
            <a:br>
              <a:rPr lang="sv-SE" sz="1100" dirty="0"/>
            </a:br>
            <a:r>
              <a:rPr lang="sv-SE" sz="1100" dirty="0"/>
              <a:t>2. Reglera hårdhet efter syfte och variant.</a:t>
            </a:r>
          </a:p>
          <a:p>
            <a:r>
              <a:rPr lang="sv-SE" sz="1100" dirty="0"/>
              <a:t>Mottagning: </a:t>
            </a:r>
            <a:br>
              <a:rPr lang="sv-SE" sz="1100" dirty="0"/>
            </a:br>
            <a:r>
              <a:rPr lang="sv-SE" sz="1100" dirty="0"/>
              <a:t>3. Möt bollen</a:t>
            </a:r>
            <a:br>
              <a:rPr lang="sv-SE" sz="1100" dirty="0"/>
            </a:br>
            <a:r>
              <a:rPr lang="sv-SE" sz="1100" dirty="0"/>
              <a:t>Vändning: </a:t>
            </a:r>
            <a:br>
              <a:rPr lang="sv-SE" sz="1100" dirty="0"/>
            </a:br>
            <a:r>
              <a:rPr lang="sv-SE" sz="1100" dirty="0"/>
              <a:t>4. Bollen nära kroppen</a:t>
            </a:r>
            <a:br>
              <a:rPr lang="sv-SE" sz="1100" dirty="0"/>
            </a:br>
            <a:r>
              <a:rPr lang="sv-SE" sz="1100" dirty="0"/>
              <a:t>Tillbakaspel: </a:t>
            </a:r>
            <a:br>
              <a:rPr lang="sv-SE" sz="1100" dirty="0"/>
            </a:br>
            <a:r>
              <a:rPr lang="sv-SE" sz="1100" dirty="0"/>
              <a:t>5. Ej för hårt. Tänk på att mottagande spelare skall kunna passa med 1 tillslag.</a:t>
            </a:r>
            <a:br>
              <a:rPr lang="sv-SE" sz="1100" dirty="0"/>
            </a:br>
            <a:r>
              <a:rPr lang="sv-SE" sz="1100" dirty="0"/>
              <a:t>Medtagning (I </a:t>
            </a:r>
            <a:r>
              <a:rPr lang="sv-SE" sz="1100" dirty="0" err="1"/>
              <a:t>i</a:t>
            </a:r>
            <a:r>
              <a:rPr lang="sv-SE" sz="1100" dirty="0"/>
              <a:t> figuren): </a:t>
            </a:r>
            <a:br>
              <a:rPr lang="sv-SE" sz="1100" dirty="0"/>
            </a:br>
            <a:r>
              <a:rPr lang="sv-SE" sz="1100" dirty="0"/>
              <a:t>6. Skapa yta vid sidan. Lagom hård 1:a touch (var noga!) för att kunna passa på nästa tillslag. </a:t>
            </a:r>
            <a:br>
              <a:rPr lang="sv-SE" sz="1100" dirty="0"/>
            </a:br>
            <a:r>
              <a:rPr lang="sv-SE" sz="1100" dirty="0"/>
              <a:t/>
            </a:r>
            <a:br>
              <a:rPr lang="sv-SE" sz="1100" dirty="0"/>
            </a:br>
            <a:r>
              <a:rPr lang="sv-SE" sz="1100" dirty="0"/>
              <a:t/>
            </a:r>
            <a:br>
              <a:rPr lang="sv-SE" sz="1100" dirty="0"/>
            </a:br>
            <a:endParaRPr lang="sv-SE" sz="1100" dirty="0"/>
          </a:p>
        </p:txBody>
      </p:sp>
      <p:sp>
        <p:nvSpPr>
          <p:cNvPr id="11" name="TextBox 10"/>
          <p:cNvSpPr txBox="1"/>
          <p:nvPr/>
        </p:nvSpPr>
        <p:spPr>
          <a:xfrm>
            <a:off x="8438817" y="577205"/>
            <a:ext cx="3809056" cy="2631490"/>
          </a:xfrm>
          <a:prstGeom prst="rect">
            <a:avLst/>
          </a:prstGeom>
          <a:noFill/>
        </p:spPr>
        <p:txBody>
          <a:bodyPr wrap="none" rtlCol="0">
            <a:spAutoFit/>
          </a:bodyPr>
          <a:lstStyle/>
          <a:p>
            <a:r>
              <a:rPr lang="sv-SE" sz="1100" b="1" dirty="0"/>
              <a:t>Kommunikation: </a:t>
            </a:r>
            <a:r>
              <a:rPr lang="sv-SE" sz="1100" dirty="0"/>
              <a:t/>
            </a:r>
            <a:br>
              <a:rPr lang="sv-SE" sz="1100" dirty="0"/>
            </a:br>
            <a:r>
              <a:rPr lang="sv-SE" sz="1100" dirty="0"/>
              <a:t>7. Prata med passningen "Ryggen" eller "Vänd upp". </a:t>
            </a:r>
            <a:br>
              <a:rPr lang="sv-SE" sz="1100" dirty="0"/>
            </a:br>
            <a:r>
              <a:rPr lang="sv-SE" sz="1100" dirty="0"/>
              <a:t>8. Visa med kroppsspråk (t.ex. handen) och rörelse var du vill </a:t>
            </a:r>
          </a:p>
          <a:p>
            <a:r>
              <a:rPr lang="sv-SE" sz="1100" dirty="0"/>
              <a:t>ha bollen.</a:t>
            </a:r>
            <a:br>
              <a:rPr lang="sv-SE" sz="1100" dirty="0"/>
            </a:br>
            <a:r>
              <a:rPr lang="sv-SE" sz="1100" dirty="0"/>
              <a:t/>
            </a:r>
            <a:br>
              <a:rPr lang="sv-SE" sz="1100" dirty="0"/>
            </a:br>
            <a:r>
              <a:rPr lang="sv-SE" sz="1100" b="1" dirty="0"/>
              <a:t>Öva - Variera:</a:t>
            </a:r>
            <a:r>
              <a:rPr lang="sv-SE" sz="1100" dirty="0"/>
              <a:t/>
            </a:r>
            <a:br>
              <a:rPr lang="sv-SE" sz="1100" dirty="0"/>
            </a:br>
            <a:r>
              <a:rPr lang="sv-SE" sz="1100" dirty="0"/>
              <a:t>Moment 1: Vändning (åt olika håll) och passning enligt ovan</a:t>
            </a:r>
            <a:br>
              <a:rPr lang="sv-SE" sz="1100" dirty="0"/>
            </a:br>
            <a:r>
              <a:rPr lang="sv-SE" sz="1100" dirty="0"/>
              <a:t>Moment 2: F. Spelare 4 - Tillbakaspel och G. löpning runt konan</a:t>
            </a:r>
          </a:p>
          <a:p>
            <a:r>
              <a:rPr lang="sv-SE" sz="1100" dirty="0"/>
              <a:t> och passning till spelare 5. H. Spelare 3 - Passning diagonalt </a:t>
            </a:r>
          </a:p>
          <a:p>
            <a:r>
              <a:rPr lang="sv-SE" sz="1100" dirty="0"/>
              <a:t>till nästa sektor. </a:t>
            </a:r>
            <a:br>
              <a:rPr lang="sv-SE" sz="1100" dirty="0"/>
            </a:br>
            <a:r>
              <a:rPr lang="sv-SE" sz="1100" dirty="0"/>
              <a:t>Moment 3: Spelare 6 - Tillbakaspel och I. backar rakt bak och</a:t>
            </a:r>
          </a:p>
          <a:p>
            <a:r>
              <a:rPr lang="sv-SE" sz="1100" dirty="0"/>
              <a:t> får passning vid sidan av sig från spelare 5. J. Spelare 6 – </a:t>
            </a:r>
          </a:p>
          <a:p>
            <a:r>
              <a:rPr lang="sv-SE" sz="1100" dirty="0"/>
              <a:t>Mottagning i sidled med insida eller utsida och passning till </a:t>
            </a:r>
          </a:p>
          <a:p>
            <a:r>
              <a:rPr lang="sv-SE" sz="1100" dirty="0"/>
              <a:t>spelare 7 (2 tillslag).</a:t>
            </a:r>
            <a:br>
              <a:rPr lang="sv-SE" sz="1100" dirty="0"/>
            </a:br>
            <a:endParaRPr lang="sv-SE" sz="1100" dirty="0"/>
          </a:p>
        </p:txBody>
      </p:sp>
      <p:sp>
        <p:nvSpPr>
          <p:cNvPr id="12" name="TextBox 11"/>
          <p:cNvSpPr txBox="1"/>
          <p:nvPr/>
        </p:nvSpPr>
        <p:spPr>
          <a:xfrm>
            <a:off x="1724183" y="1361279"/>
            <a:ext cx="694421" cy="276999"/>
          </a:xfrm>
          <a:prstGeom prst="rect">
            <a:avLst/>
          </a:prstGeom>
          <a:noFill/>
        </p:spPr>
        <p:txBody>
          <a:bodyPr wrap="none" rtlCol="0">
            <a:spAutoFit/>
          </a:bodyPr>
          <a:lstStyle/>
          <a:p>
            <a:r>
              <a:rPr lang="sv-SE" sz="1200" dirty="0">
                <a:latin typeface="Arial Rounded MT Bold" panose="020F0704030504030204" pitchFamily="34" charset="0"/>
              </a:rPr>
              <a:t>Ormen</a:t>
            </a:r>
          </a:p>
        </p:txBody>
      </p:sp>
      <p:sp>
        <p:nvSpPr>
          <p:cNvPr id="13" name="5-Point Star 12"/>
          <p:cNvSpPr/>
          <p:nvPr/>
        </p:nvSpPr>
        <p:spPr>
          <a:xfrm>
            <a:off x="925450" y="1151709"/>
            <a:ext cx="780249" cy="6961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6194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a:t>2017-03-19</a:t>
            </a:r>
          </a:p>
        </p:txBody>
      </p:sp>
      <p:sp>
        <p:nvSpPr>
          <p:cNvPr id="5" name="Footer Placeholder 4"/>
          <p:cNvSpPr>
            <a:spLocks noGrp="1"/>
          </p:cNvSpPr>
          <p:nvPr>
            <p:ph type="ftr" sz="quarter" idx="11"/>
          </p:nvPr>
        </p:nvSpPr>
        <p:spPr/>
        <p:txBody>
          <a:bodyPr/>
          <a:lstStyle/>
          <a:p>
            <a:r>
              <a:rPr lang="sv-SE"/>
              <a:t>IK Kongahälla </a:t>
            </a:r>
          </a:p>
        </p:txBody>
      </p:sp>
      <p:sp>
        <p:nvSpPr>
          <p:cNvPr id="6" name="Slide Number Placeholder 5"/>
          <p:cNvSpPr>
            <a:spLocks noGrp="1"/>
          </p:cNvSpPr>
          <p:nvPr>
            <p:ph type="sldNum" sz="quarter" idx="12"/>
          </p:nvPr>
        </p:nvSpPr>
        <p:spPr/>
        <p:txBody>
          <a:bodyPr/>
          <a:lstStyle/>
          <a:p>
            <a:fld id="{10FCED17-7F5A-42E1-B174-F78BB6E5C7D1}" type="slidenum">
              <a:rPr lang="sv-SE" smtClean="0"/>
              <a:t>7</a:t>
            </a:fld>
            <a:endParaRPr lang="sv-SE"/>
          </a:p>
        </p:txBody>
      </p:sp>
      <p:pic>
        <p:nvPicPr>
          <p:cNvPr id="7"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14625" y="2934759"/>
            <a:ext cx="6008647" cy="834534"/>
          </a:xfrm>
          <a:prstGeom prst="rect">
            <a:avLst/>
          </a:prstGeom>
        </p:spPr>
      </p:pic>
      <p:sp>
        <p:nvSpPr>
          <p:cNvPr id="8" name="TextBox 7"/>
          <p:cNvSpPr txBox="1"/>
          <p:nvPr/>
        </p:nvSpPr>
        <p:spPr>
          <a:xfrm>
            <a:off x="4326673" y="116869"/>
            <a:ext cx="2674450" cy="461665"/>
          </a:xfrm>
          <a:prstGeom prst="rect">
            <a:avLst/>
          </a:prstGeom>
          <a:noFill/>
        </p:spPr>
        <p:txBody>
          <a:bodyPr wrap="none" rtlCol="0">
            <a:spAutoFit/>
          </a:bodyPr>
          <a:lstStyle/>
          <a:p>
            <a:r>
              <a:rPr lang="sv-SE" sz="2400" dirty="0">
                <a:latin typeface="Arial Rounded MT Bold" panose="020F0704030504030204" pitchFamily="34" charset="0"/>
              </a:rPr>
              <a:t>Övningar 9-11 år</a:t>
            </a:r>
          </a:p>
        </p:txBody>
      </p:sp>
      <p:pic>
        <p:nvPicPr>
          <p:cNvPr id="9" name="Bildobjekt 4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552" y="702527"/>
            <a:ext cx="4020009" cy="3111190"/>
          </a:xfrm>
          <a:prstGeom prst="rect">
            <a:avLst/>
          </a:prstGeom>
          <a:noFill/>
          <a:ln>
            <a:noFill/>
          </a:ln>
        </p:spPr>
      </p:pic>
      <p:sp>
        <p:nvSpPr>
          <p:cNvPr id="12" name="Textruta 103"/>
          <p:cNvSpPr txBox="1">
            <a:spLocks noChangeArrowheads="1"/>
          </p:cNvSpPr>
          <p:nvPr/>
        </p:nvSpPr>
        <p:spPr bwMode="auto">
          <a:xfrm>
            <a:off x="1098395" y="3887019"/>
            <a:ext cx="3660388" cy="24186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sv-SE" sz="1100" b="1" dirty="0"/>
              <a:t>Korsande kolonner</a:t>
            </a:r>
          </a:p>
          <a:p>
            <a:r>
              <a:rPr lang="sv-SE" sz="1100" dirty="0"/>
              <a:t>Börja gärna med att jobba emot varandra kolonnvis med överlämningar-driva-</a:t>
            </a:r>
            <a:r>
              <a:rPr lang="sv-SE" sz="1100" dirty="0" err="1"/>
              <a:t>vägga</a:t>
            </a:r>
            <a:r>
              <a:rPr lang="sv-SE" sz="1100" dirty="0"/>
              <a:t> etc. Korsa sedan kolonnerna så att det blir mycket trafik Exempel på saker att träna i korsande kolonner:</a:t>
            </a:r>
          </a:p>
          <a:p>
            <a:r>
              <a:rPr lang="sv-SE" sz="1100" dirty="0"/>
              <a:t>1. Driva bollen med fart</a:t>
            </a:r>
          </a:p>
          <a:p>
            <a:r>
              <a:rPr lang="sv-SE" sz="1100" dirty="0"/>
              <a:t>2. Byta boll med varandra i mitten av övningsplanen.</a:t>
            </a:r>
          </a:p>
          <a:p>
            <a:r>
              <a:rPr lang="sv-SE" sz="1100" dirty="0"/>
              <a:t>3. Hålla bollen i luften</a:t>
            </a:r>
          </a:p>
          <a:p>
            <a:r>
              <a:rPr lang="sv-SE" sz="1100" dirty="0"/>
              <a:t>4. Passa bollen när det är fritt etc.</a:t>
            </a:r>
          </a:p>
          <a:p>
            <a:r>
              <a:rPr lang="sv-SE" sz="1100" dirty="0"/>
              <a:t>5. Öka svårighetsgrad, sätt upp en skog av käppar i mitten som spelarna måste ta sig igenom.</a:t>
            </a:r>
          </a:p>
          <a:p>
            <a:r>
              <a:rPr lang="sv-SE" sz="1100" dirty="0"/>
              <a:t>Instruktionspunkter: Titta upp och kommunikation med spelaren du skall byta boll med. Viktigt med bra första touch/medtag av boll.</a:t>
            </a:r>
          </a:p>
          <a:p>
            <a:pPr>
              <a:spcAft>
                <a:spcPts val="0"/>
              </a:spcAft>
            </a:pPr>
            <a:r>
              <a:rPr lang="sv-SE" sz="1000" dirty="0">
                <a:effectLst/>
                <a:latin typeface="Times New Roman" panose="02020603050405020304" pitchFamily="18" charset="0"/>
                <a:ea typeface="Times New Roman" panose="02020603050405020304" pitchFamily="18" charset="0"/>
              </a:rPr>
              <a:t> </a:t>
            </a:r>
            <a:endParaRPr lang="sv-SE" sz="1200" dirty="0">
              <a:effectLst/>
              <a:latin typeface="Times New Roman" panose="02020603050405020304" pitchFamily="18" charset="0"/>
              <a:ea typeface="Times New Roman" panose="02020603050405020304" pitchFamily="18" charset="0"/>
            </a:endParaRPr>
          </a:p>
          <a:p>
            <a:pPr>
              <a:spcAft>
                <a:spcPts val="0"/>
              </a:spcAft>
            </a:pPr>
            <a:r>
              <a:rPr lang="sv-SE" sz="1200" dirty="0">
                <a:effectLst/>
                <a:latin typeface="Times New Roman" panose="02020603050405020304" pitchFamily="18" charset="0"/>
                <a:ea typeface="Times New Roman" panose="02020603050405020304" pitchFamily="18" charset="0"/>
              </a:rPr>
              <a:t> </a:t>
            </a:r>
          </a:p>
        </p:txBody>
      </p:sp>
      <p:pic>
        <p:nvPicPr>
          <p:cNvPr id="13" name="Bildobjekt 3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8966" y="116869"/>
            <a:ext cx="3468951" cy="3072980"/>
          </a:xfrm>
          <a:prstGeom prst="rect">
            <a:avLst/>
          </a:prstGeom>
          <a:noFill/>
          <a:ln>
            <a:noFill/>
          </a:ln>
        </p:spPr>
      </p:pic>
      <p:sp>
        <p:nvSpPr>
          <p:cNvPr id="14" name="Textruta 88"/>
          <p:cNvSpPr txBox="1">
            <a:spLocks noChangeArrowheads="1"/>
          </p:cNvSpPr>
          <p:nvPr/>
        </p:nvSpPr>
        <p:spPr bwMode="auto">
          <a:xfrm>
            <a:off x="8717925" y="3352026"/>
            <a:ext cx="3280781" cy="33147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sv-SE" sz="1100" b="1" dirty="0"/>
              <a:t>Ajax triangel med lite varianter.</a:t>
            </a:r>
          </a:p>
          <a:p>
            <a:r>
              <a:rPr lang="sv-SE" sz="1100" dirty="0"/>
              <a:t>Fin passningsövning som bl.a. i olika varianter användes av Örgrytes seniorer under ledning av Erik Hamrén.</a:t>
            </a:r>
          </a:p>
          <a:p>
            <a:r>
              <a:rPr lang="sv-SE" sz="1100" dirty="0"/>
              <a:t>1. Passa till första spelaren följ efter bollen- passa till andra spelaren följ efter bollen- driv in bollen på sista </a:t>
            </a:r>
          </a:p>
          <a:p>
            <a:r>
              <a:rPr lang="sv-SE" sz="1100" dirty="0"/>
              <a:t>   Sträckan.</a:t>
            </a:r>
          </a:p>
          <a:p>
            <a:r>
              <a:rPr lang="sv-SE" sz="1100" dirty="0"/>
              <a:t>2. A passar b som möter sätter tillbaka – rundar konan och får pass av a igen-spelar c som sätter tillbaka och får pass av b igen och driver in bollen.</a:t>
            </a:r>
          </a:p>
          <a:p>
            <a:r>
              <a:rPr lang="sv-SE" sz="1100" dirty="0"/>
              <a:t>3. Glasgow Rangers hade en variant med ett litet mål där den sista passningen skulle sitta.</a:t>
            </a:r>
          </a:p>
          <a:p>
            <a:r>
              <a:rPr lang="sv-SE" sz="1100" dirty="0"/>
              <a:t>Skickliga lag kan spela med 1 tillslag. </a:t>
            </a:r>
          </a:p>
          <a:p>
            <a:r>
              <a:rPr lang="sv-SE" sz="1100" dirty="0"/>
              <a:t>Glöm inte att vända håll så att båda fötterna tränas. Lämpligt med 6-7 spelare/triangel och 2</a:t>
            </a:r>
          </a:p>
          <a:p>
            <a:r>
              <a:rPr lang="sv-SE" sz="1100" dirty="0"/>
              <a:t>Bollar.</a:t>
            </a:r>
          </a:p>
        </p:txBody>
      </p:sp>
      <p:sp>
        <p:nvSpPr>
          <p:cNvPr id="15" name="5-Point Star 14"/>
          <p:cNvSpPr/>
          <p:nvPr/>
        </p:nvSpPr>
        <p:spPr>
          <a:xfrm>
            <a:off x="4942022" y="957222"/>
            <a:ext cx="780249" cy="6961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4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3966" y="794427"/>
            <a:ext cx="1666875" cy="2428875"/>
          </a:xfrm>
          <a:prstGeom prst="rect">
            <a:avLst/>
          </a:prstGeom>
          <a:noFill/>
          <a:ln>
            <a:noFill/>
          </a:ln>
        </p:spPr>
      </p:pic>
      <p:sp>
        <p:nvSpPr>
          <p:cNvPr id="17" name="Textruta 107"/>
          <p:cNvSpPr txBox="1">
            <a:spLocks noChangeArrowheads="1"/>
          </p:cNvSpPr>
          <p:nvPr/>
        </p:nvSpPr>
        <p:spPr bwMode="auto">
          <a:xfrm>
            <a:off x="5549577" y="3352026"/>
            <a:ext cx="2628900" cy="176638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sv-SE" sz="1100" b="1" dirty="0"/>
              <a:t>Nummerboll</a:t>
            </a:r>
          </a:p>
          <a:p>
            <a:pPr>
              <a:spcAft>
                <a:spcPts val="0"/>
              </a:spcAft>
            </a:pPr>
            <a:r>
              <a:rPr lang="sv-SE" sz="1100" dirty="0"/>
              <a:t>En bra och enkel uppvärmningsövning. Numrera spelarna och spela bollen från 1-2-3 osv. Lägg in ytterligare en boll efter hand. </a:t>
            </a:r>
          </a:p>
          <a:p>
            <a:pPr>
              <a:spcAft>
                <a:spcPts val="0"/>
              </a:spcAft>
            </a:pPr>
            <a:r>
              <a:rPr lang="sv-SE" sz="1100" dirty="0"/>
              <a:t>Instruktionspunkter: prata, prata, prata och lyft blicken, ha koll på var dina kompisar är någonstans. Viktigt med rörelse, spelarna får aldrig stå still.</a:t>
            </a:r>
          </a:p>
          <a:p>
            <a:pPr>
              <a:spcAft>
                <a:spcPts val="0"/>
              </a:spcAft>
            </a:pPr>
            <a:r>
              <a:rPr lang="sv-SE" sz="12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526479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a:t>2017-03-19</a:t>
            </a:r>
          </a:p>
        </p:txBody>
      </p:sp>
      <p:sp>
        <p:nvSpPr>
          <p:cNvPr id="5" name="Footer Placeholder 4"/>
          <p:cNvSpPr>
            <a:spLocks noGrp="1"/>
          </p:cNvSpPr>
          <p:nvPr>
            <p:ph type="ftr" sz="quarter" idx="11"/>
          </p:nvPr>
        </p:nvSpPr>
        <p:spPr/>
        <p:txBody>
          <a:bodyPr/>
          <a:lstStyle/>
          <a:p>
            <a:r>
              <a:rPr lang="sv-SE"/>
              <a:t>IK Kongahälla </a:t>
            </a:r>
          </a:p>
        </p:txBody>
      </p:sp>
      <p:sp>
        <p:nvSpPr>
          <p:cNvPr id="6" name="Slide Number Placeholder 5"/>
          <p:cNvSpPr>
            <a:spLocks noGrp="1"/>
          </p:cNvSpPr>
          <p:nvPr>
            <p:ph type="sldNum" sz="quarter" idx="12"/>
          </p:nvPr>
        </p:nvSpPr>
        <p:spPr/>
        <p:txBody>
          <a:bodyPr/>
          <a:lstStyle/>
          <a:p>
            <a:fld id="{10FCED17-7F5A-42E1-B174-F78BB6E5C7D1}" type="slidenum">
              <a:rPr lang="sv-SE" smtClean="0"/>
              <a:t>8</a:t>
            </a:fld>
            <a:endParaRPr lang="sv-SE"/>
          </a:p>
        </p:txBody>
      </p:sp>
      <p:pic>
        <p:nvPicPr>
          <p:cNvPr id="7"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14625" y="2934759"/>
            <a:ext cx="6008647" cy="834534"/>
          </a:xfrm>
          <a:prstGeom prst="rect">
            <a:avLst/>
          </a:prstGeom>
        </p:spPr>
      </p:pic>
      <p:sp>
        <p:nvSpPr>
          <p:cNvPr id="8" name="TextBox 7"/>
          <p:cNvSpPr txBox="1"/>
          <p:nvPr/>
        </p:nvSpPr>
        <p:spPr>
          <a:xfrm>
            <a:off x="4304370" y="116869"/>
            <a:ext cx="2674450" cy="461665"/>
          </a:xfrm>
          <a:prstGeom prst="rect">
            <a:avLst/>
          </a:prstGeom>
          <a:noFill/>
        </p:spPr>
        <p:txBody>
          <a:bodyPr wrap="none" rtlCol="0">
            <a:spAutoFit/>
          </a:bodyPr>
          <a:lstStyle/>
          <a:p>
            <a:r>
              <a:rPr lang="sv-SE" sz="2400" dirty="0">
                <a:latin typeface="Arial Rounded MT Bold" panose="020F0704030504030204" pitchFamily="34" charset="0"/>
              </a:rPr>
              <a:t>Övningar 9-11 år</a:t>
            </a:r>
          </a:p>
        </p:txBody>
      </p:sp>
      <p:pic>
        <p:nvPicPr>
          <p:cNvPr id="9" name="Bildobjekt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175" y="458480"/>
            <a:ext cx="3019425" cy="3019425"/>
          </a:xfrm>
          <a:prstGeom prst="rect">
            <a:avLst/>
          </a:prstGeom>
          <a:noFill/>
          <a:ln>
            <a:noFill/>
          </a:ln>
        </p:spPr>
      </p:pic>
      <p:sp>
        <p:nvSpPr>
          <p:cNvPr id="10" name="TextBox 9"/>
          <p:cNvSpPr txBox="1"/>
          <p:nvPr/>
        </p:nvSpPr>
        <p:spPr>
          <a:xfrm>
            <a:off x="1709080" y="103942"/>
            <a:ext cx="1077667" cy="276999"/>
          </a:xfrm>
          <a:prstGeom prst="rect">
            <a:avLst/>
          </a:prstGeom>
          <a:noFill/>
        </p:spPr>
        <p:txBody>
          <a:bodyPr wrap="none" rtlCol="0">
            <a:spAutoFit/>
          </a:bodyPr>
          <a:lstStyle/>
          <a:p>
            <a:r>
              <a:rPr lang="sv-SE" sz="1200" dirty="0">
                <a:latin typeface="Arial Rounded MT Bold" panose="020F0704030504030204" pitchFamily="34" charset="0"/>
              </a:rPr>
              <a:t>Allsvenskan</a:t>
            </a:r>
          </a:p>
        </p:txBody>
      </p:sp>
      <p:sp>
        <p:nvSpPr>
          <p:cNvPr id="11" name="Textruta 59"/>
          <p:cNvSpPr txBox="1">
            <a:spLocks noChangeArrowheads="1"/>
          </p:cNvSpPr>
          <p:nvPr/>
        </p:nvSpPr>
        <p:spPr bwMode="auto">
          <a:xfrm>
            <a:off x="1064168" y="3629446"/>
            <a:ext cx="2974432" cy="20688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sv-SE" sz="1100" b="1" dirty="0"/>
              <a:t>Allsvenskan</a:t>
            </a:r>
          </a:p>
          <a:p>
            <a:pPr>
              <a:spcAft>
                <a:spcPts val="0"/>
              </a:spcAft>
            </a:pPr>
            <a:r>
              <a:rPr lang="sv-SE" sz="1100" dirty="0"/>
              <a:t>Matchspelssystem där man skall avancera och hålla sig kvar så högt upp som möjligt i seriesystemet. Vinnaren går upp – förloraren åker ur serien. Speltid 3-4 minuter. Allsvenskan har stora mål och målvakterna.  </a:t>
            </a:r>
            <a:r>
              <a:rPr lang="sv-SE" sz="1100" dirty="0" err="1"/>
              <a:t>Superettan</a:t>
            </a:r>
            <a:r>
              <a:rPr lang="sv-SE" sz="1100" dirty="0"/>
              <a:t> har kanske 7-mannamål och en utespelare i målet, div 1 spelar med </a:t>
            </a:r>
            <a:r>
              <a:rPr lang="sv-SE" sz="1100" dirty="0" err="1"/>
              <a:t>småmål</a:t>
            </a:r>
            <a:r>
              <a:rPr lang="sv-SE" sz="1100" dirty="0"/>
              <a:t> osv. Bra om man är många spelare</a:t>
            </a:r>
          </a:p>
          <a:p>
            <a:pPr>
              <a:spcAft>
                <a:spcPts val="0"/>
              </a:spcAft>
            </a:pPr>
            <a:r>
              <a:rPr lang="sv-SE" sz="1200" dirty="0">
                <a:effectLst/>
                <a:latin typeface="Times New Roman" panose="02020603050405020304" pitchFamily="18" charset="0"/>
                <a:ea typeface="Times New Roman" panose="02020603050405020304" pitchFamily="18" charset="0"/>
              </a:rPr>
              <a:t> </a:t>
            </a:r>
          </a:p>
        </p:txBody>
      </p:sp>
      <p:pic>
        <p:nvPicPr>
          <p:cNvPr id="12" name="Bildobjekt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2793" y="473274"/>
            <a:ext cx="2305050" cy="3352800"/>
          </a:xfrm>
          <a:prstGeom prst="rect">
            <a:avLst/>
          </a:prstGeom>
          <a:noFill/>
          <a:ln>
            <a:noFill/>
          </a:ln>
        </p:spPr>
      </p:pic>
      <p:sp>
        <p:nvSpPr>
          <p:cNvPr id="13" name="Textruta 56"/>
          <p:cNvSpPr txBox="1">
            <a:spLocks noChangeArrowheads="1"/>
          </p:cNvSpPr>
          <p:nvPr/>
        </p:nvSpPr>
        <p:spPr bwMode="auto">
          <a:xfrm>
            <a:off x="7842793" y="3951922"/>
            <a:ext cx="2463955" cy="25869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sv-SE" sz="1100" b="1" dirty="0"/>
              <a:t>Smålagsspel två eller 4 mål.</a:t>
            </a:r>
          </a:p>
          <a:p>
            <a:pPr>
              <a:spcAft>
                <a:spcPts val="0"/>
              </a:spcAft>
            </a:pPr>
            <a:r>
              <a:rPr lang="sv-SE" sz="1100" dirty="0"/>
              <a:t>Lite gammaldags och tålamodsprövande smålagsspel med två eller 4 mål. Fyra mål tränar bredd-överflyttning-överbelastning etc. Spel med två </a:t>
            </a:r>
            <a:r>
              <a:rPr lang="sv-SE" sz="1100" dirty="0" err="1"/>
              <a:t>småmål</a:t>
            </a:r>
            <a:r>
              <a:rPr lang="sv-SE" sz="1100" dirty="0"/>
              <a:t> tränar omställning – spel på markerad spelare – tålamod etc. Vid fritt spel kan en bra regel vara mål från max 5 meter. Räkna mål och tävla i form av serie eller cup. Börja med fritt antal tillslag, gå sedan över till max 2 tillslag. Därefter spela fritt spel igen för att jämföra kvalitet och om spelbarheten är bestående.</a:t>
            </a:r>
          </a:p>
          <a:p>
            <a:pPr>
              <a:spcAft>
                <a:spcPts val="0"/>
              </a:spcAft>
            </a:pPr>
            <a:r>
              <a:rPr lang="sv-SE" sz="1200" dirty="0">
                <a:effectLst/>
                <a:latin typeface="Times New Roman" panose="02020603050405020304" pitchFamily="18" charset="0"/>
                <a:ea typeface="Times New Roman" panose="02020603050405020304" pitchFamily="18" charset="0"/>
              </a:rPr>
              <a:t> </a:t>
            </a:r>
          </a:p>
        </p:txBody>
      </p:sp>
      <p:pic>
        <p:nvPicPr>
          <p:cNvPr id="14" name="Bildobjekt 2"/>
          <p:cNvPicPr/>
          <p:nvPr/>
        </p:nvPicPr>
        <p:blipFill>
          <a:blip r:embed="rId5">
            <a:extLst>
              <a:ext uri="{28A0092B-C50C-407E-A947-70E740481C1C}">
                <a14:useLocalDpi xmlns:a14="http://schemas.microsoft.com/office/drawing/2010/main" val="0"/>
              </a:ext>
            </a:extLst>
          </a:blip>
          <a:srcRect/>
          <a:stretch>
            <a:fillRect/>
          </a:stretch>
        </p:blipFill>
        <p:spPr bwMode="auto">
          <a:xfrm>
            <a:off x="4711159" y="628992"/>
            <a:ext cx="1885950" cy="2838450"/>
          </a:xfrm>
          <a:prstGeom prst="rect">
            <a:avLst/>
          </a:prstGeom>
          <a:noFill/>
          <a:ln>
            <a:noFill/>
          </a:ln>
        </p:spPr>
      </p:pic>
      <p:sp>
        <p:nvSpPr>
          <p:cNvPr id="15" name="Textruta 52"/>
          <p:cNvSpPr txBox="1">
            <a:spLocks noChangeArrowheads="1"/>
          </p:cNvSpPr>
          <p:nvPr/>
        </p:nvSpPr>
        <p:spPr bwMode="auto">
          <a:xfrm>
            <a:off x="4537866" y="3656818"/>
            <a:ext cx="2514600" cy="25101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sv-SE" sz="1100" b="1" dirty="0"/>
              <a:t>Halvplansspel med många </a:t>
            </a:r>
            <a:r>
              <a:rPr lang="sv-SE" sz="1100" b="1" dirty="0" err="1"/>
              <a:t>småmål</a:t>
            </a:r>
            <a:endParaRPr lang="sv-SE" sz="1100" b="1" dirty="0"/>
          </a:p>
          <a:p>
            <a:pPr>
              <a:spcAft>
                <a:spcPts val="0"/>
              </a:spcAft>
            </a:pPr>
            <a:r>
              <a:rPr lang="sv-SE" sz="1100" dirty="0"/>
              <a:t>Ytterligare en klassisk och ändamålsenlig passningsövning med mycket rörelse och där man måste variera några korta snabba pass med en längre när det blir trångt. Försvarsmässigt tränas överflyttning och press på bollen. Antal mål skall vara ett fler än antal spelare/lag och mål görs genom att spela bollen genom ett mål där det tas emot av lagkamrat på andra sidan. Ej mål i samma mål två ggr i rad. Mycket viktigt att vara rädd om bollen</a:t>
            </a:r>
          </a:p>
          <a:p>
            <a:pPr>
              <a:spcAft>
                <a:spcPts val="0"/>
              </a:spcAft>
            </a:pPr>
            <a:r>
              <a:rPr lang="sv-SE" sz="1100" dirty="0"/>
              <a:t> </a:t>
            </a:r>
          </a:p>
        </p:txBody>
      </p:sp>
      <p:sp>
        <p:nvSpPr>
          <p:cNvPr id="16" name="5-Point Star 15"/>
          <p:cNvSpPr/>
          <p:nvPr/>
        </p:nvSpPr>
        <p:spPr>
          <a:xfrm>
            <a:off x="3438554" y="44401"/>
            <a:ext cx="780249" cy="6961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9370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sv-SE"/>
              <a:t>2017-03-19</a:t>
            </a:r>
          </a:p>
        </p:txBody>
      </p:sp>
      <p:sp>
        <p:nvSpPr>
          <p:cNvPr id="5" name="Footer Placeholder 4"/>
          <p:cNvSpPr>
            <a:spLocks noGrp="1"/>
          </p:cNvSpPr>
          <p:nvPr>
            <p:ph type="ftr" sz="quarter" idx="11"/>
          </p:nvPr>
        </p:nvSpPr>
        <p:spPr/>
        <p:txBody>
          <a:bodyPr/>
          <a:lstStyle/>
          <a:p>
            <a:r>
              <a:rPr lang="sv-SE"/>
              <a:t>IK Kongahälla </a:t>
            </a:r>
          </a:p>
        </p:txBody>
      </p:sp>
      <p:sp>
        <p:nvSpPr>
          <p:cNvPr id="6" name="Slide Number Placeholder 5"/>
          <p:cNvSpPr>
            <a:spLocks noGrp="1"/>
          </p:cNvSpPr>
          <p:nvPr>
            <p:ph type="sldNum" sz="quarter" idx="12"/>
          </p:nvPr>
        </p:nvSpPr>
        <p:spPr/>
        <p:txBody>
          <a:bodyPr/>
          <a:lstStyle/>
          <a:p>
            <a:fld id="{10FCED17-7F5A-42E1-B174-F78BB6E5C7D1}" type="slidenum">
              <a:rPr lang="sv-SE" smtClean="0"/>
              <a:t>9</a:t>
            </a:fld>
            <a:endParaRPr lang="sv-SE"/>
          </a:p>
        </p:txBody>
      </p:sp>
      <p:pic>
        <p:nvPicPr>
          <p:cNvPr id="7"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14625" y="2934759"/>
            <a:ext cx="6008647" cy="834534"/>
          </a:xfrm>
          <a:prstGeom prst="rect">
            <a:avLst/>
          </a:prstGeom>
        </p:spPr>
      </p:pic>
      <p:sp>
        <p:nvSpPr>
          <p:cNvPr id="8" name="TextBox 7"/>
          <p:cNvSpPr txBox="1"/>
          <p:nvPr/>
        </p:nvSpPr>
        <p:spPr>
          <a:xfrm>
            <a:off x="4304370" y="-5792"/>
            <a:ext cx="2857192" cy="461665"/>
          </a:xfrm>
          <a:prstGeom prst="rect">
            <a:avLst/>
          </a:prstGeom>
          <a:noFill/>
        </p:spPr>
        <p:txBody>
          <a:bodyPr wrap="none" rtlCol="0">
            <a:spAutoFit/>
          </a:bodyPr>
          <a:lstStyle/>
          <a:p>
            <a:r>
              <a:rPr lang="sv-SE" sz="2400" dirty="0">
                <a:latin typeface="Arial Rounded MT Bold" panose="020F0704030504030204" pitchFamily="34" charset="0"/>
              </a:rPr>
              <a:t>Övningar 12-15 år</a:t>
            </a:r>
          </a:p>
        </p:txBody>
      </p:sp>
      <p:sp>
        <p:nvSpPr>
          <p:cNvPr id="9" name="TextBox 8"/>
          <p:cNvSpPr txBox="1"/>
          <p:nvPr/>
        </p:nvSpPr>
        <p:spPr>
          <a:xfrm>
            <a:off x="2328444" y="366665"/>
            <a:ext cx="7713330" cy="338554"/>
          </a:xfrm>
          <a:prstGeom prst="rect">
            <a:avLst/>
          </a:prstGeom>
          <a:noFill/>
        </p:spPr>
        <p:txBody>
          <a:bodyPr wrap="none" rtlCol="0">
            <a:spAutoFit/>
          </a:bodyPr>
          <a:lstStyle/>
          <a:p>
            <a:r>
              <a:rPr lang="sv-SE" sz="1600" dirty="0">
                <a:latin typeface="Arial Rounded MT Bold" panose="020F0704030504030204" pitchFamily="34" charset="0"/>
              </a:rPr>
              <a:t>Fortsätt nöta teknik och passningsspel med övningar och med ännu mer fart.</a:t>
            </a:r>
          </a:p>
        </p:txBody>
      </p:sp>
      <p:pic>
        <p:nvPicPr>
          <p:cNvPr id="10" name="Bildobjekt 3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955" y="1253698"/>
            <a:ext cx="3019425" cy="2276475"/>
          </a:xfrm>
          <a:prstGeom prst="rect">
            <a:avLst/>
          </a:prstGeom>
          <a:noFill/>
          <a:ln>
            <a:noFill/>
          </a:ln>
        </p:spPr>
      </p:pic>
      <p:sp>
        <p:nvSpPr>
          <p:cNvPr id="11" name="TextBox 10"/>
          <p:cNvSpPr txBox="1"/>
          <p:nvPr/>
        </p:nvSpPr>
        <p:spPr>
          <a:xfrm>
            <a:off x="1405894" y="976699"/>
            <a:ext cx="2182905" cy="276999"/>
          </a:xfrm>
          <a:prstGeom prst="rect">
            <a:avLst/>
          </a:prstGeom>
          <a:noFill/>
        </p:spPr>
        <p:txBody>
          <a:bodyPr wrap="none" rtlCol="0">
            <a:spAutoFit/>
          </a:bodyPr>
          <a:lstStyle/>
          <a:p>
            <a:r>
              <a:rPr lang="sv-SE" sz="1200" dirty="0">
                <a:latin typeface="Arial Rounded MT Bold" panose="020F0704030504030204" pitchFamily="34" charset="0"/>
              </a:rPr>
              <a:t>Integrerade Ajax kvadrater</a:t>
            </a:r>
          </a:p>
        </p:txBody>
      </p:sp>
      <p:sp>
        <p:nvSpPr>
          <p:cNvPr id="12" name="Textruta 86"/>
          <p:cNvSpPr txBox="1">
            <a:spLocks noChangeArrowheads="1"/>
          </p:cNvSpPr>
          <p:nvPr/>
        </p:nvSpPr>
        <p:spPr bwMode="auto">
          <a:xfrm>
            <a:off x="1095954" y="3576151"/>
            <a:ext cx="3019425" cy="278019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sv-SE" sz="1100" b="1" dirty="0"/>
              <a:t>Integrerade Ajaxkvadrater (Skövdevarianten)</a:t>
            </a:r>
          </a:p>
          <a:p>
            <a:pPr>
              <a:spcAft>
                <a:spcPts val="0"/>
              </a:spcAft>
            </a:pPr>
            <a:r>
              <a:rPr lang="sv-SE" sz="1100" dirty="0"/>
              <a:t>Två Ajaxkvadrater som ”ligger i varandra och med samma upplägg: Passning A-B-följa med bollen-Passning B-C följa med bollen-C Driver in. B+ C jobbar med förstatillslaget.</a:t>
            </a:r>
          </a:p>
          <a:p>
            <a:pPr>
              <a:spcAft>
                <a:spcPts val="0"/>
              </a:spcAft>
            </a:pPr>
            <a:r>
              <a:rPr lang="sv-SE" sz="1100" dirty="0"/>
              <a:t>Varianter: Passa- möt sätt tillbaka-runda konen- ta emot passning osv.</a:t>
            </a:r>
          </a:p>
          <a:p>
            <a:pPr>
              <a:spcAft>
                <a:spcPts val="0"/>
              </a:spcAft>
            </a:pPr>
            <a:r>
              <a:rPr lang="sv-SE" sz="1100" dirty="0"/>
              <a:t>Integrerad variant: A spelar B Spelar C som utmanar eller väggar med E (dvs toppspelaren i den andra triangeln. Det innebär att man måste vänta med att köra igång den andra kvadraten tills ABC är färdiga och C gjort sitt val. Fördelen är att man får in mer trafik på liten yta och att man måste tima igångsättningen.</a:t>
            </a:r>
          </a:p>
          <a:p>
            <a:pPr>
              <a:spcAft>
                <a:spcPts val="0"/>
              </a:spcAft>
            </a:pPr>
            <a:r>
              <a:rPr lang="sv-SE" sz="1100" dirty="0"/>
              <a:t>Yta Ca 15-20x15-20 och  8-10 spelare för hög aktivitet.</a:t>
            </a:r>
          </a:p>
          <a:p>
            <a:pPr>
              <a:spcAft>
                <a:spcPts val="0"/>
              </a:spcAft>
            </a:pPr>
            <a:r>
              <a:rPr lang="sv-SE" sz="1100" dirty="0"/>
              <a:t> </a:t>
            </a:r>
          </a:p>
          <a:p>
            <a:pPr>
              <a:spcAft>
                <a:spcPts val="0"/>
              </a:spcAft>
            </a:pPr>
            <a:r>
              <a:rPr lang="sv-SE" sz="1200" dirty="0">
                <a:effectLst/>
                <a:latin typeface="Times New Roman" panose="02020603050405020304" pitchFamily="18" charset="0"/>
                <a:ea typeface="Times New Roman" panose="02020603050405020304" pitchFamily="18" charset="0"/>
              </a:rPr>
              <a:t> </a:t>
            </a:r>
          </a:p>
        </p:txBody>
      </p:sp>
      <p:pic>
        <p:nvPicPr>
          <p:cNvPr id="13" name="Bildobjekt 2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4307" y="1164490"/>
            <a:ext cx="2381250" cy="2724150"/>
          </a:xfrm>
          <a:prstGeom prst="rect">
            <a:avLst/>
          </a:prstGeom>
          <a:noFill/>
          <a:ln>
            <a:noFill/>
          </a:ln>
        </p:spPr>
      </p:pic>
      <p:sp>
        <p:nvSpPr>
          <p:cNvPr id="14" name="Textruta 71"/>
          <p:cNvSpPr txBox="1">
            <a:spLocks noChangeArrowheads="1"/>
          </p:cNvSpPr>
          <p:nvPr/>
        </p:nvSpPr>
        <p:spPr bwMode="auto">
          <a:xfrm>
            <a:off x="4720476" y="3928964"/>
            <a:ext cx="2219325" cy="2514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sv-SE" sz="1100" b="1" dirty="0"/>
              <a:t>Passningsrektangeln</a:t>
            </a:r>
          </a:p>
          <a:p>
            <a:pPr>
              <a:spcAft>
                <a:spcPts val="0"/>
              </a:spcAft>
            </a:pPr>
            <a:r>
              <a:rPr lang="sv-SE" sz="1100" dirty="0"/>
              <a:t>En ganska krävande övning där man jobbar med timing i passningen för passningsläggaren och att ta emot bollen bra med förstatillslaget för den som löper. Glöm inte att byta håll och var noga med att det är lagom antal spelare med så att man får tid till lite vila. Bollarna från 2 stationer och ca 12-16 .15-20 meter bred och 20-30 lång.</a:t>
            </a:r>
          </a:p>
          <a:p>
            <a:pPr>
              <a:spcAft>
                <a:spcPts val="0"/>
              </a:spcAft>
            </a:pPr>
            <a:r>
              <a:rPr lang="sv-SE" sz="1100" dirty="0"/>
              <a:t> </a:t>
            </a:r>
          </a:p>
        </p:txBody>
      </p:sp>
      <p:pic>
        <p:nvPicPr>
          <p:cNvPr id="15" name="Bildobjekt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426" y="914478"/>
            <a:ext cx="2905125" cy="3419475"/>
          </a:xfrm>
          <a:prstGeom prst="rect">
            <a:avLst/>
          </a:prstGeom>
          <a:noFill/>
          <a:ln>
            <a:noFill/>
          </a:ln>
        </p:spPr>
      </p:pic>
      <p:sp>
        <p:nvSpPr>
          <p:cNvPr id="16" name="TextBox 15"/>
          <p:cNvSpPr txBox="1"/>
          <p:nvPr/>
        </p:nvSpPr>
        <p:spPr>
          <a:xfrm>
            <a:off x="7739810" y="700009"/>
            <a:ext cx="2722540" cy="276999"/>
          </a:xfrm>
          <a:prstGeom prst="rect">
            <a:avLst/>
          </a:prstGeom>
          <a:noFill/>
        </p:spPr>
        <p:txBody>
          <a:bodyPr wrap="none" rtlCol="0">
            <a:spAutoFit/>
          </a:bodyPr>
          <a:lstStyle/>
          <a:p>
            <a:r>
              <a:rPr lang="sv-SE" sz="1200" dirty="0">
                <a:latin typeface="Arial Rounded MT Bold" panose="020F0704030504030204" pitchFamily="34" charset="0"/>
              </a:rPr>
              <a:t>Trippelkvadraten / Bosses kvadrat</a:t>
            </a:r>
          </a:p>
        </p:txBody>
      </p:sp>
      <p:sp>
        <p:nvSpPr>
          <p:cNvPr id="17" name="Textruta 61"/>
          <p:cNvSpPr txBox="1">
            <a:spLocks noChangeArrowheads="1"/>
          </p:cNvSpPr>
          <p:nvPr/>
        </p:nvSpPr>
        <p:spPr bwMode="auto">
          <a:xfrm>
            <a:off x="7753024" y="4333953"/>
            <a:ext cx="4167214" cy="242097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sv-SE" sz="1100" b="1" dirty="0"/>
              <a:t>Bosse Jangviks kvadrat – trelagsspel.</a:t>
            </a:r>
          </a:p>
          <a:p>
            <a:pPr>
              <a:spcAft>
                <a:spcPts val="0"/>
              </a:spcAft>
            </a:pPr>
            <a:r>
              <a:rPr lang="sv-SE" sz="1100" dirty="0"/>
              <a:t>2 spelare från </a:t>
            </a:r>
            <a:r>
              <a:rPr lang="sv-SE" sz="1100" dirty="0" err="1"/>
              <a:t>mittlaget</a:t>
            </a:r>
            <a:r>
              <a:rPr lang="sv-SE" sz="1100" dirty="0"/>
              <a:t> får gå in och pressa.</a:t>
            </a:r>
          </a:p>
          <a:p>
            <a:pPr>
              <a:spcAft>
                <a:spcPts val="0"/>
              </a:spcAft>
            </a:pPr>
            <a:r>
              <a:rPr lang="sv-SE" sz="1100" dirty="0"/>
              <a:t>En klassisk passningsövning som tränar press på bollen från </a:t>
            </a:r>
            <a:r>
              <a:rPr lang="sv-SE" sz="1100" dirty="0" err="1"/>
              <a:t>mittlaget</a:t>
            </a:r>
            <a:r>
              <a:rPr lang="sv-SE" sz="1100" dirty="0"/>
              <a:t>, passningsspel på liten yta och chip.</a:t>
            </a:r>
          </a:p>
          <a:p>
            <a:pPr>
              <a:spcAft>
                <a:spcPts val="0"/>
              </a:spcAft>
            </a:pPr>
            <a:r>
              <a:rPr lang="sv-SE" sz="1100" dirty="0"/>
              <a:t>Tre lag 4-6 spelare. Tränaren i mitten med bollar. Lagen i ytterzonerna skall spela x antal passningar och sedan lyfta över bollen till laget i andra ytterzonen för poäng. </a:t>
            </a:r>
            <a:r>
              <a:rPr lang="sv-SE" sz="1100" dirty="0" err="1"/>
              <a:t>Mittlaget</a:t>
            </a:r>
            <a:r>
              <a:rPr lang="sv-SE" sz="1100" dirty="0"/>
              <a:t> får skicka in två pressande spelare/zon. Dock inte förrän bollen kommit in. Tävla på tid där  man är lika många gånger inne i mitten .Lagom med två-minuters arbetsintervall. Ökad svårighetsgrad, max två tillslag eller får endast använda ”fel fot”. Testa endast ett tillslag men då jagar en spelare. </a:t>
            </a:r>
          </a:p>
          <a:p>
            <a:pPr>
              <a:spcAft>
                <a:spcPts val="0"/>
              </a:spcAft>
            </a:pPr>
            <a:r>
              <a:rPr lang="sv-SE" sz="1100" dirty="0"/>
              <a:t>Instruktionspunkter är rörelse/spelbarhet, prata spelet, titta upp innan du får passningen för att bestämma vem du skall passa ”ligga steget före”</a:t>
            </a:r>
          </a:p>
          <a:p>
            <a:pPr>
              <a:spcAft>
                <a:spcPts val="0"/>
              </a:spcAft>
            </a:pPr>
            <a:r>
              <a:rPr lang="sv-SE" sz="1100" dirty="0">
                <a:effectLst/>
                <a:latin typeface="Times New Roman" panose="02020603050405020304" pitchFamily="18" charset="0"/>
                <a:ea typeface="Times New Roman" panose="02020603050405020304" pitchFamily="18" charset="0"/>
              </a:rPr>
              <a:t> </a:t>
            </a:r>
          </a:p>
        </p:txBody>
      </p:sp>
      <p:sp>
        <p:nvSpPr>
          <p:cNvPr id="18" name="5-Point Star 17"/>
          <p:cNvSpPr/>
          <p:nvPr/>
        </p:nvSpPr>
        <p:spPr>
          <a:xfrm>
            <a:off x="10350259" y="767129"/>
            <a:ext cx="780249" cy="6961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5-Point Star 18"/>
          <p:cNvSpPr/>
          <p:nvPr/>
        </p:nvSpPr>
        <p:spPr>
          <a:xfrm>
            <a:off x="6638947" y="659129"/>
            <a:ext cx="780249" cy="69613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31740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TotalTime>
  <Words>1662</Words>
  <Application>Microsoft Office PowerPoint</Application>
  <PresentationFormat>Bredbild</PresentationFormat>
  <Paragraphs>203</Paragraphs>
  <Slides>10</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10</vt:i4>
      </vt:variant>
    </vt:vector>
  </HeadingPairs>
  <TitlesOfParts>
    <vt:vector size="17" baseType="lpstr">
      <vt:lpstr>Arial</vt:lpstr>
      <vt:lpstr>Arial Rounded MT Bold</vt:lpstr>
      <vt:lpstr>Calibri</vt:lpstr>
      <vt:lpstr>Calibri Light</vt:lpstr>
      <vt:lpstr>Times New Roman</vt:lpstr>
      <vt:lpstr>Wingdings</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Jonas Fredriksson</dc:creator>
  <cp:lastModifiedBy>Linus Carlström</cp:lastModifiedBy>
  <cp:revision>32</cp:revision>
  <dcterms:created xsi:type="dcterms:W3CDTF">2017-03-19T16:00:52Z</dcterms:created>
  <dcterms:modified xsi:type="dcterms:W3CDTF">2017-04-04T12:50:37Z</dcterms:modified>
</cp:coreProperties>
</file>