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9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6484F9-EAA2-8F7C-1EB3-000398428D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xmlns="" id="{25CDCDF7-AC42-C428-916E-A73A7391B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xmlns="" id="{4534B4A7-3997-4BE1-D714-92821383387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DFBDCC6C-5130-FAAC-B594-9094B016C69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E14860F2-CE4A-BCFF-75AC-683EE916657E}"/>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164882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73435-4D3B-6991-C24F-C61DD7C0B4C7}"/>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93D2E3E1-38D8-F9A6-446C-60F2A0BA52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BA9C745-75FD-2698-4737-87AC87AA8E1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588E9254-796A-C35D-09D8-511FE643FA2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95F912A9-9360-301A-D5D8-AA60859C4099}"/>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46627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141BB46-64FD-38CE-A975-DD86E9BA7B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xmlns="" id="{F80400D6-9BD7-7D7E-0752-B1BB7A1D3A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5EF92E54-5337-2E38-EB87-EADF8391FE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EE435586-096D-FE27-BEB3-2BC7F12F9BA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CB352012-8655-BEE0-AC23-A7F5AB4BADAD}"/>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8113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B932C-C81D-33FE-4E15-FEF9CE2FF7EC}"/>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2DA57F39-4651-A26A-0E7E-24C05698A4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369F0FCF-CA93-B415-ADEC-3256C335D8D2}"/>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07C4304B-F796-FAF9-F038-5BCAD84914F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1F992DDC-CF6F-EBD7-723B-72792CCBEEC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25975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963300-8953-543E-E77A-BCD6D7761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xmlns="" id="{37F6D0E9-DBE5-DB5D-6CC7-50C398E37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FDB79BF-A631-24C2-253A-99885D6E56EA}"/>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194A4FCB-E12E-6EB8-DF77-DC6DBBA2F3F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xmlns="" id="{50469210-1515-02EC-AEB3-994DB9D62A8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0061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1FA44-7353-D4D0-8D99-8A8EAC1419AB}"/>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C233BF34-E6FA-634C-032F-AF7ED6811A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xmlns="" id="{D32053CC-31E5-4918-2FCC-22C99DE042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xmlns="" id="{B2959D3D-C2F0-D0A8-4201-8D070EA0D56C}"/>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DC1757BC-8D3A-79D9-5F13-71EBEE358E3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F7A3073D-5046-4B89-27C0-C230D1ACABE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93349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7918E0-2BC8-8640-D0CC-F58EFFFAC7F5}"/>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93285B38-4271-01FE-5FCB-FDF9B065C1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EBDFBE3-3D22-D4C3-0A62-C8FFA7CDC4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xmlns="" id="{A5D70C50-78EA-4539-7865-D255200703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FF8CEEC-CB82-7229-69EF-0DCC395F1D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xmlns="" id="{DC60A233-DA5D-90BA-73F0-25347A89F7D3}"/>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8" name="Footer Placeholder 7">
            <a:extLst>
              <a:ext uri="{FF2B5EF4-FFF2-40B4-BE49-F238E27FC236}">
                <a16:creationId xmlns:a16="http://schemas.microsoft.com/office/drawing/2014/main" xmlns="" id="{4D9BFAE7-1A80-3CB0-CFFE-A37D284B7B1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xmlns="" id="{69C0A285-8929-B627-A6FE-BD91EBE80A0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5263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CDBCCF-BEE3-975C-74A8-408265D2C7E6}"/>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xmlns="" id="{C4919CA9-6180-ADEB-5958-941C219CC6BD}"/>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4" name="Footer Placeholder 3">
            <a:extLst>
              <a:ext uri="{FF2B5EF4-FFF2-40B4-BE49-F238E27FC236}">
                <a16:creationId xmlns:a16="http://schemas.microsoft.com/office/drawing/2014/main" xmlns="" id="{3BE69860-AA36-9DB7-9480-65F58BC9FBC6}"/>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xmlns="" id="{E92BB3B1-BCC7-21DC-E31E-7EAC1C56B0A8}"/>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91323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A8CA01-A499-BDCB-3A1D-E060BF9E7BFF}"/>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3" name="Footer Placeholder 2">
            <a:extLst>
              <a:ext uri="{FF2B5EF4-FFF2-40B4-BE49-F238E27FC236}">
                <a16:creationId xmlns:a16="http://schemas.microsoft.com/office/drawing/2014/main" xmlns="" id="{371F3F8D-7DE8-785C-3079-099BE48FF26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xmlns="" id="{2315639A-A5D6-A426-1241-184F7EE12EC0}"/>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106907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5C3DE-44DA-AD30-968C-1AD8DE6FF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xmlns="" id="{30742F1E-D079-5598-203C-5EE57D6DF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xmlns="" id="{7199AE21-5328-0C4A-418F-FF400B538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754DDF-E712-731E-08A2-41E50E7BC948}"/>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7523D4F3-41DD-CC73-52D5-24CB919FCF4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985479EC-5A4E-4169-EC4A-64AC360204A3}"/>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39037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73F00-2411-6C2E-A843-69847A17D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xmlns="" id="{A34D295D-B18F-9BF3-1584-B3C8D9C746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xmlns="" id="{250D4700-81D2-9876-81C5-6626F0C73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F7B84C0-9E93-1CAA-98EE-5FA855C4EA5E}"/>
              </a:ext>
            </a:extLst>
          </p:cNvPr>
          <p:cNvSpPr>
            <a:spLocks noGrp="1"/>
          </p:cNvSpPr>
          <p:nvPr>
            <p:ph type="dt" sz="half" idx="10"/>
          </p:nvPr>
        </p:nvSpPr>
        <p:spPr/>
        <p:txBody>
          <a:bodyPr/>
          <a:lstStyle/>
          <a:p>
            <a:fld id="{5309DCE7-5A5E-495F-9959-36F58E886DCB}" type="datetimeFigureOut">
              <a:rPr lang="sv-SE" smtClean="0"/>
              <a:t>23-07-04</a:t>
            </a:fld>
            <a:endParaRPr lang="sv-SE"/>
          </a:p>
        </p:txBody>
      </p:sp>
      <p:sp>
        <p:nvSpPr>
          <p:cNvPr id="6" name="Footer Placeholder 5">
            <a:extLst>
              <a:ext uri="{FF2B5EF4-FFF2-40B4-BE49-F238E27FC236}">
                <a16:creationId xmlns:a16="http://schemas.microsoft.com/office/drawing/2014/main" xmlns="" id="{EE9F56BE-28EA-4F96-275D-8AC788697BE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xmlns="" id="{19DA3525-3E9A-12AA-EE02-B18387B21371}"/>
              </a:ext>
            </a:extLst>
          </p:cNvPr>
          <p:cNvSpPr>
            <a:spLocks noGrp="1"/>
          </p:cNvSpPr>
          <p:nvPr>
            <p:ph type="sldNum" sz="quarter" idx="12"/>
          </p:nvPr>
        </p:nvSpPr>
        <p:spPr/>
        <p:txBody>
          <a:bodyPr/>
          <a:lstStyle/>
          <a:p>
            <a:fld id="{27E4C364-D795-4C78-B5D0-7BAE60BA3FB0}" type="slidenum">
              <a:rPr lang="sv-SE" smtClean="0"/>
              <a:t>‹Nr.›</a:t>
            </a:fld>
            <a:endParaRPr lang="sv-SE"/>
          </a:p>
        </p:txBody>
      </p:sp>
    </p:spTree>
    <p:extLst>
      <p:ext uri="{BB962C8B-B14F-4D97-AF65-F5344CB8AC3E}">
        <p14:creationId xmlns:p14="http://schemas.microsoft.com/office/powerpoint/2010/main" val="27703973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897A-E1F4-B0B0-8BC3-0709A9ED2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xmlns="" id="{FCF73C62-0340-F4FA-3252-9B66D76BDB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xmlns="" id="{8F5AB3D4-C7BD-F2EB-5223-876424E1FF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9DCE7-5A5E-495F-9959-36F58E886DCB}" type="datetimeFigureOut">
              <a:rPr lang="sv-SE" smtClean="0"/>
              <a:t>23-07-04</a:t>
            </a:fld>
            <a:endParaRPr lang="sv-SE"/>
          </a:p>
        </p:txBody>
      </p:sp>
      <p:sp>
        <p:nvSpPr>
          <p:cNvPr id="5" name="Footer Placeholder 4">
            <a:extLst>
              <a:ext uri="{FF2B5EF4-FFF2-40B4-BE49-F238E27FC236}">
                <a16:creationId xmlns:a16="http://schemas.microsoft.com/office/drawing/2014/main" xmlns="" id="{4AEA75D2-B021-3576-6EAA-0E76A14079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xmlns="" id="{48590CE0-F4F2-48B4-3151-F319389B9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4C364-D795-4C78-B5D0-7BAE60BA3FB0}" type="slidenum">
              <a:rPr lang="sv-SE" smtClean="0"/>
              <a:t>‹Nr.›</a:t>
            </a:fld>
            <a:endParaRPr lang="sv-SE"/>
          </a:p>
        </p:txBody>
      </p:sp>
    </p:spTree>
    <p:extLst>
      <p:ext uri="{BB962C8B-B14F-4D97-AF65-F5344CB8AC3E}">
        <p14:creationId xmlns:p14="http://schemas.microsoft.com/office/powerpoint/2010/main" val="1443948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xmlns="" id="{30209C42-5807-1D31-4D66-724B2A0C13DD}"/>
              </a:ext>
            </a:extLst>
          </p:cNvPr>
          <p:cNvSpPr>
            <a:spLocks noGrp="1"/>
          </p:cNvSpPr>
          <p:nvPr>
            <p:ph type="title"/>
          </p:nvPr>
        </p:nvSpPr>
        <p:spPr/>
        <p:txBody>
          <a:bodyPr/>
          <a:lstStyle/>
          <a:p>
            <a:r>
              <a:rPr lang="sv-SE" dirty="0"/>
              <a:t>Policy – Övergrepp och mobbing</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199" y="3429001"/>
            <a:ext cx="5181600" cy="2298934"/>
          </a:xfrm>
        </p:spPr>
        <p:txBody>
          <a:bodyPr>
            <a:normAutofit/>
          </a:bodyPr>
          <a:lstStyle/>
          <a:p>
            <a:pPr marL="0" indent="0">
              <a:buNone/>
            </a:pPr>
            <a:r>
              <a:rPr lang="sv-SE" dirty="0"/>
              <a:t>Syfte:</a:t>
            </a:r>
          </a:p>
          <a:p>
            <a:pPr marL="0" indent="0">
              <a:buNone/>
            </a:pPr>
            <a:r>
              <a:rPr lang="sv-SE" sz="1600" dirty="0"/>
              <a:t>IFK Örby är en förening som skall förknippas med en tydlig inställning gentemot övergrepp och mobbing.</a:t>
            </a:r>
          </a:p>
          <a:p>
            <a:pPr marL="0" indent="0">
              <a:buNone/>
            </a:pPr>
            <a:r>
              <a:rPr lang="sv-SE" sz="1600" dirty="0"/>
              <a:t>Föreningen skall engagera sig för att se till att dess medlemmar informeras och får klart för sig var IFK Örby står i frågan. Syftet är därför att skapa tydliga riktlinjer för vilka förhållningsregler som gäller för ledare, utövare och föräldrar inom ramen för hela vår verksamhet.</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199" y="3428999"/>
            <a:ext cx="5181600" cy="2298935"/>
          </a:xfrm>
        </p:spPr>
        <p:txBody>
          <a:bodyPr>
            <a:normAutofit/>
          </a:bodyPr>
          <a:lstStyle/>
          <a:p>
            <a:pPr marL="0" indent="0">
              <a:buNone/>
            </a:pPr>
            <a:r>
              <a:rPr lang="sv-SE" dirty="0"/>
              <a:t>Definition av policy:</a:t>
            </a:r>
          </a:p>
          <a:p>
            <a:pPr marL="0" indent="0">
              <a:buNone/>
            </a:pPr>
            <a:r>
              <a:rPr lang="sv-SE" sz="1600" dirty="0"/>
              <a:t>I IFK Örby gäller </a:t>
            </a:r>
            <a:r>
              <a:rPr lang="sv-SE" sz="1600" b="1" u="sng" dirty="0"/>
              <a:t>nolltolerans</a:t>
            </a:r>
            <a:r>
              <a:rPr lang="sv-SE" sz="1600" dirty="0"/>
              <a:t> mot att behandla andra respektlöst eller på ett kränkande och nedvärderande sätt.</a:t>
            </a:r>
          </a:p>
          <a:p>
            <a:pPr marL="0" indent="0">
              <a:buNone/>
            </a:pPr>
            <a:r>
              <a:rPr lang="sv-SE" sz="1600" dirty="0"/>
              <a:t>Det gäller även </a:t>
            </a:r>
            <a:r>
              <a:rPr lang="sv-SE" sz="1600" b="1" u="sng" dirty="0"/>
              <a:t>nolltolerans</a:t>
            </a:r>
            <a:r>
              <a:rPr lang="sv-SE" sz="1600" dirty="0"/>
              <a:t> mot att utsätta någon annan för sexuella övergrepp och eller kränkningar i fysisk och/eller verbal form. </a:t>
            </a:r>
          </a:p>
        </p:txBody>
      </p:sp>
      <p:sp>
        <p:nvSpPr>
          <p:cNvPr id="15" name="Rectangle 14">
            <a:extLst>
              <a:ext uri="{FF2B5EF4-FFF2-40B4-BE49-F238E27FC236}">
                <a16:creationId xmlns:a16="http://schemas.microsoft.com/office/drawing/2014/main" xmlns="" id="{D0B78214-817B-E17A-7DD1-12158CC6CB1D}"/>
              </a:ext>
            </a:extLst>
          </p:cNvPr>
          <p:cNvSpPr/>
          <p:nvPr/>
        </p:nvSpPr>
        <p:spPr>
          <a:xfrm>
            <a:off x="838200" y="5727935"/>
            <a:ext cx="10515600" cy="802256"/>
          </a:xfrm>
          <a:prstGeom prst="rect">
            <a:avLst/>
          </a:prstGeom>
        </p:spPr>
        <p:txBody>
          <a:bodyPr vert="horz" lIns="91440" tIns="45720" rIns="91440" bIns="45720" rtlCol="0">
            <a:normAutofit/>
          </a:bodyPr>
          <a:lstStyle/>
          <a:p>
            <a:pPr>
              <a:lnSpc>
                <a:spcPct val="90000"/>
              </a:lnSpc>
              <a:spcBef>
                <a:spcPts val="1000"/>
              </a:spcBef>
            </a:pPr>
            <a:r>
              <a:rPr lang="sv-SE" sz="1600" dirty="0">
                <a:solidFill>
                  <a:schemeClr val="tx1"/>
                </a:solidFill>
              </a:rPr>
              <a:t>Upprättad av: Martin Torpling				Version: 1.0</a:t>
            </a:r>
          </a:p>
          <a:p>
            <a:pPr>
              <a:lnSpc>
                <a:spcPct val="90000"/>
              </a:lnSpc>
              <a:spcBef>
                <a:spcPts val="1000"/>
              </a:spcBef>
            </a:pPr>
            <a:r>
              <a:rPr lang="sv-SE" sz="1600" dirty="0">
                <a:solidFill>
                  <a:schemeClr val="tx1"/>
                </a:solidFill>
              </a:rPr>
              <a:t>Beslutad av: Styrelsen i IFK Örby				Datum: </a:t>
            </a:r>
            <a:r>
              <a:rPr lang="sv-SE" sz="1600" dirty="0" smtClean="0">
                <a:solidFill>
                  <a:schemeClr val="tx1"/>
                </a:solidFill>
              </a:rPr>
              <a:t>2023-01-03</a:t>
            </a:r>
            <a:endParaRPr lang="sv-SE" sz="1600" dirty="0">
              <a:solidFill>
                <a:schemeClr val="tx1"/>
              </a:solidFill>
            </a:endParaRPr>
          </a:p>
        </p:txBody>
      </p:sp>
      <p:sp>
        <p:nvSpPr>
          <p:cNvPr id="16" name="Rectangle 15">
            <a:extLst>
              <a:ext uri="{FF2B5EF4-FFF2-40B4-BE49-F238E27FC236}">
                <a16:creationId xmlns:a16="http://schemas.microsoft.com/office/drawing/2014/main" xmlns="" id="{C21E0796-6A72-4054-E87D-E68F4F06E7C0}"/>
              </a:ext>
            </a:extLst>
          </p:cNvPr>
          <p:cNvSpPr/>
          <p:nvPr/>
        </p:nvSpPr>
        <p:spPr>
          <a:xfrm>
            <a:off x="838200" y="2087689"/>
            <a:ext cx="10515600" cy="1242293"/>
          </a:xfrm>
          <a:prstGeom prst="rect">
            <a:avLst/>
          </a:prstGeom>
        </p:spPr>
        <p:txBody>
          <a:bodyPr vert="horz" lIns="91440" tIns="45720" rIns="91440" bIns="45720" rtlCol="0">
            <a:normAutofit fontScale="77500" lnSpcReduction="20000"/>
          </a:bodyPr>
          <a:lstStyle/>
          <a:p>
            <a:pPr>
              <a:lnSpc>
                <a:spcPct val="90000"/>
              </a:lnSpc>
              <a:spcBef>
                <a:spcPts val="1000"/>
              </a:spcBef>
            </a:pPr>
            <a:r>
              <a:rPr lang="sv-SE" sz="3600" dirty="0"/>
              <a:t>Inledning:</a:t>
            </a:r>
            <a:r>
              <a:rPr lang="sv-SE" sz="1600" dirty="0">
                <a:solidFill>
                  <a:schemeClr val="tx1"/>
                </a:solidFill>
              </a:rPr>
              <a:t/>
            </a:r>
            <a:br>
              <a:rPr lang="sv-SE" sz="1600" dirty="0">
                <a:solidFill>
                  <a:schemeClr val="tx1"/>
                </a:solidFill>
              </a:rPr>
            </a:br>
            <a:r>
              <a:rPr lang="sv-SE" sz="2100" dirty="0"/>
              <a:t>IFK Örby anser att idrottsklubbar har ett ansvar att motverka övergrepp och mobbing. IFK Örby är en klubb där både utövare och ledare har rätt till en trivsam och trygg arbetsmiljö. Genom förebyggande och hälsofrämjande arbete ska klubben bidra till att skapa bra livsvillkor för både utövare och ledare. Det är viktigt att klubben tar ansvar för att tidigt upptäcka och ingripa mot övergrepp och mobbing samt att uppmärksamma annat ”riskbeteende” hos utövare och ledare.</a:t>
            </a:r>
            <a:endParaRPr lang="sv-SE" sz="2100" dirty="0">
              <a:solidFill>
                <a:schemeClr val="tx1"/>
              </a:solidFill>
            </a:endParaRPr>
          </a:p>
        </p:txBody>
      </p:sp>
      <p:cxnSp>
        <p:nvCxnSpPr>
          <p:cNvPr id="2" name="Straight Connector 1">
            <a:extLst>
              <a:ext uri="{FF2B5EF4-FFF2-40B4-BE49-F238E27FC236}">
                <a16:creationId xmlns:a16="http://schemas.microsoft.com/office/drawing/2014/main" xmlns="" id="{9B398AEF-67D7-41A0-C2C0-D5B02CB8EF86}"/>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611FD394-BD29-25A7-8A10-0487090311BE}"/>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4" name="Bildobjekt 1">
            <a:extLst>
              <a:ext uri="{FF2B5EF4-FFF2-40B4-BE49-F238E27FC236}">
                <a16:creationId xmlns:a16="http://schemas.microsoft.com/office/drawing/2014/main" xmlns="" id="{39B02402-5BEE-9C9A-DEC9-243A79FCB93B}"/>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68624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Övergrepp och mobbing</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088363"/>
            <a:ext cx="5181600" cy="4088599"/>
          </a:xfrm>
        </p:spPr>
        <p:txBody>
          <a:bodyPr>
            <a:normAutofit lnSpcReduction="10000"/>
          </a:bodyPr>
          <a:lstStyle/>
          <a:p>
            <a:pPr marL="0" indent="0">
              <a:buNone/>
            </a:pPr>
            <a:r>
              <a:rPr lang="sv-SE" dirty="0"/>
              <a:t>Gällande spelare:</a:t>
            </a:r>
          </a:p>
          <a:p>
            <a:pPr marL="0" indent="0">
              <a:buNone/>
            </a:pPr>
            <a:r>
              <a:rPr lang="sv-SE" sz="1600" dirty="0"/>
              <a:t>”Alla är lika mycket värda” ska genomsyra allt vi gör. Både på fotbollsplan, i omklädningsrummet samt övriga ställen vi träffas på. Det betyder att vi alla ska behandla varandra inom vår förening och alla vi möter utanför vår förening på ett respektfullt sätt och aldrig utsätta någon annan för kränkande behandling. Ingen får heller utsätta någon annan för sexuella övergrepp och eller kränkningar i fysisk och/eller verbal form. I vår förening ska vi alltid stötta och acceptera varandra i föreningens verksamhet oavsett vem man är, hur man ser ut eller vad man tycker.</a:t>
            </a:r>
          </a:p>
          <a:p>
            <a:pPr marL="0" indent="0">
              <a:buNone/>
            </a:pPr>
            <a:r>
              <a:rPr lang="sv-SE" sz="1600" dirty="0"/>
              <a:t>I samband med aktiviteter inom IFK Örby ska alla spelare som deltar känna sig trygga.</a:t>
            </a:r>
          </a:p>
          <a:p>
            <a:pPr marL="0" indent="0">
              <a:buNone/>
            </a:pPr>
            <a:r>
              <a:rPr lang="sv-SE" sz="1600" dirty="0"/>
              <a:t>Ingen form av övergrepp och mobbing ska förekomma. Alla spelare har ett ansvar att bemöta alla andra med ett respektfullt beteende.</a:t>
            </a:r>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088363"/>
            <a:ext cx="5181600" cy="4088599"/>
          </a:xfrm>
        </p:spPr>
        <p:txBody>
          <a:bodyPr>
            <a:normAutofit lnSpcReduction="10000"/>
          </a:bodyPr>
          <a:lstStyle/>
          <a:p>
            <a:pPr marL="0" indent="0">
              <a:buNone/>
            </a:pPr>
            <a:r>
              <a:rPr lang="sv-SE" dirty="0"/>
              <a:t>Åtgärder: </a:t>
            </a:r>
          </a:p>
          <a:p>
            <a:pPr marL="0" indent="0">
              <a:buNone/>
            </a:pPr>
            <a:r>
              <a:rPr lang="sv-SE" sz="1600" dirty="0"/>
              <a:t>Spelare som bryter mot denna policy:</a:t>
            </a:r>
          </a:p>
          <a:p>
            <a:pPr marL="342900" indent="-342900">
              <a:buFont typeface="Arial" panose="020B0604020202020204" pitchFamily="34" charset="0"/>
              <a:buAutoNum type="arabicPeriod"/>
            </a:pPr>
            <a:r>
              <a:rPr lang="sv-SE" sz="1600" dirty="0"/>
              <a:t>Personligt samtal. I de fall personen är omyndig i sällskap med vårdnadshavare. </a:t>
            </a:r>
          </a:p>
          <a:p>
            <a:pPr marL="342900" indent="-342900">
              <a:buAutoNum type="arabicPeriod"/>
            </a:pPr>
            <a:r>
              <a:rPr lang="sv-SE" sz="1600" dirty="0"/>
              <a:t>Åtgärdsprogram upprättas</a:t>
            </a:r>
          </a:p>
          <a:p>
            <a:pPr marL="342900" indent="-342900">
              <a:buAutoNum type="arabicPeriod"/>
            </a:pPr>
            <a:r>
              <a:rPr lang="sv-SE" sz="1600" dirty="0"/>
              <a:t>Uppföljning</a:t>
            </a:r>
          </a:p>
          <a:p>
            <a:pPr marL="342900" indent="-342900">
              <a:buAutoNum type="arabicPeriod"/>
            </a:pPr>
            <a:endParaRPr lang="sv-SE" sz="1600" dirty="0"/>
          </a:p>
          <a:p>
            <a:pPr marL="0" indent="0">
              <a:buNone/>
            </a:pPr>
            <a:r>
              <a:rPr lang="sv-SE" sz="1600" dirty="0"/>
              <a:t>Ansvar: Ledare i samförstånd med ”föreningskonsulent”</a:t>
            </a:r>
          </a:p>
        </p:txBody>
      </p:sp>
      <p:cxnSp>
        <p:nvCxnSpPr>
          <p:cNvPr id="2" name="Straight Connector 1">
            <a:extLst>
              <a:ext uri="{FF2B5EF4-FFF2-40B4-BE49-F238E27FC236}">
                <a16:creationId xmlns:a16="http://schemas.microsoft.com/office/drawing/2014/main" xmlns="" id="{4EE7BE7C-D31D-D973-4CE8-90455564C245}"/>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CFD3DC4E-A84B-F516-8686-1AC5F9666B1B}"/>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EFBE91D4-E672-A17E-EE7D-13CE5FCA30D0}"/>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129539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Övergrepp och mobbing</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088363"/>
            <a:ext cx="5181600" cy="4088599"/>
          </a:xfrm>
        </p:spPr>
        <p:txBody>
          <a:bodyPr>
            <a:normAutofit lnSpcReduction="10000"/>
          </a:bodyPr>
          <a:lstStyle/>
          <a:p>
            <a:pPr marL="0" indent="0">
              <a:buNone/>
            </a:pPr>
            <a:r>
              <a:rPr lang="sv-SE" dirty="0"/>
              <a:t>Gällande ledare:</a:t>
            </a:r>
          </a:p>
          <a:p>
            <a:pPr marL="0" indent="0">
              <a:buNone/>
            </a:pPr>
            <a:r>
              <a:rPr lang="sv-SE" sz="1600" dirty="0"/>
              <a:t>”Alla är lika mycket värda” ska genomsyra allt vi gör. Både på fotbollsplan, i omklädningsrummet samt övriga ställen vi träffas på. Det betyder att vi alla ska behandla varandra inom vår förening och alla vi möter utanför vår förening på ett respektfullt sätt och aldrig utsätta någon annan för kränkande behandling. Ingen får heller utsätta någon annan för sexuella övergrepp och eller kränkningar i fysisk och/eller verbal form. I vår förening ska vi alltid stötta och acceptera varandra i föreningens verksamhet oavsett vem man är, hur man ser ut eller vad man tycker.</a:t>
            </a:r>
          </a:p>
          <a:p>
            <a:pPr marL="0" indent="0">
              <a:buNone/>
            </a:pPr>
            <a:r>
              <a:rPr lang="sv-SE" sz="1600" dirty="0"/>
              <a:t>I samband med aktiviteter inom IFK Örby när ledare har ansvar för barn och ungdomar råder </a:t>
            </a:r>
            <a:r>
              <a:rPr lang="sv-SE" sz="1600" b="1" u="sng" dirty="0"/>
              <a:t>nolltolerans</a:t>
            </a:r>
            <a:r>
              <a:rPr lang="sv-SE" sz="1600" dirty="0"/>
              <a:t> när det gäller övergrepp och mobbing. Ledare har ansvar och skall föregå med gott exempel och alltid framstå som ett föredöme för barn och ungdomar både vid och utanför fotbollsplanen.</a:t>
            </a:r>
          </a:p>
          <a:p>
            <a:pPr marL="0" indent="0">
              <a:buNone/>
            </a:pPr>
            <a:endParaRPr lang="sv-SE" sz="1600" dirty="0"/>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088364"/>
            <a:ext cx="5181600" cy="4088599"/>
          </a:xfrm>
        </p:spPr>
        <p:txBody>
          <a:bodyPr>
            <a:normAutofit lnSpcReduction="10000"/>
          </a:bodyPr>
          <a:lstStyle/>
          <a:p>
            <a:pPr marL="0" indent="0">
              <a:buNone/>
            </a:pPr>
            <a:r>
              <a:rPr lang="sv-SE" dirty="0"/>
              <a:t>Åtgärder: </a:t>
            </a:r>
          </a:p>
          <a:p>
            <a:pPr marL="0" indent="0">
              <a:buNone/>
            </a:pPr>
            <a:r>
              <a:rPr lang="sv-SE" sz="1600" dirty="0"/>
              <a:t>Om en ledare uppfattar någon form av övergrepp/mobbing av en individ, i samband med aktiviteter i IFK Örbys regi, ska ledaren rapportera det till kansliet. </a:t>
            </a:r>
          </a:p>
          <a:p>
            <a:pPr marL="342900" indent="-342900">
              <a:buFont typeface="Arial" panose="020B0604020202020204" pitchFamily="34" charset="0"/>
              <a:buAutoNum type="arabicPeriod"/>
            </a:pPr>
            <a:r>
              <a:rPr lang="sv-SE" sz="1600" dirty="0"/>
              <a:t>Personligt samtal. I de fall personen är omyndig i sällskap med vårdnadshavare. </a:t>
            </a:r>
          </a:p>
          <a:p>
            <a:pPr marL="342900" indent="-342900">
              <a:buAutoNum type="arabicPeriod"/>
            </a:pPr>
            <a:r>
              <a:rPr lang="sv-SE" sz="1600" dirty="0"/>
              <a:t>Åtgärdsprogram upprättas </a:t>
            </a:r>
          </a:p>
          <a:p>
            <a:pPr marL="342900" indent="-342900">
              <a:buAutoNum type="arabicPeriod"/>
            </a:pPr>
            <a:r>
              <a:rPr lang="sv-SE" sz="1600" dirty="0"/>
              <a:t>Uppföljning </a:t>
            </a:r>
          </a:p>
          <a:p>
            <a:pPr marL="0" indent="0">
              <a:buNone/>
            </a:pPr>
            <a:r>
              <a:rPr lang="sv-SE" sz="1600" dirty="0"/>
              <a:t>Ansvarig: Föreningskonsulent</a:t>
            </a:r>
          </a:p>
        </p:txBody>
      </p:sp>
      <p:cxnSp>
        <p:nvCxnSpPr>
          <p:cNvPr id="2" name="Straight Connector 1">
            <a:extLst>
              <a:ext uri="{FF2B5EF4-FFF2-40B4-BE49-F238E27FC236}">
                <a16:creationId xmlns:a16="http://schemas.microsoft.com/office/drawing/2014/main" xmlns="" id="{006A5F24-DBDA-0CE4-15D0-FA9F543EFCCB}"/>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4F25172D-17F6-7ADD-1332-A9CDF61700D4}"/>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D8F37503-3BAA-4F8D-7756-EAE16BF3A6A3}"/>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960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Övergrepp och mobbing</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3392"/>
            <a:ext cx="5181600" cy="4053570"/>
          </a:xfrm>
        </p:spPr>
        <p:txBody>
          <a:bodyPr>
            <a:normAutofit lnSpcReduction="10000"/>
          </a:bodyPr>
          <a:lstStyle/>
          <a:p>
            <a:pPr marL="0" indent="0">
              <a:buNone/>
            </a:pPr>
            <a:r>
              <a:rPr lang="sv-SE" dirty="0"/>
              <a:t>Gällande ledare:</a:t>
            </a:r>
          </a:p>
          <a:p>
            <a:pPr marL="0" indent="0">
              <a:buNone/>
            </a:pPr>
            <a:r>
              <a:rPr lang="sv-SE" sz="1600" dirty="0"/>
              <a:t>”Alla är lika mycket värda” ska genomsyra allt vi gör. Både på fotbollsplan, i omklädningsrummet samt övriga ställen vi träffas på. Det betyder att vi alla ska behandla varandra inom vår förening och alla vi möter utanför vår förening på ett respektfullt sätt och aldrig utsätta någon annan för kränkande behandling. Ingen får heller utsätta någon annan för sexuella övergrepp och eller kränkningar i fysisk och/eller verbal form. I vår förening ska vi alltid stötta och acceptera varandra i föreningens verksamhet oavsett vem man är, hur man ser ut eller vad man tycker.</a:t>
            </a:r>
          </a:p>
          <a:p>
            <a:pPr marL="0" indent="0">
              <a:buNone/>
            </a:pPr>
            <a:r>
              <a:rPr lang="sv-SE" sz="1600" dirty="0"/>
              <a:t>I samband med aktiviteter inom IFK Örby när ledare har ansvar för barn och ungdomar råder </a:t>
            </a:r>
            <a:r>
              <a:rPr lang="sv-SE" sz="1600" b="1" u="sng" dirty="0"/>
              <a:t>nolltolerans</a:t>
            </a:r>
            <a:r>
              <a:rPr lang="sv-SE" sz="1600" dirty="0"/>
              <a:t> när det gäller övergrepp och mobbing. Ledare har ansvar och skall föregå med gott exempel och alltid framstå som ett föredöme för barn och ungdomar både vid och utanför fotbollsplanen.</a:t>
            </a:r>
          </a:p>
          <a:p>
            <a:pPr marL="0" indent="0">
              <a:buNone/>
            </a:pPr>
            <a:endParaRPr lang="sv-SE" sz="1600" dirty="0"/>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3391"/>
            <a:ext cx="5181600" cy="4053571"/>
          </a:xfrm>
        </p:spPr>
        <p:txBody>
          <a:bodyPr>
            <a:normAutofit lnSpcReduction="10000"/>
          </a:bodyPr>
          <a:lstStyle/>
          <a:p>
            <a:pPr marL="0" indent="0">
              <a:buNone/>
            </a:pPr>
            <a:r>
              <a:rPr lang="sv-SE" dirty="0"/>
              <a:t>Åtgärder: </a:t>
            </a:r>
          </a:p>
          <a:p>
            <a:pPr marL="0" indent="0">
              <a:buNone/>
            </a:pPr>
            <a:r>
              <a:rPr lang="sv-SE" sz="1600" dirty="0"/>
              <a:t>Om en ledare misstänker eller är orolig för att ett barn far illa ska detta rapporteras till socialtjänsten. Kontakta kansliet om ni behöver stöttning och råd eller hjälp med hur och vart man vänder sig. </a:t>
            </a:r>
          </a:p>
          <a:p>
            <a:pPr marL="0" indent="0">
              <a:buNone/>
            </a:pPr>
            <a:r>
              <a:rPr lang="sv-SE" sz="1600" dirty="0"/>
              <a:t>Ansvarig: Ledare</a:t>
            </a:r>
          </a:p>
        </p:txBody>
      </p:sp>
      <p:cxnSp>
        <p:nvCxnSpPr>
          <p:cNvPr id="2" name="Straight Connector 1">
            <a:extLst>
              <a:ext uri="{FF2B5EF4-FFF2-40B4-BE49-F238E27FC236}">
                <a16:creationId xmlns:a16="http://schemas.microsoft.com/office/drawing/2014/main" xmlns="" id="{0F3CA005-5DBF-9F5B-382E-ABB8013B1DD5}"/>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021C4D40-B930-93FA-A254-50EFEB03DFED}"/>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9E5CE51B-68B2-AEDA-9129-68BD77020E27}"/>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144534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6EF0CCE-424E-1317-A96D-246B007E44C7}"/>
              </a:ext>
            </a:extLst>
          </p:cNvPr>
          <p:cNvSpPr>
            <a:spLocks noGrp="1"/>
          </p:cNvSpPr>
          <p:nvPr>
            <p:ph type="title"/>
          </p:nvPr>
        </p:nvSpPr>
        <p:spPr>
          <a:xfrm>
            <a:off x="838200" y="365125"/>
            <a:ext cx="10515600" cy="601033"/>
          </a:xfrm>
          <a:ln>
            <a:solidFill>
              <a:schemeClr val="bg1"/>
            </a:solidFill>
          </a:ln>
        </p:spPr>
        <p:txBody>
          <a:bodyPr>
            <a:normAutofit fontScale="90000"/>
          </a:bodyPr>
          <a:lstStyle/>
          <a:p>
            <a:r>
              <a:rPr lang="sv-SE" dirty="0"/>
              <a:t>Policy – Övergrepp och mobbing</a:t>
            </a:r>
          </a:p>
        </p:txBody>
      </p:sp>
      <p:sp>
        <p:nvSpPr>
          <p:cNvPr id="5" name="Content Placeholder 4">
            <a:extLst>
              <a:ext uri="{FF2B5EF4-FFF2-40B4-BE49-F238E27FC236}">
                <a16:creationId xmlns:a16="http://schemas.microsoft.com/office/drawing/2014/main" xmlns="" id="{389204D5-8B14-716C-5617-9B4AFF0820BE}"/>
              </a:ext>
            </a:extLst>
          </p:cNvPr>
          <p:cNvSpPr>
            <a:spLocks noGrp="1"/>
          </p:cNvSpPr>
          <p:nvPr>
            <p:ph sz="half" idx="1"/>
          </p:nvPr>
        </p:nvSpPr>
        <p:spPr>
          <a:xfrm>
            <a:off x="838200" y="2123391"/>
            <a:ext cx="5181600" cy="4053571"/>
          </a:xfrm>
        </p:spPr>
        <p:txBody>
          <a:bodyPr>
            <a:normAutofit lnSpcReduction="10000"/>
          </a:bodyPr>
          <a:lstStyle/>
          <a:p>
            <a:pPr marL="0" indent="0">
              <a:buNone/>
            </a:pPr>
            <a:r>
              <a:rPr lang="sv-SE" dirty="0"/>
              <a:t>Gällande ledare:</a:t>
            </a:r>
          </a:p>
          <a:p>
            <a:pPr marL="0" indent="0">
              <a:buNone/>
            </a:pPr>
            <a:r>
              <a:rPr lang="sv-SE" sz="1600" dirty="0"/>
              <a:t>”Alla är lika mycket värda” ska genomsyra allt vi gör. Både på fotbollsplan, i omklädningsrummet samt övriga ställen vi träffas på. Det betyder att vi alla ska behandla varandra inom vår förening och alla vi möter utanför vår förening på ett respektfullt sätt och aldrig utsätta någon annan för kränkande behandling. Ingen får heller utsätta någon annan för sexuella övergrepp och eller kränkningar i fysisk och/eller verbal form. I vår förening ska vi alltid stötta och acceptera varandra i föreningens verksamhet oavsett vem man är, hur man ser ut eller vad man tycker.</a:t>
            </a:r>
          </a:p>
          <a:p>
            <a:pPr marL="0" indent="0">
              <a:buNone/>
            </a:pPr>
            <a:r>
              <a:rPr lang="sv-SE" sz="1600" dirty="0"/>
              <a:t>I samband med aktiviteter inom IFK Örby när ledare har ansvar för barn och ungdomar råder </a:t>
            </a:r>
            <a:r>
              <a:rPr lang="sv-SE" sz="1600" b="1" u="sng" dirty="0"/>
              <a:t>nolltolerans</a:t>
            </a:r>
            <a:r>
              <a:rPr lang="sv-SE" sz="1600" dirty="0"/>
              <a:t> när det gäller övergrepp och mobbing. Ledare har ansvar och skall föregå med gott exempel och alltid framstå som ett föredöme för barn och ungdomar både vid och utanför fotbollsplanen.</a:t>
            </a:r>
          </a:p>
          <a:p>
            <a:pPr marL="0" indent="0">
              <a:buNone/>
            </a:pPr>
            <a:endParaRPr lang="sv-SE" sz="1600" dirty="0"/>
          </a:p>
        </p:txBody>
      </p:sp>
      <p:sp>
        <p:nvSpPr>
          <p:cNvPr id="6" name="Content Placeholder 5">
            <a:extLst>
              <a:ext uri="{FF2B5EF4-FFF2-40B4-BE49-F238E27FC236}">
                <a16:creationId xmlns:a16="http://schemas.microsoft.com/office/drawing/2014/main" xmlns="" id="{72E9D871-C961-F5A4-5151-C017592B0996}"/>
              </a:ext>
            </a:extLst>
          </p:cNvPr>
          <p:cNvSpPr>
            <a:spLocks noGrp="1"/>
          </p:cNvSpPr>
          <p:nvPr>
            <p:ph sz="half" idx="2"/>
          </p:nvPr>
        </p:nvSpPr>
        <p:spPr>
          <a:xfrm>
            <a:off x="6172200" y="2123391"/>
            <a:ext cx="5181600" cy="4053572"/>
          </a:xfrm>
        </p:spPr>
        <p:txBody>
          <a:bodyPr>
            <a:normAutofit lnSpcReduction="10000"/>
          </a:bodyPr>
          <a:lstStyle/>
          <a:p>
            <a:pPr marL="0" indent="0">
              <a:buNone/>
            </a:pPr>
            <a:r>
              <a:rPr lang="sv-SE" dirty="0"/>
              <a:t>Åtgärder: </a:t>
            </a:r>
          </a:p>
          <a:p>
            <a:pPr marL="0" indent="0">
              <a:buNone/>
            </a:pPr>
            <a:r>
              <a:rPr lang="sv-SE" sz="1600" dirty="0"/>
              <a:t>Från det att anmälan om övergrepp eller mobbing utfört av en ledare kommer kansliet tillhanda kan ledaren tillfälligt tas ur tjänst tills utredning genomförts varpå annan påföljd kan tas alternativt att ledaren sätts in i tjänst igen. </a:t>
            </a:r>
          </a:p>
          <a:p>
            <a:pPr marL="0" indent="0">
              <a:buNone/>
            </a:pPr>
            <a:r>
              <a:rPr lang="sv-SE" sz="1600" dirty="0"/>
              <a:t>Ansvarig: Föreningskonsulent</a:t>
            </a:r>
          </a:p>
        </p:txBody>
      </p:sp>
      <p:cxnSp>
        <p:nvCxnSpPr>
          <p:cNvPr id="2" name="Straight Connector 1">
            <a:extLst>
              <a:ext uri="{FF2B5EF4-FFF2-40B4-BE49-F238E27FC236}">
                <a16:creationId xmlns:a16="http://schemas.microsoft.com/office/drawing/2014/main" xmlns="" id="{19467FCA-C32F-641E-1221-ABD1E50996E3}"/>
              </a:ext>
            </a:extLst>
          </p:cNvPr>
          <p:cNvCxnSpPr>
            <a:cxnSpLocks/>
          </p:cNvCxnSpPr>
          <p:nvPr/>
        </p:nvCxnSpPr>
        <p:spPr>
          <a:xfrm>
            <a:off x="960582" y="1974508"/>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xmlns="" id="{B736450C-90C7-E145-8A22-0F6E25DFB65F}"/>
              </a:ext>
            </a:extLst>
          </p:cNvPr>
          <p:cNvCxnSpPr>
            <a:cxnSpLocks/>
          </p:cNvCxnSpPr>
          <p:nvPr/>
        </p:nvCxnSpPr>
        <p:spPr>
          <a:xfrm>
            <a:off x="960582" y="6432523"/>
            <a:ext cx="10575636" cy="0"/>
          </a:xfrm>
          <a:prstGeom prst="line">
            <a:avLst/>
          </a:prstGeom>
          <a:ln w="34925" cmpd="sng">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Bildobjekt 1">
            <a:extLst>
              <a:ext uri="{FF2B5EF4-FFF2-40B4-BE49-F238E27FC236}">
                <a16:creationId xmlns:a16="http://schemas.microsoft.com/office/drawing/2014/main" xmlns="" id="{E892AA45-D4CF-AA95-855F-15B5BF980825}"/>
              </a:ext>
            </a:extLst>
          </p:cNvPr>
          <p:cNvPicPr>
            <a:picLocks noChangeAspect="1"/>
          </p:cNvPicPr>
          <p:nvPr/>
        </p:nvPicPr>
        <p:blipFill>
          <a:blip r:embed="rId2"/>
          <a:stretch>
            <a:fillRect/>
          </a:stretch>
        </p:blipFill>
        <p:spPr>
          <a:xfrm>
            <a:off x="10752368" y="152400"/>
            <a:ext cx="1507663" cy="1783564"/>
          </a:xfrm>
          <a:prstGeom prst="rect">
            <a:avLst/>
          </a:prstGeom>
        </p:spPr>
      </p:pic>
    </p:spTree>
    <p:extLst>
      <p:ext uri="{BB962C8B-B14F-4D97-AF65-F5344CB8AC3E}">
        <p14:creationId xmlns:p14="http://schemas.microsoft.com/office/powerpoint/2010/main" val="2402397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931</Words>
  <Application>Microsoft Macintosh PowerPoint</Application>
  <PresentationFormat>Anpassad</PresentationFormat>
  <Paragraphs>46</Paragraphs>
  <Slides>5</Slides>
  <Notes>0</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Office Theme</vt:lpstr>
      <vt:lpstr>Policy – Övergrepp och mobbing</vt:lpstr>
      <vt:lpstr>Policy – Övergrepp och mobbing</vt:lpstr>
      <vt:lpstr>Policy – Övergrepp och mobbing</vt:lpstr>
      <vt:lpstr>Policy – Övergrepp och mobbing</vt:lpstr>
      <vt:lpstr>Policy – Övergrepp och mobbing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 Representation</dc:title>
  <dc:creator>Martin Torpling</dc:creator>
  <cp:lastModifiedBy>Per Knubbe</cp:lastModifiedBy>
  <cp:revision>8</cp:revision>
  <dcterms:created xsi:type="dcterms:W3CDTF">2022-05-19T06:52:54Z</dcterms:created>
  <dcterms:modified xsi:type="dcterms:W3CDTF">2023-07-04T18:20:29Z</dcterms:modified>
</cp:coreProperties>
</file>