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1" r:id="rId5"/>
    <p:sldId id="262" r:id="rId6"/>
    <p:sldId id="260" r:id="rId7"/>
    <p:sldId id="264" r:id="rId8"/>
    <p:sldId id="263" r:id="rId9"/>
    <p:sldId id="267" r:id="rId10"/>
    <p:sldId id="265" r:id="rId11"/>
    <p:sldId id="266" r:id="rId12"/>
    <p:sldId id="259" r:id="rId13"/>
    <p:sldId id="268" r:id="rId14"/>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4336" autoAdjust="0"/>
  </p:normalViewPr>
  <p:slideViewPr>
    <p:cSldViewPr snapToGrid="0">
      <p:cViewPr varScale="1">
        <p:scale>
          <a:sx n="119" d="100"/>
          <a:sy n="119" d="100"/>
        </p:scale>
        <p:origin x="114" y="1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02A5589C-CA2D-49EB-9FC2-41331532DD01}" type="datetimeFigureOut">
              <a:rPr lang="en-GB" smtClean="0"/>
              <a:t>31/03/2020</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78A81E5F-9578-4F51-9645-F4360E9F3D12}" type="slidenum">
              <a:rPr lang="en-GB" smtClean="0"/>
              <a:t>‹#›</a:t>
            </a:fld>
            <a:endParaRPr lang="en-GB"/>
          </a:p>
        </p:txBody>
      </p:sp>
    </p:spTree>
    <p:extLst>
      <p:ext uri="{BB962C8B-B14F-4D97-AF65-F5344CB8AC3E}">
        <p14:creationId xmlns:p14="http://schemas.microsoft.com/office/powerpoint/2010/main" val="397321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am.intersport.se/ifk-fjara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err="1">
                <a:solidFill>
                  <a:schemeClr val="tx1"/>
                </a:solidFill>
                <a:effectLst/>
                <a:latin typeface="+mn-lt"/>
                <a:ea typeface="+mn-ea"/>
                <a:cs typeface="+mn-cs"/>
              </a:rPr>
              <a:t>Sätter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lappar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skolan</a:t>
            </a:r>
            <a:r>
              <a:rPr lang="en-GB" sz="1200" kern="1200" dirty="0">
                <a:solidFill>
                  <a:schemeClr val="tx1"/>
                </a:solidFill>
                <a:effectLst/>
                <a:latin typeface="+mn-lt"/>
                <a:ea typeface="+mn-ea"/>
                <a:cs typeface="+mn-cs"/>
              </a:rPr>
              <a:t> vid </a:t>
            </a:r>
            <a:r>
              <a:rPr lang="en-GB" sz="1200" kern="1200" dirty="0" err="1">
                <a:solidFill>
                  <a:schemeClr val="tx1"/>
                </a:solidFill>
                <a:effectLst/>
                <a:latin typeface="+mn-lt"/>
                <a:ea typeface="+mn-ea"/>
                <a:cs typeface="+mn-cs"/>
              </a:rPr>
              <a:t>terminsstarter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locka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spelare</a:t>
            </a:r>
            <a:r>
              <a:rPr lang="en-GB" sz="1200" kern="1200" dirty="0">
                <a:solidFill>
                  <a:schemeClr val="tx1"/>
                </a:solidFill>
                <a:effectLst/>
                <a:latin typeface="+mn-lt"/>
                <a:ea typeface="+mn-ea"/>
                <a:cs typeface="+mn-cs"/>
              </a:rPr>
              <a:t>.</a:t>
            </a:r>
          </a:p>
          <a:p>
            <a:pPr lvl="0"/>
            <a:r>
              <a:rPr lang="en-GB" sz="1200" kern="1200" dirty="0" err="1">
                <a:solidFill>
                  <a:schemeClr val="tx1"/>
                </a:solidFill>
                <a:effectLst/>
                <a:latin typeface="+mn-lt"/>
                <a:ea typeface="+mn-ea"/>
                <a:cs typeface="+mn-cs"/>
              </a:rPr>
              <a:t>Skulle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vilja</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ex WhatsApp-</a:t>
            </a:r>
            <a:r>
              <a:rPr lang="en-GB" sz="1200" kern="1200" dirty="0" err="1">
                <a:solidFill>
                  <a:schemeClr val="tx1"/>
                </a:solidFill>
                <a:effectLst/>
                <a:latin typeface="+mn-lt"/>
                <a:ea typeface="+mn-ea"/>
                <a:cs typeface="+mn-cs"/>
              </a:rPr>
              <a:t>grupp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kommunikation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behöver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snabbare</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vi </a:t>
            </a:r>
            <a:r>
              <a:rPr lang="en-GB" sz="1200" kern="1200" dirty="0" err="1">
                <a:solidFill>
                  <a:schemeClr val="tx1"/>
                </a:solidFill>
                <a:effectLst/>
                <a:latin typeface="+mn-lt"/>
                <a:ea typeface="+mn-ea"/>
                <a:cs typeface="+mn-cs"/>
              </a:rPr>
              <a:t>skapa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sådan</a:t>
            </a:r>
            <a:r>
              <a:rPr lang="en-GB" sz="1200" kern="1200" dirty="0">
                <a:solidFill>
                  <a:schemeClr val="tx1"/>
                </a:solidFill>
                <a:effectLst/>
                <a:latin typeface="+mn-lt"/>
                <a:ea typeface="+mn-ea"/>
                <a:cs typeface="+mn-cs"/>
              </a:rPr>
              <a:t>?</a:t>
            </a:r>
          </a:p>
          <a:p>
            <a:pPr lvl="0"/>
            <a:r>
              <a:rPr lang="en-GB" sz="1200" kern="1200" dirty="0" err="1">
                <a:solidFill>
                  <a:schemeClr val="tx1"/>
                </a:solidFill>
                <a:effectLst/>
                <a:latin typeface="+mn-lt"/>
                <a:ea typeface="+mn-ea"/>
                <a:cs typeface="+mn-cs"/>
              </a:rPr>
              <a:t>Skicka</a:t>
            </a:r>
            <a:r>
              <a:rPr lang="en-GB" sz="1200" kern="1200" dirty="0">
                <a:solidFill>
                  <a:schemeClr val="tx1"/>
                </a:solidFill>
                <a:effectLst/>
                <a:latin typeface="+mn-lt"/>
                <a:ea typeface="+mn-ea"/>
                <a:cs typeface="+mn-cs"/>
              </a:rPr>
              <a:t> runt </a:t>
            </a:r>
            <a:r>
              <a:rPr lang="en-GB" sz="1200" kern="1200" dirty="0" err="1">
                <a:solidFill>
                  <a:schemeClr val="tx1"/>
                </a:solidFill>
                <a:effectLst/>
                <a:latin typeface="+mn-lt"/>
                <a:ea typeface="+mn-ea"/>
                <a:cs typeface="+mn-cs"/>
              </a:rPr>
              <a:t>lista</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uppgifter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stämmer</a:t>
            </a:r>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Kommer</a:t>
            </a:r>
            <a:r>
              <a:rPr lang="en-GB" sz="1200" kern="1200" dirty="0">
                <a:solidFill>
                  <a:schemeClr val="tx1"/>
                </a:solidFill>
                <a:effectLst/>
                <a:latin typeface="+mn-lt"/>
                <a:ea typeface="+mn-ea"/>
                <a:cs typeface="+mn-cs"/>
              </a:rPr>
              <a:t> ta </a:t>
            </a:r>
            <a:r>
              <a:rPr lang="en-GB" sz="1200" kern="1200" dirty="0" err="1">
                <a:solidFill>
                  <a:schemeClr val="tx1"/>
                </a:solidFill>
                <a:effectLst/>
                <a:latin typeface="+mn-lt"/>
                <a:ea typeface="+mn-ea"/>
                <a:cs typeface="+mn-cs"/>
              </a:rPr>
              <a:t>kort</a:t>
            </a:r>
            <a:r>
              <a:rPr lang="en-GB" sz="1200" kern="1200" dirty="0">
                <a:solidFill>
                  <a:schemeClr val="tx1"/>
                </a:solidFill>
                <a:effectLst/>
                <a:latin typeface="+mn-lt"/>
                <a:ea typeface="+mn-ea"/>
                <a:cs typeface="+mn-cs"/>
              </a:rPr>
              <a:t> under </a:t>
            </a:r>
            <a:r>
              <a:rPr lang="en-GB" sz="1200" kern="1200" dirty="0" err="1">
                <a:solidFill>
                  <a:schemeClr val="tx1"/>
                </a:solidFill>
                <a:effectLst/>
                <a:latin typeface="+mn-lt"/>
                <a:ea typeface="+mn-ea"/>
                <a:cs typeface="+mn-cs"/>
              </a:rPr>
              <a:t>året</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Fotbollsgalan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oktober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8A81E5F-9578-4F51-9645-F4360E9F3D12}" type="slidenum">
              <a:rPr lang="en-GB" smtClean="0"/>
              <a:t>4</a:t>
            </a:fld>
            <a:endParaRPr lang="en-GB"/>
          </a:p>
        </p:txBody>
      </p:sp>
    </p:spTree>
    <p:extLst>
      <p:ext uri="{BB962C8B-B14F-4D97-AF65-F5344CB8AC3E}">
        <p14:creationId xmlns:p14="http://schemas.microsoft.com/office/powerpoint/2010/main" val="184397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err="1">
                <a:solidFill>
                  <a:schemeClr val="tx1"/>
                </a:solidFill>
                <a:effectLst/>
                <a:latin typeface="+mn-lt"/>
                <a:ea typeface="+mn-ea"/>
                <a:cs typeface="+mn-cs"/>
              </a:rPr>
              <a:t>Matchtröjor</a:t>
            </a:r>
            <a:r>
              <a:rPr lang="en-GB" sz="1200" kern="1200" dirty="0">
                <a:solidFill>
                  <a:schemeClr val="tx1"/>
                </a:solidFill>
                <a:effectLst/>
                <a:latin typeface="+mn-lt"/>
                <a:ea typeface="+mn-ea"/>
                <a:cs typeface="+mn-cs"/>
              </a:rPr>
              <a:t> har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varit</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lagfotot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fått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Ävriga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få</a:t>
            </a:r>
            <a:r>
              <a:rPr lang="en-GB" sz="1200" kern="1200" dirty="0">
                <a:solidFill>
                  <a:schemeClr val="tx1"/>
                </a:solidFill>
                <a:effectLst/>
                <a:latin typeface="+mn-lt"/>
                <a:ea typeface="+mn-ea"/>
                <a:cs typeface="+mn-cs"/>
              </a:rPr>
              <a:t>. OBS!! Till </a:t>
            </a:r>
            <a:r>
              <a:rPr lang="en-GB" sz="1200" kern="1200" dirty="0" err="1">
                <a:solidFill>
                  <a:schemeClr val="tx1"/>
                </a:solidFill>
                <a:effectLst/>
                <a:latin typeface="+mn-lt"/>
                <a:ea typeface="+mn-ea"/>
                <a:cs typeface="+mn-cs"/>
              </a:rPr>
              <a:t>låns</a:t>
            </a:r>
            <a:r>
              <a:rPr lang="en-GB" sz="1200" kern="1200" dirty="0">
                <a:solidFill>
                  <a:schemeClr val="tx1"/>
                </a:solidFill>
                <a:effectLst/>
                <a:latin typeface="+mn-lt"/>
                <a:ea typeface="+mn-ea"/>
                <a:cs typeface="+mn-cs"/>
              </a:rPr>
              <a:t>!</a:t>
            </a:r>
          </a:p>
          <a:p>
            <a:pPr lvl="0"/>
            <a:r>
              <a:rPr lang="en-GB" sz="1200" kern="1200" dirty="0" err="1">
                <a:solidFill>
                  <a:schemeClr val="tx1"/>
                </a:solidFill>
                <a:effectLst/>
                <a:latin typeface="+mn-lt"/>
                <a:ea typeface="+mn-ea"/>
                <a:cs typeface="+mn-cs"/>
              </a:rPr>
              <a:t>Träningskläder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beställs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enskilt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från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klubbsidan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intersport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Glöm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logga</a:t>
            </a:r>
            <a:r>
              <a:rPr lang="en-GB" sz="1200" kern="1200" dirty="0">
                <a:solidFill>
                  <a:schemeClr val="tx1"/>
                </a:solidFill>
                <a:effectLst/>
                <a:latin typeface="+mn-lt"/>
                <a:ea typeface="+mn-ea"/>
                <a:cs typeface="+mn-cs"/>
              </a:rPr>
              <a:t> in. </a:t>
            </a:r>
            <a:r>
              <a:rPr lang="en-GB" sz="1200" u="sng" kern="1200" dirty="0">
                <a:solidFill>
                  <a:schemeClr val="tx1"/>
                </a:solidFill>
                <a:effectLst/>
                <a:latin typeface="+mn-lt"/>
                <a:ea typeface="+mn-ea"/>
                <a:cs typeface="+mn-cs"/>
                <a:hlinkClick r:id="rId3"/>
              </a:rPr>
              <a:t>https://team.intersport.se/ifk-fjaras/</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Om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vill</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utomhusträningskläder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vi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lag </a:t>
            </a:r>
            <a:r>
              <a:rPr lang="en-GB" sz="1200" kern="1200" dirty="0" err="1">
                <a:solidFill>
                  <a:schemeClr val="tx1"/>
                </a:solidFill>
                <a:effectLst/>
                <a:latin typeface="+mn-lt"/>
                <a:ea typeface="+mn-ea"/>
                <a:cs typeface="+mn-cs"/>
              </a:rPr>
              <a:t>samordna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bestälningen</a:t>
            </a:r>
            <a:r>
              <a:rPr lang="en-GB" sz="1200" kern="1200" dirty="0">
                <a:solidFill>
                  <a:schemeClr val="tx1"/>
                </a:solidFill>
                <a:effectLst/>
                <a:latin typeface="+mn-lt"/>
                <a:ea typeface="+mn-ea"/>
                <a:cs typeface="+mn-cs"/>
              </a:rPr>
              <a:t>, men jag </a:t>
            </a:r>
            <a:r>
              <a:rPr lang="en-GB" sz="1200" kern="1200" dirty="0" err="1">
                <a:solidFill>
                  <a:schemeClr val="tx1"/>
                </a:solidFill>
                <a:effectLst/>
                <a:latin typeface="+mn-lt"/>
                <a:ea typeface="+mn-ea"/>
                <a:cs typeface="+mn-cs"/>
              </a:rPr>
              <a:t>vill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a:t>
            </a:r>
            <a:r>
              <a:rPr lang="en-GB" sz="1200" kern="1200" dirty="0">
                <a:solidFill>
                  <a:schemeClr val="tx1"/>
                </a:solidFill>
                <a:effectLst/>
                <a:latin typeface="+mn-lt"/>
                <a:ea typeface="+mn-ea"/>
                <a:cs typeface="+mn-cs"/>
              </a:rPr>
              <a:t> all </a:t>
            </a:r>
            <a:r>
              <a:rPr lang="en-GB" sz="1200" kern="1200" dirty="0" err="1">
                <a:solidFill>
                  <a:schemeClr val="tx1"/>
                </a:solidFill>
                <a:effectLst/>
                <a:latin typeface="+mn-lt"/>
                <a:ea typeface="+mn-ea"/>
                <a:cs typeface="+mn-cs"/>
              </a:rPr>
              <a:t>någon</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känna</a:t>
            </a:r>
            <a:r>
              <a:rPr lang="en-GB" sz="1200" kern="1200" dirty="0">
                <a:solidFill>
                  <a:schemeClr val="tx1"/>
                </a:solidFill>
                <a:effectLst/>
                <a:latin typeface="+mn-lt"/>
                <a:ea typeface="+mn-ea"/>
                <a:cs typeface="+mn-cs"/>
              </a:rPr>
              <a:t> sig </a:t>
            </a:r>
            <a:r>
              <a:rPr lang="en-GB" sz="1200" kern="1200" dirty="0" err="1">
                <a:solidFill>
                  <a:schemeClr val="tx1"/>
                </a:solidFill>
                <a:effectLst/>
                <a:latin typeface="+mn-lt"/>
                <a:ea typeface="+mn-ea"/>
                <a:cs typeface="+mn-cs"/>
              </a:rPr>
              <a:t>pressad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köpa</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är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mycket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pengar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vi </a:t>
            </a:r>
            <a:r>
              <a:rPr lang="en-GB" sz="1200" kern="1200" dirty="0" err="1">
                <a:solidFill>
                  <a:schemeClr val="tx1"/>
                </a:solidFill>
                <a:effectLst/>
                <a:latin typeface="+mn-lt"/>
                <a:ea typeface="+mn-ea"/>
                <a:cs typeface="+mn-cs"/>
              </a:rPr>
              <a:t>är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dessutom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jag </a:t>
            </a:r>
            <a:r>
              <a:rPr lang="en-GB" sz="1200" kern="1200" dirty="0" err="1">
                <a:solidFill>
                  <a:schemeClr val="tx1"/>
                </a:solidFill>
                <a:effectLst/>
                <a:latin typeface="+mn-lt"/>
                <a:ea typeface="+mn-ea"/>
                <a:cs typeface="+mn-cs"/>
              </a:rPr>
              <a:t>föreslår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var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löser</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individuellt</a:t>
            </a:r>
            <a:r>
              <a:rPr lang="en-GB" sz="1200" kern="1200" dirty="0">
                <a:solidFill>
                  <a:schemeClr val="tx1"/>
                </a:solidFill>
                <a:effectLst/>
                <a:latin typeface="+mn-lt"/>
                <a:ea typeface="+mn-ea"/>
                <a:cs typeface="+mn-cs"/>
              </a:rPr>
              <a:t>, ok?</a:t>
            </a:r>
          </a:p>
          <a:p>
            <a:endParaRPr lang="en-GB" dirty="0"/>
          </a:p>
        </p:txBody>
      </p:sp>
      <p:sp>
        <p:nvSpPr>
          <p:cNvPr id="4" name="Slide Number Placeholder 3"/>
          <p:cNvSpPr>
            <a:spLocks noGrp="1"/>
          </p:cNvSpPr>
          <p:nvPr>
            <p:ph type="sldNum" sz="quarter" idx="5"/>
          </p:nvPr>
        </p:nvSpPr>
        <p:spPr/>
        <p:txBody>
          <a:bodyPr/>
          <a:lstStyle/>
          <a:p>
            <a:fld id="{78A81E5F-9578-4F51-9645-F4360E9F3D12}" type="slidenum">
              <a:rPr lang="en-GB" smtClean="0"/>
              <a:t>6</a:t>
            </a:fld>
            <a:endParaRPr lang="en-GB"/>
          </a:p>
        </p:txBody>
      </p:sp>
    </p:spTree>
    <p:extLst>
      <p:ext uri="{BB962C8B-B14F-4D97-AF65-F5344CB8AC3E}">
        <p14:creationId xmlns:p14="http://schemas.microsoft.com/office/powerpoint/2010/main" val="86640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415B-D443-4D62-9DC1-EF7DF2462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9A6029-1209-40F4-8918-F50D4AE88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EF0930-3D54-4872-8031-8493FE3FC8EB}"/>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5" name="Footer Placeholder 4">
            <a:extLst>
              <a:ext uri="{FF2B5EF4-FFF2-40B4-BE49-F238E27FC236}">
                <a16:creationId xmlns:a16="http://schemas.microsoft.com/office/drawing/2014/main" id="{D5183875-20BA-4CD4-8326-D26160B1B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C05EB-5A0B-48FA-B83E-987530DAAB66}"/>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392605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19AF-FF80-49B4-A5FA-6B69D39D5F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B3072-C740-4611-90C4-24387FB19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0F2E15-AF29-4AC8-9EE3-DA359877750C}"/>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5" name="Footer Placeholder 4">
            <a:extLst>
              <a:ext uri="{FF2B5EF4-FFF2-40B4-BE49-F238E27FC236}">
                <a16:creationId xmlns:a16="http://schemas.microsoft.com/office/drawing/2014/main" id="{AB0FD2B3-FC24-440D-B762-50B2F3814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72626-6BD8-4D1E-937F-1C6234DFC986}"/>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54903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94058-74FE-403F-8361-B5A6FEDE84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8FCF9A-3316-4FE7-9446-BB8CC3192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B1BD47-AC88-4A0B-8EB5-DE447489C01F}"/>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5" name="Footer Placeholder 4">
            <a:extLst>
              <a:ext uri="{FF2B5EF4-FFF2-40B4-BE49-F238E27FC236}">
                <a16:creationId xmlns:a16="http://schemas.microsoft.com/office/drawing/2014/main" id="{F4A63075-255D-49D3-8D02-0ABC0E9E0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840F7-BB59-468E-A4E3-2BA4640203AA}"/>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388951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350-C817-423A-84D9-30489B6F56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0C1073-7AD2-45C1-8965-C4F805E76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5A576-9F7E-4758-8D49-B6869DFE8E80}"/>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5" name="Footer Placeholder 4">
            <a:extLst>
              <a:ext uri="{FF2B5EF4-FFF2-40B4-BE49-F238E27FC236}">
                <a16:creationId xmlns:a16="http://schemas.microsoft.com/office/drawing/2014/main" id="{9CF618C0-23E7-4A28-AA0E-C532C3FFC6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CB19D-E1B8-44F7-BD04-68F6008DE712}"/>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349798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532C-5559-4C03-A328-76C1C5B5E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91A126-DC1B-46A1-AC41-8FA91C359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7A6C2B-8FFC-4CAB-BBA8-699E2B01CD7B}"/>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5" name="Footer Placeholder 4">
            <a:extLst>
              <a:ext uri="{FF2B5EF4-FFF2-40B4-BE49-F238E27FC236}">
                <a16:creationId xmlns:a16="http://schemas.microsoft.com/office/drawing/2014/main" id="{F8A6BCE1-8843-4594-87D8-7E317B6E7A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03344-77B4-4CAB-BE6C-F2C538FC961C}"/>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345084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CB23-C442-4261-8436-055E572C4B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8E7B72-DE49-4883-AE91-C06CC07583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8608BA-0A93-41AC-9CD9-8CEAC29DE3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5F1DE-36D8-4255-BB63-204598B63144}"/>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6" name="Footer Placeholder 5">
            <a:extLst>
              <a:ext uri="{FF2B5EF4-FFF2-40B4-BE49-F238E27FC236}">
                <a16:creationId xmlns:a16="http://schemas.microsoft.com/office/drawing/2014/main" id="{37B7275C-BC12-4A5D-A784-595FA2023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CD4E9F-F317-404D-B36E-8A05A646C684}"/>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183505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0118-7C8B-473F-AB6E-C43928095F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318885-4F67-4BF8-A687-A2BF889E29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058E2C-551E-48D5-A434-AF3C93F5F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C6656-4E76-44B5-AB63-89222EFF7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0E3CA-A263-49C0-89EB-E9CDA88F9E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A9B4CC-F8FA-4FCC-823D-04BF803421D2}"/>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8" name="Footer Placeholder 7">
            <a:extLst>
              <a:ext uri="{FF2B5EF4-FFF2-40B4-BE49-F238E27FC236}">
                <a16:creationId xmlns:a16="http://schemas.microsoft.com/office/drawing/2014/main" id="{732E481F-597F-4AD8-965E-C24E33371A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E2DBD6-A144-42B9-9859-F4B1CF0560F7}"/>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300089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6769-E28B-4028-9103-0E8CA163AC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D2768A-CCAB-4D06-8E27-E8029B849FA8}"/>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4" name="Footer Placeholder 3">
            <a:extLst>
              <a:ext uri="{FF2B5EF4-FFF2-40B4-BE49-F238E27FC236}">
                <a16:creationId xmlns:a16="http://schemas.microsoft.com/office/drawing/2014/main" id="{A1E237EE-AC10-4110-B75E-BBABA531C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2FC3F-C806-4C6D-990E-5225E8CEA1D8}"/>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242366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DC133-28B9-43A9-A86B-00F6503F1851}"/>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3" name="Footer Placeholder 2">
            <a:extLst>
              <a:ext uri="{FF2B5EF4-FFF2-40B4-BE49-F238E27FC236}">
                <a16:creationId xmlns:a16="http://schemas.microsoft.com/office/drawing/2014/main" id="{F69CE97C-E242-4106-BAB4-C4A9876FF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BCE683-F6EF-45A1-B46E-154F73F705D5}"/>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219505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71BA-F40C-43FD-98FA-A59429961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A7A3EE-62A8-45B9-9468-20B4990C1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47432-2DF1-4E7A-B62B-468D6AAAE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60B9C-CE0C-4B0A-8639-F4E367EFA429}"/>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6" name="Footer Placeholder 5">
            <a:extLst>
              <a:ext uri="{FF2B5EF4-FFF2-40B4-BE49-F238E27FC236}">
                <a16:creationId xmlns:a16="http://schemas.microsoft.com/office/drawing/2014/main" id="{F417F7C5-598D-4AF9-B864-C443893CF4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83D30D-D6FB-4D75-A341-F0A5BAD39404}"/>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365456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9E72-3369-4103-9321-6BC143EA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5F5A56-C7B3-4A79-B950-73B39AF69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96BE34-AE16-4167-9FAA-191EA2120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C6C93-4E83-438C-9733-9E96D96F8F84}"/>
              </a:ext>
            </a:extLst>
          </p:cNvPr>
          <p:cNvSpPr>
            <a:spLocks noGrp="1"/>
          </p:cNvSpPr>
          <p:nvPr>
            <p:ph type="dt" sz="half" idx="10"/>
          </p:nvPr>
        </p:nvSpPr>
        <p:spPr/>
        <p:txBody>
          <a:bodyPr/>
          <a:lstStyle/>
          <a:p>
            <a:fld id="{A0F9812B-7BB0-4DE4-8A8B-145D6872605F}" type="datetimeFigureOut">
              <a:rPr lang="en-GB" smtClean="0"/>
              <a:t>31/03/2020</a:t>
            </a:fld>
            <a:endParaRPr lang="en-GB"/>
          </a:p>
        </p:txBody>
      </p:sp>
      <p:sp>
        <p:nvSpPr>
          <p:cNvPr id="6" name="Footer Placeholder 5">
            <a:extLst>
              <a:ext uri="{FF2B5EF4-FFF2-40B4-BE49-F238E27FC236}">
                <a16:creationId xmlns:a16="http://schemas.microsoft.com/office/drawing/2014/main" id="{26E1A4E3-1E94-4760-ADEF-8D10EA2A7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2362C2-37A9-4E1A-9D2A-EA7113567344}"/>
              </a:ext>
            </a:extLst>
          </p:cNvPr>
          <p:cNvSpPr>
            <a:spLocks noGrp="1"/>
          </p:cNvSpPr>
          <p:nvPr>
            <p:ph type="sldNum" sz="quarter" idx="12"/>
          </p:nvPr>
        </p:nvSpPr>
        <p:spPr/>
        <p:txBody>
          <a:bodyPr/>
          <a:lstStyle/>
          <a:p>
            <a:fld id="{D07EEF70-8750-4C3C-8DCD-9B41A9F98052}" type="slidenum">
              <a:rPr lang="en-GB" smtClean="0"/>
              <a:t>‹#›</a:t>
            </a:fld>
            <a:endParaRPr lang="en-GB"/>
          </a:p>
        </p:txBody>
      </p:sp>
    </p:spTree>
    <p:extLst>
      <p:ext uri="{BB962C8B-B14F-4D97-AF65-F5344CB8AC3E}">
        <p14:creationId xmlns:p14="http://schemas.microsoft.com/office/powerpoint/2010/main" val="174408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1614-EE25-4EFD-925E-5192E25E14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C48A75-E71F-4130-94AA-A2F495F59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F59B2-859C-4364-977A-041CF59A8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9812B-7BB0-4DE4-8A8B-145D6872605F}" type="datetimeFigureOut">
              <a:rPr lang="en-GB" smtClean="0"/>
              <a:t>31/03/2020</a:t>
            </a:fld>
            <a:endParaRPr lang="en-GB"/>
          </a:p>
        </p:txBody>
      </p:sp>
      <p:sp>
        <p:nvSpPr>
          <p:cNvPr id="5" name="Footer Placeholder 4">
            <a:extLst>
              <a:ext uri="{FF2B5EF4-FFF2-40B4-BE49-F238E27FC236}">
                <a16:creationId xmlns:a16="http://schemas.microsoft.com/office/drawing/2014/main" id="{26D91BE6-F0A6-4D01-B98A-FF246DB1F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83B4C1-9FDF-4326-866B-9CA1C689B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EEF70-8750-4C3C-8DCD-9B41A9F98052}" type="slidenum">
              <a:rPr lang="en-GB" smtClean="0"/>
              <a:t>‹#›</a:t>
            </a:fld>
            <a:endParaRPr lang="en-GB"/>
          </a:p>
        </p:txBody>
      </p:sp>
    </p:spTree>
    <p:extLst>
      <p:ext uri="{BB962C8B-B14F-4D97-AF65-F5344CB8AC3E}">
        <p14:creationId xmlns:p14="http://schemas.microsoft.com/office/powerpoint/2010/main" val="132195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fkfjaras.se/Docume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aget.se/IFK_Fjaras_F12"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team.intersport.se/ifk-fjaras/"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87CCE0-A082-4238-B0CF-30B5627A36A8}"/>
              </a:ext>
            </a:extLst>
          </p:cNvPr>
          <p:cNvPicPr>
            <a:picLocks noChangeAspect="1"/>
          </p:cNvPicPr>
          <p:nvPr/>
        </p:nvPicPr>
        <p:blipFill>
          <a:blip r:embed="rId2"/>
          <a:stretch>
            <a:fillRect/>
          </a:stretch>
        </p:blipFill>
        <p:spPr>
          <a:xfrm>
            <a:off x="643467" y="1528074"/>
            <a:ext cx="10929788" cy="1420871"/>
          </a:xfrm>
          <a:prstGeom prst="rect">
            <a:avLst/>
          </a:prstGeom>
        </p:spPr>
      </p:pic>
      <p:sp>
        <p:nvSpPr>
          <p:cNvPr id="37" name="Rectangle 36">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95851-CB08-4373-92A4-D8210827D3F5}"/>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GB" sz="4000" b="1" dirty="0">
                <a:solidFill>
                  <a:srgbClr val="404040"/>
                </a:solidFill>
              </a:rPr>
              <a:t>FÖRÄLDRAMÖTE F-12</a:t>
            </a:r>
          </a:p>
        </p:txBody>
      </p:sp>
      <p:sp>
        <p:nvSpPr>
          <p:cNvPr id="3" name="Subtitle 2">
            <a:extLst>
              <a:ext uri="{FF2B5EF4-FFF2-40B4-BE49-F238E27FC236}">
                <a16:creationId xmlns:a16="http://schemas.microsoft.com/office/drawing/2014/main" id="{43B8AA63-CF74-4C7B-B1A7-12C89BCC9870}"/>
              </a:ext>
            </a:extLst>
          </p:cNvPr>
          <p:cNvSpPr>
            <a:spLocks noGrp="1"/>
          </p:cNvSpPr>
          <p:nvPr>
            <p:ph type="subTitle" idx="1"/>
          </p:nvPr>
        </p:nvSpPr>
        <p:spPr>
          <a:xfrm>
            <a:off x="2695194" y="5688535"/>
            <a:ext cx="6801612" cy="536125"/>
          </a:xfrm>
        </p:spPr>
        <p:txBody>
          <a:bodyPr>
            <a:normAutofit/>
          </a:bodyPr>
          <a:lstStyle/>
          <a:p>
            <a:r>
              <a:rPr lang="en-GB" sz="1800" dirty="0">
                <a:solidFill>
                  <a:srgbClr val="FFFFFF"/>
                </a:solidFill>
              </a:rPr>
              <a:t>28 mars 2020</a:t>
            </a:r>
          </a:p>
        </p:txBody>
      </p:sp>
    </p:spTree>
    <p:extLst>
      <p:ext uri="{BB962C8B-B14F-4D97-AF65-F5344CB8AC3E}">
        <p14:creationId xmlns:p14="http://schemas.microsoft.com/office/powerpoint/2010/main" val="275327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462A-A5FF-4031-B708-9FEAAAE43A8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4BD1E0-4CB2-4F2B-A8B9-E93F6D4FC67B}"/>
              </a:ext>
            </a:extLst>
          </p:cNvPr>
          <p:cNvSpPr>
            <a:spLocks noGrp="1"/>
          </p:cNvSpPr>
          <p:nvPr>
            <p:ph idx="1"/>
          </p:nvPr>
        </p:nvSpPr>
        <p:spPr>
          <a:xfrm>
            <a:off x="771525" y="2447924"/>
            <a:ext cx="10515600" cy="2614613"/>
          </a:xfrm>
        </p:spPr>
        <p:txBody>
          <a:bodyPr>
            <a:normAutofit/>
          </a:bodyPr>
          <a:lstStyle/>
          <a:p>
            <a:pPr marL="0" indent="0" algn="ctr">
              <a:buNone/>
            </a:pPr>
            <a:r>
              <a:rPr lang="en-GB" sz="4400" b="1" dirty="0" err="1"/>
              <a:t>Föreningslägret</a:t>
            </a:r>
            <a:r>
              <a:rPr lang="en-GB" sz="4400" b="1" dirty="0"/>
              <a:t> </a:t>
            </a:r>
            <a:r>
              <a:rPr lang="en-GB" sz="4400" b="1" dirty="0" err="1"/>
              <a:t>i</a:t>
            </a:r>
            <a:r>
              <a:rPr lang="en-GB" sz="4400" b="1" dirty="0"/>
              <a:t> </a:t>
            </a:r>
            <a:r>
              <a:rPr lang="en-GB" sz="4400" b="1" dirty="0" err="1"/>
              <a:t>Ulricehamn</a:t>
            </a:r>
            <a:r>
              <a:rPr lang="en-GB" sz="4400" b="1" dirty="0"/>
              <a:t> 24-26 </a:t>
            </a:r>
            <a:r>
              <a:rPr lang="en-GB" sz="4400" b="1" dirty="0" err="1"/>
              <a:t>april</a:t>
            </a:r>
            <a:endParaRPr lang="en-GB" sz="4400" b="1" dirty="0"/>
          </a:p>
        </p:txBody>
      </p:sp>
      <p:pic>
        <p:nvPicPr>
          <p:cNvPr id="4" name="Picture 3">
            <a:extLst>
              <a:ext uri="{FF2B5EF4-FFF2-40B4-BE49-F238E27FC236}">
                <a16:creationId xmlns:a16="http://schemas.microsoft.com/office/drawing/2014/main" id="{964B950B-E5CB-432B-897F-950356918185}"/>
              </a:ext>
            </a:extLst>
          </p:cNvPr>
          <p:cNvPicPr>
            <a:picLocks noChangeAspect="1"/>
          </p:cNvPicPr>
          <p:nvPr/>
        </p:nvPicPr>
        <p:blipFill>
          <a:blip r:embed="rId2"/>
          <a:stretch>
            <a:fillRect/>
          </a:stretch>
        </p:blipFill>
        <p:spPr>
          <a:xfrm>
            <a:off x="375439" y="223633"/>
            <a:ext cx="11441122" cy="1467055"/>
          </a:xfrm>
          <a:prstGeom prst="rect">
            <a:avLst/>
          </a:prstGeom>
        </p:spPr>
      </p:pic>
      <p:sp>
        <p:nvSpPr>
          <p:cNvPr id="5" name="TextBox 4">
            <a:extLst>
              <a:ext uri="{FF2B5EF4-FFF2-40B4-BE49-F238E27FC236}">
                <a16:creationId xmlns:a16="http://schemas.microsoft.com/office/drawing/2014/main" id="{A68E717A-AB85-4191-A6E3-75FC319C95B3}"/>
              </a:ext>
            </a:extLst>
          </p:cNvPr>
          <p:cNvSpPr txBox="1"/>
          <p:nvPr/>
        </p:nvSpPr>
        <p:spPr>
          <a:xfrm rot="-1080000">
            <a:off x="3745775" y="3373964"/>
            <a:ext cx="4939293" cy="1323439"/>
          </a:xfrm>
          <a:prstGeom prst="rect">
            <a:avLst/>
          </a:prstGeom>
          <a:noFill/>
        </p:spPr>
        <p:txBody>
          <a:bodyPr wrap="square" rtlCol="0">
            <a:spAutoFit/>
          </a:bodyPr>
          <a:lstStyle/>
          <a:p>
            <a:r>
              <a:rPr lang="en-GB" sz="8000" dirty="0">
                <a:solidFill>
                  <a:srgbClr val="FF0000"/>
                </a:solidFill>
              </a:rPr>
              <a:t>INSTÄLLT</a:t>
            </a:r>
          </a:p>
        </p:txBody>
      </p:sp>
    </p:spTree>
    <p:extLst>
      <p:ext uri="{BB962C8B-B14F-4D97-AF65-F5344CB8AC3E}">
        <p14:creationId xmlns:p14="http://schemas.microsoft.com/office/powerpoint/2010/main" val="173050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4355-5899-48EB-BD0B-09A3127B36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2AD4EE-C9A8-47E0-8EBE-89CECE630DAF}"/>
              </a:ext>
            </a:extLst>
          </p:cNvPr>
          <p:cNvSpPr>
            <a:spLocks noGrp="1"/>
          </p:cNvSpPr>
          <p:nvPr>
            <p:ph idx="1"/>
          </p:nvPr>
        </p:nvSpPr>
        <p:spPr/>
        <p:txBody>
          <a:bodyPr/>
          <a:lstStyle/>
          <a:p>
            <a:pPr marL="0" indent="0">
              <a:buNone/>
            </a:pPr>
            <a:r>
              <a:rPr lang="en-GB" b="1" dirty="0"/>
              <a:t>KUNGSBACKALEKEN - </a:t>
            </a:r>
            <a:r>
              <a:rPr lang="sv-SE" i="1" dirty="0"/>
              <a:t>Kan komma ställas in</a:t>
            </a:r>
            <a:endParaRPr lang="en-GB" i="1" dirty="0"/>
          </a:p>
          <a:p>
            <a:pPr marL="0" indent="0">
              <a:buNone/>
            </a:pPr>
            <a:endParaRPr lang="en-GB" b="1" dirty="0"/>
          </a:p>
          <a:p>
            <a:r>
              <a:rPr lang="sv-SE" dirty="0"/>
              <a:t>Kungsbackaföreningarnas gemensamma satsning på 3 mot 3 och 5 mot 5 fotboll</a:t>
            </a:r>
          </a:p>
          <a:p>
            <a:r>
              <a:rPr lang="sv-SE" dirty="0"/>
              <a:t>Vi spelar sammandrag vid sju tillfällen på olika platser i Kungsbacka</a:t>
            </a:r>
          </a:p>
          <a:p>
            <a:r>
              <a:rPr lang="sv-SE" dirty="0"/>
              <a:t>Lagen spelar 3-4 matcher per tillfälle och endast en av dagarna</a:t>
            </a:r>
          </a:p>
          <a:p>
            <a:r>
              <a:rPr lang="sv-SE" dirty="0"/>
              <a:t>Vi kan anmäla flera lag om vi vill</a:t>
            </a:r>
          </a:p>
        </p:txBody>
      </p:sp>
      <p:pic>
        <p:nvPicPr>
          <p:cNvPr id="4" name="Picture 3">
            <a:extLst>
              <a:ext uri="{FF2B5EF4-FFF2-40B4-BE49-F238E27FC236}">
                <a16:creationId xmlns:a16="http://schemas.microsoft.com/office/drawing/2014/main" id="{710F663F-82E2-4BB8-B298-DE89A0A43EE7}"/>
              </a:ext>
            </a:extLst>
          </p:cNvPr>
          <p:cNvPicPr>
            <a:picLocks noChangeAspect="1"/>
          </p:cNvPicPr>
          <p:nvPr/>
        </p:nvPicPr>
        <p:blipFill>
          <a:blip r:embed="rId2"/>
          <a:stretch>
            <a:fillRect/>
          </a:stretch>
        </p:blipFill>
        <p:spPr>
          <a:xfrm>
            <a:off x="375439" y="223633"/>
            <a:ext cx="11441122" cy="1467055"/>
          </a:xfrm>
          <a:prstGeom prst="rect">
            <a:avLst/>
          </a:prstGeom>
        </p:spPr>
      </p:pic>
      <p:pic>
        <p:nvPicPr>
          <p:cNvPr id="5" name="Picture 4">
            <a:extLst>
              <a:ext uri="{FF2B5EF4-FFF2-40B4-BE49-F238E27FC236}">
                <a16:creationId xmlns:a16="http://schemas.microsoft.com/office/drawing/2014/main" id="{92584A1D-94D4-44ED-8904-343EAFF769D2}"/>
              </a:ext>
            </a:extLst>
          </p:cNvPr>
          <p:cNvPicPr>
            <a:picLocks noChangeAspect="1"/>
          </p:cNvPicPr>
          <p:nvPr/>
        </p:nvPicPr>
        <p:blipFill>
          <a:blip r:embed="rId3"/>
          <a:stretch>
            <a:fillRect/>
          </a:stretch>
        </p:blipFill>
        <p:spPr>
          <a:xfrm>
            <a:off x="1059731" y="5327959"/>
            <a:ext cx="4742460" cy="1306408"/>
          </a:xfrm>
          <a:prstGeom prst="rect">
            <a:avLst/>
          </a:prstGeom>
        </p:spPr>
      </p:pic>
    </p:spTree>
    <p:extLst>
      <p:ext uri="{BB962C8B-B14F-4D97-AF65-F5344CB8AC3E}">
        <p14:creationId xmlns:p14="http://schemas.microsoft.com/office/powerpoint/2010/main" val="291472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480F-3AEC-4182-A680-4034B0670FA4}"/>
              </a:ext>
            </a:extLst>
          </p:cNvPr>
          <p:cNvSpPr>
            <a:spLocks noGrp="1"/>
          </p:cNvSpPr>
          <p:nvPr>
            <p:ph type="title"/>
          </p:nvPr>
        </p:nvSpPr>
        <p:spPr/>
        <p:txBody>
          <a:bodyPr/>
          <a:lstStyle/>
          <a:p>
            <a:r>
              <a:rPr lang="en-GB" dirty="0" err="1"/>
              <a:t>Medlemsavgifter</a:t>
            </a:r>
            <a:r>
              <a:rPr lang="en-GB" dirty="0"/>
              <a:t> 2019</a:t>
            </a:r>
          </a:p>
        </p:txBody>
      </p:sp>
      <p:pic>
        <p:nvPicPr>
          <p:cNvPr id="6" name="Picture 5">
            <a:extLst>
              <a:ext uri="{FF2B5EF4-FFF2-40B4-BE49-F238E27FC236}">
                <a16:creationId xmlns:a16="http://schemas.microsoft.com/office/drawing/2014/main" id="{F453283C-31C2-47FF-94B3-ABE2C8957EBA}"/>
              </a:ext>
            </a:extLst>
          </p:cNvPr>
          <p:cNvPicPr>
            <a:picLocks noChangeAspect="1"/>
          </p:cNvPicPr>
          <p:nvPr/>
        </p:nvPicPr>
        <p:blipFill>
          <a:blip r:embed="rId2"/>
          <a:stretch>
            <a:fillRect/>
          </a:stretch>
        </p:blipFill>
        <p:spPr>
          <a:xfrm>
            <a:off x="816101" y="1825625"/>
            <a:ext cx="7066585" cy="4753177"/>
          </a:xfrm>
          <a:prstGeom prst="rect">
            <a:avLst/>
          </a:prstGeom>
        </p:spPr>
      </p:pic>
      <p:pic>
        <p:nvPicPr>
          <p:cNvPr id="7" name="Picture 6">
            <a:extLst>
              <a:ext uri="{FF2B5EF4-FFF2-40B4-BE49-F238E27FC236}">
                <a16:creationId xmlns:a16="http://schemas.microsoft.com/office/drawing/2014/main" id="{7A7E17CF-6EAF-4724-A553-01B77874B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529" y="4430954"/>
            <a:ext cx="1647825" cy="1640501"/>
          </a:xfrm>
          <a:prstGeom prst="rect">
            <a:avLst/>
          </a:prstGeom>
        </p:spPr>
      </p:pic>
      <p:pic>
        <p:nvPicPr>
          <p:cNvPr id="8" name="Content Placeholder 5" descr="A picture containing drawing&#10;&#10;Description automatically generated">
            <a:extLst>
              <a:ext uri="{FF2B5EF4-FFF2-40B4-BE49-F238E27FC236}">
                <a16:creationId xmlns:a16="http://schemas.microsoft.com/office/drawing/2014/main" id="{3D067E6E-1EF8-4B4E-A83B-5C3A6E880E4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13631" y="365125"/>
            <a:ext cx="2253563" cy="2253563"/>
          </a:xfrm>
        </p:spPr>
      </p:pic>
    </p:spTree>
    <p:extLst>
      <p:ext uri="{BB962C8B-B14F-4D97-AF65-F5344CB8AC3E}">
        <p14:creationId xmlns:p14="http://schemas.microsoft.com/office/powerpoint/2010/main" val="138756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4BD0-C771-417C-846B-B9EBB786FA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E7E1F8-9105-4D5C-816D-0CE9FBECF91A}"/>
              </a:ext>
            </a:extLst>
          </p:cNvPr>
          <p:cNvSpPr>
            <a:spLocks noGrp="1"/>
          </p:cNvSpPr>
          <p:nvPr>
            <p:ph idx="1"/>
          </p:nvPr>
        </p:nvSpPr>
        <p:spPr>
          <a:xfrm>
            <a:off x="838200" y="1922585"/>
            <a:ext cx="10515600" cy="4254378"/>
          </a:xfrm>
        </p:spPr>
        <p:txBody>
          <a:bodyPr/>
          <a:lstStyle/>
          <a:p>
            <a:pPr marL="0" indent="0">
              <a:buNone/>
            </a:pPr>
            <a:r>
              <a:rPr lang="en-GB" b="1" dirty="0"/>
              <a:t>ÖVRIGA FRÅGOR?</a:t>
            </a:r>
          </a:p>
          <a:p>
            <a:pPr marL="0" indent="0">
              <a:buNone/>
            </a:pPr>
            <a:endParaRPr lang="en-GB" b="1" dirty="0"/>
          </a:p>
        </p:txBody>
      </p:sp>
      <p:pic>
        <p:nvPicPr>
          <p:cNvPr id="4" name="Picture 3">
            <a:extLst>
              <a:ext uri="{FF2B5EF4-FFF2-40B4-BE49-F238E27FC236}">
                <a16:creationId xmlns:a16="http://schemas.microsoft.com/office/drawing/2014/main" id="{058565F8-4270-49BC-9ED1-376E506F5177}"/>
              </a:ext>
            </a:extLst>
          </p:cNvPr>
          <p:cNvPicPr>
            <a:picLocks noChangeAspect="1"/>
          </p:cNvPicPr>
          <p:nvPr/>
        </p:nvPicPr>
        <p:blipFill>
          <a:blip r:embed="rId2"/>
          <a:stretch>
            <a:fillRect/>
          </a:stretch>
        </p:blipFill>
        <p:spPr>
          <a:xfrm>
            <a:off x="375439" y="223633"/>
            <a:ext cx="11441122" cy="1467055"/>
          </a:xfrm>
          <a:prstGeom prst="rect">
            <a:avLst/>
          </a:prstGeom>
        </p:spPr>
      </p:pic>
    </p:spTree>
    <p:extLst>
      <p:ext uri="{BB962C8B-B14F-4D97-AF65-F5344CB8AC3E}">
        <p14:creationId xmlns:p14="http://schemas.microsoft.com/office/powerpoint/2010/main" val="335321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B924-434A-4F6C-995D-AE66B14EF5D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235ACB9-A41F-4F01-A1EA-F04816998E9D}"/>
              </a:ext>
            </a:extLst>
          </p:cNvPr>
          <p:cNvSpPr>
            <a:spLocks noGrp="1"/>
          </p:cNvSpPr>
          <p:nvPr>
            <p:ph idx="1"/>
          </p:nvPr>
        </p:nvSpPr>
        <p:spPr>
          <a:xfrm>
            <a:off x="838200" y="2000249"/>
            <a:ext cx="10515600" cy="4492625"/>
          </a:xfrm>
        </p:spPr>
        <p:txBody>
          <a:bodyPr>
            <a:normAutofit fontScale="70000" lnSpcReduction="20000"/>
          </a:bodyPr>
          <a:lstStyle/>
          <a:p>
            <a:pPr marL="0" indent="0">
              <a:buNone/>
            </a:pPr>
            <a:r>
              <a:rPr lang="en-GB" b="1" dirty="0"/>
              <a:t>AGENDA</a:t>
            </a:r>
          </a:p>
          <a:p>
            <a:r>
              <a:rPr lang="en-GB" dirty="0" err="1"/>
              <a:t>Hallands</a:t>
            </a:r>
            <a:r>
              <a:rPr lang="en-GB" dirty="0"/>
              <a:t> </a:t>
            </a:r>
            <a:r>
              <a:rPr lang="en-GB" dirty="0" err="1"/>
              <a:t>Fotbollsförbunds</a:t>
            </a:r>
            <a:r>
              <a:rPr lang="en-GB" dirty="0"/>
              <a:t> </a:t>
            </a:r>
            <a:r>
              <a:rPr lang="en-GB" dirty="0" err="1"/>
              <a:t>riktlinjer</a:t>
            </a:r>
            <a:endParaRPr lang="en-GB" dirty="0"/>
          </a:p>
          <a:p>
            <a:r>
              <a:rPr lang="en-GB" dirty="0"/>
              <a:t>IFK </a:t>
            </a:r>
            <a:r>
              <a:rPr lang="en-GB" dirty="0" err="1"/>
              <a:t>Fjärås</a:t>
            </a:r>
            <a:r>
              <a:rPr lang="en-GB" dirty="0"/>
              <a:t> </a:t>
            </a:r>
            <a:r>
              <a:rPr lang="en-GB" dirty="0" err="1"/>
              <a:t>Röda</a:t>
            </a:r>
            <a:r>
              <a:rPr lang="en-GB" dirty="0"/>
              <a:t> </a:t>
            </a:r>
            <a:r>
              <a:rPr lang="en-GB" dirty="0" err="1"/>
              <a:t>tråd</a:t>
            </a:r>
            <a:endParaRPr lang="en-GB" dirty="0"/>
          </a:p>
          <a:p>
            <a:r>
              <a:rPr lang="en-GB" dirty="0"/>
              <a:t>IFK </a:t>
            </a:r>
            <a:r>
              <a:rPr lang="en-GB" dirty="0" err="1"/>
              <a:t>Fjärås</a:t>
            </a:r>
            <a:r>
              <a:rPr lang="en-GB" dirty="0"/>
              <a:t> F12</a:t>
            </a:r>
          </a:p>
          <a:p>
            <a:r>
              <a:rPr lang="en-GB" dirty="0"/>
              <a:t>Laget.se</a:t>
            </a:r>
          </a:p>
          <a:p>
            <a:r>
              <a:rPr lang="en-GB" dirty="0"/>
              <a:t>Match- &amp; </a:t>
            </a:r>
            <a:r>
              <a:rPr lang="en-GB" dirty="0" err="1"/>
              <a:t>Träningskläder</a:t>
            </a:r>
            <a:endParaRPr lang="en-GB" dirty="0"/>
          </a:p>
          <a:p>
            <a:r>
              <a:rPr lang="en-GB" dirty="0" err="1"/>
              <a:t>Träningstider</a:t>
            </a:r>
            <a:r>
              <a:rPr lang="en-GB" dirty="0"/>
              <a:t> </a:t>
            </a:r>
          </a:p>
          <a:p>
            <a:r>
              <a:rPr lang="en-GB" dirty="0" err="1"/>
              <a:t>Kassör</a:t>
            </a:r>
            <a:r>
              <a:rPr lang="en-GB" dirty="0"/>
              <a:t>/</a:t>
            </a:r>
            <a:r>
              <a:rPr lang="en-GB" dirty="0" err="1"/>
              <a:t>Lagkassa</a:t>
            </a:r>
            <a:endParaRPr lang="en-GB" dirty="0"/>
          </a:p>
          <a:p>
            <a:r>
              <a:rPr lang="en-GB" dirty="0" err="1"/>
              <a:t>Midsommar</a:t>
            </a:r>
            <a:r>
              <a:rPr lang="en-GB" dirty="0"/>
              <a:t> </a:t>
            </a:r>
            <a:r>
              <a:rPr lang="en-GB" dirty="0" err="1"/>
              <a:t>på</a:t>
            </a:r>
            <a:r>
              <a:rPr lang="en-GB" dirty="0"/>
              <a:t> </a:t>
            </a:r>
            <a:r>
              <a:rPr lang="en-GB" dirty="0" err="1"/>
              <a:t>Tjolöholm</a:t>
            </a:r>
            <a:endParaRPr lang="en-GB" dirty="0"/>
          </a:p>
          <a:p>
            <a:r>
              <a:rPr lang="sv-SE" dirty="0"/>
              <a:t>Föreningsläger i Ulricehamn den 25 april</a:t>
            </a:r>
          </a:p>
          <a:p>
            <a:r>
              <a:rPr lang="sv-SE" dirty="0"/>
              <a:t>Kungsbackaleken</a:t>
            </a:r>
          </a:p>
          <a:p>
            <a:r>
              <a:rPr lang="en-GB" dirty="0" err="1"/>
              <a:t>Medlemsavgifter</a:t>
            </a:r>
            <a:endParaRPr lang="en-GB" dirty="0"/>
          </a:p>
          <a:p>
            <a:r>
              <a:rPr lang="sv-SE" dirty="0"/>
              <a:t>Övriga frågor</a:t>
            </a:r>
            <a:endParaRPr lang="en-GB" dirty="0"/>
          </a:p>
        </p:txBody>
      </p:sp>
      <p:pic>
        <p:nvPicPr>
          <p:cNvPr id="4" name="Picture 3">
            <a:extLst>
              <a:ext uri="{FF2B5EF4-FFF2-40B4-BE49-F238E27FC236}">
                <a16:creationId xmlns:a16="http://schemas.microsoft.com/office/drawing/2014/main" id="{74289A25-6ECA-42F2-B759-004000D9E0F0}"/>
              </a:ext>
            </a:extLst>
          </p:cNvPr>
          <p:cNvPicPr>
            <a:picLocks noChangeAspect="1"/>
          </p:cNvPicPr>
          <p:nvPr/>
        </p:nvPicPr>
        <p:blipFill>
          <a:blip r:embed="rId2"/>
          <a:stretch>
            <a:fillRect/>
          </a:stretch>
        </p:blipFill>
        <p:spPr>
          <a:xfrm>
            <a:off x="375439" y="223633"/>
            <a:ext cx="11441122" cy="1467055"/>
          </a:xfrm>
          <a:prstGeom prst="rect">
            <a:avLst/>
          </a:prstGeom>
        </p:spPr>
      </p:pic>
    </p:spTree>
    <p:extLst>
      <p:ext uri="{BB962C8B-B14F-4D97-AF65-F5344CB8AC3E}">
        <p14:creationId xmlns:p14="http://schemas.microsoft.com/office/powerpoint/2010/main" val="122274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F1EA-2E0E-4ACB-BB44-63F7D92AD1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3DE7784-30C1-4C87-81AF-9017BBA5FA0A}"/>
              </a:ext>
            </a:extLst>
          </p:cNvPr>
          <p:cNvSpPr>
            <a:spLocks noGrp="1"/>
          </p:cNvSpPr>
          <p:nvPr>
            <p:ph idx="1"/>
          </p:nvPr>
        </p:nvSpPr>
        <p:spPr/>
        <p:txBody>
          <a:bodyPr>
            <a:normAutofit fontScale="55000" lnSpcReduction="20000"/>
          </a:bodyPr>
          <a:lstStyle/>
          <a:p>
            <a:pPr marL="0" indent="0">
              <a:buNone/>
            </a:pPr>
            <a:r>
              <a:rPr lang="en-GB" sz="4400" b="1" dirty="0"/>
              <a:t>IFK </a:t>
            </a:r>
            <a:r>
              <a:rPr lang="en-GB" sz="4400" b="1" dirty="0" err="1"/>
              <a:t>Fjärås</a:t>
            </a:r>
            <a:r>
              <a:rPr lang="en-GB" sz="4400" b="1" dirty="0"/>
              <a:t> </a:t>
            </a:r>
            <a:r>
              <a:rPr lang="en-GB" sz="4400" b="1" dirty="0" err="1"/>
              <a:t>Röda</a:t>
            </a:r>
            <a:r>
              <a:rPr lang="en-GB" sz="4400" b="1" dirty="0"/>
              <a:t> </a:t>
            </a:r>
            <a:r>
              <a:rPr lang="en-GB" sz="4400" b="1" dirty="0" err="1"/>
              <a:t>tråd</a:t>
            </a:r>
            <a:endParaRPr lang="en-GB" sz="4400" b="1" dirty="0"/>
          </a:p>
          <a:p>
            <a:pPr marL="0" indent="0">
              <a:buNone/>
            </a:pPr>
            <a:endParaRPr lang="en-GB" dirty="0"/>
          </a:p>
          <a:p>
            <a:pPr marL="0" indent="0">
              <a:buNone/>
            </a:pPr>
            <a:r>
              <a:rPr lang="en-GB" u="sng" dirty="0"/>
              <a:t>U 8-9 </a:t>
            </a:r>
            <a:r>
              <a:rPr lang="en-GB" u="sng" dirty="0" err="1"/>
              <a:t>år</a:t>
            </a:r>
            <a:r>
              <a:rPr lang="en-GB" u="sng" dirty="0"/>
              <a:t> (5-mannafotboll) </a:t>
            </a:r>
          </a:p>
          <a:p>
            <a:r>
              <a:rPr lang="sv-SE" dirty="0"/>
              <a:t>Vi tränar en (1) till två (2) gånger i veckan.  </a:t>
            </a:r>
          </a:p>
          <a:p>
            <a:r>
              <a:rPr lang="sv-SE" dirty="0"/>
              <a:t>Var åldersklass för sig.  I åldersgruppen spelar vi med boll-storlek 3. </a:t>
            </a:r>
          </a:p>
          <a:p>
            <a:r>
              <a:rPr lang="sv-SE" dirty="0"/>
              <a:t>Vi deltar i Kungsbackaleken med sammandrag på våren och hösten mot övriga lag i Kungsbacka. </a:t>
            </a:r>
          </a:p>
          <a:p>
            <a:pPr marL="0" indent="0">
              <a:buNone/>
            </a:pPr>
            <a:endParaRPr lang="en-GB" dirty="0"/>
          </a:p>
          <a:p>
            <a:pPr marL="0" indent="0">
              <a:buNone/>
            </a:pPr>
            <a:r>
              <a:rPr lang="en-GB" dirty="0"/>
              <a:t>Policy </a:t>
            </a:r>
            <a:r>
              <a:rPr lang="en-GB" dirty="0" err="1"/>
              <a:t>för</a:t>
            </a:r>
            <a:r>
              <a:rPr lang="en-GB" dirty="0"/>
              <a:t> </a:t>
            </a:r>
            <a:r>
              <a:rPr lang="en-GB" dirty="0" err="1"/>
              <a:t>åldersgruppen</a:t>
            </a:r>
            <a:r>
              <a:rPr lang="en-GB" dirty="0"/>
              <a:t> </a:t>
            </a:r>
            <a:r>
              <a:rPr lang="en-GB" dirty="0" err="1"/>
              <a:t>är</a:t>
            </a:r>
            <a:r>
              <a:rPr lang="en-GB" dirty="0"/>
              <a:t>: </a:t>
            </a:r>
          </a:p>
          <a:p>
            <a:r>
              <a:rPr lang="sv-SE" i="1" dirty="0"/>
              <a:t>Alla skall ha lika mycket speltid. Ingen toppning av lagen.  Matchresultaten är inte det viktiga! </a:t>
            </a:r>
            <a:endParaRPr lang="sv-SE" dirty="0"/>
          </a:p>
          <a:p>
            <a:r>
              <a:rPr lang="sv-SE" i="1" dirty="0"/>
              <a:t>Alla ska få vara med i startuppställningen under säsongen. </a:t>
            </a:r>
            <a:endParaRPr lang="sv-SE" dirty="0"/>
          </a:p>
          <a:p>
            <a:r>
              <a:rPr lang="sv-SE" i="1" dirty="0"/>
              <a:t>Träningen skall bedrivas med boll för att skapa bolltrygga/passningssäkra tekniska spelare. </a:t>
            </a:r>
            <a:endParaRPr lang="sv-SE" dirty="0"/>
          </a:p>
          <a:p>
            <a:r>
              <a:rPr lang="sv-SE" i="1" dirty="0"/>
              <a:t>Inga långa utsparkar utan igångsättning sker via utkast från målvakt. </a:t>
            </a:r>
            <a:endParaRPr lang="sv-SE" dirty="0"/>
          </a:p>
          <a:p>
            <a:r>
              <a:rPr lang="sv-SE" i="1" dirty="0"/>
              <a:t>Spelarna skall rotera på olika positioner och även prova på målvaktsspel. </a:t>
            </a:r>
            <a:endParaRPr lang="sv-SE" dirty="0"/>
          </a:p>
          <a:p>
            <a:r>
              <a:rPr lang="sv-SE" i="1" dirty="0"/>
              <a:t>Grundspelsystem skall vara 2-2 och när tränarna anser att spelarna är mogna är det 1-2-1 som gäller. </a:t>
            </a:r>
            <a:endParaRPr lang="en-GB" dirty="0"/>
          </a:p>
          <a:p>
            <a:pPr marL="0" indent="0">
              <a:buNone/>
            </a:pPr>
            <a:r>
              <a:rPr lang="en-GB" sz="1600" dirty="0">
                <a:hlinkClick r:id="rId2"/>
              </a:rPr>
              <a:t>http://www.ifkfjaras.se/Document</a:t>
            </a:r>
            <a:r>
              <a:rPr lang="en-GB" sz="1600" dirty="0"/>
              <a:t> (under Policy </a:t>
            </a:r>
            <a:r>
              <a:rPr lang="en-GB" sz="1600" dirty="0" err="1"/>
              <a:t>och</a:t>
            </a:r>
            <a:r>
              <a:rPr lang="en-GB" sz="1600" dirty="0"/>
              <a:t> </a:t>
            </a:r>
            <a:r>
              <a:rPr lang="en-GB" sz="1600" dirty="0" err="1"/>
              <a:t>riktlinjer</a:t>
            </a:r>
            <a:r>
              <a:rPr lang="en-GB" sz="1600" dirty="0"/>
              <a:t>)</a:t>
            </a:r>
          </a:p>
        </p:txBody>
      </p:sp>
      <p:pic>
        <p:nvPicPr>
          <p:cNvPr id="4" name="Picture 3">
            <a:extLst>
              <a:ext uri="{FF2B5EF4-FFF2-40B4-BE49-F238E27FC236}">
                <a16:creationId xmlns:a16="http://schemas.microsoft.com/office/drawing/2014/main" id="{99CADC4C-C8E9-47C9-845E-037B3BA05AAA}"/>
              </a:ext>
            </a:extLst>
          </p:cNvPr>
          <p:cNvPicPr>
            <a:picLocks noChangeAspect="1"/>
          </p:cNvPicPr>
          <p:nvPr/>
        </p:nvPicPr>
        <p:blipFill>
          <a:blip r:embed="rId3"/>
          <a:stretch>
            <a:fillRect/>
          </a:stretch>
        </p:blipFill>
        <p:spPr>
          <a:xfrm>
            <a:off x="375439" y="223633"/>
            <a:ext cx="11441122" cy="1467055"/>
          </a:xfrm>
          <a:prstGeom prst="rect">
            <a:avLst/>
          </a:prstGeom>
        </p:spPr>
      </p:pic>
      <p:pic>
        <p:nvPicPr>
          <p:cNvPr id="5" name="Picture 4">
            <a:extLst>
              <a:ext uri="{FF2B5EF4-FFF2-40B4-BE49-F238E27FC236}">
                <a16:creationId xmlns:a16="http://schemas.microsoft.com/office/drawing/2014/main" id="{BC49830F-CC0A-4BC5-B8AB-17658DC4440B}"/>
              </a:ext>
            </a:extLst>
          </p:cNvPr>
          <p:cNvPicPr>
            <a:picLocks noChangeAspect="1"/>
          </p:cNvPicPr>
          <p:nvPr/>
        </p:nvPicPr>
        <p:blipFill>
          <a:blip r:embed="rId4"/>
          <a:stretch>
            <a:fillRect/>
          </a:stretch>
        </p:blipFill>
        <p:spPr>
          <a:xfrm>
            <a:off x="9117004" y="2787295"/>
            <a:ext cx="2699557" cy="3524605"/>
          </a:xfrm>
          <a:prstGeom prst="rect">
            <a:avLst/>
          </a:prstGeom>
        </p:spPr>
      </p:pic>
    </p:spTree>
    <p:extLst>
      <p:ext uri="{BB962C8B-B14F-4D97-AF65-F5344CB8AC3E}">
        <p14:creationId xmlns:p14="http://schemas.microsoft.com/office/powerpoint/2010/main" val="25729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D36A-DE27-4F72-901B-6315B8594DB1}"/>
              </a:ext>
            </a:extLst>
          </p:cNvPr>
          <p:cNvSpPr>
            <a:spLocks noGrp="1"/>
          </p:cNvSpPr>
          <p:nvPr>
            <p:ph type="title"/>
          </p:nvPr>
        </p:nvSpPr>
        <p:spPr/>
        <p:txBody>
          <a:bodyPr/>
          <a:lstStyle/>
          <a:p>
            <a:r>
              <a:rPr lang="en-GB" b="1"/>
              <a:t>IFK FJÄRÅS F12</a:t>
            </a:r>
            <a:endParaRPr lang="en-GB" b="1" dirty="0"/>
          </a:p>
        </p:txBody>
      </p:sp>
      <p:pic>
        <p:nvPicPr>
          <p:cNvPr id="6" name="Content Placeholder 5" descr="A picture containing drawing&#10;&#10;Description automatically generated">
            <a:extLst>
              <a:ext uri="{FF2B5EF4-FFF2-40B4-BE49-F238E27FC236}">
                <a16:creationId xmlns:a16="http://schemas.microsoft.com/office/drawing/2014/main" id="{C3313FA0-5B2F-4A1C-A544-630B7A27BF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0305" y="365125"/>
            <a:ext cx="1426889" cy="1426889"/>
          </a:xfrm>
        </p:spPr>
      </p:pic>
      <p:pic>
        <p:nvPicPr>
          <p:cNvPr id="4" name="Picture 3">
            <a:extLst>
              <a:ext uri="{FF2B5EF4-FFF2-40B4-BE49-F238E27FC236}">
                <a16:creationId xmlns:a16="http://schemas.microsoft.com/office/drawing/2014/main" id="{6FC7DE6E-B5E8-454A-945B-6A574B6612C0}"/>
              </a:ext>
            </a:extLst>
          </p:cNvPr>
          <p:cNvPicPr>
            <a:picLocks noChangeAspect="1"/>
          </p:cNvPicPr>
          <p:nvPr/>
        </p:nvPicPr>
        <p:blipFill>
          <a:blip r:embed="rId4"/>
          <a:stretch>
            <a:fillRect/>
          </a:stretch>
        </p:blipFill>
        <p:spPr>
          <a:xfrm>
            <a:off x="838200" y="1871663"/>
            <a:ext cx="6797338" cy="4621212"/>
          </a:xfrm>
          <a:prstGeom prst="rect">
            <a:avLst/>
          </a:prstGeom>
        </p:spPr>
      </p:pic>
      <p:sp>
        <p:nvSpPr>
          <p:cNvPr id="7" name="Rectangle 6">
            <a:extLst>
              <a:ext uri="{FF2B5EF4-FFF2-40B4-BE49-F238E27FC236}">
                <a16:creationId xmlns:a16="http://schemas.microsoft.com/office/drawing/2014/main" id="{0107AACE-7928-4E51-A9D5-1C4E66D742E2}"/>
              </a:ext>
            </a:extLst>
          </p:cNvPr>
          <p:cNvSpPr/>
          <p:nvPr/>
        </p:nvSpPr>
        <p:spPr>
          <a:xfrm>
            <a:off x="8001000" y="1871663"/>
            <a:ext cx="4038600" cy="1477328"/>
          </a:xfrm>
          <a:prstGeom prst="rect">
            <a:avLst/>
          </a:prstGeom>
        </p:spPr>
        <p:txBody>
          <a:bodyPr wrap="square">
            <a:spAutoFit/>
          </a:bodyPr>
          <a:lstStyle/>
          <a:p>
            <a:r>
              <a:rPr lang="en-GB" b="1">
                <a:solidFill>
                  <a:srgbClr val="000000"/>
                </a:solidFill>
                <a:latin typeface="Calibri" panose="020F0502020204030204" pitchFamily="34" charset="0"/>
              </a:rPr>
              <a:t>Tränare:</a:t>
            </a:r>
          </a:p>
          <a:p>
            <a:endParaRPr lang="en-GB" b="1">
              <a:solidFill>
                <a:srgbClr val="000000"/>
              </a:solidFill>
              <a:latin typeface="Calibri" panose="020F0502020204030204" pitchFamily="34" charset="0"/>
            </a:endParaRPr>
          </a:p>
          <a:p>
            <a:pPr marL="285750" indent="-285750">
              <a:buFont typeface="Arial" panose="020B0604020202020204" pitchFamily="34" charset="0"/>
              <a:buChar char="•"/>
            </a:pPr>
            <a:r>
              <a:rPr lang="en-GB">
                <a:solidFill>
                  <a:srgbClr val="000000"/>
                </a:solidFill>
                <a:latin typeface="Calibri" panose="020F0502020204030204" pitchFamily="34" charset="0"/>
              </a:rPr>
              <a:t>Camilla Johansson: 0769-476220</a:t>
            </a:r>
          </a:p>
          <a:p>
            <a:pPr marL="285750" indent="-285750">
              <a:buFont typeface="Arial" panose="020B0604020202020204" pitchFamily="34" charset="0"/>
              <a:buChar char="•"/>
            </a:pPr>
            <a:endParaRPr lang="en-GB">
              <a:solidFill>
                <a:srgbClr val="000000"/>
              </a:solidFill>
              <a:latin typeface="Calibri" panose="020F0502020204030204" pitchFamily="34" charset="0"/>
            </a:endParaRPr>
          </a:p>
          <a:p>
            <a:pPr marL="285750" indent="-285750">
              <a:buFont typeface="Arial" panose="020B0604020202020204" pitchFamily="34" charset="0"/>
              <a:buChar char="•"/>
            </a:pPr>
            <a:r>
              <a:rPr lang="en-GB">
                <a:solidFill>
                  <a:srgbClr val="000000"/>
                </a:solidFill>
                <a:latin typeface="Calibri" panose="020F0502020204030204" pitchFamily="34" charset="0"/>
              </a:rPr>
              <a:t>Mikael Eliasson: 0707-690605</a:t>
            </a:r>
            <a:endParaRPr lang="en-GB"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3953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7BAD-C4E4-4C10-8010-3850AF38D4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4DD1D49-22D1-4E8F-A222-5A2D894A9A40}"/>
              </a:ext>
            </a:extLst>
          </p:cNvPr>
          <p:cNvSpPr>
            <a:spLocks noGrp="1"/>
          </p:cNvSpPr>
          <p:nvPr>
            <p:ph idx="1"/>
          </p:nvPr>
        </p:nvSpPr>
        <p:spPr/>
        <p:txBody>
          <a:bodyPr>
            <a:normAutofit/>
          </a:bodyPr>
          <a:lstStyle/>
          <a:p>
            <a:pPr marL="0" indent="0">
              <a:buNone/>
            </a:pPr>
            <a:r>
              <a:rPr lang="en-GB" sz="3200" b="1" dirty="0"/>
              <a:t>Laget.se</a:t>
            </a:r>
            <a:endParaRPr lang="en-GB" sz="3200" dirty="0"/>
          </a:p>
          <a:p>
            <a:r>
              <a:rPr lang="en-GB" dirty="0">
                <a:hlinkClick r:id="rId2"/>
              </a:rPr>
              <a:t>https://www.laget.se/IFK_Fjaras_F12</a:t>
            </a:r>
            <a:endParaRPr lang="en-GB" dirty="0"/>
          </a:p>
          <a:p>
            <a:r>
              <a:rPr lang="en-GB" dirty="0" err="1"/>
              <a:t>Närvaroanmälan</a:t>
            </a:r>
            <a:r>
              <a:rPr lang="en-GB" dirty="0"/>
              <a:t> </a:t>
            </a:r>
            <a:r>
              <a:rPr lang="en-GB" dirty="0" err="1"/>
              <a:t>träning</a:t>
            </a:r>
            <a:endParaRPr lang="en-GB" dirty="0"/>
          </a:p>
          <a:p>
            <a:r>
              <a:rPr lang="en-GB" dirty="0" err="1"/>
              <a:t>Aktivitetskalender</a:t>
            </a:r>
            <a:endParaRPr lang="en-GB" dirty="0"/>
          </a:p>
          <a:p>
            <a:r>
              <a:rPr lang="en-GB" dirty="0" err="1"/>
              <a:t>Kallelser</a:t>
            </a:r>
            <a:endParaRPr lang="en-GB" dirty="0"/>
          </a:p>
          <a:p>
            <a:r>
              <a:rPr lang="en-GB" dirty="0" err="1"/>
              <a:t>Närvaroregistrering</a:t>
            </a:r>
            <a:r>
              <a:rPr lang="en-GB" dirty="0"/>
              <a:t> (LOK-</a:t>
            </a:r>
            <a:r>
              <a:rPr lang="en-GB" dirty="0" err="1"/>
              <a:t>stöd</a:t>
            </a:r>
            <a:r>
              <a:rPr lang="en-GB" dirty="0"/>
              <a:t>)</a:t>
            </a:r>
          </a:p>
          <a:p>
            <a:endParaRPr lang="en-GB" dirty="0"/>
          </a:p>
          <a:p>
            <a:r>
              <a:rPr lang="sv-SE" dirty="0"/>
              <a:t>Kontrollera att era uppgifter är uppdaterade!</a:t>
            </a:r>
            <a:endParaRPr lang="en-GB" dirty="0"/>
          </a:p>
        </p:txBody>
      </p:sp>
      <p:pic>
        <p:nvPicPr>
          <p:cNvPr id="4" name="Picture 3">
            <a:extLst>
              <a:ext uri="{FF2B5EF4-FFF2-40B4-BE49-F238E27FC236}">
                <a16:creationId xmlns:a16="http://schemas.microsoft.com/office/drawing/2014/main" id="{410CD3F7-99DA-4EEE-97AA-E185C78D499F}"/>
              </a:ext>
            </a:extLst>
          </p:cNvPr>
          <p:cNvPicPr>
            <a:picLocks noChangeAspect="1"/>
          </p:cNvPicPr>
          <p:nvPr/>
        </p:nvPicPr>
        <p:blipFill>
          <a:blip r:embed="rId3"/>
          <a:stretch>
            <a:fillRect/>
          </a:stretch>
        </p:blipFill>
        <p:spPr>
          <a:xfrm>
            <a:off x="375439" y="223633"/>
            <a:ext cx="11441122" cy="1467055"/>
          </a:xfrm>
          <a:prstGeom prst="rect">
            <a:avLst/>
          </a:prstGeom>
        </p:spPr>
      </p:pic>
      <p:pic>
        <p:nvPicPr>
          <p:cNvPr id="1026" name="Picture 2" descr="Image result for laget">
            <a:extLst>
              <a:ext uri="{FF2B5EF4-FFF2-40B4-BE49-F238E27FC236}">
                <a16:creationId xmlns:a16="http://schemas.microsoft.com/office/drawing/2014/main" id="{537FBB6D-AA80-4F9B-8657-D777493F0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2767013"/>
            <a:ext cx="15763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get.se logo">
            <a:extLst>
              <a:ext uri="{FF2B5EF4-FFF2-40B4-BE49-F238E27FC236}">
                <a16:creationId xmlns:a16="http://schemas.microsoft.com/office/drawing/2014/main" id="{F1FFFFD2-F96F-4051-B855-6F49D67B8E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700" y="4921250"/>
            <a:ext cx="32766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12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399D-1799-49B8-8E6A-1EF77590591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1594B6-091E-4D04-A85C-93097E3C539E}"/>
              </a:ext>
            </a:extLst>
          </p:cNvPr>
          <p:cNvSpPr>
            <a:spLocks noGrp="1"/>
          </p:cNvSpPr>
          <p:nvPr>
            <p:ph idx="1"/>
          </p:nvPr>
        </p:nvSpPr>
        <p:spPr>
          <a:xfrm>
            <a:off x="733425" y="2216150"/>
            <a:ext cx="6502008" cy="4351338"/>
          </a:xfrm>
        </p:spPr>
        <p:txBody>
          <a:bodyPr/>
          <a:lstStyle/>
          <a:p>
            <a:pPr marL="0" indent="0">
              <a:buNone/>
            </a:pPr>
            <a:r>
              <a:rPr lang="en-GB" b="1" dirty="0"/>
              <a:t>MATCH- &amp; TRÄNINGSKLÄDER</a:t>
            </a:r>
          </a:p>
          <a:p>
            <a:r>
              <a:rPr lang="en-GB" dirty="0" err="1"/>
              <a:t>Matchtröja</a:t>
            </a:r>
            <a:r>
              <a:rPr lang="en-GB" dirty="0"/>
              <a:t> (</a:t>
            </a:r>
            <a:r>
              <a:rPr lang="en-GB" dirty="0" err="1"/>
              <a:t>utdelad</a:t>
            </a:r>
            <a:r>
              <a:rPr lang="en-GB" dirty="0"/>
              <a:t>, till </a:t>
            </a:r>
            <a:r>
              <a:rPr lang="en-GB" dirty="0" err="1"/>
              <a:t>låns</a:t>
            </a:r>
            <a:r>
              <a:rPr lang="en-GB" dirty="0"/>
              <a:t>)</a:t>
            </a:r>
          </a:p>
          <a:p>
            <a:r>
              <a:rPr lang="en-GB" dirty="0" err="1"/>
              <a:t>Matchshorts</a:t>
            </a:r>
            <a:r>
              <a:rPr lang="en-GB" dirty="0"/>
              <a:t> &amp; </a:t>
            </a:r>
            <a:r>
              <a:rPr lang="en-GB" dirty="0" err="1"/>
              <a:t>strumpor</a:t>
            </a:r>
            <a:r>
              <a:rPr lang="en-GB" dirty="0"/>
              <a:t> (ska </a:t>
            </a:r>
            <a:r>
              <a:rPr lang="en-GB" dirty="0" err="1"/>
              <a:t>beställas</a:t>
            </a:r>
            <a:r>
              <a:rPr lang="en-GB" dirty="0"/>
              <a:t>)</a:t>
            </a:r>
          </a:p>
          <a:p>
            <a:r>
              <a:rPr lang="en-GB" dirty="0" err="1"/>
              <a:t>Träningskläder</a:t>
            </a:r>
            <a:r>
              <a:rPr lang="en-GB" dirty="0"/>
              <a:t> </a:t>
            </a:r>
            <a:r>
              <a:rPr lang="en-GB" dirty="0" err="1"/>
              <a:t>inhandlas</a:t>
            </a:r>
            <a:r>
              <a:rPr lang="en-GB" dirty="0"/>
              <a:t> </a:t>
            </a:r>
            <a:r>
              <a:rPr lang="en-GB" dirty="0" err="1"/>
              <a:t>själv</a:t>
            </a:r>
            <a:r>
              <a:rPr lang="en-GB" dirty="0"/>
              <a:t>: </a:t>
            </a:r>
            <a:r>
              <a:rPr lang="en-GB" u="sng" dirty="0">
                <a:hlinkClick r:id="rId3"/>
              </a:rPr>
              <a:t>https://team.intersport.se/ifk-fjaras/</a:t>
            </a:r>
            <a:r>
              <a:rPr lang="en-GB" dirty="0"/>
              <a:t> </a:t>
            </a:r>
          </a:p>
          <a:p>
            <a:r>
              <a:rPr lang="en-GB" dirty="0" err="1"/>
              <a:t>Glöm</a:t>
            </a:r>
            <a:r>
              <a:rPr lang="en-GB" dirty="0"/>
              <a:t> </a:t>
            </a:r>
            <a:r>
              <a:rPr lang="en-GB" dirty="0" err="1"/>
              <a:t>inte</a:t>
            </a:r>
            <a:r>
              <a:rPr lang="en-GB" dirty="0"/>
              <a:t> </a:t>
            </a:r>
            <a:r>
              <a:rPr lang="en-GB" dirty="0" err="1"/>
              <a:t>benskydd</a:t>
            </a:r>
            <a:r>
              <a:rPr lang="en-GB" dirty="0"/>
              <a:t> </a:t>
            </a:r>
            <a:r>
              <a:rPr lang="en-GB" dirty="0" err="1"/>
              <a:t>på</a:t>
            </a:r>
            <a:r>
              <a:rPr lang="en-GB" dirty="0"/>
              <a:t> </a:t>
            </a:r>
            <a:r>
              <a:rPr lang="en-GB" dirty="0" err="1"/>
              <a:t>träningar</a:t>
            </a:r>
            <a:r>
              <a:rPr lang="en-GB" dirty="0"/>
              <a:t> </a:t>
            </a:r>
            <a:r>
              <a:rPr lang="en-GB" dirty="0" err="1"/>
              <a:t>och</a:t>
            </a:r>
            <a:r>
              <a:rPr lang="en-GB" dirty="0"/>
              <a:t> matcher</a:t>
            </a:r>
          </a:p>
        </p:txBody>
      </p:sp>
      <p:pic>
        <p:nvPicPr>
          <p:cNvPr id="6" name="Picture 5" descr="A person with collar shirt&#10;&#10;Description automatically generated">
            <a:extLst>
              <a:ext uri="{FF2B5EF4-FFF2-40B4-BE49-F238E27FC236}">
                <a16:creationId xmlns:a16="http://schemas.microsoft.com/office/drawing/2014/main" id="{DBBD187F-84D0-4F6E-8461-926DF2678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935" y="4333874"/>
            <a:ext cx="1629132" cy="1481029"/>
          </a:xfrm>
          <a:prstGeom prst="rect">
            <a:avLst/>
          </a:prstGeom>
        </p:spPr>
      </p:pic>
      <p:pic>
        <p:nvPicPr>
          <p:cNvPr id="7" name="Picture 6">
            <a:extLst>
              <a:ext uri="{FF2B5EF4-FFF2-40B4-BE49-F238E27FC236}">
                <a16:creationId xmlns:a16="http://schemas.microsoft.com/office/drawing/2014/main" id="{CC9477D3-AE27-4693-82F0-130CC33D0E47}"/>
              </a:ext>
            </a:extLst>
          </p:cNvPr>
          <p:cNvPicPr>
            <a:picLocks noChangeAspect="1"/>
          </p:cNvPicPr>
          <p:nvPr/>
        </p:nvPicPr>
        <p:blipFill>
          <a:blip r:embed="rId5"/>
          <a:stretch>
            <a:fillRect/>
          </a:stretch>
        </p:blipFill>
        <p:spPr>
          <a:xfrm>
            <a:off x="7925392" y="5890131"/>
            <a:ext cx="1502218" cy="651756"/>
          </a:xfrm>
          <a:prstGeom prst="rect">
            <a:avLst/>
          </a:prstGeom>
        </p:spPr>
      </p:pic>
      <p:pic>
        <p:nvPicPr>
          <p:cNvPr id="9" name="Picture 8" descr="A person in a suit and tie&#10;&#10;Description automatically generated">
            <a:extLst>
              <a:ext uri="{FF2B5EF4-FFF2-40B4-BE49-F238E27FC236}">
                <a16:creationId xmlns:a16="http://schemas.microsoft.com/office/drawing/2014/main" id="{89484F25-454B-4E0B-95CA-69DAE835E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9345" y="4333874"/>
            <a:ext cx="1629132" cy="1481029"/>
          </a:xfrm>
          <a:prstGeom prst="rect">
            <a:avLst/>
          </a:prstGeom>
        </p:spPr>
      </p:pic>
      <p:pic>
        <p:nvPicPr>
          <p:cNvPr id="10" name="Picture 9">
            <a:extLst>
              <a:ext uri="{FF2B5EF4-FFF2-40B4-BE49-F238E27FC236}">
                <a16:creationId xmlns:a16="http://schemas.microsoft.com/office/drawing/2014/main" id="{D6038851-B697-4510-A0BD-95D3E968E75E}"/>
              </a:ext>
            </a:extLst>
          </p:cNvPr>
          <p:cNvPicPr>
            <a:picLocks noChangeAspect="1"/>
          </p:cNvPicPr>
          <p:nvPr/>
        </p:nvPicPr>
        <p:blipFill>
          <a:blip r:embed="rId7"/>
          <a:stretch>
            <a:fillRect/>
          </a:stretch>
        </p:blipFill>
        <p:spPr>
          <a:xfrm>
            <a:off x="10108526" y="5890131"/>
            <a:ext cx="1410770" cy="645607"/>
          </a:xfrm>
          <a:prstGeom prst="rect">
            <a:avLst/>
          </a:prstGeom>
        </p:spPr>
      </p:pic>
      <p:pic>
        <p:nvPicPr>
          <p:cNvPr id="11" name="Picture 10">
            <a:extLst>
              <a:ext uri="{FF2B5EF4-FFF2-40B4-BE49-F238E27FC236}">
                <a16:creationId xmlns:a16="http://schemas.microsoft.com/office/drawing/2014/main" id="{8DDCE2A0-B7A2-4B08-BC59-A6762494F7E0}"/>
              </a:ext>
            </a:extLst>
          </p:cNvPr>
          <p:cNvPicPr>
            <a:picLocks noChangeAspect="1"/>
          </p:cNvPicPr>
          <p:nvPr/>
        </p:nvPicPr>
        <p:blipFill>
          <a:blip r:embed="rId8"/>
          <a:stretch>
            <a:fillRect/>
          </a:stretch>
        </p:blipFill>
        <p:spPr>
          <a:xfrm>
            <a:off x="375439" y="223633"/>
            <a:ext cx="11441122" cy="1467055"/>
          </a:xfrm>
          <a:prstGeom prst="rect">
            <a:avLst/>
          </a:prstGeom>
        </p:spPr>
      </p:pic>
      <p:pic>
        <p:nvPicPr>
          <p:cNvPr id="13" name="Picture 12" descr="A picture containing clothing, person, shirt&#10;&#10;Description automatically generated">
            <a:extLst>
              <a:ext uri="{FF2B5EF4-FFF2-40B4-BE49-F238E27FC236}">
                <a16:creationId xmlns:a16="http://schemas.microsoft.com/office/drawing/2014/main" id="{1175E2B2-FF44-476E-A9DB-5BDF76E942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1835" y="2059781"/>
            <a:ext cx="2095500" cy="1905000"/>
          </a:xfrm>
          <a:prstGeom prst="rect">
            <a:avLst/>
          </a:prstGeom>
        </p:spPr>
      </p:pic>
      <p:pic>
        <p:nvPicPr>
          <p:cNvPr id="14" name="Picture 13">
            <a:extLst>
              <a:ext uri="{FF2B5EF4-FFF2-40B4-BE49-F238E27FC236}">
                <a16:creationId xmlns:a16="http://schemas.microsoft.com/office/drawing/2014/main" id="{5318F8E2-0180-48FA-BE81-1E624529D3A8}"/>
              </a:ext>
            </a:extLst>
          </p:cNvPr>
          <p:cNvPicPr>
            <a:picLocks noChangeAspect="1"/>
          </p:cNvPicPr>
          <p:nvPr/>
        </p:nvPicPr>
        <p:blipFill>
          <a:blip r:embed="rId10"/>
          <a:stretch>
            <a:fillRect/>
          </a:stretch>
        </p:blipFill>
        <p:spPr>
          <a:xfrm>
            <a:off x="9886002" y="2635991"/>
            <a:ext cx="1657581" cy="752580"/>
          </a:xfrm>
          <a:prstGeom prst="rect">
            <a:avLst/>
          </a:prstGeom>
        </p:spPr>
      </p:pic>
      <p:pic>
        <p:nvPicPr>
          <p:cNvPr id="15" name="Picture 14">
            <a:extLst>
              <a:ext uri="{FF2B5EF4-FFF2-40B4-BE49-F238E27FC236}">
                <a16:creationId xmlns:a16="http://schemas.microsoft.com/office/drawing/2014/main" id="{5B32E81F-1D7D-499B-B101-39A2710351AE}"/>
              </a:ext>
            </a:extLst>
          </p:cNvPr>
          <p:cNvPicPr>
            <a:picLocks noChangeAspect="1"/>
          </p:cNvPicPr>
          <p:nvPr/>
        </p:nvPicPr>
        <p:blipFill>
          <a:blip r:embed="rId11"/>
          <a:stretch>
            <a:fillRect/>
          </a:stretch>
        </p:blipFill>
        <p:spPr>
          <a:xfrm>
            <a:off x="992493" y="6111827"/>
            <a:ext cx="1771897" cy="342948"/>
          </a:xfrm>
          <a:prstGeom prst="rect">
            <a:avLst/>
          </a:prstGeom>
        </p:spPr>
      </p:pic>
    </p:spTree>
    <p:extLst>
      <p:ext uri="{BB962C8B-B14F-4D97-AF65-F5344CB8AC3E}">
        <p14:creationId xmlns:p14="http://schemas.microsoft.com/office/powerpoint/2010/main" val="373189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3ECE-2A3B-467F-911C-2F85F86B9A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62F7B1-22BC-49BB-ACE7-3C0CD8F0DCD9}"/>
              </a:ext>
            </a:extLst>
          </p:cNvPr>
          <p:cNvSpPr>
            <a:spLocks noGrp="1"/>
          </p:cNvSpPr>
          <p:nvPr>
            <p:ph idx="1"/>
          </p:nvPr>
        </p:nvSpPr>
        <p:spPr/>
        <p:txBody>
          <a:bodyPr>
            <a:normAutofit fontScale="85000" lnSpcReduction="20000"/>
          </a:bodyPr>
          <a:lstStyle/>
          <a:p>
            <a:pPr marL="0" indent="0">
              <a:buNone/>
            </a:pPr>
            <a:r>
              <a:rPr lang="en-GB" sz="3500" b="1" dirty="0" err="1"/>
              <a:t>Träningstider</a:t>
            </a:r>
            <a:endParaRPr lang="en-GB" sz="3500" b="1" dirty="0"/>
          </a:p>
          <a:p>
            <a:pPr marL="0" indent="0">
              <a:buNone/>
            </a:pPr>
            <a:endParaRPr lang="en-GB" sz="2100" b="1" dirty="0"/>
          </a:p>
          <a:p>
            <a:r>
              <a:rPr lang="en-GB" b="1" dirty="0" err="1"/>
              <a:t>Ett</a:t>
            </a:r>
            <a:r>
              <a:rPr lang="en-GB" b="1" dirty="0"/>
              <a:t> </a:t>
            </a:r>
            <a:r>
              <a:rPr lang="en-GB" b="1" dirty="0" err="1"/>
              <a:t>träningstillfälle</a:t>
            </a:r>
            <a:r>
              <a:rPr lang="en-GB" b="1" dirty="0"/>
              <a:t> / </a:t>
            </a:r>
            <a:r>
              <a:rPr lang="en-GB" b="1" dirty="0" err="1"/>
              <a:t>vecka</a:t>
            </a:r>
            <a:endParaRPr lang="en-GB" b="1" dirty="0"/>
          </a:p>
          <a:p>
            <a:endParaRPr lang="en-GB" sz="2100" b="1" dirty="0"/>
          </a:p>
          <a:p>
            <a:r>
              <a:rPr lang="en-GB" b="1" dirty="0" err="1"/>
              <a:t>Inomhussäsongen</a:t>
            </a:r>
            <a:endParaRPr lang="en-GB" b="1" dirty="0"/>
          </a:p>
          <a:p>
            <a:pPr lvl="1"/>
            <a:r>
              <a:rPr lang="en-GB" dirty="0" err="1"/>
              <a:t>Oktober</a:t>
            </a:r>
            <a:r>
              <a:rPr lang="en-GB" dirty="0"/>
              <a:t> – April/</a:t>
            </a:r>
            <a:r>
              <a:rPr lang="en-GB" dirty="0" err="1"/>
              <a:t>maj</a:t>
            </a:r>
            <a:endParaRPr lang="en-GB" dirty="0"/>
          </a:p>
          <a:p>
            <a:pPr lvl="1"/>
            <a:r>
              <a:rPr lang="en-GB" dirty="0" err="1"/>
              <a:t>Lördagar</a:t>
            </a:r>
            <a:r>
              <a:rPr lang="en-GB" dirty="0"/>
              <a:t> 15:30-16:30</a:t>
            </a:r>
          </a:p>
          <a:p>
            <a:pPr lvl="1"/>
            <a:r>
              <a:rPr lang="en-GB" dirty="0"/>
              <a:t>OBS: </a:t>
            </a:r>
            <a:r>
              <a:rPr lang="en-GB" dirty="0" err="1"/>
              <a:t>tider</a:t>
            </a:r>
            <a:r>
              <a:rPr lang="en-GB" dirty="0"/>
              <a:t> </a:t>
            </a:r>
            <a:r>
              <a:rPr lang="en-GB" dirty="0" err="1"/>
              <a:t>för</a:t>
            </a:r>
            <a:r>
              <a:rPr lang="en-GB" dirty="0"/>
              <a:t> </a:t>
            </a:r>
            <a:r>
              <a:rPr lang="en-GB" dirty="0" err="1"/>
              <a:t>inomhusträningen</a:t>
            </a:r>
            <a:r>
              <a:rPr lang="en-GB" dirty="0"/>
              <a:t> </a:t>
            </a:r>
            <a:r>
              <a:rPr lang="en-GB" dirty="0" err="1"/>
              <a:t>hösten</a:t>
            </a:r>
            <a:r>
              <a:rPr lang="en-GB" dirty="0"/>
              <a:t>/ </a:t>
            </a:r>
            <a:r>
              <a:rPr lang="en-GB" dirty="0" err="1"/>
              <a:t>vintern</a:t>
            </a:r>
            <a:r>
              <a:rPr lang="en-GB" dirty="0"/>
              <a:t> 20/21 </a:t>
            </a:r>
            <a:r>
              <a:rPr lang="en-GB" dirty="0" err="1"/>
              <a:t>ej</a:t>
            </a:r>
            <a:r>
              <a:rPr lang="en-GB" dirty="0"/>
              <a:t> </a:t>
            </a:r>
            <a:r>
              <a:rPr lang="en-GB" dirty="0" err="1"/>
              <a:t>klara</a:t>
            </a:r>
            <a:endParaRPr lang="en-GB" dirty="0"/>
          </a:p>
          <a:p>
            <a:endParaRPr lang="en-GB" sz="2100" dirty="0"/>
          </a:p>
          <a:p>
            <a:r>
              <a:rPr lang="en-GB" b="1" dirty="0" err="1"/>
              <a:t>Utomhussäsongen</a:t>
            </a:r>
            <a:r>
              <a:rPr lang="en-GB" b="1" dirty="0"/>
              <a:t> </a:t>
            </a:r>
          </a:p>
          <a:p>
            <a:pPr lvl="1"/>
            <a:r>
              <a:rPr lang="en-GB" dirty="0"/>
              <a:t>From </a:t>
            </a:r>
            <a:r>
              <a:rPr lang="en-GB" dirty="0" err="1"/>
              <a:t>april</a:t>
            </a:r>
            <a:r>
              <a:rPr lang="en-GB" dirty="0"/>
              <a:t>/</a:t>
            </a:r>
            <a:r>
              <a:rPr lang="en-GB" dirty="0" err="1"/>
              <a:t>maj</a:t>
            </a:r>
            <a:r>
              <a:rPr lang="en-GB" dirty="0"/>
              <a:t> (datum </a:t>
            </a:r>
            <a:r>
              <a:rPr lang="en-GB" dirty="0" err="1"/>
              <a:t>ej</a:t>
            </a:r>
            <a:r>
              <a:rPr lang="en-GB" dirty="0"/>
              <a:t> </a:t>
            </a:r>
            <a:r>
              <a:rPr lang="en-GB" dirty="0" err="1"/>
              <a:t>bestämt</a:t>
            </a:r>
            <a:r>
              <a:rPr lang="en-GB" dirty="0"/>
              <a:t>)</a:t>
            </a:r>
          </a:p>
          <a:p>
            <a:pPr lvl="1"/>
            <a:r>
              <a:rPr lang="en-GB" dirty="0" err="1"/>
              <a:t>Söndagar</a:t>
            </a:r>
            <a:r>
              <a:rPr lang="en-GB" dirty="0"/>
              <a:t> 16:30-17:30</a:t>
            </a:r>
          </a:p>
          <a:p>
            <a:pPr lvl="1"/>
            <a:r>
              <a:rPr lang="en-GB" dirty="0" err="1"/>
              <a:t>Lertäppa</a:t>
            </a:r>
            <a:r>
              <a:rPr lang="en-GB" dirty="0"/>
              <a:t> (</a:t>
            </a:r>
            <a:r>
              <a:rPr lang="en-GB" dirty="0" err="1"/>
              <a:t>naturgräs</a:t>
            </a:r>
            <a:r>
              <a:rPr lang="en-GB" dirty="0"/>
              <a:t>)</a:t>
            </a:r>
          </a:p>
        </p:txBody>
      </p:sp>
      <p:pic>
        <p:nvPicPr>
          <p:cNvPr id="4" name="Picture 3">
            <a:extLst>
              <a:ext uri="{FF2B5EF4-FFF2-40B4-BE49-F238E27FC236}">
                <a16:creationId xmlns:a16="http://schemas.microsoft.com/office/drawing/2014/main" id="{928B4181-AE7C-4EF6-96A2-9EE58C9E7257}"/>
              </a:ext>
            </a:extLst>
          </p:cNvPr>
          <p:cNvPicPr>
            <a:picLocks noChangeAspect="1"/>
          </p:cNvPicPr>
          <p:nvPr/>
        </p:nvPicPr>
        <p:blipFill>
          <a:blip r:embed="rId2"/>
          <a:stretch>
            <a:fillRect/>
          </a:stretch>
        </p:blipFill>
        <p:spPr>
          <a:xfrm>
            <a:off x="375439" y="223633"/>
            <a:ext cx="11441122" cy="1467055"/>
          </a:xfrm>
          <a:prstGeom prst="rect">
            <a:avLst/>
          </a:prstGeom>
        </p:spPr>
      </p:pic>
      <p:pic>
        <p:nvPicPr>
          <p:cNvPr id="6" name="Picture 5">
            <a:extLst>
              <a:ext uri="{FF2B5EF4-FFF2-40B4-BE49-F238E27FC236}">
                <a16:creationId xmlns:a16="http://schemas.microsoft.com/office/drawing/2014/main" id="{CD0A2EB7-EBD3-4CD2-9135-B0FF48582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50" y="4536462"/>
            <a:ext cx="1647825" cy="1640501"/>
          </a:xfrm>
          <a:prstGeom prst="rect">
            <a:avLst/>
          </a:prstGeom>
        </p:spPr>
      </p:pic>
    </p:spTree>
    <p:extLst>
      <p:ext uri="{BB962C8B-B14F-4D97-AF65-F5344CB8AC3E}">
        <p14:creationId xmlns:p14="http://schemas.microsoft.com/office/powerpoint/2010/main" val="276073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E62B-6A8E-4756-99A3-B420FD140C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230457-9647-42AB-BF0C-C7624BA47B0C}"/>
              </a:ext>
            </a:extLst>
          </p:cNvPr>
          <p:cNvSpPr>
            <a:spLocks noGrp="1"/>
          </p:cNvSpPr>
          <p:nvPr>
            <p:ph idx="1"/>
          </p:nvPr>
        </p:nvSpPr>
        <p:spPr/>
        <p:txBody>
          <a:bodyPr>
            <a:normAutofit/>
          </a:bodyPr>
          <a:lstStyle/>
          <a:p>
            <a:pPr marL="0" indent="0">
              <a:buNone/>
            </a:pPr>
            <a:r>
              <a:rPr lang="en-GB" b="1" dirty="0"/>
              <a:t>KASSÖR OCH LAGKASSA</a:t>
            </a:r>
          </a:p>
          <a:p>
            <a:pPr marL="0" indent="0">
              <a:buNone/>
            </a:pPr>
            <a:endParaRPr lang="en-GB" b="1" dirty="0"/>
          </a:p>
          <a:p>
            <a:r>
              <a:rPr lang="en-GB" b="1" dirty="0" err="1"/>
              <a:t>Varje</a:t>
            </a:r>
            <a:r>
              <a:rPr lang="en-GB" b="1" dirty="0"/>
              <a:t> lag har </a:t>
            </a:r>
            <a:r>
              <a:rPr lang="en-GB" b="1" dirty="0" err="1"/>
              <a:t>en</a:t>
            </a:r>
            <a:r>
              <a:rPr lang="en-GB" b="1" dirty="0"/>
              <a:t> </a:t>
            </a:r>
            <a:r>
              <a:rPr lang="en-GB" b="1" dirty="0" err="1"/>
              <a:t>egen</a:t>
            </a:r>
            <a:r>
              <a:rPr lang="en-GB" b="1" dirty="0"/>
              <a:t> </a:t>
            </a:r>
            <a:r>
              <a:rPr lang="en-GB" b="1" dirty="0" err="1"/>
              <a:t>lagkassa</a:t>
            </a:r>
            <a:r>
              <a:rPr lang="en-GB" dirty="0"/>
              <a:t>. Det </a:t>
            </a:r>
            <a:r>
              <a:rPr lang="en-GB" dirty="0" err="1"/>
              <a:t>som</a:t>
            </a:r>
            <a:r>
              <a:rPr lang="en-GB" dirty="0"/>
              <a:t> </a:t>
            </a:r>
            <a:r>
              <a:rPr lang="en-GB" dirty="0" err="1"/>
              <a:t>kommer</a:t>
            </a:r>
            <a:r>
              <a:rPr lang="en-GB" dirty="0"/>
              <a:t> in </a:t>
            </a:r>
            <a:r>
              <a:rPr lang="en-GB" dirty="0" err="1"/>
              <a:t>är</a:t>
            </a:r>
            <a:r>
              <a:rPr lang="en-GB" dirty="0"/>
              <a:t>:</a:t>
            </a:r>
          </a:p>
          <a:p>
            <a:pPr lvl="1"/>
            <a:r>
              <a:rPr lang="sv-SE" dirty="0"/>
              <a:t>Cupersättning P/F 7-9 år 800:-</a:t>
            </a:r>
          </a:p>
          <a:p>
            <a:pPr lvl="1"/>
            <a:r>
              <a:rPr lang="sv-SE" dirty="0"/>
              <a:t>Ledarersättningen går till lagkassan</a:t>
            </a:r>
          </a:p>
          <a:p>
            <a:pPr lvl="1"/>
            <a:r>
              <a:rPr lang="sv-SE" dirty="0"/>
              <a:t>Föräldrabidrag (används till t ex aktiviteter med laget)</a:t>
            </a:r>
          </a:p>
          <a:p>
            <a:pPr marL="0" indent="0">
              <a:buNone/>
            </a:pPr>
            <a:endParaRPr lang="en-GB" dirty="0"/>
          </a:p>
          <a:p>
            <a:r>
              <a:rPr lang="en-GB" b="1" dirty="0"/>
              <a:t>F12 </a:t>
            </a:r>
            <a:r>
              <a:rPr lang="en-GB" b="1" dirty="0" err="1"/>
              <a:t>behöver</a:t>
            </a:r>
            <a:r>
              <a:rPr lang="en-GB" b="1" dirty="0"/>
              <a:t> </a:t>
            </a:r>
            <a:r>
              <a:rPr lang="en-GB" b="1" dirty="0" err="1"/>
              <a:t>en</a:t>
            </a:r>
            <a:r>
              <a:rPr lang="en-GB" b="1" dirty="0"/>
              <a:t> </a:t>
            </a:r>
            <a:r>
              <a:rPr lang="en-GB" b="1" dirty="0" err="1"/>
              <a:t>kassör</a:t>
            </a:r>
            <a:r>
              <a:rPr lang="en-GB" b="1" dirty="0"/>
              <a:t> – </a:t>
            </a:r>
            <a:r>
              <a:rPr lang="en-GB" b="1" dirty="0" err="1"/>
              <a:t>vem</a:t>
            </a:r>
            <a:r>
              <a:rPr lang="en-GB" b="1" dirty="0"/>
              <a:t> </a:t>
            </a:r>
            <a:r>
              <a:rPr lang="en-GB" b="1" dirty="0" err="1"/>
              <a:t>är</a:t>
            </a:r>
            <a:r>
              <a:rPr lang="en-GB" b="1" dirty="0"/>
              <a:t> </a:t>
            </a:r>
            <a:r>
              <a:rPr lang="en-GB" b="1" dirty="0" err="1"/>
              <a:t>frivillig</a:t>
            </a:r>
            <a:r>
              <a:rPr lang="en-GB" b="1" dirty="0"/>
              <a:t>?</a:t>
            </a:r>
          </a:p>
        </p:txBody>
      </p:sp>
      <p:pic>
        <p:nvPicPr>
          <p:cNvPr id="4" name="Picture 3">
            <a:extLst>
              <a:ext uri="{FF2B5EF4-FFF2-40B4-BE49-F238E27FC236}">
                <a16:creationId xmlns:a16="http://schemas.microsoft.com/office/drawing/2014/main" id="{B29AF5DF-445E-46AD-B86F-0C65DBC3D1A1}"/>
              </a:ext>
            </a:extLst>
          </p:cNvPr>
          <p:cNvPicPr>
            <a:picLocks noChangeAspect="1"/>
          </p:cNvPicPr>
          <p:nvPr/>
        </p:nvPicPr>
        <p:blipFill>
          <a:blip r:embed="rId2"/>
          <a:stretch>
            <a:fillRect/>
          </a:stretch>
        </p:blipFill>
        <p:spPr>
          <a:xfrm>
            <a:off x="375439" y="223633"/>
            <a:ext cx="11441122" cy="1467055"/>
          </a:xfrm>
          <a:prstGeom prst="rect">
            <a:avLst/>
          </a:prstGeom>
        </p:spPr>
      </p:pic>
      <p:pic>
        <p:nvPicPr>
          <p:cNvPr id="6" name="Picture 5" descr="A close up of a cactus&#10;&#10;Description automatically generated">
            <a:extLst>
              <a:ext uri="{FF2B5EF4-FFF2-40B4-BE49-F238E27FC236}">
                <a16:creationId xmlns:a16="http://schemas.microsoft.com/office/drawing/2014/main" id="{10801FFB-2F56-4293-8957-15268E5EDBE4}"/>
              </a:ext>
            </a:extLst>
          </p:cNvPr>
          <p:cNvPicPr>
            <a:picLocks noChangeAspect="1"/>
          </p:cNvPicPr>
          <p:nvPr/>
        </p:nvPicPr>
        <p:blipFill rotWithShape="1">
          <a:blip r:embed="rId3">
            <a:extLst>
              <a:ext uri="{28A0092B-C50C-407E-A947-70E740481C1C}">
                <a14:useLocalDpi xmlns:a14="http://schemas.microsoft.com/office/drawing/2010/main" val="0"/>
              </a:ext>
            </a:extLst>
          </a:blip>
          <a:srcRect t="17778"/>
          <a:stretch/>
        </p:blipFill>
        <p:spPr>
          <a:xfrm>
            <a:off x="7620000" y="4533899"/>
            <a:ext cx="2924176" cy="1164599"/>
          </a:xfrm>
          <a:prstGeom prst="rect">
            <a:avLst/>
          </a:prstGeom>
        </p:spPr>
      </p:pic>
    </p:spTree>
    <p:extLst>
      <p:ext uri="{BB962C8B-B14F-4D97-AF65-F5344CB8AC3E}">
        <p14:creationId xmlns:p14="http://schemas.microsoft.com/office/powerpoint/2010/main" val="31055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7954-6E85-48EE-8000-A40FC28832C9}"/>
              </a:ext>
            </a:extLst>
          </p:cNvPr>
          <p:cNvSpPr>
            <a:spLocks noGrp="1"/>
          </p:cNvSpPr>
          <p:nvPr>
            <p:ph type="title"/>
          </p:nvPr>
        </p:nvSpPr>
        <p:spPr/>
        <p:txBody>
          <a:bodyPr/>
          <a:lstStyle/>
          <a:p>
            <a:r>
              <a:rPr lang="en-GB" b="1" dirty="0"/>
              <a:t>MIDSOMMAR PÅ TJOLÖHOLM</a:t>
            </a:r>
            <a:br>
              <a:rPr lang="en-GB" dirty="0"/>
            </a:br>
            <a:r>
              <a:rPr lang="en-GB" sz="2400" dirty="0"/>
              <a:t>(</a:t>
            </a:r>
            <a:r>
              <a:rPr lang="en-GB" sz="2400" dirty="0" err="1"/>
              <a:t>kan</a:t>
            </a:r>
            <a:r>
              <a:rPr lang="en-GB" sz="2400" dirty="0"/>
              <a:t> </a:t>
            </a:r>
            <a:r>
              <a:rPr lang="en-GB" sz="2400" dirty="0" err="1"/>
              <a:t>komma</a:t>
            </a:r>
            <a:r>
              <a:rPr lang="en-GB" sz="2400" dirty="0"/>
              <a:t> </a:t>
            </a:r>
            <a:r>
              <a:rPr lang="en-GB" sz="2400" dirty="0" err="1"/>
              <a:t>ställas</a:t>
            </a:r>
            <a:r>
              <a:rPr lang="en-GB" sz="2400" dirty="0"/>
              <a:t> in)</a:t>
            </a:r>
          </a:p>
        </p:txBody>
      </p:sp>
      <p:sp>
        <p:nvSpPr>
          <p:cNvPr id="3" name="Content Placeholder 2">
            <a:extLst>
              <a:ext uri="{FF2B5EF4-FFF2-40B4-BE49-F238E27FC236}">
                <a16:creationId xmlns:a16="http://schemas.microsoft.com/office/drawing/2014/main" id="{79A281E7-D698-4C77-BE5E-2237AFB21091}"/>
              </a:ext>
            </a:extLst>
          </p:cNvPr>
          <p:cNvSpPr>
            <a:spLocks noGrp="1"/>
          </p:cNvSpPr>
          <p:nvPr>
            <p:ph idx="1"/>
          </p:nvPr>
        </p:nvSpPr>
        <p:spPr>
          <a:xfrm>
            <a:off x="838200" y="2184399"/>
            <a:ext cx="10515600" cy="4555333"/>
          </a:xfrm>
        </p:spPr>
        <p:txBody>
          <a:bodyPr>
            <a:normAutofit fontScale="925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sz="2500" b="1" dirty="0" err="1"/>
              <a:t>Dagen</a:t>
            </a:r>
            <a:r>
              <a:rPr lang="en-GB" sz="2500" b="1" dirty="0"/>
              <a:t> </a:t>
            </a:r>
            <a:r>
              <a:rPr lang="en-GB" sz="2500" b="1" dirty="0" err="1"/>
              <a:t>före</a:t>
            </a:r>
            <a:r>
              <a:rPr lang="en-GB" sz="2500" b="1" dirty="0"/>
              <a:t> </a:t>
            </a:r>
            <a:r>
              <a:rPr lang="en-GB" sz="2500" b="1" dirty="0" err="1"/>
              <a:t>midsommarafton</a:t>
            </a:r>
            <a:r>
              <a:rPr lang="en-GB" sz="2500" b="1" dirty="0"/>
              <a:t> </a:t>
            </a:r>
            <a:r>
              <a:rPr lang="en-GB" sz="2500" dirty="0" err="1"/>
              <a:t>träffas</a:t>
            </a:r>
            <a:r>
              <a:rPr lang="en-GB" sz="2500" dirty="0"/>
              <a:t> man kl. 18.00 </a:t>
            </a:r>
            <a:r>
              <a:rPr lang="en-GB" sz="2500" dirty="0" err="1"/>
              <a:t>ute</a:t>
            </a:r>
            <a:r>
              <a:rPr lang="en-GB" sz="2500" dirty="0"/>
              <a:t> </a:t>
            </a:r>
            <a:r>
              <a:rPr lang="en-GB" sz="2500" dirty="0" err="1"/>
              <a:t>på</a:t>
            </a:r>
            <a:r>
              <a:rPr lang="en-GB" sz="2500" dirty="0"/>
              <a:t> </a:t>
            </a:r>
            <a:r>
              <a:rPr lang="en-GB" sz="2500" dirty="0" err="1"/>
              <a:t>Tjolöholm</a:t>
            </a:r>
            <a:r>
              <a:rPr lang="en-GB" sz="2500" dirty="0"/>
              <a:t> </a:t>
            </a:r>
            <a:r>
              <a:rPr lang="en-GB" sz="2500" dirty="0" err="1"/>
              <a:t>för</a:t>
            </a:r>
            <a:r>
              <a:rPr lang="en-GB" sz="2500" dirty="0"/>
              <a:t> </a:t>
            </a:r>
            <a:r>
              <a:rPr lang="en-GB" sz="2500" dirty="0" err="1"/>
              <a:t>att</a:t>
            </a:r>
            <a:r>
              <a:rPr lang="en-GB" sz="2500" dirty="0"/>
              <a:t> </a:t>
            </a:r>
            <a:r>
              <a:rPr lang="en-GB" sz="2500" dirty="0" err="1"/>
              <a:t>klä</a:t>
            </a:r>
            <a:r>
              <a:rPr lang="en-GB" sz="2500" dirty="0"/>
              <a:t> </a:t>
            </a:r>
            <a:r>
              <a:rPr lang="en-GB" sz="2500" dirty="0" err="1"/>
              <a:t>midsommarstången</a:t>
            </a:r>
            <a:r>
              <a:rPr lang="en-GB" sz="2500" dirty="0"/>
              <a:t>, </a:t>
            </a:r>
            <a:r>
              <a:rPr lang="en-GB" sz="2500" dirty="0" err="1"/>
              <a:t>fixa</a:t>
            </a:r>
            <a:r>
              <a:rPr lang="en-GB" sz="2500" dirty="0"/>
              <a:t> med </a:t>
            </a:r>
            <a:r>
              <a:rPr lang="en-GB" sz="2500" dirty="0" err="1"/>
              <a:t>blommor</a:t>
            </a:r>
            <a:r>
              <a:rPr lang="en-GB" sz="2500" dirty="0"/>
              <a:t> till </a:t>
            </a:r>
            <a:r>
              <a:rPr lang="en-GB" sz="2500" dirty="0" err="1"/>
              <a:t>kransarna</a:t>
            </a:r>
            <a:r>
              <a:rPr lang="en-GB" sz="2500" dirty="0"/>
              <a:t>, </a:t>
            </a:r>
            <a:r>
              <a:rPr lang="en-GB" sz="2500" dirty="0" err="1"/>
              <a:t>resa</a:t>
            </a:r>
            <a:r>
              <a:rPr lang="en-GB" sz="2500" dirty="0"/>
              <a:t> </a:t>
            </a:r>
            <a:r>
              <a:rPr lang="en-GB" sz="2500" dirty="0" err="1"/>
              <a:t>tält</a:t>
            </a:r>
            <a:r>
              <a:rPr lang="en-GB" sz="2500" dirty="0"/>
              <a:t> </a:t>
            </a:r>
            <a:r>
              <a:rPr lang="en-GB" sz="2500" dirty="0" err="1"/>
              <a:t>och</a:t>
            </a:r>
            <a:r>
              <a:rPr lang="en-GB" sz="2500" dirty="0"/>
              <a:t> </a:t>
            </a:r>
            <a:r>
              <a:rPr lang="en-GB" sz="2500" dirty="0" err="1"/>
              <a:t>bodar</a:t>
            </a:r>
            <a:r>
              <a:rPr lang="en-GB" sz="2500" dirty="0"/>
              <a:t>, </a:t>
            </a:r>
            <a:r>
              <a:rPr lang="en-GB" sz="2500" dirty="0" err="1"/>
              <a:t>och</a:t>
            </a:r>
            <a:r>
              <a:rPr lang="en-GB" sz="2500" dirty="0"/>
              <a:t> </a:t>
            </a:r>
            <a:r>
              <a:rPr lang="en-GB" sz="2500" dirty="0" err="1"/>
              <a:t>bära</a:t>
            </a:r>
            <a:r>
              <a:rPr lang="en-GB" sz="2500" dirty="0"/>
              <a:t> </a:t>
            </a:r>
            <a:r>
              <a:rPr lang="en-GB" sz="2500" dirty="0" err="1"/>
              <a:t>fram</a:t>
            </a:r>
            <a:r>
              <a:rPr lang="en-GB" sz="2500" dirty="0"/>
              <a:t> bord </a:t>
            </a:r>
            <a:r>
              <a:rPr lang="en-GB" sz="2500" dirty="0" err="1"/>
              <a:t>och</a:t>
            </a:r>
            <a:r>
              <a:rPr lang="en-GB" sz="2500" dirty="0"/>
              <a:t> </a:t>
            </a:r>
            <a:r>
              <a:rPr lang="en-GB" sz="2500" dirty="0" err="1"/>
              <a:t>stolar</a:t>
            </a:r>
            <a:r>
              <a:rPr lang="en-GB" sz="2500" dirty="0"/>
              <a:t> mm.</a:t>
            </a:r>
          </a:p>
          <a:p>
            <a:endParaRPr lang="en-GB" sz="300" dirty="0"/>
          </a:p>
          <a:p>
            <a:r>
              <a:rPr lang="en-GB" sz="2500" b="1" dirty="0" err="1"/>
              <a:t>På</a:t>
            </a:r>
            <a:r>
              <a:rPr lang="en-GB" sz="2500" b="1" dirty="0"/>
              <a:t> </a:t>
            </a:r>
            <a:r>
              <a:rPr lang="en-GB" sz="2500" b="1" dirty="0" err="1"/>
              <a:t>Midsommardagen</a:t>
            </a:r>
            <a:r>
              <a:rPr lang="en-GB" sz="2500" b="1" dirty="0"/>
              <a:t> </a:t>
            </a:r>
            <a:r>
              <a:rPr lang="en-GB" sz="2500" dirty="0" err="1"/>
              <a:t>träffas</a:t>
            </a:r>
            <a:r>
              <a:rPr lang="en-GB" sz="2500" dirty="0"/>
              <a:t> man kl. 16.00 </a:t>
            </a:r>
            <a:r>
              <a:rPr lang="en-GB" sz="2500" dirty="0" err="1"/>
              <a:t>när</a:t>
            </a:r>
            <a:r>
              <a:rPr lang="en-GB" sz="2500" dirty="0"/>
              <a:t> </a:t>
            </a:r>
            <a:r>
              <a:rPr lang="en-GB" sz="2500" dirty="0" err="1"/>
              <a:t>arrangemanget</a:t>
            </a:r>
            <a:r>
              <a:rPr lang="en-GB" sz="2500" dirty="0"/>
              <a:t> </a:t>
            </a:r>
            <a:r>
              <a:rPr lang="en-GB" sz="2500" dirty="0" err="1"/>
              <a:t>är</a:t>
            </a:r>
            <a:r>
              <a:rPr lang="en-GB" sz="2500" dirty="0"/>
              <a:t> slut </a:t>
            </a:r>
            <a:r>
              <a:rPr lang="en-GB" sz="2500" dirty="0" err="1"/>
              <a:t>för</a:t>
            </a:r>
            <a:r>
              <a:rPr lang="en-GB" sz="2500" dirty="0"/>
              <a:t> </a:t>
            </a:r>
            <a:r>
              <a:rPr lang="en-GB" sz="2500" dirty="0" err="1"/>
              <a:t>att</a:t>
            </a:r>
            <a:r>
              <a:rPr lang="en-GB" sz="2500" dirty="0"/>
              <a:t> </a:t>
            </a:r>
            <a:r>
              <a:rPr lang="en-GB" sz="2500" dirty="0" err="1"/>
              <a:t>städa</a:t>
            </a:r>
            <a:r>
              <a:rPr lang="en-GB" sz="2500" dirty="0"/>
              <a:t> </a:t>
            </a:r>
            <a:r>
              <a:rPr lang="en-GB" sz="2500" dirty="0" err="1"/>
              <a:t>och</a:t>
            </a:r>
            <a:r>
              <a:rPr lang="en-GB" sz="2500" dirty="0"/>
              <a:t> </a:t>
            </a:r>
            <a:r>
              <a:rPr lang="en-GB" sz="2500" dirty="0" err="1"/>
              <a:t>plocka</a:t>
            </a:r>
            <a:r>
              <a:rPr lang="en-GB" sz="2500" dirty="0"/>
              <a:t> </a:t>
            </a:r>
            <a:r>
              <a:rPr lang="en-GB" sz="2500" dirty="0" err="1"/>
              <a:t>bort</a:t>
            </a:r>
            <a:r>
              <a:rPr lang="en-GB" sz="2500" dirty="0"/>
              <a:t> </a:t>
            </a:r>
            <a:r>
              <a:rPr lang="en-GB" sz="2500" dirty="0" err="1"/>
              <a:t>allt</a:t>
            </a:r>
            <a:r>
              <a:rPr lang="en-GB" sz="2500" dirty="0"/>
              <a:t> man </a:t>
            </a:r>
            <a:r>
              <a:rPr lang="en-GB" sz="2500" dirty="0" err="1"/>
              <a:t>tagit</a:t>
            </a:r>
            <a:r>
              <a:rPr lang="en-GB" sz="2500" dirty="0"/>
              <a:t> </a:t>
            </a:r>
            <a:r>
              <a:rPr lang="en-GB" sz="2500" dirty="0" err="1"/>
              <a:t>fram</a:t>
            </a:r>
            <a:r>
              <a:rPr lang="en-GB" sz="2500" dirty="0"/>
              <a:t>.</a:t>
            </a:r>
          </a:p>
          <a:p>
            <a:endParaRPr lang="en-GB" sz="400" dirty="0"/>
          </a:p>
          <a:p>
            <a:r>
              <a:rPr lang="en-GB" sz="2500" b="1" dirty="0" err="1"/>
              <a:t>Samordningsmötet</a:t>
            </a:r>
            <a:r>
              <a:rPr lang="en-GB" sz="2500" dirty="0"/>
              <a:t> den 31 mars </a:t>
            </a:r>
            <a:r>
              <a:rPr lang="en-GB" sz="2500" dirty="0" err="1"/>
              <a:t>inställt</a:t>
            </a:r>
            <a:r>
              <a:rPr lang="en-GB" sz="2500" dirty="0"/>
              <a:t> </a:t>
            </a:r>
            <a:r>
              <a:rPr lang="en-GB" sz="2500" dirty="0" err="1"/>
              <a:t>tillsvidare</a:t>
            </a:r>
            <a:endParaRPr lang="en-GB" sz="2500" dirty="0"/>
          </a:p>
          <a:p>
            <a:endParaRPr lang="en-GB" sz="400" dirty="0"/>
          </a:p>
          <a:p>
            <a:r>
              <a:rPr lang="en-GB" sz="2500" b="1" dirty="0"/>
              <a:t>F12 </a:t>
            </a:r>
            <a:r>
              <a:rPr lang="en-GB" sz="2500" b="1" dirty="0" err="1"/>
              <a:t>behöver</a:t>
            </a:r>
            <a:r>
              <a:rPr lang="en-GB" sz="2500" b="1" dirty="0"/>
              <a:t> </a:t>
            </a:r>
            <a:r>
              <a:rPr lang="en-GB" sz="2500" b="1" dirty="0" err="1"/>
              <a:t>en</a:t>
            </a:r>
            <a:r>
              <a:rPr lang="en-GB" sz="2500" b="1" dirty="0"/>
              <a:t> </a:t>
            </a:r>
            <a:r>
              <a:rPr lang="en-GB" sz="2500" b="1" dirty="0" err="1"/>
              <a:t>Arrangemangsansvarig</a:t>
            </a:r>
            <a:r>
              <a:rPr lang="en-GB" sz="2500" b="1" dirty="0"/>
              <a:t> – </a:t>
            </a:r>
            <a:r>
              <a:rPr lang="en-GB" sz="2500" b="1" dirty="0" err="1"/>
              <a:t>vem</a:t>
            </a:r>
            <a:r>
              <a:rPr lang="en-GB" sz="2500" b="1" dirty="0"/>
              <a:t> </a:t>
            </a:r>
            <a:r>
              <a:rPr lang="en-GB" sz="2500" b="1" dirty="0" err="1"/>
              <a:t>är</a:t>
            </a:r>
            <a:r>
              <a:rPr lang="en-GB" sz="2500" b="1" dirty="0"/>
              <a:t> </a:t>
            </a:r>
            <a:r>
              <a:rPr lang="en-GB" sz="2500" b="1" dirty="0" err="1"/>
              <a:t>frivillig</a:t>
            </a:r>
            <a:r>
              <a:rPr lang="en-GB" sz="2500" b="1" dirty="0"/>
              <a:t>?</a:t>
            </a:r>
          </a:p>
          <a:p>
            <a:pPr marL="0" indent="0">
              <a:buNone/>
            </a:pPr>
            <a:endParaRPr lang="en-GB" dirty="0"/>
          </a:p>
        </p:txBody>
      </p:sp>
      <p:pic>
        <p:nvPicPr>
          <p:cNvPr id="6" name="Picture 5" descr="A close up of a tree&#10;&#10;Description automatically generated">
            <a:extLst>
              <a:ext uri="{FF2B5EF4-FFF2-40B4-BE49-F238E27FC236}">
                <a16:creationId xmlns:a16="http://schemas.microsoft.com/office/drawing/2014/main" id="{5E709365-FF0C-4DE2-91BF-CBA5CCD3C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18268"/>
            <a:ext cx="2514600" cy="1819275"/>
          </a:xfrm>
          <a:prstGeom prst="rect">
            <a:avLst/>
          </a:prstGeom>
        </p:spPr>
      </p:pic>
      <p:sp>
        <p:nvSpPr>
          <p:cNvPr id="7" name="Content Placeholder 2">
            <a:extLst>
              <a:ext uri="{FF2B5EF4-FFF2-40B4-BE49-F238E27FC236}">
                <a16:creationId xmlns:a16="http://schemas.microsoft.com/office/drawing/2014/main" id="{7F91D709-00D9-4934-93B9-E61910B607DD}"/>
              </a:ext>
            </a:extLst>
          </p:cNvPr>
          <p:cNvSpPr txBox="1">
            <a:spLocks/>
          </p:cNvSpPr>
          <p:nvPr/>
        </p:nvSpPr>
        <p:spPr>
          <a:xfrm>
            <a:off x="838199" y="2001470"/>
            <a:ext cx="10515599" cy="1498600"/>
          </a:xfrm>
          <a:prstGeom prst="rect">
            <a:avLst/>
          </a:prstGeom>
          <a:solidFill>
            <a:schemeClr val="accent4">
              <a:lumMod val="20000"/>
              <a:lumOff val="80000"/>
            </a:schemeClr>
          </a:solidFill>
          <a:ln w="28575">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v-SE" sz="2000"/>
              <a:t>För att finansiera verksamheten har IFK Fjärås satsat på publika arrangemang. Vår Midsommarfest på Tjolöholm har under de senaste åren vuxit upp till ett av Göteborgsregionens mest populära familjemål på midsommar. Det brukar bli över 6000 besökare som på de båda festdagarna samlas kring midsommarstången på gräsmattan framför slottet. Därutöver brukar IFK Fjärås årligen medverka i andra stora publika arrangemang på Tjolöholm. </a:t>
            </a:r>
            <a:endParaRPr lang="en-GB" sz="2000" dirty="0"/>
          </a:p>
        </p:txBody>
      </p:sp>
      <p:pic>
        <p:nvPicPr>
          <p:cNvPr id="8" name="Picture 7" descr="A close up of a cactus&#10;&#10;Description automatically generated">
            <a:extLst>
              <a:ext uri="{FF2B5EF4-FFF2-40B4-BE49-F238E27FC236}">
                <a16:creationId xmlns:a16="http://schemas.microsoft.com/office/drawing/2014/main" id="{F69B0DF9-49E9-457D-9967-A412D1AEAE5F}"/>
              </a:ext>
            </a:extLst>
          </p:cNvPr>
          <p:cNvPicPr>
            <a:picLocks noChangeAspect="1"/>
          </p:cNvPicPr>
          <p:nvPr/>
        </p:nvPicPr>
        <p:blipFill rotWithShape="1">
          <a:blip r:embed="rId3">
            <a:extLst>
              <a:ext uri="{28A0092B-C50C-407E-A947-70E740481C1C}">
                <a14:useLocalDpi xmlns:a14="http://schemas.microsoft.com/office/drawing/2010/main" val="0"/>
              </a:ext>
            </a:extLst>
          </a:blip>
          <a:srcRect t="17778"/>
          <a:stretch/>
        </p:blipFill>
        <p:spPr>
          <a:xfrm>
            <a:off x="8218607" y="5328276"/>
            <a:ext cx="2924176" cy="1164599"/>
          </a:xfrm>
          <a:prstGeom prst="rect">
            <a:avLst/>
          </a:prstGeom>
        </p:spPr>
      </p:pic>
    </p:spTree>
    <p:extLst>
      <p:ext uri="{BB962C8B-B14F-4D97-AF65-F5344CB8AC3E}">
        <p14:creationId xmlns:p14="http://schemas.microsoft.com/office/powerpoint/2010/main" val="2315115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TotalTime>
  <Words>719</Words>
  <Application>Microsoft Office PowerPoint</Application>
  <PresentationFormat>Widescreen</PresentationFormat>
  <Paragraphs>102</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FÖRÄLDRAMÖTE F-12</vt:lpstr>
      <vt:lpstr>PowerPoint Presentation</vt:lpstr>
      <vt:lpstr>PowerPoint Presentation</vt:lpstr>
      <vt:lpstr>IFK FJÄRÅS F12</vt:lpstr>
      <vt:lpstr>PowerPoint Presentation</vt:lpstr>
      <vt:lpstr>PowerPoint Presentation</vt:lpstr>
      <vt:lpstr>PowerPoint Presentation</vt:lpstr>
      <vt:lpstr>PowerPoint Presentation</vt:lpstr>
      <vt:lpstr>MIDSOMMAR PÅ TJOLÖHOLM (kan komma ställas in)</vt:lpstr>
      <vt:lpstr>PowerPoint Presentation</vt:lpstr>
      <vt:lpstr>PowerPoint Presentation</vt:lpstr>
      <vt:lpstr>Medlemsavgifter 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F-12</dc:title>
  <dc:creator>Johansson, Camilla</dc:creator>
  <cp:lastModifiedBy>Johansson, Camilla</cp:lastModifiedBy>
  <cp:revision>53</cp:revision>
  <cp:lastPrinted>2020-03-28T11:42:57Z</cp:lastPrinted>
  <dcterms:created xsi:type="dcterms:W3CDTF">2020-03-25T08:00:48Z</dcterms:created>
  <dcterms:modified xsi:type="dcterms:W3CDTF">2020-03-31T14:37:17Z</dcterms:modified>
</cp:coreProperties>
</file>