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68" r:id="rId3"/>
    <p:sldId id="269" r:id="rId4"/>
    <p:sldId id="274" r:id="rId5"/>
    <p:sldId id="270" r:id="rId6"/>
    <p:sldId id="271" r:id="rId7"/>
    <p:sldId id="272" r:id="rId8"/>
    <p:sldId id="276" r:id="rId9"/>
    <p:sldId id="277" r:id="rId10"/>
    <p:sldId id="275" r:id="rId11"/>
    <p:sldId id="273" r:id="rId12"/>
    <p:sldId id="27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3827"/>
  </p:normalViewPr>
  <p:slideViewPr>
    <p:cSldViewPr>
      <p:cViewPr varScale="1">
        <p:scale>
          <a:sx n="114" d="100"/>
          <a:sy n="114" d="100"/>
        </p:scale>
        <p:origin x="20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C47069-37B8-5FF9-67A0-C1B5ADC951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710EA35-3248-5145-22FD-53CE3DC8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CCD3EC-2EC1-114B-8C4D-5CFE1E6C2AC6}" type="datetimeFigureOut">
              <a:rPr lang="sv-SE"/>
              <a:pPr>
                <a:defRPr/>
              </a:pPr>
              <a:t>2024-10-21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FF96E4-945E-D851-00ED-2E392E1111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E09445D-AD64-540D-85AD-32E106813C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17B5D9-0698-D64B-8B17-C9C7B293992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079345D-27B5-ACC6-4A39-B221B3598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6D6129E-2B23-D95B-EFCA-EFEC8DB8DE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EC192DE-0548-6A4C-A22C-E6189F87E665}" type="datetimeFigureOut">
              <a:rPr lang="sv-SE"/>
              <a:pPr>
                <a:defRPr/>
              </a:pPr>
              <a:t>2024-10-21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A162BD33-8F10-A53D-EAD0-3BE3E592BC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0B76AE90-6CB6-31D5-F7D9-EAF2C9F89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8EB1AD-E714-DD47-0194-E1D2E74FC5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6D0551-5180-448F-A0C8-5819B4348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7E00A0-CC32-1A41-87CE-02DCE75DE103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E00A0-CC32-1A41-87CE-02DCE75DE103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9392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E00A0-CC32-1A41-87CE-02DCE75DE103}" type="slidenum">
              <a:rPr lang="sv-SE" altLang="sv-SE" smtClean="0"/>
              <a:pPr/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7942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4C640-7FC0-0296-37E8-025ED704F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6F305B-1AB4-196E-C53F-3CF655904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B2DB0C-F3C2-A9C7-55C1-D5D9C3128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CD885-477C-304C-B25B-C82EC438B13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34324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A093F5-A99E-77DB-8909-7606B84C3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F166FF-EE51-612B-49A2-A747F79FA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432167-BFC3-DAA9-6249-8A20FB11B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F2BC2-6774-7B43-88CA-ED7910A8331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95095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682492-AB90-306B-6FFF-E25AA5065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BF3F9-0ADC-16A9-8EEB-6FBAFB3CC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72F31-292C-005C-8A30-A3C3F1D0F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02F85-3F02-EB45-B2C9-EFD48B79E080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23776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5D452-7631-A455-DFF6-6EE5F5BA3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F75D79-88B1-9FE8-12AE-2E8EE85C1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6809E3-8CAF-07F5-89DF-29D988B5B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8B054-5AED-654D-9188-0BF8F3706AC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82421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CA091B-AC4B-3BB4-C260-F7D5B66DD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CEC336-FF6E-ECC1-CFDB-951B9C052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AD4801-BEC7-540C-1959-2879EBFF9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A8788-4333-6A40-8443-8B6CE42A06F5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52746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F363D-7BE5-F7D7-A19F-AA7EB39FE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6A995-D1CD-B530-FD2C-712EB591C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E6A09-F11D-C442-0B75-5F33AAA9A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59703-D7FE-A848-92AC-09BEB826E2FA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98465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3D38E9-895C-E0B2-043D-0E646BE7C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AEAFA4-D8F2-97AD-B1AD-21C8365F4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8B5826-55F2-6F76-AC5A-5D59E987C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73B60-0BD9-9540-825F-671C93D8018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8758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4852F1-06CF-FF41-991A-07EE0ED1D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CB1D68-7153-E7A5-4880-B61AEB3EA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387550-CC92-2835-0DFB-55C14223D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CAC0E-21D3-1B48-86FD-28C1B9D9ACEA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97875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FE14CE-1087-DB53-9F76-ADDCBAE48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3B5F98-8800-7A7A-4A40-FBFF655F7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F31B86-5D8E-F6C8-2D3F-136781A6B5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C9570-03B0-4142-80D4-D48DEBAB2D6B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28675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24656-C321-CAF6-3831-8089D423DC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661EC-5BBA-9B8E-F286-4C7068CD8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B2E6F-3563-5413-64CD-FEA8489A4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24C6F-A621-794D-B03E-6CFF7AAA4617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17110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AC367-14A4-58B2-48F8-0A0D99EB7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20555-9F0E-471E-EEA3-9191088A6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CE850B-EBA2-80C4-7FDB-56D4EDDD2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BC79A-2F48-6E4D-89B0-021061EB2A43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07534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6BE4B6-929F-6709-4ECF-BCF2996D5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29872A-3DFD-ED38-E74E-96217A0BF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4A573A-4048-F6AE-8A5A-5202A24D60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AFA298-F0EE-E815-E608-38C03915E3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DA0706-8EEA-E9DD-1907-AF69C77DC7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2B16BC6-0D58-A040-BF3E-F71DE210722E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BF7C26-E885-3760-CF89-C3A4BD8A2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77622E23-8753-F896-1D27-5671D02CF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203" y="1966694"/>
            <a:ext cx="4343399" cy="271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96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25B8F-D18F-83B2-1FDF-A58E934D2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6 600+ bildbanksfoton, bilder och royaltyfria bilder med öppettider Skylt  - iStock">
            <a:extLst>
              <a:ext uri="{FF2B5EF4-FFF2-40B4-BE49-F238E27FC236}">
                <a16:creationId xmlns:a16="http://schemas.microsoft.com/office/drawing/2014/main" id="{29DD1B84-9C51-81B1-E64C-B7ECF854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93012"/>
            <a:ext cx="2885048" cy="254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28342E26-02A3-0830-7E30-EAE70AF9E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27225" cy="11315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939D1E6-4A02-83F4-7ECC-409EFDCF0F0A}"/>
              </a:ext>
            </a:extLst>
          </p:cNvPr>
          <p:cNvSpPr txBox="1"/>
          <p:nvPr/>
        </p:nvSpPr>
        <p:spPr>
          <a:xfrm>
            <a:off x="971600" y="2222322"/>
            <a:ext cx="64807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0" i="0" u="none" strike="noStrike" dirty="0">
                <a:effectLst/>
                <a:latin typeface="Roboto" panose="020F0502020204030204" pitchFamily="34" charset="0"/>
              </a:rPr>
              <a:t>Frukost serveras på samtliga skolor. Lunch och middag serveras på ett antal skolor. </a:t>
            </a:r>
            <a:br>
              <a:rPr lang="sv-SE" sz="2400" dirty="0"/>
            </a:br>
            <a:br>
              <a:rPr lang="sv-SE" sz="2400" dirty="0"/>
            </a:br>
            <a:r>
              <a:rPr lang="sv-SE" sz="2400" b="0" i="0" u="none" strike="noStrike" dirty="0">
                <a:effectLst/>
                <a:latin typeface="Roboto" panose="02000000000000000000" pitchFamily="2" charset="0"/>
              </a:rPr>
              <a:t>Frukost serveras: 		06:30-09:00</a:t>
            </a:r>
            <a:br>
              <a:rPr lang="sv-SE" sz="2400" b="0" i="0" u="none" strike="noStrike" dirty="0">
                <a:effectLst/>
                <a:latin typeface="Roboto" panose="02000000000000000000" pitchFamily="2" charset="0"/>
              </a:rPr>
            </a:br>
            <a:r>
              <a:rPr lang="sv-SE" sz="2400" b="0" i="0" u="none" strike="noStrike" dirty="0">
                <a:effectLst/>
                <a:latin typeface="Roboto" panose="02000000000000000000" pitchFamily="2" charset="0"/>
              </a:rPr>
              <a:t>Torsdag middag : 		18:00-22:00</a:t>
            </a:r>
            <a:br>
              <a:rPr lang="sv-SE" sz="2400" b="0" i="0" u="none" strike="noStrike" dirty="0">
                <a:effectLst/>
                <a:latin typeface="Roboto" panose="02000000000000000000" pitchFamily="2" charset="0"/>
              </a:rPr>
            </a:br>
            <a:r>
              <a:rPr lang="sv-SE" sz="2400" b="0" i="0" u="none" strike="noStrike" dirty="0">
                <a:effectLst/>
                <a:latin typeface="Roboto" panose="02000000000000000000" pitchFamily="2" charset="0"/>
              </a:rPr>
              <a:t>Fr-Lö lunch: 			11:00-15:00</a:t>
            </a:r>
            <a:br>
              <a:rPr lang="sv-SE" sz="2400" b="0" i="0" u="none" strike="noStrike" dirty="0">
                <a:effectLst/>
                <a:latin typeface="Roboto" panose="02000000000000000000" pitchFamily="2" charset="0"/>
              </a:rPr>
            </a:br>
            <a:r>
              <a:rPr lang="sv-SE" sz="2400" b="0" i="0" u="none" strike="noStrike" dirty="0">
                <a:effectLst/>
                <a:latin typeface="Roboto" panose="02000000000000000000" pitchFamily="2" charset="0"/>
              </a:rPr>
              <a:t>Fr-Lö middag: 		17:00-20:00</a:t>
            </a:r>
            <a:br>
              <a:rPr lang="sv-SE" sz="2400" b="0" i="0" u="none" strike="noStrike" dirty="0">
                <a:effectLst/>
                <a:latin typeface="Roboto" panose="02000000000000000000" pitchFamily="2" charset="0"/>
              </a:rPr>
            </a:br>
            <a:r>
              <a:rPr lang="sv-SE" sz="2400" b="0" i="0" u="none" strike="noStrike" dirty="0">
                <a:effectLst/>
                <a:latin typeface="Roboto" panose="02000000000000000000" pitchFamily="2" charset="0"/>
              </a:rPr>
              <a:t>Söndag lunch: 		11:00-15:00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598A9E6-DE86-F101-0A80-8B134B5F47DB}"/>
              </a:ext>
            </a:extLst>
          </p:cNvPr>
          <p:cNvSpPr txBox="1"/>
          <p:nvPr/>
        </p:nvSpPr>
        <p:spPr>
          <a:xfrm>
            <a:off x="2414999" y="1069052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Öppettider för Mat </a:t>
            </a:r>
          </a:p>
        </p:txBody>
      </p:sp>
    </p:spTree>
    <p:extLst>
      <p:ext uri="{BB962C8B-B14F-4D97-AF65-F5344CB8AC3E}">
        <p14:creationId xmlns:p14="http://schemas.microsoft.com/office/powerpoint/2010/main" val="217081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2C657-C13D-90DD-EB70-2D5B3F90B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AC1124D8-AF5D-B4E1-3046-B141131CB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27225" cy="113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kövde karta – Sverige karta">
            <a:extLst>
              <a:ext uri="{FF2B5EF4-FFF2-40B4-BE49-F238E27FC236}">
                <a16:creationId xmlns:a16="http://schemas.microsoft.com/office/drawing/2014/main" id="{DCA527EF-00FC-B824-0991-1CCAE3CA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62562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AF14662-7AA9-F93B-BBC4-5FF6E96D5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900" y="486778"/>
            <a:ext cx="4831860" cy="58844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2090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F756B-B9A4-C931-6244-0946AD10F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3EC6402C-3AF6-C8C2-6AB4-306DBD78B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27225" cy="113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D645EA6-3DA7-BAFF-D47F-0E8CCDD1888F}"/>
              </a:ext>
            </a:extLst>
          </p:cNvPr>
          <p:cNvSpPr txBox="1"/>
          <p:nvPr/>
        </p:nvSpPr>
        <p:spPr>
          <a:xfrm>
            <a:off x="827584" y="2736502"/>
            <a:ext cx="79528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Allt material kommer tryckas upp </a:t>
            </a:r>
          </a:p>
          <a:p>
            <a:endParaRPr lang="sv-SE" sz="2800" b="1" dirty="0"/>
          </a:p>
          <a:p>
            <a:r>
              <a:rPr lang="sv-SE" sz="2800" b="1" dirty="0"/>
              <a:t>Kommer att finnas i en skolpärm som vanligt </a:t>
            </a:r>
          </a:p>
        </p:txBody>
      </p:sp>
    </p:spTree>
    <p:extLst>
      <p:ext uri="{BB962C8B-B14F-4D97-AF65-F5344CB8AC3E}">
        <p14:creationId xmlns:p14="http://schemas.microsoft.com/office/powerpoint/2010/main" val="360318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EC9752F-F510-EFE8-EDE5-9A91C23E1E03}"/>
              </a:ext>
            </a:extLst>
          </p:cNvPr>
          <p:cNvSpPr txBox="1"/>
          <p:nvPr/>
        </p:nvSpPr>
        <p:spPr>
          <a:xfrm>
            <a:off x="4942996" y="4267832"/>
            <a:ext cx="3604497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500" b="1" i="0" u="none" strike="noStrike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Välkomna 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5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Logi &amp; Mat</a:t>
            </a:r>
            <a:endParaRPr lang="en-US" sz="3500" b="1" i="0" u="none" strike="noStrike" kern="120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C672C7EC-03EB-651C-C2D9-C36AAAF6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352" y="2913590"/>
            <a:ext cx="3106320" cy="194521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7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EC699-404C-ACA2-9F88-6F62DC4AC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0E6AD972-D035-DE23-D16D-E1F653A6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27225" cy="1131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D368954-CE71-A814-BA7A-4AB8BA708C9D}"/>
              </a:ext>
            </a:extLst>
          </p:cNvPr>
          <p:cNvSpPr txBox="1"/>
          <p:nvPr/>
        </p:nvSpPr>
        <p:spPr>
          <a:xfrm>
            <a:off x="755576" y="1916832"/>
            <a:ext cx="78488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v-SE" altLang="sv-SE" sz="1800" dirty="0"/>
              <a:t>Utse huvudansvariga före , under och efter cup</a:t>
            </a:r>
          </a:p>
          <a:p>
            <a:pPr eaLnBrk="1" hangingPunct="1">
              <a:defRPr/>
            </a:pPr>
            <a:endParaRPr lang="sv-SE" altLang="sv-SE" sz="1800" dirty="0"/>
          </a:p>
          <a:p>
            <a:pPr eaLnBrk="1" hangingPunct="1">
              <a:defRPr/>
            </a:pPr>
            <a:r>
              <a:rPr lang="sv-SE" altLang="sv-SE" sz="1800" dirty="0"/>
              <a:t>I god tid före cupen göra upp med uthyrare/skola om lokaler , nycklar och besiktningar</a:t>
            </a:r>
          </a:p>
          <a:p>
            <a:pPr eaLnBrk="1" hangingPunct="1">
              <a:defRPr/>
            </a:pPr>
            <a:endParaRPr lang="sv-SE" altLang="sv-SE" sz="1800" dirty="0"/>
          </a:p>
          <a:p>
            <a:pPr eaLnBrk="1" hangingPunct="1">
              <a:defRPr/>
            </a:pPr>
            <a:r>
              <a:rPr lang="sv-SE" altLang="sv-SE" sz="1800" dirty="0"/>
              <a:t>Uthämtning av plastback med alla arrangemangsartiklar ifrån cupcentrat från kl.14 torsdag den 31 oktober</a:t>
            </a:r>
          </a:p>
          <a:p>
            <a:pPr eaLnBrk="1" hangingPunct="1">
              <a:defRPr/>
            </a:pPr>
            <a:endParaRPr lang="sv-SE" altLang="sv-SE" sz="1800" dirty="0"/>
          </a:p>
          <a:p>
            <a:pPr eaLnBrk="1" hangingPunct="1">
              <a:defRPr/>
            </a:pPr>
            <a:r>
              <a:rPr lang="sv-SE" altLang="sv-SE" sz="1800" dirty="0"/>
              <a:t>Besiktiga lokaler tillsammans med uthyrarens /skolans ansvarige. </a:t>
            </a:r>
          </a:p>
          <a:p>
            <a:pPr eaLnBrk="1" hangingPunct="1">
              <a:defRPr/>
            </a:pPr>
            <a:endParaRPr lang="sv-SE" altLang="sv-SE" sz="1800" dirty="0"/>
          </a:p>
          <a:p>
            <a:pPr eaLnBrk="1" hangingPunct="1">
              <a:defRPr/>
            </a:pPr>
            <a:r>
              <a:rPr lang="sv-SE" altLang="sv-SE" sz="1800" dirty="0"/>
              <a:t>Bemanningsschema upprättas från torsdag kl.16.00 till att skolan färdigställts söndag eftermiddag (lagen ska vara </a:t>
            </a:r>
          </a:p>
          <a:p>
            <a:pPr eaLnBrk="1" hangingPunct="1">
              <a:defRPr/>
            </a:pPr>
            <a:r>
              <a:rPr lang="sv-SE" altLang="sv-SE" sz="1800" dirty="0"/>
              <a:t>utcheckade kl.12.00)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DDC8DED-0D7A-33EB-95EA-C69B57D31773}"/>
              </a:ext>
            </a:extLst>
          </p:cNvPr>
          <p:cNvSpPr txBox="1"/>
          <p:nvPr/>
        </p:nvSpPr>
        <p:spPr>
          <a:xfrm>
            <a:off x="2699792" y="791475"/>
            <a:ext cx="452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Förberedelser före cupen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FB5B925-AAA5-40C3-8E31-DEBCD14F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604" y="1033074"/>
            <a:ext cx="915564" cy="12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3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CD6EC-CD4B-7972-D585-CDFB3CC0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AB85188F-3D47-8732-C88A-3A2CF4D94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27225" cy="11315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AC52185-107C-B6D0-DEF7-E2D44DD516BB}"/>
              </a:ext>
            </a:extLst>
          </p:cNvPr>
          <p:cNvSpPr txBox="1"/>
          <p:nvPr/>
        </p:nvSpPr>
        <p:spPr>
          <a:xfrm>
            <a:off x="125760" y="2636912"/>
            <a:ext cx="8892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v-SE" altLang="sv-SE" sz="1800" dirty="0"/>
              <a:t>Personal för logi skall vara TVÅ personer dygnet runt från </a:t>
            </a:r>
            <a:r>
              <a:rPr lang="sv-SE" altLang="sv-SE" sz="1800" dirty="0" err="1"/>
              <a:t>torsdagkväll</a:t>
            </a:r>
            <a:r>
              <a:rPr lang="sv-SE" altLang="sv-SE" sz="1800" dirty="0"/>
              <a:t> till söndag</a:t>
            </a:r>
          </a:p>
          <a:p>
            <a:pPr eaLnBrk="1" hangingPunct="1">
              <a:defRPr/>
            </a:pPr>
            <a:endParaRPr lang="en-US" altLang="sv-SE" sz="1800" dirty="0"/>
          </a:p>
          <a:p>
            <a:pPr eaLnBrk="1" hangingPunct="1">
              <a:defRPr/>
            </a:pPr>
            <a:r>
              <a:rPr lang="sv-SE" altLang="sv-SE" sz="1800" dirty="0"/>
              <a:t>Det kan behövas någon extra person på torsdag kväll och fredag morgon beroende på att </a:t>
            </a:r>
            <a:r>
              <a:rPr lang="sv-SE" altLang="sv-SE" sz="1800" dirty="0" err="1"/>
              <a:t>inchecking</a:t>
            </a:r>
            <a:r>
              <a:rPr lang="sv-SE" altLang="sv-SE" sz="1800" dirty="0"/>
              <a:t>/besiktning sker då och binder upp personal.</a:t>
            </a:r>
            <a:endParaRPr lang="en-US" altLang="sv-SE" sz="1800" dirty="0"/>
          </a:p>
          <a:p>
            <a:pPr eaLnBrk="1" hangingPunct="1">
              <a:defRPr/>
            </a:pPr>
            <a:endParaRPr lang="sv-SE" altLang="sv-SE" sz="1800" dirty="0"/>
          </a:p>
          <a:p>
            <a:pPr eaLnBrk="1" hangingPunct="1">
              <a:defRPr/>
            </a:pPr>
            <a:r>
              <a:rPr lang="sv-SE" altLang="sv-SE" sz="1800" dirty="0"/>
              <a:t>Tänk även på att boka upp extra personal på söndagen för utcheckning/</a:t>
            </a:r>
            <a:r>
              <a:rPr lang="sv-SE" altLang="sv-SE" sz="1800" dirty="0" err="1"/>
              <a:t>besiktining</a:t>
            </a:r>
            <a:r>
              <a:rPr lang="sv-SE" altLang="sv-SE" sz="1800" dirty="0"/>
              <a:t> av lagens lokaler samt sedan egen  städning av övriga ytor.</a:t>
            </a:r>
          </a:p>
          <a:p>
            <a:pPr eaLnBrk="1" hangingPunct="1">
              <a:defRPr/>
            </a:pPr>
            <a:endParaRPr lang="sv-SE" altLang="sv-SE" sz="1800" dirty="0"/>
          </a:p>
        </p:txBody>
      </p:sp>
      <p:pic>
        <p:nvPicPr>
          <p:cNvPr id="4098" name="Picture 2" descr="23 700+ Reception bildbanksillustrationer, royaltyfri vektorgrafik och clip  art - iStock | Receptionist, Lobby, Office">
            <a:extLst>
              <a:ext uri="{FF2B5EF4-FFF2-40B4-BE49-F238E27FC236}">
                <a16:creationId xmlns:a16="http://schemas.microsoft.com/office/drawing/2014/main" id="{2D741D34-39E5-86B9-20C5-C5B3B1BE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4968"/>
            <a:ext cx="172005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1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3B520-0815-025D-1C62-C48D35AD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F9E629AE-678F-2520-2BC4-13DCBF66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27225" cy="1131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FB47F697-6F0E-09C6-4EAA-6A28FC688EFA}"/>
              </a:ext>
            </a:extLst>
          </p:cNvPr>
          <p:cNvGrpSpPr/>
          <p:nvPr/>
        </p:nvGrpSpPr>
        <p:grpSpPr>
          <a:xfrm rot="696482">
            <a:off x="3527185" y="543540"/>
            <a:ext cx="4032448" cy="5770919"/>
            <a:chOff x="2483768" y="826433"/>
            <a:chExt cx="4032448" cy="5770919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5E56C51C-F6B5-805C-7E49-8A51DBAE7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7438" y="1124744"/>
              <a:ext cx="3749123" cy="5057328"/>
            </a:xfrm>
            <a:prstGeom prst="rect">
              <a:avLst/>
            </a:prstGeom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4B2F3A3-49DD-F408-6DDE-38F802A185E6}"/>
                </a:ext>
              </a:extLst>
            </p:cNvPr>
            <p:cNvSpPr/>
            <p:nvPr/>
          </p:nvSpPr>
          <p:spPr>
            <a:xfrm>
              <a:off x="2483768" y="826433"/>
              <a:ext cx="4032448" cy="57709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ED6B09B3-C852-5DAA-4562-49A88C74D409}"/>
              </a:ext>
            </a:extLst>
          </p:cNvPr>
          <p:cNvSpPr txBox="1"/>
          <p:nvPr/>
        </p:nvSpPr>
        <p:spPr>
          <a:xfrm>
            <a:off x="839917" y="2204864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b="1" dirty="0">
                <a:solidFill>
                  <a:srgbClr val="002060"/>
                </a:solidFill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406073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E9380B-9D92-537D-9C3F-9201B15A7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4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1080" y="590550"/>
            <a:ext cx="4110594" cy="2739376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44A99903-7D9F-5AB7-3EA2-2CF7ADF10A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" t="639" r="93301" b="-639"/>
          <a:stretch/>
        </p:blipFill>
        <p:spPr>
          <a:xfrm>
            <a:off x="565300" y="753230"/>
            <a:ext cx="3782154" cy="24140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1080" y="3544708"/>
            <a:ext cx="1988820" cy="2739376"/>
            <a:chOff x="7807230" y="2012810"/>
            <a:chExt cx="3251252" cy="34598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Bildobjekt 7">
            <a:extLst>
              <a:ext uri="{FF2B5EF4-FFF2-40B4-BE49-F238E27FC236}">
                <a16:creationId xmlns:a16="http://schemas.microsoft.com/office/drawing/2014/main" id="{1BE913AE-2792-0F8A-E15F-E1B407D9C0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53" t="4476" r="41879" b="73328"/>
          <a:stretch/>
        </p:blipFill>
        <p:spPr>
          <a:xfrm>
            <a:off x="524524" y="4346467"/>
            <a:ext cx="1741932" cy="113585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38952" y="3544708"/>
            <a:ext cx="1988820" cy="2739376"/>
            <a:chOff x="7807230" y="2012810"/>
            <a:chExt cx="3251252" cy="34598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Bild 1">
            <a:extLst>
              <a:ext uri="{FF2B5EF4-FFF2-40B4-BE49-F238E27FC236}">
                <a16:creationId xmlns:a16="http://schemas.microsoft.com/office/drawing/2014/main" id="{C4CF54C9-F924-E4F1-9A90-663E03AB0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396" y="4368985"/>
            <a:ext cx="1741932" cy="1090821"/>
          </a:xfrm>
          <a:prstGeom prst="rect">
            <a:avLst/>
          </a:prstGeom>
          <a:noFill/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4575" y="583417"/>
            <a:ext cx="4088343" cy="5700667"/>
            <a:chOff x="7807230" y="2012810"/>
            <a:chExt cx="3251252" cy="34598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9A66A3C9-49F1-BA0C-D42A-79DF183E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388763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F0DE9D2-66BE-6C83-EF5E-372322B195CF}"/>
              </a:ext>
            </a:extLst>
          </p:cNvPr>
          <p:cNvGrpSpPr/>
          <p:nvPr/>
        </p:nvGrpSpPr>
        <p:grpSpPr>
          <a:xfrm>
            <a:off x="5016144" y="763702"/>
            <a:ext cx="3365203" cy="5340096"/>
            <a:chOff x="2699792" y="404664"/>
            <a:chExt cx="3960440" cy="6336704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1D3319A2-C074-8B9E-7BE7-FCB42F96A1CA}"/>
                </a:ext>
              </a:extLst>
            </p:cNvPr>
            <p:cNvSpPr/>
            <p:nvPr/>
          </p:nvSpPr>
          <p:spPr>
            <a:xfrm>
              <a:off x="2699792" y="404664"/>
              <a:ext cx="3960440" cy="63367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F4736FA8-A5EF-5119-157A-B65075C15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3808" y="620688"/>
              <a:ext cx="3809867" cy="6065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66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8AF51-5F35-ED5F-239F-A1FE7CE1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85A47C1E-78BE-A3B0-0AC2-BC447DE38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27225" cy="113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269B14E-F263-7010-D743-9A14D63B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8209">
            <a:off x="4313790" y="627777"/>
            <a:ext cx="3903639" cy="560244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EE869C0-EC3A-F927-8FAB-AE2174BF43EC}"/>
              </a:ext>
            </a:extLst>
          </p:cNvPr>
          <p:cNvSpPr txBox="1"/>
          <p:nvPr/>
        </p:nvSpPr>
        <p:spPr>
          <a:xfrm>
            <a:off x="578787" y="2060848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Brandinformation</a:t>
            </a:r>
          </a:p>
        </p:txBody>
      </p:sp>
      <p:pic>
        <p:nvPicPr>
          <p:cNvPr id="6146" name="Picture 2" descr="Utrymningsskylt">
            <a:extLst>
              <a:ext uri="{FF2B5EF4-FFF2-40B4-BE49-F238E27FC236}">
                <a16:creationId xmlns:a16="http://schemas.microsoft.com/office/drawing/2014/main" id="{AE86C5CA-F59E-5C0D-AB9B-1FD6E061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88" y="4509120"/>
            <a:ext cx="1175792" cy="5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kylt med piktogram &quot;Brandsläckare&quot; EN ISO 7010, F001 | Seton">
            <a:extLst>
              <a:ext uri="{FF2B5EF4-FFF2-40B4-BE49-F238E27FC236}">
                <a16:creationId xmlns:a16="http://schemas.microsoft.com/office/drawing/2014/main" id="{670BCFF4-ADEE-A3CF-ADB8-0A638901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" y="2992663"/>
            <a:ext cx="992573" cy="9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arkering förbjuden skylt • Sign Hero">
            <a:extLst>
              <a:ext uri="{FF2B5EF4-FFF2-40B4-BE49-F238E27FC236}">
                <a16:creationId xmlns:a16="http://schemas.microsoft.com/office/drawing/2014/main" id="{EC5BDA53-2CA6-8B98-B149-018E6C16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37" y="3013161"/>
            <a:ext cx="1007309" cy="10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6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CA77C-FE2B-CFCD-1051-FF739CAFC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9C7E7FA4-11A1-FDDF-6BBC-3C9D9F16F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27225" cy="11315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21F8CB9-93D3-96DC-1C27-C6C7DC729934}"/>
              </a:ext>
            </a:extLst>
          </p:cNvPr>
          <p:cNvSpPr txBox="1"/>
          <p:nvPr/>
        </p:nvSpPr>
        <p:spPr>
          <a:xfrm>
            <a:off x="269910" y="1627417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v-SE" altLang="sv-SE" sz="2000" b="1"/>
              <a:t>Tillse att de regler som Skadevi Handbollscup bestämt följes på skolan/matsalen.</a:t>
            </a:r>
            <a:endParaRPr lang="sv-SE" altLang="sv-SE" sz="2000" b="1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2200AB27-996C-DDD6-6805-E31E24B6EFC7}"/>
              </a:ext>
            </a:extLst>
          </p:cNvPr>
          <p:cNvGrpSpPr/>
          <p:nvPr/>
        </p:nvGrpSpPr>
        <p:grpSpPr>
          <a:xfrm rot="813035">
            <a:off x="4456305" y="298504"/>
            <a:ext cx="3744416" cy="6192688"/>
            <a:chOff x="3059832" y="548680"/>
            <a:chExt cx="3744416" cy="6192688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BBADC0F-E56F-1A38-D2BC-2293850BB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7336" y="764704"/>
              <a:ext cx="3490284" cy="5742824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4C12E94-14D2-0AEE-D6DD-0419E7858308}"/>
                </a:ext>
              </a:extLst>
            </p:cNvPr>
            <p:cNvSpPr/>
            <p:nvPr/>
          </p:nvSpPr>
          <p:spPr>
            <a:xfrm>
              <a:off x="3059832" y="548680"/>
              <a:ext cx="3744416" cy="61926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053" name="Picture 5" descr="Parkering förbjuden skylt • Sign Hero">
            <a:extLst>
              <a:ext uri="{FF2B5EF4-FFF2-40B4-BE49-F238E27FC236}">
                <a16:creationId xmlns:a16="http://schemas.microsoft.com/office/drawing/2014/main" id="{1B90316F-81F5-CBA8-8984-769D22FC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4" y="2977927"/>
            <a:ext cx="1629949" cy="16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5EA287B-4FA4-5163-88F9-FA74193E92E3}"/>
              </a:ext>
            </a:extLst>
          </p:cNvPr>
          <p:cNvSpPr txBox="1"/>
          <p:nvPr/>
        </p:nvSpPr>
        <p:spPr>
          <a:xfrm>
            <a:off x="845185" y="4619557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OBS! Skolgård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438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67D55-0A2C-B9ED-C10F-AD8D7C5EA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185A5900-BB9C-C0E3-C4CF-B0296342F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27225" cy="1131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4DCDC2-EE79-E220-1200-547469080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" y="798238"/>
            <a:ext cx="889317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sv-SE" sz="1600" dirty="0"/>
          </a:p>
          <a:p>
            <a:pPr>
              <a:defRPr/>
            </a:pPr>
            <a:endParaRPr lang="sv-SE" sz="1600" b="1" dirty="0"/>
          </a:p>
          <a:p>
            <a:pPr algn="ctr">
              <a:defRPr/>
            </a:pPr>
            <a:r>
              <a:rPr lang="sv-SE" sz="3200" b="1" dirty="0"/>
              <a:t>Kökspersonal </a:t>
            </a:r>
          </a:p>
          <a:p>
            <a:pPr>
              <a:defRPr/>
            </a:pPr>
            <a:endParaRPr lang="sv-SE" sz="1600" b="1" dirty="0"/>
          </a:p>
          <a:p>
            <a:pPr>
              <a:defRPr/>
            </a:pPr>
            <a:endParaRPr lang="sv-SE" sz="1600" b="1" dirty="0"/>
          </a:p>
          <a:p>
            <a:pPr>
              <a:defRPr/>
            </a:pPr>
            <a:r>
              <a:rPr lang="sv-SE" dirty="0"/>
              <a:t>Samtliga kök är bemannade med ordinarie kökspersonal som till sin hjälp </a:t>
            </a:r>
          </a:p>
          <a:p>
            <a:pPr>
              <a:defRPr/>
            </a:pPr>
            <a:r>
              <a:rPr lang="sv-SE" dirty="0"/>
              <a:t>har X antal funktionärer från IFK: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Torsdag :		På Vasaskolan 5 funktionärer 18.00-23.00 </a:t>
            </a:r>
          </a:p>
          <a:p>
            <a:pPr>
              <a:defRPr/>
            </a:pPr>
            <a:r>
              <a:rPr lang="sv-SE" dirty="0"/>
              <a:t>fredag och lördag : 	3 funktionärer 06.00-10.00, 4 funktionärer 10.00-21.00, </a:t>
            </a:r>
          </a:p>
          <a:p>
            <a:pPr>
              <a:defRPr/>
            </a:pPr>
            <a:r>
              <a:rPr lang="sv-SE" dirty="0"/>
              <a:t>Söndag :		3 funktionärer 06.00-10.00</a:t>
            </a:r>
          </a:p>
          <a:p>
            <a:pPr>
              <a:defRPr/>
            </a:pPr>
            <a:r>
              <a:rPr lang="sv-SE" dirty="0"/>
              <a:t>			På Vasaskolan 5 funktionärer 10.00-16.00 </a:t>
            </a:r>
          </a:p>
          <a:p>
            <a:pPr>
              <a:defRPr/>
            </a:pPr>
            <a:r>
              <a:rPr lang="sv-SE" dirty="0"/>
              <a:t>			På Västerhöjdskolan 8 funktionärer kl.06.00-16.00</a:t>
            </a:r>
          </a:p>
          <a:p>
            <a:pPr>
              <a:defRPr/>
            </a:pPr>
            <a:endParaRPr lang="sv-SE" altLang="sv-SE" dirty="0"/>
          </a:p>
          <a:p>
            <a:pPr>
              <a:defRPr/>
            </a:pPr>
            <a:r>
              <a:rPr lang="sv-SE" altLang="sv-SE" dirty="0"/>
              <a:t>Åtagandet innebär också att ha kontroll på att alla som äter på </a:t>
            </a:r>
            <a:r>
              <a:rPr lang="sv-SE" altLang="sv-SE" dirty="0" err="1"/>
              <a:t>resp.matställe</a:t>
            </a:r>
            <a:r>
              <a:rPr lang="sv-SE" altLang="sv-SE" dirty="0"/>
              <a:t> </a:t>
            </a:r>
          </a:p>
          <a:p>
            <a:pPr>
              <a:defRPr/>
            </a:pPr>
            <a:r>
              <a:rPr lang="sv-SE" altLang="sv-SE" dirty="0"/>
              <a:t>har ett giltigt deltagarkort </a:t>
            </a:r>
            <a:r>
              <a:rPr lang="sv-SE" altLang="sv-SE" dirty="0" err="1"/>
              <a:t>Skadevi</a:t>
            </a:r>
            <a:r>
              <a:rPr lang="sv-SE" altLang="sv-SE" dirty="0"/>
              <a:t> </a:t>
            </a:r>
            <a:r>
              <a:rPr lang="sv-SE" altLang="sv-SE" dirty="0" err="1"/>
              <a:t>Handbollscup</a:t>
            </a:r>
            <a:endParaRPr lang="sv-SE" altLang="sv-SE" dirty="0"/>
          </a:p>
          <a:p>
            <a:pPr>
              <a:defRPr/>
            </a:pPr>
            <a:endParaRPr lang="en-US" altLang="sv-SE" sz="1600" dirty="0"/>
          </a:p>
        </p:txBody>
      </p:sp>
      <p:pic>
        <p:nvPicPr>
          <p:cNvPr id="5124" name="Picture 4" descr="Cutlery, Plate And Glass Arranged To A Symbol Stock Photo, Picture and  Royalty Free Image. Image 30677173.">
            <a:extLst>
              <a:ext uri="{FF2B5EF4-FFF2-40B4-BE49-F238E27FC236}">
                <a16:creationId xmlns:a16="http://schemas.microsoft.com/office/drawing/2014/main" id="{9307A8B6-F666-7CD2-9277-D1AC58C9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5481"/>
            <a:ext cx="1584176" cy="16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739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320</Words>
  <Application>Microsoft Macintosh PowerPoint</Application>
  <PresentationFormat>Bildspel på skärmen (4:3)</PresentationFormat>
  <Paragraphs>45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Roboto</vt:lpstr>
      <vt:lpstr>Default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Ford Motor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pfalkhag</dc:creator>
  <cp:lastModifiedBy>Per-Arne Falkhage</cp:lastModifiedBy>
  <cp:revision>27</cp:revision>
  <dcterms:created xsi:type="dcterms:W3CDTF">2010-10-05T13:38:37Z</dcterms:created>
  <dcterms:modified xsi:type="dcterms:W3CDTF">2024-10-24T10:24:47Z</dcterms:modified>
</cp:coreProperties>
</file>