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4" r:id="rId8"/>
    <p:sldId id="265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4DE0-507F-4FC0-9700-21E3ED232CBD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3110-737D-454D-93D9-5025C6DF2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5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4DE0-507F-4FC0-9700-21E3ED232CBD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3110-737D-454D-93D9-5025C6DF2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63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4DE0-507F-4FC0-9700-21E3ED232CBD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3110-737D-454D-93D9-5025C6DF2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80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4DE0-507F-4FC0-9700-21E3ED232CBD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3110-737D-454D-93D9-5025C6DF2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24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4DE0-507F-4FC0-9700-21E3ED232CBD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3110-737D-454D-93D9-5025C6DF2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94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4DE0-507F-4FC0-9700-21E3ED232CBD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3110-737D-454D-93D9-5025C6DF2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77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4DE0-507F-4FC0-9700-21E3ED232CBD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3110-737D-454D-93D9-5025C6DF2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48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4DE0-507F-4FC0-9700-21E3ED232CBD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3110-737D-454D-93D9-5025C6DF2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56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4DE0-507F-4FC0-9700-21E3ED232CBD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3110-737D-454D-93D9-5025C6DF2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46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4DE0-507F-4FC0-9700-21E3ED232CBD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3110-737D-454D-93D9-5025C6DF2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31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4DE0-507F-4FC0-9700-21E3ED232CBD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3110-737D-454D-93D9-5025C6DF2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647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D4DE0-507F-4FC0-9700-21E3ED232CBD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63110-737D-454D-93D9-5025C6DF2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0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28825" y="756001"/>
            <a:ext cx="5063455" cy="506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3568" y="5733256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           Information – Lag P08 för Året 2023 med återblick på 2022</a:t>
            </a:r>
            <a:endParaRPr lang="en-US" dirty="0"/>
          </a:p>
        </p:txBody>
      </p:sp>
      <p:sp>
        <p:nvSpPr>
          <p:cNvPr id="5" name="Rektangel 4"/>
          <p:cNvSpPr/>
          <p:nvPr/>
        </p:nvSpPr>
        <p:spPr>
          <a:xfrm>
            <a:off x="6732240" y="1844824"/>
            <a:ext cx="2232248" cy="499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7122559" y="1909904"/>
            <a:ext cx="145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Engagemang</a:t>
            </a:r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6729182" y="2530630"/>
            <a:ext cx="2232248" cy="499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7119501" y="2595710"/>
            <a:ext cx="145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Glädje</a:t>
            </a:r>
            <a:endParaRPr lang="sv-SE" dirty="0"/>
          </a:p>
        </p:txBody>
      </p:sp>
      <p:sp>
        <p:nvSpPr>
          <p:cNvPr id="9" name="Rektangel 8"/>
          <p:cNvSpPr/>
          <p:nvPr/>
        </p:nvSpPr>
        <p:spPr>
          <a:xfrm>
            <a:off x="6729182" y="3212976"/>
            <a:ext cx="2232248" cy="499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7119501" y="3278056"/>
            <a:ext cx="145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Kamratskap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52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377" y="156101"/>
            <a:ext cx="1143001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upp 2"/>
          <p:cNvGrpSpPr>
            <a:grpSpLocks/>
          </p:cNvGrpSpPr>
          <p:nvPr/>
        </p:nvGrpSpPr>
        <p:grpSpPr bwMode="auto">
          <a:xfrm>
            <a:off x="2286000" y="1019175"/>
            <a:ext cx="4537075" cy="0"/>
            <a:chOff x="2286411" y="1967012"/>
            <a:chExt cx="4536447" cy="0"/>
          </a:xfrm>
        </p:grpSpPr>
        <p:cxnSp>
          <p:nvCxnSpPr>
            <p:cNvPr id="5" name="Rak 10"/>
            <p:cNvCxnSpPr/>
            <p:nvPr/>
          </p:nvCxnSpPr>
          <p:spPr>
            <a:xfrm>
              <a:off x="2286411" y="1967012"/>
              <a:ext cx="971416" cy="0"/>
            </a:xfrm>
            <a:prstGeom prst="line">
              <a:avLst/>
            </a:prstGeom>
            <a:ln w="127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" name="Rak 13"/>
            <p:cNvCxnSpPr/>
            <p:nvPr/>
          </p:nvCxnSpPr>
          <p:spPr>
            <a:xfrm>
              <a:off x="5851442" y="1967012"/>
              <a:ext cx="971416" cy="0"/>
            </a:xfrm>
            <a:prstGeom prst="line">
              <a:avLst/>
            </a:prstGeom>
            <a:ln w="127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Rectangle 7"/>
          <p:cNvSpPr/>
          <p:nvPr/>
        </p:nvSpPr>
        <p:spPr>
          <a:xfrm>
            <a:off x="1043608" y="764704"/>
            <a:ext cx="56886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Arial Black" panose="020B0A04020102020204" pitchFamily="34" charset="0"/>
              </a:rPr>
              <a:t>           IFK P08</a:t>
            </a:r>
            <a:br>
              <a:rPr lang="en-US" sz="2400" dirty="0" smtClean="0">
                <a:latin typeface="Arial Black" panose="020B0A04020102020204" pitchFamily="34" charset="0"/>
              </a:rPr>
            </a:br>
            <a:r>
              <a:rPr lang="en-US" sz="2400" dirty="0" smtClean="0">
                <a:latin typeface="Arial Black" panose="020B0A04020102020204" pitchFamily="34" charset="0"/>
              </a:rPr>
              <a:t>   Information 2023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11" name="textruta 17"/>
          <p:cNvSpPr txBox="1">
            <a:spLocks noChangeArrowheads="1"/>
          </p:cNvSpPr>
          <p:nvPr/>
        </p:nvSpPr>
        <p:spPr bwMode="auto">
          <a:xfrm>
            <a:off x="2627784" y="1382758"/>
            <a:ext cx="401637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tabLst>
                <a:tab pos="180975" algn="l"/>
              </a:tabLst>
              <a:defRPr>
                <a:solidFill>
                  <a:srgbClr val="575756"/>
                </a:solidFill>
                <a:latin typeface="Constantia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  <a:tabLst>
                <a:tab pos="180975" algn="l"/>
              </a:tabLst>
              <a:defRPr>
                <a:solidFill>
                  <a:srgbClr val="575756"/>
                </a:solidFill>
                <a:latin typeface="Constantia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  <a:tabLst>
                <a:tab pos="180975" algn="l"/>
              </a:tabLst>
              <a:defRPr>
                <a:solidFill>
                  <a:srgbClr val="575756"/>
                </a:solidFill>
                <a:latin typeface="Constantia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  <a:tabLst>
                <a:tab pos="180975" algn="l"/>
              </a:tabLst>
              <a:defRPr>
                <a:solidFill>
                  <a:srgbClr val="575756"/>
                </a:solidFill>
                <a:latin typeface="Constantia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  <a:tabLst>
                <a:tab pos="180975" algn="l"/>
              </a:tabLst>
              <a:defRPr>
                <a:solidFill>
                  <a:srgbClr val="575756"/>
                </a:solidFill>
                <a:latin typeface="Constantia" pitchFamily="18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tabLst>
                <a:tab pos="180975" algn="l"/>
              </a:tabLst>
              <a:defRPr>
                <a:solidFill>
                  <a:srgbClr val="575756"/>
                </a:solidFill>
                <a:latin typeface="Constantia" pitchFamily="18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tabLst>
                <a:tab pos="180975" algn="l"/>
              </a:tabLst>
              <a:defRPr>
                <a:solidFill>
                  <a:srgbClr val="575756"/>
                </a:solidFill>
                <a:latin typeface="Constantia" pitchFamily="18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tabLst>
                <a:tab pos="180975" algn="l"/>
              </a:tabLst>
              <a:defRPr>
                <a:solidFill>
                  <a:srgbClr val="575756"/>
                </a:solidFill>
                <a:latin typeface="Constantia" pitchFamily="18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tabLst>
                <a:tab pos="180975" algn="l"/>
              </a:tabLst>
              <a:defRPr>
                <a:solidFill>
                  <a:srgbClr val="575756"/>
                </a:solidFill>
                <a:latin typeface="Constantia" pitchFamily="18" charset="0"/>
                <a:ea typeface="ＭＳ Ｐゴシック" pitchFamily="34" charset="-128"/>
              </a:defRPr>
            </a:lvl9pPr>
          </a:lstStyle>
          <a:p>
            <a:pPr marL="171450" marR="0" lvl="0" indent="-171450" defTabSz="457200" eaLnBrk="1" fontAlgn="base" latinLnBrk="0" hangingPunct="1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>
                <a:srgbClr val="E63429"/>
              </a:buClr>
              <a:buSzTx/>
              <a:buFont typeface="Arial" charset="0"/>
              <a:buChar char="•"/>
              <a:tabLst>
                <a:tab pos="180975" algn="l"/>
              </a:tabLst>
              <a:defRPr/>
            </a:pPr>
            <a:r>
              <a:rPr kumimoji="0" lang="sv-SE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575756"/>
                </a:solidFill>
                <a:effectLst/>
                <a:uLnTx/>
                <a:uFillTx/>
                <a:latin typeface="Constantia" pitchFamily="18" charset="0"/>
                <a:ea typeface="ＭＳ Ｐゴシック" pitchFamily="34" charset="-128"/>
              </a:rPr>
              <a:t>Organisation – ledare och spelare</a:t>
            </a:r>
          </a:p>
          <a:p>
            <a:pPr marL="171450" marR="0" lvl="0" indent="-171450" defTabSz="457200" eaLnBrk="1" fontAlgn="base" latinLnBrk="0" hangingPunct="1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>
                <a:srgbClr val="E63429"/>
              </a:buClr>
              <a:buSzTx/>
              <a:buFont typeface="Arial" charset="0"/>
              <a:buChar char="•"/>
              <a:tabLst>
                <a:tab pos="180975" algn="l"/>
              </a:tabLst>
              <a:defRPr/>
            </a:pPr>
            <a:r>
              <a:rPr kumimoji="0" lang="sv-SE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575756"/>
                </a:solidFill>
                <a:effectLst/>
                <a:uLnTx/>
                <a:uFillTx/>
                <a:latin typeface="Constantia" pitchFamily="18" charset="0"/>
                <a:ea typeface="ＭＳ Ｐゴシック" pitchFamily="34" charset="-128"/>
              </a:rPr>
              <a:t> Att vara en del av</a:t>
            </a:r>
            <a:r>
              <a:rPr kumimoji="0" lang="sv-SE" altLang="en-US" sz="1200" b="1" i="0" u="none" strike="noStrike" kern="0" cap="none" spc="0" normalizeH="0" noProof="0" dirty="0" smtClean="0">
                <a:ln>
                  <a:noFill/>
                </a:ln>
                <a:solidFill>
                  <a:srgbClr val="575756"/>
                </a:solidFill>
                <a:effectLst/>
                <a:uLnTx/>
                <a:uFillTx/>
                <a:latin typeface="Constantia" pitchFamily="18" charset="0"/>
                <a:ea typeface="ＭＳ Ｐゴシック" pitchFamily="34" charset="-128"/>
              </a:rPr>
              <a:t> IFK</a:t>
            </a:r>
            <a:r>
              <a:rPr kumimoji="0" lang="sv-SE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575756"/>
                </a:solidFill>
                <a:effectLst/>
                <a:uLnTx/>
                <a:uFillTx/>
                <a:latin typeface="Constantia" pitchFamily="18" charset="0"/>
                <a:ea typeface="ＭＳ Ｐゴシック" pitchFamily="34" charset="-128"/>
              </a:rPr>
              <a:t> Pojkar 08 </a:t>
            </a:r>
          </a:p>
          <a:p>
            <a:pPr marL="171450" marR="0" lvl="0" indent="-171450" defTabSz="457200" eaLnBrk="1" fontAlgn="base" latinLnBrk="0" hangingPunct="1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>
                <a:srgbClr val="E63429"/>
              </a:buClr>
              <a:buSzTx/>
              <a:buFont typeface="Arial" charset="0"/>
              <a:buChar char="•"/>
              <a:tabLst>
                <a:tab pos="180975" algn="l"/>
              </a:tabLst>
              <a:defRPr/>
            </a:pPr>
            <a:r>
              <a:rPr kumimoji="0" lang="sv-SE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575756"/>
                </a:solidFill>
                <a:effectLst/>
                <a:uLnTx/>
                <a:uFillTx/>
                <a:latin typeface="Constantia" pitchFamily="18" charset="0"/>
                <a:ea typeface="ＭＳ Ｐゴシック" pitchFamily="34" charset="-128"/>
              </a:rPr>
              <a:t>Fokus framåt och Matchning</a:t>
            </a:r>
          </a:p>
          <a:p>
            <a:pPr marL="171450" marR="0" lvl="0" indent="-171450" defTabSz="457200" eaLnBrk="1" fontAlgn="base" latinLnBrk="0" hangingPunct="1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>
                <a:srgbClr val="E63429"/>
              </a:buClr>
              <a:buSzTx/>
              <a:buFont typeface="Arial" charset="0"/>
              <a:buChar char="•"/>
              <a:tabLst>
                <a:tab pos="180975" algn="l"/>
              </a:tabLst>
              <a:defRPr/>
            </a:pPr>
            <a:r>
              <a:rPr kumimoji="0" lang="sv-SE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575756"/>
                </a:solidFill>
                <a:effectLst/>
                <a:uLnTx/>
                <a:uFillTx/>
                <a:latin typeface="Constantia" pitchFamily="18" charset="0"/>
                <a:ea typeface="ＭＳ Ｐゴシック" pitchFamily="34" charset="-128"/>
              </a:rPr>
              <a:t>Planering</a:t>
            </a:r>
          </a:p>
          <a:p>
            <a:pPr marL="171450" marR="0" lvl="0" indent="-171450" defTabSz="457200" eaLnBrk="1" fontAlgn="base" latinLnBrk="0" hangingPunct="1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>
                <a:srgbClr val="E63429"/>
              </a:buClr>
              <a:buSzTx/>
              <a:buFont typeface="Arial" charset="0"/>
              <a:buChar char="•"/>
              <a:tabLst>
                <a:tab pos="180975" algn="l"/>
              </a:tabLst>
              <a:defRPr/>
            </a:pPr>
            <a:r>
              <a:rPr kumimoji="0" lang="sv-SE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575756"/>
                </a:solidFill>
                <a:effectLst/>
                <a:uLnTx/>
                <a:uFillTx/>
                <a:latin typeface="Constantia" pitchFamily="18" charset="0"/>
                <a:ea typeface="ＭＳ Ｐゴシック" pitchFamily="34" charset="-128"/>
              </a:rPr>
              <a:t>Budget</a:t>
            </a:r>
          </a:p>
          <a:p>
            <a:pPr marL="171450" marR="0" lvl="0" indent="-171450" defTabSz="457200" eaLnBrk="1" fontAlgn="base" latinLnBrk="0" hangingPunct="1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>
                <a:srgbClr val="E63429"/>
              </a:buClr>
              <a:buSzTx/>
              <a:buFont typeface="Arial" charset="0"/>
              <a:buChar char="•"/>
              <a:tabLst>
                <a:tab pos="180975" algn="l"/>
              </a:tabLst>
              <a:defRPr/>
            </a:pPr>
            <a:r>
              <a:rPr kumimoji="0" lang="sv-SE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575756"/>
                </a:solidFill>
                <a:effectLst/>
                <a:uLnTx/>
                <a:uFillTx/>
                <a:latin typeface="Constantia" pitchFamily="18" charset="0"/>
                <a:ea typeface="ＭＳ Ｐゴシック" pitchFamily="34" charset="-128"/>
              </a:rPr>
              <a:t>Till sist…</a:t>
            </a:r>
          </a:p>
        </p:txBody>
      </p:sp>
      <p:sp>
        <p:nvSpPr>
          <p:cNvPr id="3" name="Rektangel 2"/>
          <p:cNvSpPr/>
          <p:nvPr/>
        </p:nvSpPr>
        <p:spPr>
          <a:xfrm>
            <a:off x="1394521" y="156101"/>
            <a:ext cx="2232248" cy="499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1784840" y="221181"/>
            <a:ext cx="145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Engagemang</a:t>
            </a:r>
            <a:endParaRPr lang="sv-SE" dirty="0"/>
          </a:p>
        </p:txBody>
      </p:sp>
      <p:sp>
        <p:nvSpPr>
          <p:cNvPr id="12" name="Rektangel 11"/>
          <p:cNvSpPr/>
          <p:nvPr/>
        </p:nvSpPr>
        <p:spPr>
          <a:xfrm>
            <a:off x="3779912" y="157195"/>
            <a:ext cx="2232248" cy="499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13" name="textruta 12"/>
          <p:cNvSpPr txBox="1"/>
          <p:nvPr/>
        </p:nvSpPr>
        <p:spPr>
          <a:xfrm>
            <a:off x="4170231" y="222275"/>
            <a:ext cx="145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Glädje</a:t>
            </a:r>
            <a:endParaRPr lang="sv-SE" dirty="0"/>
          </a:p>
        </p:txBody>
      </p:sp>
      <p:sp>
        <p:nvSpPr>
          <p:cNvPr id="14" name="Rektangel 13"/>
          <p:cNvSpPr/>
          <p:nvPr/>
        </p:nvSpPr>
        <p:spPr>
          <a:xfrm>
            <a:off x="6165303" y="156101"/>
            <a:ext cx="2232248" cy="499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6555622" y="221181"/>
            <a:ext cx="145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Kamratskap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6507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7744" y="188640"/>
            <a:ext cx="48317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defTabSz="457200" fontAlgn="base">
              <a:spcBef>
                <a:spcPct val="0"/>
              </a:spcBef>
              <a:spcAft>
                <a:spcPct val="0"/>
              </a:spcAft>
              <a:buClr>
                <a:srgbClr val="E63429"/>
              </a:buClr>
              <a:tabLst>
                <a:tab pos="180975" algn="l"/>
              </a:tabLst>
              <a:defRPr/>
            </a:pPr>
            <a:r>
              <a:rPr lang="sv-SE" altLang="en-US" b="1" kern="0" dirty="0" smtClean="0">
                <a:solidFill>
                  <a:srgbClr val="575756"/>
                </a:solidFill>
                <a:latin typeface="Constantia" pitchFamily="18" charset="0"/>
                <a:ea typeface="ＭＳ Ｐゴシック" pitchFamily="34" charset="-128"/>
              </a:rPr>
              <a:t> __________ IFK P08_______</a:t>
            </a:r>
          </a:p>
          <a:p>
            <a:pPr lvl="1" defTabSz="457200" fontAlgn="base">
              <a:spcBef>
                <a:spcPct val="0"/>
              </a:spcBef>
              <a:spcAft>
                <a:spcPct val="0"/>
              </a:spcAft>
              <a:buClr>
                <a:srgbClr val="E63429"/>
              </a:buClr>
              <a:tabLst>
                <a:tab pos="180975" algn="l"/>
              </a:tabLst>
              <a:defRPr/>
            </a:pPr>
            <a:r>
              <a:rPr lang="sv-SE" altLang="en-US" b="1" kern="0" dirty="0" smtClean="0">
                <a:solidFill>
                  <a:srgbClr val="575756"/>
                </a:solidFill>
                <a:latin typeface="Constantia" pitchFamily="18" charset="0"/>
                <a:ea typeface="ＭＳ Ｐゴシック" pitchFamily="34" charset="-128"/>
              </a:rPr>
              <a:t>Organisation </a:t>
            </a:r>
            <a:r>
              <a:rPr lang="sv-SE" altLang="en-US" b="1" kern="0" dirty="0">
                <a:solidFill>
                  <a:srgbClr val="575756"/>
                </a:solidFill>
                <a:latin typeface="Constantia" pitchFamily="18" charset="0"/>
                <a:ea typeface="ＭＳ Ｐゴシック" pitchFamily="34" charset="-128"/>
              </a:rPr>
              <a:t>– ledare och </a:t>
            </a:r>
            <a:r>
              <a:rPr lang="sv-SE" altLang="en-US" b="1" kern="0" dirty="0" smtClean="0">
                <a:solidFill>
                  <a:srgbClr val="575756"/>
                </a:solidFill>
                <a:latin typeface="Constantia" pitchFamily="18" charset="0"/>
                <a:ea typeface="ＭＳ Ｐゴシック" pitchFamily="34" charset="-128"/>
              </a:rPr>
              <a:t>spelare 2022</a:t>
            </a:r>
            <a:endParaRPr lang="sv-SE" altLang="en-US" b="1" kern="0" dirty="0">
              <a:solidFill>
                <a:srgbClr val="575756"/>
              </a:solidFill>
              <a:latin typeface="Constantia" pitchFamily="18" charset="0"/>
              <a:ea typeface="ＭＳ Ｐゴシック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268760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u="sng" dirty="0" smtClean="0"/>
              <a:t>Ledare</a:t>
            </a:r>
            <a:r>
              <a:rPr lang="sv-SE" dirty="0" smtClean="0"/>
              <a:t> </a:t>
            </a:r>
            <a:r>
              <a:rPr lang="sv-SE" b="1" dirty="0" smtClean="0"/>
              <a:t>:</a:t>
            </a:r>
          </a:p>
          <a:p>
            <a:pPr algn="ctr"/>
            <a:r>
              <a:rPr lang="sv-SE" dirty="0" smtClean="0"/>
              <a:t> Patrik Broberg</a:t>
            </a:r>
          </a:p>
          <a:p>
            <a:pPr algn="ctr"/>
            <a:r>
              <a:rPr lang="sv-SE" dirty="0" smtClean="0"/>
              <a:t>     Janne </a:t>
            </a:r>
            <a:r>
              <a:rPr lang="sv-SE" dirty="0" err="1" smtClean="0"/>
              <a:t>Vartiainen</a:t>
            </a:r>
            <a:endParaRPr lang="sv-SE" dirty="0" smtClean="0"/>
          </a:p>
          <a:p>
            <a:pPr algn="ctr"/>
            <a:r>
              <a:rPr lang="sv-SE" dirty="0" smtClean="0"/>
              <a:t>Alex </a:t>
            </a:r>
            <a:r>
              <a:rPr lang="sv-SE" dirty="0" err="1" smtClean="0"/>
              <a:t>Osztovics</a:t>
            </a:r>
            <a:r>
              <a:rPr lang="sv-SE" dirty="0" smtClean="0"/>
              <a:t> </a:t>
            </a:r>
          </a:p>
          <a:p>
            <a:pPr algn="ctr"/>
            <a:r>
              <a:rPr lang="sv-SE" dirty="0" err="1" smtClean="0"/>
              <a:t>Pheter</a:t>
            </a:r>
            <a:r>
              <a:rPr lang="sv-SE" dirty="0" smtClean="0"/>
              <a:t> Hedman</a:t>
            </a:r>
            <a:endParaRPr lang="sv-SE" dirty="0"/>
          </a:p>
          <a:p>
            <a:pPr algn="ctr"/>
            <a:endParaRPr lang="sv-SE" u="sng" dirty="0" smtClean="0"/>
          </a:p>
          <a:p>
            <a:pPr algn="ctr"/>
            <a:r>
              <a:rPr lang="sv-SE" u="sng" dirty="0" smtClean="0"/>
              <a:t>Spelare:</a:t>
            </a:r>
          </a:p>
          <a:p>
            <a:pPr algn="ctr"/>
            <a:r>
              <a:rPr lang="sv-SE" dirty="0" smtClean="0"/>
              <a:t>Enligt Laget.se så är vi 31 spelare i tuppen.</a:t>
            </a:r>
          </a:p>
          <a:p>
            <a:pPr algn="ctr"/>
            <a:r>
              <a:rPr lang="sv-SE" dirty="0" smtClean="0"/>
              <a:t>Det har vara låg tränings närvar på några stycken av dessa under säsongen.</a:t>
            </a:r>
          </a:p>
          <a:p>
            <a:pPr algn="ctr"/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377" y="156101"/>
            <a:ext cx="1143001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ktangel 4"/>
          <p:cNvSpPr/>
          <p:nvPr/>
        </p:nvSpPr>
        <p:spPr>
          <a:xfrm>
            <a:off x="1241378" y="4725144"/>
            <a:ext cx="2232248" cy="499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1631697" y="4790224"/>
            <a:ext cx="145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Engagemang</a:t>
            </a:r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3626769" y="4726238"/>
            <a:ext cx="2232248" cy="499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4017088" y="4791318"/>
            <a:ext cx="145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Glädje</a:t>
            </a:r>
            <a:endParaRPr lang="sv-SE" dirty="0"/>
          </a:p>
        </p:txBody>
      </p:sp>
      <p:sp>
        <p:nvSpPr>
          <p:cNvPr id="9" name="Rektangel 8"/>
          <p:cNvSpPr/>
          <p:nvPr/>
        </p:nvSpPr>
        <p:spPr>
          <a:xfrm>
            <a:off x="6012160" y="4725144"/>
            <a:ext cx="2232248" cy="499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6402479" y="4790224"/>
            <a:ext cx="145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Kamratskap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45736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1800" y="260648"/>
            <a:ext cx="3015569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 fontAlgn="base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>
                <a:srgbClr val="E63429"/>
              </a:buClr>
              <a:tabLst>
                <a:tab pos="180975" algn="l"/>
              </a:tabLst>
              <a:defRPr/>
            </a:pPr>
            <a:r>
              <a:rPr lang="sv-SE" altLang="en-US" b="1" kern="0" dirty="0">
                <a:solidFill>
                  <a:srgbClr val="575756"/>
                </a:solidFill>
                <a:latin typeface="Constantia" pitchFamily="18" charset="0"/>
                <a:ea typeface="ＭＳ Ｐゴシック" pitchFamily="34" charset="-128"/>
              </a:rPr>
              <a:t>Att vara en del av </a:t>
            </a:r>
            <a:r>
              <a:rPr lang="sv-SE" altLang="en-US" b="1" kern="0" dirty="0" smtClean="0">
                <a:solidFill>
                  <a:srgbClr val="575756"/>
                </a:solidFill>
                <a:latin typeface="Constantia" pitchFamily="18" charset="0"/>
                <a:ea typeface="ＭＳ Ｐゴシック" pitchFamily="34" charset="-128"/>
              </a:rPr>
              <a:t>IFK </a:t>
            </a:r>
            <a:r>
              <a:rPr lang="sv-SE" altLang="en-US" b="1" kern="0" dirty="0">
                <a:solidFill>
                  <a:srgbClr val="575756"/>
                </a:solidFill>
                <a:latin typeface="Constantia" pitchFamily="18" charset="0"/>
                <a:ea typeface="ＭＳ Ｐゴシック" pitchFamily="34" charset="-128"/>
              </a:rPr>
              <a:t>P 08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1340768"/>
            <a:ext cx="8496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sv-SE" dirty="0"/>
              <a:t>Det viktigaste är att ha roligt och att alla trivs.</a:t>
            </a:r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Respektera varandra</a:t>
            </a:r>
          </a:p>
          <a:p>
            <a:pPr marL="285750" indent="-285750">
              <a:buFont typeface="Arial" charset="0"/>
              <a:buChar char="•"/>
            </a:pPr>
            <a:r>
              <a:rPr lang="sv-SE" dirty="0"/>
              <a:t>Kom alltid i tid till alla samlingar</a:t>
            </a:r>
            <a:r>
              <a:rPr lang="sv-SE" dirty="0" smtClean="0"/>
              <a:t>.</a:t>
            </a:r>
          </a:p>
          <a:p>
            <a:pPr marL="285750" indent="-285750">
              <a:buFont typeface="Arial" charset="0"/>
              <a:buChar char="•"/>
            </a:pPr>
            <a:r>
              <a:rPr lang="sv-SE" dirty="0"/>
              <a:t>Meddela frånvaro i så god tid som möjligt.</a:t>
            </a:r>
          </a:p>
          <a:p>
            <a:pPr marL="285750" indent="-285750">
              <a:buFont typeface="Arial" charset="0"/>
              <a:buChar char="•"/>
            </a:pPr>
            <a:r>
              <a:rPr lang="sv-SE" dirty="0"/>
              <a:t>Ha alltid med rätt kläder och utrustning.</a:t>
            </a:r>
          </a:p>
          <a:p>
            <a:pPr marL="285750" indent="-285750">
              <a:buFont typeface="Arial" charset="0"/>
              <a:buChar char="•"/>
            </a:pPr>
            <a:endParaRPr lang="sv-SE" dirty="0" smtClean="0"/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Genomgång </a:t>
            </a:r>
            <a:r>
              <a:rPr lang="sv-SE" dirty="0"/>
              <a:t>5 minuter innan träning</a:t>
            </a:r>
            <a:r>
              <a:rPr lang="sv-SE" dirty="0" smtClean="0"/>
              <a:t>.</a:t>
            </a:r>
          </a:p>
          <a:p>
            <a:pPr marL="285750" indent="-285750">
              <a:buFont typeface="Arial" charset="0"/>
              <a:buChar char="•"/>
            </a:pPr>
            <a:r>
              <a:rPr lang="sv-SE" dirty="0"/>
              <a:t>5 minuters genomgång efter </a:t>
            </a:r>
            <a:r>
              <a:rPr lang="sv-SE" dirty="0" smtClean="0"/>
              <a:t>träning</a:t>
            </a:r>
          </a:p>
          <a:p>
            <a:pPr marL="285750" indent="-285750">
              <a:buFont typeface="Arial" charset="0"/>
              <a:buChar char="•"/>
            </a:pPr>
            <a:r>
              <a:rPr lang="sv-SE" dirty="0"/>
              <a:t>Man lyssnar när tränarna pratar vid samling och vid genomgång av </a:t>
            </a:r>
            <a:r>
              <a:rPr lang="sv-SE" dirty="0" smtClean="0"/>
              <a:t>övningar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 smtClean="0"/>
              <a:t>Bollar på som ligger på plats inför övningar är inte bollar man sparkar bort.</a:t>
            </a:r>
          </a:p>
          <a:p>
            <a:pPr marL="285750" indent="-285750">
              <a:buFont typeface="Arial" charset="0"/>
              <a:buChar char="•"/>
            </a:pPr>
            <a:r>
              <a:rPr lang="sv-SE" dirty="0"/>
              <a:t>Under träning är det fotboll som gäller. Prata om annat gör vi före och efter </a:t>
            </a:r>
            <a:r>
              <a:rPr lang="sv-SE" dirty="0" smtClean="0"/>
              <a:t>träningen</a:t>
            </a:r>
          </a:p>
          <a:p>
            <a:pPr marL="285750" indent="-285750">
              <a:buFont typeface="Arial" charset="0"/>
              <a:buChar char="•"/>
            </a:pPr>
            <a:r>
              <a:rPr lang="sv-SE" dirty="0"/>
              <a:t>Avhopp meddelas i tid till tränarna</a:t>
            </a:r>
            <a:r>
              <a:rPr lang="sv-SE" dirty="0" smtClean="0"/>
              <a:t>.</a:t>
            </a:r>
          </a:p>
          <a:p>
            <a:pPr marL="285750" indent="-285750">
              <a:buFont typeface="Arial" charset="0"/>
              <a:buChar char="•"/>
            </a:pPr>
            <a:r>
              <a:rPr lang="sv-SE" dirty="0"/>
              <a:t>Man anmäler sig innan utsatt </a:t>
            </a:r>
            <a:r>
              <a:rPr lang="sv-SE" dirty="0" smtClean="0"/>
              <a:t>datum för utskicken man får via laget.se </a:t>
            </a:r>
            <a:r>
              <a:rPr lang="sv-SE" dirty="0"/>
              <a:t>för match annars får man inte delta. </a:t>
            </a:r>
            <a:endParaRPr lang="sv-SE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377" y="156101"/>
            <a:ext cx="1143001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ktangel 4"/>
          <p:cNvSpPr/>
          <p:nvPr/>
        </p:nvSpPr>
        <p:spPr>
          <a:xfrm>
            <a:off x="1106489" y="6020194"/>
            <a:ext cx="2232248" cy="499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1496808" y="6085274"/>
            <a:ext cx="145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Engagemang</a:t>
            </a:r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3491880" y="6021288"/>
            <a:ext cx="2232248" cy="499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3882199" y="6086368"/>
            <a:ext cx="145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Glädje</a:t>
            </a:r>
            <a:endParaRPr lang="sv-SE" dirty="0"/>
          </a:p>
        </p:txBody>
      </p:sp>
      <p:sp>
        <p:nvSpPr>
          <p:cNvPr id="9" name="Rektangel 8"/>
          <p:cNvSpPr/>
          <p:nvPr/>
        </p:nvSpPr>
        <p:spPr>
          <a:xfrm>
            <a:off x="5877271" y="6020194"/>
            <a:ext cx="2232248" cy="499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6267590" y="6085274"/>
            <a:ext cx="145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Kamratskap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95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260648"/>
            <a:ext cx="3328155" cy="6726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 fontAlgn="base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>
                <a:srgbClr val="E63429"/>
              </a:buClr>
              <a:tabLst>
                <a:tab pos="180975" algn="l"/>
              </a:tabLst>
              <a:defRPr/>
            </a:pPr>
            <a:r>
              <a:rPr lang="sv-SE" altLang="en-US" b="1" kern="0" dirty="0">
                <a:solidFill>
                  <a:srgbClr val="575756"/>
                </a:solidFill>
                <a:latin typeface="Constantia" pitchFamily="18" charset="0"/>
                <a:ea typeface="ＭＳ Ｐゴシック" pitchFamily="34" charset="-128"/>
              </a:rPr>
              <a:t>Fokus framåt och Matchning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9877" y="1237472"/>
            <a:ext cx="84249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sv-SE" dirty="0" smtClean="0"/>
              <a:t>2023 Serie </a:t>
            </a:r>
          </a:p>
          <a:p>
            <a:pPr marL="742950" lvl="1" indent="-285750">
              <a:buFont typeface="Arial" charset="0"/>
              <a:buChar char="•"/>
            </a:pPr>
            <a:r>
              <a:rPr lang="sv-SE" dirty="0" smtClean="0"/>
              <a:t>Regional serie</a:t>
            </a:r>
          </a:p>
          <a:p>
            <a:pPr marL="742950" lvl="1" indent="-285750">
              <a:buFont typeface="Arial" charset="0"/>
              <a:buChar char="•"/>
            </a:pPr>
            <a:r>
              <a:rPr lang="sv-SE" dirty="0" smtClean="0"/>
              <a:t>11 manna svart eller gul serie beror på hur förbundet väljer att dela in allt. </a:t>
            </a:r>
            <a:endParaRPr lang="sv-SE" dirty="0"/>
          </a:p>
          <a:p>
            <a:endParaRPr lang="sv-SE" dirty="0" smtClean="0"/>
          </a:p>
          <a:p>
            <a:r>
              <a:rPr lang="sv-SE" dirty="0" smtClean="0"/>
              <a:t>Vi kommer ta ut lagen efter vad vi tror genererar spelarnas utveckling på bäst sätt.</a:t>
            </a:r>
          </a:p>
          <a:p>
            <a:endParaRPr lang="sv-SE" dirty="0"/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Baserar på träningsnärvaro här är målet att man ska ha 60 % närvaro de senaste 10 träningarna.</a:t>
            </a:r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Uppförandet på och under träning</a:t>
            </a:r>
          </a:p>
          <a:p>
            <a:pPr marL="285750" indent="-285750">
              <a:buFont typeface="Arial" charset="0"/>
              <a:buChar char="•"/>
            </a:pPr>
            <a:endParaRPr lang="sv-SE" dirty="0"/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Det största målet säsong 2022 var att spela ihop laget, det är många nya spelare och tränare som kommit denna säsong från (Hällby, BK, Kvicksund). </a:t>
            </a:r>
          </a:p>
          <a:p>
            <a:pPr marL="285750" indent="-285750">
              <a:buFont typeface="Arial" charset="0"/>
              <a:buChar char="•"/>
            </a:pPr>
            <a:endParaRPr lang="sv-SE" dirty="0" smtClean="0"/>
          </a:p>
          <a:p>
            <a:pPr marL="285750" indent="-285750">
              <a:buFont typeface="Arial" charset="0"/>
              <a:buChar char="•"/>
            </a:pPr>
            <a:r>
              <a:rPr lang="sv-SE" b="1" dirty="0" smtClean="0"/>
              <a:t>Träningsmatcher vintern 22/ våren 23</a:t>
            </a:r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Inför vintern/våren att spela träningsmatcher</a:t>
            </a:r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Upplägger är något vi kollar på tillsammans med 07 laget för att vi ska kunna få hjälp varandra att få till så många matcher som möjligt.</a:t>
            </a:r>
          </a:p>
          <a:p>
            <a:pPr marL="285750" indent="-285750">
              <a:buFont typeface="Arial" charset="0"/>
              <a:buChar char="•"/>
            </a:pPr>
            <a:endParaRPr lang="sv-S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377" y="156101"/>
            <a:ext cx="1143001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ktangel 4"/>
          <p:cNvSpPr/>
          <p:nvPr/>
        </p:nvSpPr>
        <p:spPr>
          <a:xfrm>
            <a:off x="1241378" y="6120497"/>
            <a:ext cx="2232248" cy="499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1631697" y="6185577"/>
            <a:ext cx="145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Engagemang</a:t>
            </a:r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3626769" y="6121591"/>
            <a:ext cx="2232248" cy="499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4017088" y="6186671"/>
            <a:ext cx="145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Glädje</a:t>
            </a:r>
            <a:endParaRPr lang="sv-SE" dirty="0"/>
          </a:p>
        </p:txBody>
      </p:sp>
      <p:sp>
        <p:nvSpPr>
          <p:cNvPr id="9" name="Rektangel 8"/>
          <p:cNvSpPr/>
          <p:nvPr/>
        </p:nvSpPr>
        <p:spPr>
          <a:xfrm>
            <a:off x="6012160" y="6120497"/>
            <a:ext cx="2232248" cy="499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6402479" y="6185577"/>
            <a:ext cx="145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Kamratskap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65746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377" y="156101"/>
            <a:ext cx="1143001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339752" y="281599"/>
            <a:ext cx="42158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altLang="en-US" b="1" kern="0" dirty="0" smtClean="0">
                <a:solidFill>
                  <a:srgbClr val="575756"/>
                </a:solidFill>
                <a:latin typeface="Constantia" pitchFamily="18" charset="0"/>
                <a:ea typeface="ＭＳ Ｐゴシック" pitchFamily="34" charset="-128"/>
              </a:rPr>
              <a:t>Planering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052736"/>
            <a:ext cx="799288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 </a:t>
            </a:r>
            <a:r>
              <a:rPr lang="sv-SE" u="sng" dirty="0" smtClean="0"/>
              <a:t>Vi</a:t>
            </a:r>
            <a:r>
              <a:rPr lang="sv-SE" dirty="0" smtClean="0"/>
              <a:t> P08</a:t>
            </a:r>
          </a:p>
          <a:p>
            <a:endParaRPr lang="sv-SE" dirty="0"/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Bollskolan för 2023</a:t>
            </a:r>
            <a:endParaRPr lang="sv-SE" dirty="0"/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Cuper 2022</a:t>
            </a:r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Mc Donald i Västerås oktober (kostnad för de som deltar 200 kr/</a:t>
            </a:r>
            <a:r>
              <a:rPr lang="sv-SE" dirty="0" err="1" smtClean="0"/>
              <a:t>st</a:t>
            </a:r>
            <a:r>
              <a:rPr lang="sv-SE" dirty="0" smtClean="0"/>
              <a:t>)</a:t>
            </a:r>
          </a:p>
          <a:p>
            <a:pPr marL="285750" indent="-285750">
              <a:buFont typeface="Arial" charset="0"/>
              <a:buChar char="•"/>
            </a:pPr>
            <a:endParaRPr lang="sv-SE" dirty="0"/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Cuper 2023</a:t>
            </a:r>
            <a:br>
              <a:rPr lang="sv-SE" dirty="0" smtClean="0"/>
            </a:br>
            <a:r>
              <a:rPr lang="sv-SE" dirty="0" smtClean="0"/>
              <a:t>Många vet att pojkar 07 åkte till </a:t>
            </a:r>
            <a:r>
              <a:rPr lang="sv-SE" dirty="0" err="1" smtClean="0"/>
              <a:t>Gotiha</a:t>
            </a:r>
            <a:r>
              <a:rPr lang="sv-SE" dirty="0" smtClean="0"/>
              <a:t> denna sommar och det finns önskemål om att många vill åka nästa år.</a:t>
            </a:r>
            <a:br>
              <a:rPr lang="sv-SE" dirty="0" smtClean="0"/>
            </a:br>
            <a:r>
              <a:rPr lang="sv-SE" dirty="0" smtClean="0"/>
              <a:t>Det är då en större kostnad och ska vi göra det så kommer det finnas en kravbild och regel för att kunna göra det.</a:t>
            </a:r>
            <a:r>
              <a:rPr lang="sv-SE" sz="2400" b="1" dirty="0" smtClean="0"/>
              <a:t>   </a:t>
            </a:r>
          </a:p>
          <a:p>
            <a:pPr marL="285750" indent="-285750">
              <a:buFont typeface="Arial" charset="0"/>
              <a:buChar char="•"/>
            </a:pPr>
            <a:r>
              <a:rPr lang="sv-SE" dirty="0"/>
              <a:t>Cup innan serien börjar?    </a:t>
            </a:r>
            <a:r>
              <a:rPr lang="sv-SE" dirty="0" smtClean="0"/>
              <a:t>        </a:t>
            </a:r>
            <a:endParaRPr lang="sv-SE" dirty="0"/>
          </a:p>
        </p:txBody>
      </p:sp>
      <p:sp>
        <p:nvSpPr>
          <p:cNvPr id="5" name="Rektangel 4"/>
          <p:cNvSpPr/>
          <p:nvPr/>
        </p:nvSpPr>
        <p:spPr>
          <a:xfrm>
            <a:off x="1394521" y="6038181"/>
            <a:ext cx="2232248" cy="499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1784840" y="6103261"/>
            <a:ext cx="145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Engagemang</a:t>
            </a:r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3779912" y="6039275"/>
            <a:ext cx="2232248" cy="499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4170231" y="6104355"/>
            <a:ext cx="145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Glädje</a:t>
            </a:r>
            <a:endParaRPr lang="sv-SE" dirty="0"/>
          </a:p>
        </p:txBody>
      </p:sp>
      <p:sp>
        <p:nvSpPr>
          <p:cNvPr id="9" name="Rektangel 8"/>
          <p:cNvSpPr/>
          <p:nvPr/>
        </p:nvSpPr>
        <p:spPr>
          <a:xfrm>
            <a:off x="6165303" y="6038181"/>
            <a:ext cx="2232248" cy="499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6555622" y="6103261"/>
            <a:ext cx="145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Kamratskap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147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377" y="156101"/>
            <a:ext cx="1143001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31840" y="332656"/>
            <a:ext cx="18101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altLang="en-US" b="1" kern="0" dirty="0" smtClean="0">
                <a:solidFill>
                  <a:srgbClr val="575756"/>
                </a:solidFill>
                <a:latin typeface="Constantia" pitchFamily="18" charset="0"/>
                <a:ea typeface="ＭＳ Ｐゴシック" pitchFamily="34" charset="-128"/>
              </a:rPr>
              <a:t>träningskläder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124744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Träningsoveraller, är det någon/några som vill/behöver beställa Overall, tränings t-shirt? </a:t>
            </a:r>
            <a:br>
              <a:rPr lang="sv-SE" dirty="0" smtClean="0"/>
            </a:br>
            <a:r>
              <a:rPr lang="sv-SE" dirty="0" smtClean="0"/>
              <a:t>Det finns på Team Sportia Tunapark</a:t>
            </a:r>
            <a:endParaRPr lang="sv-SE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</p:txBody>
      </p:sp>
      <p:sp>
        <p:nvSpPr>
          <p:cNvPr id="5" name="Rektangel 4"/>
          <p:cNvSpPr/>
          <p:nvPr/>
        </p:nvSpPr>
        <p:spPr>
          <a:xfrm>
            <a:off x="1394521" y="6164210"/>
            <a:ext cx="2232248" cy="499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1784840" y="6229290"/>
            <a:ext cx="145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Engagemang</a:t>
            </a:r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3779912" y="6165304"/>
            <a:ext cx="2232248" cy="499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4170231" y="6230384"/>
            <a:ext cx="145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Glädje</a:t>
            </a:r>
            <a:endParaRPr lang="sv-SE" dirty="0"/>
          </a:p>
        </p:txBody>
      </p:sp>
      <p:sp>
        <p:nvSpPr>
          <p:cNvPr id="9" name="Rektangel 8"/>
          <p:cNvSpPr/>
          <p:nvPr/>
        </p:nvSpPr>
        <p:spPr>
          <a:xfrm>
            <a:off x="6165303" y="6164210"/>
            <a:ext cx="2232248" cy="4994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6555622" y="6229290"/>
            <a:ext cx="145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Kamratskap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9312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39752" y="116632"/>
            <a:ext cx="1143001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563888" y="260648"/>
            <a:ext cx="1160895" cy="6726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 fontAlgn="base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>
                <a:srgbClr val="E63429"/>
              </a:buClr>
              <a:tabLst>
                <a:tab pos="180975" algn="l"/>
              </a:tabLst>
              <a:defRPr/>
            </a:pPr>
            <a:r>
              <a:rPr lang="sv-SE" altLang="en-US" b="1" kern="0" dirty="0">
                <a:solidFill>
                  <a:srgbClr val="575756"/>
                </a:solidFill>
                <a:latin typeface="Constantia" pitchFamily="18" charset="0"/>
                <a:ea typeface="ＭＳ Ｐゴシック" pitchFamily="34" charset="-128"/>
              </a:rPr>
              <a:t>Till sist…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8563" y="933268"/>
            <a:ext cx="828092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 smtClean="0"/>
              <a:t>Upplägget för 2023</a:t>
            </a:r>
          </a:p>
          <a:p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Seriespel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Regionalt för ett lag, med 14-15 spelare varje match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Annan serie vi vet inte upplägget än men förra året fanns Svart och Gul serie</a:t>
            </a:r>
          </a:p>
          <a:p>
            <a:pPr lvl="1"/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Träningar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Målet är att vi ska kunna få till 3-4 tränings tillfällen varje vecka.</a:t>
            </a:r>
          </a:p>
          <a:p>
            <a:endParaRPr lang="sv-SE" dirty="0"/>
          </a:p>
          <a:p>
            <a:r>
              <a:rPr lang="sv-SE" dirty="0" smtClean="0"/>
              <a:t>Vi kommer ha ca 2 matcher per vecka i seriespelet.</a:t>
            </a:r>
          </a:p>
          <a:p>
            <a:endParaRPr lang="sv-SE" dirty="0"/>
          </a:p>
          <a:p>
            <a:r>
              <a:rPr lang="sv-SE" dirty="0" smtClean="0"/>
              <a:t>Viktigt är att när man blir kallad till träningar eller match så måste man besvara kallelsen med antingen </a:t>
            </a:r>
            <a:r>
              <a:rPr lang="sv-SE" u="sng" dirty="0" smtClean="0">
                <a:solidFill>
                  <a:srgbClr val="FF0000"/>
                </a:solidFill>
              </a:rPr>
              <a:t>JA</a:t>
            </a:r>
            <a:r>
              <a:rPr lang="sv-SE" dirty="0" smtClean="0"/>
              <a:t> eller </a:t>
            </a:r>
            <a:r>
              <a:rPr lang="sv-SE" u="sng" dirty="0" smtClean="0">
                <a:solidFill>
                  <a:srgbClr val="FF0000"/>
                </a:solidFill>
              </a:rPr>
              <a:t>NEJ</a:t>
            </a:r>
            <a:r>
              <a:rPr lang="sv-SE" dirty="0" smtClean="0"/>
              <a:t> så vi tränare kan planera.</a:t>
            </a:r>
          </a:p>
          <a:p>
            <a:endParaRPr lang="sv-SE" dirty="0" smtClean="0"/>
          </a:p>
          <a:p>
            <a:r>
              <a:rPr lang="sv-SE" dirty="0" smtClean="0"/>
              <a:t>Viktigt att man har rätt uppgifter på sig och sitt barn på laget.se så gå gärna in och kolla så allt stämmer.</a:t>
            </a:r>
          </a:p>
          <a:p>
            <a:endParaRPr lang="sv-SE" dirty="0"/>
          </a:p>
          <a:p>
            <a:r>
              <a:rPr lang="sv-SE" dirty="0" smtClean="0"/>
              <a:t>Vid frågor hör av er till oss</a:t>
            </a:r>
          </a:p>
          <a:p>
            <a:r>
              <a:rPr lang="sv-SE" dirty="0" smtClean="0"/>
              <a:t>Med vänlig hälsning</a:t>
            </a:r>
            <a:br>
              <a:rPr lang="sv-SE" dirty="0" smtClean="0"/>
            </a:br>
            <a:r>
              <a:rPr lang="sv-SE" i="1" dirty="0" smtClean="0"/>
              <a:t>Tränarna IFK P08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880057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1542</TotalTime>
  <Words>593</Words>
  <Application>Microsoft Office PowerPoint</Application>
  <PresentationFormat>Bildspel på skärmen (4:3)</PresentationFormat>
  <Paragraphs>108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Arial Black</vt:lpstr>
      <vt:lpstr>Calibri</vt:lpstr>
      <vt:lpstr>Constantia</vt:lpstr>
      <vt:lpstr>Office Theme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Volvo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Rosander Jimmy</dc:creator>
  <cp:lastModifiedBy>Petra Andersson</cp:lastModifiedBy>
  <cp:revision>28</cp:revision>
  <cp:lastPrinted>2019-01-30T13:34:41Z</cp:lastPrinted>
  <dcterms:created xsi:type="dcterms:W3CDTF">2018-09-26T07:12:41Z</dcterms:created>
  <dcterms:modified xsi:type="dcterms:W3CDTF">2023-01-22T12:12:16Z</dcterms:modified>
</cp:coreProperties>
</file>