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2" r:id="rId4"/>
    <p:sldId id="261" r:id="rId5"/>
    <p:sldId id="263" r:id="rId6"/>
    <p:sldId id="268" r:id="rId7"/>
    <p:sldId id="269" r:id="rId8"/>
    <p:sldId id="277" r:id="rId9"/>
    <p:sldId id="274" r:id="rId10"/>
    <p:sldId id="280" r:id="rId11"/>
    <p:sldId id="279" r:id="rId12"/>
    <p:sldId id="281" r:id="rId13"/>
    <p:sldId id="283" r:id="rId14"/>
    <p:sldId id="272" r:id="rId15"/>
    <p:sldId id="271" r:id="rId16"/>
    <p:sldId id="284" r:id="rId17"/>
    <p:sldId id="287" r:id="rId18"/>
    <p:sldId id="275" r:id="rId19"/>
    <p:sldId id="278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85"/>
    <a:srgbClr val="D0DDE2"/>
    <a:srgbClr val="E4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AD657-C40D-49D6-BD98-5CB199EA6615}" v="4" dt="2024-10-13T21:19:51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tvåde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C0DD2BF-57F8-4015-8853-9AC390996619}"/>
              </a:ext>
            </a:extLst>
          </p:cNvPr>
          <p:cNvSpPr/>
          <p:nvPr userDrawn="1"/>
        </p:nvSpPr>
        <p:spPr>
          <a:xfrm>
            <a:off x="-66502" y="0"/>
            <a:ext cx="5046562" cy="6846951"/>
          </a:xfrm>
          <a:prstGeom prst="rect">
            <a:avLst/>
          </a:prstGeom>
          <a:solidFill>
            <a:srgbClr val="1B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8507A6-E57B-48DA-B85B-80A954C5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57" y="1525460"/>
            <a:ext cx="4114800" cy="189801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184B397-22FE-48F4-AF24-3BC52A455F12}"/>
              </a:ext>
            </a:extLst>
          </p:cNvPr>
          <p:cNvCxnSpPr>
            <a:cxnSpLocks/>
          </p:cNvCxnSpPr>
          <p:nvPr userDrawn="1"/>
        </p:nvCxnSpPr>
        <p:spPr>
          <a:xfrm>
            <a:off x="432250" y="3577444"/>
            <a:ext cx="42595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>
            <a:extLst>
              <a:ext uri="{FF2B5EF4-FFF2-40B4-BE49-F238E27FC236}">
                <a16:creationId xmlns:a16="http://schemas.microsoft.com/office/drawing/2014/main" id="{3D497A2E-7530-4F5F-9F25-1FF82DA3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1411386"/>
            <a:ext cx="3722366" cy="4024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25C3EC-AFAC-4F04-886B-7ABBFB1A58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3768725"/>
            <a:ext cx="4114800" cy="124618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246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60883-9990-4632-A3E2-85C315FD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75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37FF2-8C68-4A9C-B763-090A0A66D00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9570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995704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DD23C406-D5BD-4283-AC84-F17078B34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6A6E3-9EEC-4026-B242-23BDE6BBD25D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3C24FD3E-B5F5-4C13-89E6-D71C46BC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E0E53-7152-4E92-90DB-B8F455A0709F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1898073E-BE8B-410F-A3C6-79F01A6F6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FD6B3-3853-4178-80FC-91FE7BB7CEE3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A49E8A52-008B-4545-9B03-ABAC92E7C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D5E-6BA7-44ED-8E6B-7874BD907448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F4A8-667D-480C-A8E7-505DF672A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74" r:id="rId4"/>
    <p:sldLayoutId id="2147483676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 Condensed (Rubriker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BANKERYD/Documen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tersport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BC9-2B03-4B8A-B10A-2CEE890F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37248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DA2FAE-5CCC-C507-359C-74CA4772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91783"/>
              </p:ext>
            </p:extLst>
          </p:nvPr>
        </p:nvGraphicFramePr>
        <p:xfrm>
          <a:off x="1382519" y="1916077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645506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37808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9218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Vecka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6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effectLst/>
                        </a:rPr>
                        <a:t>V40 -&gt;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Måndagar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 – 18:30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1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effectLst/>
                        </a:rPr>
                        <a:t>V40 -&gt;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Onsdagar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 – 18:30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7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0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Uppvärmning 30min innan. Stärka knän, kondition osv.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 err="1"/>
              <a:t>Träningtid</a:t>
            </a:r>
            <a:r>
              <a:rPr lang="sv-SE" sz="2400" b="1" dirty="0"/>
              <a:t> i hall 60min</a:t>
            </a:r>
          </a:p>
        </p:txBody>
      </p:sp>
    </p:spTree>
    <p:extLst>
      <p:ext uri="{BB962C8B-B14F-4D97-AF65-F5344CB8AC3E}">
        <p14:creationId xmlns:p14="http://schemas.microsoft.com/office/powerpoint/2010/main" val="119422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Tränings-/matchinformation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Laget.se. 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Kallelser för träningar går ut på torsdagar.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Matchkallelser en vecka innan.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Tacka ja / Nej. I god tid så vi ledare kan hitta </a:t>
            </a:r>
            <a:r>
              <a:rPr lang="sv-SE" sz="2400" b="1" dirty="0" err="1"/>
              <a:t>ev</a:t>
            </a:r>
            <a:r>
              <a:rPr lang="sv-SE" sz="2400" b="1" dirty="0"/>
              <a:t> ersättare.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Disciplin på träningar.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Schysst kompis.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81700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Tränings-/matchinformation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199" y="1584290"/>
            <a:ext cx="1070505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Matchkläder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Delas ut 1st set. Eget ansvar.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Regler på matcher / cuper.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Godis-/läskförbud inför och mellan matcher.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Insamling av mobiler.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Sportglasögon.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r>
              <a:rPr lang="sv-SE" sz="2400" b="1" dirty="0"/>
              <a:t>Viktigt med anmälan till cuper att de svaras på i tid.</a:t>
            </a:r>
          </a:p>
          <a:p>
            <a:pPr marL="285750" indent="-285750">
              <a:spcAft>
                <a:spcPts val="600"/>
              </a:spcAft>
              <a:buFont typeface="Arial" panose="020B0604020202020204"/>
              <a:buChar char="•"/>
            </a:pP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9815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357787"/>
            <a:ext cx="43881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F11 Väst SD Grön (Sammandrag)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2st lag.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20st matcher per lag.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Anderstorp SK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IFK Mullsjö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Habo HK 1 &amp; 2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HK Vaggeryd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IF Hallby HK 1 &amp; 2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1" dirty="0"/>
              <a:t>Eksjö BK 1 &amp; 2</a:t>
            </a:r>
          </a:p>
        </p:txBody>
      </p:sp>
    </p:spTree>
    <p:extLst>
      <p:ext uri="{BB962C8B-B14F-4D97-AF65-F5344CB8AC3E}">
        <p14:creationId xmlns:p14="http://schemas.microsoft.com/office/powerpoint/2010/main" val="381100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48854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 dirty="0"/>
              <a:t>Hallbybollen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3-5:e Januari 2025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Plats: Jönköping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Antal lag: 2st (Anmält)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Kommer behövas hjälp av föräldrar under turneringen.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b="1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BUA cup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8:e Mars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Plats: Borås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Antal lag: 2st</a:t>
            </a:r>
          </a:p>
          <a:p>
            <a:pPr>
              <a:spcAft>
                <a:spcPts val="600"/>
              </a:spcAft>
            </a:pPr>
            <a:endParaRPr lang="sv-SE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64D79-2955-5ECF-68F2-2C863CD23812}"/>
              </a:ext>
            </a:extLst>
          </p:cNvPr>
          <p:cNvSpPr txBox="1"/>
          <p:nvPr/>
        </p:nvSpPr>
        <p:spPr>
          <a:xfrm>
            <a:off x="5998671" y="1690688"/>
            <a:ext cx="60393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b="1" dirty="0"/>
              <a:t>Potatiscupen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11-13:e April 2025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Plats: Alingsås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Antal lag: Går ej anmäla än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Övernattning på plats.</a:t>
            </a:r>
          </a:p>
          <a:p>
            <a:pPr>
              <a:spcAft>
                <a:spcPts val="600"/>
              </a:spcAft>
            </a:pPr>
            <a:endParaRPr lang="sv-SE" sz="1400" b="1" dirty="0"/>
          </a:p>
          <a:p>
            <a:pPr>
              <a:spcAft>
                <a:spcPts val="600"/>
              </a:spcAft>
            </a:pPr>
            <a:r>
              <a:rPr lang="sv-SE" sz="1400" b="1" dirty="0"/>
              <a:t>Åhus (Behöver anmälas rätt så snart för boende)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10–11:e Juli 2025 (Classic) – Vi räknas som U12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Sand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Plats: Åhus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/>
              <a:t>Övernattning  på plats.</a:t>
            </a:r>
          </a:p>
        </p:txBody>
      </p:sp>
    </p:spTree>
    <p:extLst>
      <p:ext uri="{BB962C8B-B14F-4D97-AF65-F5344CB8AC3E}">
        <p14:creationId xmlns:p14="http://schemas.microsoft.com/office/powerpoint/2010/main" val="158342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/ pengar till laget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828902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Ingen tvingad försäljning ifrån föreningen.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Parkeringsvakt (Bilmässa) – Om behov finns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6st per dag på Bilmässan. (3dagar) - April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6st på Husvagnsmässan (1dag) – September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Frivilligt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Bingolotto julkalender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Bingolotter (</a:t>
            </a:r>
            <a:r>
              <a:rPr lang="sv-SE" sz="2000" b="1" dirty="0" err="1"/>
              <a:t>uppesitterkväll</a:t>
            </a:r>
            <a:r>
              <a:rPr lang="sv-SE" sz="2000" b="1" dirty="0"/>
              <a:t> + nyår)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Restaurangchansen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Övrig sponsring?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76412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Julklapp. Handdukar till spelarna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4397B-D649-6E5C-2A52-74BBBEE32501}"/>
              </a:ext>
            </a:extLst>
          </p:cNvPr>
          <p:cNvSpPr txBox="1"/>
          <p:nvPr/>
        </p:nvSpPr>
        <p:spPr>
          <a:xfrm>
            <a:off x="838200" y="1616730"/>
            <a:ext cx="36141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Någon av dessa blir det.</a:t>
            </a:r>
          </a:p>
          <a:p>
            <a:endParaRPr lang="sv-SE" dirty="0"/>
          </a:p>
          <a:p>
            <a:r>
              <a:rPr lang="sv-SE" dirty="0"/>
              <a:t>Modell: SUB Handduk stor</a:t>
            </a:r>
          </a:p>
          <a:p>
            <a:r>
              <a:rPr lang="sv-SE" dirty="0"/>
              <a:t>Material: Bomull/ Polyester</a:t>
            </a:r>
          </a:p>
          <a:p>
            <a:r>
              <a:rPr lang="sv-SE" dirty="0"/>
              <a:t>Storlek: 70 x 140 cm</a:t>
            </a:r>
          </a:p>
          <a:p>
            <a:r>
              <a:rPr lang="sv-SE" dirty="0"/>
              <a:t>Pris: 219kr/</a:t>
            </a:r>
            <a:r>
              <a:rPr lang="sv-SE" dirty="0" err="1"/>
              <a:t>st</a:t>
            </a:r>
            <a:endParaRPr lang="sv-SE" dirty="0"/>
          </a:p>
          <a:p>
            <a:endParaRPr lang="sv-SE" dirty="0"/>
          </a:p>
          <a:p>
            <a:r>
              <a:rPr lang="sv-SE" dirty="0"/>
              <a:t>För hela laget: 20st spelare</a:t>
            </a:r>
          </a:p>
          <a:p>
            <a:r>
              <a:rPr lang="sv-SE" dirty="0"/>
              <a:t>4380kr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C72E9-F781-2A48-5089-B03C5167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63" y="1410056"/>
            <a:ext cx="5324137" cy="47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 av föräldrar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10646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Funktionärer på hemmamatcher + matchvärd.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Körning matcher: 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Utdelning kyrknyckeln: Våren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Kiosk. 1st helg hösten och 1st helg våren.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Städ. Samma helg som kiosk.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Aktuell föräldragrupp: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Julia Gunnarsson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80057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tycker barnen / föräldrarna?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536864"/>
            <a:ext cx="82890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Om träningarna?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Sköter sig ledarna?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Informationen via </a:t>
            </a:r>
            <a:r>
              <a:rPr lang="sv-SE" sz="2000" b="1" dirty="0" err="1"/>
              <a:t>supertext</a:t>
            </a:r>
            <a:r>
              <a:rPr lang="sv-SE" sz="2000" b="1" dirty="0"/>
              <a:t>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Hur upplevs vi ledare under matcherna?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AAEFF-6178-F653-0849-5EA5EC3A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277" y="1690688"/>
            <a:ext cx="4101127" cy="41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9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151506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340311"/>
            <a:ext cx="828902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 err="1"/>
              <a:t>Instakonto</a:t>
            </a:r>
            <a:r>
              <a:rPr lang="sv-SE" sz="2000" b="1" dirty="0"/>
              <a:t> (Privat konto</a:t>
            </a:r>
            <a:r>
              <a:rPr lang="sv-SE" sz="2000" b="1"/>
              <a:t>): ifkbankerydf2013</a:t>
            </a: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Kolla på Hallbys Dam-/Herr-matcher. (Högsta ligan)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 err="1"/>
              <a:t>Inspring</a:t>
            </a:r>
            <a:r>
              <a:rPr lang="sv-SE" sz="2000" b="1" dirty="0"/>
              <a:t> Hallbys Dam-lag.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Hallby – Västerås/Irsta. 2025-01-22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Kolla på IFK Bankeryds herrlag?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Fotografering med laget + individuella bilder. Föreningen ordnar.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Övriga aktiviteter för att bygga laget. </a:t>
            </a:r>
            <a:r>
              <a:rPr lang="sv-SE" sz="2000" b="1" dirty="0" err="1"/>
              <a:t>Exv</a:t>
            </a:r>
            <a:r>
              <a:rPr lang="sv-SE" sz="2000" b="1" dirty="0"/>
              <a:t> </a:t>
            </a:r>
            <a:r>
              <a:rPr lang="sv-SE" sz="2000" b="1" dirty="0" err="1"/>
              <a:t>Prison</a:t>
            </a:r>
            <a:r>
              <a:rPr lang="sv-SE" sz="2000" b="1" dirty="0"/>
              <a:t> </a:t>
            </a:r>
            <a:r>
              <a:rPr lang="sv-SE" sz="2000" b="1" dirty="0" err="1"/>
              <a:t>island</a:t>
            </a:r>
            <a:r>
              <a:rPr lang="sv-S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4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3216-371E-4592-8CC8-C699246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44" y="2801966"/>
            <a:ext cx="5341511" cy="327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9D39-755E-4E59-8292-74CFF1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Värdegrundsarbete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FA0C-7651-4F7A-855A-0B267385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414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Medvetenhet – Förebyggande – Aktiva åtgärder</a:t>
            </a:r>
          </a:p>
          <a:p>
            <a:pPr marL="0" indent="0" algn="ctr">
              <a:buNone/>
            </a:pPr>
            <a:r>
              <a:rPr lang="sv-SE" dirty="0"/>
              <a:t>Spelare – Ledare - Föräldrar</a:t>
            </a:r>
          </a:p>
        </p:txBody>
      </p:sp>
      <p:sp>
        <p:nvSpPr>
          <p:cNvPr id="5" name="Rektangel 5">
            <a:extLst>
              <a:ext uri="{FF2B5EF4-FFF2-40B4-BE49-F238E27FC236}">
                <a16:creationId xmlns:a16="http://schemas.microsoft.com/office/drawing/2014/main" id="{527CD786-AFBE-4B05-95F2-22AF3FF771A3}"/>
              </a:ext>
            </a:extLst>
          </p:cNvPr>
          <p:cNvSpPr/>
          <p:nvPr/>
        </p:nvSpPr>
        <p:spPr>
          <a:xfrm>
            <a:off x="5140450" y="6308209"/>
            <a:ext cx="191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Värdegrundsplan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C78A-CA8F-47BC-8442-5868A9AD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</a:t>
            </a:r>
          </a:p>
        </p:txBody>
      </p:sp>
      <p:grpSp>
        <p:nvGrpSpPr>
          <p:cNvPr id="4" name="Group 2186">
            <a:extLst>
              <a:ext uri="{FF2B5EF4-FFF2-40B4-BE49-F238E27FC236}">
                <a16:creationId xmlns:a16="http://schemas.microsoft.com/office/drawing/2014/main" id="{CE8370D3-D6B6-4076-B816-C5E660B48299}"/>
              </a:ext>
            </a:extLst>
          </p:cNvPr>
          <p:cNvGrpSpPr/>
          <p:nvPr/>
        </p:nvGrpSpPr>
        <p:grpSpPr>
          <a:xfrm>
            <a:off x="2554970" y="1456132"/>
            <a:ext cx="7489728" cy="4686007"/>
            <a:chOff x="-1047750" y="314525"/>
            <a:chExt cx="8238759" cy="515503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C02A04B0-7139-40E9-B549-A30048AFD45E}"/>
                </a:ext>
              </a:extLst>
            </p:cNvPr>
            <p:cNvSpPr/>
            <p:nvPr/>
          </p:nvSpPr>
          <p:spPr>
            <a:xfrm>
              <a:off x="1933725" y="2229688"/>
              <a:ext cx="2118417" cy="1238488"/>
            </a:xfrm>
            <a:prstGeom prst="ellipse">
              <a:avLst/>
            </a:prstGeom>
            <a:solidFill>
              <a:srgbClr val="1B3D8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Föräldrarnas </a:t>
              </a:r>
              <a:b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 budord</a:t>
              </a: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6848FB0-E1F8-49A9-A221-6EB9C74FC302}"/>
                </a:ext>
              </a:extLst>
            </p:cNvPr>
            <p:cNvGrpSpPr/>
            <p:nvPr/>
          </p:nvGrpSpPr>
          <p:grpSpPr>
            <a:xfrm>
              <a:off x="3875031" y="993782"/>
              <a:ext cx="2607737" cy="922149"/>
              <a:chOff x="-687444" y="-492118"/>
              <a:chExt cx="2607737" cy="922149"/>
            </a:xfrm>
          </p:grpSpPr>
          <p:sp>
            <p:nvSpPr>
              <p:cNvPr id="34" name="Speech Bubble: Oval 31">
                <a:extLst>
                  <a:ext uri="{FF2B5EF4-FFF2-40B4-BE49-F238E27FC236}">
                    <a16:creationId xmlns:a16="http://schemas.microsoft.com/office/drawing/2014/main" id="{20392C15-06D0-43B0-8961-C553B146B766}"/>
                  </a:ext>
                </a:extLst>
              </p:cNvPr>
              <p:cNvSpPr/>
              <p:nvPr/>
            </p:nvSpPr>
            <p:spPr>
              <a:xfrm>
                <a:off x="-687444" y="-492118"/>
                <a:ext cx="2607737" cy="922149"/>
              </a:xfrm>
              <a:prstGeom prst="wedgeEllipseCallout">
                <a:avLst>
                  <a:gd name="adj1" fmla="val -4252"/>
                  <a:gd name="adj2" fmla="val 22550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49C4B926-F76F-41C8-862A-941BDBF26A59}"/>
                  </a:ext>
                </a:extLst>
              </p:cNvPr>
              <p:cNvSpPr txBox="1"/>
              <p:nvPr/>
            </p:nvSpPr>
            <p:spPr>
              <a:xfrm>
                <a:off x="-431201" y="-382229"/>
                <a:ext cx="2192612" cy="6276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Följ med på träning och match. Ditt barn sätter stort värdet på det.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C2D7CB38-42AB-4049-A92B-5559CB8B768A}"/>
                </a:ext>
              </a:extLst>
            </p:cNvPr>
            <p:cNvGrpSpPr/>
            <p:nvPr/>
          </p:nvGrpSpPr>
          <p:grpSpPr>
            <a:xfrm>
              <a:off x="-53306" y="3938290"/>
              <a:ext cx="2379879" cy="842450"/>
              <a:chOff x="-1548731" y="-119360"/>
              <a:chExt cx="2379879" cy="842450"/>
            </a:xfrm>
          </p:grpSpPr>
          <p:sp>
            <p:nvSpPr>
              <p:cNvPr id="32" name="Speech Bubble: Oval 2049">
                <a:extLst>
                  <a:ext uri="{FF2B5EF4-FFF2-40B4-BE49-F238E27FC236}">
                    <a16:creationId xmlns:a16="http://schemas.microsoft.com/office/drawing/2014/main" id="{E55DFCF2-1667-4B35-9BB9-84E933F01543}"/>
                  </a:ext>
                </a:extLst>
              </p:cNvPr>
              <p:cNvSpPr/>
              <p:nvPr/>
            </p:nvSpPr>
            <p:spPr>
              <a:xfrm>
                <a:off x="-1548731" y="-119360"/>
                <a:ext cx="2379879" cy="842450"/>
              </a:xfrm>
              <a:prstGeom prst="wedgeEllipseCallout">
                <a:avLst>
                  <a:gd name="adj1" fmla="val -12889"/>
                  <a:gd name="adj2" fmla="val 36425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D097E36F-7CF7-4B53-9F51-BFA9F09265B8}"/>
                  </a:ext>
                </a:extLst>
              </p:cNvPr>
              <p:cNvSpPr txBox="1"/>
              <p:nvPr/>
            </p:nvSpPr>
            <p:spPr>
              <a:xfrm>
                <a:off x="-1382136" y="32120"/>
                <a:ext cx="2030279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Uppehåll dig med avstånd till ledare och spelare.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5145EDF0-54CD-44E1-92E7-355929599304}"/>
                </a:ext>
              </a:extLst>
            </p:cNvPr>
            <p:cNvGrpSpPr/>
            <p:nvPr/>
          </p:nvGrpSpPr>
          <p:grpSpPr>
            <a:xfrm>
              <a:off x="597417" y="1314493"/>
              <a:ext cx="2745542" cy="721727"/>
              <a:chOff x="502167" y="419143"/>
              <a:chExt cx="2745542" cy="721727"/>
            </a:xfrm>
          </p:grpSpPr>
          <p:sp>
            <p:nvSpPr>
              <p:cNvPr id="30" name="Speech Bubble: Oval 2048">
                <a:extLst>
                  <a:ext uri="{FF2B5EF4-FFF2-40B4-BE49-F238E27FC236}">
                    <a16:creationId xmlns:a16="http://schemas.microsoft.com/office/drawing/2014/main" id="{51518612-32EE-472A-B561-7EFD00C4CEC9}"/>
                  </a:ext>
                </a:extLst>
              </p:cNvPr>
              <p:cNvSpPr/>
              <p:nvPr/>
            </p:nvSpPr>
            <p:spPr>
              <a:xfrm>
                <a:off x="502167" y="419143"/>
                <a:ext cx="2745542" cy="712922"/>
              </a:xfrm>
              <a:prstGeom prst="wedgeEllipseCallout">
                <a:avLst>
                  <a:gd name="adj1" fmla="val 20038"/>
                  <a:gd name="adj2" fmla="val 40928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67F091AE-9A02-4445-A486-B3DB2559119A}"/>
                  </a:ext>
                </a:extLst>
              </p:cNvPr>
              <p:cNvSpPr txBox="1"/>
              <p:nvPr/>
            </p:nvSpPr>
            <p:spPr>
              <a:xfrm>
                <a:off x="709097" y="513565"/>
                <a:ext cx="2363470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Håll dig lugn på åskådarplats. Låt barnen spela.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9" name="Group 2051">
              <a:extLst>
                <a:ext uri="{FF2B5EF4-FFF2-40B4-BE49-F238E27FC236}">
                  <a16:creationId xmlns:a16="http://schemas.microsoft.com/office/drawing/2014/main" id="{8597964D-5EF5-47A5-AC84-8B3B2ECC2067}"/>
                </a:ext>
              </a:extLst>
            </p:cNvPr>
            <p:cNvGrpSpPr/>
            <p:nvPr/>
          </p:nvGrpSpPr>
          <p:grpSpPr>
            <a:xfrm>
              <a:off x="1904255" y="314525"/>
              <a:ext cx="2241830" cy="822960"/>
              <a:chOff x="-2229595" y="-18850"/>
              <a:chExt cx="2241830" cy="822960"/>
            </a:xfrm>
          </p:grpSpPr>
          <p:sp>
            <p:nvSpPr>
              <p:cNvPr id="28" name="Speech Bubble: Oval 3">
                <a:extLst>
                  <a:ext uri="{FF2B5EF4-FFF2-40B4-BE49-F238E27FC236}">
                    <a16:creationId xmlns:a16="http://schemas.microsoft.com/office/drawing/2014/main" id="{CAEBA6B5-570F-44D7-A793-421B807BCA35}"/>
                  </a:ext>
                </a:extLst>
              </p:cNvPr>
              <p:cNvSpPr/>
              <p:nvPr/>
            </p:nvSpPr>
            <p:spPr>
              <a:xfrm>
                <a:off x="-2229595" y="-18850"/>
                <a:ext cx="2241830" cy="822960"/>
              </a:xfrm>
              <a:prstGeom prst="wedgeEllipseCallout">
                <a:avLst>
                  <a:gd name="adj1" fmla="val 32932"/>
                  <a:gd name="adj2" fmla="val 3108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49A86F2A-081B-4D20-A1C9-D1A82E0AD112}"/>
                  </a:ext>
                </a:extLst>
              </p:cNvPr>
              <p:cNvSpPr txBox="1"/>
              <p:nvPr/>
            </p:nvSpPr>
            <p:spPr>
              <a:xfrm>
                <a:off x="-2081199" y="37843"/>
                <a:ext cx="1945037" cy="6268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ledarnas beslut. Var positiv och stöttande.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2054">
              <a:extLst>
                <a:ext uri="{FF2B5EF4-FFF2-40B4-BE49-F238E27FC236}">
                  <a16:creationId xmlns:a16="http://schemas.microsoft.com/office/drawing/2014/main" id="{8997AA68-FFFC-4DF0-9CCD-0614881B4190}"/>
                </a:ext>
              </a:extLst>
            </p:cNvPr>
            <p:cNvGrpSpPr/>
            <p:nvPr/>
          </p:nvGrpSpPr>
          <p:grpSpPr>
            <a:xfrm>
              <a:off x="-1047750" y="3023771"/>
              <a:ext cx="2812735" cy="842451"/>
              <a:chOff x="-1704975" y="-71854"/>
              <a:chExt cx="2812735" cy="842451"/>
            </a:xfrm>
          </p:grpSpPr>
          <p:sp>
            <p:nvSpPr>
              <p:cNvPr id="26" name="Speech Bubble: Oval 6">
                <a:extLst>
                  <a:ext uri="{FF2B5EF4-FFF2-40B4-BE49-F238E27FC236}">
                    <a16:creationId xmlns:a16="http://schemas.microsoft.com/office/drawing/2014/main" id="{C56DDAB5-CDFA-422E-BFA4-A6FD25231319}"/>
                  </a:ext>
                </a:extLst>
              </p:cNvPr>
              <p:cNvSpPr/>
              <p:nvPr/>
            </p:nvSpPr>
            <p:spPr>
              <a:xfrm>
                <a:off x="-1704975" y="-71854"/>
                <a:ext cx="2812735" cy="842451"/>
              </a:xfrm>
              <a:prstGeom prst="wedgeEllipseCallout">
                <a:avLst>
                  <a:gd name="adj1" fmla="val 13583"/>
                  <a:gd name="adj2" fmla="val -3586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053">
                <a:extLst>
                  <a:ext uri="{FF2B5EF4-FFF2-40B4-BE49-F238E27FC236}">
                    <a16:creationId xmlns:a16="http://schemas.microsoft.com/office/drawing/2014/main" id="{3FC447B2-CCAA-4EB6-A965-9F35C97A8B2A}"/>
                  </a:ext>
                </a:extLst>
              </p:cNvPr>
              <p:cNvSpPr txBox="1"/>
              <p:nvPr/>
            </p:nvSpPr>
            <p:spPr>
              <a:xfrm>
                <a:off x="-1419400" y="80998"/>
                <a:ext cx="2230765" cy="626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domarens beslut. Se domaren som vägledare.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2056">
              <a:extLst>
                <a:ext uri="{FF2B5EF4-FFF2-40B4-BE49-F238E27FC236}">
                  <a16:creationId xmlns:a16="http://schemas.microsoft.com/office/drawing/2014/main" id="{EFA748B0-C866-4307-90E0-964A709E78F0}"/>
                </a:ext>
              </a:extLst>
            </p:cNvPr>
            <p:cNvGrpSpPr/>
            <p:nvPr/>
          </p:nvGrpSpPr>
          <p:grpSpPr>
            <a:xfrm>
              <a:off x="3938248" y="3149859"/>
              <a:ext cx="2773749" cy="1042666"/>
              <a:chOff x="633073" y="-307716"/>
              <a:chExt cx="2773749" cy="1042666"/>
            </a:xfrm>
          </p:grpSpPr>
          <p:sp>
            <p:nvSpPr>
              <p:cNvPr id="24" name="Speech Bubble: Oval 9">
                <a:extLst>
                  <a:ext uri="{FF2B5EF4-FFF2-40B4-BE49-F238E27FC236}">
                    <a16:creationId xmlns:a16="http://schemas.microsoft.com/office/drawing/2014/main" id="{D9D20CA0-81C2-473A-BC64-39CD1EAE8175}"/>
                  </a:ext>
                </a:extLst>
              </p:cNvPr>
              <p:cNvSpPr/>
              <p:nvPr/>
            </p:nvSpPr>
            <p:spPr>
              <a:xfrm>
                <a:off x="633073" y="-307716"/>
                <a:ext cx="2773749" cy="1042666"/>
              </a:xfrm>
              <a:prstGeom prst="wedgeEllipseCallout">
                <a:avLst>
                  <a:gd name="adj1" fmla="val 4153"/>
                  <a:gd name="adj2" fmla="val -1443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055">
                <a:extLst>
                  <a:ext uri="{FF2B5EF4-FFF2-40B4-BE49-F238E27FC236}">
                    <a16:creationId xmlns:a16="http://schemas.microsoft.com/office/drawing/2014/main" id="{EDF80C56-38F0-43FF-B7BE-BA7B42250A76}"/>
                  </a:ext>
                </a:extLst>
              </p:cNvPr>
              <p:cNvSpPr txBox="1"/>
              <p:nvPr/>
            </p:nvSpPr>
            <p:spPr>
              <a:xfrm>
                <a:off x="769006" y="-131084"/>
                <a:ext cx="2498200" cy="625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barnen om matchen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var kul och spännande.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ALDRIG efter resultatet.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2" name="Group 2058">
              <a:extLst>
                <a:ext uri="{FF2B5EF4-FFF2-40B4-BE49-F238E27FC236}">
                  <a16:creationId xmlns:a16="http://schemas.microsoft.com/office/drawing/2014/main" id="{930DA643-9215-4982-8C4B-34CE3861B484}"/>
                </a:ext>
              </a:extLst>
            </p:cNvPr>
            <p:cNvGrpSpPr/>
            <p:nvPr/>
          </p:nvGrpSpPr>
          <p:grpSpPr>
            <a:xfrm>
              <a:off x="4378273" y="2104101"/>
              <a:ext cx="2812736" cy="976822"/>
              <a:chOff x="-193727" y="-420024"/>
              <a:chExt cx="2812736" cy="976822"/>
            </a:xfrm>
          </p:grpSpPr>
          <p:sp>
            <p:nvSpPr>
              <p:cNvPr id="22" name="Speech Bubble: Oval 15">
                <a:extLst>
                  <a:ext uri="{FF2B5EF4-FFF2-40B4-BE49-F238E27FC236}">
                    <a16:creationId xmlns:a16="http://schemas.microsoft.com/office/drawing/2014/main" id="{13C17A4D-821C-4A05-94A4-BB8E26096970}"/>
                  </a:ext>
                </a:extLst>
              </p:cNvPr>
              <p:cNvSpPr/>
              <p:nvPr/>
            </p:nvSpPr>
            <p:spPr>
              <a:xfrm>
                <a:off x="9000" y="-420024"/>
                <a:ext cx="2407276" cy="922148"/>
              </a:xfrm>
              <a:prstGeom prst="wedgeEllipseCallout">
                <a:avLst>
                  <a:gd name="adj1" fmla="val 12225"/>
                  <a:gd name="adj2" fmla="val -1683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57">
                <a:extLst>
                  <a:ext uri="{FF2B5EF4-FFF2-40B4-BE49-F238E27FC236}">
                    <a16:creationId xmlns:a16="http://schemas.microsoft.com/office/drawing/2014/main" id="{BFC15F98-F13D-4427-88A6-8262C728A694}"/>
                  </a:ext>
                </a:extLst>
              </p:cNvPr>
              <p:cNvSpPr txBox="1"/>
              <p:nvPr/>
            </p:nvSpPr>
            <p:spPr>
              <a:xfrm>
                <a:off x="-193727" y="-303358"/>
                <a:ext cx="2812736" cy="860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ihåg att det är ditt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barn som spelar handboll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och inte du!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3" name="Group 2060">
              <a:extLst>
                <a:ext uri="{FF2B5EF4-FFF2-40B4-BE49-F238E27FC236}">
                  <a16:creationId xmlns:a16="http://schemas.microsoft.com/office/drawing/2014/main" id="{49048C0A-2087-4E9C-8269-FB1ACB2D818E}"/>
                </a:ext>
              </a:extLst>
            </p:cNvPr>
            <p:cNvGrpSpPr/>
            <p:nvPr/>
          </p:nvGrpSpPr>
          <p:grpSpPr>
            <a:xfrm>
              <a:off x="-959063" y="322449"/>
              <a:ext cx="2607737" cy="978082"/>
              <a:chOff x="-2464013" y="322449"/>
              <a:chExt cx="2607737" cy="978082"/>
            </a:xfrm>
          </p:grpSpPr>
          <p:sp>
            <p:nvSpPr>
              <p:cNvPr id="20" name="Speech Bubble: Oval 10">
                <a:extLst>
                  <a:ext uri="{FF2B5EF4-FFF2-40B4-BE49-F238E27FC236}">
                    <a16:creationId xmlns:a16="http://schemas.microsoft.com/office/drawing/2014/main" id="{44093446-6CAD-448E-A148-0A4A6013B0A7}"/>
                  </a:ext>
                </a:extLst>
              </p:cNvPr>
              <p:cNvSpPr/>
              <p:nvPr/>
            </p:nvSpPr>
            <p:spPr>
              <a:xfrm>
                <a:off x="-2464013" y="322449"/>
                <a:ext cx="2607737" cy="978082"/>
              </a:xfrm>
              <a:prstGeom prst="wedgeEllipseCallout">
                <a:avLst>
                  <a:gd name="adj1" fmla="val 6515"/>
                  <a:gd name="adj2" fmla="val -1426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59">
                <a:extLst>
                  <a:ext uri="{FF2B5EF4-FFF2-40B4-BE49-F238E27FC236}">
                    <a16:creationId xmlns:a16="http://schemas.microsoft.com/office/drawing/2014/main" id="{C179E39A-03FC-41C5-AA5A-79CDEA4D85C5}"/>
                  </a:ext>
                </a:extLst>
              </p:cNvPr>
              <p:cNvSpPr txBox="1"/>
              <p:nvPr/>
            </p:nvSpPr>
            <p:spPr>
              <a:xfrm>
                <a:off x="-2261538" y="470477"/>
                <a:ext cx="2303354" cy="7356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Stöd föreningen i sitt arbete.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Din insats blir värdesatt, inte minst av dina barn.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4" name="Group 2062">
              <a:extLst>
                <a:ext uri="{FF2B5EF4-FFF2-40B4-BE49-F238E27FC236}">
                  <a16:creationId xmlns:a16="http://schemas.microsoft.com/office/drawing/2014/main" id="{1C1B500B-8A45-4778-A27D-83D59FF19ABB}"/>
                </a:ext>
              </a:extLst>
            </p:cNvPr>
            <p:cNvGrpSpPr/>
            <p:nvPr/>
          </p:nvGrpSpPr>
          <p:grpSpPr>
            <a:xfrm>
              <a:off x="-956534" y="1976610"/>
              <a:ext cx="2103012" cy="884779"/>
              <a:chOff x="-3509234" y="976485"/>
              <a:chExt cx="2103012" cy="884779"/>
            </a:xfrm>
          </p:grpSpPr>
          <p:sp>
            <p:nvSpPr>
              <p:cNvPr id="18" name="Speech Bubble: Oval 8">
                <a:extLst>
                  <a:ext uri="{FF2B5EF4-FFF2-40B4-BE49-F238E27FC236}">
                    <a16:creationId xmlns:a16="http://schemas.microsoft.com/office/drawing/2014/main" id="{4E41E406-9E39-4071-AB49-3F8B1F5E7DB8}"/>
                  </a:ext>
                </a:extLst>
              </p:cNvPr>
              <p:cNvSpPr/>
              <p:nvPr/>
            </p:nvSpPr>
            <p:spPr>
              <a:xfrm>
                <a:off x="-3509234" y="976485"/>
                <a:ext cx="2103012" cy="884779"/>
              </a:xfrm>
              <a:prstGeom prst="wedgeEllipseCallout">
                <a:avLst>
                  <a:gd name="adj1" fmla="val 16986"/>
                  <a:gd name="adj2" fmla="val 28404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061">
                <a:extLst>
                  <a:ext uri="{FF2B5EF4-FFF2-40B4-BE49-F238E27FC236}">
                    <a16:creationId xmlns:a16="http://schemas.microsoft.com/office/drawing/2014/main" id="{DA077850-56F2-4CFB-9262-8D611BDFDBE7}"/>
                  </a:ext>
                </a:extLst>
              </p:cNvPr>
              <p:cNvSpPr txBox="1"/>
              <p:nvPr/>
            </p:nvSpPr>
            <p:spPr>
              <a:xfrm>
                <a:off x="-3384843" y="1130906"/>
                <a:ext cx="1852047" cy="5557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aldrig påverkad av droger eller alkohol.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5" name="Group 2064">
              <a:extLst>
                <a:ext uri="{FF2B5EF4-FFF2-40B4-BE49-F238E27FC236}">
                  <a16:creationId xmlns:a16="http://schemas.microsoft.com/office/drawing/2014/main" id="{B328FC8A-3142-4456-8B85-2819495CBF05}"/>
                </a:ext>
              </a:extLst>
            </p:cNvPr>
            <p:cNvGrpSpPr/>
            <p:nvPr/>
          </p:nvGrpSpPr>
          <p:grpSpPr>
            <a:xfrm>
              <a:off x="2327709" y="4178763"/>
              <a:ext cx="2957145" cy="1290800"/>
              <a:chOff x="2327709" y="2407113"/>
              <a:chExt cx="2957145" cy="1290800"/>
            </a:xfrm>
          </p:grpSpPr>
          <p:sp>
            <p:nvSpPr>
              <p:cNvPr id="16" name="Speech Bubble: Oval 7">
                <a:extLst>
                  <a:ext uri="{FF2B5EF4-FFF2-40B4-BE49-F238E27FC236}">
                    <a16:creationId xmlns:a16="http://schemas.microsoft.com/office/drawing/2014/main" id="{BD4AEEE7-6096-422E-99AB-D77275320E5D}"/>
                  </a:ext>
                </a:extLst>
              </p:cNvPr>
              <p:cNvSpPr/>
              <p:nvPr/>
            </p:nvSpPr>
            <p:spPr>
              <a:xfrm>
                <a:off x="2327709" y="2407113"/>
                <a:ext cx="2957145" cy="1224369"/>
              </a:xfrm>
              <a:prstGeom prst="wedgeEllipseCallout">
                <a:avLst>
                  <a:gd name="adj1" fmla="val -36219"/>
                  <a:gd name="adj2" fmla="val 2547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063">
                <a:extLst>
                  <a:ext uri="{FF2B5EF4-FFF2-40B4-BE49-F238E27FC236}">
                    <a16:creationId xmlns:a16="http://schemas.microsoft.com/office/drawing/2014/main" id="{5F2A0C88-86F2-4AC7-A20A-EA15C4483694}"/>
                  </a:ext>
                </a:extLst>
              </p:cNvPr>
              <p:cNvSpPr txBox="1"/>
              <p:nvPr/>
            </p:nvSpPr>
            <p:spPr>
              <a:xfrm>
                <a:off x="2497234" y="2551038"/>
                <a:ext cx="2547552" cy="1146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Skapa god stämning vid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matcher och träning. Fokusera på det som är positivt och bidra till ett bra klimat runt laget.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9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8C5C-27D4-4621-85B7-9426D141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552A-C971-4D5D-B382-E367122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057"/>
            <a:ext cx="9612086" cy="4247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Syftet med matchvärd är att skapa en välkomnande, trivsam och trygg miljö kring våra handbollsarrangemang där barn och ungdomar kan ha roligt och utvecklas.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Ta emot gästande lag, domare och funktionärer.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Visa lag och domare omklädningsrum/spelhall och informera om viktiga funktioner i hallen.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Vara ett stöd för domarna och funktionärerna innan, under och efter match. </a:t>
            </a:r>
            <a:br>
              <a:rPr lang="sv-SE" dirty="0"/>
            </a:br>
            <a:r>
              <a:rPr lang="sv-SE" dirty="0"/>
              <a:t>Tänk dock på att det är domarna som dömer matchen.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Arbeta för nolltolerans och att föräldrarnas 10 budord följs kring spelplanen.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Att påtala om någon utanför spelplanen uppträder på ett olämpligt sätt utifrån punkterna om nolltolerans samt SHF:s riktlinjer ”Vi älskar handboll”. </a:t>
            </a:r>
          </a:p>
        </p:txBody>
      </p:sp>
    </p:spTree>
    <p:extLst>
      <p:ext uri="{BB962C8B-B14F-4D97-AF65-F5344CB8AC3E}">
        <p14:creationId xmlns:p14="http://schemas.microsoft.com/office/powerpoint/2010/main" val="2019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AD15-BC34-4FD7-B9AD-540EDB4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Profilkläder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EC0-2613-4FC4-A8C1-9DAA544E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Intersport är vår samarbetspartner</a:t>
            </a:r>
          </a:p>
          <a:p>
            <a:r>
              <a:rPr lang="sv-SE" dirty="0"/>
              <a:t>När du handlar på Intersport får både du själv och föreningen bonus. </a:t>
            </a:r>
            <a:br>
              <a:rPr lang="sv-SE" dirty="0"/>
            </a:br>
            <a:r>
              <a:rPr lang="sv-SE" dirty="0"/>
              <a:t>Gå in på ”Mina sidor” på </a:t>
            </a:r>
            <a:r>
              <a:rPr lang="sv-SE" dirty="0">
                <a:hlinkClick r:id="rId2"/>
              </a:rPr>
              <a:t>www.intersport.se</a:t>
            </a:r>
            <a:r>
              <a:rPr lang="sv-SE" dirty="0"/>
              <a:t> och välj att stötta IFK Bankeryd. </a:t>
            </a:r>
          </a:p>
          <a:p>
            <a:r>
              <a:rPr lang="sv-SE" dirty="0" err="1"/>
              <a:t>Beök</a:t>
            </a:r>
            <a:r>
              <a:rPr lang="sv-SE" dirty="0"/>
              <a:t> vår webbshop för att handla profilkläder:</a:t>
            </a:r>
            <a:br>
              <a:rPr lang="sv-SE" dirty="0"/>
            </a:br>
            <a:r>
              <a:rPr lang="sv-SE" dirty="0"/>
              <a:t>https://team.intersport.se/ifk-bankeryd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40F4-0F6F-4E1A-8047-38FE59AA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2" b="50000"/>
          <a:stretch/>
        </p:blipFill>
        <p:spPr>
          <a:xfrm>
            <a:off x="7239746" y="4178341"/>
            <a:ext cx="980709" cy="136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C8E10-DD63-42F5-BC2D-CA365BC8D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8" y="4088934"/>
            <a:ext cx="2621434" cy="1637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40199-43A2-48FD-AF7B-B2C8D3DF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71" b="48590"/>
          <a:stretch/>
        </p:blipFill>
        <p:spPr>
          <a:xfrm>
            <a:off x="4383244" y="4135733"/>
            <a:ext cx="1323052" cy="154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0BEE-40B2-46F7-BE43-FC9AD4FC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90" r="46971"/>
          <a:stretch/>
        </p:blipFill>
        <p:spPr>
          <a:xfrm>
            <a:off x="5961271" y="4088934"/>
            <a:ext cx="1323052" cy="15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4604327"/>
            <a:ext cx="11353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b="1" dirty="0"/>
              <a:t>Maxavgift</a:t>
            </a:r>
            <a:br>
              <a:rPr lang="sv-SE" sz="1200" b="1" dirty="0"/>
            </a:br>
            <a:r>
              <a:rPr lang="sv-SE" sz="1200" dirty="0"/>
              <a:t>3500 kr för en familj. Avser medlemmar på samma adress.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Hemmavinsten</a:t>
            </a:r>
            <a:br>
              <a:rPr lang="sv-SE" sz="1200" b="1" dirty="0"/>
            </a:br>
            <a:r>
              <a:rPr lang="sv-SE" sz="1200" dirty="0"/>
              <a:t>Frivilligt för deltagare.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3899F-89AA-D8B8-48D8-B2EDA4C8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5323"/>
            <a:ext cx="58197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Laginformation</a:t>
            </a:r>
          </a:p>
        </p:txBody>
      </p:sp>
    </p:spTree>
    <p:extLst>
      <p:ext uri="{BB962C8B-B14F-4D97-AF65-F5344CB8AC3E}">
        <p14:creationId xmlns:p14="http://schemas.microsoft.com/office/powerpoint/2010/main" val="19892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 F11 födda 2013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1690688"/>
            <a:ext cx="438814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 err="1"/>
              <a:t>Aldin</a:t>
            </a:r>
            <a:r>
              <a:rPr lang="sv-SE" sz="2000" b="1" dirty="0"/>
              <a:t> </a:t>
            </a:r>
            <a:r>
              <a:rPr lang="sv-SE" sz="2000" b="1" dirty="0" err="1"/>
              <a:t>Avdic</a:t>
            </a:r>
            <a:endParaRPr lang="sv-SE" sz="2000" b="1" dirty="0"/>
          </a:p>
          <a:p>
            <a:pPr>
              <a:spcAft>
                <a:spcPts val="600"/>
              </a:spcAft>
            </a:pPr>
            <a:r>
              <a:rPr lang="sv-SE" sz="2000" b="1" dirty="0"/>
              <a:t>Christian Gillsand</a:t>
            </a:r>
          </a:p>
          <a:p>
            <a:pPr>
              <a:spcAft>
                <a:spcPts val="600"/>
              </a:spcAft>
            </a:pPr>
            <a:r>
              <a:rPr lang="sv-SE" sz="2000" b="1" dirty="0"/>
              <a:t>Isabel </a:t>
            </a:r>
            <a:r>
              <a:rPr lang="sv-SE" sz="2000" b="1" dirty="0" err="1"/>
              <a:t>Appelsved</a:t>
            </a:r>
            <a:endParaRPr lang="sv-SE" sz="2000" b="1" dirty="0"/>
          </a:p>
          <a:p>
            <a:pPr>
              <a:spcAft>
                <a:spcPts val="600"/>
              </a:spcAft>
            </a:pPr>
            <a:r>
              <a:rPr lang="sv-SE" sz="2000" b="1" dirty="0"/>
              <a:t>Julia Holmén</a:t>
            </a:r>
          </a:p>
          <a:p>
            <a:pPr>
              <a:spcAft>
                <a:spcPts val="600"/>
              </a:spcAft>
            </a:pPr>
            <a:r>
              <a:rPr lang="sv-SE" sz="2000" b="1" dirty="0"/>
              <a:t>Martin Andersson</a:t>
            </a:r>
          </a:p>
          <a:p>
            <a:pPr>
              <a:spcAft>
                <a:spcPts val="600"/>
              </a:spcAft>
            </a:pPr>
            <a:r>
              <a:rPr lang="sv-SE" sz="2000" b="1" dirty="0"/>
              <a:t>Robert Andersson</a:t>
            </a:r>
          </a:p>
        </p:txBody>
      </p:sp>
    </p:spTree>
    <p:extLst>
      <p:ext uri="{BB962C8B-B14F-4D97-AF65-F5344CB8AC3E}">
        <p14:creationId xmlns:p14="http://schemas.microsoft.com/office/powerpoint/2010/main" val="307132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IFK Bankeryd_blue" id="{88C8845C-36EA-46F9-BF11-FCE478461377}" vid="{A73DBD2B-956A-4383-A71D-3E09BA8B3F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IFK Bankeryd_blue</Template>
  <TotalTime>415</TotalTime>
  <Words>836</Words>
  <Application>Microsoft Office PowerPoint</Application>
  <PresentationFormat>Widescreen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 Condensed (Rubriker)</vt:lpstr>
      <vt:lpstr>Office-tema</vt:lpstr>
      <vt:lpstr>FÖRÄLDRAMÖTE</vt:lpstr>
      <vt:lpstr>Styrelsen informerar</vt:lpstr>
      <vt:lpstr>Värdegrundsarbete</vt:lpstr>
      <vt:lpstr>Föräldrarollen</vt:lpstr>
      <vt:lpstr>Matchvärd</vt:lpstr>
      <vt:lpstr>Profilkläder</vt:lpstr>
      <vt:lpstr>Avgifter</vt:lpstr>
      <vt:lpstr>Laginformation</vt:lpstr>
      <vt:lpstr>Ledare F11 födda 2013</vt:lpstr>
      <vt:lpstr>Träningstider</vt:lpstr>
      <vt:lpstr>Träningsupplägg</vt:lpstr>
      <vt:lpstr>Tränings-/matchinformation</vt:lpstr>
      <vt:lpstr>Tränings-/matchinformation</vt:lpstr>
      <vt:lpstr>Serier</vt:lpstr>
      <vt:lpstr>Cuper</vt:lpstr>
      <vt:lpstr>Försäljning / pengar till laget</vt:lpstr>
      <vt:lpstr>Julklapp. Handdukar till spelarna</vt:lpstr>
      <vt:lpstr>Hjälp av föräldrar</vt:lpstr>
      <vt:lpstr>Vad tycker barnen / föräldrarna?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Jigegård</dc:creator>
  <cp:lastModifiedBy>Avdic Aldin</cp:lastModifiedBy>
  <cp:revision>7</cp:revision>
  <dcterms:created xsi:type="dcterms:W3CDTF">2021-09-13T07:58:12Z</dcterms:created>
  <dcterms:modified xsi:type="dcterms:W3CDTF">2024-10-14T20:59:46Z</dcterms:modified>
</cp:coreProperties>
</file>