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YnIVWwqfCumy/HSBbLtXoWIMd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8" Type="http://schemas.openxmlformats.org/officeDocument/2006/relationships/viewProps" Target="viewProps.xml"/><Relationship Id="rId3" Type="http://schemas.openxmlformats.org/officeDocument/2006/relationships/slide" Target="slides/slide2.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13725d223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g313725d223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2882348"/>
            <a:ext cx="9144000" cy="153991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5400"/>
              <a:buFont typeface="Calibri"/>
              <a:buNone/>
            </a:pPr>
            <a:r>
              <a:rPr lang="sv-SE" sz="5400" b="1" dirty="0"/>
              <a:t>Mål, Vision och Värdegrund</a:t>
            </a:r>
            <a:endParaRPr sz="5400" b="1" dirty="0"/>
          </a:p>
        </p:txBody>
      </p:sp>
      <p:pic>
        <p:nvPicPr>
          <p:cNvPr id="85" name="Google Shape;85;p1"/>
          <p:cNvPicPr preferRelativeResize="0"/>
          <p:nvPr/>
        </p:nvPicPr>
        <p:blipFill rotWithShape="1">
          <a:blip r:embed="rId3">
            <a:alphaModFix/>
          </a:blip>
          <a:srcRect/>
          <a:stretch/>
        </p:blipFill>
        <p:spPr>
          <a:xfrm>
            <a:off x="545065" y="443346"/>
            <a:ext cx="1634716" cy="23076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Vision</a:t>
            </a:r>
            <a:endParaRPr dirty="0"/>
          </a:p>
        </p:txBody>
      </p:sp>
      <p:sp>
        <p:nvSpPr>
          <p:cNvPr id="91" name="Google Shape;91;p2"/>
          <p:cNvSpPr txBox="1">
            <a:spLocks noGrp="1"/>
          </p:cNvSpPr>
          <p:nvPr>
            <p:ph type="body" idx="1"/>
          </p:nvPr>
        </p:nvSpPr>
        <p:spPr>
          <a:xfrm>
            <a:off x="531882" y="1571420"/>
            <a:ext cx="4882500" cy="42792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15000"/>
              </a:lnSpc>
              <a:spcBef>
                <a:spcPts val="1200"/>
              </a:spcBef>
              <a:spcAft>
                <a:spcPts val="0"/>
              </a:spcAft>
              <a:buClr>
                <a:schemeClr val="dk1"/>
              </a:buClr>
              <a:buSzPct val="39285"/>
              <a:buFont typeface="Arial"/>
              <a:buNone/>
            </a:pPr>
            <a:r>
              <a:rPr lang="sv-SE" i="1" dirty="0">
                <a:solidFill>
                  <a:srgbClr val="000000"/>
                </a:solidFill>
              </a:rPr>
              <a:t>"IF Haga ska erbjuda inspirerande och kvalitativ fotbollsutbildning för spelare och ledare, med en stark föreningskänsla. Vi främjar långsiktigt engagemang, personlig utveckling både på och utanför planen och strävar efter att vara en mötesplats i närområdet."</a:t>
            </a:r>
            <a:endParaRPr i="1" dirty="0">
              <a:solidFill>
                <a:srgbClr val="000000"/>
              </a:solidFill>
            </a:endParaRPr>
          </a:p>
          <a:p>
            <a:pPr marL="0" lvl="0" indent="0" algn="l" rtl="0">
              <a:lnSpc>
                <a:spcPct val="115000"/>
              </a:lnSpc>
              <a:spcBef>
                <a:spcPts val="1200"/>
              </a:spcBef>
              <a:spcAft>
                <a:spcPts val="0"/>
              </a:spcAft>
              <a:buClr>
                <a:schemeClr val="dk1"/>
              </a:buClr>
              <a:buSzPct val="39285"/>
              <a:buFont typeface="Arial"/>
              <a:buNone/>
            </a:pPr>
            <a:endParaRPr i="1" dirty="0">
              <a:solidFill>
                <a:srgbClr val="000000"/>
              </a:solidFill>
            </a:endParaRPr>
          </a:p>
          <a:p>
            <a:pPr marL="0" lvl="0" indent="0" algn="l" rtl="0">
              <a:lnSpc>
                <a:spcPct val="115000"/>
              </a:lnSpc>
              <a:spcBef>
                <a:spcPts val="1200"/>
              </a:spcBef>
              <a:spcAft>
                <a:spcPts val="1200"/>
              </a:spcAft>
              <a:buClr>
                <a:schemeClr val="dk1"/>
              </a:buClr>
              <a:buSzPct val="39285"/>
              <a:buFont typeface="Arial"/>
              <a:buNone/>
            </a:pPr>
            <a:endParaRPr i="1" dirty="0">
              <a:solidFill>
                <a:srgbClr val="000000"/>
              </a:solidFill>
            </a:endParaRPr>
          </a:p>
        </p:txBody>
      </p:sp>
      <p:pic>
        <p:nvPicPr>
          <p:cNvPr id="92" name="Google Shape;92;p2"/>
          <p:cNvPicPr preferRelativeResize="0"/>
          <p:nvPr/>
        </p:nvPicPr>
        <p:blipFill rotWithShape="1">
          <a:blip r:embed="rId3">
            <a:alphaModFix/>
          </a:blip>
          <a:srcRect/>
          <a:stretch/>
        </p:blipFill>
        <p:spPr>
          <a:xfrm>
            <a:off x="10954686" y="5504873"/>
            <a:ext cx="817858" cy="1154544"/>
          </a:xfrm>
          <a:prstGeom prst="rect">
            <a:avLst/>
          </a:prstGeom>
          <a:noFill/>
          <a:ln>
            <a:noFill/>
          </a:ln>
        </p:spPr>
      </p:pic>
      <p:sp>
        <p:nvSpPr>
          <p:cNvPr id="93" name="Google Shape;93;p2"/>
          <p:cNvSpPr txBox="1">
            <a:spLocks noGrp="1"/>
          </p:cNvSpPr>
          <p:nvPr>
            <p:ph type="body" idx="1"/>
          </p:nvPr>
        </p:nvSpPr>
        <p:spPr>
          <a:xfrm>
            <a:off x="5633650" y="1461750"/>
            <a:ext cx="6138900" cy="43893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1200"/>
              </a:spcBef>
              <a:spcAft>
                <a:spcPts val="0"/>
              </a:spcAft>
              <a:buClr>
                <a:schemeClr val="dk1"/>
              </a:buClr>
              <a:buSzPts val="1100"/>
              <a:buFont typeface="Arial"/>
              <a:buNone/>
            </a:pPr>
            <a:r>
              <a:rPr lang="sv-SE" sz="3000" b="1" dirty="0">
                <a:latin typeface="Arial"/>
                <a:ea typeface="Arial"/>
                <a:cs typeface="Arial"/>
                <a:sym typeface="Arial"/>
              </a:rPr>
              <a:t>H</a:t>
            </a:r>
            <a:r>
              <a:rPr lang="sv-SE" sz="2000" dirty="0">
                <a:latin typeface="Arial"/>
                <a:ea typeface="Arial"/>
                <a:cs typeface="Arial"/>
                <a:sym typeface="Arial"/>
              </a:rPr>
              <a:t>ållbarhet i engagemang och utveckling – Vi strävar efter långsiktighet och hållbarhet (social, ekonomisk &amp; miljömässig) i vår verksamhet.</a:t>
            </a:r>
            <a:endParaRPr sz="20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sv-SE" sz="3200" b="1" dirty="0">
                <a:latin typeface="Arial"/>
                <a:ea typeface="Arial"/>
                <a:cs typeface="Arial"/>
                <a:sym typeface="Arial"/>
              </a:rPr>
              <a:t>A</a:t>
            </a:r>
            <a:r>
              <a:rPr lang="sv-SE" sz="2000" dirty="0">
                <a:latin typeface="Arial"/>
                <a:ea typeface="Arial"/>
                <a:cs typeface="Arial"/>
                <a:sym typeface="Arial"/>
              </a:rPr>
              <a:t>ktivera och inkludera – Vi erbjuder en fotbollsutbildning med hög kvalité som engagerar och välkomnar alla.</a:t>
            </a:r>
            <a:endParaRPr sz="2000"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sv-SE" sz="3200" b="1" dirty="0">
                <a:latin typeface="Arial"/>
                <a:ea typeface="Arial"/>
                <a:cs typeface="Arial"/>
                <a:sym typeface="Arial"/>
              </a:rPr>
              <a:t>G</a:t>
            </a:r>
            <a:r>
              <a:rPr lang="sv-SE" sz="2000" dirty="0">
                <a:latin typeface="Arial"/>
                <a:ea typeface="Arial"/>
                <a:cs typeface="Arial"/>
                <a:sym typeface="Arial"/>
              </a:rPr>
              <a:t>emenskap och föreningskänsla – Vi bygger en stark samhörighet där alla känner sig hemma.</a:t>
            </a:r>
            <a:endParaRPr sz="2000" dirty="0">
              <a:latin typeface="Arial"/>
              <a:ea typeface="Arial"/>
              <a:cs typeface="Arial"/>
              <a:sym typeface="Arial"/>
            </a:endParaRPr>
          </a:p>
          <a:p>
            <a:pPr marL="0" lvl="0" indent="0" algn="l" rtl="0">
              <a:lnSpc>
                <a:spcPct val="115000"/>
              </a:lnSpc>
              <a:spcBef>
                <a:spcPts val="1200"/>
              </a:spcBef>
              <a:spcAft>
                <a:spcPts val="1200"/>
              </a:spcAft>
              <a:buClr>
                <a:schemeClr val="dk1"/>
              </a:buClr>
              <a:buSzPts val="1100"/>
              <a:buFont typeface="Arial"/>
              <a:buNone/>
            </a:pPr>
            <a:r>
              <a:rPr lang="sv-SE" sz="3200" b="1" dirty="0">
                <a:latin typeface="Arial"/>
                <a:ea typeface="Arial"/>
                <a:cs typeface="Arial"/>
                <a:sym typeface="Arial"/>
              </a:rPr>
              <a:t>A</a:t>
            </a:r>
            <a:r>
              <a:rPr lang="sv-SE" sz="2000" dirty="0">
                <a:latin typeface="Arial"/>
                <a:ea typeface="Arial"/>
                <a:cs typeface="Arial"/>
                <a:sym typeface="Arial"/>
              </a:rPr>
              <a:t>mbition både på och utanför planen – Vi stödjer personlig utveckling för både spelare och ledare.</a:t>
            </a:r>
            <a:endParaRPr sz="3700" i="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Övergripande mål för föreningen</a:t>
            </a:r>
            <a:endParaRPr b="1"/>
          </a:p>
        </p:txBody>
      </p:sp>
      <p:sp>
        <p:nvSpPr>
          <p:cNvPr id="99" name="Google Shape;99;p3"/>
          <p:cNvSpPr txBox="1">
            <a:spLocks noGrp="1"/>
          </p:cNvSpPr>
          <p:nvPr>
            <p:ph type="body" idx="1"/>
          </p:nvPr>
        </p:nvSpPr>
        <p:spPr>
          <a:xfrm>
            <a:off x="172770" y="1825625"/>
            <a:ext cx="11693400" cy="4351200"/>
          </a:xfrm>
          <a:prstGeom prst="rect">
            <a:avLst/>
          </a:prstGeom>
          <a:noFill/>
          <a:ln>
            <a:noFill/>
          </a:ln>
        </p:spPr>
        <p:txBody>
          <a:bodyPr spcFirstLastPara="1" wrap="square" lIns="91425" tIns="45700" rIns="91425" bIns="45700" anchor="t" anchorCtr="0">
            <a:normAutofit/>
          </a:bodyPr>
          <a:lstStyle/>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Träning för barn &amp; ungdomar</a:t>
            </a:r>
            <a:r>
              <a:rPr lang="sv-SE" sz="1400" dirty="0">
                <a:latin typeface="Arial"/>
                <a:ea typeface="Arial"/>
                <a:cs typeface="Arial"/>
                <a:sym typeface="Arial"/>
              </a:rPr>
              <a:t> – Erbjuda fotbollsträning och spel för barn och ungdomar från fyra år och uppåt med kunniga och engagerade ledare.</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Främja jämlikhet och jämställdhet</a:t>
            </a:r>
            <a:r>
              <a:rPr lang="sv-SE" sz="1400" dirty="0">
                <a:latin typeface="Arial"/>
                <a:ea typeface="Arial"/>
                <a:cs typeface="Arial"/>
                <a:sym typeface="Arial"/>
              </a:rPr>
              <a:t> – Upprätthålla ett jämlikt och inkluderande förhållningssätt i hela föreningens verksamhet.</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Säkra hög utbildningsnivå för ledare</a:t>
            </a:r>
            <a:r>
              <a:rPr lang="sv-SE" sz="1400" dirty="0">
                <a:latin typeface="Arial"/>
                <a:ea typeface="Arial"/>
                <a:cs typeface="Arial"/>
                <a:sym typeface="Arial"/>
              </a:rPr>
              <a:t> – Se till att tränare och ledare är välutbildade och kompetenta.</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Representationslag för både herrar och damer</a:t>
            </a:r>
            <a:r>
              <a:rPr lang="sv-SE" sz="1400" dirty="0">
                <a:latin typeface="Arial"/>
                <a:ea typeface="Arial"/>
                <a:cs typeface="Arial"/>
                <a:sym typeface="Arial"/>
              </a:rPr>
              <a:t> – Ha ett representationslag för herrar och ett för damer varje säsong, med minst hälften av spelarna fostrade i föreningens ungdomsverksamhet.</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Samarbeta med skolor och föreningar</a:t>
            </a:r>
            <a:r>
              <a:rPr lang="sv-SE" sz="1400" dirty="0">
                <a:latin typeface="Arial"/>
                <a:ea typeface="Arial"/>
                <a:cs typeface="Arial"/>
                <a:sym typeface="Arial"/>
              </a:rPr>
              <a:t> – Aktivt medverka till samarbete med skolor och andra föreningar i närområdet för att stärka gemenskapen.</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Utveckla anläggningen som samlingsplats</a:t>
            </a:r>
            <a:r>
              <a:rPr lang="sv-SE" sz="1400" dirty="0">
                <a:latin typeface="Arial"/>
                <a:ea typeface="Arial"/>
                <a:cs typeface="Arial"/>
                <a:sym typeface="Arial"/>
              </a:rPr>
              <a:t> – Arbeta för att utveckla Hagagården och hela anläggningen till en mötesplats för alla medlemmar.</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Vara ett föredöme genom värdegrundsarbete</a:t>
            </a:r>
            <a:r>
              <a:rPr lang="sv-SE" sz="1400" dirty="0">
                <a:latin typeface="Arial"/>
                <a:ea typeface="Arial"/>
                <a:cs typeface="Arial"/>
                <a:sym typeface="Arial"/>
              </a:rPr>
              <a:t> – Aktivt jobba med föreningens värdegrund och vara ett föredöme på alla nivåer.</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Främja öppen kommunikation</a:t>
            </a:r>
            <a:r>
              <a:rPr lang="sv-SE" sz="1400" dirty="0">
                <a:latin typeface="Arial"/>
                <a:ea typeface="Arial"/>
                <a:cs typeface="Arial"/>
                <a:sym typeface="Arial"/>
              </a:rPr>
              <a:t> – Skapa en kultur av kommunikation och öppenhet för att engagera och involvera alla medlemmar.</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Säkerställa ekonomisk stabilitet</a:t>
            </a:r>
            <a:r>
              <a:rPr lang="sv-SE" sz="1400" dirty="0">
                <a:latin typeface="Arial"/>
                <a:ea typeface="Arial"/>
                <a:cs typeface="Arial"/>
                <a:sym typeface="Arial"/>
              </a:rPr>
              <a:t> – Arbeta för en stabil och långsiktig ekonomisk grund för föreningens verksamhet.</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Arbeta med hållbarhet och miljömedvetenhet</a:t>
            </a:r>
            <a:r>
              <a:rPr lang="sv-SE" sz="1400" dirty="0">
                <a:latin typeface="Arial"/>
                <a:ea typeface="Arial"/>
                <a:cs typeface="Arial"/>
                <a:sym typeface="Arial"/>
              </a:rPr>
              <a:t> – Implementera miljövänliga initiativ för en mer hållbar verksamhet.</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Ta socialt ansvar</a:t>
            </a:r>
            <a:r>
              <a:rPr lang="sv-SE" sz="1400" dirty="0">
                <a:latin typeface="Arial"/>
                <a:ea typeface="Arial"/>
                <a:cs typeface="Arial"/>
                <a:sym typeface="Arial"/>
              </a:rPr>
              <a:t> – Engagera föreningen i lokala samhällsinitiativ och Cuparrangemang.</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Erbjuda sociala aktiviteter</a:t>
            </a:r>
            <a:r>
              <a:rPr lang="sv-SE" sz="1400" dirty="0">
                <a:latin typeface="Arial"/>
                <a:ea typeface="Arial"/>
                <a:cs typeface="Arial"/>
                <a:sym typeface="Arial"/>
              </a:rPr>
              <a:t> – Utveckla sociala och </a:t>
            </a:r>
            <a:r>
              <a:rPr lang="sv-SE" sz="1400" dirty="0" err="1">
                <a:latin typeface="Arial"/>
                <a:ea typeface="Arial"/>
                <a:cs typeface="Arial"/>
                <a:sym typeface="Arial"/>
              </a:rPr>
              <a:t>teambuilding</a:t>
            </a:r>
            <a:r>
              <a:rPr lang="sv-SE" sz="1400" dirty="0">
                <a:latin typeface="Arial"/>
                <a:ea typeface="Arial"/>
                <a:cs typeface="Arial"/>
                <a:sym typeface="Arial"/>
              </a:rPr>
              <a:t>-evenemang för att stärka gemenskapen.</a:t>
            </a:r>
            <a:endParaRPr sz="1400" dirty="0">
              <a:latin typeface="Arial"/>
              <a:ea typeface="Arial"/>
              <a:cs typeface="Arial"/>
              <a:sym typeface="Arial"/>
            </a:endParaRPr>
          </a:p>
          <a:p>
            <a:pPr marL="457200" lvl="0" indent="-336550" algn="l" rtl="0">
              <a:lnSpc>
                <a:spcPct val="80000"/>
              </a:lnSpc>
              <a:spcBef>
                <a:spcPts val="500"/>
              </a:spcBef>
              <a:spcAft>
                <a:spcPts val="0"/>
              </a:spcAft>
              <a:buClr>
                <a:srgbClr val="000000"/>
              </a:buClr>
              <a:buSzPts val="1700"/>
              <a:buChar char="●"/>
            </a:pPr>
            <a:r>
              <a:rPr lang="sv-SE" sz="1400" b="1" dirty="0">
                <a:latin typeface="Arial"/>
                <a:ea typeface="Arial"/>
                <a:cs typeface="Arial"/>
                <a:sym typeface="Arial"/>
              </a:rPr>
              <a:t>Öka mångfald och inkludering</a:t>
            </a:r>
            <a:r>
              <a:rPr lang="sv-SE" sz="1400" dirty="0">
                <a:latin typeface="Arial"/>
                <a:ea typeface="Arial"/>
                <a:cs typeface="Arial"/>
                <a:sym typeface="Arial"/>
              </a:rPr>
              <a:t> – Verka för att inkludera alla olikheter.</a:t>
            </a:r>
          </a:p>
          <a:p>
            <a:pPr marL="457200" lvl="0" indent="-336550" algn="l" rtl="0">
              <a:lnSpc>
                <a:spcPct val="80000"/>
              </a:lnSpc>
              <a:spcBef>
                <a:spcPts val="500"/>
              </a:spcBef>
              <a:spcAft>
                <a:spcPts val="0"/>
              </a:spcAft>
              <a:buClr>
                <a:srgbClr val="000000"/>
              </a:buClr>
              <a:buSzPts val="1700"/>
              <a:buChar char="●"/>
            </a:pPr>
            <a:r>
              <a:rPr lang="sv-SE" sz="1400" b="1" dirty="0">
                <a:latin typeface="Arial"/>
                <a:cs typeface="Arial"/>
                <a:sym typeface="Arial"/>
              </a:rPr>
              <a:t>Självförsörjande domare – </a:t>
            </a:r>
            <a:r>
              <a:rPr lang="sv-SE" sz="1400" dirty="0">
                <a:latin typeface="Arial"/>
                <a:cs typeface="Arial"/>
                <a:sym typeface="Arial"/>
              </a:rPr>
              <a:t>Utbilda och rekrytera egna domare för att säkerställa långsiktig och hållbar domartillväxt i föreningen</a:t>
            </a:r>
            <a:r>
              <a:rPr lang="sv-SE" sz="1400" b="1" dirty="0">
                <a:latin typeface="Arial"/>
                <a:cs typeface="Arial"/>
                <a:sym typeface="Arial"/>
              </a:rPr>
              <a:t>.</a:t>
            </a:r>
            <a:endParaRPr sz="1700" dirty="0"/>
          </a:p>
        </p:txBody>
      </p:sp>
      <p:pic>
        <p:nvPicPr>
          <p:cNvPr id="100" name="Google Shape;100;p3"/>
          <p:cNvPicPr preferRelativeResize="0"/>
          <p:nvPr/>
        </p:nvPicPr>
        <p:blipFill rotWithShape="1">
          <a:blip r:embed="rId3">
            <a:alphaModFix/>
          </a:blip>
          <a:srcRect/>
          <a:stretch/>
        </p:blipFill>
        <p:spPr>
          <a:xfrm>
            <a:off x="10954686" y="5504873"/>
            <a:ext cx="817858" cy="115454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313725d2234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Riktlinjer				Värdegrund</a:t>
            </a:r>
            <a:endParaRPr b="1" dirty="0"/>
          </a:p>
        </p:txBody>
      </p:sp>
      <p:sp>
        <p:nvSpPr>
          <p:cNvPr id="106" name="Google Shape;106;g313725d2234_0_0"/>
          <p:cNvSpPr txBox="1">
            <a:spLocks noGrp="1"/>
          </p:cNvSpPr>
          <p:nvPr>
            <p:ph type="body" idx="1"/>
          </p:nvPr>
        </p:nvSpPr>
        <p:spPr>
          <a:xfrm>
            <a:off x="535125" y="1690825"/>
            <a:ext cx="5382000" cy="43512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15000"/>
              </a:lnSpc>
              <a:spcBef>
                <a:spcPts val="0"/>
              </a:spcBef>
              <a:spcAft>
                <a:spcPts val="0"/>
              </a:spcAft>
              <a:buNone/>
            </a:pPr>
            <a:endParaRPr sz="11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välkomnar spelare till våra lag från fyra år, med en vilja att ta emot så många som möjligt och i de fall där det inte finns plats använda oss av köprincipen.</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vill behålla våra spelare så länge som möjligt, genom att bedriva träning med hög kvalitet där alla spelare utvecklas samt ha fokus på allas trygghet och trivsel.</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erbjuder alla våra spelare träning och match i den omfattning som tillhör varje spelform.</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Alla spelare i truppen spelar lika mycket  - </a:t>
            </a:r>
            <a:r>
              <a:rPr lang="sv-SE" sz="1600" i="1" dirty="0">
                <a:latin typeface="Arial"/>
                <a:ea typeface="Arial"/>
                <a:cs typeface="Arial"/>
                <a:sym typeface="Arial"/>
              </a:rPr>
              <a:t>gäller i spelform 3 mot 3, 5 mot 5, 7 mot 7, 9 mot 9.</a:t>
            </a:r>
            <a:endParaRPr sz="1600" i="1"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Char char="●"/>
            </a:pPr>
            <a:r>
              <a:rPr lang="sv-SE" sz="1600" dirty="0">
                <a:latin typeface="Arial"/>
                <a:ea typeface="Arial"/>
                <a:cs typeface="Arial"/>
                <a:sym typeface="Arial"/>
              </a:rPr>
              <a:t>Vi uppmuntrar våra spelare att dubbelidrotta så länge som möjligt</a:t>
            </a:r>
            <a:endParaRPr sz="1600" dirty="0">
              <a:latin typeface="Arial"/>
              <a:ea typeface="Arial"/>
              <a:cs typeface="Arial"/>
              <a:sym typeface="Arial"/>
            </a:endParaRPr>
          </a:p>
          <a:p>
            <a:pPr marL="457200" lvl="0" indent="0" algn="l" rtl="0">
              <a:lnSpc>
                <a:spcPct val="115000"/>
              </a:lnSpc>
              <a:spcBef>
                <a:spcPts val="0"/>
              </a:spcBef>
              <a:spcAft>
                <a:spcPts val="0"/>
              </a:spcAft>
              <a:buNone/>
            </a:pPr>
            <a:endParaRPr sz="1600" dirty="0">
              <a:latin typeface="Arial"/>
              <a:ea typeface="Arial"/>
              <a:cs typeface="Arial"/>
              <a:sym typeface="Arial"/>
            </a:endParaRPr>
          </a:p>
          <a:p>
            <a:pPr marL="457200" lvl="0" indent="-307340" algn="l" rtl="0">
              <a:lnSpc>
                <a:spcPct val="115000"/>
              </a:lnSpc>
              <a:spcBef>
                <a:spcPts val="0"/>
              </a:spcBef>
              <a:spcAft>
                <a:spcPts val="0"/>
              </a:spcAft>
              <a:buSzPct val="100000"/>
              <a:buFont typeface="Arial"/>
              <a:buChar char="●"/>
            </a:pPr>
            <a:r>
              <a:rPr lang="sv-SE" sz="1600" dirty="0">
                <a:latin typeface="Arial"/>
                <a:ea typeface="Arial"/>
                <a:cs typeface="Arial"/>
                <a:sym typeface="Arial"/>
              </a:rPr>
              <a:t>Vi anpassar träning och aktiviteter efter spelarnas individuella behov och nivå, med fokus på utveckling, inkludering och laganda.</a:t>
            </a:r>
            <a:endParaRPr sz="1600" dirty="0">
              <a:latin typeface="Arial"/>
              <a:ea typeface="Arial"/>
              <a:cs typeface="Arial"/>
              <a:sym typeface="Arial"/>
            </a:endParaRPr>
          </a:p>
          <a:p>
            <a:pPr marL="0" lvl="0" indent="0" algn="l" rtl="0">
              <a:lnSpc>
                <a:spcPct val="90000"/>
              </a:lnSpc>
              <a:spcBef>
                <a:spcPts val="1000"/>
              </a:spcBef>
              <a:spcAft>
                <a:spcPts val="0"/>
              </a:spcAft>
              <a:buClr>
                <a:schemeClr val="dk1"/>
              </a:buClr>
              <a:buSzPct val="100000"/>
              <a:buNone/>
            </a:pPr>
            <a:endParaRPr dirty="0"/>
          </a:p>
        </p:txBody>
      </p:sp>
      <p:pic>
        <p:nvPicPr>
          <p:cNvPr id="107" name="Google Shape;107;g313725d2234_0_0"/>
          <p:cNvPicPr preferRelativeResize="0"/>
          <p:nvPr/>
        </p:nvPicPr>
        <p:blipFill rotWithShape="1">
          <a:blip r:embed="rId3">
            <a:alphaModFix/>
          </a:blip>
          <a:srcRect/>
          <a:stretch/>
        </p:blipFill>
        <p:spPr>
          <a:xfrm>
            <a:off x="10954686" y="5504873"/>
            <a:ext cx="817858" cy="1154544"/>
          </a:xfrm>
          <a:prstGeom prst="rect">
            <a:avLst/>
          </a:prstGeom>
          <a:noFill/>
          <a:ln>
            <a:noFill/>
          </a:ln>
        </p:spPr>
      </p:pic>
      <p:sp>
        <p:nvSpPr>
          <p:cNvPr id="108" name="Google Shape;108;g313725d2234_0_0"/>
          <p:cNvSpPr txBox="1">
            <a:spLocks noGrp="1"/>
          </p:cNvSpPr>
          <p:nvPr>
            <p:ph type="body" idx="1"/>
          </p:nvPr>
        </p:nvSpPr>
        <p:spPr>
          <a:xfrm>
            <a:off x="6390550" y="1690825"/>
            <a:ext cx="5382000" cy="45252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None/>
            </a:pPr>
            <a:r>
              <a:rPr lang="sv-SE" sz="1400" dirty="0">
                <a:latin typeface="Arial"/>
                <a:ea typeface="Arial"/>
                <a:cs typeface="Arial"/>
                <a:sym typeface="Arial"/>
              </a:rPr>
              <a:t>IF Haga är en förening som är tillgänglig för alla med fokus på inkludering och gemenskap.</a:t>
            </a:r>
            <a:endParaRPr sz="1400" dirty="0">
              <a:latin typeface="Arial"/>
              <a:ea typeface="Arial"/>
              <a:cs typeface="Arial"/>
              <a:sym typeface="Arial"/>
            </a:endParaRPr>
          </a:p>
          <a:p>
            <a:pPr marL="0" lvl="0" indent="0" algn="l" rtl="0">
              <a:lnSpc>
                <a:spcPct val="115000"/>
              </a:lnSpc>
              <a:spcBef>
                <a:spcPts val="0"/>
              </a:spcBef>
              <a:spcAft>
                <a:spcPts val="0"/>
              </a:spcAft>
              <a:buNone/>
            </a:pPr>
            <a:endParaRPr sz="1200" dirty="0">
              <a:latin typeface="Arial"/>
              <a:ea typeface="Arial"/>
              <a:cs typeface="Arial"/>
              <a:sym typeface="Arial"/>
            </a:endParaRPr>
          </a:p>
          <a:p>
            <a:pPr marL="457200" lvl="0" indent="-349250" algn="l" rtl="0">
              <a:lnSpc>
                <a:spcPct val="115000"/>
              </a:lnSpc>
              <a:spcBef>
                <a:spcPts val="1200"/>
              </a:spcBef>
              <a:spcAft>
                <a:spcPts val="0"/>
              </a:spcAft>
              <a:buSzPts val="1900"/>
              <a:buChar char="●"/>
            </a:pPr>
            <a:r>
              <a:rPr lang="sv-SE" sz="1400" b="1" dirty="0">
                <a:latin typeface="Arial"/>
                <a:ea typeface="Arial"/>
                <a:cs typeface="Arial"/>
                <a:sym typeface="Arial"/>
              </a:rPr>
              <a:t>Trygghet</a:t>
            </a:r>
            <a:r>
              <a:rPr lang="sv-SE" sz="1400" dirty="0">
                <a:latin typeface="Arial"/>
                <a:ea typeface="Arial"/>
                <a:cs typeface="Arial"/>
                <a:sym typeface="Arial"/>
              </a:rPr>
              <a:t> – Vi skapar en miljö där alla känner sig välkomna, respekterade och säkra.</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latin typeface="Arial"/>
                <a:ea typeface="Arial"/>
                <a:cs typeface="Arial"/>
                <a:sym typeface="Arial"/>
              </a:rPr>
              <a:t>Delaktighet</a:t>
            </a:r>
            <a:r>
              <a:rPr lang="sv-SE" sz="1400" dirty="0">
                <a:latin typeface="Arial"/>
                <a:ea typeface="Arial"/>
                <a:cs typeface="Arial"/>
                <a:sym typeface="Arial"/>
              </a:rPr>
              <a:t> – Vi engagerar alla medlemmar i föreningens aktiviteter och beslut för att bygga en stark gemenskap.</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latin typeface="Arial"/>
                <a:ea typeface="Arial"/>
                <a:cs typeface="Arial"/>
                <a:sym typeface="Arial"/>
              </a:rPr>
              <a:t>Glädje</a:t>
            </a:r>
            <a:r>
              <a:rPr lang="sv-SE" sz="1400" dirty="0">
                <a:latin typeface="Arial"/>
                <a:ea typeface="Arial"/>
                <a:cs typeface="Arial"/>
                <a:sym typeface="Arial"/>
              </a:rPr>
              <a:t> – Vi främjar en positiv atmosfär där glädjen i idrotten står i centrum.</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latin typeface="Arial"/>
                <a:ea typeface="Arial"/>
                <a:cs typeface="Arial"/>
                <a:sym typeface="Arial"/>
              </a:rPr>
              <a:t>Allsidighet</a:t>
            </a:r>
            <a:r>
              <a:rPr lang="sv-SE" sz="1400" dirty="0">
                <a:latin typeface="Arial"/>
                <a:ea typeface="Arial"/>
                <a:cs typeface="Arial"/>
                <a:sym typeface="Arial"/>
              </a:rPr>
              <a:t> – Vi erbjuder en bred variation av aktiviteter inom Fotboll för att främja allsidig utveckling hos våra medlemmar.</a:t>
            </a:r>
            <a:endParaRPr sz="1400" dirty="0">
              <a:latin typeface="Arial"/>
              <a:ea typeface="Arial"/>
              <a:cs typeface="Arial"/>
              <a:sym typeface="Arial"/>
            </a:endParaRPr>
          </a:p>
          <a:p>
            <a:pPr marL="457200" lvl="0" indent="-349250" algn="l" rtl="0">
              <a:lnSpc>
                <a:spcPct val="115000"/>
              </a:lnSpc>
              <a:spcBef>
                <a:spcPts val="0"/>
              </a:spcBef>
              <a:spcAft>
                <a:spcPts val="0"/>
              </a:spcAft>
              <a:buSzPts val="1900"/>
              <a:buChar char="●"/>
            </a:pPr>
            <a:r>
              <a:rPr lang="sv-SE" sz="1400" b="1" dirty="0">
                <a:latin typeface="Arial"/>
                <a:ea typeface="Arial"/>
                <a:cs typeface="Arial"/>
                <a:sym typeface="Arial"/>
              </a:rPr>
              <a:t>Hälsa</a:t>
            </a:r>
            <a:r>
              <a:rPr lang="sv-SE" sz="1400" dirty="0">
                <a:latin typeface="Arial"/>
                <a:ea typeface="Arial"/>
                <a:cs typeface="Arial"/>
                <a:sym typeface="Arial"/>
              </a:rPr>
              <a:t> – Vi strävar efter att skapa en hälsosam livsstil genom fysisk aktivitet och mental välmående.</a:t>
            </a:r>
            <a:endParaRPr sz="1900" dirty="0">
              <a:latin typeface="Arial"/>
              <a:ea typeface="Arial"/>
              <a:cs typeface="Arial"/>
              <a:sym typeface="Arial"/>
            </a:endParaRPr>
          </a:p>
          <a:p>
            <a:pPr marL="0" lvl="0" indent="0" algn="l" rtl="0">
              <a:lnSpc>
                <a:spcPct val="90000"/>
              </a:lnSpc>
              <a:spcBef>
                <a:spcPts val="1200"/>
              </a:spcBef>
              <a:spcAft>
                <a:spcPts val="0"/>
              </a:spcAft>
              <a:buClr>
                <a:schemeClr val="dk1"/>
              </a:buClr>
              <a:buSzPts val="2800"/>
              <a:buNone/>
            </a:pP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623</Words>
  <Application>Microsoft Office PowerPoint</Application>
  <PresentationFormat>Widescreen</PresentationFormat>
  <Paragraphs>42</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Mål, Vision och Värdegrund</vt:lpstr>
      <vt:lpstr>Vision</vt:lpstr>
      <vt:lpstr>Övergripande mål för föreningen</vt:lpstr>
      <vt:lpstr>Riktlinjer    Värdegrund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Mål, Vision och Värdegrund</dc:title>
  <dc:creator>Wredenberg Carl</dc:creator>
  <cp:lastModifiedBy>Wredenberg Carl</cp:lastModifiedBy>
  <cp:revision>13</cp:revision>
  <dcterms:created xsi:type="dcterms:W3CDTF">2021-11-07T10:50:34Z</dcterms:created>
  <dcterms:modified xsi:type="dcterms:W3CDTF">2024-12-15T09:46:35Z</dcterms:modified>
</cp:coreProperties>
</file>