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RFyonOdy2nh7ZwD92W5Xr5inr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43A1EB-7AEB-4741-A1F8-2625420562E5}">
  <a:tblStyle styleId="{8B43A1EB-7AEB-4741-A1F8-2625420562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Kul att se så många ledare här. Jag har verkligen sett fram emot denna dag ett bra tag.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Hoppas att ni också är taggade…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Innan vi drar igång på riktigt så vill jag tacka för att ni prioriterar att vara här.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Det gör att vi som förening kan utvecklas och gå åt rätt håll.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Arbetet vi gör tillsammans under sådana här dagar sätter grunden och vilken nivå vi tar vår förening framåt.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Föreningen innebär så mycket mer än att hämta ut bollar ur ett bollförråd. Vi måste fungera som en helhet och då dra åt samma håll.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 påbörjade inom Ungdomssektion en större förändringsresa för drygt 2 år sedan, där fokus varit att sätta roller, struktur och en stödjande organisation. Det är mycket som hänt utanför de dagliga träningarna, som på sikt kommer göra skillnad.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 ska vara stolta över vårt arbete vi gör, samtidigt ser jag fram emot att vi växer och tar ännu större kliv än vad vi hittills har gjort.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Hoppas att ni känner att ni gör skillnad och vill vara en del av denna resa framåt.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cc77589c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bcc77589c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2bcc77589c5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a84a44d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2ba84a44df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2ba84a44df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bcc77589c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2bcc77589c5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2bcc77589c5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cc77589c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bcc77589c5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2bcc77589c5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f35f533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1ef35f5336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1ef35f5336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b9c31789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2b9c317894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2b9c317894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a855180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2ba8551808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2ba8551808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cefc277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2bcefc2772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2bcefc2772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ba7d9af8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2ba7d9af84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2ba7d9af84f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be26e0517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2be26e05176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2be26e05176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be26e0517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2be26e05176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2be26e0517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be26e0517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2be26e05176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2be26e05176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be26e0517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2be26e05176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2be26e05176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bcc77589c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2bcc77589c5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2bcc77589c5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b24f40d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bb24f40d2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2bb24f40d2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bf4de00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bbf4de001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2bbf4de001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bf4de001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bbf4de0015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bbf4de0015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bf4de001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bbf4de0015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bbf4de0015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bf4de001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bbf4de0015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2bbf4de0015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ktiva.svenskfotboll.se/nyheter/2024/02/jag-ar-fotbollsspelar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youtube.com/watch?v=yWed9nS-fO0&amp;feature=shared" TargetMode="External"/><Relationship Id="rId4" Type="http://schemas.openxmlformats.org/officeDocument/2006/relationships/hyperlink" Target="https://www.youtube.com/watch?v=e6RN0GnynT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ktiva.svenskfotboll.se/domare/spelreglerquiz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EcOkbsujro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1342" y="719462"/>
            <a:ext cx="2669315" cy="376818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737375" y="5179850"/>
            <a:ext cx="841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5C517"/>
                </a:solidFill>
                <a:latin typeface="Arial"/>
                <a:ea typeface="Arial"/>
                <a:cs typeface="Arial"/>
                <a:sym typeface="Arial"/>
              </a:rPr>
              <a:t>LEDARKONFERENS 2 mars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Menti 2</a:t>
            </a:r>
            <a:endParaRPr/>
          </a:p>
        </p:txBody>
      </p:sp>
      <p:sp>
        <p:nvSpPr>
          <p:cNvPr id="170" name="Google Shape;170;p57"/>
          <p:cNvSpPr txBox="1">
            <a:spLocks noGrp="1"/>
          </p:cNvSpPr>
          <p:nvPr>
            <p:ph type="body" idx="1"/>
          </p:nvPr>
        </p:nvSpPr>
        <p:spPr>
          <a:xfrm>
            <a:off x="838200" y="1614388"/>
            <a:ext cx="105156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171" name="Google Shape;17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7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Mål, vision &amp; strategi</a:t>
            </a:r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body" idx="1"/>
          </p:nvPr>
        </p:nvSpPr>
        <p:spPr>
          <a:xfrm>
            <a:off x="838200" y="1614388"/>
            <a:ext cx="105156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i="1"/>
              <a:t>”IF Haga ska erbjuda och bedriva en kvalitativ och rolig utbildning för alla flickor, pojkar och ledare i IF Hagas upptagningsområde baserat på en stark föreningskänsla”</a:t>
            </a:r>
            <a:endParaRPr i="1"/>
          </a:p>
          <a:p>
            <a:pPr marL="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Varje sektion/grupp har fått i uppdrag att ta fram kortsiktiga och långsiktiga mål (Herr, Dam, Ungdom, Arrangemang, Anläggning, Marknad)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Vilka mål tycker ni är viktiga?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pic>
        <p:nvPicPr>
          <p:cNvPr id="180" name="Google Shape;18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2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cc77589c5_0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Film - Parafotboll</a:t>
            </a:r>
            <a:endParaRPr/>
          </a:p>
        </p:txBody>
      </p:sp>
      <p:sp>
        <p:nvSpPr>
          <p:cNvPr id="188" name="Google Shape;188;g2bcc77589c5_0_2"/>
          <p:cNvSpPr txBox="1">
            <a:spLocks noGrp="1"/>
          </p:cNvSpPr>
          <p:nvPr>
            <p:ph type="body" idx="1"/>
          </p:nvPr>
        </p:nvSpPr>
        <p:spPr>
          <a:xfrm>
            <a:off x="838200" y="1614388"/>
            <a:ext cx="105156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 b="1" u="sng">
                <a:solidFill>
                  <a:schemeClr val="hlink"/>
                </a:solidFill>
                <a:hlinkClick r:id="rId3"/>
              </a:rPr>
              <a:t>https://aktiva.svenskfotboll.se/nyheter/2024/02/jag-ar-fotbollsspelare/</a:t>
            </a: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 b="1" u="sng">
                <a:solidFill>
                  <a:schemeClr val="hlink"/>
                </a:solidFill>
                <a:hlinkClick r:id="rId4"/>
              </a:rPr>
              <a:t>https://www.youtube.com/watch?v=e6RN0GnynTQ</a:t>
            </a:r>
            <a:r>
              <a:rPr lang="en-US" sz="2000" b="1"/>
              <a:t> (kort)</a:t>
            </a: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https://youtube.com/watch?v=yWed9nS-fO0&amp;feature=shared</a:t>
            </a:r>
            <a:endParaRPr sz="1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189" name="Google Shape;189;g2bcc77589c5_0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bcc77589c5_0_2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Lagstatus - Presentera lagen</a:t>
            </a:r>
            <a:endParaRPr/>
          </a:p>
        </p:txBody>
      </p:sp>
      <p:pic>
        <p:nvPicPr>
          <p:cNvPr id="197" name="Google Shape;19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4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9" name="Google Shape;199;p54"/>
          <p:cNvGraphicFramePr/>
          <p:nvPr/>
        </p:nvGraphicFramePr>
        <p:xfrm>
          <a:off x="2293663" y="16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{8B43A1EB-7AEB-4741-A1F8-2625420562E5}</a:tableStyleId>
              </a:tblPr>
              <a:tblGrid>
                <a:gridCol w="152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Lag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Spelare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Ledare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Spelform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Seriespel</a:t>
                      </a:r>
                      <a:endParaRPr sz="1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Parafotboll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?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Bollibompa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16 (2019)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3 mot 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F18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14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3 mot 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P18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24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3 mot 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P17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21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3 mot 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F16/17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 + 1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3 mot 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P16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17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 mot 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P15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14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5 mot 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F14/15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19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 + 1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7 mot 7 &amp; 5 mot 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✓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P13/14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22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7 mot 7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✓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F11/12/13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17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9 mot 9 &amp; 7 mot 7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✓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P12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7 mot 7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✓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P11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9 mot 9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✓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F09/10</a:t>
                      </a:r>
                      <a:endParaRPr sz="9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20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11 mot 11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✓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a84a44df8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Ledarstatus 2024</a:t>
            </a:r>
            <a:endParaRPr/>
          </a:p>
        </p:txBody>
      </p:sp>
      <p:sp>
        <p:nvSpPr>
          <p:cNvPr id="206" name="Google Shape;206;g2ba84a44df8_0_0"/>
          <p:cNvSpPr txBox="1">
            <a:spLocks noGrp="1"/>
          </p:cNvSpPr>
          <p:nvPr>
            <p:ph type="body" idx="1"/>
          </p:nvPr>
        </p:nvSpPr>
        <p:spPr>
          <a:xfrm>
            <a:off x="838200" y="1614400"/>
            <a:ext cx="30093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 b="1"/>
              <a:t>Nya ledare 2024:</a:t>
            </a: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Lisa Hjalmarsson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Madelen Engström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Josh Hiben</a:t>
            </a:r>
            <a:endParaRPr sz="2000">
              <a:highlight>
                <a:srgbClr val="EDC017"/>
              </a:highlight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Johanna Estunger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Ellen Strand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Daniel Örengård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Alen Osmic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Disa Mae Eriksson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Miranda Grönlund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Elin Westerlund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Ella Opdal</a:t>
            </a:r>
            <a:endParaRPr sz="2000"/>
          </a:p>
        </p:txBody>
      </p:sp>
      <p:pic>
        <p:nvPicPr>
          <p:cNvPr id="207" name="Google Shape;207;g2ba84a44df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ba84a44df8_0_0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ba84a44df8_0_0"/>
          <p:cNvSpPr txBox="1">
            <a:spLocks noGrp="1"/>
          </p:cNvSpPr>
          <p:nvPr>
            <p:ph type="body" idx="1"/>
          </p:nvPr>
        </p:nvSpPr>
        <p:spPr>
          <a:xfrm>
            <a:off x="4086900" y="1614388"/>
            <a:ext cx="30093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 b="1"/>
              <a:t>Ledare som slutar:</a:t>
            </a: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Andreas Karlsson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Oscar Öjeheim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Anna Fredriksson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Simon Nästesjö</a:t>
            </a:r>
            <a:endParaRPr sz="2000"/>
          </a:p>
        </p:txBody>
      </p:sp>
      <p:pic>
        <p:nvPicPr>
          <p:cNvPr id="210" name="Google Shape;210;g2ba84a44df8_0_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6200" y="1540550"/>
            <a:ext cx="5070450" cy="31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ba84a44df8_0_0"/>
          <p:cNvSpPr/>
          <p:nvPr/>
        </p:nvSpPr>
        <p:spPr>
          <a:xfrm>
            <a:off x="732100" y="4395275"/>
            <a:ext cx="252300" cy="2805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ba84a44df8_0_0"/>
          <p:cNvSpPr/>
          <p:nvPr/>
        </p:nvSpPr>
        <p:spPr>
          <a:xfrm>
            <a:off x="732100" y="4942250"/>
            <a:ext cx="252300" cy="2805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Varför en handbok?</a:t>
            </a:r>
            <a:endParaRPr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/>
          <p:nvPr/>
        </p:nvSpPr>
        <p:spPr>
          <a:xfrm>
            <a:off x="838200" y="1382741"/>
            <a:ext cx="10067636" cy="45719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1334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/>
              <a:t>Ett stöd till ledare, nya som gamla.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/>
              <a:t>Att vi agerar enhetligt i de olika lagen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/>
              <a:t>Att vi är tydliga kring förväntningar, både internt &amp; externt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21" name="Google Shape;22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4400" y="3548428"/>
            <a:ext cx="5695474" cy="320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Uppdateringar i Handbok </a:t>
            </a:r>
            <a:endParaRPr/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/>
          <p:nvPr/>
        </p:nvSpPr>
        <p:spPr>
          <a:xfrm>
            <a:off x="838200" y="1382741"/>
            <a:ext cx="10067636" cy="45719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75" y="1682688"/>
            <a:ext cx="3780699" cy="213513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1" name="Google Shape;23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3538" y="1684425"/>
            <a:ext cx="3780700" cy="21316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2" name="Google Shape;23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6125" y="1683900"/>
            <a:ext cx="3780699" cy="213269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975" y="4084065"/>
            <a:ext cx="3780699" cy="212405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4" name="Google Shape;23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3550" y="4072050"/>
            <a:ext cx="3780699" cy="213133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06124" y="4072050"/>
            <a:ext cx="3780700" cy="213195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Årshjul jan -apr</a:t>
            </a:r>
            <a:endParaRPr/>
          </a:p>
        </p:txBody>
      </p:sp>
      <p:pic>
        <p:nvPicPr>
          <p:cNvPr id="242" name="Google Shape;24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5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568450"/>
            <a:ext cx="6790587" cy="51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cc77589c5_0_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Årshjul maj - aug</a:t>
            </a:r>
            <a:endParaRPr/>
          </a:p>
        </p:txBody>
      </p:sp>
      <p:pic>
        <p:nvPicPr>
          <p:cNvPr id="251" name="Google Shape;251;g2bcc77589c5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2bcc77589c5_0_19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g2bcc77589c5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500" y="1690825"/>
            <a:ext cx="8590473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bcc77589c5_0_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Årshjul sep - dec</a:t>
            </a:r>
            <a:endParaRPr/>
          </a:p>
        </p:txBody>
      </p:sp>
      <p:pic>
        <p:nvPicPr>
          <p:cNvPr id="260" name="Google Shape;260;g2bcc77589c5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bcc77589c5_0_27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2bcc77589c5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797050"/>
            <a:ext cx="7837631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f35f5336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Agenda för dagen</a:t>
            </a:r>
            <a:endParaRPr/>
          </a:p>
        </p:txBody>
      </p:sp>
      <p:sp>
        <p:nvSpPr>
          <p:cNvPr id="97" name="Google Shape;97;g1ef35f5336d_0_0"/>
          <p:cNvSpPr txBox="1">
            <a:spLocks noGrp="1"/>
          </p:cNvSpPr>
          <p:nvPr>
            <p:ph type="body" idx="1"/>
          </p:nvPr>
        </p:nvSpPr>
        <p:spPr>
          <a:xfrm>
            <a:off x="838200" y="1614388"/>
            <a:ext cx="105156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10:00-10:45		Årsmöte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 b="1">
                <a:solidFill>
                  <a:srgbClr val="F5C517"/>
                </a:solidFill>
              </a:rPr>
              <a:t>10:45-10:55		Bensträckare</a:t>
            </a:r>
            <a:endParaRPr sz="2900" b="1">
              <a:solidFill>
                <a:srgbClr val="F5C51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/>
              <a:t>11:00-11:15		Blandad info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/>
              <a:t>11:15-11:30		Organisation &amp; ansvar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/>
              <a:t>11:30-12:00		Mål, vision &amp; Strategi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/>
              <a:t>12:00-12:15		Lag- och ledarstatus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/>
              <a:t>12:15-12:30		Årshjul och handbok (+Smålandsboken)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 b="1">
                <a:solidFill>
                  <a:srgbClr val="F5C517"/>
                </a:solidFill>
              </a:rPr>
              <a:t>12:30-13:30		Lunch</a:t>
            </a:r>
            <a:endParaRPr sz="2900" b="1">
              <a:solidFill>
                <a:srgbClr val="F5C51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/>
              <a:t>13:30-13:45		Fotbollsutvecklare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/>
              <a:t>13:45-13:50		Domare &amp; material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/>
              <a:t>13:50-14:15		Utvärdering enkät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 b="1">
                <a:solidFill>
                  <a:srgbClr val="F5C517"/>
                </a:solidFill>
              </a:rPr>
              <a:t>14:15-14:30		Fika</a:t>
            </a:r>
            <a:endParaRPr sz="29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517"/>
              </a:buClr>
              <a:buSzPct val="100000"/>
              <a:buNone/>
            </a:pPr>
            <a:r>
              <a:rPr lang="en-US" sz="2900"/>
              <a:t>14:30-16:00		Grupparbete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100000"/>
              <a:buNone/>
            </a:pPr>
            <a:r>
              <a:rPr lang="en-US"/>
              <a:t>16:30-18:00		Aktivitet (Ljungarumsskolan)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100000"/>
              <a:buNone/>
            </a:pPr>
            <a:r>
              <a:rPr lang="en-US"/>
              <a:t>19:00				Samling Hagalokalen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96551"/>
              <a:buNone/>
            </a:pPr>
            <a:r>
              <a:rPr lang="en-US" sz="2900" b="1">
                <a:solidFill>
                  <a:srgbClr val="F5C517"/>
                </a:solidFill>
              </a:rPr>
              <a:t>19:30			Middag Hagalokalen</a:t>
            </a:r>
            <a:endParaRPr sz="2700"/>
          </a:p>
        </p:txBody>
      </p:sp>
      <p:pic>
        <p:nvPicPr>
          <p:cNvPr id="98" name="Google Shape;98;g1ef35f5336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ef35f5336d_0_0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1ef35f5336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175" y="1927601"/>
            <a:ext cx="5472375" cy="307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Fotbollsutvecklare</a:t>
            </a:r>
            <a:endParaRPr/>
          </a:p>
        </p:txBody>
      </p:sp>
      <p:sp>
        <p:nvSpPr>
          <p:cNvPr id="269" name="Google Shape;269;p56"/>
          <p:cNvSpPr txBox="1">
            <a:spLocks noGrp="1"/>
          </p:cNvSpPr>
          <p:nvPr>
            <p:ph type="body" idx="1"/>
          </p:nvPr>
        </p:nvSpPr>
        <p:spPr>
          <a:xfrm>
            <a:off x="838200" y="1614388"/>
            <a:ext cx="105156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 b="1"/>
              <a:t>Vad händer 2024:</a:t>
            </a: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Tematräning Fotbollsfys 10/3 Ljungarumshallen</a:t>
            </a:r>
            <a:endParaRPr sz="2000"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Spelformsträffar:</a:t>
            </a:r>
            <a:endParaRPr sz="2000"/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3v3 + 5v5  - må 11/3</a:t>
            </a:r>
            <a:endParaRPr sz="2000"/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7v7  - må 18/3</a:t>
            </a:r>
            <a:endParaRPr sz="2000"/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9v9+11v11 -  to 21/3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Tränarutbildning Svff D 15/4 + 22/4 + 19/5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Tematräning eller tematräff under hösten (idrottsskador och akut omhändertagande?)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Lagbesök:</a:t>
            </a:r>
            <a:endParaRPr sz="2000" b="1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3v3 + 5v5 - 1-2 besök/säsong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7v7 - 2-3 besök/säsong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9v9 + 11v11 - vid behov eller efterfrågan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2000" i="1"/>
              <a:t>Vad vill vi se under våra besök vid träning och match?</a:t>
            </a:r>
            <a:endParaRPr sz="2000" i="1"/>
          </a:p>
        </p:txBody>
      </p:sp>
      <p:pic>
        <p:nvPicPr>
          <p:cNvPr id="270" name="Google Shape;27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6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025" y="591475"/>
            <a:ext cx="4096249" cy="3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9c317894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Fotbollsutvecklare</a:t>
            </a:r>
            <a:endParaRPr/>
          </a:p>
        </p:txBody>
      </p:sp>
      <p:sp>
        <p:nvSpPr>
          <p:cNvPr id="279" name="Google Shape;279;g2b9c3178944_0_0"/>
          <p:cNvSpPr txBox="1">
            <a:spLocks noGrp="1"/>
          </p:cNvSpPr>
          <p:nvPr>
            <p:ph type="body" idx="1"/>
          </p:nvPr>
        </p:nvSpPr>
        <p:spPr>
          <a:xfrm>
            <a:off x="838200" y="1614388"/>
            <a:ext cx="105156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300"/>
              <a:buFont typeface="Calibri"/>
              <a:buChar char="➔"/>
            </a:pPr>
            <a:r>
              <a:rPr lang="en-US" sz="2300">
                <a:solidFill>
                  <a:srgbClr val="1F1F1F"/>
                </a:solidFill>
                <a:highlight>
                  <a:srgbClr val="FFFFFF"/>
                </a:highlight>
              </a:rPr>
              <a:t>Fokus på glädje, lärande och ansträngning!</a:t>
            </a:r>
            <a:endParaRPr sz="23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F1F1F"/>
                </a:solidFill>
                <a:highlight>
                  <a:srgbClr val="FFFFFF"/>
                </a:highlight>
              </a:rPr>
              <a:t>Glädje - trivsel, trygghet, möjlighet för alla spelare att få utvecklas och växa som individ</a:t>
            </a:r>
            <a:endParaRPr sz="23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F1F1F"/>
                </a:solidFill>
                <a:highlight>
                  <a:srgbClr val="FFFFFF"/>
                </a:highlight>
              </a:rPr>
              <a:t>Lärande - utvecklande miljö, träningen innehåller många aktioner/spelare, så mycket boll som möjligt/spelare, lämpligt innehåll utifrån spelform</a:t>
            </a:r>
            <a:endParaRPr sz="23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600"/>
              </a:spcBef>
              <a:spcAft>
                <a:spcPts val="2600"/>
              </a:spcAft>
              <a:buNone/>
            </a:pPr>
            <a:r>
              <a:rPr lang="en-US" sz="2300">
                <a:solidFill>
                  <a:srgbClr val="1F1F1F"/>
                </a:solidFill>
                <a:highlight>
                  <a:srgbClr val="FFFFFF"/>
                </a:highlight>
              </a:rPr>
              <a:t>Ansträngning - aktiva spelare, mycket rörelse under träningen, vi berömmer försöken o ansträngningen </a:t>
            </a:r>
            <a:endParaRPr sz="2300"/>
          </a:p>
        </p:txBody>
      </p:sp>
      <p:pic>
        <p:nvPicPr>
          <p:cNvPr id="280" name="Google Shape;280;g2b9c317894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2b9c3178944_0_0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Domare</a:t>
            </a:r>
            <a:endParaRPr/>
          </a:p>
        </p:txBody>
      </p:sp>
      <p:sp>
        <p:nvSpPr>
          <p:cNvPr id="288" name="Google Shape;288;p58"/>
          <p:cNvSpPr txBox="1">
            <a:spLocks noGrp="1"/>
          </p:cNvSpPr>
          <p:nvPr>
            <p:ph type="body" idx="1"/>
          </p:nvPr>
        </p:nvSpPr>
        <p:spPr>
          <a:xfrm>
            <a:off x="838200" y="1614400"/>
            <a:ext cx="76515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/>
              <a:t>Domarutbildning: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Mars månad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Obligatorisk utbildning oavsett om man vill eller inte vill döma eftersom det är bra för spelarna att lära sig mer om regler och att få förståelse för domarna som dömer.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Ledare tillsammans med domaransvarig avgör genom mognadsgrad vilka som är klara för att döma.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/>
              <a:t>Spelformer och domare: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3 mot 3 – födda år 2012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5 mot 5 – födda år 2011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7 mot 7 – födda år 2009, 2010, 2011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9 mot 9 - födda år 2009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9 mot 9 och 11 mot 11 – A lag (Herr &amp; Dam) och domare från SmFF.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Domare till Poolspel - Kontakta Jasmine för tilldelning.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</p:txBody>
      </p:sp>
      <p:pic>
        <p:nvPicPr>
          <p:cNvPr id="289" name="Google Shape;28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8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8825" y="1878750"/>
            <a:ext cx="3017500" cy="16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ba8551808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Domare</a:t>
            </a:r>
            <a:endParaRPr/>
          </a:p>
        </p:txBody>
      </p:sp>
      <p:sp>
        <p:nvSpPr>
          <p:cNvPr id="298" name="Google Shape;298;g2ba8551808e_0_0"/>
          <p:cNvSpPr txBox="1">
            <a:spLocks noGrp="1"/>
          </p:cNvSpPr>
          <p:nvPr>
            <p:ph type="body" idx="1"/>
          </p:nvPr>
        </p:nvSpPr>
        <p:spPr>
          <a:xfrm>
            <a:off x="838200" y="1614388"/>
            <a:ext cx="105156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/>
              <a:t>Domarkvitto.se:</a:t>
            </a:r>
            <a:endParaRPr sz="2000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Vi kommer gå över till digital hantering gällande domare och matcher.</a:t>
            </a:r>
            <a:endParaRPr sz="200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Se vilka matcher som behöver domare</a:t>
            </a:r>
            <a:endParaRPr sz="200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Anmäl intresse att döma</a:t>
            </a:r>
            <a:endParaRPr sz="200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Domare inbokad</a:t>
            </a:r>
            <a:endParaRPr sz="200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Utbetalning </a:t>
            </a:r>
            <a:endParaRPr sz="2000"/>
          </a:p>
        </p:txBody>
      </p:sp>
      <p:pic>
        <p:nvPicPr>
          <p:cNvPr id="299" name="Google Shape;299;g2ba8551808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ba8551808e_0_0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g2ba8551808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850" y="2885597"/>
            <a:ext cx="4611126" cy="27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cefc2772f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Domare</a:t>
            </a:r>
            <a:endParaRPr/>
          </a:p>
        </p:txBody>
      </p:sp>
      <p:sp>
        <p:nvSpPr>
          <p:cNvPr id="308" name="Google Shape;308;g2bcefc2772f_0_0"/>
          <p:cNvSpPr txBox="1">
            <a:spLocks noGrp="1"/>
          </p:cNvSpPr>
          <p:nvPr>
            <p:ph type="body" idx="1"/>
          </p:nvPr>
        </p:nvSpPr>
        <p:spPr>
          <a:xfrm>
            <a:off x="838200" y="1614400"/>
            <a:ext cx="76515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>
                <a:solidFill>
                  <a:schemeClr val="hlink"/>
                </a:solidFill>
                <a:hlinkClick r:id="rId3"/>
              </a:rPr>
              <a:t>https://aktiva.svenskfotboll.se/domare/spelreglerquiz/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</p:txBody>
      </p:sp>
      <p:pic>
        <p:nvPicPr>
          <p:cNvPr id="309" name="Google Shape;309;g2bcefc2772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bcefc2772f_0_0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g2bcefc2772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1225" y="3130277"/>
            <a:ext cx="4749552" cy="267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ba7d9af84f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Material</a:t>
            </a:r>
            <a:endParaRPr/>
          </a:p>
        </p:txBody>
      </p:sp>
      <p:sp>
        <p:nvSpPr>
          <p:cNvPr id="318" name="Google Shape;318;g2ba7d9af84f_0_1"/>
          <p:cNvSpPr txBox="1">
            <a:spLocks noGrp="1"/>
          </p:cNvSpPr>
          <p:nvPr>
            <p:ph type="body" idx="1"/>
          </p:nvPr>
        </p:nvSpPr>
        <p:spPr>
          <a:xfrm>
            <a:off x="838200" y="1614400"/>
            <a:ext cx="43575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Bollförråd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Matchtröjor kvitteras ut av ledare.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Alla tröjor lämnas tillbaka hela och rena i slutet av säsongen.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Behövs material såsom plåster, kylspray, bandage m.m. - kontakta materialansvarig.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</p:txBody>
      </p:sp>
      <p:pic>
        <p:nvPicPr>
          <p:cNvPr id="319" name="Google Shape;319;g2ba7d9af84f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ba7d9af84f_0_1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g2ba7d9af84f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0150" y="1984775"/>
            <a:ext cx="4950000" cy="430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Utvärdering och enkät</a:t>
            </a:r>
            <a:endParaRPr/>
          </a:p>
        </p:txBody>
      </p:sp>
      <p:pic>
        <p:nvPicPr>
          <p:cNvPr id="328" name="Google Shape;32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9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59"/>
          <p:cNvSpPr txBox="1">
            <a:spLocks noGrp="1"/>
          </p:cNvSpPr>
          <p:nvPr>
            <p:ph type="body" idx="1"/>
          </p:nvPr>
        </p:nvSpPr>
        <p:spPr>
          <a:xfrm>
            <a:off x="838200" y="2011125"/>
            <a:ext cx="71445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Utskick av enkät i nov -23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•"/>
            </a:pPr>
            <a:r>
              <a:rPr lang="en-US" sz="2000"/>
              <a:t>Diskutera resultat med den närmsta grannen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Kvalitetsklubb - Översikt</a:t>
            </a:r>
            <a:endParaRPr/>
          </a:p>
        </p:txBody>
      </p:sp>
      <p:pic>
        <p:nvPicPr>
          <p:cNvPr id="337" name="Google Shape;33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0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00" y="1690825"/>
            <a:ext cx="102393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be26e05176_0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Kvalitetsklubb - Vår förening</a:t>
            </a:r>
            <a:endParaRPr/>
          </a:p>
        </p:txBody>
      </p:sp>
      <p:pic>
        <p:nvPicPr>
          <p:cNvPr id="346" name="Google Shape;346;g2be26e05176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2be26e05176_0_8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2be26e05176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2900" y="1797050"/>
            <a:ext cx="7155144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be26e05176_0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Kvalitetsklubb - Våra spelare</a:t>
            </a:r>
            <a:endParaRPr/>
          </a:p>
        </p:txBody>
      </p:sp>
      <p:pic>
        <p:nvPicPr>
          <p:cNvPr id="355" name="Google Shape;355;g2be26e05176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be26e05176_0_16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g2be26e05176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4125" y="1607150"/>
            <a:ext cx="7956599" cy="51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Menti 1</a:t>
            </a:r>
            <a:endParaRPr/>
          </a:p>
        </p:txBody>
      </p:sp>
      <p:pic>
        <p:nvPicPr>
          <p:cNvPr id="107" name="Google Shape;10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0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be26e05176_0_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Kvalitetsklubb - Våra ledare</a:t>
            </a:r>
            <a:endParaRPr/>
          </a:p>
        </p:txBody>
      </p:sp>
      <p:pic>
        <p:nvPicPr>
          <p:cNvPr id="364" name="Google Shape;364;g2be26e05176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be26e05176_0_24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g2be26e05176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163" y="1586275"/>
            <a:ext cx="7419076" cy="507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be26e05176_0_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Kvalitetsklubb - Våra resurser</a:t>
            </a:r>
            <a:endParaRPr/>
          </a:p>
        </p:txBody>
      </p:sp>
      <p:pic>
        <p:nvPicPr>
          <p:cNvPr id="373" name="Google Shape;373;g2be26e05176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be26e05176_0_35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g2be26e05176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025" y="1586925"/>
            <a:ext cx="7591950" cy="50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bcc77589c5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Film - Barn och idrott </a:t>
            </a:r>
            <a:endParaRPr/>
          </a:p>
        </p:txBody>
      </p:sp>
      <p:sp>
        <p:nvSpPr>
          <p:cNvPr id="382" name="Google Shape;382;g2bcc77589c5_0_10"/>
          <p:cNvSpPr txBox="1">
            <a:spLocks noGrp="1"/>
          </p:cNvSpPr>
          <p:nvPr>
            <p:ph type="body" idx="1"/>
          </p:nvPr>
        </p:nvSpPr>
        <p:spPr>
          <a:xfrm>
            <a:off x="838200" y="1614388"/>
            <a:ext cx="105156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https://www.youtube.com/watch?v=3EcOkbsujro</a:t>
            </a:r>
            <a:endParaRPr sz="1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383" name="Google Shape;383;g2bcc77589c5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2bcc77589c5_0_10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Gruppdiskussioner</a:t>
            </a:r>
            <a:endParaRPr/>
          </a:p>
        </p:txBody>
      </p:sp>
      <p:sp>
        <p:nvSpPr>
          <p:cNvPr id="391" name="Google Shape;391;p61"/>
          <p:cNvSpPr txBox="1">
            <a:spLocks noGrp="1"/>
          </p:cNvSpPr>
          <p:nvPr>
            <p:ph type="body" idx="1"/>
          </p:nvPr>
        </p:nvSpPr>
        <p:spPr>
          <a:xfrm>
            <a:off x="838200" y="1766800"/>
            <a:ext cx="7035900" cy="4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</a:rPr>
              <a:t>Hur erbjuder vi alla spelare att utvecklas?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Calibri"/>
              <a:buChar char="○"/>
            </a:pPr>
            <a:r>
              <a:rPr lang="en-US" sz="1600" b="1"/>
              <a:t>Positiva</a:t>
            </a:r>
            <a:r>
              <a:rPr lang="en-US" sz="1600" b="1">
                <a:solidFill>
                  <a:schemeClr val="dk1"/>
                </a:solidFill>
              </a:rPr>
              <a:t> och praktiska exempel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>
              <a:solidFill>
                <a:schemeClr val="dk1"/>
              </a:solidFill>
            </a:endParaRPr>
          </a:p>
          <a:p>
            <a:pPr marL="3429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</a:rPr>
              <a:t>Hur tar vi som ledare emot en ny spelare i laget, på bästa sätt? (även spelare som aldrig spelat fotboll)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sz="2000" b="1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</a:rPr>
              <a:t>Hur kan vi utöka samarbetet mellan lag? (Ålder och kön)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●"/>
            </a:pPr>
            <a:r>
              <a:rPr lang="en-US" sz="2000" b="1"/>
              <a:t>Hur säkerställer vi att alla spelare får lika mycket speltid?</a:t>
            </a:r>
            <a:endParaRPr sz="2000" b="1"/>
          </a:p>
          <a:p>
            <a:pPr marL="3429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</a:endParaRPr>
          </a:p>
          <a:p>
            <a:pPr marL="3429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</a:rPr>
              <a:t>Hur tar man upp obekväma saker inom ledargruppen?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pic>
        <p:nvPicPr>
          <p:cNvPr id="392" name="Google Shape;392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1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9625" y="2423888"/>
            <a:ext cx="3354186" cy="234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Blandad info</a:t>
            </a:r>
            <a:endParaRPr/>
          </a:p>
        </p:txBody>
      </p:sp>
      <p:sp>
        <p:nvSpPr>
          <p:cNvPr id="115" name="Google Shape;115;p51"/>
          <p:cNvSpPr txBox="1">
            <a:spLocks noGrp="1"/>
          </p:cNvSpPr>
          <p:nvPr>
            <p:ph type="body" idx="1"/>
          </p:nvPr>
        </p:nvSpPr>
        <p:spPr>
          <a:xfrm>
            <a:off x="838200" y="1614388"/>
            <a:ext cx="10515600" cy="50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Träning Friskis &amp; Svettis</a:t>
            </a: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Rivning kök</a:t>
            </a: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Laget.se appen (kontaktlista, kallelser, LOK-rapportering, bilder på er ledare)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Fixardag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Fotbollsskola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Hagadagarna 2024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Grästider på Strömsbergsvallen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Bidrag till lagkassor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Introduktion för nya ledare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Föräldramöten samt uppstart med ledarteamet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Affischer på skolor under mars</a:t>
            </a: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en-US" sz="2000"/>
              <a:t>Mariebo Avtal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None/>
            </a:pPr>
            <a:endParaRPr sz="2000" b="1"/>
          </a:p>
        </p:txBody>
      </p:sp>
      <p:pic>
        <p:nvPicPr>
          <p:cNvPr id="116" name="Google Shape;11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1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4325" y="3236125"/>
            <a:ext cx="4028625" cy="22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b24f40d2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Organisation &amp; ansvar</a:t>
            </a:r>
            <a:endParaRPr/>
          </a:p>
        </p:txBody>
      </p:sp>
      <p:pic>
        <p:nvPicPr>
          <p:cNvPr id="125" name="Google Shape;125;g2bb24f40d2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bb24f40d2d_0_0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100;p2">
            <a:extLst>
              <a:ext uri="{FF2B5EF4-FFF2-40B4-BE49-F238E27FC236}">
                <a16:creationId xmlns:a16="http://schemas.microsoft.com/office/drawing/2014/main" id="{2B1A104C-FD69-4E30-87B9-C9372F8D7840}"/>
              </a:ext>
            </a:extLst>
          </p:cNvPr>
          <p:cNvGrpSpPr/>
          <p:nvPr/>
        </p:nvGrpSpPr>
        <p:grpSpPr>
          <a:xfrm>
            <a:off x="1314381" y="1828135"/>
            <a:ext cx="7679726" cy="4346316"/>
            <a:chOff x="476181" y="2510"/>
            <a:chExt cx="7679726" cy="4346316"/>
          </a:xfrm>
        </p:grpSpPr>
        <p:sp>
          <p:nvSpPr>
            <p:cNvPr id="7" name="Google Shape;101;p2">
              <a:extLst>
                <a:ext uri="{FF2B5EF4-FFF2-40B4-BE49-F238E27FC236}">
                  <a16:creationId xmlns:a16="http://schemas.microsoft.com/office/drawing/2014/main" id="{F81F7093-D758-4AF9-A208-384EB72DCA7B}"/>
                </a:ext>
              </a:extLst>
            </p:cNvPr>
            <p:cNvSpPr/>
            <p:nvPr/>
          </p:nvSpPr>
          <p:spPr>
            <a:xfrm>
              <a:off x="6718621" y="588091"/>
              <a:ext cx="193185" cy="3402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" name="Google Shape;102;p2">
              <a:extLst>
                <a:ext uri="{FF2B5EF4-FFF2-40B4-BE49-F238E27FC236}">
                  <a16:creationId xmlns:a16="http://schemas.microsoft.com/office/drawing/2014/main" id="{D2C373F2-092A-467F-A20C-7CAEB66B8E66}"/>
                </a:ext>
              </a:extLst>
            </p:cNvPr>
            <p:cNvSpPr/>
            <p:nvPr/>
          </p:nvSpPr>
          <p:spPr>
            <a:xfrm>
              <a:off x="6525435" y="588091"/>
              <a:ext cx="193185" cy="3402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9" name="Google Shape;103;p2">
              <a:extLst>
                <a:ext uri="{FF2B5EF4-FFF2-40B4-BE49-F238E27FC236}">
                  <a16:creationId xmlns:a16="http://schemas.microsoft.com/office/drawing/2014/main" id="{2C12455E-3F0E-4FBB-BA70-C6D4E25EC873}"/>
                </a:ext>
              </a:extLst>
            </p:cNvPr>
            <p:cNvSpPr/>
            <p:nvPr/>
          </p:nvSpPr>
          <p:spPr>
            <a:xfrm>
              <a:off x="6718621" y="588091"/>
              <a:ext cx="193185" cy="24789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Google Shape;104;p2">
              <a:extLst>
                <a:ext uri="{FF2B5EF4-FFF2-40B4-BE49-F238E27FC236}">
                  <a16:creationId xmlns:a16="http://schemas.microsoft.com/office/drawing/2014/main" id="{37ECFD40-570F-47AD-8F1E-FBC57CA727DB}"/>
                </a:ext>
              </a:extLst>
            </p:cNvPr>
            <p:cNvSpPr/>
            <p:nvPr/>
          </p:nvSpPr>
          <p:spPr>
            <a:xfrm>
              <a:off x="6525435" y="588091"/>
              <a:ext cx="193185" cy="24789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1" name="Google Shape;105;p2">
              <a:extLst>
                <a:ext uri="{FF2B5EF4-FFF2-40B4-BE49-F238E27FC236}">
                  <a16:creationId xmlns:a16="http://schemas.microsoft.com/office/drawing/2014/main" id="{3A35712A-0CC6-484C-96FF-39E55119C1A7}"/>
                </a:ext>
              </a:extLst>
            </p:cNvPr>
            <p:cNvSpPr/>
            <p:nvPr/>
          </p:nvSpPr>
          <p:spPr>
            <a:xfrm>
              <a:off x="6718621" y="588091"/>
              <a:ext cx="193185" cy="15550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2" name="Google Shape;106;p2">
              <a:extLst>
                <a:ext uri="{FF2B5EF4-FFF2-40B4-BE49-F238E27FC236}">
                  <a16:creationId xmlns:a16="http://schemas.microsoft.com/office/drawing/2014/main" id="{799EDFF6-DE5D-4F7D-B2B8-0B00CE6FB2DC}"/>
                </a:ext>
              </a:extLst>
            </p:cNvPr>
            <p:cNvSpPr/>
            <p:nvPr/>
          </p:nvSpPr>
          <p:spPr>
            <a:xfrm>
              <a:off x="6525435" y="588091"/>
              <a:ext cx="193185" cy="15550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3" name="Google Shape;107;p2">
              <a:extLst>
                <a:ext uri="{FF2B5EF4-FFF2-40B4-BE49-F238E27FC236}">
                  <a16:creationId xmlns:a16="http://schemas.microsoft.com/office/drawing/2014/main" id="{1740DBBD-8CB2-4ACC-81BA-8FC7C6C0847F}"/>
                </a:ext>
              </a:extLst>
            </p:cNvPr>
            <p:cNvSpPr/>
            <p:nvPr/>
          </p:nvSpPr>
          <p:spPr>
            <a:xfrm>
              <a:off x="6718621" y="588091"/>
              <a:ext cx="193185" cy="6311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4" name="Google Shape;108;p2">
              <a:extLst>
                <a:ext uri="{FF2B5EF4-FFF2-40B4-BE49-F238E27FC236}">
                  <a16:creationId xmlns:a16="http://schemas.microsoft.com/office/drawing/2014/main" id="{B19C1DF8-0912-4C71-9502-36ED9722BFAE}"/>
                </a:ext>
              </a:extLst>
            </p:cNvPr>
            <p:cNvSpPr/>
            <p:nvPr/>
          </p:nvSpPr>
          <p:spPr>
            <a:xfrm>
              <a:off x="6525435" y="588091"/>
              <a:ext cx="193185" cy="6311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5" name="Google Shape;109;p2">
              <a:extLst>
                <a:ext uri="{FF2B5EF4-FFF2-40B4-BE49-F238E27FC236}">
                  <a16:creationId xmlns:a16="http://schemas.microsoft.com/office/drawing/2014/main" id="{1A6941A1-12C5-43B5-9AF4-B6F5C58F9A99}"/>
                </a:ext>
              </a:extLst>
            </p:cNvPr>
            <p:cNvSpPr/>
            <p:nvPr/>
          </p:nvSpPr>
          <p:spPr>
            <a:xfrm>
              <a:off x="1800367" y="620451"/>
              <a:ext cx="193185" cy="6311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6" name="Google Shape;110;p2">
              <a:extLst>
                <a:ext uri="{FF2B5EF4-FFF2-40B4-BE49-F238E27FC236}">
                  <a16:creationId xmlns:a16="http://schemas.microsoft.com/office/drawing/2014/main" id="{FD08916D-469B-452C-AF32-5EB49F6D9D78}"/>
                </a:ext>
              </a:extLst>
            </p:cNvPr>
            <p:cNvSpPr/>
            <p:nvPr/>
          </p:nvSpPr>
          <p:spPr>
            <a:xfrm>
              <a:off x="1607181" y="620451"/>
              <a:ext cx="193185" cy="6311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7" name="Google Shape;111;p2">
              <a:extLst>
                <a:ext uri="{FF2B5EF4-FFF2-40B4-BE49-F238E27FC236}">
                  <a16:creationId xmlns:a16="http://schemas.microsoft.com/office/drawing/2014/main" id="{9F4DBE76-7218-471E-895A-812437E4BC32}"/>
                </a:ext>
              </a:extLst>
            </p:cNvPr>
            <p:cNvSpPr/>
            <p:nvPr/>
          </p:nvSpPr>
          <p:spPr>
            <a:xfrm>
              <a:off x="1234867" y="34869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2;p2">
              <a:extLst>
                <a:ext uri="{FF2B5EF4-FFF2-40B4-BE49-F238E27FC236}">
                  <a16:creationId xmlns:a16="http://schemas.microsoft.com/office/drawing/2014/main" id="{B863A5CF-D3DC-45CE-A87D-E2D597C46D1C}"/>
                </a:ext>
              </a:extLst>
            </p:cNvPr>
            <p:cNvSpPr txBox="1"/>
            <p:nvPr/>
          </p:nvSpPr>
          <p:spPr>
            <a:xfrm>
              <a:off x="1234867" y="34869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Valberedning</a:t>
              </a:r>
              <a:endParaRPr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3;p2">
              <a:extLst>
                <a:ext uri="{FF2B5EF4-FFF2-40B4-BE49-F238E27FC236}">
                  <a16:creationId xmlns:a16="http://schemas.microsoft.com/office/drawing/2014/main" id="{7DAB88B5-5403-4B6C-B6AA-50CA73FF6B92}"/>
                </a:ext>
              </a:extLst>
            </p:cNvPr>
            <p:cNvSpPr/>
            <p:nvPr/>
          </p:nvSpPr>
          <p:spPr>
            <a:xfrm>
              <a:off x="1461066" y="490321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4;p2">
              <a:extLst>
                <a:ext uri="{FF2B5EF4-FFF2-40B4-BE49-F238E27FC236}">
                  <a16:creationId xmlns:a16="http://schemas.microsoft.com/office/drawing/2014/main" id="{BF396597-821B-4A68-9694-2C8B6B62154E}"/>
                </a:ext>
              </a:extLst>
            </p:cNvPr>
            <p:cNvSpPr txBox="1"/>
            <p:nvPr/>
          </p:nvSpPr>
          <p:spPr>
            <a:xfrm>
              <a:off x="1461066" y="490321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sv-SE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Catarina  Eriksson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5;p2">
              <a:extLst>
                <a:ext uri="{FF2B5EF4-FFF2-40B4-BE49-F238E27FC236}">
                  <a16:creationId xmlns:a16="http://schemas.microsoft.com/office/drawing/2014/main" id="{E5620CF9-466E-442E-A9D7-B910201A825D}"/>
                </a:ext>
              </a:extLst>
            </p:cNvPr>
            <p:cNvSpPr/>
            <p:nvPr/>
          </p:nvSpPr>
          <p:spPr>
            <a:xfrm>
              <a:off x="476181" y="958787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6;p2">
              <a:extLst>
                <a:ext uri="{FF2B5EF4-FFF2-40B4-BE49-F238E27FC236}">
                  <a16:creationId xmlns:a16="http://schemas.microsoft.com/office/drawing/2014/main" id="{5EDBB739-EB8B-4D53-8F0A-5FBD39A4FB43}"/>
                </a:ext>
              </a:extLst>
            </p:cNvPr>
            <p:cNvSpPr txBox="1"/>
            <p:nvPr/>
          </p:nvSpPr>
          <p:spPr>
            <a:xfrm>
              <a:off x="476181" y="958787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Valberedning</a:t>
              </a:r>
              <a:endParaRPr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7;p2">
              <a:extLst>
                <a:ext uri="{FF2B5EF4-FFF2-40B4-BE49-F238E27FC236}">
                  <a16:creationId xmlns:a16="http://schemas.microsoft.com/office/drawing/2014/main" id="{DBFFE288-0627-4190-B7CF-A8CD30D3A080}"/>
                </a:ext>
              </a:extLst>
            </p:cNvPr>
            <p:cNvSpPr/>
            <p:nvPr/>
          </p:nvSpPr>
          <p:spPr>
            <a:xfrm>
              <a:off x="702380" y="1414239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;p2">
              <a:extLst>
                <a:ext uri="{FF2B5EF4-FFF2-40B4-BE49-F238E27FC236}">
                  <a16:creationId xmlns:a16="http://schemas.microsoft.com/office/drawing/2014/main" id="{1B8ED0CA-456E-42BD-9BDC-4306BC7BD52B}"/>
                </a:ext>
              </a:extLst>
            </p:cNvPr>
            <p:cNvSpPr txBox="1"/>
            <p:nvPr/>
          </p:nvSpPr>
          <p:spPr>
            <a:xfrm>
              <a:off x="702380" y="1414239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sv-SE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Tommy Johansson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9;p2">
              <a:extLst>
                <a:ext uri="{FF2B5EF4-FFF2-40B4-BE49-F238E27FC236}">
                  <a16:creationId xmlns:a16="http://schemas.microsoft.com/office/drawing/2014/main" id="{B3EA696D-08EA-4326-8115-D037C739DCBD}"/>
                </a:ext>
              </a:extLst>
            </p:cNvPr>
            <p:cNvSpPr/>
            <p:nvPr/>
          </p:nvSpPr>
          <p:spPr>
            <a:xfrm>
              <a:off x="1993553" y="958787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0;p2">
              <a:extLst>
                <a:ext uri="{FF2B5EF4-FFF2-40B4-BE49-F238E27FC236}">
                  <a16:creationId xmlns:a16="http://schemas.microsoft.com/office/drawing/2014/main" id="{E553C24F-C68B-4051-B150-814DE582C2CF}"/>
                </a:ext>
              </a:extLst>
            </p:cNvPr>
            <p:cNvSpPr txBox="1"/>
            <p:nvPr/>
          </p:nvSpPr>
          <p:spPr>
            <a:xfrm>
              <a:off x="1993553" y="958787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Valberedning</a:t>
              </a:r>
              <a:endParaRPr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1;p2">
              <a:extLst>
                <a:ext uri="{FF2B5EF4-FFF2-40B4-BE49-F238E27FC236}">
                  <a16:creationId xmlns:a16="http://schemas.microsoft.com/office/drawing/2014/main" id="{39C8A669-79E8-4305-8EB5-895C7CE45896}"/>
                </a:ext>
              </a:extLst>
            </p:cNvPr>
            <p:cNvSpPr/>
            <p:nvPr/>
          </p:nvSpPr>
          <p:spPr>
            <a:xfrm>
              <a:off x="2219752" y="1414239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;p2">
              <a:extLst>
                <a:ext uri="{FF2B5EF4-FFF2-40B4-BE49-F238E27FC236}">
                  <a16:creationId xmlns:a16="http://schemas.microsoft.com/office/drawing/2014/main" id="{A11CCF21-2CB0-4D16-84D5-AC6DA3B373E6}"/>
                </a:ext>
              </a:extLst>
            </p:cNvPr>
            <p:cNvSpPr txBox="1"/>
            <p:nvPr/>
          </p:nvSpPr>
          <p:spPr>
            <a:xfrm>
              <a:off x="2219752" y="1414239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3;p2">
              <a:extLst>
                <a:ext uri="{FF2B5EF4-FFF2-40B4-BE49-F238E27FC236}">
                  <a16:creationId xmlns:a16="http://schemas.microsoft.com/office/drawing/2014/main" id="{75CB04F3-AF34-4F6B-8006-A24DFE3658E0}"/>
                </a:ext>
              </a:extLst>
            </p:cNvPr>
            <p:cNvSpPr/>
            <p:nvPr/>
          </p:nvSpPr>
          <p:spPr>
            <a:xfrm>
              <a:off x="6153121" y="2510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4;p2">
              <a:extLst>
                <a:ext uri="{FF2B5EF4-FFF2-40B4-BE49-F238E27FC236}">
                  <a16:creationId xmlns:a16="http://schemas.microsoft.com/office/drawing/2014/main" id="{6287D2AF-7DFB-48A8-9387-9962AD96554E}"/>
                </a:ext>
              </a:extLst>
            </p:cNvPr>
            <p:cNvSpPr txBox="1"/>
            <p:nvPr/>
          </p:nvSpPr>
          <p:spPr>
            <a:xfrm>
              <a:off x="6153121" y="2510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Ordförande</a:t>
              </a:r>
              <a:endParaRPr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5;p2">
              <a:extLst>
                <a:ext uri="{FF2B5EF4-FFF2-40B4-BE49-F238E27FC236}">
                  <a16:creationId xmlns:a16="http://schemas.microsoft.com/office/drawing/2014/main" id="{39624AED-7D30-4507-B295-36B4B9835E6E}"/>
                </a:ext>
              </a:extLst>
            </p:cNvPr>
            <p:cNvSpPr/>
            <p:nvPr/>
          </p:nvSpPr>
          <p:spPr>
            <a:xfrm>
              <a:off x="6379321" y="457962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;p2">
              <a:extLst>
                <a:ext uri="{FF2B5EF4-FFF2-40B4-BE49-F238E27FC236}">
                  <a16:creationId xmlns:a16="http://schemas.microsoft.com/office/drawing/2014/main" id="{5E005E04-2110-4236-90A7-6762925E662D}"/>
                </a:ext>
              </a:extLst>
            </p:cNvPr>
            <p:cNvSpPr txBox="1"/>
            <p:nvPr/>
          </p:nvSpPr>
          <p:spPr>
            <a:xfrm>
              <a:off x="6379321" y="457962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sv-SE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Janne Swärd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7;p2">
              <a:extLst>
                <a:ext uri="{FF2B5EF4-FFF2-40B4-BE49-F238E27FC236}">
                  <a16:creationId xmlns:a16="http://schemas.microsoft.com/office/drawing/2014/main" id="{E5243691-1CDA-4260-A493-5D251732F046}"/>
                </a:ext>
              </a:extLst>
            </p:cNvPr>
            <p:cNvSpPr/>
            <p:nvPr/>
          </p:nvSpPr>
          <p:spPr>
            <a:xfrm>
              <a:off x="5394435" y="926428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8;p2">
              <a:extLst>
                <a:ext uri="{FF2B5EF4-FFF2-40B4-BE49-F238E27FC236}">
                  <a16:creationId xmlns:a16="http://schemas.microsoft.com/office/drawing/2014/main" id="{929A7B0C-29C1-4117-BDE1-47ADA1B0EB49}"/>
                </a:ext>
              </a:extLst>
            </p:cNvPr>
            <p:cNvSpPr txBox="1"/>
            <p:nvPr/>
          </p:nvSpPr>
          <p:spPr>
            <a:xfrm>
              <a:off x="5394435" y="926428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Sekreterare</a:t>
              </a:r>
              <a:endParaRPr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;p2">
              <a:extLst>
                <a:ext uri="{FF2B5EF4-FFF2-40B4-BE49-F238E27FC236}">
                  <a16:creationId xmlns:a16="http://schemas.microsoft.com/office/drawing/2014/main" id="{A8CE36B6-25CD-4C94-8BE3-439464B7139C}"/>
                </a:ext>
              </a:extLst>
            </p:cNvPr>
            <p:cNvSpPr/>
            <p:nvPr/>
          </p:nvSpPr>
          <p:spPr>
            <a:xfrm>
              <a:off x="5620635" y="1381880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;p2">
              <a:extLst>
                <a:ext uri="{FF2B5EF4-FFF2-40B4-BE49-F238E27FC236}">
                  <a16:creationId xmlns:a16="http://schemas.microsoft.com/office/drawing/2014/main" id="{56459593-DDE6-4DC3-83FD-7688F65F1FC0}"/>
                </a:ext>
              </a:extLst>
            </p:cNvPr>
            <p:cNvSpPr txBox="1"/>
            <p:nvPr/>
          </p:nvSpPr>
          <p:spPr>
            <a:xfrm>
              <a:off x="5620635" y="1381880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sv-SE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Marie Helgesson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31;p2">
              <a:extLst>
                <a:ext uri="{FF2B5EF4-FFF2-40B4-BE49-F238E27FC236}">
                  <a16:creationId xmlns:a16="http://schemas.microsoft.com/office/drawing/2014/main" id="{699612B7-CEB4-41DF-92E5-5CAEB89719E9}"/>
                </a:ext>
              </a:extLst>
            </p:cNvPr>
            <p:cNvSpPr/>
            <p:nvPr/>
          </p:nvSpPr>
          <p:spPr>
            <a:xfrm>
              <a:off x="6911807" y="926428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2;p2">
              <a:extLst>
                <a:ext uri="{FF2B5EF4-FFF2-40B4-BE49-F238E27FC236}">
                  <a16:creationId xmlns:a16="http://schemas.microsoft.com/office/drawing/2014/main" id="{80F42E81-6909-41A0-9757-6B5CDB2850D1}"/>
                </a:ext>
              </a:extLst>
            </p:cNvPr>
            <p:cNvSpPr txBox="1"/>
            <p:nvPr/>
          </p:nvSpPr>
          <p:spPr>
            <a:xfrm>
              <a:off x="6911807" y="926428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Ekonomi</a:t>
              </a:r>
              <a:endParaRPr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33;p2">
              <a:extLst>
                <a:ext uri="{FF2B5EF4-FFF2-40B4-BE49-F238E27FC236}">
                  <a16:creationId xmlns:a16="http://schemas.microsoft.com/office/drawing/2014/main" id="{F40398CB-A554-46CF-A26B-2D9B87831E47}"/>
                </a:ext>
              </a:extLst>
            </p:cNvPr>
            <p:cNvSpPr/>
            <p:nvPr/>
          </p:nvSpPr>
          <p:spPr>
            <a:xfrm>
              <a:off x="7138007" y="1381880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;p2">
              <a:extLst>
                <a:ext uri="{FF2B5EF4-FFF2-40B4-BE49-F238E27FC236}">
                  <a16:creationId xmlns:a16="http://schemas.microsoft.com/office/drawing/2014/main" id="{4A92419A-0F8C-4D0E-BF35-8804623FB327}"/>
                </a:ext>
              </a:extLst>
            </p:cNvPr>
            <p:cNvSpPr txBox="1"/>
            <p:nvPr/>
          </p:nvSpPr>
          <p:spPr>
            <a:xfrm>
              <a:off x="7138007" y="1381880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sv-SE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Åke Svensson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5;p2">
              <a:extLst>
                <a:ext uri="{FF2B5EF4-FFF2-40B4-BE49-F238E27FC236}">
                  <a16:creationId xmlns:a16="http://schemas.microsoft.com/office/drawing/2014/main" id="{1B8C0C0B-60E1-46F7-9203-357F87DEED5E}"/>
                </a:ext>
              </a:extLst>
            </p:cNvPr>
            <p:cNvSpPr/>
            <p:nvPr/>
          </p:nvSpPr>
          <p:spPr>
            <a:xfrm>
              <a:off x="5394435" y="1850345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6;p2">
              <a:extLst>
                <a:ext uri="{FF2B5EF4-FFF2-40B4-BE49-F238E27FC236}">
                  <a16:creationId xmlns:a16="http://schemas.microsoft.com/office/drawing/2014/main" id="{2FF8B6ED-AB35-4BA2-8158-78BCE84B9801}"/>
                </a:ext>
              </a:extLst>
            </p:cNvPr>
            <p:cNvSpPr txBox="1"/>
            <p:nvPr/>
          </p:nvSpPr>
          <p:spPr>
            <a:xfrm>
              <a:off x="5394435" y="1850345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Arrangemang</a:t>
              </a:r>
              <a:endParaRPr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7;p2">
              <a:extLst>
                <a:ext uri="{FF2B5EF4-FFF2-40B4-BE49-F238E27FC236}">
                  <a16:creationId xmlns:a16="http://schemas.microsoft.com/office/drawing/2014/main" id="{1E69BDEA-7FCA-47B6-82AC-2642DBDA9D9B}"/>
                </a:ext>
              </a:extLst>
            </p:cNvPr>
            <p:cNvSpPr/>
            <p:nvPr/>
          </p:nvSpPr>
          <p:spPr>
            <a:xfrm>
              <a:off x="5620635" y="2305798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8;p2">
              <a:extLst>
                <a:ext uri="{FF2B5EF4-FFF2-40B4-BE49-F238E27FC236}">
                  <a16:creationId xmlns:a16="http://schemas.microsoft.com/office/drawing/2014/main" id="{9B0B53CD-DD21-435C-B611-3827347900E1}"/>
                </a:ext>
              </a:extLst>
            </p:cNvPr>
            <p:cNvSpPr txBox="1"/>
            <p:nvPr/>
          </p:nvSpPr>
          <p:spPr>
            <a:xfrm>
              <a:off x="5620635" y="2305798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sv-SE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Jennifer Israelsson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39;p2">
              <a:extLst>
                <a:ext uri="{FF2B5EF4-FFF2-40B4-BE49-F238E27FC236}">
                  <a16:creationId xmlns:a16="http://schemas.microsoft.com/office/drawing/2014/main" id="{992D215A-1407-4A53-BF17-5115B7F16BFA}"/>
                </a:ext>
              </a:extLst>
            </p:cNvPr>
            <p:cNvSpPr/>
            <p:nvPr/>
          </p:nvSpPr>
          <p:spPr>
            <a:xfrm>
              <a:off x="6911807" y="1850345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0;p2">
              <a:extLst>
                <a:ext uri="{FF2B5EF4-FFF2-40B4-BE49-F238E27FC236}">
                  <a16:creationId xmlns:a16="http://schemas.microsoft.com/office/drawing/2014/main" id="{3C7FC108-99D4-40B1-8FE7-EECA15F057AC}"/>
                </a:ext>
              </a:extLst>
            </p:cNvPr>
            <p:cNvSpPr txBox="1"/>
            <p:nvPr/>
          </p:nvSpPr>
          <p:spPr>
            <a:xfrm>
              <a:off x="6911807" y="1850345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Ungdom</a:t>
              </a:r>
              <a:endParaRPr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1;p2">
              <a:extLst>
                <a:ext uri="{FF2B5EF4-FFF2-40B4-BE49-F238E27FC236}">
                  <a16:creationId xmlns:a16="http://schemas.microsoft.com/office/drawing/2014/main" id="{10BC3EF0-443A-48C3-9C52-679B5C90BB01}"/>
                </a:ext>
              </a:extLst>
            </p:cNvPr>
            <p:cNvSpPr/>
            <p:nvPr/>
          </p:nvSpPr>
          <p:spPr>
            <a:xfrm>
              <a:off x="7138007" y="2305798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2;p2">
              <a:extLst>
                <a:ext uri="{FF2B5EF4-FFF2-40B4-BE49-F238E27FC236}">
                  <a16:creationId xmlns:a16="http://schemas.microsoft.com/office/drawing/2014/main" id="{D2B8D7C6-674A-40CC-8FE1-8698B0CFCAFC}"/>
                </a:ext>
              </a:extLst>
            </p:cNvPr>
            <p:cNvSpPr txBox="1"/>
            <p:nvPr/>
          </p:nvSpPr>
          <p:spPr>
            <a:xfrm>
              <a:off x="7138007" y="2305798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sv-SE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Carl Wredenberg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3;p2">
              <a:extLst>
                <a:ext uri="{FF2B5EF4-FFF2-40B4-BE49-F238E27FC236}">
                  <a16:creationId xmlns:a16="http://schemas.microsoft.com/office/drawing/2014/main" id="{2CC9C1BD-FB49-460E-98D6-6BC40D74457A}"/>
                </a:ext>
              </a:extLst>
            </p:cNvPr>
            <p:cNvSpPr/>
            <p:nvPr/>
          </p:nvSpPr>
          <p:spPr>
            <a:xfrm>
              <a:off x="5394435" y="2774263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4;p2">
              <a:extLst>
                <a:ext uri="{FF2B5EF4-FFF2-40B4-BE49-F238E27FC236}">
                  <a16:creationId xmlns:a16="http://schemas.microsoft.com/office/drawing/2014/main" id="{7CE94573-8808-4464-83BA-2FB0526A27E3}"/>
                </a:ext>
              </a:extLst>
            </p:cNvPr>
            <p:cNvSpPr txBox="1"/>
            <p:nvPr/>
          </p:nvSpPr>
          <p:spPr>
            <a:xfrm>
              <a:off x="5394435" y="2774263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Anläggning</a:t>
              </a:r>
              <a:endParaRPr sz="1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5;p2">
              <a:extLst>
                <a:ext uri="{FF2B5EF4-FFF2-40B4-BE49-F238E27FC236}">
                  <a16:creationId xmlns:a16="http://schemas.microsoft.com/office/drawing/2014/main" id="{AD22A4E4-5C81-43DA-9C84-766BFE48CC03}"/>
                </a:ext>
              </a:extLst>
            </p:cNvPr>
            <p:cNvSpPr/>
            <p:nvPr/>
          </p:nvSpPr>
          <p:spPr>
            <a:xfrm>
              <a:off x="5620635" y="3229716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6;p2">
              <a:extLst>
                <a:ext uri="{FF2B5EF4-FFF2-40B4-BE49-F238E27FC236}">
                  <a16:creationId xmlns:a16="http://schemas.microsoft.com/office/drawing/2014/main" id="{3C12782B-E66C-419A-A93A-4BA3515319BA}"/>
                </a:ext>
              </a:extLst>
            </p:cNvPr>
            <p:cNvSpPr txBox="1"/>
            <p:nvPr/>
          </p:nvSpPr>
          <p:spPr>
            <a:xfrm>
              <a:off x="5620635" y="3229716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sv-SE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Marc Svensson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7;p2">
              <a:extLst>
                <a:ext uri="{FF2B5EF4-FFF2-40B4-BE49-F238E27FC236}">
                  <a16:creationId xmlns:a16="http://schemas.microsoft.com/office/drawing/2014/main" id="{2C14228F-AC98-4D40-BBC2-22913DF7DB76}"/>
                </a:ext>
              </a:extLst>
            </p:cNvPr>
            <p:cNvSpPr/>
            <p:nvPr/>
          </p:nvSpPr>
          <p:spPr>
            <a:xfrm>
              <a:off x="6911807" y="2774263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;p2">
              <a:extLst>
                <a:ext uri="{FF2B5EF4-FFF2-40B4-BE49-F238E27FC236}">
                  <a16:creationId xmlns:a16="http://schemas.microsoft.com/office/drawing/2014/main" id="{B5374BB6-32ED-4070-A751-83C2A2479203}"/>
                </a:ext>
              </a:extLst>
            </p:cNvPr>
            <p:cNvSpPr txBox="1"/>
            <p:nvPr/>
          </p:nvSpPr>
          <p:spPr>
            <a:xfrm>
              <a:off x="6911807" y="2774263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Herr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55" name="Google Shape;149;p2">
              <a:extLst>
                <a:ext uri="{FF2B5EF4-FFF2-40B4-BE49-F238E27FC236}">
                  <a16:creationId xmlns:a16="http://schemas.microsoft.com/office/drawing/2014/main" id="{0C6E9A22-390B-4F79-A9E7-7C764441FD30}"/>
                </a:ext>
              </a:extLst>
            </p:cNvPr>
            <p:cNvSpPr/>
            <p:nvPr/>
          </p:nvSpPr>
          <p:spPr>
            <a:xfrm>
              <a:off x="7138007" y="3229716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0;p2">
              <a:extLst>
                <a:ext uri="{FF2B5EF4-FFF2-40B4-BE49-F238E27FC236}">
                  <a16:creationId xmlns:a16="http://schemas.microsoft.com/office/drawing/2014/main" id="{CE8252B3-2ACC-4B18-A187-CB6A3E80988F}"/>
                </a:ext>
              </a:extLst>
            </p:cNvPr>
            <p:cNvSpPr txBox="1"/>
            <p:nvPr/>
          </p:nvSpPr>
          <p:spPr>
            <a:xfrm>
              <a:off x="7138007" y="3229716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sv-SE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Jonas Wikström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1;p2">
              <a:extLst>
                <a:ext uri="{FF2B5EF4-FFF2-40B4-BE49-F238E27FC236}">
                  <a16:creationId xmlns:a16="http://schemas.microsoft.com/office/drawing/2014/main" id="{DAF1A9F1-E899-4D8C-973E-74F120DB6BDB}"/>
                </a:ext>
              </a:extLst>
            </p:cNvPr>
            <p:cNvSpPr/>
            <p:nvPr/>
          </p:nvSpPr>
          <p:spPr>
            <a:xfrm>
              <a:off x="5394435" y="3698181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2;p2">
              <a:extLst>
                <a:ext uri="{FF2B5EF4-FFF2-40B4-BE49-F238E27FC236}">
                  <a16:creationId xmlns:a16="http://schemas.microsoft.com/office/drawing/2014/main" id="{92E071FD-0CCD-4830-B094-DAB3B656B618}"/>
                </a:ext>
              </a:extLst>
            </p:cNvPr>
            <p:cNvSpPr txBox="1"/>
            <p:nvPr/>
          </p:nvSpPr>
          <p:spPr>
            <a:xfrm>
              <a:off x="5394435" y="3698181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Dam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59" name="Google Shape;153;p2">
              <a:extLst>
                <a:ext uri="{FF2B5EF4-FFF2-40B4-BE49-F238E27FC236}">
                  <a16:creationId xmlns:a16="http://schemas.microsoft.com/office/drawing/2014/main" id="{B5B97F7A-9F22-4064-8A96-6D6C2E024FF1}"/>
                </a:ext>
              </a:extLst>
            </p:cNvPr>
            <p:cNvSpPr/>
            <p:nvPr/>
          </p:nvSpPr>
          <p:spPr>
            <a:xfrm>
              <a:off x="5620635" y="4153633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4;p2">
              <a:extLst>
                <a:ext uri="{FF2B5EF4-FFF2-40B4-BE49-F238E27FC236}">
                  <a16:creationId xmlns:a16="http://schemas.microsoft.com/office/drawing/2014/main" id="{3BF626F1-76AA-4C9A-AAA0-6D10493F588C}"/>
                </a:ext>
              </a:extLst>
            </p:cNvPr>
            <p:cNvSpPr txBox="1"/>
            <p:nvPr/>
          </p:nvSpPr>
          <p:spPr>
            <a:xfrm>
              <a:off x="5620635" y="4153633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sv-SE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Petter Wiklander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55;p2">
              <a:extLst>
                <a:ext uri="{FF2B5EF4-FFF2-40B4-BE49-F238E27FC236}">
                  <a16:creationId xmlns:a16="http://schemas.microsoft.com/office/drawing/2014/main" id="{CAA5D620-B5B8-4E82-9FDF-75CCDC45CD51}"/>
                </a:ext>
              </a:extLst>
            </p:cNvPr>
            <p:cNvSpPr/>
            <p:nvPr/>
          </p:nvSpPr>
          <p:spPr>
            <a:xfrm>
              <a:off x="6911807" y="3698181"/>
              <a:ext cx="1131000" cy="5855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6;p2">
              <a:extLst>
                <a:ext uri="{FF2B5EF4-FFF2-40B4-BE49-F238E27FC236}">
                  <a16:creationId xmlns:a16="http://schemas.microsoft.com/office/drawing/2014/main" id="{9F4B89DB-2E44-4DFB-BA7C-C5F2F6268D19}"/>
                </a:ext>
              </a:extLst>
            </p:cNvPr>
            <p:cNvSpPr txBox="1"/>
            <p:nvPr/>
          </p:nvSpPr>
          <p:spPr>
            <a:xfrm>
              <a:off x="6911807" y="3698181"/>
              <a:ext cx="1131000" cy="58558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7600" tIns="7600" rIns="7600" bIns="82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en-US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Marknad</a:t>
              </a:r>
              <a:r>
                <a:rPr lang="en-US" sz="1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&amp; </a:t>
              </a:r>
              <a:r>
                <a:rPr lang="en-US" sz="12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Kommunikation</a:t>
              </a: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57;p2">
              <a:extLst>
                <a:ext uri="{FF2B5EF4-FFF2-40B4-BE49-F238E27FC236}">
                  <a16:creationId xmlns:a16="http://schemas.microsoft.com/office/drawing/2014/main" id="{3A27CA37-8852-4FB0-A0DF-D39B477D82BF}"/>
                </a:ext>
              </a:extLst>
            </p:cNvPr>
            <p:cNvSpPr/>
            <p:nvPr/>
          </p:nvSpPr>
          <p:spPr>
            <a:xfrm>
              <a:off x="7138007" y="4153633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8;p2">
              <a:extLst>
                <a:ext uri="{FF2B5EF4-FFF2-40B4-BE49-F238E27FC236}">
                  <a16:creationId xmlns:a16="http://schemas.microsoft.com/office/drawing/2014/main" id="{38C3FDE1-0EA4-4F12-87C7-0372AB912D38}"/>
                </a:ext>
              </a:extLst>
            </p:cNvPr>
            <p:cNvSpPr txBox="1"/>
            <p:nvPr/>
          </p:nvSpPr>
          <p:spPr>
            <a:xfrm>
              <a:off x="7138007" y="4153633"/>
              <a:ext cx="1017900" cy="1951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30475" tIns="7600" rIns="30475" bIns="76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sv-SE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Rebecca </a:t>
              </a:r>
              <a:r>
                <a:rPr lang="sv-SE" sz="9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Frödekrans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bf4de0015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Organisation &amp; ansvar - Anläggning</a:t>
            </a:r>
            <a:endParaRPr/>
          </a:p>
        </p:txBody>
      </p:sp>
      <p:pic>
        <p:nvPicPr>
          <p:cNvPr id="134" name="Google Shape;134;g2bbf4de0015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bbf4de0015_0_1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2bbf4de0015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575" y="1797050"/>
            <a:ext cx="4020552" cy="48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bf4de0015_0_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Organisation &amp; ansvar - Ungdom</a:t>
            </a:r>
            <a:endParaRPr/>
          </a:p>
        </p:txBody>
      </p:sp>
      <p:pic>
        <p:nvPicPr>
          <p:cNvPr id="143" name="Google Shape;143;g2bbf4de0015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bbf4de0015_0_25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2bbf4de0015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8813" y="1797050"/>
            <a:ext cx="3946471" cy="48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bf4de0015_0_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Organisation &amp; ansvar - Marknad</a:t>
            </a:r>
            <a:endParaRPr/>
          </a:p>
        </p:txBody>
      </p:sp>
      <p:pic>
        <p:nvPicPr>
          <p:cNvPr id="152" name="Google Shape;152;g2bbf4de0015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bbf4de0015_0_34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bbf4de0015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1875" y="2257275"/>
            <a:ext cx="4440350" cy="39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bf4de0015_0_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Organisation &amp; ansvar - Arrangemang</a:t>
            </a:r>
            <a:endParaRPr/>
          </a:p>
        </p:txBody>
      </p:sp>
      <p:pic>
        <p:nvPicPr>
          <p:cNvPr id="161" name="Google Shape;161;g2bbf4de0015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4686" y="5504873"/>
            <a:ext cx="817858" cy="115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bbf4de0015_0_42"/>
          <p:cNvSpPr/>
          <p:nvPr/>
        </p:nvSpPr>
        <p:spPr>
          <a:xfrm>
            <a:off x="838200" y="1382741"/>
            <a:ext cx="10067700" cy="45600"/>
          </a:xfrm>
          <a:prstGeom prst="rect">
            <a:avLst/>
          </a:prstGeom>
          <a:solidFill>
            <a:srgbClr val="F5C517"/>
          </a:solidFill>
          <a:ln w="12700" cap="flat" cmpd="sng">
            <a:solidFill>
              <a:srgbClr val="F5C5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2bbf4de0015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2075" y="1797050"/>
            <a:ext cx="3959940" cy="48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1217</Words>
  <Application>Microsoft Office PowerPoint</Application>
  <PresentationFormat>Widescreen</PresentationFormat>
  <Paragraphs>320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Agenda för dagen</vt:lpstr>
      <vt:lpstr>Menti 1</vt:lpstr>
      <vt:lpstr>Blandad info</vt:lpstr>
      <vt:lpstr>Organisation &amp; ansvar</vt:lpstr>
      <vt:lpstr>Organisation &amp; ansvar - Anläggning</vt:lpstr>
      <vt:lpstr>Organisation &amp; ansvar - Ungdom</vt:lpstr>
      <vt:lpstr>Organisation &amp; ansvar - Marknad</vt:lpstr>
      <vt:lpstr>Organisation &amp; ansvar - Arrangemang</vt:lpstr>
      <vt:lpstr>Menti 2</vt:lpstr>
      <vt:lpstr>Mål, vision &amp; strategi</vt:lpstr>
      <vt:lpstr>Film - Parafotboll</vt:lpstr>
      <vt:lpstr>Lagstatus - Presentera lagen</vt:lpstr>
      <vt:lpstr>Ledarstatus 2024</vt:lpstr>
      <vt:lpstr>Varför en handbok?</vt:lpstr>
      <vt:lpstr>Uppdateringar i Handbok </vt:lpstr>
      <vt:lpstr>Årshjul jan -apr</vt:lpstr>
      <vt:lpstr>Årshjul maj - aug</vt:lpstr>
      <vt:lpstr>Årshjul sep - dec</vt:lpstr>
      <vt:lpstr>Fotbollsutvecklare</vt:lpstr>
      <vt:lpstr>Fotbollsutvecklare</vt:lpstr>
      <vt:lpstr>Domare</vt:lpstr>
      <vt:lpstr>Domare</vt:lpstr>
      <vt:lpstr>Domare</vt:lpstr>
      <vt:lpstr>Material</vt:lpstr>
      <vt:lpstr>Utvärdering och enkät</vt:lpstr>
      <vt:lpstr>Kvalitetsklubb - Översikt</vt:lpstr>
      <vt:lpstr>Kvalitetsklubb - Vår förening</vt:lpstr>
      <vt:lpstr>Kvalitetsklubb - Våra spelare</vt:lpstr>
      <vt:lpstr>Kvalitetsklubb - Våra ledare</vt:lpstr>
      <vt:lpstr>Kvalitetsklubb - Våra resurser</vt:lpstr>
      <vt:lpstr>Film - Barn och idrott </vt:lpstr>
      <vt:lpstr>Gruppdiskussioner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Wredenberg Carl</dc:creator>
  <cp:lastModifiedBy>Wredenberg Carl</cp:lastModifiedBy>
  <cp:revision>2</cp:revision>
  <dcterms:created xsi:type="dcterms:W3CDTF">2021-11-07T10:50:34Z</dcterms:created>
  <dcterms:modified xsi:type="dcterms:W3CDTF">2024-03-02T09:30:01Z</dcterms:modified>
</cp:coreProperties>
</file>