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90" r:id="rId3"/>
    <p:sldId id="272" r:id="rId4"/>
    <p:sldId id="283" r:id="rId5"/>
    <p:sldId id="286" r:id="rId6"/>
    <p:sldId id="282" r:id="rId7"/>
    <p:sldId id="285" r:id="rId8"/>
    <p:sldId id="263" r:id="rId9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1A2-C8D5-4817-9D5A-D1A7EAACDB69}" type="datetimeFigureOut">
              <a:rPr lang="sv-SE" smtClean="0"/>
              <a:pPr/>
              <a:t>2021-04-14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145-BC97-46E3-AFFD-3AB6C413FC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1A2-C8D5-4817-9D5A-D1A7EAACDB69}" type="datetimeFigureOut">
              <a:rPr lang="sv-SE" smtClean="0"/>
              <a:pPr/>
              <a:t>2021-04-14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145-BC97-46E3-AFFD-3AB6C413FC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1A2-C8D5-4817-9D5A-D1A7EAACDB69}" type="datetimeFigureOut">
              <a:rPr lang="sv-SE" smtClean="0"/>
              <a:pPr/>
              <a:t>2021-04-14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145-BC97-46E3-AFFD-3AB6C413FC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1A2-C8D5-4817-9D5A-D1A7EAACDB69}" type="datetimeFigureOut">
              <a:rPr lang="sv-SE" smtClean="0"/>
              <a:pPr/>
              <a:t>2021-04-14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145-BC97-46E3-AFFD-3AB6C413FC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1A2-C8D5-4817-9D5A-D1A7EAACDB69}" type="datetimeFigureOut">
              <a:rPr lang="sv-SE" smtClean="0"/>
              <a:pPr/>
              <a:t>2021-04-14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145-BC97-46E3-AFFD-3AB6C413FC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1A2-C8D5-4817-9D5A-D1A7EAACDB69}" type="datetimeFigureOut">
              <a:rPr lang="sv-SE" smtClean="0"/>
              <a:pPr/>
              <a:t>2021-04-14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145-BC97-46E3-AFFD-3AB6C413FC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1A2-C8D5-4817-9D5A-D1A7EAACDB69}" type="datetimeFigureOut">
              <a:rPr lang="sv-SE" smtClean="0"/>
              <a:pPr/>
              <a:t>2021-04-14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145-BC97-46E3-AFFD-3AB6C413FC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1A2-C8D5-4817-9D5A-D1A7EAACDB69}" type="datetimeFigureOut">
              <a:rPr lang="sv-SE" smtClean="0"/>
              <a:pPr/>
              <a:t>2021-04-14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145-BC97-46E3-AFFD-3AB6C413FC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1A2-C8D5-4817-9D5A-D1A7EAACDB69}" type="datetimeFigureOut">
              <a:rPr lang="sv-SE" smtClean="0"/>
              <a:pPr/>
              <a:t>2021-04-14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145-BC97-46E3-AFFD-3AB6C413FC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1A2-C8D5-4817-9D5A-D1A7EAACDB69}" type="datetimeFigureOut">
              <a:rPr lang="sv-SE" smtClean="0"/>
              <a:pPr/>
              <a:t>2021-04-14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145-BC97-46E3-AFFD-3AB6C413FC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1A2-C8D5-4817-9D5A-D1A7EAACDB69}" type="datetimeFigureOut">
              <a:rPr lang="sv-SE" smtClean="0"/>
              <a:pPr/>
              <a:t>2021-04-14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145-BC97-46E3-AFFD-3AB6C413FC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7B1A2-C8D5-4817-9D5A-D1A7EAACDB69}" type="datetimeFigureOut">
              <a:rPr lang="sv-SE" smtClean="0"/>
              <a:pPr/>
              <a:t>2021-04-14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54145-BC97-46E3-AFFD-3AB6C413FC2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RYCK.PITEA@SPORTRINGEN.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wm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8770" y="122135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sv-SE" b="1" dirty="0"/>
            </a:br>
            <a:br>
              <a:rPr lang="sv-SE" b="1" dirty="0"/>
            </a:br>
            <a:br>
              <a:rPr lang="sv-SE" sz="1300" b="1" dirty="0"/>
            </a:br>
            <a:r>
              <a:rPr lang="sv-SE" sz="7300" b="1" dirty="0">
                <a:latin typeface="Stencil" panose="040409050D0802020404" pitchFamily="82" charset="0"/>
              </a:rPr>
              <a:t> </a:t>
            </a:r>
            <a:r>
              <a:rPr lang="sv-SE" sz="8000" b="1" dirty="0"/>
              <a:t>FÖRENINGSPROFIL </a:t>
            </a:r>
            <a:br>
              <a:rPr lang="sv-SE" sz="8000" b="1" dirty="0"/>
            </a:br>
            <a:br>
              <a:rPr lang="sv-SE" sz="1300" b="1" dirty="0"/>
            </a:br>
            <a:endParaRPr lang="sv-SE" sz="7300" b="1" dirty="0">
              <a:latin typeface="Stencil" panose="040409050D0802020404" pitchFamily="8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576075F-8F30-47C7-BA44-C20DCBA87ABA}"/>
              </a:ext>
            </a:extLst>
          </p:cNvPr>
          <p:cNvSpPr/>
          <p:nvPr/>
        </p:nvSpPr>
        <p:spPr>
          <a:xfrm>
            <a:off x="3732710" y="1181570"/>
            <a:ext cx="1435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800" b="1" dirty="0">
                <a:latin typeface="+mj-lt"/>
                <a:ea typeface="+mj-ea"/>
                <a:cs typeface="+mj-cs"/>
              </a:rPr>
              <a:t>2020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03D47EB-ADDB-4535-A650-E124C83CE2F9}"/>
              </a:ext>
            </a:extLst>
          </p:cNvPr>
          <p:cNvSpPr txBox="1"/>
          <p:nvPr/>
        </p:nvSpPr>
        <p:spPr>
          <a:xfrm>
            <a:off x="4760037" y="2434323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rgbClr val="FF0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Klubberbjudanden för </a:t>
            </a:r>
            <a:r>
              <a:rPr lang="sv-SE" sz="2800" b="1">
                <a:solidFill>
                  <a:srgbClr val="FF0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vecka 15-16</a:t>
            </a:r>
            <a:endParaRPr lang="sv-SE" sz="2400" b="1" dirty="0">
              <a:solidFill>
                <a:srgbClr val="FF03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D016AED5-ADBE-4709-A07D-F39721F4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805264"/>
            <a:ext cx="1153855" cy="7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DD3F46E-EA1C-4E19-A1FC-55469EF74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32" y="4149080"/>
            <a:ext cx="2184134" cy="129614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988C996-42EF-4200-8F42-8700AB671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73" y="2060848"/>
            <a:ext cx="3971429" cy="39714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24176"/>
            <a:ext cx="8229600" cy="919431"/>
          </a:xfrm>
        </p:spPr>
        <p:txBody>
          <a:bodyPr>
            <a:normAutofit fontScale="90000"/>
          </a:bodyPr>
          <a:lstStyle/>
          <a:p>
            <a:br>
              <a:rPr lang="sv-SE" b="1" dirty="0"/>
            </a:br>
            <a:br>
              <a:rPr lang="sv-SE" b="1" dirty="0"/>
            </a:br>
            <a:br>
              <a:rPr lang="sv-SE" sz="1300" b="1" dirty="0"/>
            </a:br>
            <a:r>
              <a:rPr lang="sv-SE" sz="7300" b="1" dirty="0">
                <a:latin typeface="Stencil" panose="040409050D0802020404" pitchFamily="82" charset="0"/>
              </a:rPr>
              <a:t> </a:t>
            </a:r>
            <a:r>
              <a:rPr lang="sv-SE" sz="8000" b="1" dirty="0">
                <a:latin typeface="Stencil" panose="040409050D0802020404" pitchFamily="82" charset="0"/>
              </a:rPr>
              <a:t>AKTUELLT</a:t>
            </a:r>
            <a:br>
              <a:rPr lang="sv-SE" sz="1300" b="1" dirty="0"/>
            </a:br>
            <a:endParaRPr lang="sv-SE" sz="7300" b="1" dirty="0">
              <a:latin typeface="Stencil" panose="040409050D0802020404" pitchFamily="82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8AD6543-D6A4-4860-9099-85AD956D3D46}"/>
              </a:ext>
            </a:extLst>
          </p:cNvPr>
          <p:cNvSpPr/>
          <p:nvPr/>
        </p:nvSpPr>
        <p:spPr>
          <a:xfrm>
            <a:off x="660444" y="1265135"/>
            <a:ext cx="7964802" cy="2554545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</a:rPr>
              <a:t>MED ANLEDNING AV CORONAVIRUSET SÅ KOMMER VI ATT KÖRA KLUBBVECKAN PRECIS SOM VANLIGT MEN ÄVEN ERBJUDA DIG SOM IBFF-MEDLEM MÖJLIGHETEN ATT GÖRA DIN BESTÄLLNING DIREKT VIA MAIL ISTÄLLET.</a:t>
            </a:r>
          </a:p>
          <a:p>
            <a:endParaRPr lang="sv-SE" sz="1600" dirty="0">
              <a:solidFill>
                <a:srgbClr val="FF0000"/>
              </a:solidFill>
            </a:endParaRPr>
          </a:p>
          <a:p>
            <a:r>
              <a:rPr lang="sv-SE" sz="1600" dirty="0"/>
              <a:t>FÖR ATT KUNNA ERBJUDA ER DETTA SÅ GÄLLER FÖLJANDE FÖR ER SOM VÄLJER ATT GÖRA BESTÄLLNING DIREKT VIA MAIL: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BESTÄLLNING ÄR BINDANDE OCH BETALAS VID LEVERANS. EJ UTHÄMTADE BESTÄLLNINGAR FAKTURERAS.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BESTÄLLNING BEKRÄFTAS FRÅN SPORTRINGEN INNAN 19 APRIL</a:t>
            </a:r>
          </a:p>
          <a:p>
            <a:pPr algn="ctr"/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31FAD25-2384-4D80-B553-500ECEF93276}"/>
              </a:ext>
            </a:extLst>
          </p:cNvPr>
          <p:cNvSpPr/>
          <p:nvPr/>
        </p:nvSpPr>
        <p:spPr>
          <a:xfrm>
            <a:off x="632993" y="3933056"/>
            <a:ext cx="7964802" cy="2800767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FF0000"/>
                </a:solidFill>
              </a:rPr>
              <a:t>MAILBESTÄLLNINGAR SKICKAS TILL: </a:t>
            </a:r>
            <a:r>
              <a:rPr lang="sv-SE" sz="1600" dirty="0">
                <a:solidFill>
                  <a:srgbClr val="FF0000"/>
                </a:solidFill>
                <a:hlinkClick r:id="rId2"/>
              </a:rPr>
              <a:t>TRYCK.PITEA@SPORTRINGEN.SE</a:t>
            </a:r>
            <a:endParaRPr lang="sv-SE" sz="1600" dirty="0">
              <a:solidFill>
                <a:srgbClr val="FF0000"/>
              </a:solidFill>
            </a:endParaRPr>
          </a:p>
          <a:p>
            <a:pPr algn="ctr"/>
            <a:r>
              <a:rPr lang="sv-SE" sz="1600" dirty="0">
                <a:solidFill>
                  <a:srgbClr val="FF0000"/>
                </a:solidFill>
              </a:rPr>
              <a:t>BESTÄLLNINGARNA SKA ANGE FÖLJANDE INFO</a:t>
            </a:r>
          </a:p>
          <a:p>
            <a:r>
              <a:rPr lang="sv-SE" sz="1600" b="1" dirty="0"/>
              <a:t>FÖRENING:</a:t>
            </a:r>
          </a:p>
          <a:p>
            <a:r>
              <a:rPr lang="sv-SE" sz="1600" b="1" dirty="0"/>
              <a:t>NAMN </a:t>
            </a:r>
            <a:r>
              <a:rPr lang="sv-SE" sz="1600" dirty="0"/>
              <a:t>(SPELAREN/LEDAREN):</a:t>
            </a:r>
          </a:p>
          <a:p>
            <a:r>
              <a:rPr lang="sv-SE" sz="1600" b="1" dirty="0"/>
              <a:t>INITIALER</a:t>
            </a:r>
            <a:r>
              <a:rPr lang="sv-SE" sz="1600" dirty="0"/>
              <a:t>:</a:t>
            </a:r>
          </a:p>
          <a:p>
            <a:r>
              <a:rPr lang="sv-SE" sz="1600" b="1" dirty="0"/>
              <a:t>LAG/ÅRSKULL:</a:t>
            </a:r>
          </a:p>
          <a:p>
            <a:r>
              <a:rPr lang="sv-SE" sz="1600" b="1" dirty="0"/>
              <a:t>MOBILNR:</a:t>
            </a:r>
          </a:p>
          <a:p>
            <a:r>
              <a:rPr lang="sv-SE" sz="1600" b="1" dirty="0"/>
              <a:t>PRODUKT OCH STORLEK: </a:t>
            </a:r>
            <a:r>
              <a:rPr lang="sv-SE" sz="1600" dirty="0"/>
              <a:t>(SE PRODUKTER OCH STORLEKAR I PROFILEN)</a:t>
            </a:r>
          </a:p>
          <a:p>
            <a:r>
              <a:rPr lang="sv-SE" sz="1600" b="1" dirty="0"/>
              <a:t>INITIALER</a:t>
            </a:r>
            <a:r>
              <a:rPr lang="sv-SE" sz="1600" dirty="0"/>
              <a:t> (ANGE VILKA PRODUKTER SOM SKA HA INITIALER): </a:t>
            </a:r>
          </a:p>
          <a:p>
            <a:r>
              <a:rPr lang="sv-SE" sz="1600" dirty="0"/>
              <a:t>EV ÖVRIGT/KOMMENTAR:</a:t>
            </a:r>
          </a:p>
          <a:p>
            <a:pPr algn="ctr"/>
            <a:endParaRPr lang="sv-S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2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DEEA85CD-AD46-4061-B177-5F7E83A4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966" y="6219717"/>
            <a:ext cx="792088" cy="53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/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 err="1"/>
              <a:t>IBFF’s</a:t>
            </a:r>
            <a:r>
              <a:rPr lang="sv-SE" sz="2400" b="1" dirty="0"/>
              <a:t> KLUBBVECKA</a:t>
            </a:r>
          </a:p>
        </p:txBody>
      </p:sp>
      <p:pic>
        <p:nvPicPr>
          <p:cNvPr id="13" name="Bildobjekt 17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objekt 18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7FF9929D-40D1-4265-ADDE-8E066A3419A3}"/>
              </a:ext>
            </a:extLst>
          </p:cNvPr>
          <p:cNvSpPr/>
          <p:nvPr/>
        </p:nvSpPr>
        <p:spPr>
          <a:xfrm>
            <a:off x="827584" y="1079631"/>
            <a:ext cx="3168352" cy="20882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KLUBBVECKAN 2020</a:t>
            </a:r>
          </a:p>
          <a:p>
            <a:pPr algn="ctr"/>
            <a:endParaRPr lang="sv-SE" sz="1200" b="1" dirty="0">
              <a:solidFill>
                <a:schemeClr val="tx1"/>
              </a:solidFill>
            </a:endParaRPr>
          </a:p>
          <a:p>
            <a:pPr algn="ctr"/>
            <a:endParaRPr lang="sv-SE" sz="1200" dirty="0">
              <a:solidFill>
                <a:schemeClr val="tx1"/>
              </a:solidFill>
            </a:endParaRP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Prova ut och beställ utvalda klubbprodukter till extra rabatterade priser.</a:t>
            </a:r>
          </a:p>
          <a:p>
            <a:pPr algn="ctr"/>
            <a:endParaRPr lang="sv-SE" sz="1200" b="1" dirty="0">
              <a:solidFill>
                <a:schemeClr val="tx1"/>
              </a:solidFill>
            </a:endParaRP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Som medlem i IBFF har du dessutom </a:t>
            </a:r>
          </a:p>
          <a:p>
            <a:pPr algn="ctr"/>
            <a:r>
              <a:rPr lang="sv-SE" sz="1400" b="1" dirty="0">
                <a:solidFill>
                  <a:srgbClr val="FF0000"/>
                </a:solidFill>
              </a:rPr>
              <a:t>20% rabatt* </a:t>
            </a:r>
            <a:r>
              <a:rPr lang="sv-SE" sz="1200" dirty="0">
                <a:solidFill>
                  <a:schemeClr val="tx1"/>
                </a:solidFill>
              </a:rPr>
              <a:t>på </a:t>
            </a:r>
            <a:r>
              <a:rPr lang="sv-SE" sz="1200" dirty="0" err="1">
                <a:solidFill>
                  <a:schemeClr val="tx1"/>
                </a:solidFill>
              </a:rPr>
              <a:t>Sportringens</a:t>
            </a:r>
            <a:r>
              <a:rPr lang="sv-SE" sz="1200" dirty="0">
                <a:solidFill>
                  <a:schemeClr val="tx1"/>
                </a:solidFill>
              </a:rPr>
              <a:t> lagerförda sortiment under hela klubbveckan.</a:t>
            </a:r>
          </a:p>
          <a:p>
            <a:pPr algn="ctr"/>
            <a:r>
              <a:rPr lang="sv-SE" sz="1200" i="1" dirty="0"/>
              <a:t>*Gäller ej skidpaket eller rea-/ kampanjvaror.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775C50A-FF3E-4FEF-8E9D-7F8ED965537B}"/>
              </a:ext>
            </a:extLst>
          </p:cNvPr>
          <p:cNvSpPr/>
          <p:nvPr/>
        </p:nvSpPr>
        <p:spPr>
          <a:xfrm>
            <a:off x="4613256" y="4214764"/>
            <a:ext cx="3847176" cy="1692771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1200" dirty="0"/>
          </a:p>
          <a:p>
            <a:pPr algn="ctr"/>
            <a:r>
              <a:rPr lang="sv-SE" sz="1600" b="1" dirty="0"/>
              <a:t>VÄLKOMMEN TILL SPORT</a:t>
            </a:r>
            <a:r>
              <a:rPr lang="sv-SE" sz="1600" b="1" dirty="0">
                <a:solidFill>
                  <a:srgbClr val="FF0329"/>
                </a:solidFill>
              </a:rPr>
              <a:t>RINGEN</a:t>
            </a:r>
            <a:r>
              <a:rPr lang="sv-SE" sz="1600" b="1" dirty="0"/>
              <a:t>!</a:t>
            </a:r>
          </a:p>
          <a:p>
            <a:pPr algn="ctr"/>
            <a:r>
              <a:rPr lang="sv-SE" sz="1600" dirty="0"/>
              <a:t>Vardagar  07-18</a:t>
            </a:r>
          </a:p>
          <a:p>
            <a:pPr algn="ctr"/>
            <a:r>
              <a:rPr lang="sv-SE" sz="1600" dirty="0"/>
              <a:t>Lördagar  10-15</a:t>
            </a:r>
          </a:p>
          <a:p>
            <a:pPr algn="ctr"/>
            <a:r>
              <a:rPr lang="sv-SE" sz="1600" dirty="0"/>
              <a:t>Söndagar  12-16</a:t>
            </a:r>
          </a:p>
          <a:p>
            <a:pPr algn="ctr"/>
            <a:endParaRPr lang="sv-SE" sz="1600" dirty="0"/>
          </a:p>
          <a:p>
            <a:pPr algn="ctr"/>
            <a:r>
              <a:rPr lang="sv-SE" sz="1200" dirty="0"/>
              <a:t>klubb.pitea@sportringen.se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2329F00-9DCC-43D0-BDE8-2306F85DB83C}"/>
              </a:ext>
            </a:extLst>
          </p:cNvPr>
          <p:cNvSpPr/>
          <p:nvPr/>
        </p:nvSpPr>
        <p:spPr>
          <a:xfrm>
            <a:off x="849056" y="3537655"/>
            <a:ext cx="3168352" cy="2369880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1600" b="1" dirty="0"/>
              <a:t>BETALNING OCH LEVERANS</a:t>
            </a:r>
          </a:p>
          <a:p>
            <a:r>
              <a:rPr lang="sv-SE" sz="1200" dirty="0"/>
              <a:t>Betalning sker vid beställningstillfället (</a:t>
            </a:r>
            <a:r>
              <a:rPr lang="sv-SE" sz="1200" dirty="0" err="1"/>
              <a:t>pga</a:t>
            </a:r>
            <a:r>
              <a:rPr lang="sv-SE" sz="1200" dirty="0"/>
              <a:t> att kläderna förädlas med unika tryck/brodyr). </a:t>
            </a:r>
          </a:p>
          <a:p>
            <a:endParaRPr lang="sv-SE" sz="1200" dirty="0"/>
          </a:p>
          <a:p>
            <a:r>
              <a:rPr lang="sv-SE" sz="1200" dirty="0"/>
              <a:t>Produkterna levereras ut till medlemmarna via föreningen eller lagansvarig.</a:t>
            </a:r>
          </a:p>
          <a:p>
            <a:endParaRPr lang="sv-SE" sz="1200" dirty="0"/>
          </a:p>
          <a:p>
            <a:r>
              <a:rPr lang="sv-SE" sz="1200" dirty="0"/>
              <a:t>Normal leveranstid är 4-5 veckor från det att beställningarna är skickade. Avvikelser i leveransen kan ske utifrån leverantörernas aktuella lagerstatus eller vid avvikande önskemål gällande trycken.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A5D15D7-3448-4292-98BD-AD283A13C567}"/>
              </a:ext>
            </a:extLst>
          </p:cNvPr>
          <p:cNvSpPr/>
          <p:nvPr/>
        </p:nvSpPr>
        <p:spPr>
          <a:xfrm>
            <a:off x="4504348" y="1632394"/>
            <a:ext cx="44644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Spelare och ledare kan när som helst under ordinarie öppettider prova ut och beställa de kläder och accessoarer som finns med i föreningsprofilen. Föreningsprofilen har tagits fram i samråd mellan föreningsansvariga och Sportringen. Eventuella avvikande önskemål om förändringar i profilen (personliga eller för enskilda lag) ska alltid godkännas av föreningsansvarig. </a:t>
            </a:r>
          </a:p>
          <a:p>
            <a:endParaRPr lang="sv-SE" sz="1200" dirty="0"/>
          </a:p>
          <a:p>
            <a:endParaRPr lang="sv-SE" sz="1200" b="1" dirty="0"/>
          </a:p>
          <a:p>
            <a:r>
              <a:rPr lang="sv-SE" sz="1600" b="1" u="sng" dirty="0">
                <a:solidFill>
                  <a:srgbClr val="FF0000"/>
                </a:solidFill>
              </a:rPr>
              <a:t>Viktigt att veta: </a:t>
            </a:r>
          </a:p>
          <a:p>
            <a:r>
              <a:rPr lang="sv-SE" sz="1200" b="1" dirty="0"/>
              <a:t>Sista dag för beställning är 19 april!!</a:t>
            </a:r>
          </a:p>
          <a:p>
            <a:r>
              <a:rPr lang="sv-SE" sz="1200" dirty="0"/>
              <a:t>Eventuella efterbeställningar/kompletteringsbeställningar kan därefter göras tidigast v22</a:t>
            </a:r>
          </a:p>
        </p:txBody>
      </p:sp>
      <p:sp>
        <p:nvSpPr>
          <p:cNvPr id="15" name="Båge 14"/>
          <p:cNvSpPr/>
          <p:nvPr/>
        </p:nvSpPr>
        <p:spPr>
          <a:xfrm rot="21354624">
            <a:off x="265626" y="1511208"/>
            <a:ext cx="2808312" cy="2160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5508103" y="1146555"/>
            <a:ext cx="211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</a:rPr>
              <a:t>KLUBBVECKAN 2020</a:t>
            </a:r>
          </a:p>
        </p:txBody>
      </p:sp>
      <p:sp>
        <p:nvSpPr>
          <p:cNvPr id="19" name="Båge 18"/>
          <p:cNvSpPr/>
          <p:nvPr/>
        </p:nvSpPr>
        <p:spPr>
          <a:xfrm rot="21354624">
            <a:off x="4451202" y="1591919"/>
            <a:ext cx="2808312" cy="2160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Bildobjekt 17" descr="Sportringen_Logo_Red_neg_Blackbox_PMS.eps">
            <a:extLst>
              <a:ext uri="{FF2B5EF4-FFF2-40B4-BE49-F238E27FC236}">
                <a16:creationId xmlns:a16="http://schemas.microsoft.com/office/drawing/2014/main" id="{9E466BF7-5EE9-42D8-94F9-FCA5813F03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6548" y="6219716"/>
            <a:ext cx="883389" cy="53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59752BC-FC6D-4CEB-BE07-11B0DB3B7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048" y="6166080"/>
            <a:ext cx="634968" cy="634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id="{8B3568A5-9039-4775-9834-71A7AF7BABCD}"/>
              </a:ext>
            </a:extLst>
          </p:cNvPr>
          <p:cNvSpPr/>
          <p:nvPr/>
        </p:nvSpPr>
        <p:spPr>
          <a:xfrm>
            <a:off x="1835696" y="2814219"/>
            <a:ext cx="3805116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sp>
        <p:nvSpPr>
          <p:cNvPr id="19474" name="AutoShape 18" descr="GetInline"/>
          <p:cNvSpPr>
            <a:spLocks noChangeAspect="1" noChangeArrowheads="1"/>
          </p:cNvSpPr>
          <p:nvPr/>
        </p:nvSpPr>
        <p:spPr bwMode="auto">
          <a:xfrm>
            <a:off x="3162300" y="1014413"/>
            <a:ext cx="2819400" cy="4829175"/>
          </a:xfrm>
          <a:prstGeom prst="rect">
            <a:avLst/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1746917" y="1149701"/>
            <a:ext cx="4514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b="1" dirty="0"/>
              <a:t>TRÄNINGSPAKET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i="1" dirty="0"/>
              <a:t>Adidas ESTRO TRAINING JSY,  PARMA II SHORTS &amp; MILANO SOCK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/>
              <a:t>STRL JR tröja och shorts: </a:t>
            </a:r>
            <a:r>
              <a:rPr lang="sv-SE" sz="1200" dirty="0">
                <a:latin typeface="+mn-lt"/>
                <a:cs typeface="+mn-cs"/>
              </a:rPr>
              <a:t>116/128/140/152/164</a:t>
            </a:r>
            <a:endParaRPr lang="sv-SE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/>
              <a:t>STRL SR tröja och shorts: S/M/L/XL/XXL </a:t>
            </a:r>
            <a:endParaRPr lang="sv-SE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latin typeface="+mn-lt"/>
                <a:cs typeface="+mn-cs"/>
              </a:rPr>
              <a:t>STRL sockar: 28-30, 31-33, 34-36, 37-39, 40-42, 43-45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3E11032-555B-442E-B8F3-C13107B384BA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Träning</a:t>
            </a:r>
          </a:p>
        </p:txBody>
      </p:sp>
      <p:pic>
        <p:nvPicPr>
          <p:cNvPr id="20" name="Bildobjekt 17" descr="Sportringen_Logo_Red_neg_Blackbox_PMS.eps">
            <a:extLst>
              <a:ext uri="{FF2B5EF4-FFF2-40B4-BE49-F238E27FC236}">
                <a16:creationId xmlns:a16="http://schemas.microsoft.com/office/drawing/2014/main" id="{F63054DA-0FCB-4846-A7A8-5919A9E618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>
            <a:extLst>
              <a:ext uri="{FF2B5EF4-FFF2-40B4-BE49-F238E27FC236}">
                <a16:creationId xmlns:a16="http://schemas.microsoft.com/office/drawing/2014/main" id="{47914371-E2BE-4E62-B6E9-1FB9B706B4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923B6321-A4DE-4B4B-94B4-07986789C283}"/>
              </a:ext>
            </a:extLst>
          </p:cNvPr>
          <p:cNvSpPr/>
          <p:nvPr/>
        </p:nvSpPr>
        <p:spPr>
          <a:xfrm>
            <a:off x="2928834" y="2899850"/>
            <a:ext cx="2711978" cy="299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rgbClr val="FF0000"/>
                </a:solidFill>
              </a:rPr>
              <a:t>PAKETPRIS</a:t>
            </a:r>
            <a:endParaRPr lang="sv-SE" sz="1200" b="1" dirty="0"/>
          </a:p>
          <a:p>
            <a:r>
              <a:rPr lang="sv-SE" sz="1200" b="1" dirty="0"/>
              <a:t>T-shirt + shorts + sockar</a:t>
            </a:r>
          </a:p>
          <a:p>
            <a:endParaRPr lang="sv-SE" b="1" dirty="0">
              <a:solidFill>
                <a:srgbClr val="FF0000"/>
              </a:solidFill>
            </a:endParaRPr>
          </a:p>
          <a:p>
            <a:r>
              <a:rPr lang="sv-SE" sz="3600" b="1" dirty="0">
                <a:solidFill>
                  <a:srgbClr val="FF0000"/>
                </a:solidFill>
              </a:rPr>
              <a:t>399kr</a:t>
            </a:r>
          </a:p>
          <a:p>
            <a:endParaRPr lang="sv-SE" sz="1100" i="1" dirty="0"/>
          </a:p>
          <a:p>
            <a:endParaRPr lang="sv-SE" sz="1200" i="1" dirty="0"/>
          </a:p>
          <a:p>
            <a:pPr>
              <a:lnSpc>
                <a:spcPct val="150000"/>
              </a:lnSpc>
            </a:pPr>
            <a:endParaRPr lang="sv-SE" sz="1050" i="1" dirty="0"/>
          </a:p>
          <a:p>
            <a:pPr>
              <a:lnSpc>
                <a:spcPct val="150000"/>
              </a:lnSpc>
            </a:pPr>
            <a:r>
              <a:rPr lang="sv-SE" sz="1100" i="1" dirty="0"/>
              <a:t>Lös t-shirt JR 190kr, SR 210kr</a:t>
            </a:r>
          </a:p>
          <a:p>
            <a:pPr>
              <a:lnSpc>
                <a:spcPct val="150000"/>
              </a:lnSpc>
            </a:pPr>
            <a:r>
              <a:rPr lang="sv-SE" sz="1100" i="1" dirty="0"/>
              <a:t>Lös byxa JR &amp; SR 170kr</a:t>
            </a:r>
          </a:p>
          <a:p>
            <a:pPr>
              <a:lnSpc>
                <a:spcPct val="150000"/>
              </a:lnSpc>
            </a:pPr>
            <a:r>
              <a:rPr lang="sv-SE" sz="1100" i="1" dirty="0"/>
              <a:t>Lösa sockar 79kr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69A7E72B-4B55-4369-8E62-CBBEB2BA8728}"/>
              </a:ext>
            </a:extLst>
          </p:cNvPr>
          <p:cNvSpPr/>
          <p:nvPr/>
        </p:nvSpPr>
        <p:spPr>
          <a:xfrm rot="20798049">
            <a:off x="-129133" y="1085303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CA2E6D0-87C6-4F17-8A2B-D5AA5993ACE5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39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BA265F36-8E96-4473-9400-F6924BF9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608" y="6283914"/>
            <a:ext cx="695003" cy="4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Båge 40">
            <a:extLst>
              <a:ext uri="{FF2B5EF4-FFF2-40B4-BE49-F238E27FC236}">
                <a16:creationId xmlns:a16="http://schemas.microsoft.com/office/drawing/2014/main" id="{8FF3CB70-5C5D-4837-83AB-D00B2D0BDB3E}"/>
              </a:ext>
            </a:extLst>
          </p:cNvPr>
          <p:cNvSpPr/>
          <p:nvPr/>
        </p:nvSpPr>
        <p:spPr>
          <a:xfrm rot="21393690">
            <a:off x="1401737" y="4506854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5DEA016A-C922-4381-9E50-88657A6E502F}"/>
              </a:ext>
            </a:extLst>
          </p:cNvPr>
          <p:cNvGrpSpPr/>
          <p:nvPr/>
        </p:nvGrpSpPr>
        <p:grpSpPr>
          <a:xfrm>
            <a:off x="1413268" y="4512455"/>
            <a:ext cx="3268124" cy="448055"/>
            <a:chOff x="5011210" y="2170733"/>
            <a:chExt cx="3268124" cy="448055"/>
          </a:xfrm>
        </p:grpSpPr>
        <p:sp>
          <p:nvSpPr>
            <p:cNvPr id="43" name="Båge 42">
              <a:extLst>
                <a:ext uri="{FF2B5EF4-FFF2-40B4-BE49-F238E27FC236}">
                  <a16:creationId xmlns:a16="http://schemas.microsoft.com/office/drawing/2014/main" id="{5C77799F-47DE-47DE-BDCC-EA664EE895DA}"/>
                </a:ext>
              </a:extLst>
            </p:cNvPr>
            <p:cNvSpPr/>
            <p:nvPr/>
          </p:nvSpPr>
          <p:spPr>
            <a:xfrm rot="21328856">
              <a:off x="5020808" y="2170733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Båge 43">
              <a:extLst>
                <a:ext uri="{FF2B5EF4-FFF2-40B4-BE49-F238E27FC236}">
                  <a16:creationId xmlns:a16="http://schemas.microsoft.com/office/drawing/2014/main" id="{E9D789F1-742E-400F-8CAF-BE5FA2017E8C}"/>
                </a:ext>
              </a:extLst>
            </p:cNvPr>
            <p:cNvSpPr/>
            <p:nvPr/>
          </p:nvSpPr>
          <p:spPr>
            <a:xfrm rot="21393690">
              <a:off x="5011210" y="2186740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31" name="Picture 4">
            <a:extLst>
              <a:ext uri="{FF2B5EF4-FFF2-40B4-BE49-F238E27FC236}">
                <a16:creationId xmlns:a16="http://schemas.microsoft.com/office/drawing/2014/main" id="{C1AD8DDE-36A8-4705-B499-41716004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3325809"/>
            <a:ext cx="1255319" cy="12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BE8EA1FD-8F84-4823-9EDB-833C02135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15046" y="4729247"/>
            <a:ext cx="1404938" cy="1404938"/>
          </a:xfrm>
          <a:prstGeom prst="rect">
            <a:avLst/>
          </a:prstGeom>
          <a:noFill/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2C6E9FFF-CEB0-451D-BF02-11B2F2C39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89" y="6134185"/>
            <a:ext cx="634968" cy="634968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D0C62BBF-8989-47ED-A35A-EEA0033DEB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20" r="6924"/>
          <a:stretch/>
        </p:blipFill>
        <p:spPr>
          <a:xfrm>
            <a:off x="6261858" y="1038623"/>
            <a:ext cx="1589887" cy="21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2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id="{8B3568A5-9039-4775-9834-71A7AF7BABCD}"/>
              </a:ext>
            </a:extLst>
          </p:cNvPr>
          <p:cNvSpPr/>
          <p:nvPr/>
        </p:nvSpPr>
        <p:spPr>
          <a:xfrm>
            <a:off x="4642857" y="3187373"/>
            <a:ext cx="4065398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6C97630-D62C-44B2-84C9-0F10CCE9276D}"/>
              </a:ext>
            </a:extLst>
          </p:cNvPr>
          <p:cNvSpPr/>
          <p:nvPr/>
        </p:nvSpPr>
        <p:spPr>
          <a:xfrm>
            <a:off x="358731" y="3187373"/>
            <a:ext cx="3925402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sp>
        <p:nvSpPr>
          <p:cNvPr id="19474" name="AutoShape 18" descr="GetInline"/>
          <p:cNvSpPr>
            <a:spLocks noChangeAspect="1" noChangeArrowheads="1"/>
          </p:cNvSpPr>
          <p:nvPr/>
        </p:nvSpPr>
        <p:spPr bwMode="auto">
          <a:xfrm>
            <a:off x="3162300" y="1014413"/>
            <a:ext cx="2819400" cy="4829175"/>
          </a:xfrm>
          <a:prstGeom prst="rect">
            <a:avLst/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4966604" y="1110075"/>
            <a:ext cx="273630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/>
              <a:t>Adidas </a:t>
            </a:r>
            <a:r>
              <a:rPr lang="sv-SE" sz="1200" b="1" dirty="0" err="1"/>
              <a:t>Condivo</a:t>
            </a:r>
            <a:r>
              <a:rPr lang="sv-SE" sz="1200" b="1" dirty="0"/>
              <a:t> 20 </a:t>
            </a:r>
            <a:r>
              <a:rPr lang="sv-SE" sz="1200" b="1" dirty="0" err="1"/>
              <a:t>Training</a:t>
            </a:r>
            <a:r>
              <a:rPr lang="sv-SE" sz="1200" b="1" dirty="0"/>
              <a:t> Pant &amp; </a:t>
            </a:r>
            <a:r>
              <a:rPr lang="sv-SE" sz="1200" b="1" dirty="0" err="1"/>
              <a:t>Top</a:t>
            </a:r>
            <a:r>
              <a:rPr lang="sv-SE" sz="1200" b="1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i="1" dirty="0" err="1"/>
              <a:t>Träningsset</a:t>
            </a:r>
            <a:r>
              <a:rPr lang="sv-SE" sz="1000" i="1" dirty="0"/>
              <a:t> i </a:t>
            </a:r>
            <a:r>
              <a:rPr lang="sv-SE" sz="1000" i="1" dirty="0" err="1"/>
              <a:t>Climacool</a:t>
            </a:r>
            <a:r>
              <a:rPr lang="sv-SE" sz="1000" i="1" dirty="0"/>
              <a:t>-material som ventilerar och leder bort värme och fukt. Tröjan har halv dragkedja, </a:t>
            </a:r>
            <a:r>
              <a:rPr lang="sv-SE" sz="1000" i="1" dirty="0" err="1"/>
              <a:t>sidofickor</a:t>
            </a:r>
            <a:r>
              <a:rPr lang="sv-SE" sz="1000" i="1" dirty="0"/>
              <a:t>, muddar och dragsko i nederkant. Byxa med sidofickor och dragkedja </a:t>
            </a:r>
          </a:p>
          <a:p>
            <a:pPr>
              <a:defRPr/>
            </a:pPr>
            <a:r>
              <a:rPr lang="sv-SE" sz="1000" i="1" dirty="0"/>
              <a:t>vid benslut. Olika storlekar kan kombineras.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JR-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116/128/140/152/164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SR-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S/M/L/XL/XXL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i="1" dirty="0">
                <a:latin typeface="+mn-lt"/>
                <a:cs typeface="+mn-cs"/>
              </a:rPr>
              <a:t> 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1986388" y="1110075"/>
            <a:ext cx="2736304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>
                <a:latin typeface="+mn-lt"/>
                <a:cs typeface="+mn-cs"/>
              </a:rPr>
              <a:t>Adidas </a:t>
            </a:r>
            <a:r>
              <a:rPr lang="sv-SE" sz="1200" b="1" dirty="0" err="1">
                <a:latin typeface="+mn-lt"/>
                <a:cs typeface="+mn-cs"/>
              </a:rPr>
              <a:t>Condivo</a:t>
            </a:r>
            <a:r>
              <a:rPr lang="sv-SE" sz="1200" b="1" dirty="0">
                <a:latin typeface="+mn-lt"/>
                <a:cs typeface="+mn-cs"/>
              </a:rPr>
              <a:t> </a:t>
            </a:r>
            <a:r>
              <a:rPr lang="sv-SE" sz="1200" b="1" dirty="0"/>
              <a:t>20</a:t>
            </a:r>
            <a:r>
              <a:rPr lang="sv-SE" sz="1200" b="1" dirty="0">
                <a:latin typeface="+mn-lt"/>
                <a:cs typeface="+mn-cs"/>
              </a:rPr>
              <a:t> </a:t>
            </a:r>
            <a:r>
              <a:rPr lang="sv-SE" sz="1200" b="1" dirty="0" err="1">
                <a:latin typeface="+mn-lt"/>
                <a:cs typeface="+mn-cs"/>
              </a:rPr>
              <a:t>Training</a:t>
            </a:r>
            <a:r>
              <a:rPr lang="sv-SE" sz="1200" b="1" dirty="0">
                <a:latin typeface="+mn-lt"/>
                <a:cs typeface="+mn-cs"/>
              </a:rPr>
              <a:t> Jacket &amp; Pant. (För ledaren)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i="1" dirty="0" err="1">
                <a:latin typeface="+mn-lt"/>
                <a:cs typeface="+mn-cs"/>
              </a:rPr>
              <a:t>Träningsset</a:t>
            </a:r>
            <a:r>
              <a:rPr lang="sv-SE" sz="1000" i="1" dirty="0">
                <a:latin typeface="+mn-lt"/>
                <a:cs typeface="+mn-cs"/>
              </a:rPr>
              <a:t> i </a:t>
            </a:r>
            <a:r>
              <a:rPr lang="sv-SE" sz="1000" i="1" dirty="0" err="1">
                <a:latin typeface="+mn-lt"/>
                <a:cs typeface="+mn-cs"/>
              </a:rPr>
              <a:t>Climacool</a:t>
            </a:r>
            <a:r>
              <a:rPr lang="sv-SE" sz="1000" i="1" dirty="0">
                <a:latin typeface="+mn-lt"/>
                <a:cs typeface="+mn-cs"/>
              </a:rPr>
              <a:t>-material som ventilerar och leder bort värme och fukt. Tröjan har hel dragkedja, sidofickor, muddar och dragsko i nederkant. Byxa med sidofickor och dragkedja vid benslut. Olika storlekar kan kombineras.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    JR-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116/128/140/152/164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/>
              <a:t>    </a:t>
            </a:r>
            <a:r>
              <a:rPr lang="sv-SE" sz="900" dirty="0">
                <a:latin typeface="+mn-lt"/>
                <a:cs typeface="+mn-cs"/>
              </a:rPr>
              <a:t>SR-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S/M/L/XL/XXL</a:t>
            </a:r>
            <a:endParaRPr lang="sv-SE" sz="1050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3E11032-555B-442E-B8F3-C13107B384BA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Overaller</a:t>
            </a:r>
          </a:p>
        </p:txBody>
      </p:sp>
      <p:pic>
        <p:nvPicPr>
          <p:cNvPr id="20" name="Bildobjekt 17" descr="Sportringen_Logo_Red_neg_Blackbox_PMS.eps">
            <a:extLst>
              <a:ext uri="{FF2B5EF4-FFF2-40B4-BE49-F238E27FC236}">
                <a16:creationId xmlns:a16="http://schemas.microsoft.com/office/drawing/2014/main" id="{F63054DA-0FCB-4846-A7A8-5919A9E618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>
            <a:extLst>
              <a:ext uri="{FF2B5EF4-FFF2-40B4-BE49-F238E27FC236}">
                <a16:creationId xmlns:a16="http://schemas.microsoft.com/office/drawing/2014/main" id="{47914371-E2BE-4E62-B6E9-1FB9B706B4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42D9B93F-15B8-4E1C-8C51-8C0EBC00CA3D}"/>
              </a:ext>
            </a:extLst>
          </p:cNvPr>
          <p:cNvSpPr/>
          <p:nvPr/>
        </p:nvSpPr>
        <p:spPr>
          <a:xfrm rot="676942">
            <a:off x="7670230" y="1106387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6B9845-659C-4124-B164-D7DC77268C9E}"/>
              </a:ext>
            </a:extLst>
          </p:cNvPr>
          <p:cNvSpPr/>
          <p:nvPr/>
        </p:nvSpPr>
        <p:spPr>
          <a:xfrm>
            <a:off x="1499890" y="3260010"/>
            <a:ext cx="2711978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>
                <a:solidFill>
                  <a:srgbClr val="FF0000"/>
                </a:solidFill>
              </a:rPr>
              <a:t>PAKETPRIS</a:t>
            </a:r>
            <a:endParaRPr lang="sv-SE" b="1" dirty="0">
              <a:solidFill>
                <a:srgbClr val="FF0000"/>
              </a:solidFill>
            </a:endParaRPr>
          </a:p>
          <a:p>
            <a:pPr algn="ctr"/>
            <a:r>
              <a:rPr lang="sv-SE" sz="1200" b="1" dirty="0"/>
              <a:t>Jacka + byxa</a:t>
            </a:r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JR 850kr</a:t>
            </a:r>
          </a:p>
          <a:p>
            <a:pPr algn="ctr"/>
            <a:r>
              <a:rPr lang="sv-SE" sz="1200" i="1" dirty="0"/>
              <a:t>(ord. pris 1 100kr)</a:t>
            </a:r>
          </a:p>
          <a:p>
            <a:pPr algn="ctr"/>
            <a:endParaRPr lang="sv-SE" sz="1100" i="1" dirty="0"/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SR 950kr</a:t>
            </a:r>
          </a:p>
          <a:p>
            <a:pPr algn="ctr"/>
            <a:r>
              <a:rPr lang="sv-SE" sz="1200" i="1" dirty="0"/>
              <a:t>(ord. pris 1 200kr)</a:t>
            </a:r>
          </a:p>
          <a:p>
            <a:pPr algn="ctr"/>
            <a:endParaRPr lang="sv-SE" sz="1200" i="1" dirty="0"/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Jacka JR 530kr, SR 580kr</a:t>
            </a:r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byxa JR 340kr, SR 390kr</a:t>
            </a:r>
          </a:p>
          <a:p>
            <a:pPr algn="ctr"/>
            <a:endParaRPr lang="sv-SE" sz="1200" dirty="0"/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D15D72B9-9ACC-48DA-9F65-458CCD3F2576}"/>
              </a:ext>
            </a:extLst>
          </p:cNvPr>
          <p:cNvGrpSpPr/>
          <p:nvPr/>
        </p:nvGrpSpPr>
        <p:grpSpPr>
          <a:xfrm>
            <a:off x="556730" y="4653821"/>
            <a:ext cx="3262432" cy="432049"/>
            <a:chOff x="5011490" y="2028124"/>
            <a:chExt cx="3262432" cy="432049"/>
          </a:xfrm>
        </p:grpSpPr>
        <p:sp>
          <p:nvSpPr>
            <p:cNvPr id="29" name="Båge 28">
              <a:extLst>
                <a:ext uri="{FF2B5EF4-FFF2-40B4-BE49-F238E27FC236}">
                  <a16:creationId xmlns:a16="http://schemas.microsoft.com/office/drawing/2014/main" id="{D9AE24DF-4B79-45F0-BDD7-C9A998F35D2E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Båge 33">
              <a:extLst>
                <a:ext uri="{FF2B5EF4-FFF2-40B4-BE49-F238E27FC236}">
                  <a16:creationId xmlns:a16="http://schemas.microsoft.com/office/drawing/2014/main" id="{04F61D25-B889-4ED6-861E-9324F74CF05A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923B6321-A4DE-4B4B-94B4-07986789C283}"/>
              </a:ext>
            </a:extLst>
          </p:cNvPr>
          <p:cNvSpPr/>
          <p:nvPr/>
        </p:nvSpPr>
        <p:spPr>
          <a:xfrm>
            <a:off x="4907434" y="3273004"/>
            <a:ext cx="2711978" cy="281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PAKETPRIS</a:t>
            </a:r>
            <a:endParaRPr lang="sv-SE" b="1" dirty="0">
              <a:solidFill>
                <a:srgbClr val="FF0000"/>
              </a:solidFill>
            </a:endParaRPr>
          </a:p>
          <a:p>
            <a:r>
              <a:rPr lang="sv-SE" sz="1200" b="1" dirty="0"/>
              <a:t>Jacka + byxa</a:t>
            </a:r>
          </a:p>
          <a:p>
            <a:r>
              <a:rPr lang="sv-SE" sz="3200" b="1" dirty="0">
                <a:solidFill>
                  <a:srgbClr val="FF0000"/>
                </a:solidFill>
              </a:rPr>
              <a:t>JR 750kr</a:t>
            </a:r>
          </a:p>
          <a:p>
            <a:r>
              <a:rPr lang="sv-SE" sz="1200" i="1" dirty="0"/>
              <a:t>(ord. pris 1 000kr)</a:t>
            </a:r>
          </a:p>
          <a:p>
            <a:endParaRPr lang="sv-SE" sz="1100" i="1" dirty="0"/>
          </a:p>
          <a:p>
            <a:r>
              <a:rPr lang="sv-SE" sz="3200" b="1" dirty="0">
                <a:solidFill>
                  <a:srgbClr val="FF0000"/>
                </a:solidFill>
              </a:rPr>
              <a:t>SR 850kr</a:t>
            </a:r>
          </a:p>
          <a:p>
            <a:r>
              <a:rPr lang="sv-SE" sz="1200" i="1" dirty="0"/>
              <a:t>(ord. pris 1 200kr)</a:t>
            </a:r>
          </a:p>
          <a:p>
            <a:endParaRPr lang="sv-SE" sz="1200" i="1" dirty="0"/>
          </a:p>
          <a:p>
            <a:pPr>
              <a:lnSpc>
                <a:spcPct val="150000"/>
              </a:lnSpc>
            </a:pPr>
            <a:r>
              <a:rPr lang="sv-SE" sz="1050" i="1" dirty="0"/>
              <a:t>Lös tröja JR 430kr, SR 490kr</a:t>
            </a:r>
          </a:p>
          <a:p>
            <a:pPr>
              <a:lnSpc>
                <a:spcPct val="150000"/>
              </a:lnSpc>
            </a:pPr>
            <a:r>
              <a:rPr lang="sv-SE" sz="1050" i="1" dirty="0"/>
              <a:t>Lös byxa JR 340kr, SR 390kr</a:t>
            </a:r>
          </a:p>
        </p:txBody>
      </p:sp>
      <p:pic>
        <p:nvPicPr>
          <p:cNvPr id="39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BA265F36-8E96-4473-9400-F6924BF9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608" y="6283914"/>
            <a:ext cx="695003" cy="4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Båge 40">
            <a:extLst>
              <a:ext uri="{FF2B5EF4-FFF2-40B4-BE49-F238E27FC236}">
                <a16:creationId xmlns:a16="http://schemas.microsoft.com/office/drawing/2014/main" id="{8FF3CB70-5C5D-4837-83AB-D00B2D0BDB3E}"/>
              </a:ext>
            </a:extLst>
          </p:cNvPr>
          <p:cNvSpPr/>
          <p:nvPr/>
        </p:nvSpPr>
        <p:spPr>
          <a:xfrm rot="21393690">
            <a:off x="3314159" y="4635667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5DEA016A-C922-4381-9E50-88657A6E502F}"/>
              </a:ext>
            </a:extLst>
          </p:cNvPr>
          <p:cNvGrpSpPr/>
          <p:nvPr/>
        </p:nvGrpSpPr>
        <p:grpSpPr>
          <a:xfrm>
            <a:off x="3320277" y="4646824"/>
            <a:ext cx="3262432" cy="432049"/>
            <a:chOff x="5011490" y="2028124"/>
            <a:chExt cx="3262432" cy="432049"/>
          </a:xfrm>
        </p:grpSpPr>
        <p:sp>
          <p:nvSpPr>
            <p:cNvPr id="43" name="Båge 42">
              <a:extLst>
                <a:ext uri="{FF2B5EF4-FFF2-40B4-BE49-F238E27FC236}">
                  <a16:creationId xmlns:a16="http://schemas.microsoft.com/office/drawing/2014/main" id="{5C77799F-47DE-47DE-BDCC-EA664EE895DA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Båge 43">
              <a:extLst>
                <a:ext uri="{FF2B5EF4-FFF2-40B4-BE49-F238E27FC236}">
                  <a16:creationId xmlns:a16="http://schemas.microsoft.com/office/drawing/2014/main" id="{E9D789F1-742E-400F-8CAF-BE5FA2017E8C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69A7E72B-4B55-4369-8E62-CBBEB2BA8728}"/>
              </a:ext>
            </a:extLst>
          </p:cNvPr>
          <p:cNvSpPr/>
          <p:nvPr/>
        </p:nvSpPr>
        <p:spPr>
          <a:xfrm rot="20798049">
            <a:off x="-129133" y="1085303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5C2956B-FE2F-4064-9948-72695199CABF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31" name="Bildobjekt 30" descr="En bild som visar kläder, kostym, skjorta&#10;&#10;Automatiskt genererad beskrivning">
            <a:extLst>
              <a:ext uri="{FF2B5EF4-FFF2-40B4-BE49-F238E27FC236}">
                <a16:creationId xmlns:a16="http://schemas.microsoft.com/office/drawing/2014/main" id="{AE116344-196F-4141-9041-A67C233FEA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8" t="16519" r="25850" b="17450"/>
          <a:stretch/>
        </p:blipFill>
        <p:spPr>
          <a:xfrm>
            <a:off x="7486597" y="1669497"/>
            <a:ext cx="1657403" cy="2215025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CFD53A60-76E9-4EB7-A1A6-6620A8B84B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26" t="30180" r="57151" b="-2944"/>
          <a:stretch/>
        </p:blipFill>
        <p:spPr>
          <a:xfrm>
            <a:off x="7486597" y="3894553"/>
            <a:ext cx="1392641" cy="2407098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FC82C46D-5159-43E5-BD00-1299E51EC4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26" t="30180" r="57151" b="-2944"/>
          <a:stretch/>
        </p:blipFill>
        <p:spPr>
          <a:xfrm>
            <a:off x="395536" y="3888887"/>
            <a:ext cx="1392641" cy="2407098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3B04E9B1-D425-4EEE-8D75-08295A8AB7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75" t="24322" r="51186" b="2726"/>
          <a:stretch/>
        </p:blipFill>
        <p:spPr>
          <a:xfrm>
            <a:off x="411047" y="1531443"/>
            <a:ext cx="1575341" cy="2247945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0682E3F7-9DA2-4C7B-906C-0975D5CFB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389" y="6134185"/>
            <a:ext cx="634968" cy="6349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B6C97630-D62C-44B2-84C9-0F10CCE9276D}"/>
              </a:ext>
            </a:extLst>
          </p:cNvPr>
          <p:cNvSpPr/>
          <p:nvPr/>
        </p:nvSpPr>
        <p:spPr>
          <a:xfrm>
            <a:off x="358731" y="3187373"/>
            <a:ext cx="3925402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sp>
        <p:nvSpPr>
          <p:cNvPr id="19474" name="AutoShape 18" descr="GetInline"/>
          <p:cNvSpPr>
            <a:spLocks noChangeAspect="1" noChangeArrowheads="1"/>
          </p:cNvSpPr>
          <p:nvPr/>
        </p:nvSpPr>
        <p:spPr bwMode="auto">
          <a:xfrm>
            <a:off x="3162300" y="1014413"/>
            <a:ext cx="2819400" cy="4829175"/>
          </a:xfrm>
          <a:prstGeom prst="rect">
            <a:avLst/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30" name="textruta 29"/>
          <p:cNvSpPr txBox="1"/>
          <p:nvPr/>
        </p:nvSpPr>
        <p:spPr>
          <a:xfrm>
            <a:off x="1829186" y="1110075"/>
            <a:ext cx="2736304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>
                <a:latin typeface="+mn-lt"/>
                <a:cs typeface="+mn-cs"/>
              </a:rPr>
              <a:t>Adidas </a:t>
            </a:r>
            <a:r>
              <a:rPr lang="sv-SE" sz="1200" b="1" dirty="0" err="1">
                <a:latin typeface="+mn-lt"/>
                <a:cs typeface="+mn-cs"/>
              </a:rPr>
              <a:t>Condivo</a:t>
            </a:r>
            <a:r>
              <a:rPr lang="sv-SE" sz="1200" b="1" dirty="0">
                <a:latin typeface="+mn-lt"/>
                <a:cs typeface="+mn-cs"/>
              </a:rPr>
              <a:t> </a:t>
            </a:r>
            <a:r>
              <a:rPr lang="sv-SE" sz="1200" b="1" dirty="0"/>
              <a:t>20</a:t>
            </a:r>
            <a:r>
              <a:rPr lang="sv-SE" sz="1200" b="1" dirty="0">
                <a:latin typeface="+mn-lt"/>
                <a:cs typeface="+mn-cs"/>
              </a:rPr>
              <a:t> </a:t>
            </a:r>
            <a:r>
              <a:rPr lang="sv-SE" sz="1200" b="1" dirty="0" err="1">
                <a:latin typeface="+mn-lt"/>
                <a:cs typeface="+mn-cs"/>
              </a:rPr>
              <a:t>Training</a:t>
            </a:r>
            <a:r>
              <a:rPr lang="sv-SE" sz="1200" b="1" dirty="0">
                <a:latin typeface="+mn-lt"/>
                <a:cs typeface="+mn-cs"/>
              </a:rPr>
              <a:t> Jacket &amp; Pant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i="1" dirty="0" err="1">
                <a:latin typeface="+mn-lt"/>
                <a:cs typeface="+mn-cs"/>
              </a:rPr>
              <a:t>Träningsset</a:t>
            </a:r>
            <a:r>
              <a:rPr lang="sv-SE" sz="1000" i="1" dirty="0">
                <a:latin typeface="+mn-lt"/>
                <a:cs typeface="+mn-cs"/>
              </a:rPr>
              <a:t> i </a:t>
            </a:r>
            <a:r>
              <a:rPr lang="sv-SE" sz="1000" i="1" dirty="0" err="1">
                <a:latin typeface="+mn-lt"/>
                <a:cs typeface="+mn-cs"/>
              </a:rPr>
              <a:t>Climacool</a:t>
            </a:r>
            <a:r>
              <a:rPr lang="sv-SE" sz="1000" i="1" dirty="0">
                <a:latin typeface="+mn-lt"/>
                <a:cs typeface="+mn-cs"/>
              </a:rPr>
              <a:t>-material som ventilerar och leder bort värme och fukt. Tröjan har hel dragkedja, sidofickor, muddar och dragsko i nederkant. Byxa med sidofickor och dragkedja vid benslut. Olika storlekar kan kombineras.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    JR-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116/128/140/152/164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/>
              <a:t>    </a:t>
            </a:r>
            <a:r>
              <a:rPr lang="sv-SE" sz="900" dirty="0">
                <a:latin typeface="+mn-lt"/>
                <a:cs typeface="+mn-cs"/>
              </a:rPr>
              <a:t>SR-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XS/S/M/L/XL/XXL</a:t>
            </a:r>
            <a:endParaRPr lang="sv-SE" sz="1050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3E11032-555B-442E-B8F3-C13107B384BA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För ledaren</a:t>
            </a:r>
          </a:p>
        </p:txBody>
      </p:sp>
      <p:pic>
        <p:nvPicPr>
          <p:cNvPr id="20" name="Bildobjekt 17" descr="Sportringen_Logo_Red_neg_Blackbox_PMS.eps">
            <a:extLst>
              <a:ext uri="{FF2B5EF4-FFF2-40B4-BE49-F238E27FC236}">
                <a16:creationId xmlns:a16="http://schemas.microsoft.com/office/drawing/2014/main" id="{F63054DA-0FCB-4846-A7A8-5919A9E618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>
            <a:extLst>
              <a:ext uri="{FF2B5EF4-FFF2-40B4-BE49-F238E27FC236}">
                <a16:creationId xmlns:a16="http://schemas.microsoft.com/office/drawing/2014/main" id="{47914371-E2BE-4E62-B6E9-1FB9B706B4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2F6B9845-659C-4124-B164-D7DC77268C9E}"/>
              </a:ext>
            </a:extLst>
          </p:cNvPr>
          <p:cNvSpPr/>
          <p:nvPr/>
        </p:nvSpPr>
        <p:spPr>
          <a:xfrm>
            <a:off x="1499890" y="3260010"/>
            <a:ext cx="2711978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>
                <a:solidFill>
                  <a:srgbClr val="FF0000"/>
                </a:solidFill>
              </a:rPr>
              <a:t>PAKETPRIS</a:t>
            </a:r>
            <a:endParaRPr lang="sv-SE" b="1" dirty="0">
              <a:solidFill>
                <a:srgbClr val="FF0000"/>
              </a:solidFill>
            </a:endParaRPr>
          </a:p>
          <a:p>
            <a:pPr algn="ctr"/>
            <a:r>
              <a:rPr lang="sv-SE" sz="1200" b="1" dirty="0"/>
              <a:t>Jacka + byxa</a:t>
            </a:r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JR 850kr</a:t>
            </a:r>
          </a:p>
          <a:p>
            <a:pPr algn="ctr"/>
            <a:r>
              <a:rPr lang="sv-SE" sz="1200" i="1" dirty="0"/>
              <a:t>(ord. pris 1 100kr)</a:t>
            </a:r>
          </a:p>
          <a:p>
            <a:pPr algn="ctr"/>
            <a:endParaRPr lang="sv-SE" sz="1100" i="1" dirty="0"/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SR 950kr</a:t>
            </a:r>
          </a:p>
          <a:p>
            <a:pPr algn="ctr"/>
            <a:r>
              <a:rPr lang="sv-SE" sz="1200" i="1" dirty="0"/>
              <a:t>(ord. pris 1 200kr)</a:t>
            </a:r>
          </a:p>
          <a:p>
            <a:pPr algn="ctr"/>
            <a:endParaRPr lang="sv-SE" sz="1200" i="1" dirty="0"/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Jacka JR 530kr, SR 580kr</a:t>
            </a:r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byxa JR 340kr, SR 390kr</a:t>
            </a:r>
          </a:p>
          <a:p>
            <a:pPr algn="ctr"/>
            <a:endParaRPr lang="sv-SE" sz="1200" dirty="0"/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D15D72B9-9ACC-48DA-9F65-458CCD3F2576}"/>
              </a:ext>
            </a:extLst>
          </p:cNvPr>
          <p:cNvGrpSpPr/>
          <p:nvPr/>
        </p:nvGrpSpPr>
        <p:grpSpPr>
          <a:xfrm>
            <a:off x="556730" y="4653821"/>
            <a:ext cx="3262432" cy="432049"/>
            <a:chOff x="5011490" y="2028124"/>
            <a:chExt cx="3262432" cy="432049"/>
          </a:xfrm>
        </p:grpSpPr>
        <p:sp>
          <p:nvSpPr>
            <p:cNvPr id="29" name="Båge 28">
              <a:extLst>
                <a:ext uri="{FF2B5EF4-FFF2-40B4-BE49-F238E27FC236}">
                  <a16:creationId xmlns:a16="http://schemas.microsoft.com/office/drawing/2014/main" id="{D9AE24DF-4B79-45F0-BDD7-C9A998F35D2E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Båge 33">
              <a:extLst>
                <a:ext uri="{FF2B5EF4-FFF2-40B4-BE49-F238E27FC236}">
                  <a16:creationId xmlns:a16="http://schemas.microsoft.com/office/drawing/2014/main" id="{04F61D25-B889-4ED6-861E-9324F74CF05A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69A7E72B-4B55-4369-8E62-CBBEB2BA8728}"/>
              </a:ext>
            </a:extLst>
          </p:cNvPr>
          <p:cNvSpPr/>
          <p:nvPr/>
        </p:nvSpPr>
        <p:spPr>
          <a:xfrm rot="20798049">
            <a:off x="-129133" y="1085303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pic>
        <p:nvPicPr>
          <p:cNvPr id="39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BA265F36-8E96-4473-9400-F6924BF9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608" y="6283914"/>
            <a:ext cx="695003" cy="4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B88B5060-4FAE-4921-90B7-196F34D4ED5A}"/>
              </a:ext>
            </a:extLst>
          </p:cNvPr>
          <p:cNvSpPr/>
          <p:nvPr/>
        </p:nvSpPr>
        <p:spPr>
          <a:xfrm>
            <a:off x="4633150" y="1109849"/>
            <a:ext cx="2237268" cy="3000821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2000" b="1" dirty="0">
                <a:latin typeface="Calibri" pitchFamily="34" charset="0"/>
              </a:rPr>
              <a:t>LEDARPIKÉ ADIDAS CONDIVO  </a:t>
            </a:r>
          </a:p>
          <a:p>
            <a:endParaRPr lang="sv-SE" sz="2000" b="1" i="1" dirty="0">
              <a:latin typeface="Calibri" pitchFamily="34" charset="0"/>
            </a:endParaRPr>
          </a:p>
          <a:p>
            <a:r>
              <a:rPr lang="sv-SE" sz="1000" i="1" dirty="0">
                <a:latin typeface="Calibri" pitchFamily="34" charset="0"/>
              </a:rPr>
              <a:t>Pikétröja i mjukt, lättviktstyg för överlägsen fuktavledning. </a:t>
            </a:r>
          </a:p>
          <a:p>
            <a:pPr algn="ctr"/>
            <a:endParaRPr lang="sv-SE" sz="1000" i="1" dirty="0">
              <a:latin typeface="Calibri" pitchFamily="34" charset="0"/>
            </a:endParaRPr>
          </a:p>
          <a:p>
            <a:pPr algn="ctr"/>
            <a:endParaRPr lang="sv-SE" sz="1000" i="1" dirty="0">
              <a:latin typeface="Calibri" pitchFamily="34" charset="0"/>
            </a:endParaRPr>
          </a:p>
          <a:p>
            <a:pPr algn="ctr"/>
            <a:endParaRPr lang="sv-SE" sz="1200" b="1" dirty="0"/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349kr</a:t>
            </a:r>
          </a:p>
          <a:p>
            <a:pPr algn="ctr"/>
            <a:r>
              <a:rPr lang="sv-SE" sz="1200" i="1" dirty="0"/>
              <a:t> (ord. pris 399kr)</a:t>
            </a:r>
          </a:p>
          <a:p>
            <a:pPr algn="ctr"/>
            <a:endParaRPr lang="sv-SE" sz="1600" b="1" dirty="0">
              <a:solidFill>
                <a:srgbClr val="FF0000"/>
              </a:solidFill>
            </a:endParaRPr>
          </a:p>
          <a:p>
            <a:pPr algn="ctr"/>
            <a:r>
              <a:rPr lang="sv-SE" sz="1000" dirty="0"/>
              <a:t>Storlekar SR: XS/S/M/L/XL/XXL/XXXL</a:t>
            </a:r>
            <a:endParaRPr lang="sv-SE" sz="1000" b="1" dirty="0"/>
          </a:p>
          <a:p>
            <a:pPr algn="ctr"/>
            <a:endParaRPr lang="sv-SE" sz="700" b="1" dirty="0"/>
          </a:p>
        </p:txBody>
      </p:sp>
      <p:grpSp>
        <p:nvGrpSpPr>
          <p:cNvPr id="45" name="Grupp 44">
            <a:extLst>
              <a:ext uri="{FF2B5EF4-FFF2-40B4-BE49-F238E27FC236}">
                <a16:creationId xmlns:a16="http://schemas.microsoft.com/office/drawing/2014/main" id="{1A8D5A43-4EC2-4645-AB82-A059AB4A643F}"/>
              </a:ext>
            </a:extLst>
          </p:cNvPr>
          <p:cNvGrpSpPr/>
          <p:nvPr/>
        </p:nvGrpSpPr>
        <p:grpSpPr>
          <a:xfrm>
            <a:off x="3299461" y="2712739"/>
            <a:ext cx="3262432" cy="432049"/>
            <a:chOff x="5011490" y="2028124"/>
            <a:chExt cx="3262432" cy="432049"/>
          </a:xfrm>
        </p:grpSpPr>
        <p:sp>
          <p:nvSpPr>
            <p:cNvPr id="46" name="Båge 45">
              <a:extLst>
                <a:ext uri="{FF2B5EF4-FFF2-40B4-BE49-F238E27FC236}">
                  <a16:creationId xmlns:a16="http://schemas.microsoft.com/office/drawing/2014/main" id="{D494394B-78E8-4A5F-A6FF-EDA5A04D8232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Båge 46">
              <a:extLst>
                <a:ext uri="{FF2B5EF4-FFF2-40B4-BE49-F238E27FC236}">
                  <a16:creationId xmlns:a16="http://schemas.microsoft.com/office/drawing/2014/main" id="{54205AF1-AA34-43A8-8DAB-32242129EABC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25" name="Rektangel 24">
            <a:extLst>
              <a:ext uri="{FF2B5EF4-FFF2-40B4-BE49-F238E27FC236}">
                <a16:creationId xmlns:a16="http://schemas.microsoft.com/office/drawing/2014/main" id="{3E0D6C27-66EB-4A44-9196-4830C8D94AF2}"/>
              </a:ext>
            </a:extLst>
          </p:cNvPr>
          <p:cNvSpPr/>
          <p:nvPr/>
        </p:nvSpPr>
        <p:spPr>
          <a:xfrm>
            <a:off x="4722468" y="4283194"/>
            <a:ext cx="2078370" cy="1954381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2000" b="1" dirty="0">
                <a:latin typeface="Calibri" pitchFamily="34" charset="0"/>
              </a:rPr>
              <a:t>LEDARSHORTS CONDIVO </a:t>
            </a:r>
          </a:p>
          <a:p>
            <a:pPr algn="ctr"/>
            <a:r>
              <a:rPr lang="sv-SE" sz="3200" b="1">
                <a:solidFill>
                  <a:srgbClr val="FF0000"/>
                </a:solidFill>
              </a:rPr>
              <a:t>349kr</a:t>
            </a:r>
            <a:endParaRPr lang="sv-SE" sz="3200" b="1" dirty="0">
              <a:solidFill>
                <a:srgbClr val="FF0000"/>
              </a:solidFill>
            </a:endParaRPr>
          </a:p>
          <a:p>
            <a:pPr algn="ctr"/>
            <a:endParaRPr lang="sv-SE" sz="3200" b="1" dirty="0">
              <a:solidFill>
                <a:srgbClr val="FF0000"/>
              </a:solidFill>
            </a:endParaRPr>
          </a:p>
          <a:p>
            <a:pPr algn="ctr"/>
            <a:r>
              <a:rPr lang="sv-SE" sz="1000" dirty="0"/>
              <a:t>Storlekar SR: S/M/L/XL/XXL/XXXL</a:t>
            </a:r>
            <a:endParaRPr lang="sv-SE" sz="1000" b="1" dirty="0"/>
          </a:p>
          <a:p>
            <a:pPr algn="ctr"/>
            <a:endParaRPr lang="sv-SE" sz="700" b="1" dirty="0"/>
          </a:p>
        </p:txBody>
      </p:sp>
      <p:sp>
        <p:nvSpPr>
          <p:cNvPr id="35" name="Båge 34">
            <a:extLst>
              <a:ext uri="{FF2B5EF4-FFF2-40B4-BE49-F238E27FC236}">
                <a16:creationId xmlns:a16="http://schemas.microsoft.com/office/drawing/2014/main" id="{AD07B9A6-C38D-4F23-A668-32E270AD8B81}"/>
              </a:ext>
            </a:extLst>
          </p:cNvPr>
          <p:cNvSpPr/>
          <p:nvPr/>
        </p:nvSpPr>
        <p:spPr>
          <a:xfrm rot="21393690">
            <a:off x="3299460" y="5395751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Båge 35">
            <a:extLst>
              <a:ext uri="{FF2B5EF4-FFF2-40B4-BE49-F238E27FC236}">
                <a16:creationId xmlns:a16="http://schemas.microsoft.com/office/drawing/2014/main" id="{397C8DF8-0BD9-4123-9C56-6A4313B4B2B4}"/>
              </a:ext>
            </a:extLst>
          </p:cNvPr>
          <p:cNvSpPr/>
          <p:nvPr/>
        </p:nvSpPr>
        <p:spPr>
          <a:xfrm rot="21393690">
            <a:off x="3299459" y="5421370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F071BFDC-2BA9-4944-9717-0C05375CF94F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38" name="Bildobjekt 37">
            <a:extLst>
              <a:ext uri="{FF2B5EF4-FFF2-40B4-BE49-F238E27FC236}">
                <a16:creationId xmlns:a16="http://schemas.microsoft.com/office/drawing/2014/main" id="{F7EC63DE-24C1-421B-B913-9E64CA4202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75" t="24322" r="51186" b="2726"/>
          <a:stretch/>
        </p:blipFill>
        <p:spPr>
          <a:xfrm>
            <a:off x="157537" y="1712733"/>
            <a:ext cx="1555094" cy="2064594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8DDFFBE4-DDB6-44FD-956D-43831FD9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26" t="30180" r="57151" b="-2944"/>
          <a:stretch/>
        </p:blipFill>
        <p:spPr>
          <a:xfrm>
            <a:off x="157538" y="3826882"/>
            <a:ext cx="1392862" cy="2407480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01794240-6A7E-40C0-BBA5-58F23BEFE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89" y="6165304"/>
            <a:ext cx="634968" cy="634968"/>
          </a:xfrm>
          <a:prstGeom prst="rect">
            <a:avLst/>
          </a:prstGeom>
        </p:spPr>
      </p:pic>
      <p:pic>
        <p:nvPicPr>
          <p:cNvPr id="4" name="Bildobjekt 3" descr="En bild som visar kläder, skjorta, person, stående&#10;&#10;Automatiskt genererad beskrivning">
            <a:extLst>
              <a:ext uri="{FF2B5EF4-FFF2-40B4-BE49-F238E27FC236}">
                <a16:creationId xmlns:a16="http://schemas.microsoft.com/office/drawing/2014/main" id="{1E61EDDB-7811-441B-A15A-CFB7E0199C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3140" r="17022" b="3797"/>
          <a:stretch/>
        </p:blipFill>
        <p:spPr>
          <a:xfrm>
            <a:off x="6914325" y="1198062"/>
            <a:ext cx="1942467" cy="2729721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B0D15F36-E388-4261-ACED-E5229024B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376" y="1772559"/>
            <a:ext cx="284875" cy="284875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C27B064-0977-4DC9-A7AD-5C2B91C5E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1" t="1033" r="14004"/>
          <a:stretch/>
        </p:blipFill>
        <p:spPr bwMode="auto">
          <a:xfrm>
            <a:off x="7078609" y="4005064"/>
            <a:ext cx="1516712" cy="208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81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ildresultat för ADIDAS CORE 18 RAIN JACKET">
            <a:extLst>
              <a:ext uri="{FF2B5EF4-FFF2-40B4-BE49-F238E27FC236}">
                <a16:creationId xmlns:a16="http://schemas.microsoft.com/office/drawing/2014/main" id="{07DBC3AF-D9F4-41B5-B292-BB03908BD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073" y="1101928"/>
            <a:ext cx="2960863" cy="2960863"/>
          </a:xfrm>
          <a:prstGeom prst="rect">
            <a:avLst/>
          </a:prstGeom>
          <a:noFill/>
        </p:spPr>
      </p:pic>
      <p:sp>
        <p:nvSpPr>
          <p:cNvPr id="19" name="Rektangel 10">
            <a:extLst>
              <a:ext uri="{FF2B5EF4-FFF2-40B4-BE49-F238E27FC236}">
                <a16:creationId xmlns:a16="http://schemas.microsoft.com/office/drawing/2014/main" id="{E192D325-CB86-4A15-A36C-4662C4525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497" y="4156428"/>
            <a:ext cx="251998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FF0000"/>
                </a:solidFill>
                <a:latin typeface="Calibri" pitchFamily="34" charset="0"/>
              </a:rPr>
              <a:t>JR 349kr / SR 389kr</a:t>
            </a:r>
          </a:p>
          <a:p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b="1" dirty="0">
                <a:latin typeface="Calibri" pitchFamily="34" charset="0"/>
              </a:rPr>
              <a:t>ADIDAS CORE 18 REGNJACKA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Regnjacka med justerbar luva och </a:t>
            </a:r>
            <a:r>
              <a:rPr lang="sv-SE" sz="1200" dirty="0" err="1">
                <a:latin typeface="Calibri" pitchFamily="34" charset="0"/>
              </a:rPr>
              <a:t>sidofickor</a:t>
            </a:r>
            <a:r>
              <a:rPr lang="sv-SE" sz="1200" dirty="0">
                <a:latin typeface="Calibri" pitchFamily="34" charset="0"/>
              </a:rPr>
              <a:t>. </a:t>
            </a:r>
          </a:p>
          <a:p>
            <a:pPr algn="ctr"/>
            <a:r>
              <a:rPr lang="sv-SE" sz="1200" b="1" dirty="0">
                <a:latin typeface="Calibri" pitchFamily="34" charset="0"/>
              </a:rPr>
              <a:t>Kompletterande regnbyxa</a:t>
            </a:r>
          </a:p>
          <a:p>
            <a:pPr algn="ctr"/>
            <a:r>
              <a:rPr lang="sv-SE" sz="1200" b="1" dirty="0">
                <a:solidFill>
                  <a:srgbClr val="FF0000"/>
                </a:solidFill>
                <a:latin typeface="Calibri" pitchFamily="34" charset="0"/>
              </a:rPr>
              <a:t>JR 249kr /SR 349kr</a:t>
            </a:r>
          </a:p>
          <a:p>
            <a:pPr algn="ctr"/>
            <a:endParaRPr lang="sv-SE" sz="12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STRL JR 116-164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STRL SR S-XXL</a:t>
            </a:r>
          </a:p>
        </p:txBody>
      </p:sp>
      <p:pic>
        <p:nvPicPr>
          <p:cNvPr id="24583" name="Picture 6" descr="http://blogs.salleurl.edu/emprendedores/files/2012/04/logo-adidas-antiguo2-300x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1788" y="5949950"/>
            <a:ext cx="10128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52E7608-F142-4BEB-BD1B-B849740BB20E}"/>
              </a:ext>
            </a:extLst>
          </p:cNvPr>
          <p:cNvSpPr/>
          <p:nvPr/>
        </p:nvSpPr>
        <p:spPr>
          <a:xfrm rot="20798049">
            <a:off x="-1318" y="1009615"/>
            <a:ext cx="1615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ED71E1-9841-43CC-9A68-7274A7683BED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Jackor</a:t>
            </a:r>
          </a:p>
        </p:txBody>
      </p:sp>
      <p:pic>
        <p:nvPicPr>
          <p:cNvPr id="14" name="Bildobjekt 17" descr="Sportringen_Logo_Red_neg_Blackbox_PMS.eps">
            <a:extLst>
              <a:ext uri="{FF2B5EF4-FFF2-40B4-BE49-F238E27FC236}">
                <a16:creationId xmlns:a16="http://schemas.microsoft.com/office/drawing/2014/main" id="{FFCCDB93-CF57-452D-B551-70B4A77DB4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8" descr="Sportringen_Logo_Red_neg_Blackbox_PMS.eps">
            <a:extLst>
              <a:ext uri="{FF2B5EF4-FFF2-40B4-BE49-F238E27FC236}">
                <a16:creationId xmlns:a16="http://schemas.microsoft.com/office/drawing/2014/main" id="{837BC728-E893-4DED-A71E-275629E15A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s://www.stadiumteamsales.se/img/2017/10/20/5105157.png">
            <a:extLst>
              <a:ext uri="{FF2B5EF4-FFF2-40B4-BE49-F238E27FC236}">
                <a16:creationId xmlns:a16="http://schemas.microsoft.com/office/drawing/2014/main" id="{CA955FF7-C1B1-4338-A4E1-2BFE26A4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4264" y="1152012"/>
            <a:ext cx="2707132" cy="2900499"/>
          </a:xfrm>
          <a:prstGeom prst="rect">
            <a:avLst/>
          </a:prstGeom>
          <a:noFill/>
        </p:spPr>
      </p:pic>
      <p:sp>
        <p:nvSpPr>
          <p:cNvPr id="21" name="Rektangel 10">
            <a:extLst>
              <a:ext uri="{FF2B5EF4-FFF2-40B4-BE49-F238E27FC236}">
                <a16:creationId xmlns:a16="http://schemas.microsoft.com/office/drawing/2014/main" id="{6034E37C-DC17-4A9A-A7F3-CA995FA3F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6401" y="4146604"/>
            <a:ext cx="251998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FF0000"/>
                </a:solidFill>
                <a:latin typeface="Calibri" pitchFamily="34" charset="0"/>
              </a:rPr>
              <a:t>JR 799kr / SR 899kr</a:t>
            </a:r>
          </a:p>
          <a:p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b="1" dirty="0">
                <a:latin typeface="Calibri" pitchFamily="34" charset="0"/>
              </a:rPr>
              <a:t>ADIDAS CORE 18 STD JKT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Vadderat och vattenavvisande plagg med huva. </a:t>
            </a:r>
          </a:p>
          <a:p>
            <a:pPr algn="ctr"/>
            <a:endParaRPr lang="sv-SE" sz="1200" dirty="0">
              <a:latin typeface="Calibri" pitchFamily="34" charset="0"/>
            </a:endParaRPr>
          </a:p>
          <a:p>
            <a:pPr algn="ctr"/>
            <a:endParaRPr lang="sv-SE" sz="12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STRL JR 116-164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STRL SR S-XXL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BE0CA44C-2B8E-4456-8562-EBFEE4F25229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930022FD-53C6-4FCA-BE91-97A70D53B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89" y="6134185"/>
            <a:ext cx="634968" cy="634968"/>
          </a:xfrm>
          <a:prstGeom prst="rect">
            <a:avLst/>
          </a:prstGeom>
        </p:spPr>
      </p:pic>
      <p:sp>
        <p:nvSpPr>
          <p:cNvPr id="15" name="Rektangel 10">
            <a:extLst>
              <a:ext uri="{FF2B5EF4-FFF2-40B4-BE49-F238E27FC236}">
                <a16:creationId xmlns:a16="http://schemas.microsoft.com/office/drawing/2014/main" id="{AA7DA5AE-BDB8-4136-9FA5-CD12E926E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875" y="4156428"/>
            <a:ext cx="251998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FF0000"/>
                </a:solidFill>
                <a:latin typeface="Calibri" pitchFamily="34" charset="0"/>
              </a:rPr>
              <a:t>JR 549kr / SR 649kr</a:t>
            </a:r>
          </a:p>
          <a:p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b="1" dirty="0">
                <a:latin typeface="Calibri" pitchFamily="34" charset="0"/>
              </a:rPr>
              <a:t>ADIDAS CON20 PRE JKT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Vindjacka med hel dragkedja.</a:t>
            </a:r>
          </a:p>
          <a:p>
            <a:pPr algn="ctr"/>
            <a:r>
              <a:rPr lang="sv-SE" sz="1200" dirty="0" err="1">
                <a:latin typeface="Calibri" pitchFamily="34" charset="0"/>
              </a:rPr>
              <a:t>IBFF’s</a:t>
            </a:r>
            <a:r>
              <a:rPr lang="sv-SE" sz="1200" dirty="0">
                <a:latin typeface="Calibri" pitchFamily="34" charset="0"/>
              </a:rPr>
              <a:t> val av klubbjacka</a:t>
            </a:r>
          </a:p>
          <a:p>
            <a:pPr algn="ctr"/>
            <a:endParaRPr lang="sv-SE" sz="12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STRL JR 116-164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STRL SR S-XXL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4929FE-7162-4B09-9CFF-6664EA378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7" r="10209"/>
          <a:stretch/>
        </p:blipFill>
        <p:spPr bwMode="auto">
          <a:xfrm>
            <a:off x="3563888" y="1199058"/>
            <a:ext cx="2304256" cy="29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768898B6-CA97-4B0C-A962-5CD29A7EC06F}"/>
              </a:ext>
            </a:extLst>
          </p:cNvPr>
          <p:cNvSpPr/>
          <p:nvPr/>
        </p:nvSpPr>
        <p:spPr>
          <a:xfrm rot="20505563">
            <a:off x="3521045" y="1222938"/>
            <a:ext cx="1210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FF0000"/>
                </a:solidFill>
              </a:rPr>
              <a:t>IBFF-Jackan</a:t>
            </a:r>
          </a:p>
        </p:txBody>
      </p:sp>
    </p:spTree>
    <p:extLst>
      <p:ext uri="{BB962C8B-B14F-4D97-AF65-F5344CB8AC3E}">
        <p14:creationId xmlns:p14="http://schemas.microsoft.com/office/powerpoint/2010/main" val="386455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49596E0-4834-4966-B90A-5CE07822D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6" y="1274515"/>
            <a:ext cx="3088481" cy="308848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A44E412-B79D-41EB-B2B9-08FE456CE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15" y="1274515"/>
            <a:ext cx="2873730" cy="2873730"/>
          </a:xfrm>
          <a:prstGeom prst="rect">
            <a:avLst/>
          </a:prstGeom>
        </p:spPr>
      </p:pic>
      <p:sp>
        <p:nvSpPr>
          <p:cNvPr id="24577" name="Rektangel 10"/>
          <p:cNvSpPr>
            <a:spLocks noChangeArrowheads="1"/>
          </p:cNvSpPr>
          <p:nvPr/>
        </p:nvSpPr>
        <p:spPr bwMode="auto">
          <a:xfrm>
            <a:off x="899889" y="4228366"/>
            <a:ext cx="326027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latin typeface="Calibri" pitchFamily="34" charset="0"/>
              </a:rPr>
              <a:t>ADIDAS TIRO TRAININGBAG </a:t>
            </a:r>
          </a:p>
          <a:p>
            <a:pPr algn="ctr"/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Storsäljaren med reglerbar axelrem. Bottennitar och fint sidofack med dragkedja. 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100% Polyester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UNIVERSITY RED/WHITE/BLACK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2400" b="1" dirty="0">
                <a:solidFill>
                  <a:srgbClr val="FF0000"/>
                </a:solidFill>
                <a:latin typeface="Calibri" pitchFamily="34" charset="0"/>
              </a:rPr>
              <a:t>349kr</a:t>
            </a:r>
          </a:p>
          <a:p>
            <a:pPr algn="ctr"/>
            <a:r>
              <a:rPr lang="sv-SE" sz="1200" i="1" dirty="0">
                <a:latin typeface="Calibri" pitchFamily="34" charset="0"/>
              </a:rPr>
              <a:t>(ord. pris 430kr)</a:t>
            </a:r>
            <a:endParaRPr lang="sv-SE" sz="12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578" name="Rektangel 17"/>
          <p:cNvSpPr>
            <a:spLocks noChangeArrowheads="1"/>
          </p:cNvSpPr>
          <p:nvPr/>
        </p:nvSpPr>
        <p:spPr bwMode="auto">
          <a:xfrm>
            <a:off x="4968464" y="4382254"/>
            <a:ext cx="3309521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latin typeface="Calibri" pitchFamily="34" charset="0"/>
              </a:rPr>
              <a:t>ADIDAS TIRO BACKPACK</a:t>
            </a:r>
          </a:p>
          <a:p>
            <a:pPr algn="ctr"/>
            <a:endParaRPr lang="sv-SE" sz="1400" b="1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Stort huvudfack samt mindre frontfack. Fina tryckytor och bra storlek. 100% Polyester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UNIVERSITY RED/WHITE/BLACK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2400" b="1" dirty="0">
                <a:solidFill>
                  <a:srgbClr val="FF0000"/>
                </a:solidFill>
                <a:latin typeface="Calibri" pitchFamily="34" charset="0"/>
              </a:rPr>
              <a:t>289kr</a:t>
            </a:r>
          </a:p>
          <a:p>
            <a:pPr algn="ctr"/>
            <a:r>
              <a:rPr lang="sv-SE" sz="1200" i="1" dirty="0">
                <a:latin typeface="Calibri" pitchFamily="34" charset="0"/>
              </a:rPr>
              <a:t>(ord. pris 380kr)</a:t>
            </a:r>
          </a:p>
        </p:txBody>
      </p:sp>
      <p:pic>
        <p:nvPicPr>
          <p:cNvPr id="24583" name="Picture 6" descr="http://blogs.salleurl.edu/emprendedores/files/2012/04/logo-adidas-antiguo2-300x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1788" y="5949950"/>
            <a:ext cx="10128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52E7608-F142-4BEB-BD1B-B849740BB20E}"/>
              </a:ext>
            </a:extLst>
          </p:cNvPr>
          <p:cNvSpPr/>
          <p:nvPr/>
        </p:nvSpPr>
        <p:spPr>
          <a:xfrm rot="20798049">
            <a:off x="196655" y="1439198"/>
            <a:ext cx="1615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50kr/väska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ED71E1-9841-43CC-9A68-7274A7683BED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Väskor</a:t>
            </a:r>
          </a:p>
        </p:txBody>
      </p:sp>
      <p:pic>
        <p:nvPicPr>
          <p:cNvPr id="14" name="Bildobjekt 17" descr="Sportringen_Logo_Red_neg_Blackbox_PMS.eps">
            <a:extLst>
              <a:ext uri="{FF2B5EF4-FFF2-40B4-BE49-F238E27FC236}">
                <a16:creationId xmlns:a16="http://schemas.microsoft.com/office/drawing/2014/main" id="{FFCCDB93-CF57-452D-B551-70B4A77DB4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8" descr="Sportringen_Logo_Red_neg_Blackbox_PMS.eps">
            <a:extLst>
              <a:ext uri="{FF2B5EF4-FFF2-40B4-BE49-F238E27FC236}">
                <a16:creationId xmlns:a16="http://schemas.microsoft.com/office/drawing/2014/main" id="{837BC728-E893-4DED-A71E-275629E15AD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B6B66012-7FF3-420D-BAED-1746D9C88241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4042EFFE-495D-431C-BD90-93AFE9D73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89" y="6134185"/>
            <a:ext cx="634968" cy="6349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24803</TotalTime>
  <Words>972</Words>
  <Application>Microsoft Office PowerPoint</Application>
  <PresentationFormat>Bildspel på skärmen (4:3)</PresentationFormat>
  <Paragraphs>216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Bradley Hand ITC</vt:lpstr>
      <vt:lpstr>Calibri</vt:lpstr>
      <vt:lpstr>Stencil</vt:lpstr>
      <vt:lpstr>Office-tema</vt:lpstr>
      <vt:lpstr>    FÖRENINGSPROFIL   </vt:lpstr>
      <vt:lpstr>    AKTUELLT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per</dc:creator>
  <cp:lastModifiedBy>Erik Nilsson</cp:lastModifiedBy>
  <cp:revision>291</cp:revision>
  <cp:lastPrinted>2020-03-06T08:57:03Z</cp:lastPrinted>
  <dcterms:created xsi:type="dcterms:W3CDTF">2017-04-21T06:39:32Z</dcterms:created>
  <dcterms:modified xsi:type="dcterms:W3CDTF">2021-04-14T04:32:33Z</dcterms:modified>
</cp:coreProperties>
</file>