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08EA706-9703-4861-8B31-830C984D723B}">
          <p14:sldIdLst>
            <p14:sldId id="256"/>
            <p14:sldId id="257"/>
            <p14:sldId id="258"/>
            <p14:sldId id="259"/>
            <p14:sldId id="260"/>
            <p14:sldId id="261"/>
            <p14:sldId id="262"/>
            <p14:sldId id="263"/>
            <p14:sldId id="264"/>
            <p14:sldId id="265"/>
            <p14:sldId id="266"/>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7CC07-F75D-4210-BA11-FB2FF586BE7A}" type="datetimeFigureOut">
              <a:rPr lang="sv-SE" smtClean="0"/>
              <a:t>2020-02-17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DC546-7772-4E8F-B8E5-069C980DCB53}" type="slidenum">
              <a:rPr lang="sv-SE" smtClean="0"/>
              <a:t>‹#›</a:t>
            </a:fld>
            <a:endParaRPr lang="sv-SE"/>
          </a:p>
        </p:txBody>
      </p:sp>
    </p:spTree>
    <p:extLst>
      <p:ext uri="{BB962C8B-B14F-4D97-AF65-F5344CB8AC3E}">
        <p14:creationId xmlns:p14="http://schemas.microsoft.com/office/powerpoint/2010/main" val="390306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 man sår på händerna räcker det oftast att tvätta dem i handfatet. Annars kan man spola i duschen.</a:t>
            </a:r>
          </a:p>
          <a:p>
            <a:r>
              <a:rPr lang="sv-SE" dirty="0"/>
              <a:t>Man tror ofta att man ska använda stora kompresser över sår, men man ska använda så små kompresser som möjligt. Såren ska naturligtvis täckas, men mindre kompresser ger högre tryck vilket har mer blodstillande effekt.</a:t>
            </a:r>
          </a:p>
        </p:txBody>
      </p:sp>
      <p:sp>
        <p:nvSpPr>
          <p:cNvPr id="4" name="Platshållare för bildnummer 3"/>
          <p:cNvSpPr>
            <a:spLocks noGrp="1"/>
          </p:cNvSpPr>
          <p:nvPr>
            <p:ph type="sldNum" sz="quarter" idx="5"/>
          </p:nvPr>
        </p:nvSpPr>
        <p:spPr/>
        <p:txBody>
          <a:bodyPr/>
          <a:lstStyle/>
          <a:p>
            <a:fld id="{267DC546-7772-4E8F-B8E5-069C980DCB53}" type="slidenum">
              <a:rPr lang="sv-SE" smtClean="0"/>
              <a:t>3</a:t>
            </a:fld>
            <a:endParaRPr lang="sv-SE"/>
          </a:p>
        </p:txBody>
      </p:sp>
    </p:spTree>
    <p:extLst>
      <p:ext uri="{BB962C8B-B14F-4D97-AF65-F5344CB8AC3E}">
        <p14:creationId xmlns:p14="http://schemas.microsoft.com/office/powerpoint/2010/main" val="5734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Minst 24 timmar av symptomfrihet innan fysisk aktivitet påbörjas.</a:t>
            </a:r>
          </a:p>
          <a:p>
            <a:r>
              <a:rPr lang="sv-SE" dirty="0"/>
              <a:t>• Minst 24 timmar mellan de olika stegen.</a:t>
            </a:r>
          </a:p>
          <a:p>
            <a:r>
              <a:rPr lang="sv-SE" dirty="0"/>
              <a:t>• Spelaren skall vara symptomfri för att få fortsätta hjärntrappan till nästa steg.</a:t>
            </a:r>
          </a:p>
          <a:p>
            <a:r>
              <a:rPr lang="sv-SE" dirty="0"/>
              <a:t>• Om spelaren får symptom under/efter ett steg, skall man avvakta till symptomen är borta. När spelaren blivit symptomfri igen påbörjas ny 24 timmars vila. Efter detta återupprepas det föregående steg som tidigare klarats av utan symptom.</a:t>
            </a:r>
          </a:p>
        </p:txBody>
      </p:sp>
      <p:sp>
        <p:nvSpPr>
          <p:cNvPr id="4" name="Platshållare för bildnummer 3"/>
          <p:cNvSpPr>
            <a:spLocks noGrp="1"/>
          </p:cNvSpPr>
          <p:nvPr>
            <p:ph type="sldNum" sz="quarter" idx="5"/>
          </p:nvPr>
        </p:nvSpPr>
        <p:spPr/>
        <p:txBody>
          <a:bodyPr/>
          <a:lstStyle/>
          <a:p>
            <a:fld id="{267DC546-7772-4E8F-B8E5-069C980DCB53}" type="slidenum">
              <a:rPr lang="sv-SE" smtClean="0"/>
              <a:t>12</a:t>
            </a:fld>
            <a:endParaRPr lang="sv-SE"/>
          </a:p>
        </p:txBody>
      </p:sp>
    </p:spTree>
    <p:extLst>
      <p:ext uri="{BB962C8B-B14F-4D97-AF65-F5344CB8AC3E}">
        <p14:creationId xmlns:p14="http://schemas.microsoft.com/office/powerpoint/2010/main" val="365360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49D909-C8D6-4879-BA6D-9AA58B9B897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ADF0F14-A89E-48CF-8F4E-300D33CC6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4F2EF1D-CEED-4E66-9532-CB3740B8C481}"/>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5" name="Platshållare för sidfot 4">
            <a:extLst>
              <a:ext uri="{FF2B5EF4-FFF2-40B4-BE49-F238E27FC236}">
                <a16:creationId xmlns:a16="http://schemas.microsoft.com/office/drawing/2014/main" id="{AFD860FE-77CA-4645-94E4-46DC819A2C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667D50-217D-47B5-BDD8-4EEC47FA81B5}"/>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151976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22C56A-E8D9-4B26-8AFA-B4A9807BBCA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C4DA839-C395-414D-AEDF-C21BAF12557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4575CF4-BA04-4BED-ACD7-0C747A55A6DB}"/>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5" name="Platshållare för sidfot 4">
            <a:extLst>
              <a:ext uri="{FF2B5EF4-FFF2-40B4-BE49-F238E27FC236}">
                <a16:creationId xmlns:a16="http://schemas.microsoft.com/office/drawing/2014/main" id="{A9C37270-D183-42AD-8508-64CE9C02CDB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9503C3-EE13-4772-ABE6-26C926A8B908}"/>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332029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AEE7E9F-7FAB-4767-BB18-EE2E5C00618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A933153-9866-42E2-9A06-CDC91231B58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FC72AD-8011-4768-9B0F-C4D731C91655}"/>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5" name="Platshållare för sidfot 4">
            <a:extLst>
              <a:ext uri="{FF2B5EF4-FFF2-40B4-BE49-F238E27FC236}">
                <a16:creationId xmlns:a16="http://schemas.microsoft.com/office/drawing/2014/main" id="{4F4A26AF-112B-465B-95C2-B1678DDB66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25F869-B6B0-423E-846C-71200EF56BE4}"/>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328302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1B356-9280-4444-A447-4A2304B798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9DB230C-9F39-4CC2-A9FC-D6BA21B501A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B08A460-FBE6-429A-8DEA-1C9D3F609FE4}"/>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5" name="Platshållare för sidfot 4">
            <a:extLst>
              <a:ext uri="{FF2B5EF4-FFF2-40B4-BE49-F238E27FC236}">
                <a16:creationId xmlns:a16="http://schemas.microsoft.com/office/drawing/2014/main" id="{88FDF01C-DB39-41BA-931F-8ABEBC8414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EB7C83-98DD-4C80-B415-4CE938816CAB}"/>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130035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AF7048-B708-4BD5-BED2-73054939813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53649A6-B022-47CD-8980-659C92E6C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4ECA1C8-6CDE-45E1-A914-5413501674FE}"/>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5" name="Platshållare för sidfot 4">
            <a:extLst>
              <a:ext uri="{FF2B5EF4-FFF2-40B4-BE49-F238E27FC236}">
                <a16:creationId xmlns:a16="http://schemas.microsoft.com/office/drawing/2014/main" id="{33CE9F65-ECE9-4E44-B7D7-3F4883E79F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09FA63-D625-4600-994E-1C6A5F99EE7A}"/>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14281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60A062-2F97-42AD-9D16-095175115F7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3EC4E0-5649-4D3F-8661-146C12DFFF7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A856184-7DCE-43CA-89FF-BD093C0C931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D9F790B-E532-43A3-AF62-512B5D8C638C}"/>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6" name="Platshållare för sidfot 5">
            <a:extLst>
              <a:ext uri="{FF2B5EF4-FFF2-40B4-BE49-F238E27FC236}">
                <a16:creationId xmlns:a16="http://schemas.microsoft.com/office/drawing/2014/main" id="{97B9A9B0-DB44-4E3F-8F55-967B4AD969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E2C950-9A5C-4260-B9AC-67ABC009E927}"/>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256684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DB167A-BCF8-426E-A1F4-23D41ED787B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423CF13-C9E6-4DB0-9F5B-41FE428A4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573D393-2DC8-4528-AB37-0234D5569C7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B145A69-FA79-4E1C-AC8F-3C0E3965B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0C670D4-46BF-4169-9069-D467F268E87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C66B4DB-44D6-407F-BD63-34DA49D7EAE6}"/>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8" name="Platshållare för sidfot 7">
            <a:extLst>
              <a:ext uri="{FF2B5EF4-FFF2-40B4-BE49-F238E27FC236}">
                <a16:creationId xmlns:a16="http://schemas.microsoft.com/office/drawing/2014/main" id="{5F642204-263F-4A97-B03D-0E4ECFA69F5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447EE8D-7CBF-4D32-9C94-98A2BAE5E74A}"/>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403213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1C47CA-6B19-4973-A6D5-36E69D8B809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354DFDE-B292-4155-8443-3EC13BC36084}"/>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4" name="Platshållare för sidfot 3">
            <a:extLst>
              <a:ext uri="{FF2B5EF4-FFF2-40B4-BE49-F238E27FC236}">
                <a16:creationId xmlns:a16="http://schemas.microsoft.com/office/drawing/2014/main" id="{D2641DE8-77BB-4676-AE64-66FBD6A874B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73E97AF-2DA6-4D73-9F3F-F8491AA067D6}"/>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234781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F5362B5-CE33-4104-9F7B-D8281552E756}"/>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3" name="Platshållare för sidfot 2">
            <a:extLst>
              <a:ext uri="{FF2B5EF4-FFF2-40B4-BE49-F238E27FC236}">
                <a16:creationId xmlns:a16="http://schemas.microsoft.com/office/drawing/2014/main" id="{62806FE5-4D35-4353-B113-D32E6C7738F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E9892D9-95F2-43C4-A62C-3CA5296D3ED0}"/>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199074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D4A806-2463-4868-804F-0412F194089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BFC040-8F39-463E-A4C1-D016BD072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A131BDB-2F16-466E-9AA5-02D468767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5C60692-8BB8-45B9-8581-BFF5DC2C7743}"/>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6" name="Platshållare för sidfot 5">
            <a:extLst>
              <a:ext uri="{FF2B5EF4-FFF2-40B4-BE49-F238E27FC236}">
                <a16:creationId xmlns:a16="http://schemas.microsoft.com/office/drawing/2014/main" id="{AA47D273-07D1-4292-9324-580C79E81B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FB8BD2-A76B-4B67-B7A1-A3CA9249F82C}"/>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263801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E80800-C27D-46BF-9F4C-B5C36E37351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7C685D5-29A2-4C4D-B62F-EAC2E05E2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4E621EB-8789-4308-8E9C-F35B3CBE3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DDB5DB-9EE7-4EE0-AC93-88AAE31BDAF7}"/>
              </a:ext>
            </a:extLst>
          </p:cNvPr>
          <p:cNvSpPr>
            <a:spLocks noGrp="1"/>
          </p:cNvSpPr>
          <p:nvPr>
            <p:ph type="dt" sz="half" idx="10"/>
          </p:nvPr>
        </p:nvSpPr>
        <p:spPr/>
        <p:txBody>
          <a:bodyPr/>
          <a:lstStyle/>
          <a:p>
            <a:fld id="{A0E48D40-203E-4999-B45F-41906BF96D6F}" type="datetimeFigureOut">
              <a:rPr lang="sv-SE" smtClean="0"/>
              <a:t>2020-02-17</a:t>
            </a:fld>
            <a:endParaRPr lang="sv-SE"/>
          </a:p>
        </p:txBody>
      </p:sp>
      <p:sp>
        <p:nvSpPr>
          <p:cNvPr id="6" name="Platshållare för sidfot 5">
            <a:extLst>
              <a:ext uri="{FF2B5EF4-FFF2-40B4-BE49-F238E27FC236}">
                <a16:creationId xmlns:a16="http://schemas.microsoft.com/office/drawing/2014/main" id="{CC18A0A9-8F52-4798-BBFD-08BDE002B1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486EC1-82A4-4B0A-B3DD-1F232692D419}"/>
              </a:ext>
            </a:extLst>
          </p:cNvPr>
          <p:cNvSpPr>
            <a:spLocks noGrp="1"/>
          </p:cNvSpPr>
          <p:nvPr>
            <p:ph type="sldNum" sz="quarter" idx="12"/>
          </p:nvPr>
        </p:nvSpPr>
        <p:spPr/>
        <p:txBody>
          <a:bodyPr/>
          <a:lstStyle/>
          <a:p>
            <a:fld id="{CCD9319D-3F53-407A-9CD4-3286194B37F2}" type="slidenum">
              <a:rPr lang="sv-SE" smtClean="0"/>
              <a:t>‹#›</a:t>
            </a:fld>
            <a:endParaRPr lang="sv-SE"/>
          </a:p>
        </p:txBody>
      </p:sp>
    </p:spTree>
    <p:extLst>
      <p:ext uri="{BB962C8B-B14F-4D97-AF65-F5344CB8AC3E}">
        <p14:creationId xmlns:p14="http://schemas.microsoft.com/office/powerpoint/2010/main" val="22752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4173A7C-EA8F-4AFE-ADC8-89E11F475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7CBFCB-BB58-4657-8B53-1867E3B4C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35C6FC-36F2-432A-BE87-43EF62040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48D40-203E-4999-B45F-41906BF96D6F}" type="datetimeFigureOut">
              <a:rPr lang="sv-SE" smtClean="0"/>
              <a:t>2020-02-17</a:t>
            </a:fld>
            <a:endParaRPr lang="sv-SE"/>
          </a:p>
        </p:txBody>
      </p:sp>
      <p:sp>
        <p:nvSpPr>
          <p:cNvPr id="5" name="Platshållare för sidfot 4">
            <a:extLst>
              <a:ext uri="{FF2B5EF4-FFF2-40B4-BE49-F238E27FC236}">
                <a16:creationId xmlns:a16="http://schemas.microsoft.com/office/drawing/2014/main" id="{9A9FA66F-007B-498A-ABCA-20A00126C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5A99D41-1AEC-49DC-8A37-D97DD7664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9319D-3F53-407A-9CD4-3286194B37F2}" type="slidenum">
              <a:rPr lang="sv-SE" smtClean="0"/>
              <a:t>‹#›</a:t>
            </a:fld>
            <a:endParaRPr lang="sv-SE"/>
          </a:p>
        </p:txBody>
      </p:sp>
    </p:spTree>
    <p:extLst>
      <p:ext uri="{BB962C8B-B14F-4D97-AF65-F5344CB8AC3E}">
        <p14:creationId xmlns:p14="http://schemas.microsoft.com/office/powerpoint/2010/main" val="142963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drottsskadeguiden.se/idrottsskad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DBkY36_F7z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442E05-06DE-4710-BEB2-F8D8CB94FC26}"/>
              </a:ext>
            </a:extLst>
          </p:cNvPr>
          <p:cNvSpPr>
            <a:spLocks noGrp="1"/>
          </p:cNvSpPr>
          <p:nvPr>
            <p:ph type="ctrTitle"/>
          </p:nvPr>
        </p:nvSpPr>
        <p:spPr>
          <a:xfrm>
            <a:off x="1524000" y="406400"/>
            <a:ext cx="9144000" cy="2387600"/>
          </a:xfrm>
        </p:spPr>
        <p:txBody>
          <a:bodyPr>
            <a:normAutofit fontScale="90000"/>
          </a:bodyPr>
          <a:lstStyle/>
          <a:p>
            <a:r>
              <a:rPr lang="sv-SE" sz="6600" dirty="0"/>
              <a:t>Omhändertagande av idrottsskador för ungdomsledare</a:t>
            </a:r>
          </a:p>
        </p:txBody>
      </p:sp>
      <p:sp>
        <p:nvSpPr>
          <p:cNvPr id="3" name="Underrubrik 2">
            <a:extLst>
              <a:ext uri="{FF2B5EF4-FFF2-40B4-BE49-F238E27FC236}">
                <a16:creationId xmlns:a16="http://schemas.microsoft.com/office/drawing/2014/main" id="{A55B7D4D-933B-462C-8DD9-2DDF823FFA5C}"/>
              </a:ext>
            </a:extLst>
          </p:cNvPr>
          <p:cNvSpPr>
            <a:spLocks noGrp="1"/>
          </p:cNvSpPr>
          <p:nvPr>
            <p:ph type="subTitle" idx="1"/>
          </p:nvPr>
        </p:nvSpPr>
        <p:spPr>
          <a:xfrm>
            <a:off x="1625600" y="3086290"/>
            <a:ext cx="9144000" cy="1655762"/>
          </a:xfrm>
        </p:spPr>
        <p:txBody>
          <a:bodyPr>
            <a:normAutofit/>
          </a:bodyPr>
          <a:lstStyle/>
          <a:p>
            <a:r>
              <a:rPr lang="sv-SE" sz="3600" dirty="0"/>
              <a:t>Jacob Isacson, AT-läkare</a:t>
            </a:r>
          </a:p>
        </p:txBody>
      </p:sp>
      <p:pic>
        <p:nvPicPr>
          <p:cNvPr id="4" name="Bildobjekt 3">
            <a:extLst>
              <a:ext uri="{FF2B5EF4-FFF2-40B4-BE49-F238E27FC236}">
                <a16:creationId xmlns:a16="http://schemas.microsoft.com/office/drawing/2014/main" id="{B8DA8147-EEBA-4C65-A987-E383B01957D1}"/>
              </a:ext>
            </a:extLst>
          </p:cNvPr>
          <p:cNvPicPr>
            <a:picLocks noChangeAspect="1"/>
          </p:cNvPicPr>
          <p:nvPr/>
        </p:nvPicPr>
        <p:blipFill>
          <a:blip r:embed="rId2"/>
          <a:stretch>
            <a:fillRect/>
          </a:stretch>
        </p:blipFill>
        <p:spPr>
          <a:xfrm>
            <a:off x="3537464" y="3734975"/>
            <a:ext cx="5117071" cy="2686463"/>
          </a:xfrm>
          <a:prstGeom prst="rect">
            <a:avLst/>
          </a:prstGeom>
        </p:spPr>
      </p:pic>
    </p:spTree>
    <p:extLst>
      <p:ext uri="{BB962C8B-B14F-4D97-AF65-F5344CB8AC3E}">
        <p14:creationId xmlns:p14="http://schemas.microsoft.com/office/powerpoint/2010/main" val="210754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D9DD2D-A72B-4252-AADB-B1130EA49355}"/>
              </a:ext>
            </a:extLst>
          </p:cNvPr>
          <p:cNvSpPr>
            <a:spLocks noGrp="1"/>
          </p:cNvSpPr>
          <p:nvPr>
            <p:ph type="title"/>
          </p:nvPr>
        </p:nvSpPr>
        <p:spPr/>
        <p:txBody>
          <a:bodyPr/>
          <a:lstStyle/>
          <a:p>
            <a:r>
              <a:rPr lang="sv-SE" dirty="0"/>
              <a:t>Fortsatt omhändertagande av huvudskada</a:t>
            </a:r>
          </a:p>
        </p:txBody>
      </p:sp>
      <p:sp>
        <p:nvSpPr>
          <p:cNvPr id="3" name="Platshållare för innehåll 2">
            <a:extLst>
              <a:ext uri="{FF2B5EF4-FFF2-40B4-BE49-F238E27FC236}">
                <a16:creationId xmlns:a16="http://schemas.microsoft.com/office/drawing/2014/main" id="{F491DBF7-E935-4619-A723-76450A609DBC}"/>
              </a:ext>
            </a:extLst>
          </p:cNvPr>
          <p:cNvSpPr>
            <a:spLocks noGrp="1"/>
          </p:cNvSpPr>
          <p:nvPr>
            <p:ph idx="1"/>
          </p:nvPr>
        </p:nvSpPr>
        <p:spPr/>
        <p:txBody>
          <a:bodyPr/>
          <a:lstStyle/>
          <a:p>
            <a:pPr marL="0" indent="0">
              <a:buNone/>
            </a:pPr>
            <a:r>
              <a:rPr lang="sv-SE" dirty="0"/>
              <a:t>Spelaren </a:t>
            </a:r>
            <a:r>
              <a:rPr lang="sv-SE" b="1" dirty="0"/>
              <a:t>ska</a:t>
            </a:r>
            <a:r>
              <a:rPr lang="sv-SE" dirty="0"/>
              <a:t> till sjukhus om något av följande tillstöter:</a:t>
            </a:r>
          </a:p>
          <a:p>
            <a:r>
              <a:rPr lang="sv-SE" dirty="0"/>
              <a:t>sänkt medvetande</a:t>
            </a:r>
          </a:p>
          <a:p>
            <a:r>
              <a:rPr lang="sv-SE" dirty="0"/>
              <a:t>svaghet i armar eller ben</a:t>
            </a:r>
          </a:p>
          <a:p>
            <a:r>
              <a:rPr lang="sv-SE" dirty="0"/>
              <a:t>tilltagande huvudvärk</a:t>
            </a:r>
          </a:p>
          <a:p>
            <a:r>
              <a:rPr lang="sv-SE" dirty="0"/>
              <a:t>kräkningar</a:t>
            </a:r>
          </a:p>
          <a:p>
            <a:r>
              <a:rPr lang="sv-SE" dirty="0"/>
              <a:t>förvirring</a:t>
            </a:r>
          </a:p>
          <a:p>
            <a:r>
              <a:rPr lang="sv-SE" dirty="0"/>
              <a:t>kramper</a:t>
            </a:r>
          </a:p>
          <a:p>
            <a:endParaRPr lang="sv-SE" dirty="0"/>
          </a:p>
        </p:txBody>
      </p:sp>
      <p:pic>
        <p:nvPicPr>
          <p:cNvPr id="4" name="Bildobjekt 3">
            <a:extLst>
              <a:ext uri="{FF2B5EF4-FFF2-40B4-BE49-F238E27FC236}">
                <a16:creationId xmlns:a16="http://schemas.microsoft.com/office/drawing/2014/main" id="{66A5ACD6-9864-456F-A3A8-6FC348D57279}"/>
              </a:ext>
            </a:extLst>
          </p:cNvPr>
          <p:cNvPicPr>
            <a:picLocks noChangeAspect="1"/>
          </p:cNvPicPr>
          <p:nvPr/>
        </p:nvPicPr>
        <p:blipFill>
          <a:blip r:embed="rId2"/>
          <a:stretch>
            <a:fillRect/>
          </a:stretch>
        </p:blipFill>
        <p:spPr>
          <a:xfrm>
            <a:off x="6864350" y="2768600"/>
            <a:ext cx="3448050" cy="3448050"/>
          </a:xfrm>
          <a:prstGeom prst="rect">
            <a:avLst/>
          </a:prstGeom>
        </p:spPr>
      </p:pic>
    </p:spTree>
    <p:extLst>
      <p:ext uri="{BB962C8B-B14F-4D97-AF65-F5344CB8AC3E}">
        <p14:creationId xmlns:p14="http://schemas.microsoft.com/office/powerpoint/2010/main" val="200678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8FEDD7-B656-4FA3-A12F-4FE24D80762D}"/>
              </a:ext>
            </a:extLst>
          </p:cNvPr>
          <p:cNvSpPr>
            <a:spLocks noGrp="1"/>
          </p:cNvSpPr>
          <p:nvPr>
            <p:ph type="title"/>
          </p:nvPr>
        </p:nvSpPr>
        <p:spPr/>
        <p:txBody>
          <a:bodyPr/>
          <a:lstStyle/>
          <a:p>
            <a:r>
              <a:rPr lang="sv-SE" dirty="0"/>
              <a:t>Återgång till träning efter skallskada</a:t>
            </a:r>
          </a:p>
        </p:txBody>
      </p:sp>
      <p:sp>
        <p:nvSpPr>
          <p:cNvPr id="3" name="Platshållare för innehåll 2">
            <a:extLst>
              <a:ext uri="{FF2B5EF4-FFF2-40B4-BE49-F238E27FC236}">
                <a16:creationId xmlns:a16="http://schemas.microsoft.com/office/drawing/2014/main" id="{BC9C5BE1-A695-4757-B774-9C6D49AB9386}"/>
              </a:ext>
            </a:extLst>
          </p:cNvPr>
          <p:cNvSpPr>
            <a:spLocks noGrp="1"/>
          </p:cNvSpPr>
          <p:nvPr>
            <p:ph idx="1"/>
          </p:nvPr>
        </p:nvSpPr>
        <p:spPr/>
        <p:txBody>
          <a:bodyPr/>
          <a:lstStyle/>
          <a:p>
            <a:r>
              <a:rPr lang="sv-SE" dirty="0"/>
              <a:t>För vuxna (äldre än 16-17 år) finns det riktlinjer för återgång, den så kallade hjärntrappan.</a:t>
            </a:r>
          </a:p>
          <a:p>
            <a:r>
              <a:rPr lang="sv-SE" dirty="0"/>
              <a:t>För barn finns det inga generellt accepterade riktlinjer.</a:t>
            </a:r>
          </a:p>
          <a:p>
            <a:r>
              <a:rPr lang="sv-SE" dirty="0"/>
              <a:t>För barn ska man vara mer försiktig och återgången till idrott bör ske långsammare än för vuxna.</a:t>
            </a:r>
          </a:p>
        </p:txBody>
      </p:sp>
    </p:spTree>
    <p:extLst>
      <p:ext uri="{BB962C8B-B14F-4D97-AF65-F5344CB8AC3E}">
        <p14:creationId xmlns:p14="http://schemas.microsoft.com/office/powerpoint/2010/main" val="310900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F43B4-3279-4FC1-BAAE-8B4BE570A0C0}"/>
              </a:ext>
            </a:extLst>
          </p:cNvPr>
          <p:cNvSpPr>
            <a:spLocks noGrp="1"/>
          </p:cNvSpPr>
          <p:nvPr>
            <p:ph type="title"/>
          </p:nvPr>
        </p:nvSpPr>
        <p:spPr/>
        <p:txBody>
          <a:bodyPr/>
          <a:lstStyle/>
          <a:p>
            <a:r>
              <a:rPr lang="sv-SE" dirty="0"/>
              <a:t>Hjärntrappan</a:t>
            </a:r>
          </a:p>
        </p:txBody>
      </p:sp>
      <p:sp>
        <p:nvSpPr>
          <p:cNvPr id="3" name="Platshållare för innehåll 2">
            <a:extLst>
              <a:ext uri="{FF2B5EF4-FFF2-40B4-BE49-F238E27FC236}">
                <a16:creationId xmlns:a16="http://schemas.microsoft.com/office/drawing/2014/main" id="{B2446664-A3AA-4DED-A903-E1BDA8A53026}"/>
              </a:ext>
            </a:extLst>
          </p:cNvPr>
          <p:cNvSpPr>
            <a:spLocks noGrp="1"/>
          </p:cNvSpPr>
          <p:nvPr>
            <p:ph idx="1"/>
          </p:nvPr>
        </p:nvSpPr>
        <p:spPr/>
        <p:txBody>
          <a:bodyPr/>
          <a:lstStyle/>
          <a:p>
            <a:r>
              <a:rPr lang="sv-SE" dirty="0"/>
              <a:t>Steg 1 – Hjärnvila: Ingen aktivitet.</a:t>
            </a:r>
          </a:p>
          <a:p>
            <a:r>
              <a:rPr lang="sv-SE" dirty="0"/>
              <a:t>Steg 2 – Lätt träning: Promenader, lätt joggning och cykling.</a:t>
            </a:r>
          </a:p>
          <a:p>
            <a:r>
              <a:rPr lang="sv-SE" dirty="0"/>
              <a:t>Steg 3 – Teknikträning: Delta i </a:t>
            </a:r>
            <a:r>
              <a:rPr lang="sv-SE" dirty="0" err="1"/>
              <a:t>uppvärming</a:t>
            </a:r>
            <a:r>
              <a:rPr lang="sv-SE" dirty="0"/>
              <a:t>, passnings- och </a:t>
            </a:r>
            <a:r>
              <a:rPr lang="sv-SE" dirty="0" err="1"/>
              <a:t>teknikövnigar</a:t>
            </a:r>
            <a:r>
              <a:rPr lang="sv-SE" dirty="0"/>
              <a:t>.</a:t>
            </a:r>
          </a:p>
          <a:p>
            <a:r>
              <a:rPr lang="sv-SE" dirty="0"/>
              <a:t>Steg 4 – Träning utan kroppskontakt: Full belastning, men undvika risksituationer. Lätt styrketräning tillåts.</a:t>
            </a:r>
          </a:p>
          <a:p>
            <a:r>
              <a:rPr lang="sv-SE" dirty="0"/>
              <a:t>Steg 5 – Full träning.</a:t>
            </a:r>
          </a:p>
          <a:p>
            <a:r>
              <a:rPr lang="sv-SE" dirty="0"/>
              <a:t>Steg 6 – Återgång till match. Detta beslut bör tas tillsammans med medicinsk personal.</a:t>
            </a:r>
          </a:p>
        </p:txBody>
      </p:sp>
    </p:spTree>
    <p:extLst>
      <p:ext uri="{BB962C8B-B14F-4D97-AF65-F5344CB8AC3E}">
        <p14:creationId xmlns:p14="http://schemas.microsoft.com/office/powerpoint/2010/main" val="35569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118226-B490-45DD-90C8-380A47789547}"/>
              </a:ext>
            </a:extLst>
          </p:cNvPr>
          <p:cNvSpPr>
            <a:spLocks noGrp="1"/>
          </p:cNvSpPr>
          <p:nvPr>
            <p:ph type="title"/>
          </p:nvPr>
        </p:nvSpPr>
        <p:spPr/>
        <p:txBody>
          <a:bodyPr/>
          <a:lstStyle/>
          <a:p>
            <a:r>
              <a:rPr lang="sv-SE" dirty="0"/>
              <a:t>Infektion och idrott</a:t>
            </a:r>
          </a:p>
        </p:txBody>
      </p:sp>
      <p:sp>
        <p:nvSpPr>
          <p:cNvPr id="3" name="Platshållare för innehåll 2">
            <a:extLst>
              <a:ext uri="{FF2B5EF4-FFF2-40B4-BE49-F238E27FC236}">
                <a16:creationId xmlns:a16="http://schemas.microsoft.com/office/drawing/2014/main" id="{6154A972-66E0-443F-900F-8D9CD889E7D3}"/>
              </a:ext>
            </a:extLst>
          </p:cNvPr>
          <p:cNvSpPr>
            <a:spLocks noGrp="1"/>
          </p:cNvSpPr>
          <p:nvPr>
            <p:ph idx="1"/>
          </p:nvPr>
        </p:nvSpPr>
        <p:spPr/>
        <p:txBody>
          <a:bodyPr/>
          <a:lstStyle/>
          <a:p>
            <a:pPr marL="0" indent="0">
              <a:buNone/>
            </a:pPr>
            <a:r>
              <a:rPr lang="sv-SE" dirty="0"/>
              <a:t>Vid infektioner som förkylning, med eller utan feber:</a:t>
            </a:r>
          </a:p>
          <a:p>
            <a:r>
              <a:rPr lang="sv-SE" dirty="0"/>
              <a:t>hjärtats förmåga nedsatt</a:t>
            </a:r>
          </a:p>
          <a:p>
            <a:r>
              <a:rPr lang="sv-SE" dirty="0"/>
              <a:t>nedsatt koordination</a:t>
            </a:r>
          </a:p>
          <a:p>
            <a:r>
              <a:rPr lang="sv-SE" dirty="0"/>
              <a:t>nedsatt styrka</a:t>
            </a:r>
          </a:p>
          <a:p>
            <a:pPr marL="0" indent="0">
              <a:buNone/>
            </a:pPr>
            <a:r>
              <a:rPr lang="sv-SE" dirty="0"/>
              <a:t>Detta gör att risken för andra skador ökar.</a:t>
            </a:r>
          </a:p>
          <a:p>
            <a:pPr marL="0" indent="0">
              <a:buNone/>
            </a:pPr>
            <a:r>
              <a:rPr lang="sv-SE" dirty="0"/>
              <a:t>Även ökad risk för att själva infektionen blir värre och ökad risk för följdsjukdomar som hjärtmuskelinflammation.</a:t>
            </a:r>
          </a:p>
          <a:p>
            <a:r>
              <a:rPr lang="sv-SE" dirty="0"/>
              <a:t>Träna aldrig med feber. Vila ett dygn efter att febern har släppt.</a:t>
            </a:r>
          </a:p>
        </p:txBody>
      </p:sp>
    </p:spTree>
    <p:extLst>
      <p:ext uri="{BB962C8B-B14F-4D97-AF65-F5344CB8AC3E}">
        <p14:creationId xmlns:p14="http://schemas.microsoft.com/office/powerpoint/2010/main" val="2757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203DE-156C-4B74-96EA-9CBC0B7584B9}"/>
              </a:ext>
            </a:extLst>
          </p:cNvPr>
          <p:cNvSpPr>
            <a:spLocks noGrp="1"/>
          </p:cNvSpPr>
          <p:nvPr>
            <p:ph type="title"/>
          </p:nvPr>
        </p:nvSpPr>
        <p:spPr/>
        <p:txBody>
          <a:bodyPr/>
          <a:lstStyle/>
          <a:p>
            <a:r>
              <a:rPr lang="sv-SE" dirty="0"/>
              <a:t>Fortsatt läsning</a:t>
            </a:r>
          </a:p>
        </p:txBody>
      </p:sp>
      <p:sp>
        <p:nvSpPr>
          <p:cNvPr id="3" name="Platshållare för innehåll 2">
            <a:extLst>
              <a:ext uri="{FF2B5EF4-FFF2-40B4-BE49-F238E27FC236}">
                <a16:creationId xmlns:a16="http://schemas.microsoft.com/office/drawing/2014/main" id="{A1382A9F-DC17-4793-A893-3CAE6283E6F5}"/>
              </a:ext>
            </a:extLst>
          </p:cNvPr>
          <p:cNvSpPr>
            <a:spLocks noGrp="1"/>
          </p:cNvSpPr>
          <p:nvPr>
            <p:ph idx="1"/>
          </p:nvPr>
        </p:nvSpPr>
        <p:spPr/>
        <p:txBody>
          <a:bodyPr/>
          <a:lstStyle/>
          <a:p>
            <a:r>
              <a:rPr lang="sv-SE" dirty="0"/>
              <a:t>ABC om Fotledsdistorsion, Läkartidningen 08/2014</a:t>
            </a:r>
          </a:p>
          <a:p>
            <a:r>
              <a:rPr lang="sv-SE" dirty="0"/>
              <a:t>Svenska fotbollförbundets nya riktlinjer för huvudskador: HJÄRNSKAKNING INOM FOTBOLLEN Nya riktlinjer för handläggning</a:t>
            </a:r>
          </a:p>
          <a:p>
            <a:r>
              <a:rPr lang="sv-SE" dirty="0"/>
              <a:t>Idrottsskadeguiden: Information om över 75 olika idrottsskador och filmer på olika tejpningar </a:t>
            </a:r>
            <a:r>
              <a:rPr lang="sv-SE" dirty="0">
                <a:hlinkClick r:id="rId2"/>
              </a:rPr>
              <a:t>http://idrottsskadeguiden.se/idrottsskador/</a:t>
            </a:r>
            <a:endParaRPr lang="sv-SE" dirty="0"/>
          </a:p>
          <a:p>
            <a:endParaRPr lang="sv-SE" dirty="0"/>
          </a:p>
          <a:p>
            <a:endParaRPr lang="sv-SE" dirty="0"/>
          </a:p>
        </p:txBody>
      </p:sp>
    </p:spTree>
    <p:extLst>
      <p:ext uri="{BB962C8B-B14F-4D97-AF65-F5344CB8AC3E}">
        <p14:creationId xmlns:p14="http://schemas.microsoft.com/office/powerpoint/2010/main" val="53886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D8EDC83-8267-4FCB-ACDA-2032BA214CF3}"/>
              </a:ext>
            </a:extLst>
          </p:cNvPr>
          <p:cNvPicPr>
            <a:picLocks noChangeAspect="1"/>
          </p:cNvPicPr>
          <p:nvPr/>
        </p:nvPicPr>
        <p:blipFill rotWithShape="1">
          <a:blip r:embed="rId2"/>
          <a:srcRect b="12110"/>
          <a:stretch/>
        </p:blipFill>
        <p:spPr>
          <a:xfrm>
            <a:off x="0" y="10"/>
            <a:ext cx="12192000" cy="6857990"/>
          </a:xfrm>
          <a:prstGeom prst="rect">
            <a:avLst/>
          </a:prstGeom>
        </p:spPr>
      </p:pic>
      <p:sp>
        <p:nvSpPr>
          <p:cNvPr id="2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Rubrik 1">
            <a:extLst>
              <a:ext uri="{FF2B5EF4-FFF2-40B4-BE49-F238E27FC236}">
                <a16:creationId xmlns:a16="http://schemas.microsoft.com/office/drawing/2014/main" id="{7DC4F1C0-0165-427D-936D-514AD3E59755}"/>
              </a:ext>
            </a:extLst>
          </p:cNvPr>
          <p:cNvSpPr>
            <a:spLocks noGrp="1"/>
          </p:cNvSpPr>
          <p:nvPr>
            <p:ph type="title"/>
          </p:nvPr>
        </p:nvSpPr>
        <p:spPr>
          <a:xfrm>
            <a:off x="709448" y="1913950"/>
            <a:ext cx="4204137" cy="1342754"/>
          </a:xfrm>
        </p:spPr>
        <p:txBody>
          <a:bodyPr>
            <a:normAutofit/>
          </a:bodyPr>
          <a:lstStyle/>
          <a:p>
            <a:pPr algn="ctr"/>
            <a:r>
              <a:rPr lang="sv-SE" sz="6600" dirty="0"/>
              <a:t>Disposition</a:t>
            </a:r>
          </a:p>
        </p:txBody>
      </p:sp>
      <p:cxnSp>
        <p:nvCxnSpPr>
          <p:cNvPr id="31" name="Straight Connector 3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1D92C20F-8F23-46BC-B9C1-3DFFE20C5734}"/>
              </a:ext>
            </a:extLst>
          </p:cNvPr>
          <p:cNvSpPr>
            <a:spLocks noGrp="1"/>
          </p:cNvSpPr>
          <p:nvPr>
            <p:ph idx="1"/>
          </p:nvPr>
        </p:nvSpPr>
        <p:spPr>
          <a:xfrm>
            <a:off x="525516" y="3083443"/>
            <a:ext cx="5077842" cy="3030278"/>
          </a:xfrm>
        </p:spPr>
        <p:txBody>
          <a:bodyPr anchor="ctr">
            <a:normAutofit/>
          </a:bodyPr>
          <a:lstStyle/>
          <a:p>
            <a:r>
              <a:rPr lang="sv-SE" dirty="0"/>
              <a:t>Sårskador</a:t>
            </a:r>
          </a:p>
          <a:p>
            <a:r>
              <a:rPr lang="sv-SE" dirty="0"/>
              <a:t>Olyckor/traumatiska skador</a:t>
            </a:r>
          </a:p>
          <a:p>
            <a:r>
              <a:rPr lang="sv-SE" dirty="0"/>
              <a:t>Mjukdelsskador</a:t>
            </a:r>
          </a:p>
          <a:p>
            <a:r>
              <a:rPr lang="sv-SE" dirty="0"/>
              <a:t>Huvudskador och hjärnskakning</a:t>
            </a:r>
          </a:p>
          <a:p>
            <a:r>
              <a:rPr lang="sv-SE" dirty="0"/>
              <a:t>Infektion och idrott</a:t>
            </a:r>
          </a:p>
        </p:txBody>
      </p:sp>
    </p:spTree>
    <p:extLst>
      <p:ext uri="{BB962C8B-B14F-4D97-AF65-F5344CB8AC3E}">
        <p14:creationId xmlns:p14="http://schemas.microsoft.com/office/powerpoint/2010/main" val="354400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E4152E-10C7-42F8-9D53-0BBA13A77362}"/>
              </a:ext>
            </a:extLst>
          </p:cNvPr>
          <p:cNvSpPr>
            <a:spLocks noGrp="1"/>
          </p:cNvSpPr>
          <p:nvPr>
            <p:ph type="title"/>
          </p:nvPr>
        </p:nvSpPr>
        <p:spPr>
          <a:xfrm>
            <a:off x="421640" y="624568"/>
            <a:ext cx="3766457" cy="5412920"/>
          </a:xfrm>
        </p:spPr>
        <p:txBody>
          <a:bodyPr>
            <a:normAutofit/>
          </a:bodyPr>
          <a:lstStyle/>
          <a:p>
            <a:r>
              <a:rPr lang="sv-SE" sz="4800"/>
              <a:t>Sårskador</a:t>
            </a:r>
            <a:endParaRPr lang="sv-SE" sz="4800" dirty="0"/>
          </a:p>
        </p:txBody>
      </p:sp>
      <p:sp>
        <p:nvSpPr>
          <p:cNvPr id="12" name="Platshållare för innehåll 2">
            <a:extLst>
              <a:ext uri="{FF2B5EF4-FFF2-40B4-BE49-F238E27FC236}">
                <a16:creationId xmlns:a16="http://schemas.microsoft.com/office/drawing/2014/main" id="{7D3B68CD-F6B3-468A-94E2-7785AF5369DD}"/>
              </a:ext>
            </a:extLst>
          </p:cNvPr>
          <p:cNvSpPr>
            <a:spLocks noGrp="1"/>
          </p:cNvSpPr>
          <p:nvPr>
            <p:ph idx="1"/>
          </p:nvPr>
        </p:nvSpPr>
        <p:spPr>
          <a:xfrm>
            <a:off x="3566160" y="624568"/>
            <a:ext cx="7787638" cy="5412920"/>
          </a:xfrm>
        </p:spPr>
        <p:txBody>
          <a:bodyPr anchor="ctr">
            <a:normAutofit/>
          </a:bodyPr>
          <a:lstStyle/>
          <a:p>
            <a:pPr marL="0" indent="0">
              <a:buNone/>
            </a:pPr>
            <a:r>
              <a:rPr lang="sv-SE" sz="2200" b="1" dirty="0"/>
              <a:t>Allmänt om sår</a:t>
            </a:r>
          </a:p>
          <a:p>
            <a:r>
              <a:rPr lang="sv-SE" sz="2200" dirty="0"/>
              <a:t>Rengör så fort som möjligt för att få snabbast möjliga läkning med minimal ärrvävnad, dessutom minskas risken för eventuellt funktionsbortfall.</a:t>
            </a:r>
          </a:p>
          <a:p>
            <a:pPr marL="0" indent="0">
              <a:buNone/>
            </a:pPr>
            <a:r>
              <a:rPr lang="sv-SE" sz="2200" b="1" dirty="0"/>
              <a:t>Skrubbsår</a:t>
            </a:r>
          </a:p>
          <a:p>
            <a:r>
              <a:rPr lang="sv-SE" sz="2200" dirty="0"/>
              <a:t>Noggrann rengöring med vatten och tvål (om du inte har tillgång till rent vatten använd </a:t>
            </a:r>
            <a:r>
              <a:rPr lang="sv-SE" sz="2200" dirty="0" err="1"/>
              <a:t>klorhexidin</a:t>
            </a:r>
            <a:r>
              <a:rPr lang="sv-SE" sz="2200" dirty="0"/>
              <a:t>). Plocka bort grus och smuts med pincett. Till små sår räcker plåster men till större är det oftast bättre med kompress.</a:t>
            </a:r>
          </a:p>
          <a:p>
            <a:pPr marL="0" indent="0">
              <a:buNone/>
            </a:pPr>
            <a:r>
              <a:rPr lang="sv-SE" sz="2200" b="1" dirty="0"/>
              <a:t>Skärsår</a:t>
            </a:r>
          </a:p>
          <a:p>
            <a:r>
              <a:rPr lang="sv-SE" sz="2200" dirty="0"/>
              <a:t>Tvätta noggrant. För ihop sårkanterna med </a:t>
            </a:r>
            <a:r>
              <a:rPr lang="sv-SE" sz="2200" dirty="0" err="1"/>
              <a:t>stripes</a:t>
            </a:r>
            <a:r>
              <a:rPr lang="sv-SE" sz="2200" dirty="0"/>
              <a:t>, </a:t>
            </a:r>
            <a:r>
              <a:rPr lang="sv-SE" sz="2200" dirty="0" err="1"/>
              <a:t>sårtejp</a:t>
            </a:r>
            <a:r>
              <a:rPr lang="sv-SE" sz="2200" dirty="0"/>
              <a:t> eller plåster. Om skärsåret är mer än någon centimeter långt, glipar mer än ett par millimeter eller sitter i ansiktet så kan såret behöva sys.</a:t>
            </a:r>
            <a:endParaRPr lang="sv-SE" sz="2200" b="1" dirty="0"/>
          </a:p>
        </p:txBody>
      </p:sp>
      <p:pic>
        <p:nvPicPr>
          <p:cNvPr id="7" name="Bildobjekt 6">
            <a:extLst>
              <a:ext uri="{FF2B5EF4-FFF2-40B4-BE49-F238E27FC236}">
                <a16:creationId xmlns:a16="http://schemas.microsoft.com/office/drawing/2014/main" id="{8B975A03-E447-41AB-9D20-531A6DD82AB9}"/>
              </a:ext>
            </a:extLst>
          </p:cNvPr>
          <p:cNvPicPr>
            <a:picLocks noChangeAspect="1"/>
          </p:cNvPicPr>
          <p:nvPr/>
        </p:nvPicPr>
        <p:blipFill>
          <a:blip r:embed="rId3"/>
          <a:stretch>
            <a:fillRect/>
          </a:stretch>
        </p:blipFill>
        <p:spPr>
          <a:xfrm>
            <a:off x="0" y="4206240"/>
            <a:ext cx="3499200" cy="1950720"/>
          </a:xfrm>
          <a:prstGeom prst="rect">
            <a:avLst/>
          </a:prstGeom>
        </p:spPr>
      </p:pic>
    </p:spTree>
    <p:extLst>
      <p:ext uri="{BB962C8B-B14F-4D97-AF65-F5344CB8AC3E}">
        <p14:creationId xmlns:p14="http://schemas.microsoft.com/office/powerpoint/2010/main" val="172939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5A1CA9-0FD2-444C-B61B-BD29B3014EDA}"/>
              </a:ext>
            </a:extLst>
          </p:cNvPr>
          <p:cNvSpPr>
            <a:spLocks noGrp="1"/>
          </p:cNvSpPr>
          <p:nvPr>
            <p:ph type="title"/>
          </p:nvPr>
        </p:nvSpPr>
        <p:spPr/>
        <p:txBody>
          <a:bodyPr/>
          <a:lstStyle/>
          <a:p>
            <a:r>
              <a:rPr lang="sv-SE" dirty="0"/>
              <a:t>Sårskador</a:t>
            </a:r>
          </a:p>
        </p:txBody>
      </p:sp>
      <p:sp>
        <p:nvSpPr>
          <p:cNvPr id="3" name="Platshållare för innehåll 2">
            <a:extLst>
              <a:ext uri="{FF2B5EF4-FFF2-40B4-BE49-F238E27FC236}">
                <a16:creationId xmlns:a16="http://schemas.microsoft.com/office/drawing/2014/main" id="{D85A2663-69F8-4811-B426-DC083BE92725}"/>
              </a:ext>
            </a:extLst>
          </p:cNvPr>
          <p:cNvSpPr>
            <a:spLocks noGrp="1"/>
          </p:cNvSpPr>
          <p:nvPr>
            <p:ph idx="1"/>
          </p:nvPr>
        </p:nvSpPr>
        <p:spPr/>
        <p:txBody>
          <a:bodyPr>
            <a:normAutofit fontScale="92500" lnSpcReduction="20000"/>
          </a:bodyPr>
          <a:lstStyle/>
          <a:p>
            <a:pPr marL="0" indent="0">
              <a:buNone/>
            </a:pPr>
            <a:r>
              <a:rPr lang="sv-SE" b="1" dirty="0"/>
              <a:t>Skavsår</a:t>
            </a:r>
          </a:p>
          <a:p>
            <a:r>
              <a:rPr lang="sv-SE" dirty="0"/>
              <a:t>Orsakas av nötning eller tryck. Sätt på en ”extra hud” (skavsårsplåster/leukoplast). Om idrottaren har fått en blåsa, ta inte hål på den på grund av infektionsrisken.</a:t>
            </a:r>
          </a:p>
          <a:p>
            <a:pPr marL="0" indent="0">
              <a:buNone/>
            </a:pPr>
            <a:r>
              <a:rPr lang="sv-SE" b="1" dirty="0"/>
              <a:t>Nageltrång</a:t>
            </a:r>
            <a:r>
              <a:rPr lang="sv-SE" dirty="0"/>
              <a:t> </a:t>
            </a:r>
          </a:p>
          <a:p>
            <a:r>
              <a:rPr lang="sv-SE" dirty="0"/>
              <a:t>Håll rent, klipp naglarna ordentligt och låt tårna lufta mycket. Ta gärna hjälp av en fotvårdare för att ta bort nageltrånget och som kan lära idrottaren hur man skall hålla rent.</a:t>
            </a:r>
          </a:p>
          <a:p>
            <a:endParaRPr lang="sv-SE" dirty="0"/>
          </a:p>
          <a:p>
            <a:pPr marL="0" indent="0">
              <a:spcBef>
                <a:spcPts val="600"/>
              </a:spcBef>
              <a:buNone/>
            </a:pPr>
            <a:r>
              <a:rPr lang="sv-SE" dirty="0"/>
              <a:t>OBS: Använd handskar vid hantering av blod.</a:t>
            </a:r>
          </a:p>
          <a:p>
            <a:pPr marL="0" indent="0">
              <a:spcBef>
                <a:spcPts val="600"/>
              </a:spcBef>
              <a:buNone/>
            </a:pPr>
            <a:r>
              <a:rPr lang="sv-SE" dirty="0"/>
              <a:t>Sår som blir röda, svullna, ömma kan vara infekterade. Då ska de tvättas ofta och man kan behöva söka vård.</a:t>
            </a:r>
          </a:p>
        </p:txBody>
      </p:sp>
      <p:pic>
        <p:nvPicPr>
          <p:cNvPr id="4" name="Bildobjekt 3">
            <a:extLst>
              <a:ext uri="{FF2B5EF4-FFF2-40B4-BE49-F238E27FC236}">
                <a16:creationId xmlns:a16="http://schemas.microsoft.com/office/drawing/2014/main" id="{71E3AD45-BA8D-482A-9752-FCD1966A71A6}"/>
              </a:ext>
            </a:extLst>
          </p:cNvPr>
          <p:cNvPicPr>
            <a:picLocks noChangeAspect="1"/>
          </p:cNvPicPr>
          <p:nvPr/>
        </p:nvPicPr>
        <p:blipFill>
          <a:blip r:embed="rId2"/>
          <a:stretch>
            <a:fillRect/>
          </a:stretch>
        </p:blipFill>
        <p:spPr>
          <a:xfrm>
            <a:off x="9072880" y="0"/>
            <a:ext cx="2452052" cy="2452052"/>
          </a:xfrm>
          <a:prstGeom prst="rect">
            <a:avLst/>
          </a:prstGeom>
        </p:spPr>
      </p:pic>
    </p:spTree>
    <p:extLst>
      <p:ext uri="{BB962C8B-B14F-4D97-AF65-F5344CB8AC3E}">
        <p14:creationId xmlns:p14="http://schemas.microsoft.com/office/powerpoint/2010/main" val="341923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B9FC5-9903-4FFE-8B14-5BB45EC4016C}"/>
              </a:ext>
            </a:extLst>
          </p:cNvPr>
          <p:cNvSpPr>
            <a:spLocks noGrp="1"/>
          </p:cNvSpPr>
          <p:nvPr>
            <p:ph type="title"/>
          </p:nvPr>
        </p:nvSpPr>
        <p:spPr/>
        <p:txBody>
          <a:bodyPr/>
          <a:lstStyle/>
          <a:p>
            <a:r>
              <a:rPr lang="sv-SE" dirty="0"/>
              <a:t>Olycksfall/traumatiska skador</a:t>
            </a:r>
          </a:p>
        </p:txBody>
      </p:sp>
      <p:sp>
        <p:nvSpPr>
          <p:cNvPr id="3" name="Platshållare för innehåll 2">
            <a:extLst>
              <a:ext uri="{FF2B5EF4-FFF2-40B4-BE49-F238E27FC236}">
                <a16:creationId xmlns:a16="http://schemas.microsoft.com/office/drawing/2014/main" id="{7F598C4A-A9CA-4854-ACBE-26A9F89EE059}"/>
              </a:ext>
            </a:extLst>
          </p:cNvPr>
          <p:cNvSpPr>
            <a:spLocks noGrp="1"/>
          </p:cNvSpPr>
          <p:nvPr>
            <p:ph idx="1"/>
          </p:nvPr>
        </p:nvSpPr>
        <p:spPr/>
        <p:txBody>
          <a:bodyPr>
            <a:normAutofit fontScale="92500" lnSpcReduction="20000"/>
          </a:bodyPr>
          <a:lstStyle/>
          <a:p>
            <a:r>
              <a:rPr lang="sv-SE" dirty="0"/>
              <a:t>Traumatiska skador kallas de skador som uppstår av yttre våld.</a:t>
            </a:r>
          </a:p>
          <a:p>
            <a:endParaRPr lang="sv-SE" dirty="0"/>
          </a:p>
          <a:p>
            <a:pPr marL="0" indent="0">
              <a:buNone/>
            </a:pPr>
            <a:r>
              <a:rPr lang="sv-SE" b="1" dirty="0"/>
              <a:t>Frakturer</a:t>
            </a:r>
          </a:p>
          <a:p>
            <a:pPr>
              <a:spcBef>
                <a:spcPts val="600"/>
              </a:spcBef>
            </a:pPr>
            <a:r>
              <a:rPr lang="sv-SE" dirty="0"/>
              <a:t>Frakturer är skelettskador som uppstår vid direkt våld (till exempel ett slag eller spark mot ett ben) eller indirekt våld (till exempel fastnar med foten och faller så illa att benet bryts). Vid misstanke om skelettskada skall du: </a:t>
            </a:r>
          </a:p>
          <a:p>
            <a:pPr>
              <a:spcBef>
                <a:spcPts val="600"/>
              </a:spcBef>
              <a:buFontTx/>
              <a:buChar char="-"/>
            </a:pPr>
            <a:r>
              <a:rPr lang="sv-SE" dirty="0"/>
              <a:t>fixera den skadade kroppsdelen</a:t>
            </a:r>
          </a:p>
          <a:p>
            <a:pPr>
              <a:spcBef>
                <a:spcPts val="600"/>
              </a:spcBef>
              <a:buFontTx/>
              <a:buChar char="-"/>
            </a:pPr>
            <a:r>
              <a:rPr lang="sv-SE" dirty="0"/>
              <a:t>lägga den skadade kroppsdelen i högläge</a:t>
            </a:r>
          </a:p>
          <a:p>
            <a:pPr>
              <a:spcBef>
                <a:spcPts val="600"/>
              </a:spcBef>
              <a:buFontTx/>
              <a:buChar char="-"/>
            </a:pPr>
            <a:r>
              <a:rPr lang="sv-SE" dirty="0"/>
              <a:t>förbereda transport till sjukhus där skadan röntgas och åtgärdas.</a:t>
            </a:r>
          </a:p>
          <a:p>
            <a:pPr marL="0" indent="0">
              <a:buNone/>
            </a:pPr>
            <a:r>
              <a:rPr lang="sv-SE" b="1" dirty="0"/>
              <a:t>Luxation</a:t>
            </a:r>
            <a:r>
              <a:rPr lang="sv-SE" dirty="0"/>
              <a:t> (dragen ur led)</a:t>
            </a:r>
          </a:p>
          <a:p>
            <a:r>
              <a:rPr lang="sv-SE" dirty="0"/>
              <a:t>Leder ska dras rätt av läkare. </a:t>
            </a:r>
          </a:p>
        </p:txBody>
      </p:sp>
    </p:spTree>
    <p:extLst>
      <p:ext uri="{BB962C8B-B14F-4D97-AF65-F5344CB8AC3E}">
        <p14:creationId xmlns:p14="http://schemas.microsoft.com/office/powerpoint/2010/main" val="181132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A70487E-B0C2-4CA0-9C54-2C3306C92ADA}"/>
              </a:ext>
            </a:extLst>
          </p:cNvPr>
          <p:cNvSpPr>
            <a:spLocks noGrp="1"/>
          </p:cNvSpPr>
          <p:nvPr>
            <p:ph idx="1"/>
          </p:nvPr>
        </p:nvSpPr>
        <p:spPr>
          <a:xfrm>
            <a:off x="838200" y="1253331"/>
            <a:ext cx="10515600" cy="4351338"/>
          </a:xfrm>
        </p:spPr>
        <p:txBody>
          <a:bodyPr>
            <a:normAutofit fontScale="92500"/>
          </a:bodyPr>
          <a:lstStyle/>
          <a:p>
            <a:pPr marL="0" indent="0">
              <a:buNone/>
            </a:pPr>
            <a:r>
              <a:rPr lang="sv-SE" b="1" dirty="0"/>
              <a:t>Tandskador</a:t>
            </a:r>
          </a:p>
          <a:p>
            <a:r>
              <a:rPr lang="sv-SE" dirty="0"/>
              <a:t>Alla tandskador skall undersökas av tandläkare. En tand som slagits ut kan eventuellt räddas om roten är hel. Sök tandläkare.</a:t>
            </a:r>
          </a:p>
          <a:p>
            <a:pPr marL="0" indent="0">
              <a:buNone/>
            </a:pPr>
            <a:r>
              <a:rPr lang="sv-SE" b="1" dirty="0"/>
              <a:t>Ögonskador</a:t>
            </a:r>
          </a:p>
          <a:p>
            <a:r>
              <a:rPr lang="sv-SE" dirty="0"/>
              <a:t>Om ett öga är ordentligt rött, värker och där synen är avsevärt nedsatt skall vård sökas. Detsamma gäller vid större sårskador och kraftigare blödningar i ögonlocken och huden runt ögat.</a:t>
            </a:r>
          </a:p>
          <a:p>
            <a:pPr marL="0" indent="0">
              <a:buNone/>
            </a:pPr>
            <a:r>
              <a:rPr lang="sv-SE" b="1" dirty="0"/>
              <a:t>Skador mot buken</a:t>
            </a:r>
          </a:p>
          <a:p>
            <a:r>
              <a:rPr lang="sv-SE" dirty="0"/>
              <a:t>Om man utsatts för trubbigt våld mot buken och misstanke finns för bukskada ska sjukhus uppsökas för vidare undersökning och observation.</a:t>
            </a:r>
          </a:p>
          <a:p>
            <a:endParaRPr lang="sv-SE" dirty="0"/>
          </a:p>
        </p:txBody>
      </p:sp>
    </p:spTree>
    <p:extLst>
      <p:ext uri="{BB962C8B-B14F-4D97-AF65-F5344CB8AC3E}">
        <p14:creationId xmlns:p14="http://schemas.microsoft.com/office/powerpoint/2010/main" val="282155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FD98DB0-355E-4931-8E01-A5C361FC25F2}"/>
              </a:ext>
            </a:extLst>
          </p:cNvPr>
          <p:cNvSpPr>
            <a:spLocks noGrp="1"/>
          </p:cNvSpPr>
          <p:nvPr>
            <p:ph idx="1"/>
          </p:nvPr>
        </p:nvSpPr>
        <p:spPr>
          <a:xfrm>
            <a:off x="838200" y="792638"/>
            <a:ext cx="10515600" cy="5272723"/>
          </a:xfrm>
        </p:spPr>
        <p:txBody>
          <a:bodyPr>
            <a:normAutofit lnSpcReduction="10000"/>
          </a:bodyPr>
          <a:lstStyle/>
          <a:p>
            <a:pPr marL="0" indent="0">
              <a:buNone/>
            </a:pPr>
            <a:r>
              <a:rPr lang="sv-SE" b="1" dirty="0"/>
              <a:t>Mjukdelsskada</a:t>
            </a:r>
          </a:p>
          <a:p>
            <a:r>
              <a:rPr lang="sv-SE" dirty="0"/>
              <a:t>Vanligast att skada fotled, knä eller baksida lår.</a:t>
            </a:r>
          </a:p>
          <a:p>
            <a:r>
              <a:rPr lang="sv-SE" dirty="0"/>
              <a:t>Blödning och svullnad.</a:t>
            </a:r>
          </a:p>
          <a:p>
            <a:r>
              <a:rPr lang="sv-SE" dirty="0"/>
              <a:t>För att hindra detta: PRICE-metoden</a:t>
            </a:r>
          </a:p>
          <a:p>
            <a:pPr marL="0" indent="0">
              <a:buNone/>
            </a:pPr>
            <a:endParaRPr lang="sv-SE" dirty="0"/>
          </a:p>
          <a:p>
            <a:pPr marL="0" indent="0">
              <a:buNone/>
            </a:pPr>
            <a:r>
              <a:rPr lang="sv-SE" b="1" dirty="0" err="1"/>
              <a:t>P</a:t>
            </a:r>
            <a:r>
              <a:rPr lang="sv-SE" dirty="0" err="1"/>
              <a:t>rotection</a:t>
            </a:r>
            <a:r>
              <a:rPr lang="sv-SE" b="1" dirty="0"/>
              <a:t> </a:t>
            </a:r>
            <a:r>
              <a:rPr lang="sv-SE" dirty="0"/>
              <a:t>= Undvik ytterligare trauma.</a:t>
            </a:r>
          </a:p>
          <a:p>
            <a:pPr marL="0" indent="0">
              <a:buNone/>
            </a:pPr>
            <a:r>
              <a:rPr lang="sv-SE" b="1" dirty="0"/>
              <a:t>R</a:t>
            </a:r>
            <a:r>
              <a:rPr lang="sv-SE" dirty="0"/>
              <a:t>est = Avsluta aktiviteter, vila.</a:t>
            </a:r>
          </a:p>
          <a:p>
            <a:pPr marL="0" indent="0">
              <a:buNone/>
            </a:pPr>
            <a:r>
              <a:rPr lang="sv-SE" b="1" dirty="0" err="1"/>
              <a:t>I</a:t>
            </a:r>
            <a:r>
              <a:rPr lang="sv-SE" dirty="0" err="1"/>
              <a:t>ce</a:t>
            </a:r>
            <a:r>
              <a:rPr lang="sv-SE" dirty="0"/>
              <a:t> = Kylbehandla i episoder om 10 minuter. Aldrig direkt mot huden.</a:t>
            </a:r>
          </a:p>
          <a:p>
            <a:pPr marL="0" indent="0">
              <a:buNone/>
            </a:pPr>
            <a:r>
              <a:rPr lang="sv-SE" b="1" dirty="0" err="1"/>
              <a:t>C</a:t>
            </a:r>
            <a:r>
              <a:rPr lang="sv-SE" dirty="0" err="1"/>
              <a:t>ompression</a:t>
            </a:r>
            <a:r>
              <a:rPr lang="sv-SE" dirty="0"/>
              <a:t> = Hårt förband en  kort stund, därefter något lösare.</a:t>
            </a:r>
          </a:p>
          <a:p>
            <a:pPr marL="0" indent="0">
              <a:buNone/>
            </a:pPr>
            <a:r>
              <a:rPr lang="sv-SE" b="1" dirty="0"/>
              <a:t>E</a:t>
            </a:r>
            <a:r>
              <a:rPr lang="sv-SE" dirty="0"/>
              <a:t>levation = Högläge i minst 30 minuter och så ofta som möjligt under efterföljande dygn.</a:t>
            </a:r>
          </a:p>
        </p:txBody>
      </p:sp>
      <p:pic>
        <p:nvPicPr>
          <p:cNvPr id="4" name="Bildobjekt 3">
            <a:extLst>
              <a:ext uri="{FF2B5EF4-FFF2-40B4-BE49-F238E27FC236}">
                <a16:creationId xmlns:a16="http://schemas.microsoft.com/office/drawing/2014/main" id="{F2E41450-CBB0-457C-A410-576EC48CF88B}"/>
              </a:ext>
            </a:extLst>
          </p:cNvPr>
          <p:cNvPicPr>
            <a:picLocks noChangeAspect="1"/>
          </p:cNvPicPr>
          <p:nvPr/>
        </p:nvPicPr>
        <p:blipFill>
          <a:blip r:embed="rId2"/>
          <a:stretch>
            <a:fillRect/>
          </a:stretch>
        </p:blipFill>
        <p:spPr>
          <a:xfrm>
            <a:off x="8026400" y="965699"/>
            <a:ext cx="4010660" cy="2547755"/>
          </a:xfrm>
          <a:prstGeom prst="rect">
            <a:avLst/>
          </a:prstGeom>
        </p:spPr>
      </p:pic>
    </p:spTree>
    <p:extLst>
      <p:ext uri="{BB962C8B-B14F-4D97-AF65-F5344CB8AC3E}">
        <p14:creationId xmlns:p14="http://schemas.microsoft.com/office/powerpoint/2010/main" val="251864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2124A9-8CDA-4D0A-97AE-B7E63199F20C}"/>
              </a:ext>
            </a:extLst>
          </p:cNvPr>
          <p:cNvSpPr>
            <a:spLocks noGrp="1"/>
          </p:cNvSpPr>
          <p:nvPr>
            <p:ph type="title"/>
          </p:nvPr>
        </p:nvSpPr>
        <p:spPr/>
        <p:txBody>
          <a:bodyPr/>
          <a:lstStyle/>
          <a:p>
            <a:r>
              <a:rPr lang="sv-SE" dirty="0"/>
              <a:t>Fotledsstukning</a:t>
            </a:r>
          </a:p>
        </p:txBody>
      </p:sp>
      <p:sp>
        <p:nvSpPr>
          <p:cNvPr id="6" name="Platshållare för innehåll 5">
            <a:extLst>
              <a:ext uri="{FF2B5EF4-FFF2-40B4-BE49-F238E27FC236}">
                <a16:creationId xmlns:a16="http://schemas.microsoft.com/office/drawing/2014/main" id="{DE159994-AA94-454C-8E65-CE5460FDF071}"/>
              </a:ext>
            </a:extLst>
          </p:cNvPr>
          <p:cNvSpPr>
            <a:spLocks noGrp="1"/>
          </p:cNvSpPr>
          <p:nvPr>
            <p:ph idx="1"/>
          </p:nvPr>
        </p:nvSpPr>
        <p:spPr/>
        <p:txBody>
          <a:bodyPr/>
          <a:lstStyle/>
          <a:p>
            <a:r>
              <a:rPr lang="sv-SE" dirty="0">
                <a:hlinkClick r:id="rId2"/>
              </a:rPr>
              <a:t>https://www.youtube.com/watch?v=DBkY36_F7zQ</a:t>
            </a:r>
            <a:endParaRPr lang="sv-SE" dirty="0"/>
          </a:p>
        </p:txBody>
      </p:sp>
      <p:pic>
        <p:nvPicPr>
          <p:cNvPr id="7" name="Bildobjekt 6">
            <a:extLst>
              <a:ext uri="{FF2B5EF4-FFF2-40B4-BE49-F238E27FC236}">
                <a16:creationId xmlns:a16="http://schemas.microsoft.com/office/drawing/2014/main" id="{062268B4-B2D5-47CA-847F-D5804694702B}"/>
              </a:ext>
            </a:extLst>
          </p:cNvPr>
          <p:cNvPicPr>
            <a:picLocks noChangeAspect="1"/>
          </p:cNvPicPr>
          <p:nvPr/>
        </p:nvPicPr>
        <p:blipFill>
          <a:blip r:embed="rId3"/>
          <a:stretch>
            <a:fillRect/>
          </a:stretch>
        </p:blipFill>
        <p:spPr>
          <a:xfrm>
            <a:off x="5161280" y="2590226"/>
            <a:ext cx="6059584" cy="4054413"/>
          </a:xfrm>
          <a:prstGeom prst="rect">
            <a:avLst/>
          </a:prstGeom>
        </p:spPr>
      </p:pic>
    </p:spTree>
    <p:extLst>
      <p:ext uri="{BB962C8B-B14F-4D97-AF65-F5344CB8AC3E}">
        <p14:creationId xmlns:p14="http://schemas.microsoft.com/office/powerpoint/2010/main" val="197872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09082-7144-47D1-915D-D8392BA93D1E}"/>
              </a:ext>
            </a:extLst>
          </p:cNvPr>
          <p:cNvSpPr>
            <a:spLocks noGrp="1"/>
          </p:cNvSpPr>
          <p:nvPr>
            <p:ph type="title"/>
          </p:nvPr>
        </p:nvSpPr>
        <p:spPr/>
        <p:txBody>
          <a:bodyPr/>
          <a:lstStyle/>
          <a:p>
            <a:r>
              <a:rPr lang="sv-SE" dirty="0"/>
              <a:t>Huvudskada</a:t>
            </a:r>
          </a:p>
        </p:txBody>
      </p:sp>
      <p:sp>
        <p:nvSpPr>
          <p:cNvPr id="3" name="Platshållare för innehåll 2">
            <a:extLst>
              <a:ext uri="{FF2B5EF4-FFF2-40B4-BE49-F238E27FC236}">
                <a16:creationId xmlns:a16="http://schemas.microsoft.com/office/drawing/2014/main" id="{30EC9736-70C4-488A-8BEB-6E01A069C827}"/>
              </a:ext>
            </a:extLst>
          </p:cNvPr>
          <p:cNvSpPr>
            <a:spLocks noGrp="1"/>
          </p:cNvSpPr>
          <p:nvPr>
            <p:ph idx="1"/>
          </p:nvPr>
        </p:nvSpPr>
        <p:spPr>
          <a:xfrm>
            <a:off x="838200" y="1541144"/>
            <a:ext cx="10515600" cy="4717415"/>
          </a:xfrm>
        </p:spPr>
        <p:txBody>
          <a:bodyPr>
            <a:normAutofit fontScale="92500" lnSpcReduction="10000"/>
          </a:bodyPr>
          <a:lstStyle/>
          <a:p>
            <a:r>
              <a:rPr lang="sv-SE" dirty="0"/>
              <a:t>Hjärnskakning definieras som kortvarig medvetslöshet och/eller minneslucka direkt efter skalltrauma.</a:t>
            </a:r>
          </a:p>
          <a:p>
            <a:pPr marL="0" indent="0">
              <a:buNone/>
            </a:pPr>
            <a:r>
              <a:rPr lang="sv-SE" dirty="0"/>
              <a:t>Svenska fotbollförbundets riktlinjer:</a:t>
            </a:r>
          </a:p>
          <a:p>
            <a:r>
              <a:rPr lang="sv-SE" dirty="0"/>
              <a:t>Spelaren </a:t>
            </a:r>
            <a:r>
              <a:rPr lang="sv-SE" b="1" dirty="0"/>
              <a:t>ska </a:t>
            </a:r>
            <a:r>
              <a:rPr lang="sv-SE" dirty="0"/>
              <a:t>omedelbart avbryta pågående aktivitet. Detta gäller även vid vad som kan uppfattas som lättare våld mot huvudet .</a:t>
            </a:r>
          </a:p>
          <a:p>
            <a:r>
              <a:rPr lang="sv-SE" dirty="0"/>
              <a:t>Spelaren förflyttas sedan till omklädningsrummet för observation. Är förloppet komplikationsfritt kan spelaren sändas hem. Den skadade får dock inte lämnas ensam under åtminstone de första 12 timmarna.</a:t>
            </a:r>
          </a:p>
          <a:p>
            <a:r>
              <a:rPr lang="sv-SE" dirty="0"/>
              <a:t>Det är tillåtet att vid värk ta någon form av smärtstillande, förslagsvis preparat av </a:t>
            </a:r>
            <a:r>
              <a:rPr lang="sv-SE" dirty="0" err="1"/>
              <a:t>paracetamol</a:t>
            </a:r>
            <a:r>
              <a:rPr lang="sv-SE" dirty="0"/>
              <a:t>-typ exempelvis Alvedon® eller </a:t>
            </a:r>
            <a:r>
              <a:rPr lang="sv-SE" dirty="0" err="1"/>
              <a:t>Panodil</a:t>
            </a:r>
            <a:r>
              <a:rPr lang="sv-SE" dirty="0"/>
              <a:t>®.</a:t>
            </a:r>
          </a:p>
          <a:p>
            <a:r>
              <a:rPr lang="sv-SE" dirty="0"/>
              <a:t>Om den skadade har varit medvetslös eller har en längre minneslucka bör han/hon sändas till närmaste akutmottagning.</a:t>
            </a:r>
          </a:p>
        </p:txBody>
      </p:sp>
    </p:spTree>
    <p:extLst>
      <p:ext uri="{BB962C8B-B14F-4D97-AF65-F5344CB8AC3E}">
        <p14:creationId xmlns:p14="http://schemas.microsoft.com/office/powerpoint/2010/main" val="7585572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951</Words>
  <Application>Microsoft Office PowerPoint</Application>
  <PresentationFormat>Bredbild</PresentationFormat>
  <Paragraphs>97</Paragraphs>
  <Slides>14</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Omhändertagande av idrottsskador för ungdomsledare</vt:lpstr>
      <vt:lpstr>Disposition</vt:lpstr>
      <vt:lpstr>Sårskador</vt:lpstr>
      <vt:lpstr>Sårskador</vt:lpstr>
      <vt:lpstr>Olycksfall/traumatiska skador</vt:lpstr>
      <vt:lpstr>PowerPoint-presentation</vt:lpstr>
      <vt:lpstr>PowerPoint-presentation</vt:lpstr>
      <vt:lpstr>Fotledsstukning</vt:lpstr>
      <vt:lpstr>Huvudskada</vt:lpstr>
      <vt:lpstr>Fortsatt omhändertagande av huvudskada</vt:lpstr>
      <vt:lpstr>Återgång till träning efter skallskada</vt:lpstr>
      <vt:lpstr>Hjärntrappan</vt:lpstr>
      <vt:lpstr>Infektion och idrott</vt:lpstr>
      <vt:lpstr>Fortsatt läsning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Idrottsskador för ungdomsledare</dc:title>
  <dc:creator>Jacob Isacson</dc:creator>
  <cp:lastModifiedBy>Jacob Isacson</cp:lastModifiedBy>
  <cp:revision>49</cp:revision>
  <dcterms:created xsi:type="dcterms:W3CDTF">2020-02-07T16:28:55Z</dcterms:created>
  <dcterms:modified xsi:type="dcterms:W3CDTF">2020-02-17T18:54:24Z</dcterms:modified>
</cp:coreProperties>
</file>