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  <p:sldMasterId id="2147483656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300" r:id="rId5"/>
    <p:sldId id="290" r:id="rId6"/>
    <p:sldId id="304" r:id="rId7"/>
    <p:sldId id="296" r:id="rId8"/>
    <p:sldId id="302" r:id="rId9"/>
    <p:sldId id="303" r:id="rId10"/>
    <p:sldId id="309" r:id="rId11"/>
    <p:sldId id="306" r:id="rId12"/>
    <p:sldId id="308" r:id="rId13"/>
    <p:sldId id="307" r:id="rId14"/>
  </p:sldIdLst>
  <p:sldSz cx="6858000" cy="9906000" type="A4"/>
  <p:notesSz cx="4565650" cy="6797675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24">
          <p15:clr>
            <a:srgbClr val="A4A3A4"/>
          </p15:clr>
        </p15:guide>
        <p15:guide id="2" orient="horz" pos="3392">
          <p15:clr>
            <a:srgbClr val="A4A3A4"/>
          </p15:clr>
        </p15:guide>
        <p15:guide id="3" orient="horz" pos="852">
          <p15:clr>
            <a:srgbClr val="A4A3A4"/>
          </p15:clr>
        </p15:guide>
        <p15:guide id="4" orient="horz" pos="3120">
          <p15:clr>
            <a:srgbClr val="A4A3A4"/>
          </p15:clr>
        </p15:guide>
        <p15:guide id="5" orient="horz" pos="1487">
          <p15:clr>
            <a:srgbClr val="A4A3A4"/>
          </p15:clr>
        </p15:guide>
        <p15:guide id="6" orient="horz" pos="761">
          <p15:clr>
            <a:srgbClr val="A4A3A4"/>
          </p15:clr>
        </p15:guide>
        <p15:guide id="7" pos="164">
          <p15:clr>
            <a:srgbClr val="A4A3A4"/>
          </p15:clr>
        </p15:guide>
        <p15:guide id="8" pos="436">
          <p15:clr>
            <a:srgbClr val="A4A3A4"/>
          </p15:clr>
        </p15:guide>
        <p15:guide id="9" pos="2160">
          <p15:clr>
            <a:srgbClr val="A4A3A4"/>
          </p15:clr>
        </p15:guide>
        <p15:guide id="10" pos="34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0FF"/>
    <a:srgbClr val="DA7200"/>
    <a:srgbClr val="057050"/>
    <a:srgbClr val="7FA6D1"/>
    <a:srgbClr val="EF1F1D"/>
    <a:srgbClr val="D1A173"/>
    <a:srgbClr val="012D74"/>
    <a:srgbClr val="104DC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0" autoAdjust="0"/>
    <p:restoredTop sz="50077" autoAdjust="0"/>
  </p:normalViewPr>
  <p:slideViewPr>
    <p:cSldViewPr>
      <p:cViewPr varScale="1">
        <p:scale>
          <a:sx n="75" d="100"/>
          <a:sy n="75" d="100"/>
        </p:scale>
        <p:origin x="2192" y="160"/>
      </p:cViewPr>
      <p:guideLst>
        <p:guide orient="horz" pos="5524"/>
        <p:guide orient="horz" pos="3392"/>
        <p:guide orient="horz" pos="852"/>
        <p:guide orient="horz" pos="3120"/>
        <p:guide orient="horz" pos="1487"/>
        <p:guide orient="horz" pos="761"/>
        <p:guide pos="164"/>
        <p:guide pos="436"/>
        <p:guide pos="2160"/>
        <p:guide pos="3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979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304" tIns="31153" rIns="62304" bIns="31153" numCol="1" anchor="t" anchorCtr="0" compatLnSpc="1">
            <a:prstTxWarp prst="textNoShape">
              <a:avLst/>
            </a:prstTxWarp>
          </a:bodyPr>
          <a:lstStyle>
            <a:lvl1pPr defTabSz="623400" eaLnBrk="0" hangingPunct="0">
              <a:defRPr sz="800" i="0">
                <a:latin typeface="Times" pitchFamily="18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586038" y="0"/>
            <a:ext cx="1979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304" tIns="31153" rIns="62304" bIns="31153" numCol="1" anchor="t" anchorCtr="0" compatLnSpc="1">
            <a:prstTxWarp prst="textNoShape">
              <a:avLst/>
            </a:prstTxWarp>
          </a:bodyPr>
          <a:lstStyle>
            <a:lvl1pPr algn="r" defTabSz="623400" eaLnBrk="0" hangingPunct="0">
              <a:defRPr sz="800" i="0">
                <a:latin typeface="Times" pitchFamily="18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30963"/>
            <a:ext cx="1979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304" tIns="31153" rIns="62304" bIns="31153" numCol="1" anchor="b" anchorCtr="0" compatLnSpc="1">
            <a:prstTxWarp prst="textNoShape">
              <a:avLst/>
            </a:prstTxWarp>
          </a:bodyPr>
          <a:lstStyle>
            <a:lvl1pPr defTabSz="623400" eaLnBrk="0" hangingPunct="0">
              <a:defRPr sz="800" i="0">
                <a:latin typeface="Times" pitchFamily="18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586038" y="6430963"/>
            <a:ext cx="1979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304" tIns="31153" rIns="62304" bIns="31153" numCol="1" anchor="b" anchorCtr="0" compatLnSpc="1">
            <a:prstTxWarp prst="textNoShape">
              <a:avLst/>
            </a:prstTxWarp>
          </a:bodyPr>
          <a:lstStyle>
            <a:lvl1pPr algn="r" defTabSz="623400" eaLnBrk="0" hangingPunct="0">
              <a:defRPr sz="800" i="0">
                <a:latin typeface="Times" pitchFamily="18" charset="0"/>
              </a:defRPr>
            </a:lvl1pPr>
          </a:lstStyle>
          <a:p>
            <a:pPr>
              <a:defRPr/>
            </a:pPr>
            <a:fld id="{9733D3F2-EF9A-4101-B29E-2C53818FAF0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9610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9796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304" tIns="31153" rIns="62304" bIns="31153" numCol="1" anchor="t" anchorCtr="0" compatLnSpc="1">
            <a:prstTxWarp prst="textNoShape">
              <a:avLst/>
            </a:prstTxWarp>
          </a:bodyPr>
          <a:lstStyle>
            <a:lvl1pPr defTabSz="623400" eaLnBrk="0" hangingPunct="0">
              <a:defRPr sz="800" i="0">
                <a:latin typeface="Times" pitchFamily="18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586038" y="0"/>
            <a:ext cx="19796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304" tIns="31153" rIns="62304" bIns="31153" numCol="1" anchor="t" anchorCtr="0" compatLnSpc="1">
            <a:prstTxWarp prst="textNoShape">
              <a:avLst/>
            </a:prstTxWarp>
          </a:bodyPr>
          <a:lstStyle>
            <a:lvl1pPr algn="r" defTabSz="623400" eaLnBrk="0" hangingPunct="0">
              <a:defRPr sz="800" i="0">
                <a:latin typeface="Times" pitchFamily="18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01763" y="509588"/>
            <a:ext cx="17621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09600" y="3228975"/>
            <a:ext cx="334645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304" tIns="31153" rIns="62304" bIns="31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950"/>
            <a:ext cx="19796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304" tIns="31153" rIns="62304" bIns="31153" numCol="1" anchor="b" anchorCtr="0" compatLnSpc="1">
            <a:prstTxWarp prst="textNoShape">
              <a:avLst/>
            </a:prstTxWarp>
          </a:bodyPr>
          <a:lstStyle>
            <a:lvl1pPr defTabSz="623400" eaLnBrk="0" hangingPunct="0">
              <a:defRPr sz="800" i="0">
                <a:latin typeface="Times" pitchFamily="18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586038" y="6457950"/>
            <a:ext cx="19796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304" tIns="31153" rIns="62304" bIns="31153" numCol="1" anchor="b" anchorCtr="0" compatLnSpc="1">
            <a:prstTxWarp prst="textNoShape">
              <a:avLst/>
            </a:prstTxWarp>
          </a:bodyPr>
          <a:lstStyle>
            <a:lvl1pPr algn="r" defTabSz="623400" eaLnBrk="0" hangingPunct="0">
              <a:defRPr sz="800" i="0">
                <a:latin typeface="Times" pitchFamily="18" charset="0"/>
              </a:defRPr>
            </a:lvl1pPr>
          </a:lstStyle>
          <a:p>
            <a:pPr>
              <a:defRPr/>
            </a:pPr>
            <a:fld id="{28376496-0938-475D-96CB-FC659D435EA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1379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622300"/>
            <a:fld id="{306BE1A4-53FC-440F-BAEA-459BFF1389E9}" type="slidenum">
              <a:rPr lang="sv-SE" smtClean="0">
                <a:latin typeface="Times" charset="0"/>
              </a:rPr>
              <a:pPr defTabSz="622300"/>
              <a:t>1</a:t>
            </a:fld>
            <a:endParaRPr lang="sv-SE">
              <a:latin typeface="Times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954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2586038" y="6457950"/>
            <a:ext cx="19796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124" tIns="31062" rIns="62124" bIns="31062" anchor="b"/>
          <a:lstStyle/>
          <a:p>
            <a:pPr algn="r"/>
            <a:fld id="{5F5FB03B-317B-4D28-A3BC-39FED5D02E18}" type="slidenum">
              <a:rPr lang="sv-SE" sz="800" b="1">
                <a:solidFill>
                  <a:srgbClr val="000000"/>
                </a:solidFill>
                <a:latin typeface="Arial" charset="0"/>
              </a:rPr>
              <a:pPr algn="r"/>
              <a:t>2</a:t>
            </a:fld>
            <a:endParaRPr lang="sv-SE" sz="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62124" tIns="31062" rIns="62124" bIns="31062"/>
          <a:lstStyle/>
          <a:p>
            <a:pPr eaLnBrk="1" hangingPunct="1"/>
            <a:endParaRPr lang="sv-S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442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00175" y="509588"/>
            <a:ext cx="1765300" cy="2549525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6480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622142">
              <a:defRPr/>
            </a:pPr>
            <a:fld id="{9893D30F-006B-47E1-B4CF-1F674079D660}" type="slidenum">
              <a:rPr lang="sv-SE" smtClean="0"/>
              <a:pPr defTabSz="622142">
                <a:defRPr/>
              </a:pPr>
              <a:t>5</a:t>
            </a:fld>
            <a:endParaRPr lang="sv-SE" dirty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01763" y="509588"/>
            <a:ext cx="1762125" cy="2549525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1578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28922A-32BF-4530-A9B2-65C6F170FA03}" type="slidenum">
              <a:rPr lang="sv-SE"/>
              <a:pPr/>
              <a:t>6</a:t>
            </a:fld>
            <a:endParaRPr lang="sv-SE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0175" y="509588"/>
            <a:ext cx="1765300" cy="2549525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9890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28922A-32BF-4530-A9B2-65C6F170FA03}" type="slidenum">
              <a:rPr lang="sv-SE"/>
              <a:pPr/>
              <a:t>7</a:t>
            </a:fld>
            <a:endParaRPr lang="sv-SE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0175" y="509588"/>
            <a:ext cx="1765300" cy="2549525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1977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5262563" y="776288"/>
            <a:ext cx="1595437" cy="64357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76250" y="776288"/>
            <a:ext cx="4633913" cy="64357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98538" y="3081338"/>
            <a:ext cx="2354262" cy="5138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505200" y="3081338"/>
            <a:ext cx="2354263" cy="5138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4743450" y="488950"/>
            <a:ext cx="1422400" cy="77311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76250" y="488950"/>
            <a:ext cx="4114800" cy="77311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76250" y="2073275"/>
            <a:ext cx="2840038" cy="5138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468688" y="2073275"/>
            <a:ext cx="2840037" cy="5138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488950"/>
            <a:ext cx="638175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639888"/>
            <a:ext cx="5832475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ändra</a:t>
            </a:r>
            <a:r>
              <a:rPr lang="en-US" dirty="0"/>
              <a:t> format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bakgrundstexten</a:t>
            </a:r>
            <a:endParaRPr lang="en-US" dirty="0"/>
          </a:p>
          <a:p>
            <a:pPr lvl="1"/>
            <a:r>
              <a:rPr lang="en-US" dirty="0" err="1"/>
              <a:t>Nivå</a:t>
            </a:r>
            <a:r>
              <a:rPr lang="en-US" dirty="0"/>
              <a:t> </a:t>
            </a:r>
            <a:r>
              <a:rPr lang="en-US" dirty="0" err="1"/>
              <a:t>två</a:t>
            </a:r>
            <a:endParaRPr lang="en-US" dirty="0"/>
          </a:p>
          <a:p>
            <a:pPr lvl="2"/>
            <a:r>
              <a:rPr lang="en-US" dirty="0" err="1"/>
              <a:t>Nivå</a:t>
            </a:r>
            <a:r>
              <a:rPr lang="en-US" dirty="0"/>
              <a:t> </a:t>
            </a:r>
            <a:r>
              <a:rPr lang="en-US" dirty="0" err="1"/>
              <a:t>tre</a:t>
            </a:r>
            <a:endParaRPr lang="en-US" dirty="0"/>
          </a:p>
          <a:p>
            <a:pPr lvl="3"/>
            <a:r>
              <a:rPr lang="en-US" dirty="0" err="1"/>
              <a:t>Nivå</a:t>
            </a:r>
            <a:r>
              <a:rPr lang="en-US" dirty="0"/>
              <a:t> </a:t>
            </a:r>
            <a:r>
              <a:rPr lang="en-US" dirty="0" err="1"/>
              <a:t>fyra</a:t>
            </a:r>
            <a:endParaRPr lang="en-US" dirty="0"/>
          </a:p>
          <a:p>
            <a:pPr lvl="4"/>
            <a:r>
              <a:rPr lang="en-US" dirty="0" err="1"/>
              <a:t>Nivå</a:t>
            </a:r>
            <a:r>
              <a:rPr lang="en-US" dirty="0"/>
              <a:t> fem</a:t>
            </a:r>
          </a:p>
        </p:txBody>
      </p:sp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4293096" y="-87560"/>
            <a:ext cx="2664296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3275" algn="l"/>
              </a:tabLst>
              <a:defRPr/>
            </a:pP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srgbClr val="1F1F2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1F1F2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tolthet  </a:t>
            </a: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srgbClr val="1F1F2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1F1F2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jälvkänsla </a:t>
            </a: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srgbClr val="1F1F2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1F1F2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valitet</a:t>
            </a:r>
          </a:p>
          <a:p>
            <a:pPr algn="l">
              <a:lnSpc>
                <a:spcPct val="90000"/>
              </a:lnSpc>
              <a:defRPr/>
            </a:pPr>
            <a:endParaRPr lang="sv-SE" sz="1200" b="0" i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2" descr="Sunnana"/>
          <p:cNvPicPr>
            <a:picLocks noChangeAspect="1" noChangeArrowheads="1"/>
          </p:cNvPicPr>
          <p:nvPr userDrawn="1"/>
        </p:nvPicPr>
        <p:blipFill rotWithShape="1">
          <a:blip r:embed="rId13" cstate="print">
            <a:duotone>
              <a:srgbClr val="3333CC">
                <a:shade val="45000"/>
                <a:satMod val="135000"/>
              </a:srgbClr>
              <a:prstClr val="white"/>
            </a:duotone>
            <a:lum bright="40000"/>
          </a:blip>
          <a:srcRect l="6496" t="508" r="19462" b="75547"/>
          <a:stretch/>
        </p:blipFill>
        <p:spPr bwMode="auto">
          <a:xfrm>
            <a:off x="-21632" y="8769424"/>
            <a:ext cx="6901264" cy="1152128"/>
          </a:xfrm>
          <a:prstGeom prst="rect">
            <a:avLst/>
          </a:prstGeom>
          <a:noFill/>
        </p:spPr>
      </p:pic>
      <p:pic>
        <p:nvPicPr>
          <p:cNvPr id="8" name="Picture 6" descr="C:\Users\Rolan\Desktop\ssk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541" y="9129464"/>
            <a:ext cx="1057827" cy="67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EB663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EB663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EB663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EB663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488950"/>
            <a:ext cx="56896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Klicka här för att ändra format på bakgrundsrubriken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8538" y="3081338"/>
            <a:ext cx="4860925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Klicka här för att ändra format på bakgrundstexten</a:t>
            </a:r>
          </a:p>
          <a:p>
            <a:pPr lvl="1"/>
            <a:r>
              <a:rPr lang="en-US"/>
              <a:t>Nivå två</a:t>
            </a:r>
          </a:p>
          <a:p>
            <a:pPr lvl="2"/>
            <a:r>
              <a:rPr lang="en-US"/>
              <a:t>Nivå tre</a:t>
            </a:r>
          </a:p>
          <a:p>
            <a:pPr lvl="3"/>
            <a:r>
              <a:rPr lang="en-US"/>
              <a:t>Nivå fyra</a:t>
            </a:r>
          </a:p>
          <a:p>
            <a:pPr lvl="4"/>
            <a:r>
              <a:rPr lang="en-US"/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04DC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04DC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04DC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04DC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04DC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104DC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104DC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104DC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104DC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15"/>
          <p:cNvSpPr>
            <a:spLocks noChangeArrowheads="1"/>
          </p:cNvSpPr>
          <p:nvPr/>
        </p:nvSpPr>
        <p:spPr bwMode="auto">
          <a:xfrm>
            <a:off x="476250" y="1280592"/>
            <a:ext cx="58293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sv-SE" sz="3600" dirty="0">
                <a:solidFill>
                  <a:srgbClr val="104DC6"/>
                </a:solidFill>
                <a:latin typeface="Calibri"/>
                <a:cs typeface="Calibri"/>
              </a:rPr>
              <a:t>Mental träning</a:t>
            </a:r>
            <a:br>
              <a:rPr lang="sv-SE" sz="3600" dirty="0">
                <a:solidFill>
                  <a:srgbClr val="104DC6"/>
                </a:solidFill>
                <a:latin typeface="Calibri"/>
                <a:cs typeface="Calibri"/>
              </a:rPr>
            </a:br>
            <a:r>
              <a:rPr lang="sv-SE" sz="3600" dirty="0">
                <a:solidFill>
                  <a:srgbClr val="104DC6"/>
                </a:solidFill>
                <a:latin typeface="Calibri"/>
                <a:cs typeface="Calibri"/>
              </a:rPr>
              <a:t>Säsongen 2021</a:t>
            </a:r>
            <a:br>
              <a:rPr lang="sv-SE" sz="3600" b="1" dirty="0">
                <a:solidFill>
                  <a:srgbClr val="104DC6"/>
                </a:solidFill>
                <a:latin typeface="Calibri"/>
                <a:cs typeface="Calibri"/>
              </a:rPr>
            </a:br>
            <a:endParaRPr lang="sv-SE" sz="3600" dirty="0">
              <a:solidFill>
                <a:srgbClr val="104DC6"/>
              </a:solidFill>
              <a:latin typeface="Calibri"/>
              <a:cs typeface="Calibri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214B8236-CF7E-F840-B18C-FC97414CB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88" y="272480"/>
            <a:ext cx="1003300" cy="698500"/>
          </a:xfrm>
          <a:prstGeom prst="rect">
            <a:avLst/>
          </a:prstGeom>
        </p:spPr>
      </p:pic>
      <p:pic>
        <p:nvPicPr>
          <p:cNvPr id="5" name="Bildobjekt 4" descr="En bild som visar gräs, fotboll, fält, leker&#10;&#10;Automatiskt genererad beskrivning">
            <a:extLst>
              <a:ext uri="{FF2B5EF4-FFF2-40B4-BE49-F238E27FC236}">
                <a16:creationId xmlns:a16="http://schemas.microsoft.com/office/drawing/2014/main" id="{1187D29D-8C1F-DC40-B755-1BAC6076A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3832"/>
            <a:ext cx="6858000" cy="46383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74675" y="1423988"/>
            <a:ext cx="5807075" cy="303212"/>
          </a:xfrm>
          <a:noFill/>
        </p:spPr>
        <p:txBody>
          <a:bodyPr/>
          <a:lstStyle/>
          <a:p>
            <a:pPr>
              <a:lnSpc>
                <a:spcPct val="95000"/>
              </a:lnSpc>
              <a:spcBef>
                <a:spcPct val="50000"/>
              </a:spcBef>
              <a:buFontTx/>
              <a:buNone/>
            </a:pPr>
            <a:r>
              <a:rPr lang="sv-SE" b="0" i="1" dirty="0">
                <a:latin typeface="+mn-lt"/>
              </a:rPr>
              <a:t>Plan för åtgärder, aktiviteter och träning de kommande månaderna: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title"/>
          </p:nvPr>
        </p:nvSpPr>
        <p:spPr>
          <a:xfrm>
            <a:off x="404813" y="560388"/>
            <a:ext cx="6120531" cy="792212"/>
          </a:xfrm>
          <a:noFill/>
        </p:spPr>
        <p:txBody>
          <a:bodyPr/>
          <a:lstStyle/>
          <a:p>
            <a:r>
              <a:rPr lang="sv-SE" sz="2800" b="0" dirty="0">
                <a:solidFill>
                  <a:srgbClr val="104DC6"/>
                </a:solidFill>
              </a:rPr>
              <a:t>Mål och handlingsplaner…</a:t>
            </a: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523875" y="1771650"/>
            <a:ext cx="3954463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5000"/>
              </a:lnSpc>
              <a:spcBef>
                <a:spcPct val="50000"/>
              </a:spcBef>
            </a:pPr>
            <a:r>
              <a:rPr lang="sv-SE" sz="1200" dirty="0">
                <a:latin typeface="+mn-lt"/>
              </a:rPr>
              <a:t>Träna på/utveckla (VAD):</a:t>
            </a:r>
          </a:p>
        </p:txBody>
      </p:sp>
      <p:sp>
        <p:nvSpPr>
          <p:cNvPr id="16389" name="Line 7"/>
          <p:cNvSpPr>
            <a:spLocks noChangeShapeType="1"/>
          </p:cNvSpPr>
          <p:nvPr/>
        </p:nvSpPr>
        <p:spPr bwMode="auto">
          <a:xfrm>
            <a:off x="3429000" y="1771650"/>
            <a:ext cx="0" cy="4237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6390" name="Line 8"/>
          <p:cNvSpPr>
            <a:spLocks noChangeShapeType="1"/>
          </p:cNvSpPr>
          <p:nvPr/>
        </p:nvSpPr>
        <p:spPr bwMode="auto">
          <a:xfrm>
            <a:off x="404813" y="1771650"/>
            <a:ext cx="5976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3657600" y="1771650"/>
            <a:ext cx="4265613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5000"/>
              </a:lnSpc>
              <a:spcBef>
                <a:spcPct val="50000"/>
              </a:spcBef>
            </a:pPr>
            <a:r>
              <a:rPr lang="sv-SE" sz="1200" dirty="0">
                <a:latin typeface="+mn-lt"/>
              </a:rPr>
              <a:t>Bidra genom att: (HUR)	</a:t>
            </a:r>
          </a:p>
        </p:txBody>
      </p:sp>
      <p:sp>
        <p:nvSpPr>
          <p:cNvPr id="16392" name="Platshållare för bildnummer 4"/>
          <p:cNvSpPr txBox="1">
            <a:spLocks noGrp="1"/>
          </p:cNvSpPr>
          <p:nvPr/>
        </p:nvSpPr>
        <p:spPr bwMode="auto">
          <a:xfrm>
            <a:off x="2714625" y="9112250"/>
            <a:ext cx="14287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v-SE">
              <a:latin typeface="Arial" charset="0"/>
            </a:endParaRPr>
          </a:p>
          <a:p>
            <a:pPr algn="ctr"/>
            <a:fld id="{7B269F8F-ED72-499B-BC60-226F9EE3DBB5}" type="slidenum">
              <a:rPr lang="sv-SE">
                <a:latin typeface="Arial" charset="0"/>
              </a:rPr>
              <a:pPr algn="ctr"/>
              <a:t>10</a:t>
            </a:fld>
            <a:endParaRPr lang="sv-S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072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430792" y="632073"/>
            <a:ext cx="5850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>
                <a:solidFill>
                  <a:srgbClr val="104DC6"/>
                </a:solidFill>
                <a:latin typeface="+mj-lt"/>
                <a:cs typeface="Calibri" pitchFamily="34" charset="0"/>
              </a:rPr>
              <a:t>Erfarenhetslärande från 20:e februari…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427252" y="1856656"/>
            <a:ext cx="6026084" cy="7230804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600" b="0" dirty="0">
                <a:latin typeface="+mn-lt"/>
              </a:rPr>
              <a:t>Initiativ, effekter och lärdomar så här långt…</a:t>
            </a:r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r>
              <a:rPr lang="sv-SE" sz="1600" b="0" dirty="0">
                <a:latin typeface="+mn-lt"/>
              </a:rPr>
              <a:t>Viktigt för mig att tänka på framåt…</a:t>
            </a:r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endParaRPr lang="sv-SE" sz="1400" dirty="0"/>
          </a:p>
        </p:txBody>
      </p:sp>
      <p:sp>
        <p:nvSpPr>
          <p:cNvPr id="11" name="Platshållare för bildnummer 4"/>
          <p:cNvSpPr txBox="1">
            <a:spLocks noGrp="1"/>
          </p:cNvSpPr>
          <p:nvPr/>
        </p:nvSpPr>
        <p:spPr bwMode="auto">
          <a:xfrm>
            <a:off x="2714625" y="9152113"/>
            <a:ext cx="1428750" cy="7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sv-SE" sz="1400" b="0" dirty="0">
              <a:solidFill>
                <a:srgbClr val="0000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</a:pPr>
            <a:fld id="{D99DC32E-D8A4-49FF-8BB3-71A13B51A1FE}" type="slidenum">
              <a:rPr lang="sv-SE" sz="1400" b="0" smtClean="0">
                <a:solidFill>
                  <a:srgbClr val="000000"/>
                </a:solidFill>
                <a:latin typeface="Arial" charset="0"/>
              </a:rPr>
              <a:pPr algn="ctr" eaLnBrk="1" hangingPunct="1">
                <a:spcBef>
                  <a:spcPct val="0"/>
                </a:spcBef>
              </a:pPr>
              <a:t>11</a:t>
            </a:fld>
            <a:endParaRPr lang="sv-SE" sz="1400" b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957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46125" y="804863"/>
            <a:ext cx="58404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80000"/>
              </a:lnSpc>
            </a:pPr>
            <a:r>
              <a:rPr lang="sv-SE" sz="2800" dirty="0">
                <a:solidFill>
                  <a:srgbClr val="104DC6"/>
                </a:solidFill>
                <a:latin typeface="+mj-lt"/>
              </a:rPr>
              <a:t>Tio råd  </a:t>
            </a:r>
            <a:br>
              <a:rPr lang="sv-SE" sz="2400" b="1" dirty="0">
                <a:solidFill>
                  <a:srgbClr val="104DC6"/>
                </a:solidFill>
                <a:latin typeface="+mj-lt"/>
              </a:rPr>
            </a:br>
            <a:endParaRPr lang="sv-SE" sz="2400" b="1" dirty="0">
              <a:solidFill>
                <a:srgbClr val="104DC6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sv-SE" sz="2400" dirty="0">
                <a:solidFill>
                  <a:srgbClr val="104DC6"/>
                </a:solidFill>
                <a:latin typeface="+mj-lt"/>
              </a:rPr>
              <a:t>– till DIG som vill vara/bli DIN </a:t>
            </a:r>
            <a:br>
              <a:rPr lang="sv-SE" sz="2400" dirty="0">
                <a:solidFill>
                  <a:srgbClr val="104DC6"/>
                </a:solidFill>
                <a:latin typeface="+mj-lt"/>
              </a:rPr>
            </a:br>
            <a:r>
              <a:rPr lang="sv-SE" sz="2400" dirty="0">
                <a:solidFill>
                  <a:srgbClr val="104DC6"/>
                </a:solidFill>
                <a:latin typeface="+mj-lt"/>
              </a:rPr>
              <a:t>egen tränare/rådgivare/uppmuntrare</a:t>
            </a:r>
          </a:p>
        </p:txBody>
      </p:sp>
      <p:sp>
        <p:nvSpPr>
          <p:cNvPr id="15363" name="Freeform 3"/>
          <p:cNvSpPr>
            <a:spLocks/>
          </p:cNvSpPr>
          <p:nvPr/>
        </p:nvSpPr>
        <p:spPr bwMode="auto">
          <a:xfrm>
            <a:off x="538778" y="2440211"/>
            <a:ext cx="401638" cy="4014788"/>
          </a:xfrm>
          <a:custGeom>
            <a:avLst/>
            <a:gdLst>
              <a:gd name="T0" fmla="*/ 355 w 369"/>
              <a:gd name="T1" fmla="*/ 1574 h 2897"/>
              <a:gd name="T2" fmla="*/ 346 w 369"/>
              <a:gd name="T3" fmla="*/ 1836 h 2897"/>
              <a:gd name="T4" fmla="*/ 341 w 369"/>
              <a:gd name="T5" fmla="*/ 1844 h 2897"/>
              <a:gd name="T6" fmla="*/ 341 w 369"/>
              <a:gd name="T7" fmla="*/ 2159 h 2897"/>
              <a:gd name="T8" fmla="*/ 317 w 369"/>
              <a:gd name="T9" fmla="*/ 2339 h 2897"/>
              <a:gd name="T10" fmla="*/ 284 w 369"/>
              <a:gd name="T11" fmla="*/ 2448 h 2897"/>
              <a:gd name="T12" fmla="*/ 251 w 369"/>
              <a:gd name="T13" fmla="*/ 2510 h 2897"/>
              <a:gd name="T14" fmla="*/ 246 w 369"/>
              <a:gd name="T15" fmla="*/ 2492 h 2897"/>
              <a:gd name="T16" fmla="*/ 241 w 369"/>
              <a:gd name="T17" fmla="*/ 2466 h 2897"/>
              <a:gd name="T18" fmla="*/ 237 w 369"/>
              <a:gd name="T19" fmla="*/ 2456 h 2897"/>
              <a:gd name="T20" fmla="*/ 213 w 369"/>
              <a:gd name="T21" fmla="*/ 2520 h 2897"/>
              <a:gd name="T22" fmla="*/ 190 w 369"/>
              <a:gd name="T23" fmla="*/ 2574 h 2897"/>
              <a:gd name="T24" fmla="*/ 175 w 369"/>
              <a:gd name="T25" fmla="*/ 2592 h 2897"/>
              <a:gd name="T26" fmla="*/ 166 w 369"/>
              <a:gd name="T27" fmla="*/ 2574 h 2897"/>
              <a:gd name="T28" fmla="*/ 156 w 369"/>
              <a:gd name="T29" fmla="*/ 2502 h 2897"/>
              <a:gd name="T30" fmla="*/ 147 w 369"/>
              <a:gd name="T31" fmla="*/ 2466 h 2897"/>
              <a:gd name="T32" fmla="*/ 142 w 369"/>
              <a:gd name="T33" fmla="*/ 2492 h 2897"/>
              <a:gd name="T34" fmla="*/ 142 w 369"/>
              <a:gd name="T35" fmla="*/ 2528 h 2897"/>
              <a:gd name="T36" fmla="*/ 132 w 369"/>
              <a:gd name="T37" fmla="*/ 2538 h 2897"/>
              <a:gd name="T38" fmla="*/ 128 w 369"/>
              <a:gd name="T39" fmla="*/ 2556 h 2897"/>
              <a:gd name="T40" fmla="*/ 123 w 369"/>
              <a:gd name="T41" fmla="*/ 2610 h 2897"/>
              <a:gd name="T42" fmla="*/ 113 w 369"/>
              <a:gd name="T43" fmla="*/ 2646 h 2897"/>
              <a:gd name="T44" fmla="*/ 104 w 369"/>
              <a:gd name="T45" fmla="*/ 2681 h 2897"/>
              <a:gd name="T46" fmla="*/ 90 w 369"/>
              <a:gd name="T47" fmla="*/ 2681 h 2897"/>
              <a:gd name="T48" fmla="*/ 85 w 369"/>
              <a:gd name="T49" fmla="*/ 2699 h 2897"/>
              <a:gd name="T50" fmla="*/ 76 w 369"/>
              <a:gd name="T51" fmla="*/ 2708 h 2897"/>
              <a:gd name="T52" fmla="*/ 71 w 369"/>
              <a:gd name="T53" fmla="*/ 2690 h 2897"/>
              <a:gd name="T54" fmla="*/ 66 w 369"/>
              <a:gd name="T55" fmla="*/ 2654 h 2897"/>
              <a:gd name="T56" fmla="*/ 38 w 369"/>
              <a:gd name="T57" fmla="*/ 2779 h 2897"/>
              <a:gd name="T58" fmla="*/ 29 w 369"/>
              <a:gd name="T59" fmla="*/ 2789 h 2897"/>
              <a:gd name="T60" fmla="*/ 19 w 369"/>
              <a:gd name="T61" fmla="*/ 2851 h 2897"/>
              <a:gd name="T62" fmla="*/ 5 w 369"/>
              <a:gd name="T63" fmla="*/ 2897 h 2897"/>
              <a:gd name="T64" fmla="*/ 0 w 369"/>
              <a:gd name="T65" fmla="*/ 2861 h 2897"/>
              <a:gd name="T66" fmla="*/ 5 w 369"/>
              <a:gd name="T67" fmla="*/ 2779 h 2897"/>
              <a:gd name="T68" fmla="*/ 19 w 369"/>
              <a:gd name="T69" fmla="*/ 2735 h 2897"/>
              <a:gd name="T70" fmla="*/ 10 w 369"/>
              <a:gd name="T71" fmla="*/ 2708 h 2897"/>
              <a:gd name="T72" fmla="*/ 0 w 369"/>
              <a:gd name="T73" fmla="*/ 2681 h 2897"/>
              <a:gd name="T74" fmla="*/ 10 w 369"/>
              <a:gd name="T75" fmla="*/ 2528 h 2897"/>
              <a:gd name="T76" fmla="*/ 15 w 369"/>
              <a:gd name="T77" fmla="*/ 2241 h 2897"/>
              <a:gd name="T78" fmla="*/ 29 w 369"/>
              <a:gd name="T79" fmla="*/ 1943 h 2897"/>
              <a:gd name="T80" fmla="*/ 29 w 369"/>
              <a:gd name="T81" fmla="*/ 1538 h 2897"/>
              <a:gd name="T82" fmla="*/ 15 w 369"/>
              <a:gd name="T83" fmla="*/ 1151 h 2897"/>
              <a:gd name="T84" fmla="*/ 0 w 369"/>
              <a:gd name="T85" fmla="*/ 981 h 2897"/>
              <a:gd name="T86" fmla="*/ 5 w 369"/>
              <a:gd name="T87" fmla="*/ 882 h 2897"/>
              <a:gd name="T88" fmla="*/ 15 w 369"/>
              <a:gd name="T89" fmla="*/ 342 h 2897"/>
              <a:gd name="T90" fmla="*/ 22 w 369"/>
              <a:gd name="T91" fmla="*/ 91 h 2897"/>
              <a:gd name="T92" fmla="*/ 303 w 369"/>
              <a:gd name="T93" fmla="*/ 0 h 2897"/>
              <a:gd name="T94" fmla="*/ 303 w 369"/>
              <a:gd name="T95" fmla="*/ 18 h 2897"/>
              <a:gd name="T96" fmla="*/ 284 w 369"/>
              <a:gd name="T97" fmla="*/ 54 h 2897"/>
              <a:gd name="T98" fmla="*/ 284 w 369"/>
              <a:gd name="T99" fmla="*/ 72 h 2897"/>
              <a:gd name="T100" fmla="*/ 303 w 369"/>
              <a:gd name="T101" fmla="*/ 90 h 2897"/>
              <a:gd name="T102" fmla="*/ 317 w 369"/>
              <a:gd name="T103" fmla="*/ 118 h 2897"/>
              <a:gd name="T104" fmla="*/ 331 w 369"/>
              <a:gd name="T105" fmla="*/ 171 h 2897"/>
              <a:gd name="T106" fmla="*/ 355 w 369"/>
              <a:gd name="T107" fmla="*/ 487 h 2897"/>
              <a:gd name="T108" fmla="*/ 355 w 369"/>
              <a:gd name="T109" fmla="*/ 746 h 2897"/>
              <a:gd name="T110" fmla="*/ 365 w 369"/>
              <a:gd name="T111" fmla="*/ 836 h 2897"/>
              <a:gd name="T112" fmla="*/ 360 w 369"/>
              <a:gd name="T113" fmla="*/ 936 h 2897"/>
              <a:gd name="T114" fmla="*/ 365 w 369"/>
              <a:gd name="T115" fmla="*/ 990 h 2897"/>
              <a:gd name="T116" fmla="*/ 365 w 369"/>
              <a:gd name="T117" fmla="*/ 1061 h 2897"/>
              <a:gd name="T118" fmla="*/ 360 w 369"/>
              <a:gd name="T119" fmla="*/ 1079 h 289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69"/>
              <a:gd name="T181" fmla="*/ 0 h 2897"/>
              <a:gd name="T182" fmla="*/ 369 w 369"/>
              <a:gd name="T183" fmla="*/ 2897 h 289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69" h="2897">
                <a:moveTo>
                  <a:pt x="360" y="1079"/>
                </a:moveTo>
                <a:lnTo>
                  <a:pt x="355" y="1574"/>
                </a:lnTo>
                <a:lnTo>
                  <a:pt x="350" y="1836"/>
                </a:lnTo>
                <a:lnTo>
                  <a:pt x="346" y="1836"/>
                </a:lnTo>
                <a:lnTo>
                  <a:pt x="346" y="1844"/>
                </a:lnTo>
                <a:lnTo>
                  <a:pt x="341" y="1844"/>
                </a:lnTo>
                <a:lnTo>
                  <a:pt x="346" y="2015"/>
                </a:lnTo>
                <a:lnTo>
                  <a:pt x="341" y="2159"/>
                </a:lnTo>
                <a:lnTo>
                  <a:pt x="331" y="2258"/>
                </a:lnTo>
                <a:lnTo>
                  <a:pt x="317" y="2339"/>
                </a:lnTo>
                <a:lnTo>
                  <a:pt x="303" y="2402"/>
                </a:lnTo>
                <a:lnTo>
                  <a:pt x="284" y="2448"/>
                </a:lnTo>
                <a:lnTo>
                  <a:pt x="256" y="2502"/>
                </a:lnTo>
                <a:lnTo>
                  <a:pt x="251" y="2510"/>
                </a:lnTo>
                <a:lnTo>
                  <a:pt x="246" y="2502"/>
                </a:lnTo>
                <a:lnTo>
                  <a:pt x="246" y="2492"/>
                </a:lnTo>
                <a:lnTo>
                  <a:pt x="246" y="2484"/>
                </a:lnTo>
                <a:lnTo>
                  <a:pt x="241" y="2466"/>
                </a:lnTo>
                <a:lnTo>
                  <a:pt x="241" y="2456"/>
                </a:lnTo>
                <a:lnTo>
                  <a:pt x="237" y="2456"/>
                </a:lnTo>
                <a:lnTo>
                  <a:pt x="222" y="2484"/>
                </a:lnTo>
                <a:lnTo>
                  <a:pt x="213" y="2520"/>
                </a:lnTo>
                <a:lnTo>
                  <a:pt x="199" y="2546"/>
                </a:lnTo>
                <a:lnTo>
                  <a:pt x="190" y="2574"/>
                </a:lnTo>
                <a:lnTo>
                  <a:pt x="180" y="2592"/>
                </a:lnTo>
                <a:lnTo>
                  <a:pt x="175" y="2592"/>
                </a:lnTo>
                <a:lnTo>
                  <a:pt x="175" y="2582"/>
                </a:lnTo>
                <a:lnTo>
                  <a:pt x="166" y="2574"/>
                </a:lnTo>
                <a:lnTo>
                  <a:pt x="162" y="2556"/>
                </a:lnTo>
                <a:lnTo>
                  <a:pt x="156" y="2502"/>
                </a:lnTo>
                <a:lnTo>
                  <a:pt x="147" y="2456"/>
                </a:lnTo>
                <a:lnTo>
                  <a:pt x="147" y="2466"/>
                </a:lnTo>
                <a:lnTo>
                  <a:pt x="142" y="2474"/>
                </a:lnTo>
                <a:lnTo>
                  <a:pt x="142" y="2492"/>
                </a:lnTo>
                <a:lnTo>
                  <a:pt x="147" y="2510"/>
                </a:lnTo>
                <a:lnTo>
                  <a:pt x="142" y="2528"/>
                </a:lnTo>
                <a:lnTo>
                  <a:pt x="137" y="2528"/>
                </a:lnTo>
                <a:lnTo>
                  <a:pt x="132" y="2538"/>
                </a:lnTo>
                <a:lnTo>
                  <a:pt x="128" y="2546"/>
                </a:lnTo>
                <a:lnTo>
                  <a:pt x="128" y="2556"/>
                </a:lnTo>
                <a:lnTo>
                  <a:pt x="123" y="2582"/>
                </a:lnTo>
                <a:lnTo>
                  <a:pt x="123" y="2610"/>
                </a:lnTo>
                <a:lnTo>
                  <a:pt x="119" y="2628"/>
                </a:lnTo>
                <a:lnTo>
                  <a:pt x="113" y="2646"/>
                </a:lnTo>
                <a:lnTo>
                  <a:pt x="109" y="2663"/>
                </a:lnTo>
                <a:lnTo>
                  <a:pt x="104" y="2681"/>
                </a:lnTo>
                <a:lnTo>
                  <a:pt x="100" y="2681"/>
                </a:lnTo>
                <a:lnTo>
                  <a:pt x="90" y="2681"/>
                </a:lnTo>
                <a:lnTo>
                  <a:pt x="85" y="2690"/>
                </a:lnTo>
                <a:lnTo>
                  <a:pt x="85" y="2699"/>
                </a:lnTo>
                <a:lnTo>
                  <a:pt x="81" y="2708"/>
                </a:lnTo>
                <a:lnTo>
                  <a:pt x="76" y="2708"/>
                </a:lnTo>
                <a:lnTo>
                  <a:pt x="71" y="2699"/>
                </a:lnTo>
                <a:lnTo>
                  <a:pt x="71" y="2690"/>
                </a:lnTo>
                <a:lnTo>
                  <a:pt x="66" y="2672"/>
                </a:lnTo>
                <a:lnTo>
                  <a:pt x="66" y="2654"/>
                </a:lnTo>
                <a:lnTo>
                  <a:pt x="62" y="2646"/>
                </a:lnTo>
                <a:lnTo>
                  <a:pt x="38" y="2779"/>
                </a:lnTo>
                <a:lnTo>
                  <a:pt x="34" y="2779"/>
                </a:lnTo>
                <a:lnTo>
                  <a:pt x="29" y="2789"/>
                </a:lnTo>
                <a:lnTo>
                  <a:pt x="24" y="2789"/>
                </a:lnTo>
                <a:lnTo>
                  <a:pt x="19" y="2851"/>
                </a:lnTo>
                <a:lnTo>
                  <a:pt x="15" y="2879"/>
                </a:lnTo>
                <a:lnTo>
                  <a:pt x="5" y="2897"/>
                </a:lnTo>
                <a:lnTo>
                  <a:pt x="0" y="2879"/>
                </a:lnTo>
                <a:lnTo>
                  <a:pt x="0" y="2861"/>
                </a:lnTo>
                <a:lnTo>
                  <a:pt x="0" y="2825"/>
                </a:lnTo>
                <a:lnTo>
                  <a:pt x="5" y="2779"/>
                </a:lnTo>
                <a:lnTo>
                  <a:pt x="15" y="2743"/>
                </a:lnTo>
                <a:lnTo>
                  <a:pt x="19" y="2735"/>
                </a:lnTo>
                <a:lnTo>
                  <a:pt x="15" y="2726"/>
                </a:lnTo>
                <a:lnTo>
                  <a:pt x="10" y="2708"/>
                </a:lnTo>
                <a:lnTo>
                  <a:pt x="5" y="2690"/>
                </a:lnTo>
                <a:lnTo>
                  <a:pt x="0" y="2681"/>
                </a:lnTo>
                <a:lnTo>
                  <a:pt x="0" y="2672"/>
                </a:lnTo>
                <a:lnTo>
                  <a:pt x="10" y="2528"/>
                </a:lnTo>
                <a:lnTo>
                  <a:pt x="15" y="2384"/>
                </a:lnTo>
                <a:lnTo>
                  <a:pt x="15" y="2241"/>
                </a:lnTo>
                <a:lnTo>
                  <a:pt x="19" y="2097"/>
                </a:lnTo>
                <a:lnTo>
                  <a:pt x="29" y="1943"/>
                </a:lnTo>
                <a:lnTo>
                  <a:pt x="29" y="1746"/>
                </a:lnTo>
                <a:lnTo>
                  <a:pt x="29" y="1538"/>
                </a:lnTo>
                <a:lnTo>
                  <a:pt x="24" y="1287"/>
                </a:lnTo>
                <a:lnTo>
                  <a:pt x="15" y="1151"/>
                </a:lnTo>
                <a:lnTo>
                  <a:pt x="0" y="1026"/>
                </a:lnTo>
                <a:lnTo>
                  <a:pt x="0" y="981"/>
                </a:lnTo>
                <a:lnTo>
                  <a:pt x="0" y="936"/>
                </a:lnTo>
                <a:lnTo>
                  <a:pt x="5" y="882"/>
                </a:lnTo>
                <a:lnTo>
                  <a:pt x="5" y="836"/>
                </a:lnTo>
                <a:lnTo>
                  <a:pt x="15" y="342"/>
                </a:lnTo>
                <a:lnTo>
                  <a:pt x="22" y="173"/>
                </a:lnTo>
                <a:lnTo>
                  <a:pt x="22" y="91"/>
                </a:lnTo>
                <a:lnTo>
                  <a:pt x="104" y="30"/>
                </a:lnTo>
                <a:lnTo>
                  <a:pt x="303" y="0"/>
                </a:lnTo>
                <a:lnTo>
                  <a:pt x="307" y="10"/>
                </a:lnTo>
                <a:lnTo>
                  <a:pt x="303" y="18"/>
                </a:lnTo>
                <a:lnTo>
                  <a:pt x="294" y="46"/>
                </a:lnTo>
                <a:lnTo>
                  <a:pt x="284" y="54"/>
                </a:lnTo>
                <a:lnTo>
                  <a:pt x="284" y="64"/>
                </a:lnTo>
                <a:lnTo>
                  <a:pt x="284" y="72"/>
                </a:lnTo>
                <a:lnTo>
                  <a:pt x="288" y="82"/>
                </a:lnTo>
                <a:lnTo>
                  <a:pt x="303" y="90"/>
                </a:lnTo>
                <a:lnTo>
                  <a:pt x="312" y="100"/>
                </a:lnTo>
                <a:lnTo>
                  <a:pt x="317" y="118"/>
                </a:lnTo>
                <a:lnTo>
                  <a:pt x="326" y="136"/>
                </a:lnTo>
                <a:lnTo>
                  <a:pt x="331" y="171"/>
                </a:lnTo>
                <a:lnTo>
                  <a:pt x="336" y="207"/>
                </a:lnTo>
                <a:lnTo>
                  <a:pt x="355" y="487"/>
                </a:lnTo>
                <a:lnTo>
                  <a:pt x="360" y="621"/>
                </a:lnTo>
                <a:lnTo>
                  <a:pt x="355" y="746"/>
                </a:lnTo>
                <a:lnTo>
                  <a:pt x="360" y="792"/>
                </a:lnTo>
                <a:lnTo>
                  <a:pt x="365" y="836"/>
                </a:lnTo>
                <a:lnTo>
                  <a:pt x="365" y="890"/>
                </a:lnTo>
                <a:lnTo>
                  <a:pt x="360" y="936"/>
                </a:lnTo>
                <a:lnTo>
                  <a:pt x="360" y="962"/>
                </a:lnTo>
                <a:lnTo>
                  <a:pt x="365" y="990"/>
                </a:lnTo>
                <a:lnTo>
                  <a:pt x="369" y="1053"/>
                </a:lnTo>
                <a:lnTo>
                  <a:pt x="365" y="1061"/>
                </a:lnTo>
                <a:lnTo>
                  <a:pt x="360" y="1071"/>
                </a:lnTo>
                <a:lnTo>
                  <a:pt x="360" y="1079"/>
                </a:lnTo>
                <a:close/>
              </a:path>
            </a:pathLst>
          </a:custGeom>
          <a:gradFill rotWithShape="0">
            <a:gsLst>
              <a:gs pos="0">
                <a:srgbClr val="FF9218"/>
              </a:gs>
              <a:gs pos="100000">
                <a:srgbClr val="FA4E19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>
              <a:latin typeface="+mn-lt"/>
            </a:endParaRPr>
          </a:p>
        </p:txBody>
      </p:sp>
      <p:sp>
        <p:nvSpPr>
          <p:cNvPr id="15364" name="Freeform 4"/>
          <p:cNvSpPr>
            <a:spLocks/>
          </p:cNvSpPr>
          <p:nvPr/>
        </p:nvSpPr>
        <p:spPr bwMode="auto">
          <a:xfrm>
            <a:off x="538778" y="2440211"/>
            <a:ext cx="401638" cy="4014788"/>
          </a:xfrm>
          <a:custGeom>
            <a:avLst/>
            <a:gdLst>
              <a:gd name="T0" fmla="*/ 355 w 369"/>
              <a:gd name="T1" fmla="*/ 1574 h 2897"/>
              <a:gd name="T2" fmla="*/ 346 w 369"/>
              <a:gd name="T3" fmla="*/ 1836 h 2897"/>
              <a:gd name="T4" fmla="*/ 341 w 369"/>
              <a:gd name="T5" fmla="*/ 1844 h 2897"/>
              <a:gd name="T6" fmla="*/ 341 w 369"/>
              <a:gd name="T7" fmla="*/ 2159 h 2897"/>
              <a:gd name="T8" fmla="*/ 317 w 369"/>
              <a:gd name="T9" fmla="*/ 2339 h 2897"/>
              <a:gd name="T10" fmla="*/ 284 w 369"/>
              <a:gd name="T11" fmla="*/ 2448 h 2897"/>
              <a:gd name="T12" fmla="*/ 251 w 369"/>
              <a:gd name="T13" fmla="*/ 2510 h 2897"/>
              <a:gd name="T14" fmla="*/ 246 w 369"/>
              <a:gd name="T15" fmla="*/ 2492 h 2897"/>
              <a:gd name="T16" fmla="*/ 241 w 369"/>
              <a:gd name="T17" fmla="*/ 2466 h 2897"/>
              <a:gd name="T18" fmla="*/ 237 w 369"/>
              <a:gd name="T19" fmla="*/ 2456 h 2897"/>
              <a:gd name="T20" fmla="*/ 213 w 369"/>
              <a:gd name="T21" fmla="*/ 2520 h 2897"/>
              <a:gd name="T22" fmla="*/ 190 w 369"/>
              <a:gd name="T23" fmla="*/ 2574 h 2897"/>
              <a:gd name="T24" fmla="*/ 175 w 369"/>
              <a:gd name="T25" fmla="*/ 2592 h 2897"/>
              <a:gd name="T26" fmla="*/ 166 w 369"/>
              <a:gd name="T27" fmla="*/ 2574 h 2897"/>
              <a:gd name="T28" fmla="*/ 156 w 369"/>
              <a:gd name="T29" fmla="*/ 2502 h 2897"/>
              <a:gd name="T30" fmla="*/ 147 w 369"/>
              <a:gd name="T31" fmla="*/ 2466 h 2897"/>
              <a:gd name="T32" fmla="*/ 142 w 369"/>
              <a:gd name="T33" fmla="*/ 2492 h 2897"/>
              <a:gd name="T34" fmla="*/ 142 w 369"/>
              <a:gd name="T35" fmla="*/ 2528 h 2897"/>
              <a:gd name="T36" fmla="*/ 132 w 369"/>
              <a:gd name="T37" fmla="*/ 2538 h 2897"/>
              <a:gd name="T38" fmla="*/ 128 w 369"/>
              <a:gd name="T39" fmla="*/ 2556 h 2897"/>
              <a:gd name="T40" fmla="*/ 123 w 369"/>
              <a:gd name="T41" fmla="*/ 2610 h 2897"/>
              <a:gd name="T42" fmla="*/ 113 w 369"/>
              <a:gd name="T43" fmla="*/ 2646 h 2897"/>
              <a:gd name="T44" fmla="*/ 104 w 369"/>
              <a:gd name="T45" fmla="*/ 2681 h 2897"/>
              <a:gd name="T46" fmla="*/ 90 w 369"/>
              <a:gd name="T47" fmla="*/ 2681 h 2897"/>
              <a:gd name="T48" fmla="*/ 85 w 369"/>
              <a:gd name="T49" fmla="*/ 2699 h 2897"/>
              <a:gd name="T50" fmla="*/ 76 w 369"/>
              <a:gd name="T51" fmla="*/ 2708 h 2897"/>
              <a:gd name="T52" fmla="*/ 71 w 369"/>
              <a:gd name="T53" fmla="*/ 2690 h 2897"/>
              <a:gd name="T54" fmla="*/ 66 w 369"/>
              <a:gd name="T55" fmla="*/ 2654 h 2897"/>
              <a:gd name="T56" fmla="*/ 38 w 369"/>
              <a:gd name="T57" fmla="*/ 2779 h 2897"/>
              <a:gd name="T58" fmla="*/ 29 w 369"/>
              <a:gd name="T59" fmla="*/ 2789 h 2897"/>
              <a:gd name="T60" fmla="*/ 19 w 369"/>
              <a:gd name="T61" fmla="*/ 2851 h 2897"/>
              <a:gd name="T62" fmla="*/ 5 w 369"/>
              <a:gd name="T63" fmla="*/ 2897 h 2897"/>
              <a:gd name="T64" fmla="*/ 0 w 369"/>
              <a:gd name="T65" fmla="*/ 2861 h 2897"/>
              <a:gd name="T66" fmla="*/ 5 w 369"/>
              <a:gd name="T67" fmla="*/ 2779 h 2897"/>
              <a:gd name="T68" fmla="*/ 19 w 369"/>
              <a:gd name="T69" fmla="*/ 2735 h 2897"/>
              <a:gd name="T70" fmla="*/ 10 w 369"/>
              <a:gd name="T71" fmla="*/ 2708 h 2897"/>
              <a:gd name="T72" fmla="*/ 0 w 369"/>
              <a:gd name="T73" fmla="*/ 2681 h 2897"/>
              <a:gd name="T74" fmla="*/ 10 w 369"/>
              <a:gd name="T75" fmla="*/ 2528 h 2897"/>
              <a:gd name="T76" fmla="*/ 15 w 369"/>
              <a:gd name="T77" fmla="*/ 2241 h 2897"/>
              <a:gd name="T78" fmla="*/ 29 w 369"/>
              <a:gd name="T79" fmla="*/ 1943 h 2897"/>
              <a:gd name="T80" fmla="*/ 29 w 369"/>
              <a:gd name="T81" fmla="*/ 1538 h 2897"/>
              <a:gd name="T82" fmla="*/ 15 w 369"/>
              <a:gd name="T83" fmla="*/ 1151 h 2897"/>
              <a:gd name="T84" fmla="*/ 0 w 369"/>
              <a:gd name="T85" fmla="*/ 981 h 2897"/>
              <a:gd name="T86" fmla="*/ 5 w 369"/>
              <a:gd name="T87" fmla="*/ 882 h 2897"/>
              <a:gd name="T88" fmla="*/ 15 w 369"/>
              <a:gd name="T89" fmla="*/ 342 h 2897"/>
              <a:gd name="T90" fmla="*/ 22 w 369"/>
              <a:gd name="T91" fmla="*/ 91 h 2897"/>
              <a:gd name="T92" fmla="*/ 303 w 369"/>
              <a:gd name="T93" fmla="*/ 0 h 2897"/>
              <a:gd name="T94" fmla="*/ 303 w 369"/>
              <a:gd name="T95" fmla="*/ 18 h 2897"/>
              <a:gd name="T96" fmla="*/ 284 w 369"/>
              <a:gd name="T97" fmla="*/ 54 h 2897"/>
              <a:gd name="T98" fmla="*/ 284 w 369"/>
              <a:gd name="T99" fmla="*/ 72 h 2897"/>
              <a:gd name="T100" fmla="*/ 303 w 369"/>
              <a:gd name="T101" fmla="*/ 90 h 2897"/>
              <a:gd name="T102" fmla="*/ 317 w 369"/>
              <a:gd name="T103" fmla="*/ 118 h 2897"/>
              <a:gd name="T104" fmla="*/ 331 w 369"/>
              <a:gd name="T105" fmla="*/ 171 h 2897"/>
              <a:gd name="T106" fmla="*/ 355 w 369"/>
              <a:gd name="T107" fmla="*/ 487 h 2897"/>
              <a:gd name="T108" fmla="*/ 355 w 369"/>
              <a:gd name="T109" fmla="*/ 746 h 2897"/>
              <a:gd name="T110" fmla="*/ 365 w 369"/>
              <a:gd name="T111" fmla="*/ 836 h 2897"/>
              <a:gd name="T112" fmla="*/ 360 w 369"/>
              <a:gd name="T113" fmla="*/ 936 h 2897"/>
              <a:gd name="T114" fmla="*/ 365 w 369"/>
              <a:gd name="T115" fmla="*/ 990 h 2897"/>
              <a:gd name="T116" fmla="*/ 365 w 369"/>
              <a:gd name="T117" fmla="*/ 1061 h 2897"/>
              <a:gd name="T118" fmla="*/ 360 w 369"/>
              <a:gd name="T119" fmla="*/ 1079 h 289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69"/>
              <a:gd name="T181" fmla="*/ 0 h 2897"/>
              <a:gd name="T182" fmla="*/ 369 w 369"/>
              <a:gd name="T183" fmla="*/ 2897 h 289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69" h="2897">
                <a:moveTo>
                  <a:pt x="360" y="1079"/>
                </a:moveTo>
                <a:lnTo>
                  <a:pt x="355" y="1574"/>
                </a:lnTo>
                <a:lnTo>
                  <a:pt x="350" y="1836"/>
                </a:lnTo>
                <a:lnTo>
                  <a:pt x="346" y="1836"/>
                </a:lnTo>
                <a:lnTo>
                  <a:pt x="346" y="1844"/>
                </a:lnTo>
                <a:lnTo>
                  <a:pt x="341" y="1844"/>
                </a:lnTo>
                <a:lnTo>
                  <a:pt x="346" y="2015"/>
                </a:lnTo>
                <a:lnTo>
                  <a:pt x="341" y="2159"/>
                </a:lnTo>
                <a:lnTo>
                  <a:pt x="331" y="2258"/>
                </a:lnTo>
                <a:lnTo>
                  <a:pt x="317" y="2339"/>
                </a:lnTo>
                <a:lnTo>
                  <a:pt x="303" y="2402"/>
                </a:lnTo>
                <a:lnTo>
                  <a:pt x="284" y="2448"/>
                </a:lnTo>
                <a:lnTo>
                  <a:pt x="256" y="2502"/>
                </a:lnTo>
                <a:lnTo>
                  <a:pt x="251" y="2510"/>
                </a:lnTo>
                <a:lnTo>
                  <a:pt x="246" y="2502"/>
                </a:lnTo>
                <a:lnTo>
                  <a:pt x="246" y="2492"/>
                </a:lnTo>
                <a:lnTo>
                  <a:pt x="246" y="2484"/>
                </a:lnTo>
                <a:lnTo>
                  <a:pt x="241" y="2466"/>
                </a:lnTo>
                <a:lnTo>
                  <a:pt x="241" y="2456"/>
                </a:lnTo>
                <a:lnTo>
                  <a:pt x="237" y="2456"/>
                </a:lnTo>
                <a:lnTo>
                  <a:pt x="222" y="2484"/>
                </a:lnTo>
                <a:lnTo>
                  <a:pt x="213" y="2520"/>
                </a:lnTo>
                <a:lnTo>
                  <a:pt x="199" y="2546"/>
                </a:lnTo>
                <a:lnTo>
                  <a:pt x="190" y="2574"/>
                </a:lnTo>
                <a:lnTo>
                  <a:pt x="180" y="2592"/>
                </a:lnTo>
                <a:lnTo>
                  <a:pt x="175" y="2592"/>
                </a:lnTo>
                <a:lnTo>
                  <a:pt x="175" y="2582"/>
                </a:lnTo>
                <a:lnTo>
                  <a:pt x="166" y="2574"/>
                </a:lnTo>
                <a:lnTo>
                  <a:pt x="162" y="2556"/>
                </a:lnTo>
                <a:lnTo>
                  <a:pt x="156" y="2502"/>
                </a:lnTo>
                <a:lnTo>
                  <a:pt x="147" y="2456"/>
                </a:lnTo>
                <a:lnTo>
                  <a:pt x="147" y="2466"/>
                </a:lnTo>
                <a:lnTo>
                  <a:pt x="142" y="2474"/>
                </a:lnTo>
                <a:lnTo>
                  <a:pt x="142" y="2492"/>
                </a:lnTo>
                <a:lnTo>
                  <a:pt x="147" y="2510"/>
                </a:lnTo>
                <a:lnTo>
                  <a:pt x="142" y="2528"/>
                </a:lnTo>
                <a:lnTo>
                  <a:pt x="137" y="2528"/>
                </a:lnTo>
                <a:lnTo>
                  <a:pt x="132" y="2538"/>
                </a:lnTo>
                <a:lnTo>
                  <a:pt x="128" y="2546"/>
                </a:lnTo>
                <a:lnTo>
                  <a:pt x="128" y="2556"/>
                </a:lnTo>
                <a:lnTo>
                  <a:pt x="123" y="2582"/>
                </a:lnTo>
                <a:lnTo>
                  <a:pt x="123" y="2610"/>
                </a:lnTo>
                <a:lnTo>
                  <a:pt x="119" y="2628"/>
                </a:lnTo>
                <a:lnTo>
                  <a:pt x="113" y="2646"/>
                </a:lnTo>
                <a:lnTo>
                  <a:pt x="109" y="2663"/>
                </a:lnTo>
                <a:lnTo>
                  <a:pt x="104" y="2681"/>
                </a:lnTo>
                <a:lnTo>
                  <a:pt x="100" y="2681"/>
                </a:lnTo>
                <a:lnTo>
                  <a:pt x="90" y="2681"/>
                </a:lnTo>
                <a:lnTo>
                  <a:pt x="85" y="2690"/>
                </a:lnTo>
                <a:lnTo>
                  <a:pt x="85" y="2699"/>
                </a:lnTo>
                <a:lnTo>
                  <a:pt x="81" y="2708"/>
                </a:lnTo>
                <a:lnTo>
                  <a:pt x="76" y="2708"/>
                </a:lnTo>
                <a:lnTo>
                  <a:pt x="71" y="2699"/>
                </a:lnTo>
                <a:lnTo>
                  <a:pt x="71" y="2690"/>
                </a:lnTo>
                <a:lnTo>
                  <a:pt x="66" y="2672"/>
                </a:lnTo>
                <a:lnTo>
                  <a:pt x="66" y="2654"/>
                </a:lnTo>
                <a:lnTo>
                  <a:pt x="62" y="2646"/>
                </a:lnTo>
                <a:lnTo>
                  <a:pt x="38" y="2779"/>
                </a:lnTo>
                <a:lnTo>
                  <a:pt x="34" y="2779"/>
                </a:lnTo>
                <a:lnTo>
                  <a:pt x="29" y="2789"/>
                </a:lnTo>
                <a:lnTo>
                  <a:pt x="24" y="2789"/>
                </a:lnTo>
                <a:lnTo>
                  <a:pt x="19" y="2851"/>
                </a:lnTo>
                <a:lnTo>
                  <a:pt x="15" y="2879"/>
                </a:lnTo>
                <a:lnTo>
                  <a:pt x="5" y="2897"/>
                </a:lnTo>
                <a:lnTo>
                  <a:pt x="0" y="2879"/>
                </a:lnTo>
                <a:lnTo>
                  <a:pt x="0" y="2861"/>
                </a:lnTo>
                <a:lnTo>
                  <a:pt x="0" y="2825"/>
                </a:lnTo>
                <a:lnTo>
                  <a:pt x="5" y="2779"/>
                </a:lnTo>
                <a:lnTo>
                  <a:pt x="15" y="2743"/>
                </a:lnTo>
                <a:lnTo>
                  <a:pt x="19" y="2735"/>
                </a:lnTo>
                <a:lnTo>
                  <a:pt x="15" y="2726"/>
                </a:lnTo>
                <a:lnTo>
                  <a:pt x="10" y="2708"/>
                </a:lnTo>
                <a:lnTo>
                  <a:pt x="5" y="2690"/>
                </a:lnTo>
                <a:lnTo>
                  <a:pt x="0" y="2681"/>
                </a:lnTo>
                <a:lnTo>
                  <a:pt x="0" y="2672"/>
                </a:lnTo>
                <a:lnTo>
                  <a:pt x="10" y="2528"/>
                </a:lnTo>
                <a:lnTo>
                  <a:pt x="15" y="2384"/>
                </a:lnTo>
                <a:lnTo>
                  <a:pt x="15" y="2241"/>
                </a:lnTo>
                <a:lnTo>
                  <a:pt x="19" y="2097"/>
                </a:lnTo>
                <a:lnTo>
                  <a:pt x="29" y="1943"/>
                </a:lnTo>
                <a:lnTo>
                  <a:pt x="29" y="1746"/>
                </a:lnTo>
                <a:lnTo>
                  <a:pt x="29" y="1538"/>
                </a:lnTo>
                <a:lnTo>
                  <a:pt x="24" y="1287"/>
                </a:lnTo>
                <a:lnTo>
                  <a:pt x="15" y="1151"/>
                </a:lnTo>
                <a:lnTo>
                  <a:pt x="0" y="1026"/>
                </a:lnTo>
                <a:lnTo>
                  <a:pt x="0" y="981"/>
                </a:lnTo>
                <a:lnTo>
                  <a:pt x="0" y="936"/>
                </a:lnTo>
                <a:lnTo>
                  <a:pt x="5" y="882"/>
                </a:lnTo>
                <a:lnTo>
                  <a:pt x="5" y="836"/>
                </a:lnTo>
                <a:lnTo>
                  <a:pt x="15" y="342"/>
                </a:lnTo>
                <a:lnTo>
                  <a:pt x="22" y="173"/>
                </a:lnTo>
                <a:lnTo>
                  <a:pt x="22" y="91"/>
                </a:lnTo>
                <a:lnTo>
                  <a:pt x="104" y="30"/>
                </a:lnTo>
                <a:lnTo>
                  <a:pt x="303" y="0"/>
                </a:lnTo>
                <a:lnTo>
                  <a:pt x="307" y="10"/>
                </a:lnTo>
                <a:lnTo>
                  <a:pt x="303" y="18"/>
                </a:lnTo>
                <a:lnTo>
                  <a:pt x="294" y="46"/>
                </a:lnTo>
                <a:lnTo>
                  <a:pt x="284" y="54"/>
                </a:lnTo>
                <a:lnTo>
                  <a:pt x="284" y="64"/>
                </a:lnTo>
                <a:lnTo>
                  <a:pt x="284" y="72"/>
                </a:lnTo>
                <a:lnTo>
                  <a:pt x="288" y="82"/>
                </a:lnTo>
                <a:lnTo>
                  <a:pt x="303" y="90"/>
                </a:lnTo>
                <a:lnTo>
                  <a:pt x="312" y="100"/>
                </a:lnTo>
                <a:lnTo>
                  <a:pt x="317" y="118"/>
                </a:lnTo>
                <a:lnTo>
                  <a:pt x="326" y="136"/>
                </a:lnTo>
                <a:lnTo>
                  <a:pt x="331" y="171"/>
                </a:lnTo>
                <a:lnTo>
                  <a:pt x="336" y="207"/>
                </a:lnTo>
                <a:lnTo>
                  <a:pt x="355" y="487"/>
                </a:lnTo>
                <a:lnTo>
                  <a:pt x="360" y="621"/>
                </a:lnTo>
                <a:lnTo>
                  <a:pt x="355" y="746"/>
                </a:lnTo>
                <a:lnTo>
                  <a:pt x="360" y="792"/>
                </a:lnTo>
                <a:lnTo>
                  <a:pt x="365" y="836"/>
                </a:lnTo>
                <a:lnTo>
                  <a:pt x="365" y="890"/>
                </a:lnTo>
                <a:lnTo>
                  <a:pt x="360" y="936"/>
                </a:lnTo>
                <a:lnTo>
                  <a:pt x="360" y="962"/>
                </a:lnTo>
                <a:lnTo>
                  <a:pt x="365" y="990"/>
                </a:lnTo>
                <a:lnTo>
                  <a:pt x="369" y="1053"/>
                </a:lnTo>
                <a:lnTo>
                  <a:pt x="365" y="1061"/>
                </a:lnTo>
                <a:lnTo>
                  <a:pt x="360" y="1071"/>
                </a:lnTo>
                <a:lnTo>
                  <a:pt x="360" y="1079"/>
                </a:lnTo>
                <a:close/>
              </a:path>
            </a:pathLst>
          </a:custGeom>
          <a:gradFill rotWithShape="0">
            <a:gsLst>
              <a:gs pos="0">
                <a:srgbClr val="33CC33"/>
              </a:gs>
              <a:gs pos="100000">
                <a:srgbClr val="0099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>
              <a:latin typeface="+mn-lt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72066" y="2576736"/>
            <a:ext cx="6711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63588" indent="-763588" eaLnBrk="1" hangingPunct="1">
              <a:spcBef>
                <a:spcPct val="20000"/>
              </a:spcBef>
              <a:tabLst>
                <a:tab pos="569913" algn="r"/>
              </a:tabLst>
            </a:pPr>
            <a:r>
              <a:rPr lang="sv-SE" sz="1500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sv-SE" sz="1500" dirty="0">
                <a:solidFill>
                  <a:srgbClr val="800080"/>
                </a:solidFill>
                <a:latin typeface="Arial" charset="0"/>
              </a:rPr>
              <a:t>1.</a:t>
            </a:r>
            <a:r>
              <a:rPr lang="sv-SE" sz="1500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sv-SE" sz="1500" dirty="0">
                <a:solidFill>
                  <a:srgbClr val="000000"/>
                </a:solidFill>
                <a:latin typeface="+mn-lt"/>
              </a:rPr>
              <a:t>Ta reda på vad du vill, önskar och är angelägen att…</a:t>
            </a:r>
          </a:p>
          <a:p>
            <a:pPr marL="763588" indent="-763588" eaLnBrk="1" hangingPunct="1">
              <a:spcBef>
                <a:spcPct val="20000"/>
              </a:spcBef>
              <a:tabLst>
                <a:tab pos="569913" algn="r"/>
              </a:tabLst>
            </a:pPr>
            <a:r>
              <a:rPr lang="sv-SE" sz="1500" dirty="0">
                <a:solidFill>
                  <a:srgbClr val="000000"/>
                </a:solidFill>
                <a:latin typeface="+mn-lt"/>
              </a:rPr>
              <a:t>	</a:t>
            </a:r>
            <a:r>
              <a:rPr lang="sv-SE" sz="1500" dirty="0">
                <a:solidFill>
                  <a:srgbClr val="800080"/>
                </a:solidFill>
                <a:latin typeface="+mn-lt"/>
              </a:rPr>
              <a:t>2.</a:t>
            </a:r>
            <a:r>
              <a:rPr lang="sv-SE" sz="1500" dirty="0">
                <a:solidFill>
                  <a:srgbClr val="000000"/>
                </a:solidFill>
                <a:latin typeface="+mn-lt"/>
              </a:rPr>
              <a:t>	Gör genuina VAL baserat på det du VILL</a:t>
            </a:r>
          </a:p>
          <a:p>
            <a:pPr marL="763588" indent="-763588" eaLnBrk="1" hangingPunct="1">
              <a:spcBef>
                <a:spcPct val="20000"/>
              </a:spcBef>
              <a:tabLst>
                <a:tab pos="569913" algn="r"/>
              </a:tabLst>
            </a:pPr>
            <a:r>
              <a:rPr lang="sv-SE" sz="1500" dirty="0">
                <a:solidFill>
                  <a:srgbClr val="000000"/>
                </a:solidFill>
                <a:latin typeface="+mn-lt"/>
              </a:rPr>
              <a:t>	</a:t>
            </a:r>
            <a:r>
              <a:rPr lang="sv-SE" sz="1500" dirty="0">
                <a:solidFill>
                  <a:srgbClr val="800080"/>
                </a:solidFill>
                <a:latin typeface="+mn-lt"/>
              </a:rPr>
              <a:t>3.</a:t>
            </a:r>
            <a:r>
              <a:rPr lang="sv-SE" sz="1500" dirty="0">
                <a:solidFill>
                  <a:srgbClr val="000000"/>
                </a:solidFill>
                <a:latin typeface="+mn-lt"/>
              </a:rPr>
              <a:t>	Avveckla så många måsten och borden som du kan och vågar</a:t>
            </a:r>
          </a:p>
          <a:p>
            <a:pPr marL="763588" indent="-763588" eaLnBrk="1" hangingPunct="1">
              <a:spcBef>
                <a:spcPct val="20000"/>
              </a:spcBef>
              <a:tabLst>
                <a:tab pos="569913" algn="r"/>
              </a:tabLst>
            </a:pPr>
            <a:r>
              <a:rPr lang="sv-SE" sz="1500" dirty="0">
                <a:solidFill>
                  <a:srgbClr val="000000"/>
                </a:solidFill>
                <a:latin typeface="+mn-lt"/>
              </a:rPr>
              <a:t>	</a:t>
            </a:r>
            <a:r>
              <a:rPr lang="sv-SE" sz="1500" dirty="0">
                <a:solidFill>
                  <a:srgbClr val="800080"/>
                </a:solidFill>
                <a:latin typeface="+mn-lt"/>
              </a:rPr>
              <a:t>4.</a:t>
            </a:r>
            <a:r>
              <a:rPr lang="sv-SE" sz="1500" dirty="0">
                <a:solidFill>
                  <a:srgbClr val="000000"/>
                </a:solidFill>
                <a:latin typeface="+mn-lt"/>
              </a:rPr>
              <a:t>	Motverka press från omgivningen genom att planera ditt EGET</a:t>
            </a:r>
            <a:br>
              <a:rPr lang="sv-SE" sz="1500" dirty="0">
                <a:solidFill>
                  <a:srgbClr val="000000"/>
                </a:solidFill>
                <a:latin typeface="+mn-lt"/>
              </a:rPr>
            </a:br>
            <a:r>
              <a:rPr lang="sv-SE" sz="1500" dirty="0">
                <a:solidFill>
                  <a:srgbClr val="000000"/>
                </a:solidFill>
                <a:latin typeface="+mn-lt"/>
              </a:rPr>
              <a:t>bästa sätt att…</a:t>
            </a:r>
          </a:p>
          <a:p>
            <a:pPr marL="763588" indent="-763588" eaLnBrk="1" hangingPunct="1">
              <a:spcBef>
                <a:spcPct val="20000"/>
              </a:spcBef>
              <a:tabLst>
                <a:tab pos="569913" algn="r"/>
              </a:tabLst>
            </a:pPr>
            <a:r>
              <a:rPr lang="sv-SE" sz="1500" dirty="0">
                <a:solidFill>
                  <a:srgbClr val="000000"/>
                </a:solidFill>
                <a:latin typeface="+mn-lt"/>
              </a:rPr>
              <a:t>	</a:t>
            </a:r>
            <a:r>
              <a:rPr lang="sv-SE" sz="1500" dirty="0">
                <a:solidFill>
                  <a:srgbClr val="800080"/>
                </a:solidFill>
                <a:latin typeface="+mn-lt"/>
              </a:rPr>
              <a:t>5.</a:t>
            </a:r>
            <a:r>
              <a:rPr lang="sv-SE" sz="1500" dirty="0">
                <a:solidFill>
                  <a:srgbClr val="000000"/>
                </a:solidFill>
                <a:latin typeface="+mn-lt"/>
              </a:rPr>
              <a:t>	Tänk på att bejaka varandet lika mycket som görandet</a:t>
            </a:r>
          </a:p>
          <a:p>
            <a:pPr marL="763588" indent="-763588" eaLnBrk="1" hangingPunct="1">
              <a:spcBef>
                <a:spcPct val="20000"/>
              </a:spcBef>
              <a:tabLst>
                <a:tab pos="569913" algn="r"/>
              </a:tabLst>
            </a:pPr>
            <a:r>
              <a:rPr lang="sv-SE" sz="1500" dirty="0">
                <a:solidFill>
                  <a:srgbClr val="000000"/>
                </a:solidFill>
                <a:latin typeface="+mn-lt"/>
              </a:rPr>
              <a:t>	</a:t>
            </a:r>
            <a:r>
              <a:rPr lang="sv-SE" sz="1500" dirty="0">
                <a:solidFill>
                  <a:srgbClr val="800080"/>
                </a:solidFill>
                <a:latin typeface="+mn-lt"/>
              </a:rPr>
              <a:t>6.</a:t>
            </a:r>
            <a:r>
              <a:rPr lang="sv-SE" sz="1500" dirty="0">
                <a:solidFill>
                  <a:srgbClr val="000000"/>
                </a:solidFill>
                <a:latin typeface="+mn-lt"/>
              </a:rPr>
              <a:t>	Lust och motivation kan skapas och successivt öka</a:t>
            </a:r>
          </a:p>
          <a:p>
            <a:pPr marL="763588" indent="-763588" eaLnBrk="1" hangingPunct="1">
              <a:spcBef>
                <a:spcPct val="20000"/>
              </a:spcBef>
              <a:tabLst>
                <a:tab pos="569913" algn="r"/>
              </a:tabLst>
            </a:pPr>
            <a:r>
              <a:rPr lang="sv-SE" sz="1500" dirty="0">
                <a:solidFill>
                  <a:srgbClr val="800080"/>
                </a:solidFill>
                <a:latin typeface="+mn-lt"/>
              </a:rPr>
              <a:t>	7.</a:t>
            </a:r>
            <a:r>
              <a:rPr lang="sv-SE" sz="1500" dirty="0">
                <a:solidFill>
                  <a:srgbClr val="000000"/>
                </a:solidFill>
                <a:latin typeface="+mn-lt"/>
              </a:rPr>
              <a:t>	Våga pröva nytt och lära av erfarenheterna</a:t>
            </a:r>
          </a:p>
          <a:p>
            <a:pPr marL="763588" indent="-763588" eaLnBrk="1" hangingPunct="1">
              <a:spcBef>
                <a:spcPct val="20000"/>
              </a:spcBef>
              <a:tabLst>
                <a:tab pos="569913" algn="r"/>
              </a:tabLst>
            </a:pPr>
            <a:r>
              <a:rPr lang="sv-SE" sz="1500" dirty="0">
                <a:solidFill>
                  <a:srgbClr val="000000"/>
                </a:solidFill>
                <a:latin typeface="+mn-lt"/>
              </a:rPr>
              <a:t>	</a:t>
            </a:r>
            <a:r>
              <a:rPr lang="sv-SE" sz="1500" dirty="0">
                <a:solidFill>
                  <a:srgbClr val="800080"/>
                </a:solidFill>
                <a:latin typeface="+mn-lt"/>
              </a:rPr>
              <a:t>8.</a:t>
            </a:r>
            <a:r>
              <a:rPr lang="sv-SE" sz="1500" dirty="0">
                <a:solidFill>
                  <a:srgbClr val="000000"/>
                </a:solidFill>
                <a:latin typeface="+mn-lt"/>
              </a:rPr>
              <a:t>	Skjut inte upp ambitionerna om hälsa och välbefinnande till sedan</a:t>
            </a:r>
          </a:p>
          <a:p>
            <a:pPr marL="763588" indent="-763588" eaLnBrk="1" hangingPunct="1">
              <a:spcBef>
                <a:spcPct val="20000"/>
              </a:spcBef>
              <a:tabLst>
                <a:tab pos="569913" algn="r"/>
              </a:tabLst>
            </a:pPr>
            <a:r>
              <a:rPr lang="sv-SE" sz="1500" dirty="0">
                <a:solidFill>
                  <a:srgbClr val="000000"/>
                </a:solidFill>
                <a:latin typeface="+mn-lt"/>
              </a:rPr>
              <a:t>	</a:t>
            </a:r>
            <a:r>
              <a:rPr lang="sv-SE" sz="1500" dirty="0">
                <a:solidFill>
                  <a:srgbClr val="800080"/>
                </a:solidFill>
                <a:latin typeface="+mn-lt"/>
              </a:rPr>
              <a:t>9.</a:t>
            </a:r>
            <a:r>
              <a:rPr lang="sv-SE" sz="1500" dirty="0">
                <a:solidFill>
                  <a:srgbClr val="000000"/>
                </a:solidFill>
                <a:latin typeface="+mn-lt"/>
              </a:rPr>
              <a:t>	Vänj dig av med ha och få – träna dig att skapa och skaffa</a:t>
            </a:r>
          </a:p>
          <a:p>
            <a:pPr marL="763588" indent="-763588" eaLnBrk="1" hangingPunct="1">
              <a:spcBef>
                <a:spcPct val="20000"/>
              </a:spcBef>
              <a:tabLst>
                <a:tab pos="569913" algn="r"/>
              </a:tabLst>
            </a:pPr>
            <a:r>
              <a:rPr lang="sv-SE" sz="1500" dirty="0">
                <a:solidFill>
                  <a:srgbClr val="800080"/>
                </a:solidFill>
                <a:latin typeface="+mn-lt"/>
              </a:rPr>
              <a:t>	10.</a:t>
            </a:r>
            <a:r>
              <a:rPr lang="sv-SE" sz="1500" dirty="0">
                <a:solidFill>
                  <a:srgbClr val="000000"/>
                </a:solidFill>
                <a:latin typeface="+mn-lt"/>
              </a:rPr>
              <a:t>	Spana efter varje dags möjligheter att bejaka och skapa humor </a:t>
            </a:r>
            <a:br>
              <a:rPr lang="sv-SE" sz="1500" dirty="0">
                <a:solidFill>
                  <a:srgbClr val="000000"/>
                </a:solidFill>
                <a:latin typeface="+mn-lt"/>
              </a:rPr>
            </a:br>
            <a:r>
              <a:rPr lang="sv-SE" sz="1500" dirty="0">
                <a:solidFill>
                  <a:srgbClr val="000000"/>
                </a:solidFill>
                <a:latin typeface="+mn-lt"/>
              </a:rPr>
              <a:t>och glädje… särskilt när möjligheterna är få</a:t>
            </a:r>
          </a:p>
          <a:p>
            <a:pPr marL="763588" indent="-763588" eaLnBrk="1" hangingPunct="1">
              <a:spcBef>
                <a:spcPct val="20000"/>
              </a:spcBef>
              <a:tabLst>
                <a:tab pos="569913" algn="r"/>
              </a:tabLst>
            </a:pPr>
            <a:endParaRPr lang="sv-SE" sz="15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65716" y="2583086"/>
            <a:ext cx="1752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63588" indent="-763588" eaLnBrk="1" hangingPunct="1">
              <a:spcBef>
                <a:spcPct val="20000"/>
              </a:spcBef>
              <a:tabLst>
                <a:tab pos="569913" algn="r"/>
              </a:tabLst>
            </a:pPr>
            <a:r>
              <a:rPr lang="sv-SE" sz="1500" b="1" dirty="0">
                <a:solidFill>
                  <a:srgbClr val="FFFFFF"/>
                </a:solidFill>
                <a:latin typeface="Arial" charset="0"/>
              </a:rPr>
              <a:t>	1.	</a:t>
            </a:r>
          </a:p>
          <a:p>
            <a:pPr marL="763588" indent="-763588" eaLnBrk="1" hangingPunct="1">
              <a:spcBef>
                <a:spcPct val="20000"/>
              </a:spcBef>
              <a:tabLst>
                <a:tab pos="569913" algn="r"/>
              </a:tabLst>
            </a:pPr>
            <a:r>
              <a:rPr lang="sv-SE" sz="1500" b="1" dirty="0">
                <a:solidFill>
                  <a:srgbClr val="FFFFFF"/>
                </a:solidFill>
                <a:latin typeface="Arial" charset="0"/>
              </a:rPr>
              <a:t>	2.		</a:t>
            </a:r>
          </a:p>
          <a:p>
            <a:pPr marL="763588" indent="-763588" eaLnBrk="1" hangingPunct="1">
              <a:spcBef>
                <a:spcPct val="20000"/>
              </a:spcBef>
              <a:tabLst>
                <a:tab pos="569913" algn="r"/>
              </a:tabLst>
            </a:pPr>
            <a:r>
              <a:rPr lang="sv-SE" sz="1500" b="1" dirty="0">
                <a:solidFill>
                  <a:srgbClr val="FFFFFF"/>
                </a:solidFill>
                <a:latin typeface="Arial" charset="0"/>
              </a:rPr>
              <a:t>	3.	</a:t>
            </a:r>
          </a:p>
          <a:p>
            <a:pPr marL="763588" indent="-763588" eaLnBrk="1" hangingPunct="1">
              <a:spcBef>
                <a:spcPct val="20000"/>
              </a:spcBef>
              <a:tabLst>
                <a:tab pos="569913" algn="r"/>
              </a:tabLst>
            </a:pPr>
            <a:r>
              <a:rPr lang="sv-SE" sz="1500" b="1" dirty="0">
                <a:solidFill>
                  <a:srgbClr val="FFFFFF"/>
                </a:solidFill>
                <a:latin typeface="Arial" charset="0"/>
              </a:rPr>
              <a:t>	4.</a:t>
            </a:r>
            <a:br>
              <a:rPr lang="sv-SE" sz="1500" b="1" dirty="0">
                <a:solidFill>
                  <a:srgbClr val="FFFFFF"/>
                </a:solidFill>
                <a:latin typeface="Arial" charset="0"/>
              </a:rPr>
            </a:br>
            <a:r>
              <a:rPr lang="sv-SE" sz="1500" b="1" dirty="0">
                <a:solidFill>
                  <a:srgbClr val="FFFFFF"/>
                </a:solidFill>
                <a:latin typeface="Arial" charset="0"/>
              </a:rPr>
              <a:t>	</a:t>
            </a:r>
          </a:p>
          <a:p>
            <a:pPr marL="763588" indent="-763588" eaLnBrk="1" hangingPunct="1">
              <a:spcBef>
                <a:spcPct val="20000"/>
              </a:spcBef>
              <a:tabLst>
                <a:tab pos="569913" algn="r"/>
              </a:tabLst>
            </a:pPr>
            <a:r>
              <a:rPr lang="sv-SE" sz="1500" b="1" dirty="0">
                <a:solidFill>
                  <a:srgbClr val="FFFFFF"/>
                </a:solidFill>
                <a:latin typeface="Arial" charset="0"/>
              </a:rPr>
              <a:t>	5.	</a:t>
            </a:r>
          </a:p>
          <a:p>
            <a:pPr marL="763588" indent="-763588" eaLnBrk="1" hangingPunct="1">
              <a:spcBef>
                <a:spcPct val="20000"/>
              </a:spcBef>
              <a:tabLst>
                <a:tab pos="569913" algn="r"/>
              </a:tabLst>
            </a:pPr>
            <a:r>
              <a:rPr lang="sv-SE" sz="1500" b="1" dirty="0">
                <a:solidFill>
                  <a:srgbClr val="FFFFFF"/>
                </a:solidFill>
                <a:latin typeface="Arial" charset="0"/>
              </a:rPr>
              <a:t>	6.	</a:t>
            </a:r>
          </a:p>
          <a:p>
            <a:pPr marL="763588" indent="-763588" eaLnBrk="1" hangingPunct="1">
              <a:spcBef>
                <a:spcPct val="20000"/>
              </a:spcBef>
              <a:tabLst>
                <a:tab pos="569913" algn="r"/>
              </a:tabLst>
            </a:pPr>
            <a:r>
              <a:rPr lang="sv-SE" sz="1500" b="1" dirty="0">
                <a:solidFill>
                  <a:srgbClr val="FFFFFF"/>
                </a:solidFill>
                <a:latin typeface="Arial" charset="0"/>
              </a:rPr>
              <a:t>	7.</a:t>
            </a:r>
          </a:p>
          <a:p>
            <a:pPr marL="763588" indent="-763588" eaLnBrk="1" hangingPunct="1">
              <a:spcBef>
                <a:spcPct val="20000"/>
              </a:spcBef>
              <a:tabLst>
                <a:tab pos="569913" algn="r"/>
              </a:tabLst>
            </a:pPr>
            <a:r>
              <a:rPr lang="sv-SE" sz="1500" b="1" dirty="0">
                <a:solidFill>
                  <a:srgbClr val="FFFFFF"/>
                </a:solidFill>
                <a:latin typeface="Arial" charset="0"/>
              </a:rPr>
              <a:t>	8.	</a:t>
            </a:r>
          </a:p>
          <a:p>
            <a:pPr marL="763588" indent="-763588" eaLnBrk="1" hangingPunct="1">
              <a:spcBef>
                <a:spcPct val="20000"/>
              </a:spcBef>
              <a:tabLst>
                <a:tab pos="569913" algn="r"/>
              </a:tabLst>
            </a:pPr>
            <a:r>
              <a:rPr lang="sv-SE" sz="1500" b="1" dirty="0">
                <a:solidFill>
                  <a:srgbClr val="FFFFFF"/>
                </a:solidFill>
                <a:latin typeface="Arial" charset="0"/>
              </a:rPr>
              <a:t>	9.		</a:t>
            </a:r>
          </a:p>
          <a:p>
            <a:pPr marL="763588" indent="-763588" eaLnBrk="1" hangingPunct="1">
              <a:spcBef>
                <a:spcPct val="20000"/>
              </a:spcBef>
              <a:tabLst>
                <a:tab pos="569913" algn="r"/>
              </a:tabLst>
            </a:pPr>
            <a:r>
              <a:rPr lang="sv-SE" sz="1500" b="1" dirty="0">
                <a:solidFill>
                  <a:srgbClr val="FFFFFF"/>
                </a:solidFill>
                <a:latin typeface="Arial" charset="0"/>
              </a:rPr>
              <a:t>	10.	</a:t>
            </a:r>
          </a:p>
        </p:txBody>
      </p:sp>
      <p:sp>
        <p:nvSpPr>
          <p:cNvPr id="15368" name="Text Box 12"/>
          <p:cNvSpPr txBox="1">
            <a:spLocks noChangeArrowheads="1"/>
          </p:cNvSpPr>
          <p:nvPr/>
        </p:nvSpPr>
        <p:spPr bwMode="auto">
          <a:xfrm rot="-5400000">
            <a:off x="5429251" y="7300912"/>
            <a:ext cx="27241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sv-SE" sz="700">
                <a:latin typeface="Arial" charset="0"/>
              </a:rPr>
              <a:t>Produktionsstöd: Sunnanå Utveckling AB 1004</a:t>
            </a:r>
          </a:p>
        </p:txBody>
      </p:sp>
      <p:sp>
        <p:nvSpPr>
          <p:cNvPr id="15369" name="Rectangle 14"/>
          <p:cNvSpPr>
            <a:spLocks noChangeArrowheads="1"/>
          </p:cNvSpPr>
          <p:nvPr/>
        </p:nvSpPr>
        <p:spPr bwMode="auto">
          <a:xfrm>
            <a:off x="2492375" y="8985250"/>
            <a:ext cx="2089150" cy="360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pic>
        <p:nvPicPr>
          <p:cNvPr id="12" name="Bildobjekt 10" descr="Logo-Sunnanå Utveckling 40m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7192" y="7977336"/>
            <a:ext cx="1326259" cy="60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8721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6250" y="783258"/>
            <a:ext cx="5829300" cy="641350"/>
          </a:xfrm>
        </p:spPr>
        <p:txBody>
          <a:bodyPr/>
          <a:lstStyle/>
          <a:p>
            <a:pPr eaLnBrk="1" hangingPunct="1"/>
            <a:r>
              <a:rPr lang="sv-SE" sz="2800" b="0" dirty="0">
                <a:solidFill>
                  <a:srgbClr val="104DC6"/>
                </a:solidFill>
                <a:latin typeface="Calibri"/>
                <a:cs typeface="Calibri"/>
              </a:rPr>
              <a:t>Syfte och mål</a:t>
            </a:r>
          </a:p>
        </p:txBody>
      </p:sp>
      <p:sp>
        <p:nvSpPr>
          <p:cNvPr id="4099" name="Platshållare för bildnummer 4"/>
          <p:cNvSpPr txBox="1">
            <a:spLocks noGrp="1"/>
          </p:cNvSpPr>
          <p:nvPr/>
        </p:nvSpPr>
        <p:spPr bwMode="auto">
          <a:xfrm>
            <a:off x="2720330" y="9057456"/>
            <a:ext cx="14287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v-SE" sz="1200" dirty="0">
              <a:latin typeface="+mn-lt"/>
            </a:endParaRPr>
          </a:p>
          <a:p>
            <a:pPr algn="ctr"/>
            <a:r>
              <a:rPr lang="sv-SE" sz="1200" dirty="0">
                <a:latin typeface="+mn-lt"/>
              </a:rPr>
              <a:t>2</a:t>
            </a:r>
          </a:p>
        </p:txBody>
      </p:sp>
      <p:sp>
        <p:nvSpPr>
          <p:cNvPr id="4100" name="Rectangle 70"/>
          <p:cNvSpPr>
            <a:spLocks noChangeArrowheads="1"/>
          </p:cNvSpPr>
          <p:nvPr/>
        </p:nvSpPr>
        <p:spPr bwMode="auto">
          <a:xfrm>
            <a:off x="476250" y="1281113"/>
            <a:ext cx="6049094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80FF"/>
              </a:buClr>
            </a:pPr>
            <a:endParaRPr lang="sv-SE" sz="16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85750" indent="-285750">
              <a:buClr>
                <a:srgbClr val="0080FF"/>
              </a:buClr>
              <a:buFont typeface="Arial"/>
              <a:buChar char="•"/>
            </a:pPr>
            <a:r>
              <a:rPr lang="sv-SE" sz="1800" dirty="0">
                <a:latin typeface="+mn-lt"/>
              </a:rPr>
              <a:t>Skapa energi, en ökad medvetenhet och strategier kring mental träning</a:t>
            </a:r>
          </a:p>
          <a:p>
            <a:pPr marL="285750" indent="-285750">
              <a:buClr>
                <a:srgbClr val="0080FF"/>
              </a:buClr>
              <a:buFont typeface="Arial"/>
              <a:buChar char="•"/>
            </a:pPr>
            <a:r>
              <a:rPr lang="sv-SE" sz="1800" dirty="0">
                <a:latin typeface="+mn-lt"/>
              </a:rPr>
              <a:t>Träna förmågan att leda sig själv och positivt påverka andra</a:t>
            </a:r>
          </a:p>
          <a:p>
            <a:pPr marL="285750" indent="-285750">
              <a:buClr>
                <a:srgbClr val="0080FF"/>
              </a:buClr>
              <a:buFont typeface="Arial"/>
              <a:buChar char="•"/>
            </a:pPr>
            <a:r>
              <a:rPr lang="sv-SE" sz="1800" dirty="0">
                <a:latin typeface="+mn-lt"/>
              </a:rPr>
              <a:t>Skapa bättre förutsättningar för att nå framgång</a:t>
            </a:r>
          </a:p>
          <a:p>
            <a:pPr marL="285750" indent="-285750">
              <a:buClr>
                <a:srgbClr val="0080FF"/>
              </a:buClr>
              <a:buFont typeface="Arial"/>
              <a:buChar char="•"/>
            </a:pPr>
            <a:r>
              <a:rPr lang="sv-SE" sz="1800" dirty="0">
                <a:latin typeface="+mn-lt"/>
              </a:rPr>
              <a:t>Skapa en positivare helhetskänsla till Sunnanå SK</a:t>
            </a:r>
            <a:endParaRPr lang="sv-SE" sz="1800" dirty="0">
              <a:latin typeface="+mn-lt"/>
              <a:cs typeface="Calibri"/>
            </a:endParaRPr>
          </a:p>
        </p:txBody>
      </p:sp>
      <p:sp>
        <p:nvSpPr>
          <p:cNvPr id="4101" name="Rectangle 72"/>
          <p:cNvSpPr>
            <a:spLocks noChangeArrowheads="1"/>
          </p:cNvSpPr>
          <p:nvPr/>
        </p:nvSpPr>
        <p:spPr bwMode="auto">
          <a:xfrm>
            <a:off x="476250" y="4880992"/>
            <a:ext cx="58293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sv-SE" sz="2000" dirty="0">
                <a:solidFill>
                  <a:srgbClr val="104DC6"/>
                </a:solidFill>
                <a:latin typeface="Calibri"/>
                <a:cs typeface="Calibri"/>
              </a:rPr>
              <a:t>Processbeskrivning</a:t>
            </a:r>
          </a:p>
        </p:txBody>
      </p:sp>
      <p:sp>
        <p:nvSpPr>
          <p:cNvPr id="4102" name="Freeform 72"/>
          <p:cNvSpPr>
            <a:spLocks/>
          </p:cNvSpPr>
          <p:nvPr/>
        </p:nvSpPr>
        <p:spPr bwMode="auto">
          <a:xfrm>
            <a:off x="476250" y="5676900"/>
            <a:ext cx="5137150" cy="725488"/>
          </a:xfrm>
          <a:custGeom>
            <a:avLst/>
            <a:gdLst>
              <a:gd name="T0" fmla="*/ 0 w 2944"/>
              <a:gd name="T1" fmla="*/ 719039 h 450"/>
              <a:gd name="T2" fmla="*/ 146576 w 2944"/>
              <a:gd name="T3" fmla="*/ 661000 h 450"/>
              <a:gd name="T4" fmla="*/ 432749 w 2944"/>
              <a:gd name="T5" fmla="*/ 719039 h 450"/>
              <a:gd name="T6" fmla="*/ 495568 w 2944"/>
              <a:gd name="T7" fmla="*/ 652939 h 450"/>
              <a:gd name="T8" fmla="*/ 621204 w 2944"/>
              <a:gd name="T9" fmla="*/ 464312 h 450"/>
              <a:gd name="T10" fmla="*/ 642144 w 2944"/>
              <a:gd name="T11" fmla="*/ 364356 h 450"/>
              <a:gd name="T12" fmla="*/ 724157 w 2944"/>
              <a:gd name="T13" fmla="*/ 269237 h 450"/>
              <a:gd name="T14" fmla="*/ 858518 w 2944"/>
              <a:gd name="T15" fmla="*/ 66100 h 450"/>
              <a:gd name="T16" fmla="*/ 952746 w 2944"/>
              <a:gd name="T17" fmla="*/ 43529 h 450"/>
              <a:gd name="T18" fmla="*/ 1095832 w 2944"/>
              <a:gd name="T19" fmla="*/ 80610 h 450"/>
              <a:gd name="T20" fmla="*/ 1137711 w 2944"/>
              <a:gd name="T21" fmla="*/ 164444 h 450"/>
              <a:gd name="T22" fmla="*/ 1284288 w 2944"/>
              <a:gd name="T23" fmla="*/ 464312 h 450"/>
              <a:gd name="T24" fmla="*/ 1326166 w 2944"/>
              <a:gd name="T25" fmla="*/ 635205 h 450"/>
              <a:gd name="T26" fmla="*/ 1388985 w 2944"/>
              <a:gd name="T27" fmla="*/ 712590 h 450"/>
              <a:gd name="T28" fmla="*/ 1488447 w 2944"/>
              <a:gd name="T29" fmla="*/ 673898 h 450"/>
              <a:gd name="T30" fmla="*/ 1563480 w 2944"/>
              <a:gd name="T31" fmla="*/ 712590 h 450"/>
              <a:gd name="T32" fmla="*/ 1717036 w 2944"/>
              <a:gd name="T33" fmla="*/ 635205 h 450"/>
              <a:gd name="T34" fmla="*/ 1868848 w 2944"/>
              <a:gd name="T35" fmla="*/ 712590 h 450"/>
              <a:gd name="T36" fmla="*/ 1945626 w 2944"/>
              <a:gd name="T37" fmla="*/ 646490 h 450"/>
              <a:gd name="T38" fmla="*/ 2099182 w 2944"/>
              <a:gd name="T39" fmla="*/ 723876 h 450"/>
              <a:gd name="T40" fmla="*/ 2226564 w 2944"/>
              <a:gd name="T41" fmla="*/ 686795 h 450"/>
              <a:gd name="T42" fmla="*/ 2244013 w 2944"/>
              <a:gd name="T43" fmla="*/ 464312 h 450"/>
              <a:gd name="T44" fmla="*/ 2415019 w 2944"/>
              <a:gd name="T45" fmla="*/ 312766 h 450"/>
              <a:gd name="T46" fmla="*/ 2505757 w 2944"/>
              <a:gd name="T47" fmla="*/ 145098 h 450"/>
              <a:gd name="T48" fmla="*/ 2617434 w 2944"/>
              <a:gd name="T49" fmla="*/ 80610 h 450"/>
              <a:gd name="T50" fmla="*/ 2709916 w 2944"/>
              <a:gd name="T51" fmla="*/ 33856 h 450"/>
              <a:gd name="T52" fmla="*/ 2917566 w 2944"/>
              <a:gd name="T53" fmla="*/ 177342 h 450"/>
              <a:gd name="T54" fmla="*/ 2971660 w 2944"/>
              <a:gd name="T55" fmla="*/ 332112 h 450"/>
              <a:gd name="T56" fmla="*/ 2950720 w 2944"/>
              <a:gd name="T57" fmla="*/ 398212 h 450"/>
              <a:gd name="T58" fmla="*/ 3015284 w 2944"/>
              <a:gd name="T59" fmla="*/ 453027 h 450"/>
              <a:gd name="T60" fmla="*/ 3015284 w 2944"/>
              <a:gd name="T61" fmla="*/ 598125 h 450"/>
              <a:gd name="T62" fmla="*/ 3064142 w 2944"/>
              <a:gd name="T63" fmla="*/ 667449 h 450"/>
              <a:gd name="T64" fmla="*/ 3167095 w 2944"/>
              <a:gd name="T65" fmla="*/ 672286 h 450"/>
              <a:gd name="T66" fmla="*/ 3243873 w 2944"/>
              <a:gd name="T67" fmla="*/ 606186 h 450"/>
              <a:gd name="T68" fmla="*/ 3320651 w 2944"/>
              <a:gd name="T69" fmla="*/ 644878 h 450"/>
              <a:gd name="T70" fmla="*/ 3397429 w 2944"/>
              <a:gd name="T71" fmla="*/ 606186 h 450"/>
              <a:gd name="T72" fmla="*/ 3549240 w 2944"/>
              <a:gd name="T73" fmla="*/ 681959 h 450"/>
              <a:gd name="T74" fmla="*/ 3702797 w 2944"/>
              <a:gd name="T75" fmla="*/ 606186 h 450"/>
              <a:gd name="T76" fmla="*/ 3854608 w 2944"/>
              <a:gd name="T77" fmla="*/ 681959 h 450"/>
              <a:gd name="T78" fmla="*/ 3910446 w 2944"/>
              <a:gd name="T79" fmla="*/ 598125 h 450"/>
              <a:gd name="T80" fmla="*/ 3955815 w 2944"/>
              <a:gd name="T81" fmla="*/ 530412 h 450"/>
              <a:gd name="T82" fmla="*/ 3976755 w 2944"/>
              <a:gd name="T83" fmla="*/ 464312 h 450"/>
              <a:gd name="T84" fmla="*/ 4065747 w 2944"/>
              <a:gd name="T85" fmla="*/ 332112 h 450"/>
              <a:gd name="T86" fmla="*/ 4111116 w 2944"/>
              <a:gd name="T87" fmla="*/ 248278 h 450"/>
              <a:gd name="T88" fmla="*/ 4215814 w 2944"/>
              <a:gd name="T89" fmla="*/ 190239 h 450"/>
              <a:gd name="T90" fmla="*/ 4257693 w 2944"/>
              <a:gd name="T91" fmla="*/ 93507 h 450"/>
              <a:gd name="T92" fmla="*/ 4402524 w 2944"/>
              <a:gd name="T93" fmla="*/ 0 h 450"/>
              <a:gd name="T94" fmla="*/ 4501986 w 2944"/>
              <a:gd name="T95" fmla="*/ 87059 h 450"/>
              <a:gd name="T96" fmla="*/ 4522926 w 2944"/>
              <a:gd name="T97" fmla="*/ 170893 h 450"/>
              <a:gd name="T98" fmla="*/ 4592724 w 2944"/>
              <a:gd name="T99" fmla="*/ 228932 h 450"/>
              <a:gd name="T100" fmla="*/ 4683462 w 2944"/>
              <a:gd name="T101" fmla="*/ 266012 h 450"/>
              <a:gd name="T102" fmla="*/ 4727086 w 2944"/>
              <a:gd name="T103" fmla="*/ 332112 h 450"/>
              <a:gd name="T104" fmla="*/ 4706146 w 2944"/>
              <a:gd name="T105" fmla="*/ 398212 h 450"/>
              <a:gd name="T106" fmla="*/ 4772454 w 2944"/>
              <a:gd name="T107" fmla="*/ 454639 h 450"/>
              <a:gd name="T108" fmla="*/ 4772454 w 2944"/>
              <a:gd name="T109" fmla="*/ 598125 h 450"/>
              <a:gd name="T110" fmla="*/ 4833528 w 2944"/>
              <a:gd name="T111" fmla="*/ 715815 h 450"/>
              <a:gd name="T112" fmla="*/ 5074332 w 2944"/>
              <a:gd name="T113" fmla="*/ 725488 h 450"/>
              <a:gd name="T114" fmla="*/ 5137150 w 2944"/>
              <a:gd name="T115" fmla="*/ 602961 h 45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944"/>
              <a:gd name="T175" fmla="*/ 0 h 450"/>
              <a:gd name="T176" fmla="*/ 2944 w 2944"/>
              <a:gd name="T177" fmla="*/ 450 h 45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944" h="450">
                <a:moveTo>
                  <a:pt x="0" y="446"/>
                </a:moveTo>
                <a:lnTo>
                  <a:pt x="84" y="410"/>
                </a:lnTo>
                <a:lnTo>
                  <a:pt x="248" y="446"/>
                </a:lnTo>
                <a:lnTo>
                  <a:pt x="284" y="405"/>
                </a:lnTo>
                <a:lnTo>
                  <a:pt x="356" y="288"/>
                </a:lnTo>
                <a:lnTo>
                  <a:pt x="368" y="226"/>
                </a:lnTo>
                <a:lnTo>
                  <a:pt x="415" y="167"/>
                </a:lnTo>
                <a:lnTo>
                  <a:pt x="492" y="41"/>
                </a:lnTo>
                <a:lnTo>
                  <a:pt x="546" y="27"/>
                </a:lnTo>
                <a:lnTo>
                  <a:pt x="628" y="50"/>
                </a:lnTo>
                <a:lnTo>
                  <a:pt x="652" y="102"/>
                </a:lnTo>
                <a:lnTo>
                  <a:pt x="736" y="288"/>
                </a:lnTo>
                <a:lnTo>
                  <a:pt x="760" y="394"/>
                </a:lnTo>
                <a:lnTo>
                  <a:pt x="796" y="442"/>
                </a:lnTo>
                <a:lnTo>
                  <a:pt x="853" y="418"/>
                </a:lnTo>
                <a:lnTo>
                  <a:pt x="896" y="442"/>
                </a:lnTo>
                <a:lnTo>
                  <a:pt x="984" y="394"/>
                </a:lnTo>
                <a:lnTo>
                  <a:pt x="1071" y="442"/>
                </a:lnTo>
                <a:lnTo>
                  <a:pt x="1115" y="401"/>
                </a:lnTo>
                <a:lnTo>
                  <a:pt x="1203" y="449"/>
                </a:lnTo>
                <a:lnTo>
                  <a:pt x="1276" y="426"/>
                </a:lnTo>
                <a:lnTo>
                  <a:pt x="1286" y="288"/>
                </a:lnTo>
                <a:lnTo>
                  <a:pt x="1384" y="194"/>
                </a:lnTo>
                <a:lnTo>
                  <a:pt x="1436" y="90"/>
                </a:lnTo>
                <a:lnTo>
                  <a:pt x="1500" y="50"/>
                </a:lnTo>
                <a:lnTo>
                  <a:pt x="1553" y="21"/>
                </a:lnTo>
                <a:lnTo>
                  <a:pt x="1672" y="110"/>
                </a:lnTo>
                <a:lnTo>
                  <a:pt x="1703" y="206"/>
                </a:lnTo>
                <a:lnTo>
                  <a:pt x="1691" y="247"/>
                </a:lnTo>
                <a:lnTo>
                  <a:pt x="1728" y="281"/>
                </a:lnTo>
                <a:lnTo>
                  <a:pt x="1728" y="371"/>
                </a:lnTo>
                <a:lnTo>
                  <a:pt x="1756" y="414"/>
                </a:lnTo>
                <a:lnTo>
                  <a:pt x="1815" y="417"/>
                </a:lnTo>
                <a:lnTo>
                  <a:pt x="1859" y="376"/>
                </a:lnTo>
                <a:lnTo>
                  <a:pt x="1903" y="400"/>
                </a:lnTo>
                <a:lnTo>
                  <a:pt x="1947" y="376"/>
                </a:lnTo>
                <a:lnTo>
                  <a:pt x="2034" y="423"/>
                </a:lnTo>
                <a:lnTo>
                  <a:pt x="2122" y="376"/>
                </a:lnTo>
                <a:lnTo>
                  <a:pt x="2209" y="423"/>
                </a:lnTo>
                <a:lnTo>
                  <a:pt x="2241" y="371"/>
                </a:lnTo>
                <a:lnTo>
                  <a:pt x="2267" y="329"/>
                </a:lnTo>
                <a:lnTo>
                  <a:pt x="2279" y="288"/>
                </a:lnTo>
                <a:lnTo>
                  <a:pt x="2330" y="206"/>
                </a:lnTo>
                <a:lnTo>
                  <a:pt x="2356" y="154"/>
                </a:lnTo>
                <a:lnTo>
                  <a:pt x="2416" y="118"/>
                </a:lnTo>
                <a:lnTo>
                  <a:pt x="2440" y="58"/>
                </a:lnTo>
                <a:lnTo>
                  <a:pt x="2523" y="0"/>
                </a:lnTo>
                <a:lnTo>
                  <a:pt x="2580" y="54"/>
                </a:lnTo>
                <a:lnTo>
                  <a:pt x="2592" y="106"/>
                </a:lnTo>
                <a:lnTo>
                  <a:pt x="2632" y="142"/>
                </a:lnTo>
                <a:lnTo>
                  <a:pt x="2684" y="165"/>
                </a:lnTo>
                <a:lnTo>
                  <a:pt x="2709" y="206"/>
                </a:lnTo>
                <a:lnTo>
                  <a:pt x="2697" y="247"/>
                </a:lnTo>
                <a:lnTo>
                  <a:pt x="2735" y="282"/>
                </a:lnTo>
                <a:lnTo>
                  <a:pt x="2735" y="371"/>
                </a:lnTo>
                <a:lnTo>
                  <a:pt x="2770" y="444"/>
                </a:lnTo>
                <a:lnTo>
                  <a:pt x="2908" y="450"/>
                </a:lnTo>
                <a:lnTo>
                  <a:pt x="2944" y="374"/>
                </a:lnTo>
              </a:path>
            </a:pathLst>
          </a:custGeom>
          <a:gradFill rotWithShape="0">
            <a:gsLst>
              <a:gs pos="0">
                <a:srgbClr val="8CBC1C"/>
              </a:gs>
              <a:gs pos="100000">
                <a:srgbClr val="FFFFFF"/>
              </a:gs>
            </a:gsLst>
            <a:lin ang="5400000" scaled="1"/>
          </a:gra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103" name="Rectangle 2"/>
          <p:cNvSpPr>
            <a:spLocks noChangeArrowheads="1"/>
          </p:cNvSpPr>
          <p:nvPr/>
        </p:nvSpPr>
        <p:spPr bwMode="auto">
          <a:xfrm>
            <a:off x="655638" y="7135813"/>
            <a:ext cx="1868487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sv-SE" dirty="0">
                <a:latin typeface="Calibri"/>
                <a:cs typeface="Calibri"/>
              </a:rPr>
              <a:t>Vad är mental träning</a:t>
            </a:r>
          </a:p>
          <a:p>
            <a:pPr eaLnBrk="0" hangingPunct="0">
              <a:spcBef>
                <a:spcPct val="50000"/>
              </a:spcBef>
            </a:pPr>
            <a:r>
              <a:rPr lang="sv-SE" dirty="0">
                <a:latin typeface="Calibri"/>
                <a:cs typeface="Calibri"/>
              </a:rPr>
              <a:t>Att leda sig själv</a:t>
            </a:r>
          </a:p>
          <a:p>
            <a:pPr eaLnBrk="0" hangingPunct="0">
              <a:spcBef>
                <a:spcPct val="50000"/>
              </a:spcBef>
            </a:pPr>
            <a:r>
              <a:rPr lang="sv-SE" dirty="0">
                <a:latin typeface="Calibri"/>
                <a:cs typeface="Calibri"/>
              </a:rPr>
              <a:t>Medskapande</a:t>
            </a:r>
            <a:br>
              <a:rPr lang="sv-SE" dirty="0">
                <a:latin typeface="Calibri"/>
                <a:cs typeface="Calibri"/>
              </a:rPr>
            </a:br>
            <a:endParaRPr lang="sv-SE" dirty="0">
              <a:latin typeface="Calibri"/>
              <a:cs typeface="Calibri"/>
            </a:endParaRPr>
          </a:p>
        </p:txBody>
      </p:sp>
      <p:sp>
        <p:nvSpPr>
          <p:cNvPr id="4104" name="Rectangle 4"/>
          <p:cNvSpPr>
            <a:spLocks noChangeArrowheads="1"/>
          </p:cNvSpPr>
          <p:nvPr/>
        </p:nvSpPr>
        <p:spPr bwMode="auto">
          <a:xfrm>
            <a:off x="2564904" y="7135813"/>
            <a:ext cx="1763712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sv-SE" dirty="0">
                <a:latin typeface="Calibri"/>
                <a:cs typeface="Calibri"/>
              </a:rPr>
              <a:t>Lärande återkoppling</a:t>
            </a:r>
          </a:p>
          <a:p>
            <a:pPr eaLnBrk="0" hangingPunct="0">
              <a:spcBef>
                <a:spcPct val="50000"/>
              </a:spcBef>
            </a:pPr>
            <a:r>
              <a:rPr lang="sv-SE" dirty="0">
                <a:latin typeface="Calibri"/>
                <a:cs typeface="Calibri"/>
              </a:rPr>
              <a:t>Hur göra andra bättre</a:t>
            </a:r>
          </a:p>
          <a:p>
            <a:pPr eaLnBrk="0" hangingPunct="0">
              <a:spcBef>
                <a:spcPct val="50000"/>
              </a:spcBef>
            </a:pPr>
            <a:r>
              <a:rPr lang="sv-SE" dirty="0">
                <a:latin typeface="Calibri"/>
                <a:cs typeface="Calibri"/>
              </a:rPr>
              <a:t>Feedback</a:t>
            </a:r>
          </a:p>
          <a:p>
            <a:pPr eaLnBrk="0" hangingPunct="0">
              <a:spcBef>
                <a:spcPct val="50000"/>
              </a:spcBef>
            </a:pPr>
            <a:endParaRPr lang="sv-SE" dirty="0">
              <a:latin typeface="Calibri"/>
              <a:cs typeface="Calibri"/>
            </a:endParaRPr>
          </a:p>
        </p:txBody>
      </p:sp>
      <p:sp>
        <p:nvSpPr>
          <p:cNvPr id="4105" name="Rectangle 69"/>
          <p:cNvSpPr>
            <a:spLocks noChangeArrowheads="1"/>
          </p:cNvSpPr>
          <p:nvPr/>
        </p:nvSpPr>
        <p:spPr bwMode="auto">
          <a:xfrm>
            <a:off x="476673" y="6321152"/>
            <a:ext cx="1800199" cy="34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</a:pPr>
            <a:r>
              <a:rPr lang="sv-SE" dirty="0">
                <a:solidFill>
                  <a:schemeClr val="bg2"/>
                </a:solidFill>
                <a:latin typeface="Calibri"/>
                <a:cs typeface="Calibri"/>
              </a:rPr>
              <a:t>Mental träning </a:t>
            </a:r>
            <a:br>
              <a:rPr lang="sv-SE" dirty="0">
                <a:solidFill>
                  <a:schemeClr val="bg2"/>
                </a:solidFill>
                <a:latin typeface="Calibri"/>
                <a:cs typeface="Calibri"/>
              </a:rPr>
            </a:br>
            <a:r>
              <a:rPr lang="sv-SE" dirty="0">
                <a:solidFill>
                  <a:schemeClr val="bg2"/>
                </a:solidFill>
                <a:latin typeface="Calibri"/>
                <a:cs typeface="Calibri"/>
              </a:rPr>
              <a:t>- Individ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</a:pPr>
            <a:r>
              <a:rPr lang="sv-SE" dirty="0">
                <a:latin typeface="Calibri"/>
                <a:cs typeface="Calibri"/>
              </a:rPr>
              <a:t>20 februari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</a:pPr>
            <a:endParaRPr lang="sv-SE" dirty="0">
              <a:solidFill>
                <a:schemeClr val="bg2"/>
              </a:solidFill>
              <a:latin typeface="Calibri"/>
              <a:cs typeface="Calibri"/>
            </a:endParaRPr>
          </a:p>
        </p:txBody>
      </p:sp>
      <p:sp>
        <p:nvSpPr>
          <p:cNvPr id="4106" name="Rectangle 70"/>
          <p:cNvSpPr>
            <a:spLocks noChangeArrowheads="1"/>
          </p:cNvSpPr>
          <p:nvPr/>
        </p:nvSpPr>
        <p:spPr bwMode="auto">
          <a:xfrm>
            <a:off x="2348880" y="6321152"/>
            <a:ext cx="1681534" cy="34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</a:pPr>
            <a:r>
              <a:rPr lang="sv-SE" dirty="0">
                <a:solidFill>
                  <a:schemeClr val="bg2"/>
                </a:solidFill>
                <a:latin typeface="Calibri"/>
                <a:cs typeface="Calibri"/>
              </a:rPr>
              <a:t>Mental träning </a:t>
            </a:r>
            <a:br>
              <a:rPr lang="sv-SE" dirty="0">
                <a:solidFill>
                  <a:schemeClr val="bg2"/>
                </a:solidFill>
                <a:latin typeface="Calibri"/>
                <a:cs typeface="Calibri"/>
              </a:rPr>
            </a:br>
            <a:r>
              <a:rPr lang="sv-SE" dirty="0">
                <a:solidFill>
                  <a:schemeClr val="bg2"/>
                </a:solidFill>
                <a:latin typeface="Calibri"/>
                <a:cs typeface="Calibri"/>
              </a:rPr>
              <a:t>- Lag</a:t>
            </a:r>
            <a:br>
              <a:rPr lang="sv-SE" dirty="0">
                <a:solidFill>
                  <a:schemeClr val="bg2"/>
                </a:solidFill>
                <a:latin typeface="Calibri"/>
                <a:cs typeface="Calibri"/>
              </a:rPr>
            </a:br>
            <a:r>
              <a:rPr lang="sv-SE" dirty="0">
                <a:latin typeface="Calibri"/>
                <a:cs typeface="Calibri"/>
              </a:rPr>
              <a:t>april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</a:pPr>
            <a:endParaRPr lang="sv-SE" dirty="0">
              <a:solidFill>
                <a:schemeClr val="bg2"/>
              </a:solidFill>
              <a:latin typeface="Calibri"/>
              <a:cs typeface="Calibri"/>
            </a:endParaRPr>
          </a:p>
        </p:txBody>
      </p:sp>
      <p:sp>
        <p:nvSpPr>
          <p:cNvPr id="4107" name="Rectangle 71"/>
          <p:cNvSpPr>
            <a:spLocks noChangeArrowheads="1"/>
          </p:cNvSpPr>
          <p:nvPr/>
        </p:nvSpPr>
        <p:spPr bwMode="auto">
          <a:xfrm>
            <a:off x="3645024" y="6321152"/>
            <a:ext cx="237626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</a:pPr>
            <a:r>
              <a:rPr lang="sv-SE" dirty="0">
                <a:solidFill>
                  <a:schemeClr val="bg2"/>
                </a:solidFill>
                <a:latin typeface="Calibri"/>
                <a:cs typeface="Calibri"/>
              </a:rPr>
              <a:t>Mental träning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</a:pPr>
            <a:r>
              <a:rPr lang="sv-SE" dirty="0">
                <a:solidFill>
                  <a:schemeClr val="bg2"/>
                </a:solidFill>
                <a:latin typeface="Calibri"/>
                <a:cs typeface="Calibri"/>
              </a:rPr>
              <a:t>- Individ och lag</a:t>
            </a:r>
            <a:br>
              <a:rPr lang="sv-SE" dirty="0">
                <a:solidFill>
                  <a:schemeClr val="bg2"/>
                </a:solidFill>
                <a:latin typeface="Calibri"/>
                <a:cs typeface="Calibri"/>
              </a:rPr>
            </a:br>
            <a:r>
              <a:rPr lang="sv-SE" dirty="0">
                <a:latin typeface="Calibri"/>
                <a:cs typeface="Calibri"/>
              </a:rPr>
              <a:t>juli/augusti</a:t>
            </a:r>
            <a:endParaRPr lang="sv-SE" dirty="0">
              <a:solidFill>
                <a:schemeClr val="bg2"/>
              </a:solidFill>
              <a:latin typeface="Calibri"/>
              <a:cs typeface="Calibri"/>
            </a:endParaRPr>
          </a:p>
        </p:txBody>
      </p:sp>
      <p:sp>
        <p:nvSpPr>
          <p:cNvPr id="4108" name="Rectangle 96"/>
          <p:cNvSpPr>
            <a:spLocks noChangeArrowheads="1"/>
          </p:cNvSpPr>
          <p:nvPr/>
        </p:nvSpPr>
        <p:spPr bwMode="auto">
          <a:xfrm>
            <a:off x="4292600" y="7135813"/>
            <a:ext cx="2160736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sv-SE" dirty="0">
                <a:latin typeface="Calibri"/>
                <a:cs typeface="Calibri"/>
              </a:rPr>
              <a:t>Lärande återkoppling</a:t>
            </a:r>
            <a:br>
              <a:rPr lang="sv-SE" dirty="0">
                <a:latin typeface="Calibri"/>
                <a:cs typeface="Calibri"/>
              </a:rPr>
            </a:br>
            <a:endParaRPr lang="sv-SE" dirty="0">
              <a:latin typeface="Calibri"/>
              <a:cs typeface="Calibri"/>
            </a:endParaRPr>
          </a:p>
          <a:p>
            <a:pPr eaLnBrk="0" hangingPunct="0">
              <a:spcBef>
                <a:spcPct val="50000"/>
              </a:spcBef>
            </a:pPr>
            <a:r>
              <a:rPr lang="sv-SE" dirty="0">
                <a:latin typeface="Calibri"/>
                <a:cs typeface="Calibri"/>
              </a:rPr>
              <a:t>Temasätts efter uppkomna behov</a:t>
            </a:r>
          </a:p>
        </p:txBody>
      </p:sp>
      <p:sp>
        <p:nvSpPr>
          <p:cNvPr id="4109" name="Freeform 3"/>
          <p:cNvSpPr>
            <a:spLocks/>
          </p:cNvSpPr>
          <p:nvPr/>
        </p:nvSpPr>
        <p:spPr bwMode="auto">
          <a:xfrm>
            <a:off x="5616575" y="6143625"/>
            <a:ext cx="544513" cy="252413"/>
          </a:xfrm>
          <a:custGeom>
            <a:avLst/>
            <a:gdLst>
              <a:gd name="T0" fmla="*/ 0 w 892"/>
              <a:gd name="T1" fmla="*/ 2147483647 h 242"/>
              <a:gd name="T2" fmla="*/ 2147483647 w 892"/>
              <a:gd name="T3" fmla="*/ 2147483647 h 242"/>
              <a:gd name="T4" fmla="*/ 2147483647 w 892"/>
              <a:gd name="T5" fmla="*/ 2147483647 h 242"/>
              <a:gd name="T6" fmla="*/ 2147483647 w 892"/>
              <a:gd name="T7" fmla="*/ 2147483647 h 242"/>
              <a:gd name="T8" fmla="*/ 2147483647 w 892"/>
              <a:gd name="T9" fmla="*/ 2147483647 h 242"/>
              <a:gd name="T10" fmla="*/ 2147483647 w 892"/>
              <a:gd name="T11" fmla="*/ 2147483647 h 242"/>
              <a:gd name="T12" fmla="*/ 2147483647 w 892"/>
              <a:gd name="T13" fmla="*/ 2147483647 h 242"/>
              <a:gd name="T14" fmla="*/ 2147483647 w 892"/>
              <a:gd name="T15" fmla="*/ 2147483647 h 242"/>
              <a:gd name="T16" fmla="*/ 2147483647 w 892"/>
              <a:gd name="T17" fmla="*/ 2147483647 h 242"/>
              <a:gd name="T18" fmla="*/ 2147483647 w 892"/>
              <a:gd name="T19" fmla="*/ 2147483647 h 242"/>
              <a:gd name="T20" fmla="*/ 2147483647 w 892"/>
              <a:gd name="T21" fmla="*/ 2147483647 h 242"/>
              <a:gd name="T22" fmla="*/ 2147483647 w 892"/>
              <a:gd name="T23" fmla="*/ 2147483647 h 242"/>
              <a:gd name="T24" fmla="*/ 2147483647 w 892"/>
              <a:gd name="T25" fmla="*/ 2147483647 h 242"/>
              <a:gd name="T26" fmla="*/ 2147483647 w 892"/>
              <a:gd name="T27" fmla="*/ 2147483647 h 242"/>
              <a:gd name="T28" fmla="*/ 2147483647 w 892"/>
              <a:gd name="T29" fmla="*/ 2147483647 h 242"/>
              <a:gd name="T30" fmla="*/ 2147483647 w 892"/>
              <a:gd name="T31" fmla="*/ 2147483647 h 242"/>
              <a:gd name="T32" fmla="*/ 2147483647 w 892"/>
              <a:gd name="T33" fmla="*/ 2147483647 h 242"/>
              <a:gd name="T34" fmla="*/ 2147483647 w 892"/>
              <a:gd name="T35" fmla="*/ 2147483647 h 242"/>
              <a:gd name="T36" fmla="*/ 2147483647 w 892"/>
              <a:gd name="T37" fmla="*/ 2147483647 h 242"/>
              <a:gd name="T38" fmla="*/ 2147483647 w 892"/>
              <a:gd name="T39" fmla="*/ 2147483647 h 242"/>
              <a:gd name="T40" fmla="*/ 2147483647 w 892"/>
              <a:gd name="T41" fmla="*/ 2147483647 h 242"/>
              <a:gd name="T42" fmla="*/ 2147483647 w 892"/>
              <a:gd name="T43" fmla="*/ 2147483647 h 242"/>
              <a:gd name="T44" fmla="*/ 2147483647 w 892"/>
              <a:gd name="T45" fmla="*/ 2147483647 h 242"/>
              <a:gd name="T46" fmla="*/ 2147483647 w 892"/>
              <a:gd name="T47" fmla="*/ 2147483647 h 242"/>
              <a:gd name="T48" fmla="*/ 2147483647 w 892"/>
              <a:gd name="T49" fmla="*/ 2147483647 h 242"/>
              <a:gd name="T50" fmla="*/ 2147483647 w 892"/>
              <a:gd name="T51" fmla="*/ 2147483647 h 242"/>
              <a:gd name="T52" fmla="*/ 2147483647 w 892"/>
              <a:gd name="T53" fmla="*/ 2147483647 h 242"/>
              <a:gd name="T54" fmla="*/ 2147483647 w 892"/>
              <a:gd name="T55" fmla="*/ 2147483647 h 242"/>
              <a:gd name="T56" fmla="*/ 2147483647 w 892"/>
              <a:gd name="T57" fmla="*/ 2147483647 h 242"/>
              <a:gd name="T58" fmla="*/ 2147483647 w 892"/>
              <a:gd name="T59" fmla="*/ 2147483647 h 242"/>
              <a:gd name="T60" fmla="*/ 2147483647 w 892"/>
              <a:gd name="T61" fmla="*/ 2147483647 h 242"/>
              <a:gd name="T62" fmla="*/ 2147483647 w 892"/>
              <a:gd name="T63" fmla="*/ 2147483647 h 242"/>
              <a:gd name="T64" fmla="*/ 2147483647 w 892"/>
              <a:gd name="T65" fmla="*/ 2147483647 h 242"/>
              <a:gd name="T66" fmla="*/ 2147483647 w 892"/>
              <a:gd name="T67" fmla="*/ 2147483647 h 242"/>
              <a:gd name="T68" fmla="*/ 2147483647 w 892"/>
              <a:gd name="T69" fmla="*/ 2147483647 h 242"/>
              <a:gd name="T70" fmla="*/ 2147483647 w 892"/>
              <a:gd name="T71" fmla="*/ 0 h 24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92"/>
              <a:gd name="T109" fmla="*/ 0 h 242"/>
              <a:gd name="T110" fmla="*/ 892 w 892"/>
              <a:gd name="T111" fmla="*/ 242 h 24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92" h="242">
                <a:moveTo>
                  <a:pt x="0" y="131"/>
                </a:moveTo>
                <a:cubicBezTo>
                  <a:pt x="8" y="121"/>
                  <a:pt x="30" y="80"/>
                  <a:pt x="49" y="68"/>
                </a:cubicBezTo>
                <a:cubicBezTo>
                  <a:pt x="68" y="56"/>
                  <a:pt x="98" y="49"/>
                  <a:pt x="112" y="60"/>
                </a:cubicBezTo>
                <a:cubicBezTo>
                  <a:pt x="126" y="71"/>
                  <a:pt x="133" y="108"/>
                  <a:pt x="132" y="136"/>
                </a:cubicBezTo>
                <a:cubicBezTo>
                  <a:pt x="131" y="164"/>
                  <a:pt x="116" y="214"/>
                  <a:pt x="106" y="228"/>
                </a:cubicBezTo>
                <a:cubicBezTo>
                  <a:pt x="96" y="242"/>
                  <a:pt x="78" y="236"/>
                  <a:pt x="69" y="220"/>
                </a:cubicBezTo>
                <a:cubicBezTo>
                  <a:pt x="61" y="204"/>
                  <a:pt x="51" y="163"/>
                  <a:pt x="56" y="134"/>
                </a:cubicBezTo>
                <a:cubicBezTo>
                  <a:pt x="62" y="105"/>
                  <a:pt x="76" y="64"/>
                  <a:pt x="103" y="48"/>
                </a:cubicBezTo>
                <a:cubicBezTo>
                  <a:pt x="129" y="32"/>
                  <a:pt x="188" y="23"/>
                  <a:pt x="215" y="36"/>
                </a:cubicBezTo>
                <a:cubicBezTo>
                  <a:pt x="242" y="49"/>
                  <a:pt x="260" y="94"/>
                  <a:pt x="265" y="124"/>
                </a:cubicBezTo>
                <a:cubicBezTo>
                  <a:pt x="270" y="154"/>
                  <a:pt x="251" y="199"/>
                  <a:pt x="241" y="214"/>
                </a:cubicBezTo>
                <a:cubicBezTo>
                  <a:pt x="231" y="229"/>
                  <a:pt x="212" y="224"/>
                  <a:pt x="204" y="212"/>
                </a:cubicBezTo>
                <a:cubicBezTo>
                  <a:pt x="196" y="200"/>
                  <a:pt x="187" y="167"/>
                  <a:pt x="191" y="142"/>
                </a:cubicBezTo>
                <a:cubicBezTo>
                  <a:pt x="195" y="117"/>
                  <a:pt x="209" y="79"/>
                  <a:pt x="228" y="60"/>
                </a:cubicBezTo>
                <a:cubicBezTo>
                  <a:pt x="247" y="41"/>
                  <a:pt x="282" y="28"/>
                  <a:pt x="305" y="28"/>
                </a:cubicBezTo>
                <a:cubicBezTo>
                  <a:pt x="329" y="28"/>
                  <a:pt x="356" y="41"/>
                  <a:pt x="372" y="58"/>
                </a:cubicBezTo>
                <a:cubicBezTo>
                  <a:pt x="388" y="75"/>
                  <a:pt x="399" y="105"/>
                  <a:pt x="400" y="130"/>
                </a:cubicBezTo>
                <a:cubicBezTo>
                  <a:pt x="400" y="155"/>
                  <a:pt x="385" y="193"/>
                  <a:pt x="376" y="206"/>
                </a:cubicBezTo>
                <a:cubicBezTo>
                  <a:pt x="366" y="219"/>
                  <a:pt x="352" y="219"/>
                  <a:pt x="344" y="208"/>
                </a:cubicBezTo>
                <a:cubicBezTo>
                  <a:pt x="337" y="197"/>
                  <a:pt x="326" y="162"/>
                  <a:pt x="329" y="138"/>
                </a:cubicBezTo>
                <a:cubicBezTo>
                  <a:pt x="333" y="114"/>
                  <a:pt x="347" y="81"/>
                  <a:pt x="366" y="62"/>
                </a:cubicBezTo>
                <a:cubicBezTo>
                  <a:pt x="386" y="43"/>
                  <a:pt x="420" y="23"/>
                  <a:pt x="448" y="24"/>
                </a:cubicBezTo>
                <a:cubicBezTo>
                  <a:pt x="475" y="25"/>
                  <a:pt x="512" y="48"/>
                  <a:pt x="530" y="68"/>
                </a:cubicBezTo>
                <a:cubicBezTo>
                  <a:pt x="549" y="88"/>
                  <a:pt x="558" y="122"/>
                  <a:pt x="558" y="146"/>
                </a:cubicBezTo>
                <a:cubicBezTo>
                  <a:pt x="558" y="170"/>
                  <a:pt x="542" y="202"/>
                  <a:pt x="532" y="212"/>
                </a:cubicBezTo>
                <a:cubicBezTo>
                  <a:pt x="522" y="222"/>
                  <a:pt x="502" y="223"/>
                  <a:pt x="494" y="210"/>
                </a:cubicBezTo>
                <a:cubicBezTo>
                  <a:pt x="485" y="197"/>
                  <a:pt x="479" y="157"/>
                  <a:pt x="484" y="132"/>
                </a:cubicBezTo>
                <a:cubicBezTo>
                  <a:pt x="490" y="107"/>
                  <a:pt x="504" y="76"/>
                  <a:pt x="525" y="60"/>
                </a:cubicBezTo>
                <a:cubicBezTo>
                  <a:pt x="546" y="44"/>
                  <a:pt x="584" y="25"/>
                  <a:pt x="612" y="34"/>
                </a:cubicBezTo>
                <a:cubicBezTo>
                  <a:pt x="639" y="43"/>
                  <a:pt x="680" y="83"/>
                  <a:pt x="691" y="112"/>
                </a:cubicBezTo>
                <a:cubicBezTo>
                  <a:pt x="702" y="141"/>
                  <a:pt x="686" y="194"/>
                  <a:pt x="678" y="210"/>
                </a:cubicBezTo>
                <a:cubicBezTo>
                  <a:pt x="670" y="226"/>
                  <a:pt x="649" y="222"/>
                  <a:pt x="641" y="208"/>
                </a:cubicBezTo>
                <a:cubicBezTo>
                  <a:pt x="633" y="194"/>
                  <a:pt x="624" y="156"/>
                  <a:pt x="630" y="128"/>
                </a:cubicBezTo>
                <a:cubicBezTo>
                  <a:pt x="637" y="100"/>
                  <a:pt x="661" y="62"/>
                  <a:pt x="680" y="42"/>
                </a:cubicBezTo>
                <a:cubicBezTo>
                  <a:pt x="699" y="22"/>
                  <a:pt x="713" y="15"/>
                  <a:pt x="748" y="8"/>
                </a:cubicBezTo>
                <a:cubicBezTo>
                  <a:pt x="783" y="1"/>
                  <a:pt x="862" y="2"/>
                  <a:pt x="892" y="0"/>
                </a:cubicBezTo>
              </a:path>
            </a:pathLst>
          </a:custGeom>
          <a:noFill/>
          <a:ln w="6350">
            <a:solidFill>
              <a:schemeClr val="tx1"/>
            </a:solidFill>
            <a:round/>
            <a:headEnd/>
            <a:tailEnd type="stealth" w="sm" len="sm"/>
          </a:ln>
        </p:spPr>
        <p:txBody>
          <a:bodyPr/>
          <a:lstStyle/>
          <a:p>
            <a:endParaRPr lang="sv-SE"/>
          </a:p>
        </p:txBody>
      </p:sp>
      <p:sp>
        <p:nvSpPr>
          <p:cNvPr id="4110" name="Rectangle 6"/>
          <p:cNvSpPr>
            <a:spLocks noChangeArrowheads="1"/>
          </p:cNvSpPr>
          <p:nvPr/>
        </p:nvSpPr>
        <p:spPr bwMode="auto">
          <a:xfrm>
            <a:off x="5957888" y="6115050"/>
            <a:ext cx="10001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</a:pPr>
            <a:r>
              <a:rPr lang="sv-SE" sz="1100" b="1" i="1" dirty="0">
                <a:latin typeface="Calibri"/>
                <a:cs typeface="Calibri"/>
              </a:rPr>
              <a:t>Utveckling </a:t>
            </a:r>
            <a:br>
              <a:rPr lang="sv-SE" sz="1100" b="1" i="1" dirty="0">
                <a:latin typeface="Calibri"/>
                <a:cs typeface="Calibri"/>
              </a:rPr>
            </a:br>
            <a:r>
              <a:rPr lang="sv-SE" sz="1100" b="1" i="1" dirty="0">
                <a:latin typeface="Calibri"/>
                <a:cs typeface="Calibri"/>
              </a:rPr>
              <a:t>Pågår</a:t>
            </a:r>
          </a:p>
        </p:txBody>
      </p:sp>
      <p:sp>
        <p:nvSpPr>
          <p:cNvPr id="4111" name="Freeform 10"/>
          <p:cNvSpPr>
            <a:spLocks/>
          </p:cNvSpPr>
          <p:nvPr/>
        </p:nvSpPr>
        <p:spPr bwMode="auto">
          <a:xfrm>
            <a:off x="1004888" y="5794375"/>
            <a:ext cx="265112" cy="227013"/>
          </a:xfrm>
          <a:custGeom>
            <a:avLst/>
            <a:gdLst>
              <a:gd name="T0" fmla="*/ 2147483647 w 173"/>
              <a:gd name="T1" fmla="*/ 0 h 109"/>
              <a:gd name="T2" fmla="*/ 2147483647 w 173"/>
              <a:gd name="T3" fmla="*/ 2147483647 h 109"/>
              <a:gd name="T4" fmla="*/ 0 w 173"/>
              <a:gd name="T5" fmla="*/ 2147483647 h 109"/>
              <a:gd name="T6" fmla="*/ 0 60000 65536"/>
              <a:gd name="T7" fmla="*/ 0 60000 65536"/>
              <a:gd name="T8" fmla="*/ 0 60000 65536"/>
              <a:gd name="T9" fmla="*/ 0 w 173"/>
              <a:gd name="T10" fmla="*/ 0 h 109"/>
              <a:gd name="T11" fmla="*/ 173 w 17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3" h="109">
                <a:moveTo>
                  <a:pt x="173" y="0"/>
                </a:moveTo>
                <a:cubicBezTo>
                  <a:pt x="139" y="15"/>
                  <a:pt x="106" y="30"/>
                  <a:pt x="77" y="48"/>
                </a:cubicBezTo>
                <a:cubicBezTo>
                  <a:pt x="48" y="66"/>
                  <a:pt x="24" y="87"/>
                  <a:pt x="0" y="10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112" name="Freeform 11"/>
          <p:cNvSpPr>
            <a:spLocks/>
          </p:cNvSpPr>
          <p:nvPr/>
        </p:nvSpPr>
        <p:spPr bwMode="auto">
          <a:xfrm flipH="1">
            <a:off x="1627188" y="5794375"/>
            <a:ext cx="268287" cy="227013"/>
          </a:xfrm>
          <a:custGeom>
            <a:avLst/>
            <a:gdLst>
              <a:gd name="T0" fmla="*/ 2147483647 w 173"/>
              <a:gd name="T1" fmla="*/ 0 h 109"/>
              <a:gd name="T2" fmla="*/ 2147483647 w 173"/>
              <a:gd name="T3" fmla="*/ 2147483647 h 109"/>
              <a:gd name="T4" fmla="*/ 0 w 173"/>
              <a:gd name="T5" fmla="*/ 2147483647 h 109"/>
              <a:gd name="T6" fmla="*/ 0 60000 65536"/>
              <a:gd name="T7" fmla="*/ 0 60000 65536"/>
              <a:gd name="T8" fmla="*/ 0 60000 65536"/>
              <a:gd name="T9" fmla="*/ 0 w 173"/>
              <a:gd name="T10" fmla="*/ 0 h 109"/>
              <a:gd name="T11" fmla="*/ 173 w 17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3" h="109">
                <a:moveTo>
                  <a:pt x="173" y="0"/>
                </a:moveTo>
                <a:cubicBezTo>
                  <a:pt x="139" y="15"/>
                  <a:pt x="106" y="30"/>
                  <a:pt x="77" y="48"/>
                </a:cubicBezTo>
                <a:cubicBezTo>
                  <a:pt x="48" y="66"/>
                  <a:pt x="24" y="87"/>
                  <a:pt x="0" y="10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113" name="Freeform 12"/>
          <p:cNvSpPr>
            <a:spLocks/>
          </p:cNvSpPr>
          <p:nvPr/>
        </p:nvSpPr>
        <p:spPr bwMode="auto">
          <a:xfrm>
            <a:off x="1420813" y="5802313"/>
            <a:ext cx="25400" cy="319087"/>
          </a:xfrm>
          <a:custGeom>
            <a:avLst/>
            <a:gdLst>
              <a:gd name="T0" fmla="*/ 0 w 15"/>
              <a:gd name="T1" fmla="*/ 0 h 152"/>
              <a:gd name="T2" fmla="*/ 2147483647 w 15"/>
              <a:gd name="T3" fmla="*/ 2147483647 h 152"/>
              <a:gd name="T4" fmla="*/ 2147483647 w 15"/>
              <a:gd name="T5" fmla="*/ 2147483647 h 152"/>
              <a:gd name="T6" fmla="*/ 0 60000 65536"/>
              <a:gd name="T7" fmla="*/ 0 60000 65536"/>
              <a:gd name="T8" fmla="*/ 0 60000 65536"/>
              <a:gd name="T9" fmla="*/ 0 w 15"/>
              <a:gd name="T10" fmla="*/ 0 h 152"/>
              <a:gd name="T11" fmla="*/ 15 w 15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152">
                <a:moveTo>
                  <a:pt x="0" y="0"/>
                </a:moveTo>
                <a:cubicBezTo>
                  <a:pt x="2" y="9"/>
                  <a:pt x="11" y="28"/>
                  <a:pt x="13" y="53"/>
                </a:cubicBezTo>
                <a:cubicBezTo>
                  <a:pt x="15" y="78"/>
                  <a:pt x="13" y="119"/>
                  <a:pt x="9" y="1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4114" name="Group 13"/>
          <p:cNvGrpSpPr>
            <a:grpSpLocks/>
          </p:cNvGrpSpPr>
          <p:nvPr/>
        </p:nvGrpSpPr>
        <p:grpSpPr bwMode="auto">
          <a:xfrm>
            <a:off x="1268413" y="5464175"/>
            <a:ext cx="300037" cy="379413"/>
            <a:chOff x="4060" y="25"/>
            <a:chExt cx="325" cy="443"/>
          </a:xfrm>
        </p:grpSpPr>
        <p:sp>
          <p:nvSpPr>
            <p:cNvPr id="4158" name="Oval 14"/>
            <p:cNvSpPr>
              <a:spLocks noChangeArrowheads="1"/>
            </p:cNvSpPr>
            <p:nvPr/>
          </p:nvSpPr>
          <p:spPr bwMode="auto">
            <a:xfrm>
              <a:off x="4267" y="25"/>
              <a:ext cx="53" cy="71"/>
            </a:xfrm>
            <a:prstGeom prst="ellipse">
              <a:avLst/>
            </a:prstGeom>
            <a:solidFill>
              <a:srgbClr val="012D74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2400"/>
            </a:p>
          </p:txBody>
        </p:sp>
        <p:grpSp>
          <p:nvGrpSpPr>
            <p:cNvPr id="4159" name="Group 15"/>
            <p:cNvGrpSpPr>
              <a:grpSpLocks/>
            </p:cNvGrpSpPr>
            <p:nvPr/>
          </p:nvGrpSpPr>
          <p:grpSpPr bwMode="auto">
            <a:xfrm>
              <a:off x="4128" y="48"/>
              <a:ext cx="257" cy="420"/>
              <a:chOff x="4247" y="1684"/>
              <a:chExt cx="257" cy="420"/>
            </a:xfrm>
          </p:grpSpPr>
          <p:sp>
            <p:nvSpPr>
              <p:cNvPr id="4167" name="Oval 16"/>
              <p:cNvSpPr>
                <a:spLocks noChangeArrowheads="1"/>
              </p:cNvSpPr>
              <p:nvPr/>
            </p:nvSpPr>
            <p:spPr bwMode="auto">
              <a:xfrm>
                <a:off x="4303" y="1684"/>
                <a:ext cx="53" cy="71"/>
              </a:xfrm>
              <a:prstGeom prst="ellipse">
                <a:avLst/>
              </a:prstGeom>
              <a:solidFill>
                <a:srgbClr val="012D7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2400"/>
              </a:p>
            </p:txBody>
          </p:sp>
          <p:sp>
            <p:nvSpPr>
              <p:cNvPr id="4168" name="Freeform 17"/>
              <p:cNvSpPr>
                <a:spLocks/>
              </p:cNvSpPr>
              <p:nvPr/>
            </p:nvSpPr>
            <p:spPr bwMode="auto">
              <a:xfrm>
                <a:off x="4247" y="1745"/>
                <a:ext cx="153" cy="235"/>
              </a:xfrm>
              <a:custGeom>
                <a:avLst/>
                <a:gdLst>
                  <a:gd name="T0" fmla="*/ 9 w 217"/>
                  <a:gd name="T1" fmla="*/ 1 h 358"/>
                  <a:gd name="T2" fmla="*/ 8 w 217"/>
                  <a:gd name="T3" fmla="*/ 1 h 358"/>
                  <a:gd name="T4" fmla="*/ 4 w 217"/>
                  <a:gd name="T5" fmla="*/ 2 h 358"/>
                  <a:gd name="T6" fmla="*/ 3 w 217"/>
                  <a:gd name="T7" fmla="*/ 3 h 358"/>
                  <a:gd name="T8" fmla="*/ 1 w 217"/>
                  <a:gd name="T9" fmla="*/ 5 h 358"/>
                  <a:gd name="T10" fmla="*/ 1 w 217"/>
                  <a:gd name="T11" fmla="*/ 7 h 358"/>
                  <a:gd name="T12" fmla="*/ 1 w 217"/>
                  <a:gd name="T13" fmla="*/ 9 h 358"/>
                  <a:gd name="T14" fmla="*/ 3 w 217"/>
                  <a:gd name="T15" fmla="*/ 10 h 358"/>
                  <a:gd name="T16" fmla="*/ 6 w 217"/>
                  <a:gd name="T17" fmla="*/ 5 h 358"/>
                  <a:gd name="T18" fmla="*/ 6 w 217"/>
                  <a:gd name="T19" fmla="*/ 9 h 358"/>
                  <a:gd name="T20" fmla="*/ 6 w 217"/>
                  <a:gd name="T21" fmla="*/ 16 h 358"/>
                  <a:gd name="T22" fmla="*/ 9 w 217"/>
                  <a:gd name="T23" fmla="*/ 18 h 358"/>
                  <a:gd name="T24" fmla="*/ 11 w 217"/>
                  <a:gd name="T25" fmla="*/ 14 h 358"/>
                  <a:gd name="T26" fmla="*/ 11 w 217"/>
                  <a:gd name="T27" fmla="*/ 10 h 358"/>
                  <a:gd name="T28" fmla="*/ 13 w 217"/>
                  <a:gd name="T29" fmla="*/ 18 h 358"/>
                  <a:gd name="T30" fmla="*/ 16 w 217"/>
                  <a:gd name="T31" fmla="*/ 18 h 358"/>
                  <a:gd name="T32" fmla="*/ 15 w 217"/>
                  <a:gd name="T33" fmla="*/ 11 h 358"/>
                  <a:gd name="T34" fmla="*/ 15 w 217"/>
                  <a:gd name="T35" fmla="*/ 9 h 358"/>
                  <a:gd name="T36" fmla="*/ 15 w 217"/>
                  <a:gd name="T37" fmla="*/ 6 h 358"/>
                  <a:gd name="T38" fmla="*/ 15 w 217"/>
                  <a:gd name="T39" fmla="*/ 7 h 358"/>
                  <a:gd name="T40" fmla="*/ 16 w 217"/>
                  <a:gd name="T41" fmla="*/ 9 h 358"/>
                  <a:gd name="T42" fmla="*/ 16 w 217"/>
                  <a:gd name="T43" fmla="*/ 10 h 358"/>
                  <a:gd name="T44" fmla="*/ 19 w 217"/>
                  <a:gd name="T45" fmla="*/ 8 h 358"/>
                  <a:gd name="T46" fmla="*/ 18 w 217"/>
                  <a:gd name="T47" fmla="*/ 6 h 358"/>
                  <a:gd name="T48" fmla="*/ 15 w 217"/>
                  <a:gd name="T49" fmla="*/ 1 h 358"/>
                  <a:gd name="T50" fmla="*/ 13 w 217"/>
                  <a:gd name="T51" fmla="*/ 1 h 358"/>
                  <a:gd name="T52" fmla="*/ 9 w 217"/>
                  <a:gd name="T53" fmla="*/ 1 h 35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17"/>
                  <a:gd name="T82" fmla="*/ 0 h 358"/>
                  <a:gd name="T83" fmla="*/ 217 w 217"/>
                  <a:gd name="T84" fmla="*/ 358 h 35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17" h="358">
                    <a:moveTo>
                      <a:pt x="107" y="8"/>
                    </a:moveTo>
                    <a:cubicBezTo>
                      <a:pt x="89" y="13"/>
                      <a:pt x="98" y="10"/>
                      <a:pt x="83" y="20"/>
                    </a:cubicBezTo>
                    <a:cubicBezTo>
                      <a:pt x="68" y="28"/>
                      <a:pt x="60" y="33"/>
                      <a:pt x="45" y="44"/>
                    </a:cubicBezTo>
                    <a:cubicBezTo>
                      <a:pt x="39" y="52"/>
                      <a:pt x="36" y="56"/>
                      <a:pt x="31" y="64"/>
                    </a:cubicBezTo>
                    <a:cubicBezTo>
                      <a:pt x="28" y="68"/>
                      <a:pt x="19" y="102"/>
                      <a:pt x="19" y="102"/>
                    </a:cubicBezTo>
                    <a:cubicBezTo>
                      <a:pt x="21" y="110"/>
                      <a:pt x="8" y="132"/>
                      <a:pt x="11" y="140"/>
                    </a:cubicBezTo>
                    <a:cubicBezTo>
                      <a:pt x="12" y="144"/>
                      <a:pt x="9" y="168"/>
                      <a:pt x="9" y="168"/>
                    </a:cubicBezTo>
                    <a:cubicBezTo>
                      <a:pt x="12" y="223"/>
                      <a:pt x="0" y="222"/>
                      <a:pt x="35" y="188"/>
                    </a:cubicBezTo>
                    <a:cubicBezTo>
                      <a:pt x="43" y="162"/>
                      <a:pt x="65" y="122"/>
                      <a:pt x="69" y="96"/>
                    </a:cubicBezTo>
                    <a:cubicBezTo>
                      <a:pt x="81" y="115"/>
                      <a:pt x="55" y="161"/>
                      <a:pt x="61" y="184"/>
                    </a:cubicBezTo>
                    <a:cubicBezTo>
                      <a:pt x="64" y="245"/>
                      <a:pt x="71" y="254"/>
                      <a:pt x="75" y="316"/>
                    </a:cubicBezTo>
                    <a:cubicBezTo>
                      <a:pt x="89" y="314"/>
                      <a:pt x="67" y="358"/>
                      <a:pt x="109" y="348"/>
                    </a:cubicBezTo>
                    <a:cubicBezTo>
                      <a:pt x="111" y="350"/>
                      <a:pt x="121" y="278"/>
                      <a:pt x="121" y="274"/>
                    </a:cubicBezTo>
                    <a:cubicBezTo>
                      <a:pt x="121" y="176"/>
                      <a:pt x="116" y="244"/>
                      <a:pt x="127" y="192"/>
                    </a:cubicBezTo>
                    <a:cubicBezTo>
                      <a:pt x="130" y="241"/>
                      <a:pt x="115" y="288"/>
                      <a:pt x="145" y="336"/>
                    </a:cubicBezTo>
                    <a:cubicBezTo>
                      <a:pt x="151" y="341"/>
                      <a:pt x="176" y="353"/>
                      <a:pt x="181" y="332"/>
                    </a:cubicBezTo>
                    <a:cubicBezTo>
                      <a:pt x="185" y="310"/>
                      <a:pt x="174" y="229"/>
                      <a:pt x="173" y="204"/>
                    </a:cubicBezTo>
                    <a:cubicBezTo>
                      <a:pt x="173" y="181"/>
                      <a:pt x="173" y="194"/>
                      <a:pt x="173" y="180"/>
                    </a:cubicBezTo>
                    <a:cubicBezTo>
                      <a:pt x="172" y="165"/>
                      <a:pt x="170" y="124"/>
                      <a:pt x="171" y="116"/>
                    </a:cubicBezTo>
                    <a:cubicBezTo>
                      <a:pt x="171" y="111"/>
                      <a:pt x="173" y="124"/>
                      <a:pt x="175" y="128"/>
                    </a:cubicBezTo>
                    <a:cubicBezTo>
                      <a:pt x="177" y="134"/>
                      <a:pt x="182" y="151"/>
                      <a:pt x="185" y="162"/>
                    </a:cubicBezTo>
                    <a:cubicBezTo>
                      <a:pt x="187" y="172"/>
                      <a:pt x="185" y="194"/>
                      <a:pt x="191" y="192"/>
                    </a:cubicBezTo>
                    <a:cubicBezTo>
                      <a:pt x="209" y="202"/>
                      <a:pt x="213" y="184"/>
                      <a:pt x="217" y="144"/>
                    </a:cubicBezTo>
                    <a:cubicBezTo>
                      <a:pt x="213" y="127"/>
                      <a:pt x="212" y="121"/>
                      <a:pt x="207" y="106"/>
                    </a:cubicBezTo>
                    <a:cubicBezTo>
                      <a:pt x="205" y="81"/>
                      <a:pt x="195" y="50"/>
                      <a:pt x="169" y="24"/>
                    </a:cubicBezTo>
                    <a:cubicBezTo>
                      <a:pt x="155" y="10"/>
                      <a:pt x="163" y="15"/>
                      <a:pt x="145" y="8"/>
                    </a:cubicBezTo>
                    <a:cubicBezTo>
                      <a:pt x="127" y="0"/>
                      <a:pt x="107" y="18"/>
                      <a:pt x="107" y="8"/>
                    </a:cubicBezTo>
                    <a:close/>
                  </a:path>
                </a:pathLst>
              </a:custGeom>
              <a:solidFill>
                <a:srgbClr val="012D7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69" name="Freeform 18"/>
              <p:cNvSpPr>
                <a:spLocks/>
              </p:cNvSpPr>
              <p:nvPr/>
            </p:nvSpPr>
            <p:spPr bwMode="auto">
              <a:xfrm>
                <a:off x="4315" y="1715"/>
                <a:ext cx="153" cy="235"/>
              </a:xfrm>
              <a:custGeom>
                <a:avLst/>
                <a:gdLst>
                  <a:gd name="T0" fmla="*/ 9 w 217"/>
                  <a:gd name="T1" fmla="*/ 1 h 358"/>
                  <a:gd name="T2" fmla="*/ 8 w 217"/>
                  <a:gd name="T3" fmla="*/ 1 h 358"/>
                  <a:gd name="T4" fmla="*/ 4 w 217"/>
                  <a:gd name="T5" fmla="*/ 2 h 358"/>
                  <a:gd name="T6" fmla="*/ 3 w 217"/>
                  <a:gd name="T7" fmla="*/ 3 h 358"/>
                  <a:gd name="T8" fmla="*/ 1 w 217"/>
                  <a:gd name="T9" fmla="*/ 5 h 358"/>
                  <a:gd name="T10" fmla="*/ 1 w 217"/>
                  <a:gd name="T11" fmla="*/ 7 h 358"/>
                  <a:gd name="T12" fmla="*/ 1 w 217"/>
                  <a:gd name="T13" fmla="*/ 9 h 358"/>
                  <a:gd name="T14" fmla="*/ 3 w 217"/>
                  <a:gd name="T15" fmla="*/ 10 h 358"/>
                  <a:gd name="T16" fmla="*/ 6 w 217"/>
                  <a:gd name="T17" fmla="*/ 5 h 358"/>
                  <a:gd name="T18" fmla="*/ 6 w 217"/>
                  <a:gd name="T19" fmla="*/ 9 h 358"/>
                  <a:gd name="T20" fmla="*/ 6 w 217"/>
                  <a:gd name="T21" fmla="*/ 16 h 358"/>
                  <a:gd name="T22" fmla="*/ 9 w 217"/>
                  <a:gd name="T23" fmla="*/ 18 h 358"/>
                  <a:gd name="T24" fmla="*/ 11 w 217"/>
                  <a:gd name="T25" fmla="*/ 14 h 358"/>
                  <a:gd name="T26" fmla="*/ 11 w 217"/>
                  <a:gd name="T27" fmla="*/ 10 h 358"/>
                  <a:gd name="T28" fmla="*/ 13 w 217"/>
                  <a:gd name="T29" fmla="*/ 18 h 358"/>
                  <a:gd name="T30" fmla="*/ 16 w 217"/>
                  <a:gd name="T31" fmla="*/ 18 h 358"/>
                  <a:gd name="T32" fmla="*/ 15 w 217"/>
                  <a:gd name="T33" fmla="*/ 11 h 358"/>
                  <a:gd name="T34" fmla="*/ 15 w 217"/>
                  <a:gd name="T35" fmla="*/ 9 h 358"/>
                  <a:gd name="T36" fmla="*/ 15 w 217"/>
                  <a:gd name="T37" fmla="*/ 6 h 358"/>
                  <a:gd name="T38" fmla="*/ 15 w 217"/>
                  <a:gd name="T39" fmla="*/ 7 h 358"/>
                  <a:gd name="T40" fmla="*/ 16 w 217"/>
                  <a:gd name="T41" fmla="*/ 9 h 358"/>
                  <a:gd name="T42" fmla="*/ 16 w 217"/>
                  <a:gd name="T43" fmla="*/ 10 h 358"/>
                  <a:gd name="T44" fmla="*/ 19 w 217"/>
                  <a:gd name="T45" fmla="*/ 8 h 358"/>
                  <a:gd name="T46" fmla="*/ 18 w 217"/>
                  <a:gd name="T47" fmla="*/ 6 h 358"/>
                  <a:gd name="T48" fmla="*/ 15 w 217"/>
                  <a:gd name="T49" fmla="*/ 1 h 358"/>
                  <a:gd name="T50" fmla="*/ 13 w 217"/>
                  <a:gd name="T51" fmla="*/ 1 h 358"/>
                  <a:gd name="T52" fmla="*/ 9 w 217"/>
                  <a:gd name="T53" fmla="*/ 1 h 35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17"/>
                  <a:gd name="T82" fmla="*/ 0 h 358"/>
                  <a:gd name="T83" fmla="*/ 217 w 217"/>
                  <a:gd name="T84" fmla="*/ 358 h 35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17" h="358">
                    <a:moveTo>
                      <a:pt x="107" y="8"/>
                    </a:moveTo>
                    <a:cubicBezTo>
                      <a:pt x="89" y="13"/>
                      <a:pt x="98" y="10"/>
                      <a:pt x="83" y="20"/>
                    </a:cubicBezTo>
                    <a:cubicBezTo>
                      <a:pt x="68" y="28"/>
                      <a:pt x="60" y="33"/>
                      <a:pt x="45" y="44"/>
                    </a:cubicBezTo>
                    <a:cubicBezTo>
                      <a:pt x="39" y="52"/>
                      <a:pt x="36" y="56"/>
                      <a:pt x="31" y="64"/>
                    </a:cubicBezTo>
                    <a:cubicBezTo>
                      <a:pt x="28" y="68"/>
                      <a:pt x="19" y="102"/>
                      <a:pt x="19" y="102"/>
                    </a:cubicBezTo>
                    <a:cubicBezTo>
                      <a:pt x="21" y="110"/>
                      <a:pt x="8" y="132"/>
                      <a:pt x="11" y="140"/>
                    </a:cubicBezTo>
                    <a:cubicBezTo>
                      <a:pt x="12" y="144"/>
                      <a:pt x="9" y="168"/>
                      <a:pt x="9" y="168"/>
                    </a:cubicBezTo>
                    <a:cubicBezTo>
                      <a:pt x="12" y="223"/>
                      <a:pt x="0" y="222"/>
                      <a:pt x="35" y="188"/>
                    </a:cubicBezTo>
                    <a:cubicBezTo>
                      <a:pt x="43" y="162"/>
                      <a:pt x="65" y="122"/>
                      <a:pt x="69" y="96"/>
                    </a:cubicBezTo>
                    <a:cubicBezTo>
                      <a:pt x="81" y="115"/>
                      <a:pt x="55" y="161"/>
                      <a:pt x="61" y="184"/>
                    </a:cubicBezTo>
                    <a:cubicBezTo>
                      <a:pt x="64" y="245"/>
                      <a:pt x="71" y="254"/>
                      <a:pt x="75" y="316"/>
                    </a:cubicBezTo>
                    <a:cubicBezTo>
                      <a:pt x="89" y="314"/>
                      <a:pt x="67" y="358"/>
                      <a:pt x="109" y="348"/>
                    </a:cubicBezTo>
                    <a:cubicBezTo>
                      <a:pt x="111" y="350"/>
                      <a:pt x="121" y="278"/>
                      <a:pt x="121" y="274"/>
                    </a:cubicBezTo>
                    <a:cubicBezTo>
                      <a:pt x="121" y="176"/>
                      <a:pt x="116" y="244"/>
                      <a:pt x="127" y="192"/>
                    </a:cubicBezTo>
                    <a:cubicBezTo>
                      <a:pt x="130" y="241"/>
                      <a:pt x="115" y="288"/>
                      <a:pt x="145" y="336"/>
                    </a:cubicBezTo>
                    <a:cubicBezTo>
                      <a:pt x="151" y="341"/>
                      <a:pt x="176" y="353"/>
                      <a:pt x="181" y="332"/>
                    </a:cubicBezTo>
                    <a:cubicBezTo>
                      <a:pt x="185" y="310"/>
                      <a:pt x="174" y="229"/>
                      <a:pt x="173" y="204"/>
                    </a:cubicBezTo>
                    <a:cubicBezTo>
                      <a:pt x="173" y="181"/>
                      <a:pt x="173" y="194"/>
                      <a:pt x="173" y="180"/>
                    </a:cubicBezTo>
                    <a:cubicBezTo>
                      <a:pt x="172" y="165"/>
                      <a:pt x="170" y="124"/>
                      <a:pt x="171" y="116"/>
                    </a:cubicBezTo>
                    <a:cubicBezTo>
                      <a:pt x="171" y="111"/>
                      <a:pt x="173" y="124"/>
                      <a:pt x="175" y="128"/>
                    </a:cubicBezTo>
                    <a:cubicBezTo>
                      <a:pt x="177" y="134"/>
                      <a:pt x="182" y="151"/>
                      <a:pt x="185" y="162"/>
                    </a:cubicBezTo>
                    <a:cubicBezTo>
                      <a:pt x="187" y="172"/>
                      <a:pt x="185" y="194"/>
                      <a:pt x="191" y="192"/>
                    </a:cubicBezTo>
                    <a:cubicBezTo>
                      <a:pt x="209" y="202"/>
                      <a:pt x="213" y="184"/>
                      <a:pt x="217" y="144"/>
                    </a:cubicBezTo>
                    <a:cubicBezTo>
                      <a:pt x="213" y="127"/>
                      <a:pt x="212" y="121"/>
                      <a:pt x="207" y="106"/>
                    </a:cubicBezTo>
                    <a:cubicBezTo>
                      <a:pt x="205" y="81"/>
                      <a:pt x="195" y="50"/>
                      <a:pt x="169" y="24"/>
                    </a:cubicBezTo>
                    <a:cubicBezTo>
                      <a:pt x="155" y="10"/>
                      <a:pt x="163" y="15"/>
                      <a:pt x="145" y="8"/>
                    </a:cubicBezTo>
                    <a:cubicBezTo>
                      <a:pt x="127" y="0"/>
                      <a:pt x="107" y="18"/>
                      <a:pt x="107" y="8"/>
                    </a:cubicBezTo>
                    <a:close/>
                  </a:path>
                </a:pathLst>
              </a:custGeom>
              <a:solidFill>
                <a:srgbClr val="012D7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70" name="Oval 19"/>
              <p:cNvSpPr>
                <a:spLocks noChangeArrowheads="1"/>
              </p:cNvSpPr>
              <p:nvPr/>
            </p:nvSpPr>
            <p:spPr bwMode="auto">
              <a:xfrm>
                <a:off x="4407" y="1808"/>
                <a:ext cx="53" cy="71"/>
              </a:xfrm>
              <a:prstGeom prst="ellipse">
                <a:avLst/>
              </a:prstGeom>
              <a:solidFill>
                <a:srgbClr val="012D7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2400"/>
              </a:p>
            </p:txBody>
          </p:sp>
          <p:sp>
            <p:nvSpPr>
              <p:cNvPr id="4171" name="Freeform 20"/>
              <p:cNvSpPr>
                <a:spLocks/>
              </p:cNvSpPr>
              <p:nvPr/>
            </p:nvSpPr>
            <p:spPr bwMode="auto">
              <a:xfrm>
                <a:off x="4351" y="1869"/>
                <a:ext cx="153" cy="235"/>
              </a:xfrm>
              <a:custGeom>
                <a:avLst/>
                <a:gdLst>
                  <a:gd name="T0" fmla="*/ 9 w 217"/>
                  <a:gd name="T1" fmla="*/ 1 h 358"/>
                  <a:gd name="T2" fmla="*/ 8 w 217"/>
                  <a:gd name="T3" fmla="*/ 1 h 358"/>
                  <a:gd name="T4" fmla="*/ 4 w 217"/>
                  <a:gd name="T5" fmla="*/ 2 h 358"/>
                  <a:gd name="T6" fmla="*/ 3 w 217"/>
                  <a:gd name="T7" fmla="*/ 3 h 358"/>
                  <a:gd name="T8" fmla="*/ 1 w 217"/>
                  <a:gd name="T9" fmla="*/ 5 h 358"/>
                  <a:gd name="T10" fmla="*/ 1 w 217"/>
                  <a:gd name="T11" fmla="*/ 7 h 358"/>
                  <a:gd name="T12" fmla="*/ 1 w 217"/>
                  <a:gd name="T13" fmla="*/ 9 h 358"/>
                  <a:gd name="T14" fmla="*/ 3 w 217"/>
                  <a:gd name="T15" fmla="*/ 10 h 358"/>
                  <a:gd name="T16" fmla="*/ 6 w 217"/>
                  <a:gd name="T17" fmla="*/ 5 h 358"/>
                  <a:gd name="T18" fmla="*/ 6 w 217"/>
                  <a:gd name="T19" fmla="*/ 9 h 358"/>
                  <a:gd name="T20" fmla="*/ 6 w 217"/>
                  <a:gd name="T21" fmla="*/ 16 h 358"/>
                  <a:gd name="T22" fmla="*/ 9 w 217"/>
                  <a:gd name="T23" fmla="*/ 18 h 358"/>
                  <a:gd name="T24" fmla="*/ 11 w 217"/>
                  <a:gd name="T25" fmla="*/ 14 h 358"/>
                  <a:gd name="T26" fmla="*/ 11 w 217"/>
                  <a:gd name="T27" fmla="*/ 10 h 358"/>
                  <a:gd name="T28" fmla="*/ 13 w 217"/>
                  <a:gd name="T29" fmla="*/ 18 h 358"/>
                  <a:gd name="T30" fmla="*/ 16 w 217"/>
                  <a:gd name="T31" fmla="*/ 18 h 358"/>
                  <a:gd name="T32" fmla="*/ 15 w 217"/>
                  <a:gd name="T33" fmla="*/ 11 h 358"/>
                  <a:gd name="T34" fmla="*/ 15 w 217"/>
                  <a:gd name="T35" fmla="*/ 9 h 358"/>
                  <a:gd name="T36" fmla="*/ 15 w 217"/>
                  <a:gd name="T37" fmla="*/ 6 h 358"/>
                  <a:gd name="T38" fmla="*/ 15 w 217"/>
                  <a:gd name="T39" fmla="*/ 7 h 358"/>
                  <a:gd name="T40" fmla="*/ 16 w 217"/>
                  <a:gd name="T41" fmla="*/ 9 h 358"/>
                  <a:gd name="T42" fmla="*/ 16 w 217"/>
                  <a:gd name="T43" fmla="*/ 10 h 358"/>
                  <a:gd name="T44" fmla="*/ 19 w 217"/>
                  <a:gd name="T45" fmla="*/ 8 h 358"/>
                  <a:gd name="T46" fmla="*/ 18 w 217"/>
                  <a:gd name="T47" fmla="*/ 6 h 358"/>
                  <a:gd name="T48" fmla="*/ 15 w 217"/>
                  <a:gd name="T49" fmla="*/ 1 h 358"/>
                  <a:gd name="T50" fmla="*/ 13 w 217"/>
                  <a:gd name="T51" fmla="*/ 1 h 358"/>
                  <a:gd name="T52" fmla="*/ 9 w 217"/>
                  <a:gd name="T53" fmla="*/ 1 h 35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17"/>
                  <a:gd name="T82" fmla="*/ 0 h 358"/>
                  <a:gd name="T83" fmla="*/ 217 w 217"/>
                  <a:gd name="T84" fmla="*/ 358 h 35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17" h="358">
                    <a:moveTo>
                      <a:pt x="107" y="8"/>
                    </a:moveTo>
                    <a:cubicBezTo>
                      <a:pt x="89" y="13"/>
                      <a:pt x="98" y="10"/>
                      <a:pt x="83" y="20"/>
                    </a:cubicBezTo>
                    <a:cubicBezTo>
                      <a:pt x="68" y="28"/>
                      <a:pt x="60" y="33"/>
                      <a:pt x="45" y="44"/>
                    </a:cubicBezTo>
                    <a:cubicBezTo>
                      <a:pt x="39" y="52"/>
                      <a:pt x="36" y="56"/>
                      <a:pt x="31" y="64"/>
                    </a:cubicBezTo>
                    <a:cubicBezTo>
                      <a:pt x="28" y="68"/>
                      <a:pt x="19" y="102"/>
                      <a:pt x="19" y="102"/>
                    </a:cubicBezTo>
                    <a:cubicBezTo>
                      <a:pt x="21" y="110"/>
                      <a:pt x="8" y="132"/>
                      <a:pt x="11" y="140"/>
                    </a:cubicBezTo>
                    <a:cubicBezTo>
                      <a:pt x="12" y="144"/>
                      <a:pt x="9" y="168"/>
                      <a:pt x="9" y="168"/>
                    </a:cubicBezTo>
                    <a:cubicBezTo>
                      <a:pt x="12" y="223"/>
                      <a:pt x="0" y="222"/>
                      <a:pt x="35" y="188"/>
                    </a:cubicBezTo>
                    <a:cubicBezTo>
                      <a:pt x="43" y="162"/>
                      <a:pt x="65" y="122"/>
                      <a:pt x="69" y="96"/>
                    </a:cubicBezTo>
                    <a:cubicBezTo>
                      <a:pt x="81" y="115"/>
                      <a:pt x="55" y="161"/>
                      <a:pt x="61" y="184"/>
                    </a:cubicBezTo>
                    <a:cubicBezTo>
                      <a:pt x="64" y="245"/>
                      <a:pt x="71" y="254"/>
                      <a:pt x="75" y="316"/>
                    </a:cubicBezTo>
                    <a:cubicBezTo>
                      <a:pt x="89" y="314"/>
                      <a:pt x="67" y="358"/>
                      <a:pt x="109" y="348"/>
                    </a:cubicBezTo>
                    <a:cubicBezTo>
                      <a:pt x="111" y="350"/>
                      <a:pt x="121" y="278"/>
                      <a:pt x="121" y="274"/>
                    </a:cubicBezTo>
                    <a:cubicBezTo>
                      <a:pt x="121" y="176"/>
                      <a:pt x="116" y="244"/>
                      <a:pt x="127" y="192"/>
                    </a:cubicBezTo>
                    <a:cubicBezTo>
                      <a:pt x="130" y="241"/>
                      <a:pt x="115" y="288"/>
                      <a:pt x="145" y="336"/>
                    </a:cubicBezTo>
                    <a:cubicBezTo>
                      <a:pt x="151" y="341"/>
                      <a:pt x="176" y="353"/>
                      <a:pt x="181" y="332"/>
                    </a:cubicBezTo>
                    <a:cubicBezTo>
                      <a:pt x="185" y="310"/>
                      <a:pt x="174" y="229"/>
                      <a:pt x="173" y="204"/>
                    </a:cubicBezTo>
                    <a:cubicBezTo>
                      <a:pt x="173" y="181"/>
                      <a:pt x="173" y="194"/>
                      <a:pt x="173" y="180"/>
                    </a:cubicBezTo>
                    <a:cubicBezTo>
                      <a:pt x="172" y="165"/>
                      <a:pt x="170" y="124"/>
                      <a:pt x="171" y="116"/>
                    </a:cubicBezTo>
                    <a:cubicBezTo>
                      <a:pt x="171" y="111"/>
                      <a:pt x="173" y="124"/>
                      <a:pt x="175" y="128"/>
                    </a:cubicBezTo>
                    <a:cubicBezTo>
                      <a:pt x="177" y="134"/>
                      <a:pt x="182" y="151"/>
                      <a:pt x="185" y="162"/>
                    </a:cubicBezTo>
                    <a:cubicBezTo>
                      <a:pt x="187" y="172"/>
                      <a:pt x="185" y="194"/>
                      <a:pt x="191" y="192"/>
                    </a:cubicBezTo>
                    <a:cubicBezTo>
                      <a:pt x="209" y="202"/>
                      <a:pt x="213" y="184"/>
                      <a:pt x="217" y="144"/>
                    </a:cubicBezTo>
                    <a:cubicBezTo>
                      <a:pt x="213" y="127"/>
                      <a:pt x="212" y="121"/>
                      <a:pt x="207" y="106"/>
                    </a:cubicBezTo>
                    <a:cubicBezTo>
                      <a:pt x="205" y="81"/>
                      <a:pt x="195" y="50"/>
                      <a:pt x="169" y="24"/>
                    </a:cubicBezTo>
                    <a:cubicBezTo>
                      <a:pt x="155" y="10"/>
                      <a:pt x="163" y="15"/>
                      <a:pt x="145" y="8"/>
                    </a:cubicBezTo>
                    <a:cubicBezTo>
                      <a:pt x="127" y="0"/>
                      <a:pt x="107" y="18"/>
                      <a:pt x="107" y="8"/>
                    </a:cubicBezTo>
                    <a:close/>
                  </a:path>
                </a:pathLst>
              </a:custGeom>
              <a:solidFill>
                <a:srgbClr val="012D7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4160" name="Oval 21"/>
            <p:cNvSpPr>
              <a:spLocks noChangeArrowheads="1"/>
            </p:cNvSpPr>
            <p:nvPr/>
          </p:nvSpPr>
          <p:spPr bwMode="auto">
            <a:xfrm>
              <a:off x="4116" y="96"/>
              <a:ext cx="53" cy="71"/>
            </a:xfrm>
            <a:prstGeom prst="ellipse">
              <a:avLst/>
            </a:prstGeom>
            <a:solidFill>
              <a:srgbClr val="012D74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2400"/>
            </a:p>
          </p:txBody>
        </p:sp>
        <p:sp>
          <p:nvSpPr>
            <p:cNvPr id="4161" name="Freeform 22"/>
            <p:cNvSpPr>
              <a:spLocks/>
            </p:cNvSpPr>
            <p:nvPr/>
          </p:nvSpPr>
          <p:spPr bwMode="auto">
            <a:xfrm>
              <a:off x="4060" y="149"/>
              <a:ext cx="153" cy="235"/>
            </a:xfrm>
            <a:custGeom>
              <a:avLst/>
              <a:gdLst>
                <a:gd name="T0" fmla="*/ 9 w 217"/>
                <a:gd name="T1" fmla="*/ 1 h 358"/>
                <a:gd name="T2" fmla="*/ 8 w 217"/>
                <a:gd name="T3" fmla="*/ 1 h 358"/>
                <a:gd name="T4" fmla="*/ 4 w 217"/>
                <a:gd name="T5" fmla="*/ 2 h 358"/>
                <a:gd name="T6" fmla="*/ 3 w 217"/>
                <a:gd name="T7" fmla="*/ 3 h 358"/>
                <a:gd name="T8" fmla="*/ 1 w 217"/>
                <a:gd name="T9" fmla="*/ 5 h 358"/>
                <a:gd name="T10" fmla="*/ 1 w 217"/>
                <a:gd name="T11" fmla="*/ 7 h 358"/>
                <a:gd name="T12" fmla="*/ 1 w 217"/>
                <a:gd name="T13" fmla="*/ 9 h 358"/>
                <a:gd name="T14" fmla="*/ 3 w 217"/>
                <a:gd name="T15" fmla="*/ 10 h 358"/>
                <a:gd name="T16" fmla="*/ 6 w 217"/>
                <a:gd name="T17" fmla="*/ 5 h 358"/>
                <a:gd name="T18" fmla="*/ 6 w 217"/>
                <a:gd name="T19" fmla="*/ 9 h 358"/>
                <a:gd name="T20" fmla="*/ 6 w 217"/>
                <a:gd name="T21" fmla="*/ 16 h 358"/>
                <a:gd name="T22" fmla="*/ 9 w 217"/>
                <a:gd name="T23" fmla="*/ 18 h 358"/>
                <a:gd name="T24" fmla="*/ 11 w 217"/>
                <a:gd name="T25" fmla="*/ 14 h 358"/>
                <a:gd name="T26" fmla="*/ 11 w 217"/>
                <a:gd name="T27" fmla="*/ 10 h 358"/>
                <a:gd name="T28" fmla="*/ 13 w 217"/>
                <a:gd name="T29" fmla="*/ 18 h 358"/>
                <a:gd name="T30" fmla="*/ 16 w 217"/>
                <a:gd name="T31" fmla="*/ 18 h 358"/>
                <a:gd name="T32" fmla="*/ 15 w 217"/>
                <a:gd name="T33" fmla="*/ 11 h 358"/>
                <a:gd name="T34" fmla="*/ 15 w 217"/>
                <a:gd name="T35" fmla="*/ 9 h 358"/>
                <a:gd name="T36" fmla="*/ 15 w 217"/>
                <a:gd name="T37" fmla="*/ 6 h 358"/>
                <a:gd name="T38" fmla="*/ 15 w 217"/>
                <a:gd name="T39" fmla="*/ 7 h 358"/>
                <a:gd name="T40" fmla="*/ 16 w 217"/>
                <a:gd name="T41" fmla="*/ 9 h 358"/>
                <a:gd name="T42" fmla="*/ 16 w 217"/>
                <a:gd name="T43" fmla="*/ 10 h 358"/>
                <a:gd name="T44" fmla="*/ 19 w 217"/>
                <a:gd name="T45" fmla="*/ 8 h 358"/>
                <a:gd name="T46" fmla="*/ 18 w 217"/>
                <a:gd name="T47" fmla="*/ 6 h 358"/>
                <a:gd name="T48" fmla="*/ 15 w 217"/>
                <a:gd name="T49" fmla="*/ 1 h 358"/>
                <a:gd name="T50" fmla="*/ 13 w 217"/>
                <a:gd name="T51" fmla="*/ 1 h 358"/>
                <a:gd name="T52" fmla="*/ 9 w 217"/>
                <a:gd name="T53" fmla="*/ 1 h 35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7"/>
                <a:gd name="T82" fmla="*/ 0 h 358"/>
                <a:gd name="T83" fmla="*/ 217 w 217"/>
                <a:gd name="T84" fmla="*/ 358 h 35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7" h="358">
                  <a:moveTo>
                    <a:pt x="107" y="8"/>
                  </a:moveTo>
                  <a:cubicBezTo>
                    <a:pt x="89" y="13"/>
                    <a:pt x="98" y="10"/>
                    <a:pt x="83" y="20"/>
                  </a:cubicBezTo>
                  <a:cubicBezTo>
                    <a:pt x="68" y="28"/>
                    <a:pt x="60" y="33"/>
                    <a:pt x="45" y="44"/>
                  </a:cubicBezTo>
                  <a:cubicBezTo>
                    <a:pt x="39" y="52"/>
                    <a:pt x="36" y="56"/>
                    <a:pt x="31" y="64"/>
                  </a:cubicBezTo>
                  <a:cubicBezTo>
                    <a:pt x="28" y="68"/>
                    <a:pt x="19" y="102"/>
                    <a:pt x="19" y="102"/>
                  </a:cubicBezTo>
                  <a:cubicBezTo>
                    <a:pt x="21" y="110"/>
                    <a:pt x="8" y="132"/>
                    <a:pt x="11" y="140"/>
                  </a:cubicBezTo>
                  <a:cubicBezTo>
                    <a:pt x="12" y="144"/>
                    <a:pt x="9" y="168"/>
                    <a:pt x="9" y="168"/>
                  </a:cubicBezTo>
                  <a:cubicBezTo>
                    <a:pt x="12" y="223"/>
                    <a:pt x="0" y="222"/>
                    <a:pt x="35" y="188"/>
                  </a:cubicBezTo>
                  <a:cubicBezTo>
                    <a:pt x="43" y="162"/>
                    <a:pt x="65" y="122"/>
                    <a:pt x="69" y="96"/>
                  </a:cubicBezTo>
                  <a:cubicBezTo>
                    <a:pt x="81" y="115"/>
                    <a:pt x="55" y="161"/>
                    <a:pt x="61" y="184"/>
                  </a:cubicBezTo>
                  <a:cubicBezTo>
                    <a:pt x="64" y="245"/>
                    <a:pt x="71" y="254"/>
                    <a:pt x="75" y="316"/>
                  </a:cubicBezTo>
                  <a:cubicBezTo>
                    <a:pt x="89" y="314"/>
                    <a:pt x="67" y="358"/>
                    <a:pt x="109" y="348"/>
                  </a:cubicBezTo>
                  <a:cubicBezTo>
                    <a:pt x="111" y="350"/>
                    <a:pt x="121" y="278"/>
                    <a:pt x="121" y="274"/>
                  </a:cubicBezTo>
                  <a:cubicBezTo>
                    <a:pt x="121" y="176"/>
                    <a:pt x="116" y="244"/>
                    <a:pt x="127" y="192"/>
                  </a:cubicBezTo>
                  <a:cubicBezTo>
                    <a:pt x="130" y="241"/>
                    <a:pt x="115" y="288"/>
                    <a:pt x="145" y="336"/>
                  </a:cubicBezTo>
                  <a:cubicBezTo>
                    <a:pt x="151" y="341"/>
                    <a:pt x="176" y="353"/>
                    <a:pt x="181" y="332"/>
                  </a:cubicBezTo>
                  <a:cubicBezTo>
                    <a:pt x="185" y="310"/>
                    <a:pt x="174" y="229"/>
                    <a:pt x="173" y="204"/>
                  </a:cubicBezTo>
                  <a:cubicBezTo>
                    <a:pt x="173" y="181"/>
                    <a:pt x="173" y="194"/>
                    <a:pt x="173" y="180"/>
                  </a:cubicBezTo>
                  <a:cubicBezTo>
                    <a:pt x="172" y="165"/>
                    <a:pt x="170" y="124"/>
                    <a:pt x="171" y="116"/>
                  </a:cubicBezTo>
                  <a:cubicBezTo>
                    <a:pt x="171" y="111"/>
                    <a:pt x="173" y="124"/>
                    <a:pt x="175" y="128"/>
                  </a:cubicBezTo>
                  <a:cubicBezTo>
                    <a:pt x="177" y="134"/>
                    <a:pt x="182" y="151"/>
                    <a:pt x="185" y="162"/>
                  </a:cubicBezTo>
                  <a:cubicBezTo>
                    <a:pt x="187" y="172"/>
                    <a:pt x="185" y="194"/>
                    <a:pt x="191" y="192"/>
                  </a:cubicBezTo>
                  <a:cubicBezTo>
                    <a:pt x="209" y="202"/>
                    <a:pt x="213" y="184"/>
                    <a:pt x="217" y="144"/>
                  </a:cubicBezTo>
                  <a:cubicBezTo>
                    <a:pt x="213" y="127"/>
                    <a:pt x="212" y="121"/>
                    <a:pt x="207" y="106"/>
                  </a:cubicBezTo>
                  <a:cubicBezTo>
                    <a:pt x="205" y="81"/>
                    <a:pt x="195" y="50"/>
                    <a:pt x="169" y="24"/>
                  </a:cubicBezTo>
                  <a:cubicBezTo>
                    <a:pt x="155" y="10"/>
                    <a:pt x="163" y="15"/>
                    <a:pt x="145" y="8"/>
                  </a:cubicBezTo>
                  <a:cubicBezTo>
                    <a:pt x="127" y="0"/>
                    <a:pt x="107" y="18"/>
                    <a:pt x="107" y="8"/>
                  </a:cubicBezTo>
                  <a:close/>
                </a:path>
              </a:pathLst>
            </a:custGeom>
            <a:solidFill>
              <a:srgbClr val="012D74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162" name="Oval 23"/>
            <p:cNvSpPr>
              <a:spLocks noChangeArrowheads="1"/>
            </p:cNvSpPr>
            <p:nvPr/>
          </p:nvSpPr>
          <p:spPr bwMode="auto">
            <a:xfrm>
              <a:off x="4184" y="121"/>
              <a:ext cx="53" cy="71"/>
            </a:xfrm>
            <a:prstGeom prst="ellipse">
              <a:avLst/>
            </a:prstGeom>
            <a:solidFill>
              <a:srgbClr val="012D74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2400"/>
            </a:p>
          </p:txBody>
        </p:sp>
        <p:sp>
          <p:nvSpPr>
            <p:cNvPr id="4163" name="Freeform 24"/>
            <p:cNvSpPr>
              <a:spLocks/>
            </p:cNvSpPr>
            <p:nvPr/>
          </p:nvSpPr>
          <p:spPr bwMode="auto">
            <a:xfrm>
              <a:off x="4128" y="197"/>
              <a:ext cx="153" cy="235"/>
            </a:xfrm>
            <a:custGeom>
              <a:avLst/>
              <a:gdLst>
                <a:gd name="T0" fmla="*/ 9 w 217"/>
                <a:gd name="T1" fmla="*/ 1 h 358"/>
                <a:gd name="T2" fmla="*/ 8 w 217"/>
                <a:gd name="T3" fmla="*/ 1 h 358"/>
                <a:gd name="T4" fmla="*/ 4 w 217"/>
                <a:gd name="T5" fmla="*/ 2 h 358"/>
                <a:gd name="T6" fmla="*/ 3 w 217"/>
                <a:gd name="T7" fmla="*/ 3 h 358"/>
                <a:gd name="T8" fmla="*/ 1 w 217"/>
                <a:gd name="T9" fmla="*/ 5 h 358"/>
                <a:gd name="T10" fmla="*/ 1 w 217"/>
                <a:gd name="T11" fmla="*/ 7 h 358"/>
                <a:gd name="T12" fmla="*/ 1 w 217"/>
                <a:gd name="T13" fmla="*/ 9 h 358"/>
                <a:gd name="T14" fmla="*/ 3 w 217"/>
                <a:gd name="T15" fmla="*/ 10 h 358"/>
                <a:gd name="T16" fmla="*/ 6 w 217"/>
                <a:gd name="T17" fmla="*/ 5 h 358"/>
                <a:gd name="T18" fmla="*/ 6 w 217"/>
                <a:gd name="T19" fmla="*/ 9 h 358"/>
                <a:gd name="T20" fmla="*/ 6 w 217"/>
                <a:gd name="T21" fmla="*/ 16 h 358"/>
                <a:gd name="T22" fmla="*/ 9 w 217"/>
                <a:gd name="T23" fmla="*/ 18 h 358"/>
                <a:gd name="T24" fmla="*/ 11 w 217"/>
                <a:gd name="T25" fmla="*/ 14 h 358"/>
                <a:gd name="T26" fmla="*/ 11 w 217"/>
                <a:gd name="T27" fmla="*/ 10 h 358"/>
                <a:gd name="T28" fmla="*/ 13 w 217"/>
                <a:gd name="T29" fmla="*/ 18 h 358"/>
                <a:gd name="T30" fmla="*/ 16 w 217"/>
                <a:gd name="T31" fmla="*/ 18 h 358"/>
                <a:gd name="T32" fmla="*/ 15 w 217"/>
                <a:gd name="T33" fmla="*/ 11 h 358"/>
                <a:gd name="T34" fmla="*/ 15 w 217"/>
                <a:gd name="T35" fmla="*/ 9 h 358"/>
                <a:gd name="T36" fmla="*/ 15 w 217"/>
                <a:gd name="T37" fmla="*/ 6 h 358"/>
                <a:gd name="T38" fmla="*/ 15 w 217"/>
                <a:gd name="T39" fmla="*/ 7 h 358"/>
                <a:gd name="T40" fmla="*/ 16 w 217"/>
                <a:gd name="T41" fmla="*/ 9 h 358"/>
                <a:gd name="T42" fmla="*/ 16 w 217"/>
                <a:gd name="T43" fmla="*/ 10 h 358"/>
                <a:gd name="T44" fmla="*/ 19 w 217"/>
                <a:gd name="T45" fmla="*/ 8 h 358"/>
                <a:gd name="T46" fmla="*/ 18 w 217"/>
                <a:gd name="T47" fmla="*/ 6 h 358"/>
                <a:gd name="T48" fmla="*/ 15 w 217"/>
                <a:gd name="T49" fmla="*/ 1 h 358"/>
                <a:gd name="T50" fmla="*/ 13 w 217"/>
                <a:gd name="T51" fmla="*/ 1 h 358"/>
                <a:gd name="T52" fmla="*/ 9 w 217"/>
                <a:gd name="T53" fmla="*/ 1 h 35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7"/>
                <a:gd name="T82" fmla="*/ 0 h 358"/>
                <a:gd name="T83" fmla="*/ 217 w 217"/>
                <a:gd name="T84" fmla="*/ 358 h 35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7" h="358">
                  <a:moveTo>
                    <a:pt x="107" y="8"/>
                  </a:moveTo>
                  <a:cubicBezTo>
                    <a:pt x="89" y="13"/>
                    <a:pt x="98" y="10"/>
                    <a:pt x="83" y="20"/>
                  </a:cubicBezTo>
                  <a:cubicBezTo>
                    <a:pt x="68" y="28"/>
                    <a:pt x="60" y="33"/>
                    <a:pt x="45" y="44"/>
                  </a:cubicBezTo>
                  <a:cubicBezTo>
                    <a:pt x="39" y="52"/>
                    <a:pt x="36" y="56"/>
                    <a:pt x="31" y="64"/>
                  </a:cubicBezTo>
                  <a:cubicBezTo>
                    <a:pt x="28" y="68"/>
                    <a:pt x="19" y="102"/>
                    <a:pt x="19" y="102"/>
                  </a:cubicBezTo>
                  <a:cubicBezTo>
                    <a:pt x="21" y="110"/>
                    <a:pt x="8" y="132"/>
                    <a:pt x="11" y="140"/>
                  </a:cubicBezTo>
                  <a:cubicBezTo>
                    <a:pt x="12" y="144"/>
                    <a:pt x="9" y="168"/>
                    <a:pt x="9" y="168"/>
                  </a:cubicBezTo>
                  <a:cubicBezTo>
                    <a:pt x="12" y="223"/>
                    <a:pt x="0" y="222"/>
                    <a:pt x="35" y="188"/>
                  </a:cubicBezTo>
                  <a:cubicBezTo>
                    <a:pt x="43" y="162"/>
                    <a:pt x="65" y="122"/>
                    <a:pt x="69" y="96"/>
                  </a:cubicBezTo>
                  <a:cubicBezTo>
                    <a:pt x="81" y="115"/>
                    <a:pt x="55" y="161"/>
                    <a:pt x="61" y="184"/>
                  </a:cubicBezTo>
                  <a:cubicBezTo>
                    <a:pt x="64" y="245"/>
                    <a:pt x="71" y="254"/>
                    <a:pt x="75" y="316"/>
                  </a:cubicBezTo>
                  <a:cubicBezTo>
                    <a:pt x="89" y="314"/>
                    <a:pt x="67" y="358"/>
                    <a:pt x="109" y="348"/>
                  </a:cubicBezTo>
                  <a:cubicBezTo>
                    <a:pt x="111" y="350"/>
                    <a:pt x="121" y="278"/>
                    <a:pt x="121" y="274"/>
                  </a:cubicBezTo>
                  <a:cubicBezTo>
                    <a:pt x="121" y="176"/>
                    <a:pt x="116" y="244"/>
                    <a:pt x="127" y="192"/>
                  </a:cubicBezTo>
                  <a:cubicBezTo>
                    <a:pt x="130" y="241"/>
                    <a:pt x="115" y="288"/>
                    <a:pt x="145" y="336"/>
                  </a:cubicBezTo>
                  <a:cubicBezTo>
                    <a:pt x="151" y="341"/>
                    <a:pt x="176" y="353"/>
                    <a:pt x="181" y="332"/>
                  </a:cubicBezTo>
                  <a:cubicBezTo>
                    <a:pt x="185" y="310"/>
                    <a:pt x="174" y="229"/>
                    <a:pt x="173" y="204"/>
                  </a:cubicBezTo>
                  <a:cubicBezTo>
                    <a:pt x="173" y="181"/>
                    <a:pt x="173" y="194"/>
                    <a:pt x="173" y="180"/>
                  </a:cubicBezTo>
                  <a:cubicBezTo>
                    <a:pt x="172" y="165"/>
                    <a:pt x="170" y="124"/>
                    <a:pt x="171" y="116"/>
                  </a:cubicBezTo>
                  <a:cubicBezTo>
                    <a:pt x="171" y="111"/>
                    <a:pt x="173" y="124"/>
                    <a:pt x="175" y="128"/>
                  </a:cubicBezTo>
                  <a:cubicBezTo>
                    <a:pt x="177" y="134"/>
                    <a:pt x="182" y="151"/>
                    <a:pt x="185" y="162"/>
                  </a:cubicBezTo>
                  <a:cubicBezTo>
                    <a:pt x="187" y="172"/>
                    <a:pt x="185" y="194"/>
                    <a:pt x="191" y="192"/>
                  </a:cubicBezTo>
                  <a:cubicBezTo>
                    <a:pt x="209" y="202"/>
                    <a:pt x="213" y="184"/>
                    <a:pt x="217" y="144"/>
                  </a:cubicBezTo>
                  <a:cubicBezTo>
                    <a:pt x="213" y="127"/>
                    <a:pt x="212" y="121"/>
                    <a:pt x="207" y="106"/>
                  </a:cubicBezTo>
                  <a:cubicBezTo>
                    <a:pt x="205" y="81"/>
                    <a:pt x="195" y="50"/>
                    <a:pt x="169" y="24"/>
                  </a:cubicBezTo>
                  <a:cubicBezTo>
                    <a:pt x="155" y="10"/>
                    <a:pt x="163" y="15"/>
                    <a:pt x="145" y="8"/>
                  </a:cubicBezTo>
                  <a:cubicBezTo>
                    <a:pt x="127" y="0"/>
                    <a:pt x="107" y="18"/>
                    <a:pt x="107" y="8"/>
                  </a:cubicBezTo>
                  <a:close/>
                </a:path>
              </a:pathLst>
            </a:custGeom>
            <a:solidFill>
              <a:srgbClr val="012D74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4164" name="Group 25"/>
            <p:cNvGrpSpPr>
              <a:grpSpLocks/>
            </p:cNvGrpSpPr>
            <p:nvPr/>
          </p:nvGrpSpPr>
          <p:grpSpPr bwMode="auto">
            <a:xfrm>
              <a:off x="4164" y="154"/>
              <a:ext cx="153" cy="296"/>
              <a:chOff x="3465" y="1804"/>
              <a:chExt cx="153" cy="296"/>
            </a:xfrm>
          </p:grpSpPr>
          <p:sp>
            <p:nvSpPr>
              <p:cNvPr id="4165" name="Oval 26"/>
              <p:cNvSpPr>
                <a:spLocks noChangeArrowheads="1"/>
              </p:cNvSpPr>
              <p:nvPr/>
            </p:nvSpPr>
            <p:spPr bwMode="auto">
              <a:xfrm>
                <a:off x="3521" y="1804"/>
                <a:ext cx="53" cy="71"/>
              </a:xfrm>
              <a:prstGeom prst="ellipse">
                <a:avLst/>
              </a:prstGeom>
              <a:solidFill>
                <a:srgbClr val="012D7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2400"/>
              </a:p>
            </p:txBody>
          </p:sp>
          <p:sp>
            <p:nvSpPr>
              <p:cNvPr id="4166" name="Freeform 27"/>
              <p:cNvSpPr>
                <a:spLocks/>
              </p:cNvSpPr>
              <p:nvPr/>
            </p:nvSpPr>
            <p:spPr bwMode="auto">
              <a:xfrm>
                <a:off x="3465" y="1865"/>
                <a:ext cx="153" cy="235"/>
              </a:xfrm>
              <a:custGeom>
                <a:avLst/>
                <a:gdLst>
                  <a:gd name="T0" fmla="*/ 9 w 217"/>
                  <a:gd name="T1" fmla="*/ 1 h 358"/>
                  <a:gd name="T2" fmla="*/ 8 w 217"/>
                  <a:gd name="T3" fmla="*/ 1 h 358"/>
                  <a:gd name="T4" fmla="*/ 4 w 217"/>
                  <a:gd name="T5" fmla="*/ 2 h 358"/>
                  <a:gd name="T6" fmla="*/ 3 w 217"/>
                  <a:gd name="T7" fmla="*/ 3 h 358"/>
                  <a:gd name="T8" fmla="*/ 1 w 217"/>
                  <a:gd name="T9" fmla="*/ 5 h 358"/>
                  <a:gd name="T10" fmla="*/ 1 w 217"/>
                  <a:gd name="T11" fmla="*/ 7 h 358"/>
                  <a:gd name="T12" fmla="*/ 1 w 217"/>
                  <a:gd name="T13" fmla="*/ 9 h 358"/>
                  <a:gd name="T14" fmla="*/ 3 w 217"/>
                  <a:gd name="T15" fmla="*/ 10 h 358"/>
                  <a:gd name="T16" fmla="*/ 6 w 217"/>
                  <a:gd name="T17" fmla="*/ 5 h 358"/>
                  <a:gd name="T18" fmla="*/ 6 w 217"/>
                  <a:gd name="T19" fmla="*/ 9 h 358"/>
                  <a:gd name="T20" fmla="*/ 6 w 217"/>
                  <a:gd name="T21" fmla="*/ 16 h 358"/>
                  <a:gd name="T22" fmla="*/ 9 w 217"/>
                  <a:gd name="T23" fmla="*/ 18 h 358"/>
                  <a:gd name="T24" fmla="*/ 11 w 217"/>
                  <a:gd name="T25" fmla="*/ 14 h 358"/>
                  <a:gd name="T26" fmla="*/ 11 w 217"/>
                  <a:gd name="T27" fmla="*/ 10 h 358"/>
                  <a:gd name="T28" fmla="*/ 13 w 217"/>
                  <a:gd name="T29" fmla="*/ 18 h 358"/>
                  <a:gd name="T30" fmla="*/ 16 w 217"/>
                  <a:gd name="T31" fmla="*/ 18 h 358"/>
                  <a:gd name="T32" fmla="*/ 15 w 217"/>
                  <a:gd name="T33" fmla="*/ 11 h 358"/>
                  <a:gd name="T34" fmla="*/ 15 w 217"/>
                  <a:gd name="T35" fmla="*/ 9 h 358"/>
                  <a:gd name="T36" fmla="*/ 15 w 217"/>
                  <a:gd name="T37" fmla="*/ 6 h 358"/>
                  <a:gd name="T38" fmla="*/ 15 w 217"/>
                  <a:gd name="T39" fmla="*/ 7 h 358"/>
                  <a:gd name="T40" fmla="*/ 16 w 217"/>
                  <a:gd name="T41" fmla="*/ 9 h 358"/>
                  <a:gd name="T42" fmla="*/ 16 w 217"/>
                  <a:gd name="T43" fmla="*/ 10 h 358"/>
                  <a:gd name="T44" fmla="*/ 19 w 217"/>
                  <a:gd name="T45" fmla="*/ 8 h 358"/>
                  <a:gd name="T46" fmla="*/ 18 w 217"/>
                  <a:gd name="T47" fmla="*/ 6 h 358"/>
                  <a:gd name="T48" fmla="*/ 15 w 217"/>
                  <a:gd name="T49" fmla="*/ 1 h 358"/>
                  <a:gd name="T50" fmla="*/ 13 w 217"/>
                  <a:gd name="T51" fmla="*/ 1 h 358"/>
                  <a:gd name="T52" fmla="*/ 9 w 217"/>
                  <a:gd name="T53" fmla="*/ 1 h 35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17"/>
                  <a:gd name="T82" fmla="*/ 0 h 358"/>
                  <a:gd name="T83" fmla="*/ 217 w 217"/>
                  <a:gd name="T84" fmla="*/ 358 h 35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17" h="358">
                    <a:moveTo>
                      <a:pt x="107" y="8"/>
                    </a:moveTo>
                    <a:cubicBezTo>
                      <a:pt x="89" y="13"/>
                      <a:pt x="98" y="10"/>
                      <a:pt x="83" y="20"/>
                    </a:cubicBezTo>
                    <a:cubicBezTo>
                      <a:pt x="68" y="28"/>
                      <a:pt x="60" y="33"/>
                      <a:pt x="45" y="44"/>
                    </a:cubicBezTo>
                    <a:cubicBezTo>
                      <a:pt x="39" y="52"/>
                      <a:pt x="36" y="56"/>
                      <a:pt x="31" y="64"/>
                    </a:cubicBezTo>
                    <a:cubicBezTo>
                      <a:pt x="28" y="68"/>
                      <a:pt x="19" y="102"/>
                      <a:pt x="19" y="102"/>
                    </a:cubicBezTo>
                    <a:cubicBezTo>
                      <a:pt x="21" y="110"/>
                      <a:pt x="8" y="132"/>
                      <a:pt x="11" y="140"/>
                    </a:cubicBezTo>
                    <a:cubicBezTo>
                      <a:pt x="12" y="144"/>
                      <a:pt x="9" y="168"/>
                      <a:pt x="9" y="168"/>
                    </a:cubicBezTo>
                    <a:cubicBezTo>
                      <a:pt x="12" y="223"/>
                      <a:pt x="0" y="222"/>
                      <a:pt x="35" y="188"/>
                    </a:cubicBezTo>
                    <a:cubicBezTo>
                      <a:pt x="43" y="162"/>
                      <a:pt x="65" y="122"/>
                      <a:pt x="69" y="96"/>
                    </a:cubicBezTo>
                    <a:cubicBezTo>
                      <a:pt x="81" y="115"/>
                      <a:pt x="55" y="161"/>
                      <a:pt x="61" y="184"/>
                    </a:cubicBezTo>
                    <a:cubicBezTo>
                      <a:pt x="64" y="245"/>
                      <a:pt x="71" y="254"/>
                      <a:pt x="75" y="316"/>
                    </a:cubicBezTo>
                    <a:cubicBezTo>
                      <a:pt x="89" y="314"/>
                      <a:pt x="67" y="358"/>
                      <a:pt x="109" y="348"/>
                    </a:cubicBezTo>
                    <a:cubicBezTo>
                      <a:pt x="111" y="350"/>
                      <a:pt x="121" y="278"/>
                      <a:pt x="121" y="274"/>
                    </a:cubicBezTo>
                    <a:cubicBezTo>
                      <a:pt x="121" y="176"/>
                      <a:pt x="116" y="244"/>
                      <a:pt x="127" y="192"/>
                    </a:cubicBezTo>
                    <a:cubicBezTo>
                      <a:pt x="130" y="241"/>
                      <a:pt x="115" y="288"/>
                      <a:pt x="145" y="336"/>
                    </a:cubicBezTo>
                    <a:cubicBezTo>
                      <a:pt x="151" y="341"/>
                      <a:pt x="176" y="353"/>
                      <a:pt x="181" y="332"/>
                    </a:cubicBezTo>
                    <a:cubicBezTo>
                      <a:pt x="185" y="310"/>
                      <a:pt x="174" y="229"/>
                      <a:pt x="173" y="204"/>
                    </a:cubicBezTo>
                    <a:cubicBezTo>
                      <a:pt x="173" y="181"/>
                      <a:pt x="173" y="194"/>
                      <a:pt x="173" y="180"/>
                    </a:cubicBezTo>
                    <a:cubicBezTo>
                      <a:pt x="172" y="165"/>
                      <a:pt x="170" y="124"/>
                      <a:pt x="171" y="116"/>
                    </a:cubicBezTo>
                    <a:cubicBezTo>
                      <a:pt x="171" y="111"/>
                      <a:pt x="173" y="124"/>
                      <a:pt x="175" y="128"/>
                    </a:cubicBezTo>
                    <a:cubicBezTo>
                      <a:pt x="177" y="134"/>
                      <a:pt x="182" y="151"/>
                      <a:pt x="185" y="162"/>
                    </a:cubicBezTo>
                    <a:cubicBezTo>
                      <a:pt x="187" y="172"/>
                      <a:pt x="185" y="194"/>
                      <a:pt x="191" y="192"/>
                    </a:cubicBezTo>
                    <a:cubicBezTo>
                      <a:pt x="209" y="202"/>
                      <a:pt x="213" y="184"/>
                      <a:pt x="217" y="144"/>
                    </a:cubicBezTo>
                    <a:cubicBezTo>
                      <a:pt x="213" y="127"/>
                      <a:pt x="212" y="121"/>
                      <a:pt x="207" y="106"/>
                    </a:cubicBezTo>
                    <a:cubicBezTo>
                      <a:pt x="205" y="81"/>
                      <a:pt x="195" y="50"/>
                      <a:pt x="169" y="24"/>
                    </a:cubicBezTo>
                    <a:cubicBezTo>
                      <a:pt x="155" y="10"/>
                      <a:pt x="163" y="15"/>
                      <a:pt x="145" y="8"/>
                    </a:cubicBezTo>
                    <a:cubicBezTo>
                      <a:pt x="127" y="0"/>
                      <a:pt x="107" y="18"/>
                      <a:pt x="107" y="8"/>
                    </a:cubicBezTo>
                    <a:close/>
                  </a:path>
                </a:pathLst>
              </a:custGeom>
              <a:solidFill>
                <a:srgbClr val="012D7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4115" name="Freeform 29"/>
          <p:cNvSpPr>
            <a:spLocks/>
          </p:cNvSpPr>
          <p:nvPr/>
        </p:nvSpPr>
        <p:spPr bwMode="auto">
          <a:xfrm>
            <a:off x="2708275" y="5794375"/>
            <a:ext cx="268288" cy="228600"/>
          </a:xfrm>
          <a:custGeom>
            <a:avLst/>
            <a:gdLst>
              <a:gd name="T0" fmla="*/ 2147483647 w 173"/>
              <a:gd name="T1" fmla="*/ 0 h 109"/>
              <a:gd name="T2" fmla="*/ 2147483647 w 173"/>
              <a:gd name="T3" fmla="*/ 2147483647 h 109"/>
              <a:gd name="T4" fmla="*/ 0 w 173"/>
              <a:gd name="T5" fmla="*/ 2147483647 h 109"/>
              <a:gd name="T6" fmla="*/ 0 60000 65536"/>
              <a:gd name="T7" fmla="*/ 0 60000 65536"/>
              <a:gd name="T8" fmla="*/ 0 60000 65536"/>
              <a:gd name="T9" fmla="*/ 0 w 173"/>
              <a:gd name="T10" fmla="*/ 0 h 109"/>
              <a:gd name="T11" fmla="*/ 173 w 17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3" h="109">
                <a:moveTo>
                  <a:pt x="173" y="0"/>
                </a:moveTo>
                <a:cubicBezTo>
                  <a:pt x="139" y="15"/>
                  <a:pt x="106" y="30"/>
                  <a:pt x="77" y="48"/>
                </a:cubicBezTo>
                <a:cubicBezTo>
                  <a:pt x="48" y="66"/>
                  <a:pt x="24" y="87"/>
                  <a:pt x="0" y="10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116" name="Freeform 30"/>
          <p:cNvSpPr>
            <a:spLocks/>
          </p:cNvSpPr>
          <p:nvPr/>
        </p:nvSpPr>
        <p:spPr bwMode="auto">
          <a:xfrm flipH="1">
            <a:off x="3332163" y="5794375"/>
            <a:ext cx="268287" cy="228600"/>
          </a:xfrm>
          <a:custGeom>
            <a:avLst/>
            <a:gdLst>
              <a:gd name="T0" fmla="*/ 2147483647 w 173"/>
              <a:gd name="T1" fmla="*/ 0 h 109"/>
              <a:gd name="T2" fmla="*/ 2147483647 w 173"/>
              <a:gd name="T3" fmla="*/ 2147483647 h 109"/>
              <a:gd name="T4" fmla="*/ 0 w 173"/>
              <a:gd name="T5" fmla="*/ 2147483647 h 109"/>
              <a:gd name="T6" fmla="*/ 0 60000 65536"/>
              <a:gd name="T7" fmla="*/ 0 60000 65536"/>
              <a:gd name="T8" fmla="*/ 0 60000 65536"/>
              <a:gd name="T9" fmla="*/ 0 w 173"/>
              <a:gd name="T10" fmla="*/ 0 h 109"/>
              <a:gd name="T11" fmla="*/ 173 w 17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3" h="109">
                <a:moveTo>
                  <a:pt x="173" y="0"/>
                </a:moveTo>
                <a:cubicBezTo>
                  <a:pt x="139" y="15"/>
                  <a:pt x="106" y="30"/>
                  <a:pt x="77" y="48"/>
                </a:cubicBezTo>
                <a:cubicBezTo>
                  <a:pt x="48" y="66"/>
                  <a:pt x="24" y="87"/>
                  <a:pt x="0" y="10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117" name="Freeform 31"/>
          <p:cNvSpPr>
            <a:spLocks/>
          </p:cNvSpPr>
          <p:nvPr/>
        </p:nvSpPr>
        <p:spPr bwMode="auto">
          <a:xfrm>
            <a:off x="3127375" y="5803900"/>
            <a:ext cx="20638" cy="317500"/>
          </a:xfrm>
          <a:custGeom>
            <a:avLst/>
            <a:gdLst>
              <a:gd name="T0" fmla="*/ 0 w 15"/>
              <a:gd name="T1" fmla="*/ 0 h 152"/>
              <a:gd name="T2" fmla="*/ 2147483647 w 15"/>
              <a:gd name="T3" fmla="*/ 2147483647 h 152"/>
              <a:gd name="T4" fmla="*/ 2147483647 w 15"/>
              <a:gd name="T5" fmla="*/ 2147483647 h 152"/>
              <a:gd name="T6" fmla="*/ 0 60000 65536"/>
              <a:gd name="T7" fmla="*/ 0 60000 65536"/>
              <a:gd name="T8" fmla="*/ 0 60000 65536"/>
              <a:gd name="T9" fmla="*/ 0 w 15"/>
              <a:gd name="T10" fmla="*/ 0 h 152"/>
              <a:gd name="T11" fmla="*/ 15 w 15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152">
                <a:moveTo>
                  <a:pt x="0" y="0"/>
                </a:moveTo>
                <a:cubicBezTo>
                  <a:pt x="2" y="9"/>
                  <a:pt x="11" y="28"/>
                  <a:pt x="13" y="53"/>
                </a:cubicBezTo>
                <a:cubicBezTo>
                  <a:pt x="15" y="78"/>
                  <a:pt x="13" y="119"/>
                  <a:pt x="9" y="1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4118" name="Group 32"/>
          <p:cNvGrpSpPr>
            <a:grpSpLocks/>
          </p:cNvGrpSpPr>
          <p:nvPr/>
        </p:nvGrpSpPr>
        <p:grpSpPr bwMode="auto">
          <a:xfrm>
            <a:off x="2974975" y="5462588"/>
            <a:ext cx="293688" cy="382587"/>
            <a:chOff x="4060" y="25"/>
            <a:chExt cx="325" cy="443"/>
          </a:xfrm>
        </p:grpSpPr>
        <p:sp>
          <p:nvSpPr>
            <p:cNvPr id="4144" name="Oval 33"/>
            <p:cNvSpPr>
              <a:spLocks noChangeArrowheads="1"/>
            </p:cNvSpPr>
            <p:nvPr/>
          </p:nvSpPr>
          <p:spPr bwMode="auto">
            <a:xfrm>
              <a:off x="4267" y="25"/>
              <a:ext cx="53" cy="71"/>
            </a:xfrm>
            <a:prstGeom prst="ellipse">
              <a:avLst/>
            </a:prstGeom>
            <a:solidFill>
              <a:srgbClr val="012D74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2400"/>
            </a:p>
          </p:txBody>
        </p:sp>
        <p:grpSp>
          <p:nvGrpSpPr>
            <p:cNvPr id="4145" name="Group 34"/>
            <p:cNvGrpSpPr>
              <a:grpSpLocks/>
            </p:cNvGrpSpPr>
            <p:nvPr/>
          </p:nvGrpSpPr>
          <p:grpSpPr bwMode="auto">
            <a:xfrm>
              <a:off x="4128" y="48"/>
              <a:ext cx="257" cy="420"/>
              <a:chOff x="4247" y="1684"/>
              <a:chExt cx="257" cy="420"/>
            </a:xfrm>
          </p:grpSpPr>
          <p:sp>
            <p:nvSpPr>
              <p:cNvPr id="4153" name="Oval 35"/>
              <p:cNvSpPr>
                <a:spLocks noChangeArrowheads="1"/>
              </p:cNvSpPr>
              <p:nvPr/>
            </p:nvSpPr>
            <p:spPr bwMode="auto">
              <a:xfrm>
                <a:off x="4303" y="1684"/>
                <a:ext cx="53" cy="71"/>
              </a:xfrm>
              <a:prstGeom prst="ellipse">
                <a:avLst/>
              </a:prstGeom>
              <a:solidFill>
                <a:srgbClr val="012D7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2400"/>
              </a:p>
            </p:txBody>
          </p:sp>
          <p:sp>
            <p:nvSpPr>
              <p:cNvPr id="4154" name="Freeform 36"/>
              <p:cNvSpPr>
                <a:spLocks/>
              </p:cNvSpPr>
              <p:nvPr/>
            </p:nvSpPr>
            <p:spPr bwMode="auto">
              <a:xfrm>
                <a:off x="4247" y="1745"/>
                <a:ext cx="153" cy="235"/>
              </a:xfrm>
              <a:custGeom>
                <a:avLst/>
                <a:gdLst>
                  <a:gd name="T0" fmla="*/ 9 w 217"/>
                  <a:gd name="T1" fmla="*/ 1 h 358"/>
                  <a:gd name="T2" fmla="*/ 8 w 217"/>
                  <a:gd name="T3" fmla="*/ 1 h 358"/>
                  <a:gd name="T4" fmla="*/ 4 w 217"/>
                  <a:gd name="T5" fmla="*/ 2 h 358"/>
                  <a:gd name="T6" fmla="*/ 3 w 217"/>
                  <a:gd name="T7" fmla="*/ 3 h 358"/>
                  <a:gd name="T8" fmla="*/ 1 w 217"/>
                  <a:gd name="T9" fmla="*/ 5 h 358"/>
                  <a:gd name="T10" fmla="*/ 1 w 217"/>
                  <a:gd name="T11" fmla="*/ 7 h 358"/>
                  <a:gd name="T12" fmla="*/ 1 w 217"/>
                  <a:gd name="T13" fmla="*/ 9 h 358"/>
                  <a:gd name="T14" fmla="*/ 3 w 217"/>
                  <a:gd name="T15" fmla="*/ 10 h 358"/>
                  <a:gd name="T16" fmla="*/ 6 w 217"/>
                  <a:gd name="T17" fmla="*/ 5 h 358"/>
                  <a:gd name="T18" fmla="*/ 6 w 217"/>
                  <a:gd name="T19" fmla="*/ 9 h 358"/>
                  <a:gd name="T20" fmla="*/ 6 w 217"/>
                  <a:gd name="T21" fmla="*/ 16 h 358"/>
                  <a:gd name="T22" fmla="*/ 9 w 217"/>
                  <a:gd name="T23" fmla="*/ 18 h 358"/>
                  <a:gd name="T24" fmla="*/ 11 w 217"/>
                  <a:gd name="T25" fmla="*/ 14 h 358"/>
                  <a:gd name="T26" fmla="*/ 11 w 217"/>
                  <a:gd name="T27" fmla="*/ 10 h 358"/>
                  <a:gd name="T28" fmla="*/ 13 w 217"/>
                  <a:gd name="T29" fmla="*/ 18 h 358"/>
                  <a:gd name="T30" fmla="*/ 16 w 217"/>
                  <a:gd name="T31" fmla="*/ 18 h 358"/>
                  <a:gd name="T32" fmla="*/ 15 w 217"/>
                  <a:gd name="T33" fmla="*/ 11 h 358"/>
                  <a:gd name="T34" fmla="*/ 15 w 217"/>
                  <a:gd name="T35" fmla="*/ 9 h 358"/>
                  <a:gd name="T36" fmla="*/ 15 w 217"/>
                  <a:gd name="T37" fmla="*/ 6 h 358"/>
                  <a:gd name="T38" fmla="*/ 15 w 217"/>
                  <a:gd name="T39" fmla="*/ 7 h 358"/>
                  <a:gd name="T40" fmla="*/ 16 w 217"/>
                  <a:gd name="T41" fmla="*/ 9 h 358"/>
                  <a:gd name="T42" fmla="*/ 16 w 217"/>
                  <a:gd name="T43" fmla="*/ 10 h 358"/>
                  <a:gd name="T44" fmla="*/ 19 w 217"/>
                  <a:gd name="T45" fmla="*/ 8 h 358"/>
                  <a:gd name="T46" fmla="*/ 18 w 217"/>
                  <a:gd name="T47" fmla="*/ 6 h 358"/>
                  <a:gd name="T48" fmla="*/ 15 w 217"/>
                  <a:gd name="T49" fmla="*/ 1 h 358"/>
                  <a:gd name="T50" fmla="*/ 13 w 217"/>
                  <a:gd name="T51" fmla="*/ 1 h 358"/>
                  <a:gd name="T52" fmla="*/ 9 w 217"/>
                  <a:gd name="T53" fmla="*/ 1 h 35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17"/>
                  <a:gd name="T82" fmla="*/ 0 h 358"/>
                  <a:gd name="T83" fmla="*/ 217 w 217"/>
                  <a:gd name="T84" fmla="*/ 358 h 35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17" h="358">
                    <a:moveTo>
                      <a:pt x="107" y="8"/>
                    </a:moveTo>
                    <a:cubicBezTo>
                      <a:pt x="89" y="13"/>
                      <a:pt x="98" y="10"/>
                      <a:pt x="83" y="20"/>
                    </a:cubicBezTo>
                    <a:cubicBezTo>
                      <a:pt x="68" y="28"/>
                      <a:pt x="60" y="33"/>
                      <a:pt x="45" y="44"/>
                    </a:cubicBezTo>
                    <a:cubicBezTo>
                      <a:pt x="39" y="52"/>
                      <a:pt x="36" y="56"/>
                      <a:pt x="31" y="64"/>
                    </a:cubicBezTo>
                    <a:cubicBezTo>
                      <a:pt x="28" y="68"/>
                      <a:pt x="19" y="102"/>
                      <a:pt x="19" y="102"/>
                    </a:cubicBezTo>
                    <a:cubicBezTo>
                      <a:pt x="21" y="110"/>
                      <a:pt x="8" y="132"/>
                      <a:pt x="11" y="140"/>
                    </a:cubicBezTo>
                    <a:cubicBezTo>
                      <a:pt x="12" y="144"/>
                      <a:pt x="9" y="168"/>
                      <a:pt x="9" y="168"/>
                    </a:cubicBezTo>
                    <a:cubicBezTo>
                      <a:pt x="12" y="223"/>
                      <a:pt x="0" y="222"/>
                      <a:pt x="35" y="188"/>
                    </a:cubicBezTo>
                    <a:cubicBezTo>
                      <a:pt x="43" y="162"/>
                      <a:pt x="65" y="122"/>
                      <a:pt x="69" y="96"/>
                    </a:cubicBezTo>
                    <a:cubicBezTo>
                      <a:pt x="81" y="115"/>
                      <a:pt x="55" y="161"/>
                      <a:pt x="61" y="184"/>
                    </a:cubicBezTo>
                    <a:cubicBezTo>
                      <a:pt x="64" y="245"/>
                      <a:pt x="71" y="254"/>
                      <a:pt x="75" y="316"/>
                    </a:cubicBezTo>
                    <a:cubicBezTo>
                      <a:pt x="89" y="314"/>
                      <a:pt x="67" y="358"/>
                      <a:pt x="109" y="348"/>
                    </a:cubicBezTo>
                    <a:cubicBezTo>
                      <a:pt x="111" y="350"/>
                      <a:pt x="121" y="278"/>
                      <a:pt x="121" y="274"/>
                    </a:cubicBezTo>
                    <a:cubicBezTo>
                      <a:pt x="121" y="176"/>
                      <a:pt x="116" y="244"/>
                      <a:pt x="127" y="192"/>
                    </a:cubicBezTo>
                    <a:cubicBezTo>
                      <a:pt x="130" y="241"/>
                      <a:pt x="115" y="288"/>
                      <a:pt x="145" y="336"/>
                    </a:cubicBezTo>
                    <a:cubicBezTo>
                      <a:pt x="151" y="341"/>
                      <a:pt x="176" y="353"/>
                      <a:pt x="181" y="332"/>
                    </a:cubicBezTo>
                    <a:cubicBezTo>
                      <a:pt x="185" y="310"/>
                      <a:pt x="174" y="229"/>
                      <a:pt x="173" y="204"/>
                    </a:cubicBezTo>
                    <a:cubicBezTo>
                      <a:pt x="173" y="181"/>
                      <a:pt x="173" y="194"/>
                      <a:pt x="173" y="180"/>
                    </a:cubicBezTo>
                    <a:cubicBezTo>
                      <a:pt x="172" y="165"/>
                      <a:pt x="170" y="124"/>
                      <a:pt x="171" y="116"/>
                    </a:cubicBezTo>
                    <a:cubicBezTo>
                      <a:pt x="171" y="111"/>
                      <a:pt x="173" y="124"/>
                      <a:pt x="175" y="128"/>
                    </a:cubicBezTo>
                    <a:cubicBezTo>
                      <a:pt x="177" y="134"/>
                      <a:pt x="182" y="151"/>
                      <a:pt x="185" y="162"/>
                    </a:cubicBezTo>
                    <a:cubicBezTo>
                      <a:pt x="187" y="172"/>
                      <a:pt x="185" y="194"/>
                      <a:pt x="191" y="192"/>
                    </a:cubicBezTo>
                    <a:cubicBezTo>
                      <a:pt x="209" y="202"/>
                      <a:pt x="213" y="184"/>
                      <a:pt x="217" y="144"/>
                    </a:cubicBezTo>
                    <a:cubicBezTo>
                      <a:pt x="213" y="127"/>
                      <a:pt x="212" y="121"/>
                      <a:pt x="207" y="106"/>
                    </a:cubicBezTo>
                    <a:cubicBezTo>
                      <a:pt x="205" y="81"/>
                      <a:pt x="195" y="50"/>
                      <a:pt x="169" y="24"/>
                    </a:cubicBezTo>
                    <a:cubicBezTo>
                      <a:pt x="155" y="10"/>
                      <a:pt x="163" y="15"/>
                      <a:pt x="145" y="8"/>
                    </a:cubicBezTo>
                    <a:cubicBezTo>
                      <a:pt x="127" y="0"/>
                      <a:pt x="107" y="18"/>
                      <a:pt x="107" y="8"/>
                    </a:cubicBezTo>
                    <a:close/>
                  </a:path>
                </a:pathLst>
              </a:custGeom>
              <a:solidFill>
                <a:srgbClr val="012D7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55" name="Freeform 37"/>
              <p:cNvSpPr>
                <a:spLocks/>
              </p:cNvSpPr>
              <p:nvPr/>
            </p:nvSpPr>
            <p:spPr bwMode="auto">
              <a:xfrm>
                <a:off x="4315" y="1715"/>
                <a:ext cx="153" cy="235"/>
              </a:xfrm>
              <a:custGeom>
                <a:avLst/>
                <a:gdLst>
                  <a:gd name="T0" fmla="*/ 9 w 217"/>
                  <a:gd name="T1" fmla="*/ 1 h 358"/>
                  <a:gd name="T2" fmla="*/ 8 w 217"/>
                  <a:gd name="T3" fmla="*/ 1 h 358"/>
                  <a:gd name="T4" fmla="*/ 4 w 217"/>
                  <a:gd name="T5" fmla="*/ 2 h 358"/>
                  <a:gd name="T6" fmla="*/ 3 w 217"/>
                  <a:gd name="T7" fmla="*/ 3 h 358"/>
                  <a:gd name="T8" fmla="*/ 1 w 217"/>
                  <a:gd name="T9" fmla="*/ 5 h 358"/>
                  <a:gd name="T10" fmla="*/ 1 w 217"/>
                  <a:gd name="T11" fmla="*/ 7 h 358"/>
                  <a:gd name="T12" fmla="*/ 1 w 217"/>
                  <a:gd name="T13" fmla="*/ 9 h 358"/>
                  <a:gd name="T14" fmla="*/ 3 w 217"/>
                  <a:gd name="T15" fmla="*/ 10 h 358"/>
                  <a:gd name="T16" fmla="*/ 6 w 217"/>
                  <a:gd name="T17" fmla="*/ 5 h 358"/>
                  <a:gd name="T18" fmla="*/ 6 w 217"/>
                  <a:gd name="T19" fmla="*/ 9 h 358"/>
                  <a:gd name="T20" fmla="*/ 6 w 217"/>
                  <a:gd name="T21" fmla="*/ 16 h 358"/>
                  <a:gd name="T22" fmla="*/ 9 w 217"/>
                  <a:gd name="T23" fmla="*/ 18 h 358"/>
                  <a:gd name="T24" fmla="*/ 11 w 217"/>
                  <a:gd name="T25" fmla="*/ 14 h 358"/>
                  <a:gd name="T26" fmla="*/ 11 w 217"/>
                  <a:gd name="T27" fmla="*/ 10 h 358"/>
                  <a:gd name="T28" fmla="*/ 13 w 217"/>
                  <a:gd name="T29" fmla="*/ 18 h 358"/>
                  <a:gd name="T30" fmla="*/ 16 w 217"/>
                  <a:gd name="T31" fmla="*/ 18 h 358"/>
                  <a:gd name="T32" fmla="*/ 15 w 217"/>
                  <a:gd name="T33" fmla="*/ 11 h 358"/>
                  <a:gd name="T34" fmla="*/ 15 w 217"/>
                  <a:gd name="T35" fmla="*/ 9 h 358"/>
                  <a:gd name="T36" fmla="*/ 15 w 217"/>
                  <a:gd name="T37" fmla="*/ 6 h 358"/>
                  <a:gd name="T38" fmla="*/ 15 w 217"/>
                  <a:gd name="T39" fmla="*/ 7 h 358"/>
                  <a:gd name="T40" fmla="*/ 16 w 217"/>
                  <a:gd name="T41" fmla="*/ 9 h 358"/>
                  <a:gd name="T42" fmla="*/ 16 w 217"/>
                  <a:gd name="T43" fmla="*/ 10 h 358"/>
                  <a:gd name="T44" fmla="*/ 19 w 217"/>
                  <a:gd name="T45" fmla="*/ 8 h 358"/>
                  <a:gd name="T46" fmla="*/ 18 w 217"/>
                  <a:gd name="T47" fmla="*/ 6 h 358"/>
                  <a:gd name="T48" fmla="*/ 15 w 217"/>
                  <a:gd name="T49" fmla="*/ 1 h 358"/>
                  <a:gd name="T50" fmla="*/ 13 w 217"/>
                  <a:gd name="T51" fmla="*/ 1 h 358"/>
                  <a:gd name="T52" fmla="*/ 9 w 217"/>
                  <a:gd name="T53" fmla="*/ 1 h 35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17"/>
                  <a:gd name="T82" fmla="*/ 0 h 358"/>
                  <a:gd name="T83" fmla="*/ 217 w 217"/>
                  <a:gd name="T84" fmla="*/ 358 h 35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17" h="358">
                    <a:moveTo>
                      <a:pt x="107" y="8"/>
                    </a:moveTo>
                    <a:cubicBezTo>
                      <a:pt x="89" y="13"/>
                      <a:pt x="98" y="10"/>
                      <a:pt x="83" y="20"/>
                    </a:cubicBezTo>
                    <a:cubicBezTo>
                      <a:pt x="68" y="28"/>
                      <a:pt x="60" y="33"/>
                      <a:pt x="45" y="44"/>
                    </a:cubicBezTo>
                    <a:cubicBezTo>
                      <a:pt x="39" y="52"/>
                      <a:pt x="36" y="56"/>
                      <a:pt x="31" y="64"/>
                    </a:cubicBezTo>
                    <a:cubicBezTo>
                      <a:pt x="28" y="68"/>
                      <a:pt x="19" y="102"/>
                      <a:pt x="19" y="102"/>
                    </a:cubicBezTo>
                    <a:cubicBezTo>
                      <a:pt x="21" y="110"/>
                      <a:pt x="8" y="132"/>
                      <a:pt x="11" y="140"/>
                    </a:cubicBezTo>
                    <a:cubicBezTo>
                      <a:pt x="12" y="144"/>
                      <a:pt x="9" y="168"/>
                      <a:pt x="9" y="168"/>
                    </a:cubicBezTo>
                    <a:cubicBezTo>
                      <a:pt x="12" y="223"/>
                      <a:pt x="0" y="222"/>
                      <a:pt x="35" y="188"/>
                    </a:cubicBezTo>
                    <a:cubicBezTo>
                      <a:pt x="43" y="162"/>
                      <a:pt x="65" y="122"/>
                      <a:pt x="69" y="96"/>
                    </a:cubicBezTo>
                    <a:cubicBezTo>
                      <a:pt x="81" y="115"/>
                      <a:pt x="55" y="161"/>
                      <a:pt x="61" y="184"/>
                    </a:cubicBezTo>
                    <a:cubicBezTo>
                      <a:pt x="64" y="245"/>
                      <a:pt x="71" y="254"/>
                      <a:pt x="75" y="316"/>
                    </a:cubicBezTo>
                    <a:cubicBezTo>
                      <a:pt x="89" y="314"/>
                      <a:pt x="67" y="358"/>
                      <a:pt x="109" y="348"/>
                    </a:cubicBezTo>
                    <a:cubicBezTo>
                      <a:pt x="111" y="350"/>
                      <a:pt x="121" y="278"/>
                      <a:pt x="121" y="274"/>
                    </a:cubicBezTo>
                    <a:cubicBezTo>
                      <a:pt x="121" y="176"/>
                      <a:pt x="116" y="244"/>
                      <a:pt x="127" y="192"/>
                    </a:cubicBezTo>
                    <a:cubicBezTo>
                      <a:pt x="130" y="241"/>
                      <a:pt x="115" y="288"/>
                      <a:pt x="145" y="336"/>
                    </a:cubicBezTo>
                    <a:cubicBezTo>
                      <a:pt x="151" y="341"/>
                      <a:pt x="176" y="353"/>
                      <a:pt x="181" y="332"/>
                    </a:cubicBezTo>
                    <a:cubicBezTo>
                      <a:pt x="185" y="310"/>
                      <a:pt x="174" y="229"/>
                      <a:pt x="173" y="204"/>
                    </a:cubicBezTo>
                    <a:cubicBezTo>
                      <a:pt x="173" y="181"/>
                      <a:pt x="173" y="194"/>
                      <a:pt x="173" y="180"/>
                    </a:cubicBezTo>
                    <a:cubicBezTo>
                      <a:pt x="172" y="165"/>
                      <a:pt x="170" y="124"/>
                      <a:pt x="171" y="116"/>
                    </a:cubicBezTo>
                    <a:cubicBezTo>
                      <a:pt x="171" y="111"/>
                      <a:pt x="173" y="124"/>
                      <a:pt x="175" y="128"/>
                    </a:cubicBezTo>
                    <a:cubicBezTo>
                      <a:pt x="177" y="134"/>
                      <a:pt x="182" y="151"/>
                      <a:pt x="185" y="162"/>
                    </a:cubicBezTo>
                    <a:cubicBezTo>
                      <a:pt x="187" y="172"/>
                      <a:pt x="185" y="194"/>
                      <a:pt x="191" y="192"/>
                    </a:cubicBezTo>
                    <a:cubicBezTo>
                      <a:pt x="209" y="202"/>
                      <a:pt x="213" y="184"/>
                      <a:pt x="217" y="144"/>
                    </a:cubicBezTo>
                    <a:cubicBezTo>
                      <a:pt x="213" y="127"/>
                      <a:pt x="212" y="121"/>
                      <a:pt x="207" y="106"/>
                    </a:cubicBezTo>
                    <a:cubicBezTo>
                      <a:pt x="205" y="81"/>
                      <a:pt x="195" y="50"/>
                      <a:pt x="169" y="24"/>
                    </a:cubicBezTo>
                    <a:cubicBezTo>
                      <a:pt x="155" y="10"/>
                      <a:pt x="163" y="15"/>
                      <a:pt x="145" y="8"/>
                    </a:cubicBezTo>
                    <a:cubicBezTo>
                      <a:pt x="127" y="0"/>
                      <a:pt x="107" y="18"/>
                      <a:pt x="107" y="8"/>
                    </a:cubicBezTo>
                    <a:close/>
                  </a:path>
                </a:pathLst>
              </a:custGeom>
              <a:solidFill>
                <a:srgbClr val="012D7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56" name="Oval 38"/>
              <p:cNvSpPr>
                <a:spLocks noChangeArrowheads="1"/>
              </p:cNvSpPr>
              <p:nvPr/>
            </p:nvSpPr>
            <p:spPr bwMode="auto">
              <a:xfrm>
                <a:off x="4407" y="1808"/>
                <a:ext cx="53" cy="71"/>
              </a:xfrm>
              <a:prstGeom prst="ellipse">
                <a:avLst/>
              </a:prstGeom>
              <a:solidFill>
                <a:srgbClr val="012D7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2400"/>
              </a:p>
            </p:txBody>
          </p:sp>
          <p:sp>
            <p:nvSpPr>
              <p:cNvPr id="4157" name="Freeform 39"/>
              <p:cNvSpPr>
                <a:spLocks/>
              </p:cNvSpPr>
              <p:nvPr/>
            </p:nvSpPr>
            <p:spPr bwMode="auto">
              <a:xfrm>
                <a:off x="4351" y="1869"/>
                <a:ext cx="153" cy="235"/>
              </a:xfrm>
              <a:custGeom>
                <a:avLst/>
                <a:gdLst>
                  <a:gd name="T0" fmla="*/ 9 w 217"/>
                  <a:gd name="T1" fmla="*/ 1 h 358"/>
                  <a:gd name="T2" fmla="*/ 8 w 217"/>
                  <a:gd name="T3" fmla="*/ 1 h 358"/>
                  <a:gd name="T4" fmla="*/ 4 w 217"/>
                  <a:gd name="T5" fmla="*/ 2 h 358"/>
                  <a:gd name="T6" fmla="*/ 3 w 217"/>
                  <a:gd name="T7" fmla="*/ 3 h 358"/>
                  <a:gd name="T8" fmla="*/ 1 w 217"/>
                  <a:gd name="T9" fmla="*/ 5 h 358"/>
                  <a:gd name="T10" fmla="*/ 1 w 217"/>
                  <a:gd name="T11" fmla="*/ 7 h 358"/>
                  <a:gd name="T12" fmla="*/ 1 w 217"/>
                  <a:gd name="T13" fmla="*/ 9 h 358"/>
                  <a:gd name="T14" fmla="*/ 3 w 217"/>
                  <a:gd name="T15" fmla="*/ 10 h 358"/>
                  <a:gd name="T16" fmla="*/ 6 w 217"/>
                  <a:gd name="T17" fmla="*/ 5 h 358"/>
                  <a:gd name="T18" fmla="*/ 6 w 217"/>
                  <a:gd name="T19" fmla="*/ 9 h 358"/>
                  <a:gd name="T20" fmla="*/ 6 w 217"/>
                  <a:gd name="T21" fmla="*/ 16 h 358"/>
                  <a:gd name="T22" fmla="*/ 9 w 217"/>
                  <a:gd name="T23" fmla="*/ 18 h 358"/>
                  <a:gd name="T24" fmla="*/ 11 w 217"/>
                  <a:gd name="T25" fmla="*/ 14 h 358"/>
                  <a:gd name="T26" fmla="*/ 11 w 217"/>
                  <a:gd name="T27" fmla="*/ 10 h 358"/>
                  <a:gd name="T28" fmla="*/ 13 w 217"/>
                  <a:gd name="T29" fmla="*/ 18 h 358"/>
                  <a:gd name="T30" fmla="*/ 16 w 217"/>
                  <a:gd name="T31" fmla="*/ 18 h 358"/>
                  <a:gd name="T32" fmla="*/ 15 w 217"/>
                  <a:gd name="T33" fmla="*/ 11 h 358"/>
                  <a:gd name="T34" fmla="*/ 15 w 217"/>
                  <a:gd name="T35" fmla="*/ 9 h 358"/>
                  <a:gd name="T36" fmla="*/ 15 w 217"/>
                  <a:gd name="T37" fmla="*/ 6 h 358"/>
                  <a:gd name="T38" fmla="*/ 15 w 217"/>
                  <a:gd name="T39" fmla="*/ 7 h 358"/>
                  <a:gd name="T40" fmla="*/ 16 w 217"/>
                  <a:gd name="T41" fmla="*/ 9 h 358"/>
                  <a:gd name="T42" fmla="*/ 16 w 217"/>
                  <a:gd name="T43" fmla="*/ 10 h 358"/>
                  <a:gd name="T44" fmla="*/ 19 w 217"/>
                  <a:gd name="T45" fmla="*/ 8 h 358"/>
                  <a:gd name="T46" fmla="*/ 18 w 217"/>
                  <a:gd name="T47" fmla="*/ 6 h 358"/>
                  <a:gd name="T48" fmla="*/ 15 w 217"/>
                  <a:gd name="T49" fmla="*/ 1 h 358"/>
                  <a:gd name="T50" fmla="*/ 13 w 217"/>
                  <a:gd name="T51" fmla="*/ 1 h 358"/>
                  <a:gd name="T52" fmla="*/ 9 w 217"/>
                  <a:gd name="T53" fmla="*/ 1 h 35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17"/>
                  <a:gd name="T82" fmla="*/ 0 h 358"/>
                  <a:gd name="T83" fmla="*/ 217 w 217"/>
                  <a:gd name="T84" fmla="*/ 358 h 35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17" h="358">
                    <a:moveTo>
                      <a:pt x="107" y="8"/>
                    </a:moveTo>
                    <a:cubicBezTo>
                      <a:pt x="89" y="13"/>
                      <a:pt x="98" y="10"/>
                      <a:pt x="83" y="20"/>
                    </a:cubicBezTo>
                    <a:cubicBezTo>
                      <a:pt x="68" y="28"/>
                      <a:pt x="60" y="33"/>
                      <a:pt x="45" y="44"/>
                    </a:cubicBezTo>
                    <a:cubicBezTo>
                      <a:pt x="39" y="52"/>
                      <a:pt x="36" y="56"/>
                      <a:pt x="31" y="64"/>
                    </a:cubicBezTo>
                    <a:cubicBezTo>
                      <a:pt x="28" y="68"/>
                      <a:pt x="19" y="102"/>
                      <a:pt x="19" y="102"/>
                    </a:cubicBezTo>
                    <a:cubicBezTo>
                      <a:pt x="21" y="110"/>
                      <a:pt x="8" y="132"/>
                      <a:pt x="11" y="140"/>
                    </a:cubicBezTo>
                    <a:cubicBezTo>
                      <a:pt x="12" y="144"/>
                      <a:pt x="9" y="168"/>
                      <a:pt x="9" y="168"/>
                    </a:cubicBezTo>
                    <a:cubicBezTo>
                      <a:pt x="12" y="223"/>
                      <a:pt x="0" y="222"/>
                      <a:pt x="35" y="188"/>
                    </a:cubicBezTo>
                    <a:cubicBezTo>
                      <a:pt x="43" y="162"/>
                      <a:pt x="65" y="122"/>
                      <a:pt x="69" y="96"/>
                    </a:cubicBezTo>
                    <a:cubicBezTo>
                      <a:pt x="81" y="115"/>
                      <a:pt x="55" y="161"/>
                      <a:pt x="61" y="184"/>
                    </a:cubicBezTo>
                    <a:cubicBezTo>
                      <a:pt x="64" y="245"/>
                      <a:pt x="71" y="254"/>
                      <a:pt x="75" y="316"/>
                    </a:cubicBezTo>
                    <a:cubicBezTo>
                      <a:pt x="89" y="314"/>
                      <a:pt x="67" y="358"/>
                      <a:pt x="109" y="348"/>
                    </a:cubicBezTo>
                    <a:cubicBezTo>
                      <a:pt x="111" y="350"/>
                      <a:pt x="121" y="278"/>
                      <a:pt x="121" y="274"/>
                    </a:cubicBezTo>
                    <a:cubicBezTo>
                      <a:pt x="121" y="176"/>
                      <a:pt x="116" y="244"/>
                      <a:pt x="127" y="192"/>
                    </a:cubicBezTo>
                    <a:cubicBezTo>
                      <a:pt x="130" y="241"/>
                      <a:pt x="115" y="288"/>
                      <a:pt x="145" y="336"/>
                    </a:cubicBezTo>
                    <a:cubicBezTo>
                      <a:pt x="151" y="341"/>
                      <a:pt x="176" y="353"/>
                      <a:pt x="181" y="332"/>
                    </a:cubicBezTo>
                    <a:cubicBezTo>
                      <a:pt x="185" y="310"/>
                      <a:pt x="174" y="229"/>
                      <a:pt x="173" y="204"/>
                    </a:cubicBezTo>
                    <a:cubicBezTo>
                      <a:pt x="173" y="181"/>
                      <a:pt x="173" y="194"/>
                      <a:pt x="173" y="180"/>
                    </a:cubicBezTo>
                    <a:cubicBezTo>
                      <a:pt x="172" y="165"/>
                      <a:pt x="170" y="124"/>
                      <a:pt x="171" y="116"/>
                    </a:cubicBezTo>
                    <a:cubicBezTo>
                      <a:pt x="171" y="111"/>
                      <a:pt x="173" y="124"/>
                      <a:pt x="175" y="128"/>
                    </a:cubicBezTo>
                    <a:cubicBezTo>
                      <a:pt x="177" y="134"/>
                      <a:pt x="182" y="151"/>
                      <a:pt x="185" y="162"/>
                    </a:cubicBezTo>
                    <a:cubicBezTo>
                      <a:pt x="187" y="172"/>
                      <a:pt x="185" y="194"/>
                      <a:pt x="191" y="192"/>
                    </a:cubicBezTo>
                    <a:cubicBezTo>
                      <a:pt x="209" y="202"/>
                      <a:pt x="213" y="184"/>
                      <a:pt x="217" y="144"/>
                    </a:cubicBezTo>
                    <a:cubicBezTo>
                      <a:pt x="213" y="127"/>
                      <a:pt x="212" y="121"/>
                      <a:pt x="207" y="106"/>
                    </a:cubicBezTo>
                    <a:cubicBezTo>
                      <a:pt x="205" y="81"/>
                      <a:pt x="195" y="50"/>
                      <a:pt x="169" y="24"/>
                    </a:cubicBezTo>
                    <a:cubicBezTo>
                      <a:pt x="155" y="10"/>
                      <a:pt x="163" y="15"/>
                      <a:pt x="145" y="8"/>
                    </a:cubicBezTo>
                    <a:cubicBezTo>
                      <a:pt x="127" y="0"/>
                      <a:pt x="107" y="18"/>
                      <a:pt x="107" y="8"/>
                    </a:cubicBezTo>
                    <a:close/>
                  </a:path>
                </a:pathLst>
              </a:custGeom>
              <a:solidFill>
                <a:srgbClr val="012D7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4146" name="Oval 40"/>
            <p:cNvSpPr>
              <a:spLocks noChangeArrowheads="1"/>
            </p:cNvSpPr>
            <p:nvPr/>
          </p:nvSpPr>
          <p:spPr bwMode="auto">
            <a:xfrm>
              <a:off x="4116" y="96"/>
              <a:ext cx="53" cy="71"/>
            </a:xfrm>
            <a:prstGeom prst="ellipse">
              <a:avLst/>
            </a:prstGeom>
            <a:solidFill>
              <a:srgbClr val="012D74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2400"/>
            </a:p>
          </p:txBody>
        </p:sp>
        <p:sp>
          <p:nvSpPr>
            <p:cNvPr id="4147" name="Freeform 41"/>
            <p:cNvSpPr>
              <a:spLocks/>
            </p:cNvSpPr>
            <p:nvPr/>
          </p:nvSpPr>
          <p:spPr bwMode="auto">
            <a:xfrm>
              <a:off x="4060" y="149"/>
              <a:ext cx="153" cy="235"/>
            </a:xfrm>
            <a:custGeom>
              <a:avLst/>
              <a:gdLst>
                <a:gd name="T0" fmla="*/ 9 w 217"/>
                <a:gd name="T1" fmla="*/ 1 h 358"/>
                <a:gd name="T2" fmla="*/ 8 w 217"/>
                <a:gd name="T3" fmla="*/ 1 h 358"/>
                <a:gd name="T4" fmla="*/ 4 w 217"/>
                <a:gd name="T5" fmla="*/ 2 h 358"/>
                <a:gd name="T6" fmla="*/ 3 w 217"/>
                <a:gd name="T7" fmla="*/ 3 h 358"/>
                <a:gd name="T8" fmla="*/ 1 w 217"/>
                <a:gd name="T9" fmla="*/ 5 h 358"/>
                <a:gd name="T10" fmla="*/ 1 w 217"/>
                <a:gd name="T11" fmla="*/ 7 h 358"/>
                <a:gd name="T12" fmla="*/ 1 w 217"/>
                <a:gd name="T13" fmla="*/ 9 h 358"/>
                <a:gd name="T14" fmla="*/ 3 w 217"/>
                <a:gd name="T15" fmla="*/ 10 h 358"/>
                <a:gd name="T16" fmla="*/ 6 w 217"/>
                <a:gd name="T17" fmla="*/ 5 h 358"/>
                <a:gd name="T18" fmla="*/ 6 w 217"/>
                <a:gd name="T19" fmla="*/ 9 h 358"/>
                <a:gd name="T20" fmla="*/ 6 w 217"/>
                <a:gd name="T21" fmla="*/ 16 h 358"/>
                <a:gd name="T22" fmla="*/ 9 w 217"/>
                <a:gd name="T23" fmla="*/ 18 h 358"/>
                <a:gd name="T24" fmla="*/ 11 w 217"/>
                <a:gd name="T25" fmla="*/ 14 h 358"/>
                <a:gd name="T26" fmla="*/ 11 w 217"/>
                <a:gd name="T27" fmla="*/ 10 h 358"/>
                <a:gd name="T28" fmla="*/ 13 w 217"/>
                <a:gd name="T29" fmla="*/ 18 h 358"/>
                <a:gd name="T30" fmla="*/ 16 w 217"/>
                <a:gd name="T31" fmla="*/ 18 h 358"/>
                <a:gd name="T32" fmla="*/ 15 w 217"/>
                <a:gd name="T33" fmla="*/ 11 h 358"/>
                <a:gd name="T34" fmla="*/ 15 w 217"/>
                <a:gd name="T35" fmla="*/ 9 h 358"/>
                <a:gd name="T36" fmla="*/ 15 w 217"/>
                <a:gd name="T37" fmla="*/ 6 h 358"/>
                <a:gd name="T38" fmla="*/ 15 w 217"/>
                <a:gd name="T39" fmla="*/ 7 h 358"/>
                <a:gd name="T40" fmla="*/ 16 w 217"/>
                <a:gd name="T41" fmla="*/ 9 h 358"/>
                <a:gd name="T42" fmla="*/ 16 w 217"/>
                <a:gd name="T43" fmla="*/ 10 h 358"/>
                <a:gd name="T44" fmla="*/ 19 w 217"/>
                <a:gd name="T45" fmla="*/ 8 h 358"/>
                <a:gd name="T46" fmla="*/ 18 w 217"/>
                <a:gd name="T47" fmla="*/ 6 h 358"/>
                <a:gd name="T48" fmla="*/ 15 w 217"/>
                <a:gd name="T49" fmla="*/ 1 h 358"/>
                <a:gd name="T50" fmla="*/ 13 w 217"/>
                <a:gd name="T51" fmla="*/ 1 h 358"/>
                <a:gd name="T52" fmla="*/ 9 w 217"/>
                <a:gd name="T53" fmla="*/ 1 h 35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7"/>
                <a:gd name="T82" fmla="*/ 0 h 358"/>
                <a:gd name="T83" fmla="*/ 217 w 217"/>
                <a:gd name="T84" fmla="*/ 358 h 35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7" h="358">
                  <a:moveTo>
                    <a:pt x="107" y="8"/>
                  </a:moveTo>
                  <a:cubicBezTo>
                    <a:pt x="89" y="13"/>
                    <a:pt x="98" y="10"/>
                    <a:pt x="83" y="20"/>
                  </a:cubicBezTo>
                  <a:cubicBezTo>
                    <a:pt x="68" y="28"/>
                    <a:pt x="60" y="33"/>
                    <a:pt x="45" y="44"/>
                  </a:cubicBezTo>
                  <a:cubicBezTo>
                    <a:pt x="39" y="52"/>
                    <a:pt x="36" y="56"/>
                    <a:pt x="31" y="64"/>
                  </a:cubicBezTo>
                  <a:cubicBezTo>
                    <a:pt x="28" y="68"/>
                    <a:pt x="19" y="102"/>
                    <a:pt x="19" y="102"/>
                  </a:cubicBezTo>
                  <a:cubicBezTo>
                    <a:pt x="21" y="110"/>
                    <a:pt x="8" y="132"/>
                    <a:pt x="11" y="140"/>
                  </a:cubicBezTo>
                  <a:cubicBezTo>
                    <a:pt x="12" y="144"/>
                    <a:pt x="9" y="168"/>
                    <a:pt x="9" y="168"/>
                  </a:cubicBezTo>
                  <a:cubicBezTo>
                    <a:pt x="12" y="223"/>
                    <a:pt x="0" y="222"/>
                    <a:pt x="35" y="188"/>
                  </a:cubicBezTo>
                  <a:cubicBezTo>
                    <a:pt x="43" y="162"/>
                    <a:pt x="65" y="122"/>
                    <a:pt x="69" y="96"/>
                  </a:cubicBezTo>
                  <a:cubicBezTo>
                    <a:pt x="81" y="115"/>
                    <a:pt x="55" y="161"/>
                    <a:pt x="61" y="184"/>
                  </a:cubicBezTo>
                  <a:cubicBezTo>
                    <a:pt x="64" y="245"/>
                    <a:pt x="71" y="254"/>
                    <a:pt x="75" y="316"/>
                  </a:cubicBezTo>
                  <a:cubicBezTo>
                    <a:pt x="89" y="314"/>
                    <a:pt x="67" y="358"/>
                    <a:pt x="109" y="348"/>
                  </a:cubicBezTo>
                  <a:cubicBezTo>
                    <a:pt x="111" y="350"/>
                    <a:pt x="121" y="278"/>
                    <a:pt x="121" y="274"/>
                  </a:cubicBezTo>
                  <a:cubicBezTo>
                    <a:pt x="121" y="176"/>
                    <a:pt x="116" y="244"/>
                    <a:pt x="127" y="192"/>
                  </a:cubicBezTo>
                  <a:cubicBezTo>
                    <a:pt x="130" y="241"/>
                    <a:pt x="115" y="288"/>
                    <a:pt x="145" y="336"/>
                  </a:cubicBezTo>
                  <a:cubicBezTo>
                    <a:pt x="151" y="341"/>
                    <a:pt x="176" y="353"/>
                    <a:pt x="181" y="332"/>
                  </a:cubicBezTo>
                  <a:cubicBezTo>
                    <a:pt x="185" y="310"/>
                    <a:pt x="174" y="229"/>
                    <a:pt x="173" y="204"/>
                  </a:cubicBezTo>
                  <a:cubicBezTo>
                    <a:pt x="173" y="181"/>
                    <a:pt x="173" y="194"/>
                    <a:pt x="173" y="180"/>
                  </a:cubicBezTo>
                  <a:cubicBezTo>
                    <a:pt x="172" y="165"/>
                    <a:pt x="170" y="124"/>
                    <a:pt x="171" y="116"/>
                  </a:cubicBezTo>
                  <a:cubicBezTo>
                    <a:pt x="171" y="111"/>
                    <a:pt x="173" y="124"/>
                    <a:pt x="175" y="128"/>
                  </a:cubicBezTo>
                  <a:cubicBezTo>
                    <a:pt x="177" y="134"/>
                    <a:pt x="182" y="151"/>
                    <a:pt x="185" y="162"/>
                  </a:cubicBezTo>
                  <a:cubicBezTo>
                    <a:pt x="187" y="172"/>
                    <a:pt x="185" y="194"/>
                    <a:pt x="191" y="192"/>
                  </a:cubicBezTo>
                  <a:cubicBezTo>
                    <a:pt x="209" y="202"/>
                    <a:pt x="213" y="184"/>
                    <a:pt x="217" y="144"/>
                  </a:cubicBezTo>
                  <a:cubicBezTo>
                    <a:pt x="213" y="127"/>
                    <a:pt x="212" y="121"/>
                    <a:pt x="207" y="106"/>
                  </a:cubicBezTo>
                  <a:cubicBezTo>
                    <a:pt x="205" y="81"/>
                    <a:pt x="195" y="50"/>
                    <a:pt x="169" y="24"/>
                  </a:cubicBezTo>
                  <a:cubicBezTo>
                    <a:pt x="155" y="10"/>
                    <a:pt x="163" y="15"/>
                    <a:pt x="145" y="8"/>
                  </a:cubicBezTo>
                  <a:cubicBezTo>
                    <a:pt x="127" y="0"/>
                    <a:pt x="107" y="18"/>
                    <a:pt x="107" y="8"/>
                  </a:cubicBezTo>
                  <a:close/>
                </a:path>
              </a:pathLst>
            </a:custGeom>
            <a:solidFill>
              <a:srgbClr val="012D74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148" name="Oval 42"/>
            <p:cNvSpPr>
              <a:spLocks noChangeArrowheads="1"/>
            </p:cNvSpPr>
            <p:nvPr/>
          </p:nvSpPr>
          <p:spPr bwMode="auto">
            <a:xfrm>
              <a:off x="4184" y="121"/>
              <a:ext cx="53" cy="71"/>
            </a:xfrm>
            <a:prstGeom prst="ellipse">
              <a:avLst/>
            </a:prstGeom>
            <a:solidFill>
              <a:srgbClr val="012D74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2400"/>
            </a:p>
          </p:txBody>
        </p:sp>
        <p:sp>
          <p:nvSpPr>
            <p:cNvPr id="4149" name="Freeform 43"/>
            <p:cNvSpPr>
              <a:spLocks/>
            </p:cNvSpPr>
            <p:nvPr/>
          </p:nvSpPr>
          <p:spPr bwMode="auto">
            <a:xfrm>
              <a:off x="4128" y="197"/>
              <a:ext cx="153" cy="235"/>
            </a:xfrm>
            <a:custGeom>
              <a:avLst/>
              <a:gdLst>
                <a:gd name="T0" fmla="*/ 9 w 217"/>
                <a:gd name="T1" fmla="*/ 1 h 358"/>
                <a:gd name="T2" fmla="*/ 8 w 217"/>
                <a:gd name="T3" fmla="*/ 1 h 358"/>
                <a:gd name="T4" fmla="*/ 4 w 217"/>
                <a:gd name="T5" fmla="*/ 2 h 358"/>
                <a:gd name="T6" fmla="*/ 3 w 217"/>
                <a:gd name="T7" fmla="*/ 3 h 358"/>
                <a:gd name="T8" fmla="*/ 1 w 217"/>
                <a:gd name="T9" fmla="*/ 5 h 358"/>
                <a:gd name="T10" fmla="*/ 1 w 217"/>
                <a:gd name="T11" fmla="*/ 7 h 358"/>
                <a:gd name="T12" fmla="*/ 1 w 217"/>
                <a:gd name="T13" fmla="*/ 9 h 358"/>
                <a:gd name="T14" fmla="*/ 3 w 217"/>
                <a:gd name="T15" fmla="*/ 10 h 358"/>
                <a:gd name="T16" fmla="*/ 6 w 217"/>
                <a:gd name="T17" fmla="*/ 5 h 358"/>
                <a:gd name="T18" fmla="*/ 6 w 217"/>
                <a:gd name="T19" fmla="*/ 9 h 358"/>
                <a:gd name="T20" fmla="*/ 6 w 217"/>
                <a:gd name="T21" fmla="*/ 16 h 358"/>
                <a:gd name="T22" fmla="*/ 9 w 217"/>
                <a:gd name="T23" fmla="*/ 18 h 358"/>
                <a:gd name="T24" fmla="*/ 11 w 217"/>
                <a:gd name="T25" fmla="*/ 14 h 358"/>
                <a:gd name="T26" fmla="*/ 11 w 217"/>
                <a:gd name="T27" fmla="*/ 10 h 358"/>
                <a:gd name="T28" fmla="*/ 13 w 217"/>
                <a:gd name="T29" fmla="*/ 18 h 358"/>
                <a:gd name="T30" fmla="*/ 16 w 217"/>
                <a:gd name="T31" fmla="*/ 18 h 358"/>
                <a:gd name="T32" fmla="*/ 15 w 217"/>
                <a:gd name="T33" fmla="*/ 11 h 358"/>
                <a:gd name="T34" fmla="*/ 15 w 217"/>
                <a:gd name="T35" fmla="*/ 9 h 358"/>
                <a:gd name="T36" fmla="*/ 15 w 217"/>
                <a:gd name="T37" fmla="*/ 6 h 358"/>
                <a:gd name="T38" fmla="*/ 15 w 217"/>
                <a:gd name="T39" fmla="*/ 7 h 358"/>
                <a:gd name="T40" fmla="*/ 16 w 217"/>
                <a:gd name="T41" fmla="*/ 9 h 358"/>
                <a:gd name="T42" fmla="*/ 16 w 217"/>
                <a:gd name="T43" fmla="*/ 10 h 358"/>
                <a:gd name="T44" fmla="*/ 19 w 217"/>
                <a:gd name="T45" fmla="*/ 8 h 358"/>
                <a:gd name="T46" fmla="*/ 18 w 217"/>
                <a:gd name="T47" fmla="*/ 6 h 358"/>
                <a:gd name="T48" fmla="*/ 15 w 217"/>
                <a:gd name="T49" fmla="*/ 1 h 358"/>
                <a:gd name="T50" fmla="*/ 13 w 217"/>
                <a:gd name="T51" fmla="*/ 1 h 358"/>
                <a:gd name="T52" fmla="*/ 9 w 217"/>
                <a:gd name="T53" fmla="*/ 1 h 35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7"/>
                <a:gd name="T82" fmla="*/ 0 h 358"/>
                <a:gd name="T83" fmla="*/ 217 w 217"/>
                <a:gd name="T84" fmla="*/ 358 h 35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7" h="358">
                  <a:moveTo>
                    <a:pt x="107" y="8"/>
                  </a:moveTo>
                  <a:cubicBezTo>
                    <a:pt x="89" y="13"/>
                    <a:pt x="98" y="10"/>
                    <a:pt x="83" y="20"/>
                  </a:cubicBezTo>
                  <a:cubicBezTo>
                    <a:pt x="68" y="28"/>
                    <a:pt x="60" y="33"/>
                    <a:pt x="45" y="44"/>
                  </a:cubicBezTo>
                  <a:cubicBezTo>
                    <a:pt x="39" y="52"/>
                    <a:pt x="36" y="56"/>
                    <a:pt x="31" y="64"/>
                  </a:cubicBezTo>
                  <a:cubicBezTo>
                    <a:pt x="28" y="68"/>
                    <a:pt x="19" y="102"/>
                    <a:pt x="19" y="102"/>
                  </a:cubicBezTo>
                  <a:cubicBezTo>
                    <a:pt x="21" y="110"/>
                    <a:pt x="8" y="132"/>
                    <a:pt x="11" y="140"/>
                  </a:cubicBezTo>
                  <a:cubicBezTo>
                    <a:pt x="12" y="144"/>
                    <a:pt x="9" y="168"/>
                    <a:pt x="9" y="168"/>
                  </a:cubicBezTo>
                  <a:cubicBezTo>
                    <a:pt x="12" y="223"/>
                    <a:pt x="0" y="222"/>
                    <a:pt x="35" y="188"/>
                  </a:cubicBezTo>
                  <a:cubicBezTo>
                    <a:pt x="43" y="162"/>
                    <a:pt x="65" y="122"/>
                    <a:pt x="69" y="96"/>
                  </a:cubicBezTo>
                  <a:cubicBezTo>
                    <a:pt x="81" y="115"/>
                    <a:pt x="55" y="161"/>
                    <a:pt x="61" y="184"/>
                  </a:cubicBezTo>
                  <a:cubicBezTo>
                    <a:pt x="64" y="245"/>
                    <a:pt x="71" y="254"/>
                    <a:pt x="75" y="316"/>
                  </a:cubicBezTo>
                  <a:cubicBezTo>
                    <a:pt x="89" y="314"/>
                    <a:pt x="67" y="358"/>
                    <a:pt x="109" y="348"/>
                  </a:cubicBezTo>
                  <a:cubicBezTo>
                    <a:pt x="111" y="350"/>
                    <a:pt x="121" y="278"/>
                    <a:pt x="121" y="274"/>
                  </a:cubicBezTo>
                  <a:cubicBezTo>
                    <a:pt x="121" y="176"/>
                    <a:pt x="116" y="244"/>
                    <a:pt x="127" y="192"/>
                  </a:cubicBezTo>
                  <a:cubicBezTo>
                    <a:pt x="130" y="241"/>
                    <a:pt x="115" y="288"/>
                    <a:pt x="145" y="336"/>
                  </a:cubicBezTo>
                  <a:cubicBezTo>
                    <a:pt x="151" y="341"/>
                    <a:pt x="176" y="353"/>
                    <a:pt x="181" y="332"/>
                  </a:cubicBezTo>
                  <a:cubicBezTo>
                    <a:pt x="185" y="310"/>
                    <a:pt x="174" y="229"/>
                    <a:pt x="173" y="204"/>
                  </a:cubicBezTo>
                  <a:cubicBezTo>
                    <a:pt x="173" y="181"/>
                    <a:pt x="173" y="194"/>
                    <a:pt x="173" y="180"/>
                  </a:cubicBezTo>
                  <a:cubicBezTo>
                    <a:pt x="172" y="165"/>
                    <a:pt x="170" y="124"/>
                    <a:pt x="171" y="116"/>
                  </a:cubicBezTo>
                  <a:cubicBezTo>
                    <a:pt x="171" y="111"/>
                    <a:pt x="173" y="124"/>
                    <a:pt x="175" y="128"/>
                  </a:cubicBezTo>
                  <a:cubicBezTo>
                    <a:pt x="177" y="134"/>
                    <a:pt x="182" y="151"/>
                    <a:pt x="185" y="162"/>
                  </a:cubicBezTo>
                  <a:cubicBezTo>
                    <a:pt x="187" y="172"/>
                    <a:pt x="185" y="194"/>
                    <a:pt x="191" y="192"/>
                  </a:cubicBezTo>
                  <a:cubicBezTo>
                    <a:pt x="209" y="202"/>
                    <a:pt x="213" y="184"/>
                    <a:pt x="217" y="144"/>
                  </a:cubicBezTo>
                  <a:cubicBezTo>
                    <a:pt x="213" y="127"/>
                    <a:pt x="212" y="121"/>
                    <a:pt x="207" y="106"/>
                  </a:cubicBezTo>
                  <a:cubicBezTo>
                    <a:pt x="205" y="81"/>
                    <a:pt x="195" y="50"/>
                    <a:pt x="169" y="24"/>
                  </a:cubicBezTo>
                  <a:cubicBezTo>
                    <a:pt x="155" y="10"/>
                    <a:pt x="163" y="15"/>
                    <a:pt x="145" y="8"/>
                  </a:cubicBezTo>
                  <a:cubicBezTo>
                    <a:pt x="127" y="0"/>
                    <a:pt x="107" y="18"/>
                    <a:pt x="107" y="8"/>
                  </a:cubicBezTo>
                  <a:close/>
                </a:path>
              </a:pathLst>
            </a:custGeom>
            <a:solidFill>
              <a:srgbClr val="012D74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4150" name="Group 44"/>
            <p:cNvGrpSpPr>
              <a:grpSpLocks/>
            </p:cNvGrpSpPr>
            <p:nvPr/>
          </p:nvGrpSpPr>
          <p:grpSpPr bwMode="auto">
            <a:xfrm>
              <a:off x="4164" y="154"/>
              <a:ext cx="153" cy="296"/>
              <a:chOff x="3465" y="1804"/>
              <a:chExt cx="153" cy="296"/>
            </a:xfrm>
          </p:grpSpPr>
          <p:sp>
            <p:nvSpPr>
              <p:cNvPr id="4151" name="Oval 45"/>
              <p:cNvSpPr>
                <a:spLocks noChangeArrowheads="1"/>
              </p:cNvSpPr>
              <p:nvPr/>
            </p:nvSpPr>
            <p:spPr bwMode="auto">
              <a:xfrm>
                <a:off x="3521" y="1804"/>
                <a:ext cx="53" cy="71"/>
              </a:xfrm>
              <a:prstGeom prst="ellipse">
                <a:avLst/>
              </a:prstGeom>
              <a:solidFill>
                <a:srgbClr val="012D7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2400"/>
              </a:p>
            </p:txBody>
          </p:sp>
          <p:sp>
            <p:nvSpPr>
              <p:cNvPr id="4152" name="Freeform 46"/>
              <p:cNvSpPr>
                <a:spLocks/>
              </p:cNvSpPr>
              <p:nvPr/>
            </p:nvSpPr>
            <p:spPr bwMode="auto">
              <a:xfrm>
                <a:off x="3465" y="1865"/>
                <a:ext cx="153" cy="235"/>
              </a:xfrm>
              <a:custGeom>
                <a:avLst/>
                <a:gdLst>
                  <a:gd name="T0" fmla="*/ 9 w 217"/>
                  <a:gd name="T1" fmla="*/ 1 h 358"/>
                  <a:gd name="T2" fmla="*/ 8 w 217"/>
                  <a:gd name="T3" fmla="*/ 1 h 358"/>
                  <a:gd name="T4" fmla="*/ 4 w 217"/>
                  <a:gd name="T5" fmla="*/ 2 h 358"/>
                  <a:gd name="T6" fmla="*/ 3 w 217"/>
                  <a:gd name="T7" fmla="*/ 3 h 358"/>
                  <a:gd name="T8" fmla="*/ 1 w 217"/>
                  <a:gd name="T9" fmla="*/ 5 h 358"/>
                  <a:gd name="T10" fmla="*/ 1 w 217"/>
                  <a:gd name="T11" fmla="*/ 7 h 358"/>
                  <a:gd name="T12" fmla="*/ 1 w 217"/>
                  <a:gd name="T13" fmla="*/ 9 h 358"/>
                  <a:gd name="T14" fmla="*/ 3 w 217"/>
                  <a:gd name="T15" fmla="*/ 10 h 358"/>
                  <a:gd name="T16" fmla="*/ 6 w 217"/>
                  <a:gd name="T17" fmla="*/ 5 h 358"/>
                  <a:gd name="T18" fmla="*/ 6 w 217"/>
                  <a:gd name="T19" fmla="*/ 9 h 358"/>
                  <a:gd name="T20" fmla="*/ 6 w 217"/>
                  <a:gd name="T21" fmla="*/ 16 h 358"/>
                  <a:gd name="T22" fmla="*/ 9 w 217"/>
                  <a:gd name="T23" fmla="*/ 18 h 358"/>
                  <a:gd name="T24" fmla="*/ 11 w 217"/>
                  <a:gd name="T25" fmla="*/ 14 h 358"/>
                  <a:gd name="T26" fmla="*/ 11 w 217"/>
                  <a:gd name="T27" fmla="*/ 10 h 358"/>
                  <a:gd name="T28" fmla="*/ 13 w 217"/>
                  <a:gd name="T29" fmla="*/ 18 h 358"/>
                  <a:gd name="T30" fmla="*/ 16 w 217"/>
                  <a:gd name="T31" fmla="*/ 18 h 358"/>
                  <a:gd name="T32" fmla="*/ 15 w 217"/>
                  <a:gd name="T33" fmla="*/ 11 h 358"/>
                  <a:gd name="T34" fmla="*/ 15 w 217"/>
                  <a:gd name="T35" fmla="*/ 9 h 358"/>
                  <a:gd name="T36" fmla="*/ 15 w 217"/>
                  <a:gd name="T37" fmla="*/ 6 h 358"/>
                  <a:gd name="T38" fmla="*/ 15 w 217"/>
                  <a:gd name="T39" fmla="*/ 7 h 358"/>
                  <a:gd name="T40" fmla="*/ 16 w 217"/>
                  <a:gd name="T41" fmla="*/ 9 h 358"/>
                  <a:gd name="T42" fmla="*/ 16 w 217"/>
                  <a:gd name="T43" fmla="*/ 10 h 358"/>
                  <a:gd name="T44" fmla="*/ 19 w 217"/>
                  <a:gd name="T45" fmla="*/ 8 h 358"/>
                  <a:gd name="T46" fmla="*/ 18 w 217"/>
                  <a:gd name="T47" fmla="*/ 6 h 358"/>
                  <a:gd name="T48" fmla="*/ 15 w 217"/>
                  <a:gd name="T49" fmla="*/ 1 h 358"/>
                  <a:gd name="T50" fmla="*/ 13 w 217"/>
                  <a:gd name="T51" fmla="*/ 1 h 358"/>
                  <a:gd name="T52" fmla="*/ 9 w 217"/>
                  <a:gd name="T53" fmla="*/ 1 h 35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17"/>
                  <a:gd name="T82" fmla="*/ 0 h 358"/>
                  <a:gd name="T83" fmla="*/ 217 w 217"/>
                  <a:gd name="T84" fmla="*/ 358 h 35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17" h="358">
                    <a:moveTo>
                      <a:pt x="107" y="8"/>
                    </a:moveTo>
                    <a:cubicBezTo>
                      <a:pt x="89" y="13"/>
                      <a:pt x="98" y="10"/>
                      <a:pt x="83" y="20"/>
                    </a:cubicBezTo>
                    <a:cubicBezTo>
                      <a:pt x="68" y="28"/>
                      <a:pt x="60" y="33"/>
                      <a:pt x="45" y="44"/>
                    </a:cubicBezTo>
                    <a:cubicBezTo>
                      <a:pt x="39" y="52"/>
                      <a:pt x="36" y="56"/>
                      <a:pt x="31" y="64"/>
                    </a:cubicBezTo>
                    <a:cubicBezTo>
                      <a:pt x="28" y="68"/>
                      <a:pt x="19" y="102"/>
                      <a:pt x="19" y="102"/>
                    </a:cubicBezTo>
                    <a:cubicBezTo>
                      <a:pt x="21" y="110"/>
                      <a:pt x="8" y="132"/>
                      <a:pt x="11" y="140"/>
                    </a:cubicBezTo>
                    <a:cubicBezTo>
                      <a:pt x="12" y="144"/>
                      <a:pt x="9" y="168"/>
                      <a:pt x="9" y="168"/>
                    </a:cubicBezTo>
                    <a:cubicBezTo>
                      <a:pt x="12" y="223"/>
                      <a:pt x="0" y="222"/>
                      <a:pt x="35" y="188"/>
                    </a:cubicBezTo>
                    <a:cubicBezTo>
                      <a:pt x="43" y="162"/>
                      <a:pt x="65" y="122"/>
                      <a:pt x="69" y="96"/>
                    </a:cubicBezTo>
                    <a:cubicBezTo>
                      <a:pt x="81" y="115"/>
                      <a:pt x="55" y="161"/>
                      <a:pt x="61" y="184"/>
                    </a:cubicBezTo>
                    <a:cubicBezTo>
                      <a:pt x="64" y="245"/>
                      <a:pt x="71" y="254"/>
                      <a:pt x="75" y="316"/>
                    </a:cubicBezTo>
                    <a:cubicBezTo>
                      <a:pt x="89" y="314"/>
                      <a:pt x="67" y="358"/>
                      <a:pt x="109" y="348"/>
                    </a:cubicBezTo>
                    <a:cubicBezTo>
                      <a:pt x="111" y="350"/>
                      <a:pt x="121" y="278"/>
                      <a:pt x="121" y="274"/>
                    </a:cubicBezTo>
                    <a:cubicBezTo>
                      <a:pt x="121" y="176"/>
                      <a:pt x="116" y="244"/>
                      <a:pt x="127" y="192"/>
                    </a:cubicBezTo>
                    <a:cubicBezTo>
                      <a:pt x="130" y="241"/>
                      <a:pt x="115" y="288"/>
                      <a:pt x="145" y="336"/>
                    </a:cubicBezTo>
                    <a:cubicBezTo>
                      <a:pt x="151" y="341"/>
                      <a:pt x="176" y="353"/>
                      <a:pt x="181" y="332"/>
                    </a:cubicBezTo>
                    <a:cubicBezTo>
                      <a:pt x="185" y="310"/>
                      <a:pt x="174" y="229"/>
                      <a:pt x="173" y="204"/>
                    </a:cubicBezTo>
                    <a:cubicBezTo>
                      <a:pt x="173" y="181"/>
                      <a:pt x="173" y="194"/>
                      <a:pt x="173" y="180"/>
                    </a:cubicBezTo>
                    <a:cubicBezTo>
                      <a:pt x="172" y="165"/>
                      <a:pt x="170" y="124"/>
                      <a:pt x="171" y="116"/>
                    </a:cubicBezTo>
                    <a:cubicBezTo>
                      <a:pt x="171" y="111"/>
                      <a:pt x="173" y="124"/>
                      <a:pt x="175" y="128"/>
                    </a:cubicBezTo>
                    <a:cubicBezTo>
                      <a:pt x="177" y="134"/>
                      <a:pt x="182" y="151"/>
                      <a:pt x="185" y="162"/>
                    </a:cubicBezTo>
                    <a:cubicBezTo>
                      <a:pt x="187" y="172"/>
                      <a:pt x="185" y="194"/>
                      <a:pt x="191" y="192"/>
                    </a:cubicBezTo>
                    <a:cubicBezTo>
                      <a:pt x="209" y="202"/>
                      <a:pt x="213" y="184"/>
                      <a:pt x="217" y="144"/>
                    </a:cubicBezTo>
                    <a:cubicBezTo>
                      <a:pt x="213" y="127"/>
                      <a:pt x="212" y="121"/>
                      <a:pt x="207" y="106"/>
                    </a:cubicBezTo>
                    <a:cubicBezTo>
                      <a:pt x="205" y="81"/>
                      <a:pt x="195" y="50"/>
                      <a:pt x="169" y="24"/>
                    </a:cubicBezTo>
                    <a:cubicBezTo>
                      <a:pt x="155" y="10"/>
                      <a:pt x="163" y="15"/>
                      <a:pt x="145" y="8"/>
                    </a:cubicBezTo>
                    <a:cubicBezTo>
                      <a:pt x="127" y="0"/>
                      <a:pt x="107" y="18"/>
                      <a:pt x="107" y="8"/>
                    </a:cubicBezTo>
                    <a:close/>
                  </a:path>
                </a:pathLst>
              </a:custGeom>
              <a:solidFill>
                <a:srgbClr val="012D7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4119" name="Freeform 47"/>
          <p:cNvSpPr>
            <a:spLocks/>
          </p:cNvSpPr>
          <p:nvPr/>
        </p:nvSpPr>
        <p:spPr bwMode="auto">
          <a:xfrm>
            <a:off x="4405313" y="5788025"/>
            <a:ext cx="266700" cy="228600"/>
          </a:xfrm>
          <a:custGeom>
            <a:avLst/>
            <a:gdLst>
              <a:gd name="T0" fmla="*/ 2147483647 w 173"/>
              <a:gd name="T1" fmla="*/ 0 h 109"/>
              <a:gd name="T2" fmla="*/ 2147483647 w 173"/>
              <a:gd name="T3" fmla="*/ 2147483647 h 109"/>
              <a:gd name="T4" fmla="*/ 0 w 173"/>
              <a:gd name="T5" fmla="*/ 2147483647 h 109"/>
              <a:gd name="T6" fmla="*/ 0 60000 65536"/>
              <a:gd name="T7" fmla="*/ 0 60000 65536"/>
              <a:gd name="T8" fmla="*/ 0 60000 65536"/>
              <a:gd name="T9" fmla="*/ 0 w 173"/>
              <a:gd name="T10" fmla="*/ 0 h 109"/>
              <a:gd name="T11" fmla="*/ 173 w 17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3" h="109">
                <a:moveTo>
                  <a:pt x="173" y="0"/>
                </a:moveTo>
                <a:cubicBezTo>
                  <a:pt x="139" y="15"/>
                  <a:pt x="106" y="30"/>
                  <a:pt x="77" y="48"/>
                </a:cubicBezTo>
                <a:cubicBezTo>
                  <a:pt x="48" y="66"/>
                  <a:pt x="24" y="87"/>
                  <a:pt x="0" y="10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120" name="Freeform 48"/>
          <p:cNvSpPr>
            <a:spLocks/>
          </p:cNvSpPr>
          <p:nvPr/>
        </p:nvSpPr>
        <p:spPr bwMode="auto">
          <a:xfrm flipH="1">
            <a:off x="5027613" y="5788025"/>
            <a:ext cx="268287" cy="228600"/>
          </a:xfrm>
          <a:custGeom>
            <a:avLst/>
            <a:gdLst>
              <a:gd name="T0" fmla="*/ 2147483647 w 173"/>
              <a:gd name="T1" fmla="*/ 0 h 109"/>
              <a:gd name="T2" fmla="*/ 2147483647 w 173"/>
              <a:gd name="T3" fmla="*/ 2147483647 h 109"/>
              <a:gd name="T4" fmla="*/ 0 w 173"/>
              <a:gd name="T5" fmla="*/ 2147483647 h 109"/>
              <a:gd name="T6" fmla="*/ 0 60000 65536"/>
              <a:gd name="T7" fmla="*/ 0 60000 65536"/>
              <a:gd name="T8" fmla="*/ 0 60000 65536"/>
              <a:gd name="T9" fmla="*/ 0 w 173"/>
              <a:gd name="T10" fmla="*/ 0 h 109"/>
              <a:gd name="T11" fmla="*/ 173 w 17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3" h="109">
                <a:moveTo>
                  <a:pt x="173" y="0"/>
                </a:moveTo>
                <a:cubicBezTo>
                  <a:pt x="139" y="15"/>
                  <a:pt x="106" y="30"/>
                  <a:pt x="77" y="48"/>
                </a:cubicBezTo>
                <a:cubicBezTo>
                  <a:pt x="48" y="66"/>
                  <a:pt x="24" y="87"/>
                  <a:pt x="0" y="10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121" name="Freeform 49"/>
          <p:cNvSpPr>
            <a:spLocks/>
          </p:cNvSpPr>
          <p:nvPr/>
        </p:nvSpPr>
        <p:spPr bwMode="auto">
          <a:xfrm>
            <a:off x="4822825" y="5797550"/>
            <a:ext cx="22225" cy="320675"/>
          </a:xfrm>
          <a:custGeom>
            <a:avLst/>
            <a:gdLst>
              <a:gd name="T0" fmla="*/ 0 w 15"/>
              <a:gd name="T1" fmla="*/ 0 h 152"/>
              <a:gd name="T2" fmla="*/ 2147483647 w 15"/>
              <a:gd name="T3" fmla="*/ 2147483647 h 152"/>
              <a:gd name="T4" fmla="*/ 2147483647 w 15"/>
              <a:gd name="T5" fmla="*/ 2147483647 h 152"/>
              <a:gd name="T6" fmla="*/ 0 60000 65536"/>
              <a:gd name="T7" fmla="*/ 0 60000 65536"/>
              <a:gd name="T8" fmla="*/ 0 60000 65536"/>
              <a:gd name="T9" fmla="*/ 0 w 15"/>
              <a:gd name="T10" fmla="*/ 0 h 152"/>
              <a:gd name="T11" fmla="*/ 15 w 15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152">
                <a:moveTo>
                  <a:pt x="0" y="0"/>
                </a:moveTo>
                <a:cubicBezTo>
                  <a:pt x="2" y="9"/>
                  <a:pt x="11" y="28"/>
                  <a:pt x="13" y="53"/>
                </a:cubicBezTo>
                <a:cubicBezTo>
                  <a:pt x="15" y="78"/>
                  <a:pt x="13" y="119"/>
                  <a:pt x="9" y="1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4122" name="Group 50"/>
          <p:cNvGrpSpPr>
            <a:grpSpLocks/>
          </p:cNvGrpSpPr>
          <p:nvPr/>
        </p:nvGrpSpPr>
        <p:grpSpPr bwMode="auto">
          <a:xfrm>
            <a:off x="4679950" y="5457825"/>
            <a:ext cx="300038" cy="382588"/>
            <a:chOff x="4060" y="25"/>
            <a:chExt cx="325" cy="443"/>
          </a:xfrm>
        </p:grpSpPr>
        <p:sp>
          <p:nvSpPr>
            <p:cNvPr id="4130" name="Oval 51"/>
            <p:cNvSpPr>
              <a:spLocks noChangeArrowheads="1"/>
            </p:cNvSpPr>
            <p:nvPr/>
          </p:nvSpPr>
          <p:spPr bwMode="auto">
            <a:xfrm>
              <a:off x="4267" y="25"/>
              <a:ext cx="53" cy="71"/>
            </a:xfrm>
            <a:prstGeom prst="ellipse">
              <a:avLst/>
            </a:prstGeom>
            <a:solidFill>
              <a:srgbClr val="012D74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2400"/>
            </a:p>
          </p:txBody>
        </p:sp>
        <p:grpSp>
          <p:nvGrpSpPr>
            <p:cNvPr id="4131" name="Group 52"/>
            <p:cNvGrpSpPr>
              <a:grpSpLocks/>
            </p:cNvGrpSpPr>
            <p:nvPr/>
          </p:nvGrpSpPr>
          <p:grpSpPr bwMode="auto">
            <a:xfrm>
              <a:off x="4128" y="48"/>
              <a:ext cx="257" cy="420"/>
              <a:chOff x="4247" y="1684"/>
              <a:chExt cx="257" cy="420"/>
            </a:xfrm>
          </p:grpSpPr>
          <p:sp>
            <p:nvSpPr>
              <p:cNvPr id="4139" name="Oval 53"/>
              <p:cNvSpPr>
                <a:spLocks noChangeArrowheads="1"/>
              </p:cNvSpPr>
              <p:nvPr/>
            </p:nvSpPr>
            <p:spPr bwMode="auto">
              <a:xfrm>
                <a:off x="4303" y="1684"/>
                <a:ext cx="53" cy="71"/>
              </a:xfrm>
              <a:prstGeom prst="ellipse">
                <a:avLst/>
              </a:prstGeom>
              <a:solidFill>
                <a:srgbClr val="012D7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2400"/>
              </a:p>
            </p:txBody>
          </p:sp>
          <p:sp>
            <p:nvSpPr>
              <p:cNvPr id="4140" name="Freeform 54"/>
              <p:cNvSpPr>
                <a:spLocks/>
              </p:cNvSpPr>
              <p:nvPr/>
            </p:nvSpPr>
            <p:spPr bwMode="auto">
              <a:xfrm>
                <a:off x="4247" y="1745"/>
                <a:ext cx="153" cy="235"/>
              </a:xfrm>
              <a:custGeom>
                <a:avLst/>
                <a:gdLst>
                  <a:gd name="T0" fmla="*/ 9 w 217"/>
                  <a:gd name="T1" fmla="*/ 1 h 358"/>
                  <a:gd name="T2" fmla="*/ 8 w 217"/>
                  <a:gd name="T3" fmla="*/ 1 h 358"/>
                  <a:gd name="T4" fmla="*/ 4 w 217"/>
                  <a:gd name="T5" fmla="*/ 2 h 358"/>
                  <a:gd name="T6" fmla="*/ 3 w 217"/>
                  <a:gd name="T7" fmla="*/ 3 h 358"/>
                  <a:gd name="T8" fmla="*/ 1 w 217"/>
                  <a:gd name="T9" fmla="*/ 5 h 358"/>
                  <a:gd name="T10" fmla="*/ 1 w 217"/>
                  <a:gd name="T11" fmla="*/ 7 h 358"/>
                  <a:gd name="T12" fmla="*/ 1 w 217"/>
                  <a:gd name="T13" fmla="*/ 9 h 358"/>
                  <a:gd name="T14" fmla="*/ 3 w 217"/>
                  <a:gd name="T15" fmla="*/ 10 h 358"/>
                  <a:gd name="T16" fmla="*/ 6 w 217"/>
                  <a:gd name="T17" fmla="*/ 5 h 358"/>
                  <a:gd name="T18" fmla="*/ 6 w 217"/>
                  <a:gd name="T19" fmla="*/ 9 h 358"/>
                  <a:gd name="T20" fmla="*/ 6 w 217"/>
                  <a:gd name="T21" fmla="*/ 16 h 358"/>
                  <a:gd name="T22" fmla="*/ 9 w 217"/>
                  <a:gd name="T23" fmla="*/ 18 h 358"/>
                  <a:gd name="T24" fmla="*/ 11 w 217"/>
                  <a:gd name="T25" fmla="*/ 14 h 358"/>
                  <a:gd name="T26" fmla="*/ 11 w 217"/>
                  <a:gd name="T27" fmla="*/ 10 h 358"/>
                  <a:gd name="T28" fmla="*/ 13 w 217"/>
                  <a:gd name="T29" fmla="*/ 18 h 358"/>
                  <a:gd name="T30" fmla="*/ 16 w 217"/>
                  <a:gd name="T31" fmla="*/ 18 h 358"/>
                  <a:gd name="T32" fmla="*/ 15 w 217"/>
                  <a:gd name="T33" fmla="*/ 11 h 358"/>
                  <a:gd name="T34" fmla="*/ 15 w 217"/>
                  <a:gd name="T35" fmla="*/ 9 h 358"/>
                  <a:gd name="T36" fmla="*/ 15 w 217"/>
                  <a:gd name="T37" fmla="*/ 6 h 358"/>
                  <a:gd name="T38" fmla="*/ 15 w 217"/>
                  <a:gd name="T39" fmla="*/ 7 h 358"/>
                  <a:gd name="T40" fmla="*/ 16 w 217"/>
                  <a:gd name="T41" fmla="*/ 9 h 358"/>
                  <a:gd name="T42" fmla="*/ 16 w 217"/>
                  <a:gd name="T43" fmla="*/ 10 h 358"/>
                  <a:gd name="T44" fmla="*/ 19 w 217"/>
                  <a:gd name="T45" fmla="*/ 8 h 358"/>
                  <a:gd name="T46" fmla="*/ 18 w 217"/>
                  <a:gd name="T47" fmla="*/ 6 h 358"/>
                  <a:gd name="T48" fmla="*/ 15 w 217"/>
                  <a:gd name="T49" fmla="*/ 1 h 358"/>
                  <a:gd name="T50" fmla="*/ 13 w 217"/>
                  <a:gd name="T51" fmla="*/ 1 h 358"/>
                  <a:gd name="T52" fmla="*/ 9 w 217"/>
                  <a:gd name="T53" fmla="*/ 1 h 35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17"/>
                  <a:gd name="T82" fmla="*/ 0 h 358"/>
                  <a:gd name="T83" fmla="*/ 217 w 217"/>
                  <a:gd name="T84" fmla="*/ 358 h 35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17" h="358">
                    <a:moveTo>
                      <a:pt x="107" y="8"/>
                    </a:moveTo>
                    <a:cubicBezTo>
                      <a:pt x="89" y="13"/>
                      <a:pt x="98" y="10"/>
                      <a:pt x="83" y="20"/>
                    </a:cubicBezTo>
                    <a:cubicBezTo>
                      <a:pt x="68" y="28"/>
                      <a:pt x="60" y="33"/>
                      <a:pt x="45" y="44"/>
                    </a:cubicBezTo>
                    <a:cubicBezTo>
                      <a:pt x="39" y="52"/>
                      <a:pt x="36" y="56"/>
                      <a:pt x="31" y="64"/>
                    </a:cubicBezTo>
                    <a:cubicBezTo>
                      <a:pt x="28" y="68"/>
                      <a:pt x="19" y="102"/>
                      <a:pt x="19" y="102"/>
                    </a:cubicBezTo>
                    <a:cubicBezTo>
                      <a:pt x="21" y="110"/>
                      <a:pt x="8" y="132"/>
                      <a:pt x="11" y="140"/>
                    </a:cubicBezTo>
                    <a:cubicBezTo>
                      <a:pt x="12" y="144"/>
                      <a:pt x="9" y="168"/>
                      <a:pt x="9" y="168"/>
                    </a:cubicBezTo>
                    <a:cubicBezTo>
                      <a:pt x="12" y="223"/>
                      <a:pt x="0" y="222"/>
                      <a:pt x="35" y="188"/>
                    </a:cubicBezTo>
                    <a:cubicBezTo>
                      <a:pt x="43" y="162"/>
                      <a:pt x="65" y="122"/>
                      <a:pt x="69" y="96"/>
                    </a:cubicBezTo>
                    <a:cubicBezTo>
                      <a:pt x="81" y="115"/>
                      <a:pt x="55" y="161"/>
                      <a:pt x="61" y="184"/>
                    </a:cubicBezTo>
                    <a:cubicBezTo>
                      <a:pt x="64" y="245"/>
                      <a:pt x="71" y="254"/>
                      <a:pt x="75" y="316"/>
                    </a:cubicBezTo>
                    <a:cubicBezTo>
                      <a:pt x="89" y="314"/>
                      <a:pt x="67" y="358"/>
                      <a:pt x="109" y="348"/>
                    </a:cubicBezTo>
                    <a:cubicBezTo>
                      <a:pt x="111" y="350"/>
                      <a:pt x="121" y="278"/>
                      <a:pt x="121" y="274"/>
                    </a:cubicBezTo>
                    <a:cubicBezTo>
                      <a:pt x="121" y="176"/>
                      <a:pt x="116" y="244"/>
                      <a:pt x="127" y="192"/>
                    </a:cubicBezTo>
                    <a:cubicBezTo>
                      <a:pt x="130" y="241"/>
                      <a:pt x="115" y="288"/>
                      <a:pt x="145" y="336"/>
                    </a:cubicBezTo>
                    <a:cubicBezTo>
                      <a:pt x="151" y="341"/>
                      <a:pt x="176" y="353"/>
                      <a:pt x="181" y="332"/>
                    </a:cubicBezTo>
                    <a:cubicBezTo>
                      <a:pt x="185" y="310"/>
                      <a:pt x="174" y="229"/>
                      <a:pt x="173" y="204"/>
                    </a:cubicBezTo>
                    <a:cubicBezTo>
                      <a:pt x="173" y="181"/>
                      <a:pt x="173" y="194"/>
                      <a:pt x="173" y="180"/>
                    </a:cubicBezTo>
                    <a:cubicBezTo>
                      <a:pt x="172" y="165"/>
                      <a:pt x="170" y="124"/>
                      <a:pt x="171" y="116"/>
                    </a:cubicBezTo>
                    <a:cubicBezTo>
                      <a:pt x="171" y="111"/>
                      <a:pt x="173" y="124"/>
                      <a:pt x="175" y="128"/>
                    </a:cubicBezTo>
                    <a:cubicBezTo>
                      <a:pt x="177" y="134"/>
                      <a:pt x="182" y="151"/>
                      <a:pt x="185" y="162"/>
                    </a:cubicBezTo>
                    <a:cubicBezTo>
                      <a:pt x="187" y="172"/>
                      <a:pt x="185" y="194"/>
                      <a:pt x="191" y="192"/>
                    </a:cubicBezTo>
                    <a:cubicBezTo>
                      <a:pt x="209" y="202"/>
                      <a:pt x="213" y="184"/>
                      <a:pt x="217" y="144"/>
                    </a:cubicBezTo>
                    <a:cubicBezTo>
                      <a:pt x="213" y="127"/>
                      <a:pt x="212" y="121"/>
                      <a:pt x="207" y="106"/>
                    </a:cubicBezTo>
                    <a:cubicBezTo>
                      <a:pt x="205" y="81"/>
                      <a:pt x="195" y="50"/>
                      <a:pt x="169" y="24"/>
                    </a:cubicBezTo>
                    <a:cubicBezTo>
                      <a:pt x="155" y="10"/>
                      <a:pt x="163" y="15"/>
                      <a:pt x="145" y="8"/>
                    </a:cubicBezTo>
                    <a:cubicBezTo>
                      <a:pt x="127" y="0"/>
                      <a:pt x="107" y="18"/>
                      <a:pt x="107" y="8"/>
                    </a:cubicBezTo>
                    <a:close/>
                  </a:path>
                </a:pathLst>
              </a:custGeom>
              <a:solidFill>
                <a:srgbClr val="012D7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41" name="Freeform 55"/>
              <p:cNvSpPr>
                <a:spLocks/>
              </p:cNvSpPr>
              <p:nvPr/>
            </p:nvSpPr>
            <p:spPr bwMode="auto">
              <a:xfrm>
                <a:off x="4315" y="1715"/>
                <a:ext cx="153" cy="235"/>
              </a:xfrm>
              <a:custGeom>
                <a:avLst/>
                <a:gdLst>
                  <a:gd name="T0" fmla="*/ 9 w 217"/>
                  <a:gd name="T1" fmla="*/ 1 h 358"/>
                  <a:gd name="T2" fmla="*/ 8 w 217"/>
                  <a:gd name="T3" fmla="*/ 1 h 358"/>
                  <a:gd name="T4" fmla="*/ 4 w 217"/>
                  <a:gd name="T5" fmla="*/ 2 h 358"/>
                  <a:gd name="T6" fmla="*/ 3 w 217"/>
                  <a:gd name="T7" fmla="*/ 3 h 358"/>
                  <a:gd name="T8" fmla="*/ 1 w 217"/>
                  <a:gd name="T9" fmla="*/ 5 h 358"/>
                  <a:gd name="T10" fmla="*/ 1 w 217"/>
                  <a:gd name="T11" fmla="*/ 7 h 358"/>
                  <a:gd name="T12" fmla="*/ 1 w 217"/>
                  <a:gd name="T13" fmla="*/ 9 h 358"/>
                  <a:gd name="T14" fmla="*/ 3 w 217"/>
                  <a:gd name="T15" fmla="*/ 10 h 358"/>
                  <a:gd name="T16" fmla="*/ 6 w 217"/>
                  <a:gd name="T17" fmla="*/ 5 h 358"/>
                  <a:gd name="T18" fmla="*/ 6 w 217"/>
                  <a:gd name="T19" fmla="*/ 9 h 358"/>
                  <a:gd name="T20" fmla="*/ 6 w 217"/>
                  <a:gd name="T21" fmla="*/ 16 h 358"/>
                  <a:gd name="T22" fmla="*/ 9 w 217"/>
                  <a:gd name="T23" fmla="*/ 18 h 358"/>
                  <a:gd name="T24" fmla="*/ 11 w 217"/>
                  <a:gd name="T25" fmla="*/ 14 h 358"/>
                  <a:gd name="T26" fmla="*/ 11 w 217"/>
                  <a:gd name="T27" fmla="*/ 10 h 358"/>
                  <a:gd name="T28" fmla="*/ 13 w 217"/>
                  <a:gd name="T29" fmla="*/ 18 h 358"/>
                  <a:gd name="T30" fmla="*/ 16 w 217"/>
                  <a:gd name="T31" fmla="*/ 18 h 358"/>
                  <a:gd name="T32" fmla="*/ 15 w 217"/>
                  <a:gd name="T33" fmla="*/ 11 h 358"/>
                  <a:gd name="T34" fmla="*/ 15 w 217"/>
                  <a:gd name="T35" fmla="*/ 9 h 358"/>
                  <a:gd name="T36" fmla="*/ 15 w 217"/>
                  <a:gd name="T37" fmla="*/ 6 h 358"/>
                  <a:gd name="T38" fmla="*/ 15 w 217"/>
                  <a:gd name="T39" fmla="*/ 7 h 358"/>
                  <a:gd name="T40" fmla="*/ 16 w 217"/>
                  <a:gd name="T41" fmla="*/ 9 h 358"/>
                  <a:gd name="T42" fmla="*/ 16 w 217"/>
                  <a:gd name="T43" fmla="*/ 10 h 358"/>
                  <a:gd name="T44" fmla="*/ 19 w 217"/>
                  <a:gd name="T45" fmla="*/ 8 h 358"/>
                  <a:gd name="T46" fmla="*/ 18 w 217"/>
                  <a:gd name="T47" fmla="*/ 6 h 358"/>
                  <a:gd name="T48" fmla="*/ 15 w 217"/>
                  <a:gd name="T49" fmla="*/ 1 h 358"/>
                  <a:gd name="T50" fmla="*/ 13 w 217"/>
                  <a:gd name="T51" fmla="*/ 1 h 358"/>
                  <a:gd name="T52" fmla="*/ 9 w 217"/>
                  <a:gd name="T53" fmla="*/ 1 h 35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17"/>
                  <a:gd name="T82" fmla="*/ 0 h 358"/>
                  <a:gd name="T83" fmla="*/ 217 w 217"/>
                  <a:gd name="T84" fmla="*/ 358 h 35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17" h="358">
                    <a:moveTo>
                      <a:pt x="107" y="8"/>
                    </a:moveTo>
                    <a:cubicBezTo>
                      <a:pt x="89" y="13"/>
                      <a:pt x="98" y="10"/>
                      <a:pt x="83" y="20"/>
                    </a:cubicBezTo>
                    <a:cubicBezTo>
                      <a:pt x="68" y="28"/>
                      <a:pt x="60" y="33"/>
                      <a:pt x="45" y="44"/>
                    </a:cubicBezTo>
                    <a:cubicBezTo>
                      <a:pt x="39" y="52"/>
                      <a:pt x="36" y="56"/>
                      <a:pt x="31" y="64"/>
                    </a:cubicBezTo>
                    <a:cubicBezTo>
                      <a:pt x="28" y="68"/>
                      <a:pt x="19" y="102"/>
                      <a:pt x="19" y="102"/>
                    </a:cubicBezTo>
                    <a:cubicBezTo>
                      <a:pt x="21" y="110"/>
                      <a:pt x="8" y="132"/>
                      <a:pt x="11" y="140"/>
                    </a:cubicBezTo>
                    <a:cubicBezTo>
                      <a:pt x="12" y="144"/>
                      <a:pt x="9" y="168"/>
                      <a:pt x="9" y="168"/>
                    </a:cubicBezTo>
                    <a:cubicBezTo>
                      <a:pt x="12" y="223"/>
                      <a:pt x="0" y="222"/>
                      <a:pt x="35" y="188"/>
                    </a:cubicBezTo>
                    <a:cubicBezTo>
                      <a:pt x="43" y="162"/>
                      <a:pt x="65" y="122"/>
                      <a:pt x="69" y="96"/>
                    </a:cubicBezTo>
                    <a:cubicBezTo>
                      <a:pt x="81" y="115"/>
                      <a:pt x="55" y="161"/>
                      <a:pt x="61" y="184"/>
                    </a:cubicBezTo>
                    <a:cubicBezTo>
                      <a:pt x="64" y="245"/>
                      <a:pt x="71" y="254"/>
                      <a:pt x="75" y="316"/>
                    </a:cubicBezTo>
                    <a:cubicBezTo>
                      <a:pt x="89" y="314"/>
                      <a:pt x="67" y="358"/>
                      <a:pt x="109" y="348"/>
                    </a:cubicBezTo>
                    <a:cubicBezTo>
                      <a:pt x="111" y="350"/>
                      <a:pt x="121" y="278"/>
                      <a:pt x="121" y="274"/>
                    </a:cubicBezTo>
                    <a:cubicBezTo>
                      <a:pt x="121" y="176"/>
                      <a:pt x="116" y="244"/>
                      <a:pt x="127" y="192"/>
                    </a:cubicBezTo>
                    <a:cubicBezTo>
                      <a:pt x="130" y="241"/>
                      <a:pt x="115" y="288"/>
                      <a:pt x="145" y="336"/>
                    </a:cubicBezTo>
                    <a:cubicBezTo>
                      <a:pt x="151" y="341"/>
                      <a:pt x="176" y="353"/>
                      <a:pt x="181" y="332"/>
                    </a:cubicBezTo>
                    <a:cubicBezTo>
                      <a:pt x="185" y="310"/>
                      <a:pt x="174" y="229"/>
                      <a:pt x="173" y="204"/>
                    </a:cubicBezTo>
                    <a:cubicBezTo>
                      <a:pt x="173" y="181"/>
                      <a:pt x="173" y="194"/>
                      <a:pt x="173" y="180"/>
                    </a:cubicBezTo>
                    <a:cubicBezTo>
                      <a:pt x="172" y="165"/>
                      <a:pt x="170" y="124"/>
                      <a:pt x="171" y="116"/>
                    </a:cubicBezTo>
                    <a:cubicBezTo>
                      <a:pt x="171" y="111"/>
                      <a:pt x="173" y="124"/>
                      <a:pt x="175" y="128"/>
                    </a:cubicBezTo>
                    <a:cubicBezTo>
                      <a:pt x="177" y="134"/>
                      <a:pt x="182" y="151"/>
                      <a:pt x="185" y="162"/>
                    </a:cubicBezTo>
                    <a:cubicBezTo>
                      <a:pt x="187" y="172"/>
                      <a:pt x="185" y="194"/>
                      <a:pt x="191" y="192"/>
                    </a:cubicBezTo>
                    <a:cubicBezTo>
                      <a:pt x="209" y="202"/>
                      <a:pt x="213" y="184"/>
                      <a:pt x="217" y="144"/>
                    </a:cubicBezTo>
                    <a:cubicBezTo>
                      <a:pt x="213" y="127"/>
                      <a:pt x="212" y="121"/>
                      <a:pt x="207" y="106"/>
                    </a:cubicBezTo>
                    <a:cubicBezTo>
                      <a:pt x="205" y="81"/>
                      <a:pt x="195" y="50"/>
                      <a:pt x="169" y="24"/>
                    </a:cubicBezTo>
                    <a:cubicBezTo>
                      <a:pt x="155" y="10"/>
                      <a:pt x="163" y="15"/>
                      <a:pt x="145" y="8"/>
                    </a:cubicBezTo>
                    <a:cubicBezTo>
                      <a:pt x="127" y="0"/>
                      <a:pt x="107" y="18"/>
                      <a:pt x="107" y="8"/>
                    </a:cubicBezTo>
                    <a:close/>
                  </a:path>
                </a:pathLst>
              </a:custGeom>
              <a:solidFill>
                <a:srgbClr val="012D7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42" name="Oval 56"/>
              <p:cNvSpPr>
                <a:spLocks noChangeArrowheads="1"/>
              </p:cNvSpPr>
              <p:nvPr/>
            </p:nvSpPr>
            <p:spPr bwMode="auto">
              <a:xfrm>
                <a:off x="4407" y="1808"/>
                <a:ext cx="53" cy="71"/>
              </a:xfrm>
              <a:prstGeom prst="ellipse">
                <a:avLst/>
              </a:prstGeom>
              <a:solidFill>
                <a:srgbClr val="012D7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2400"/>
              </a:p>
            </p:txBody>
          </p:sp>
          <p:sp>
            <p:nvSpPr>
              <p:cNvPr id="4143" name="Freeform 57"/>
              <p:cNvSpPr>
                <a:spLocks/>
              </p:cNvSpPr>
              <p:nvPr/>
            </p:nvSpPr>
            <p:spPr bwMode="auto">
              <a:xfrm>
                <a:off x="4351" y="1869"/>
                <a:ext cx="153" cy="235"/>
              </a:xfrm>
              <a:custGeom>
                <a:avLst/>
                <a:gdLst>
                  <a:gd name="T0" fmla="*/ 9 w 217"/>
                  <a:gd name="T1" fmla="*/ 1 h 358"/>
                  <a:gd name="T2" fmla="*/ 8 w 217"/>
                  <a:gd name="T3" fmla="*/ 1 h 358"/>
                  <a:gd name="T4" fmla="*/ 4 w 217"/>
                  <a:gd name="T5" fmla="*/ 2 h 358"/>
                  <a:gd name="T6" fmla="*/ 3 w 217"/>
                  <a:gd name="T7" fmla="*/ 3 h 358"/>
                  <a:gd name="T8" fmla="*/ 1 w 217"/>
                  <a:gd name="T9" fmla="*/ 5 h 358"/>
                  <a:gd name="T10" fmla="*/ 1 w 217"/>
                  <a:gd name="T11" fmla="*/ 7 h 358"/>
                  <a:gd name="T12" fmla="*/ 1 w 217"/>
                  <a:gd name="T13" fmla="*/ 9 h 358"/>
                  <a:gd name="T14" fmla="*/ 3 w 217"/>
                  <a:gd name="T15" fmla="*/ 10 h 358"/>
                  <a:gd name="T16" fmla="*/ 6 w 217"/>
                  <a:gd name="T17" fmla="*/ 5 h 358"/>
                  <a:gd name="T18" fmla="*/ 6 w 217"/>
                  <a:gd name="T19" fmla="*/ 9 h 358"/>
                  <a:gd name="T20" fmla="*/ 6 w 217"/>
                  <a:gd name="T21" fmla="*/ 16 h 358"/>
                  <a:gd name="T22" fmla="*/ 9 w 217"/>
                  <a:gd name="T23" fmla="*/ 18 h 358"/>
                  <a:gd name="T24" fmla="*/ 11 w 217"/>
                  <a:gd name="T25" fmla="*/ 14 h 358"/>
                  <a:gd name="T26" fmla="*/ 11 w 217"/>
                  <a:gd name="T27" fmla="*/ 10 h 358"/>
                  <a:gd name="T28" fmla="*/ 13 w 217"/>
                  <a:gd name="T29" fmla="*/ 18 h 358"/>
                  <a:gd name="T30" fmla="*/ 16 w 217"/>
                  <a:gd name="T31" fmla="*/ 18 h 358"/>
                  <a:gd name="T32" fmla="*/ 15 w 217"/>
                  <a:gd name="T33" fmla="*/ 11 h 358"/>
                  <a:gd name="T34" fmla="*/ 15 w 217"/>
                  <a:gd name="T35" fmla="*/ 9 h 358"/>
                  <a:gd name="T36" fmla="*/ 15 w 217"/>
                  <a:gd name="T37" fmla="*/ 6 h 358"/>
                  <a:gd name="T38" fmla="*/ 15 w 217"/>
                  <a:gd name="T39" fmla="*/ 7 h 358"/>
                  <a:gd name="T40" fmla="*/ 16 w 217"/>
                  <a:gd name="T41" fmla="*/ 9 h 358"/>
                  <a:gd name="T42" fmla="*/ 16 w 217"/>
                  <a:gd name="T43" fmla="*/ 10 h 358"/>
                  <a:gd name="T44" fmla="*/ 19 w 217"/>
                  <a:gd name="T45" fmla="*/ 8 h 358"/>
                  <a:gd name="T46" fmla="*/ 18 w 217"/>
                  <a:gd name="T47" fmla="*/ 6 h 358"/>
                  <a:gd name="T48" fmla="*/ 15 w 217"/>
                  <a:gd name="T49" fmla="*/ 1 h 358"/>
                  <a:gd name="T50" fmla="*/ 13 w 217"/>
                  <a:gd name="T51" fmla="*/ 1 h 358"/>
                  <a:gd name="T52" fmla="*/ 9 w 217"/>
                  <a:gd name="T53" fmla="*/ 1 h 35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17"/>
                  <a:gd name="T82" fmla="*/ 0 h 358"/>
                  <a:gd name="T83" fmla="*/ 217 w 217"/>
                  <a:gd name="T84" fmla="*/ 358 h 35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17" h="358">
                    <a:moveTo>
                      <a:pt x="107" y="8"/>
                    </a:moveTo>
                    <a:cubicBezTo>
                      <a:pt x="89" y="13"/>
                      <a:pt x="98" y="10"/>
                      <a:pt x="83" y="20"/>
                    </a:cubicBezTo>
                    <a:cubicBezTo>
                      <a:pt x="68" y="28"/>
                      <a:pt x="60" y="33"/>
                      <a:pt x="45" y="44"/>
                    </a:cubicBezTo>
                    <a:cubicBezTo>
                      <a:pt x="39" y="52"/>
                      <a:pt x="36" y="56"/>
                      <a:pt x="31" y="64"/>
                    </a:cubicBezTo>
                    <a:cubicBezTo>
                      <a:pt x="28" y="68"/>
                      <a:pt x="19" y="102"/>
                      <a:pt x="19" y="102"/>
                    </a:cubicBezTo>
                    <a:cubicBezTo>
                      <a:pt x="21" y="110"/>
                      <a:pt x="8" y="132"/>
                      <a:pt x="11" y="140"/>
                    </a:cubicBezTo>
                    <a:cubicBezTo>
                      <a:pt x="12" y="144"/>
                      <a:pt x="9" y="168"/>
                      <a:pt x="9" y="168"/>
                    </a:cubicBezTo>
                    <a:cubicBezTo>
                      <a:pt x="12" y="223"/>
                      <a:pt x="0" y="222"/>
                      <a:pt x="35" y="188"/>
                    </a:cubicBezTo>
                    <a:cubicBezTo>
                      <a:pt x="43" y="162"/>
                      <a:pt x="65" y="122"/>
                      <a:pt x="69" y="96"/>
                    </a:cubicBezTo>
                    <a:cubicBezTo>
                      <a:pt x="81" y="115"/>
                      <a:pt x="55" y="161"/>
                      <a:pt x="61" y="184"/>
                    </a:cubicBezTo>
                    <a:cubicBezTo>
                      <a:pt x="64" y="245"/>
                      <a:pt x="71" y="254"/>
                      <a:pt x="75" y="316"/>
                    </a:cubicBezTo>
                    <a:cubicBezTo>
                      <a:pt x="89" y="314"/>
                      <a:pt x="67" y="358"/>
                      <a:pt x="109" y="348"/>
                    </a:cubicBezTo>
                    <a:cubicBezTo>
                      <a:pt x="111" y="350"/>
                      <a:pt x="121" y="278"/>
                      <a:pt x="121" y="274"/>
                    </a:cubicBezTo>
                    <a:cubicBezTo>
                      <a:pt x="121" y="176"/>
                      <a:pt x="116" y="244"/>
                      <a:pt x="127" y="192"/>
                    </a:cubicBezTo>
                    <a:cubicBezTo>
                      <a:pt x="130" y="241"/>
                      <a:pt x="115" y="288"/>
                      <a:pt x="145" y="336"/>
                    </a:cubicBezTo>
                    <a:cubicBezTo>
                      <a:pt x="151" y="341"/>
                      <a:pt x="176" y="353"/>
                      <a:pt x="181" y="332"/>
                    </a:cubicBezTo>
                    <a:cubicBezTo>
                      <a:pt x="185" y="310"/>
                      <a:pt x="174" y="229"/>
                      <a:pt x="173" y="204"/>
                    </a:cubicBezTo>
                    <a:cubicBezTo>
                      <a:pt x="173" y="181"/>
                      <a:pt x="173" y="194"/>
                      <a:pt x="173" y="180"/>
                    </a:cubicBezTo>
                    <a:cubicBezTo>
                      <a:pt x="172" y="165"/>
                      <a:pt x="170" y="124"/>
                      <a:pt x="171" y="116"/>
                    </a:cubicBezTo>
                    <a:cubicBezTo>
                      <a:pt x="171" y="111"/>
                      <a:pt x="173" y="124"/>
                      <a:pt x="175" y="128"/>
                    </a:cubicBezTo>
                    <a:cubicBezTo>
                      <a:pt x="177" y="134"/>
                      <a:pt x="182" y="151"/>
                      <a:pt x="185" y="162"/>
                    </a:cubicBezTo>
                    <a:cubicBezTo>
                      <a:pt x="187" y="172"/>
                      <a:pt x="185" y="194"/>
                      <a:pt x="191" y="192"/>
                    </a:cubicBezTo>
                    <a:cubicBezTo>
                      <a:pt x="209" y="202"/>
                      <a:pt x="213" y="184"/>
                      <a:pt x="217" y="144"/>
                    </a:cubicBezTo>
                    <a:cubicBezTo>
                      <a:pt x="213" y="127"/>
                      <a:pt x="212" y="121"/>
                      <a:pt x="207" y="106"/>
                    </a:cubicBezTo>
                    <a:cubicBezTo>
                      <a:pt x="205" y="81"/>
                      <a:pt x="195" y="50"/>
                      <a:pt x="169" y="24"/>
                    </a:cubicBezTo>
                    <a:cubicBezTo>
                      <a:pt x="155" y="10"/>
                      <a:pt x="163" y="15"/>
                      <a:pt x="145" y="8"/>
                    </a:cubicBezTo>
                    <a:cubicBezTo>
                      <a:pt x="127" y="0"/>
                      <a:pt x="107" y="18"/>
                      <a:pt x="107" y="8"/>
                    </a:cubicBezTo>
                    <a:close/>
                  </a:path>
                </a:pathLst>
              </a:custGeom>
              <a:solidFill>
                <a:srgbClr val="012D7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4132" name="Oval 58"/>
            <p:cNvSpPr>
              <a:spLocks noChangeArrowheads="1"/>
            </p:cNvSpPr>
            <p:nvPr/>
          </p:nvSpPr>
          <p:spPr bwMode="auto">
            <a:xfrm>
              <a:off x="4116" y="96"/>
              <a:ext cx="53" cy="71"/>
            </a:xfrm>
            <a:prstGeom prst="ellipse">
              <a:avLst/>
            </a:prstGeom>
            <a:solidFill>
              <a:srgbClr val="012D74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2400"/>
            </a:p>
          </p:txBody>
        </p:sp>
        <p:sp>
          <p:nvSpPr>
            <p:cNvPr id="4133" name="Freeform 59"/>
            <p:cNvSpPr>
              <a:spLocks/>
            </p:cNvSpPr>
            <p:nvPr/>
          </p:nvSpPr>
          <p:spPr bwMode="auto">
            <a:xfrm>
              <a:off x="4060" y="149"/>
              <a:ext cx="153" cy="235"/>
            </a:xfrm>
            <a:custGeom>
              <a:avLst/>
              <a:gdLst>
                <a:gd name="T0" fmla="*/ 9 w 217"/>
                <a:gd name="T1" fmla="*/ 1 h 358"/>
                <a:gd name="T2" fmla="*/ 8 w 217"/>
                <a:gd name="T3" fmla="*/ 1 h 358"/>
                <a:gd name="T4" fmla="*/ 4 w 217"/>
                <a:gd name="T5" fmla="*/ 2 h 358"/>
                <a:gd name="T6" fmla="*/ 3 w 217"/>
                <a:gd name="T7" fmla="*/ 3 h 358"/>
                <a:gd name="T8" fmla="*/ 1 w 217"/>
                <a:gd name="T9" fmla="*/ 5 h 358"/>
                <a:gd name="T10" fmla="*/ 1 w 217"/>
                <a:gd name="T11" fmla="*/ 7 h 358"/>
                <a:gd name="T12" fmla="*/ 1 w 217"/>
                <a:gd name="T13" fmla="*/ 9 h 358"/>
                <a:gd name="T14" fmla="*/ 3 w 217"/>
                <a:gd name="T15" fmla="*/ 10 h 358"/>
                <a:gd name="T16" fmla="*/ 6 w 217"/>
                <a:gd name="T17" fmla="*/ 5 h 358"/>
                <a:gd name="T18" fmla="*/ 6 w 217"/>
                <a:gd name="T19" fmla="*/ 9 h 358"/>
                <a:gd name="T20" fmla="*/ 6 w 217"/>
                <a:gd name="T21" fmla="*/ 16 h 358"/>
                <a:gd name="T22" fmla="*/ 9 w 217"/>
                <a:gd name="T23" fmla="*/ 18 h 358"/>
                <a:gd name="T24" fmla="*/ 11 w 217"/>
                <a:gd name="T25" fmla="*/ 14 h 358"/>
                <a:gd name="T26" fmla="*/ 11 w 217"/>
                <a:gd name="T27" fmla="*/ 10 h 358"/>
                <a:gd name="T28" fmla="*/ 13 w 217"/>
                <a:gd name="T29" fmla="*/ 18 h 358"/>
                <a:gd name="T30" fmla="*/ 16 w 217"/>
                <a:gd name="T31" fmla="*/ 18 h 358"/>
                <a:gd name="T32" fmla="*/ 15 w 217"/>
                <a:gd name="T33" fmla="*/ 11 h 358"/>
                <a:gd name="T34" fmla="*/ 15 w 217"/>
                <a:gd name="T35" fmla="*/ 9 h 358"/>
                <a:gd name="T36" fmla="*/ 15 w 217"/>
                <a:gd name="T37" fmla="*/ 6 h 358"/>
                <a:gd name="T38" fmla="*/ 15 w 217"/>
                <a:gd name="T39" fmla="*/ 7 h 358"/>
                <a:gd name="T40" fmla="*/ 16 w 217"/>
                <a:gd name="T41" fmla="*/ 9 h 358"/>
                <a:gd name="T42" fmla="*/ 16 w 217"/>
                <a:gd name="T43" fmla="*/ 10 h 358"/>
                <a:gd name="T44" fmla="*/ 19 w 217"/>
                <a:gd name="T45" fmla="*/ 8 h 358"/>
                <a:gd name="T46" fmla="*/ 18 w 217"/>
                <a:gd name="T47" fmla="*/ 6 h 358"/>
                <a:gd name="T48" fmla="*/ 15 w 217"/>
                <a:gd name="T49" fmla="*/ 1 h 358"/>
                <a:gd name="T50" fmla="*/ 13 w 217"/>
                <a:gd name="T51" fmla="*/ 1 h 358"/>
                <a:gd name="T52" fmla="*/ 9 w 217"/>
                <a:gd name="T53" fmla="*/ 1 h 35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7"/>
                <a:gd name="T82" fmla="*/ 0 h 358"/>
                <a:gd name="T83" fmla="*/ 217 w 217"/>
                <a:gd name="T84" fmla="*/ 358 h 35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7" h="358">
                  <a:moveTo>
                    <a:pt x="107" y="8"/>
                  </a:moveTo>
                  <a:cubicBezTo>
                    <a:pt x="89" y="13"/>
                    <a:pt x="98" y="10"/>
                    <a:pt x="83" y="20"/>
                  </a:cubicBezTo>
                  <a:cubicBezTo>
                    <a:pt x="68" y="28"/>
                    <a:pt x="60" y="33"/>
                    <a:pt x="45" y="44"/>
                  </a:cubicBezTo>
                  <a:cubicBezTo>
                    <a:pt x="39" y="52"/>
                    <a:pt x="36" y="56"/>
                    <a:pt x="31" y="64"/>
                  </a:cubicBezTo>
                  <a:cubicBezTo>
                    <a:pt x="28" y="68"/>
                    <a:pt x="19" y="102"/>
                    <a:pt x="19" y="102"/>
                  </a:cubicBezTo>
                  <a:cubicBezTo>
                    <a:pt x="21" y="110"/>
                    <a:pt x="8" y="132"/>
                    <a:pt x="11" y="140"/>
                  </a:cubicBezTo>
                  <a:cubicBezTo>
                    <a:pt x="12" y="144"/>
                    <a:pt x="9" y="168"/>
                    <a:pt x="9" y="168"/>
                  </a:cubicBezTo>
                  <a:cubicBezTo>
                    <a:pt x="12" y="223"/>
                    <a:pt x="0" y="222"/>
                    <a:pt x="35" y="188"/>
                  </a:cubicBezTo>
                  <a:cubicBezTo>
                    <a:pt x="43" y="162"/>
                    <a:pt x="65" y="122"/>
                    <a:pt x="69" y="96"/>
                  </a:cubicBezTo>
                  <a:cubicBezTo>
                    <a:pt x="81" y="115"/>
                    <a:pt x="55" y="161"/>
                    <a:pt x="61" y="184"/>
                  </a:cubicBezTo>
                  <a:cubicBezTo>
                    <a:pt x="64" y="245"/>
                    <a:pt x="71" y="254"/>
                    <a:pt x="75" y="316"/>
                  </a:cubicBezTo>
                  <a:cubicBezTo>
                    <a:pt x="89" y="314"/>
                    <a:pt x="67" y="358"/>
                    <a:pt x="109" y="348"/>
                  </a:cubicBezTo>
                  <a:cubicBezTo>
                    <a:pt x="111" y="350"/>
                    <a:pt x="121" y="278"/>
                    <a:pt x="121" y="274"/>
                  </a:cubicBezTo>
                  <a:cubicBezTo>
                    <a:pt x="121" y="176"/>
                    <a:pt x="116" y="244"/>
                    <a:pt x="127" y="192"/>
                  </a:cubicBezTo>
                  <a:cubicBezTo>
                    <a:pt x="130" y="241"/>
                    <a:pt x="115" y="288"/>
                    <a:pt x="145" y="336"/>
                  </a:cubicBezTo>
                  <a:cubicBezTo>
                    <a:pt x="151" y="341"/>
                    <a:pt x="176" y="353"/>
                    <a:pt x="181" y="332"/>
                  </a:cubicBezTo>
                  <a:cubicBezTo>
                    <a:pt x="185" y="310"/>
                    <a:pt x="174" y="229"/>
                    <a:pt x="173" y="204"/>
                  </a:cubicBezTo>
                  <a:cubicBezTo>
                    <a:pt x="173" y="181"/>
                    <a:pt x="173" y="194"/>
                    <a:pt x="173" y="180"/>
                  </a:cubicBezTo>
                  <a:cubicBezTo>
                    <a:pt x="172" y="165"/>
                    <a:pt x="170" y="124"/>
                    <a:pt x="171" y="116"/>
                  </a:cubicBezTo>
                  <a:cubicBezTo>
                    <a:pt x="171" y="111"/>
                    <a:pt x="173" y="124"/>
                    <a:pt x="175" y="128"/>
                  </a:cubicBezTo>
                  <a:cubicBezTo>
                    <a:pt x="177" y="134"/>
                    <a:pt x="182" y="151"/>
                    <a:pt x="185" y="162"/>
                  </a:cubicBezTo>
                  <a:cubicBezTo>
                    <a:pt x="187" y="172"/>
                    <a:pt x="185" y="194"/>
                    <a:pt x="191" y="192"/>
                  </a:cubicBezTo>
                  <a:cubicBezTo>
                    <a:pt x="209" y="202"/>
                    <a:pt x="213" y="184"/>
                    <a:pt x="217" y="144"/>
                  </a:cubicBezTo>
                  <a:cubicBezTo>
                    <a:pt x="213" y="127"/>
                    <a:pt x="212" y="121"/>
                    <a:pt x="207" y="106"/>
                  </a:cubicBezTo>
                  <a:cubicBezTo>
                    <a:pt x="205" y="81"/>
                    <a:pt x="195" y="50"/>
                    <a:pt x="169" y="24"/>
                  </a:cubicBezTo>
                  <a:cubicBezTo>
                    <a:pt x="155" y="10"/>
                    <a:pt x="163" y="15"/>
                    <a:pt x="145" y="8"/>
                  </a:cubicBezTo>
                  <a:cubicBezTo>
                    <a:pt x="127" y="0"/>
                    <a:pt x="107" y="18"/>
                    <a:pt x="107" y="8"/>
                  </a:cubicBezTo>
                  <a:close/>
                </a:path>
              </a:pathLst>
            </a:custGeom>
            <a:solidFill>
              <a:srgbClr val="012D74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134" name="Oval 60"/>
            <p:cNvSpPr>
              <a:spLocks noChangeArrowheads="1"/>
            </p:cNvSpPr>
            <p:nvPr/>
          </p:nvSpPr>
          <p:spPr bwMode="auto">
            <a:xfrm>
              <a:off x="4184" y="121"/>
              <a:ext cx="53" cy="71"/>
            </a:xfrm>
            <a:prstGeom prst="ellipse">
              <a:avLst/>
            </a:prstGeom>
            <a:solidFill>
              <a:srgbClr val="012D74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2400"/>
            </a:p>
          </p:txBody>
        </p:sp>
        <p:sp>
          <p:nvSpPr>
            <p:cNvPr id="4135" name="Freeform 61"/>
            <p:cNvSpPr>
              <a:spLocks/>
            </p:cNvSpPr>
            <p:nvPr/>
          </p:nvSpPr>
          <p:spPr bwMode="auto">
            <a:xfrm>
              <a:off x="4128" y="197"/>
              <a:ext cx="153" cy="235"/>
            </a:xfrm>
            <a:custGeom>
              <a:avLst/>
              <a:gdLst>
                <a:gd name="T0" fmla="*/ 9 w 217"/>
                <a:gd name="T1" fmla="*/ 1 h 358"/>
                <a:gd name="T2" fmla="*/ 8 w 217"/>
                <a:gd name="T3" fmla="*/ 1 h 358"/>
                <a:gd name="T4" fmla="*/ 4 w 217"/>
                <a:gd name="T5" fmla="*/ 2 h 358"/>
                <a:gd name="T6" fmla="*/ 3 w 217"/>
                <a:gd name="T7" fmla="*/ 3 h 358"/>
                <a:gd name="T8" fmla="*/ 1 w 217"/>
                <a:gd name="T9" fmla="*/ 5 h 358"/>
                <a:gd name="T10" fmla="*/ 1 w 217"/>
                <a:gd name="T11" fmla="*/ 7 h 358"/>
                <a:gd name="T12" fmla="*/ 1 w 217"/>
                <a:gd name="T13" fmla="*/ 9 h 358"/>
                <a:gd name="T14" fmla="*/ 3 w 217"/>
                <a:gd name="T15" fmla="*/ 10 h 358"/>
                <a:gd name="T16" fmla="*/ 6 w 217"/>
                <a:gd name="T17" fmla="*/ 5 h 358"/>
                <a:gd name="T18" fmla="*/ 6 w 217"/>
                <a:gd name="T19" fmla="*/ 9 h 358"/>
                <a:gd name="T20" fmla="*/ 6 w 217"/>
                <a:gd name="T21" fmla="*/ 16 h 358"/>
                <a:gd name="T22" fmla="*/ 9 w 217"/>
                <a:gd name="T23" fmla="*/ 18 h 358"/>
                <a:gd name="T24" fmla="*/ 11 w 217"/>
                <a:gd name="T25" fmla="*/ 14 h 358"/>
                <a:gd name="T26" fmla="*/ 11 w 217"/>
                <a:gd name="T27" fmla="*/ 10 h 358"/>
                <a:gd name="T28" fmla="*/ 13 w 217"/>
                <a:gd name="T29" fmla="*/ 18 h 358"/>
                <a:gd name="T30" fmla="*/ 16 w 217"/>
                <a:gd name="T31" fmla="*/ 18 h 358"/>
                <a:gd name="T32" fmla="*/ 15 w 217"/>
                <a:gd name="T33" fmla="*/ 11 h 358"/>
                <a:gd name="T34" fmla="*/ 15 w 217"/>
                <a:gd name="T35" fmla="*/ 9 h 358"/>
                <a:gd name="T36" fmla="*/ 15 w 217"/>
                <a:gd name="T37" fmla="*/ 6 h 358"/>
                <a:gd name="T38" fmla="*/ 15 w 217"/>
                <a:gd name="T39" fmla="*/ 7 h 358"/>
                <a:gd name="T40" fmla="*/ 16 w 217"/>
                <a:gd name="T41" fmla="*/ 9 h 358"/>
                <a:gd name="T42" fmla="*/ 16 w 217"/>
                <a:gd name="T43" fmla="*/ 10 h 358"/>
                <a:gd name="T44" fmla="*/ 19 w 217"/>
                <a:gd name="T45" fmla="*/ 8 h 358"/>
                <a:gd name="T46" fmla="*/ 18 w 217"/>
                <a:gd name="T47" fmla="*/ 6 h 358"/>
                <a:gd name="T48" fmla="*/ 15 w 217"/>
                <a:gd name="T49" fmla="*/ 1 h 358"/>
                <a:gd name="T50" fmla="*/ 13 w 217"/>
                <a:gd name="T51" fmla="*/ 1 h 358"/>
                <a:gd name="T52" fmla="*/ 9 w 217"/>
                <a:gd name="T53" fmla="*/ 1 h 35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7"/>
                <a:gd name="T82" fmla="*/ 0 h 358"/>
                <a:gd name="T83" fmla="*/ 217 w 217"/>
                <a:gd name="T84" fmla="*/ 358 h 35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7" h="358">
                  <a:moveTo>
                    <a:pt x="107" y="8"/>
                  </a:moveTo>
                  <a:cubicBezTo>
                    <a:pt x="89" y="13"/>
                    <a:pt x="98" y="10"/>
                    <a:pt x="83" y="20"/>
                  </a:cubicBezTo>
                  <a:cubicBezTo>
                    <a:pt x="68" y="28"/>
                    <a:pt x="60" y="33"/>
                    <a:pt x="45" y="44"/>
                  </a:cubicBezTo>
                  <a:cubicBezTo>
                    <a:pt x="39" y="52"/>
                    <a:pt x="36" y="56"/>
                    <a:pt x="31" y="64"/>
                  </a:cubicBezTo>
                  <a:cubicBezTo>
                    <a:pt x="28" y="68"/>
                    <a:pt x="19" y="102"/>
                    <a:pt x="19" y="102"/>
                  </a:cubicBezTo>
                  <a:cubicBezTo>
                    <a:pt x="21" y="110"/>
                    <a:pt x="8" y="132"/>
                    <a:pt x="11" y="140"/>
                  </a:cubicBezTo>
                  <a:cubicBezTo>
                    <a:pt x="12" y="144"/>
                    <a:pt x="9" y="168"/>
                    <a:pt x="9" y="168"/>
                  </a:cubicBezTo>
                  <a:cubicBezTo>
                    <a:pt x="12" y="223"/>
                    <a:pt x="0" y="222"/>
                    <a:pt x="35" y="188"/>
                  </a:cubicBezTo>
                  <a:cubicBezTo>
                    <a:pt x="43" y="162"/>
                    <a:pt x="65" y="122"/>
                    <a:pt x="69" y="96"/>
                  </a:cubicBezTo>
                  <a:cubicBezTo>
                    <a:pt x="81" y="115"/>
                    <a:pt x="55" y="161"/>
                    <a:pt x="61" y="184"/>
                  </a:cubicBezTo>
                  <a:cubicBezTo>
                    <a:pt x="64" y="245"/>
                    <a:pt x="71" y="254"/>
                    <a:pt x="75" y="316"/>
                  </a:cubicBezTo>
                  <a:cubicBezTo>
                    <a:pt x="89" y="314"/>
                    <a:pt x="67" y="358"/>
                    <a:pt x="109" y="348"/>
                  </a:cubicBezTo>
                  <a:cubicBezTo>
                    <a:pt x="111" y="350"/>
                    <a:pt x="121" y="278"/>
                    <a:pt x="121" y="274"/>
                  </a:cubicBezTo>
                  <a:cubicBezTo>
                    <a:pt x="121" y="176"/>
                    <a:pt x="116" y="244"/>
                    <a:pt x="127" y="192"/>
                  </a:cubicBezTo>
                  <a:cubicBezTo>
                    <a:pt x="130" y="241"/>
                    <a:pt x="115" y="288"/>
                    <a:pt x="145" y="336"/>
                  </a:cubicBezTo>
                  <a:cubicBezTo>
                    <a:pt x="151" y="341"/>
                    <a:pt x="176" y="353"/>
                    <a:pt x="181" y="332"/>
                  </a:cubicBezTo>
                  <a:cubicBezTo>
                    <a:pt x="185" y="310"/>
                    <a:pt x="174" y="229"/>
                    <a:pt x="173" y="204"/>
                  </a:cubicBezTo>
                  <a:cubicBezTo>
                    <a:pt x="173" y="181"/>
                    <a:pt x="173" y="194"/>
                    <a:pt x="173" y="180"/>
                  </a:cubicBezTo>
                  <a:cubicBezTo>
                    <a:pt x="172" y="165"/>
                    <a:pt x="170" y="124"/>
                    <a:pt x="171" y="116"/>
                  </a:cubicBezTo>
                  <a:cubicBezTo>
                    <a:pt x="171" y="111"/>
                    <a:pt x="173" y="124"/>
                    <a:pt x="175" y="128"/>
                  </a:cubicBezTo>
                  <a:cubicBezTo>
                    <a:pt x="177" y="134"/>
                    <a:pt x="182" y="151"/>
                    <a:pt x="185" y="162"/>
                  </a:cubicBezTo>
                  <a:cubicBezTo>
                    <a:pt x="187" y="172"/>
                    <a:pt x="185" y="194"/>
                    <a:pt x="191" y="192"/>
                  </a:cubicBezTo>
                  <a:cubicBezTo>
                    <a:pt x="209" y="202"/>
                    <a:pt x="213" y="184"/>
                    <a:pt x="217" y="144"/>
                  </a:cubicBezTo>
                  <a:cubicBezTo>
                    <a:pt x="213" y="127"/>
                    <a:pt x="212" y="121"/>
                    <a:pt x="207" y="106"/>
                  </a:cubicBezTo>
                  <a:cubicBezTo>
                    <a:pt x="205" y="81"/>
                    <a:pt x="195" y="50"/>
                    <a:pt x="169" y="24"/>
                  </a:cubicBezTo>
                  <a:cubicBezTo>
                    <a:pt x="155" y="10"/>
                    <a:pt x="163" y="15"/>
                    <a:pt x="145" y="8"/>
                  </a:cubicBezTo>
                  <a:cubicBezTo>
                    <a:pt x="127" y="0"/>
                    <a:pt x="107" y="18"/>
                    <a:pt x="107" y="8"/>
                  </a:cubicBezTo>
                  <a:close/>
                </a:path>
              </a:pathLst>
            </a:custGeom>
            <a:solidFill>
              <a:srgbClr val="012D74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4136" name="Group 62"/>
            <p:cNvGrpSpPr>
              <a:grpSpLocks/>
            </p:cNvGrpSpPr>
            <p:nvPr/>
          </p:nvGrpSpPr>
          <p:grpSpPr bwMode="auto">
            <a:xfrm>
              <a:off x="4164" y="154"/>
              <a:ext cx="153" cy="296"/>
              <a:chOff x="3465" y="1804"/>
              <a:chExt cx="153" cy="296"/>
            </a:xfrm>
          </p:grpSpPr>
          <p:sp>
            <p:nvSpPr>
              <p:cNvPr id="4137" name="Oval 63"/>
              <p:cNvSpPr>
                <a:spLocks noChangeArrowheads="1"/>
              </p:cNvSpPr>
              <p:nvPr/>
            </p:nvSpPr>
            <p:spPr bwMode="auto">
              <a:xfrm>
                <a:off x="3521" y="1804"/>
                <a:ext cx="53" cy="71"/>
              </a:xfrm>
              <a:prstGeom prst="ellipse">
                <a:avLst/>
              </a:prstGeom>
              <a:solidFill>
                <a:srgbClr val="012D7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2400"/>
              </a:p>
            </p:txBody>
          </p:sp>
          <p:sp>
            <p:nvSpPr>
              <p:cNvPr id="4138" name="Freeform 64"/>
              <p:cNvSpPr>
                <a:spLocks/>
              </p:cNvSpPr>
              <p:nvPr/>
            </p:nvSpPr>
            <p:spPr bwMode="auto">
              <a:xfrm>
                <a:off x="3465" y="1865"/>
                <a:ext cx="153" cy="235"/>
              </a:xfrm>
              <a:custGeom>
                <a:avLst/>
                <a:gdLst>
                  <a:gd name="T0" fmla="*/ 9 w 217"/>
                  <a:gd name="T1" fmla="*/ 1 h 358"/>
                  <a:gd name="T2" fmla="*/ 8 w 217"/>
                  <a:gd name="T3" fmla="*/ 1 h 358"/>
                  <a:gd name="T4" fmla="*/ 4 w 217"/>
                  <a:gd name="T5" fmla="*/ 2 h 358"/>
                  <a:gd name="T6" fmla="*/ 3 w 217"/>
                  <a:gd name="T7" fmla="*/ 3 h 358"/>
                  <a:gd name="T8" fmla="*/ 1 w 217"/>
                  <a:gd name="T9" fmla="*/ 5 h 358"/>
                  <a:gd name="T10" fmla="*/ 1 w 217"/>
                  <a:gd name="T11" fmla="*/ 7 h 358"/>
                  <a:gd name="T12" fmla="*/ 1 w 217"/>
                  <a:gd name="T13" fmla="*/ 9 h 358"/>
                  <a:gd name="T14" fmla="*/ 3 w 217"/>
                  <a:gd name="T15" fmla="*/ 10 h 358"/>
                  <a:gd name="T16" fmla="*/ 6 w 217"/>
                  <a:gd name="T17" fmla="*/ 5 h 358"/>
                  <a:gd name="T18" fmla="*/ 6 w 217"/>
                  <a:gd name="T19" fmla="*/ 9 h 358"/>
                  <a:gd name="T20" fmla="*/ 6 w 217"/>
                  <a:gd name="T21" fmla="*/ 16 h 358"/>
                  <a:gd name="T22" fmla="*/ 9 w 217"/>
                  <a:gd name="T23" fmla="*/ 18 h 358"/>
                  <a:gd name="T24" fmla="*/ 11 w 217"/>
                  <a:gd name="T25" fmla="*/ 14 h 358"/>
                  <a:gd name="T26" fmla="*/ 11 w 217"/>
                  <a:gd name="T27" fmla="*/ 10 h 358"/>
                  <a:gd name="T28" fmla="*/ 13 w 217"/>
                  <a:gd name="T29" fmla="*/ 18 h 358"/>
                  <a:gd name="T30" fmla="*/ 16 w 217"/>
                  <a:gd name="T31" fmla="*/ 18 h 358"/>
                  <a:gd name="T32" fmla="*/ 15 w 217"/>
                  <a:gd name="T33" fmla="*/ 11 h 358"/>
                  <a:gd name="T34" fmla="*/ 15 w 217"/>
                  <a:gd name="T35" fmla="*/ 9 h 358"/>
                  <a:gd name="T36" fmla="*/ 15 w 217"/>
                  <a:gd name="T37" fmla="*/ 6 h 358"/>
                  <a:gd name="T38" fmla="*/ 15 w 217"/>
                  <a:gd name="T39" fmla="*/ 7 h 358"/>
                  <a:gd name="T40" fmla="*/ 16 w 217"/>
                  <a:gd name="T41" fmla="*/ 9 h 358"/>
                  <a:gd name="T42" fmla="*/ 16 w 217"/>
                  <a:gd name="T43" fmla="*/ 10 h 358"/>
                  <a:gd name="T44" fmla="*/ 19 w 217"/>
                  <a:gd name="T45" fmla="*/ 8 h 358"/>
                  <a:gd name="T46" fmla="*/ 18 w 217"/>
                  <a:gd name="T47" fmla="*/ 6 h 358"/>
                  <a:gd name="T48" fmla="*/ 15 w 217"/>
                  <a:gd name="T49" fmla="*/ 1 h 358"/>
                  <a:gd name="T50" fmla="*/ 13 w 217"/>
                  <a:gd name="T51" fmla="*/ 1 h 358"/>
                  <a:gd name="T52" fmla="*/ 9 w 217"/>
                  <a:gd name="T53" fmla="*/ 1 h 35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17"/>
                  <a:gd name="T82" fmla="*/ 0 h 358"/>
                  <a:gd name="T83" fmla="*/ 217 w 217"/>
                  <a:gd name="T84" fmla="*/ 358 h 35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17" h="358">
                    <a:moveTo>
                      <a:pt x="107" y="8"/>
                    </a:moveTo>
                    <a:cubicBezTo>
                      <a:pt x="89" y="13"/>
                      <a:pt x="98" y="10"/>
                      <a:pt x="83" y="20"/>
                    </a:cubicBezTo>
                    <a:cubicBezTo>
                      <a:pt x="68" y="28"/>
                      <a:pt x="60" y="33"/>
                      <a:pt x="45" y="44"/>
                    </a:cubicBezTo>
                    <a:cubicBezTo>
                      <a:pt x="39" y="52"/>
                      <a:pt x="36" y="56"/>
                      <a:pt x="31" y="64"/>
                    </a:cubicBezTo>
                    <a:cubicBezTo>
                      <a:pt x="28" y="68"/>
                      <a:pt x="19" y="102"/>
                      <a:pt x="19" y="102"/>
                    </a:cubicBezTo>
                    <a:cubicBezTo>
                      <a:pt x="21" y="110"/>
                      <a:pt x="8" y="132"/>
                      <a:pt x="11" y="140"/>
                    </a:cubicBezTo>
                    <a:cubicBezTo>
                      <a:pt x="12" y="144"/>
                      <a:pt x="9" y="168"/>
                      <a:pt x="9" y="168"/>
                    </a:cubicBezTo>
                    <a:cubicBezTo>
                      <a:pt x="12" y="223"/>
                      <a:pt x="0" y="222"/>
                      <a:pt x="35" y="188"/>
                    </a:cubicBezTo>
                    <a:cubicBezTo>
                      <a:pt x="43" y="162"/>
                      <a:pt x="65" y="122"/>
                      <a:pt x="69" y="96"/>
                    </a:cubicBezTo>
                    <a:cubicBezTo>
                      <a:pt x="81" y="115"/>
                      <a:pt x="55" y="161"/>
                      <a:pt x="61" y="184"/>
                    </a:cubicBezTo>
                    <a:cubicBezTo>
                      <a:pt x="64" y="245"/>
                      <a:pt x="71" y="254"/>
                      <a:pt x="75" y="316"/>
                    </a:cubicBezTo>
                    <a:cubicBezTo>
                      <a:pt x="89" y="314"/>
                      <a:pt x="67" y="358"/>
                      <a:pt x="109" y="348"/>
                    </a:cubicBezTo>
                    <a:cubicBezTo>
                      <a:pt x="111" y="350"/>
                      <a:pt x="121" y="278"/>
                      <a:pt x="121" y="274"/>
                    </a:cubicBezTo>
                    <a:cubicBezTo>
                      <a:pt x="121" y="176"/>
                      <a:pt x="116" y="244"/>
                      <a:pt x="127" y="192"/>
                    </a:cubicBezTo>
                    <a:cubicBezTo>
                      <a:pt x="130" y="241"/>
                      <a:pt x="115" y="288"/>
                      <a:pt x="145" y="336"/>
                    </a:cubicBezTo>
                    <a:cubicBezTo>
                      <a:pt x="151" y="341"/>
                      <a:pt x="176" y="353"/>
                      <a:pt x="181" y="332"/>
                    </a:cubicBezTo>
                    <a:cubicBezTo>
                      <a:pt x="185" y="310"/>
                      <a:pt x="174" y="229"/>
                      <a:pt x="173" y="204"/>
                    </a:cubicBezTo>
                    <a:cubicBezTo>
                      <a:pt x="173" y="181"/>
                      <a:pt x="173" y="194"/>
                      <a:pt x="173" y="180"/>
                    </a:cubicBezTo>
                    <a:cubicBezTo>
                      <a:pt x="172" y="165"/>
                      <a:pt x="170" y="124"/>
                      <a:pt x="171" y="116"/>
                    </a:cubicBezTo>
                    <a:cubicBezTo>
                      <a:pt x="171" y="111"/>
                      <a:pt x="173" y="124"/>
                      <a:pt x="175" y="128"/>
                    </a:cubicBezTo>
                    <a:cubicBezTo>
                      <a:pt x="177" y="134"/>
                      <a:pt x="182" y="151"/>
                      <a:pt x="185" y="162"/>
                    </a:cubicBezTo>
                    <a:cubicBezTo>
                      <a:pt x="187" y="172"/>
                      <a:pt x="185" y="194"/>
                      <a:pt x="191" y="192"/>
                    </a:cubicBezTo>
                    <a:cubicBezTo>
                      <a:pt x="209" y="202"/>
                      <a:pt x="213" y="184"/>
                      <a:pt x="217" y="144"/>
                    </a:cubicBezTo>
                    <a:cubicBezTo>
                      <a:pt x="213" y="127"/>
                      <a:pt x="212" y="121"/>
                      <a:pt x="207" y="106"/>
                    </a:cubicBezTo>
                    <a:cubicBezTo>
                      <a:pt x="205" y="81"/>
                      <a:pt x="195" y="50"/>
                      <a:pt x="169" y="24"/>
                    </a:cubicBezTo>
                    <a:cubicBezTo>
                      <a:pt x="155" y="10"/>
                      <a:pt x="163" y="15"/>
                      <a:pt x="145" y="8"/>
                    </a:cubicBezTo>
                    <a:cubicBezTo>
                      <a:pt x="127" y="0"/>
                      <a:pt x="107" y="18"/>
                      <a:pt x="107" y="8"/>
                    </a:cubicBezTo>
                    <a:close/>
                  </a:path>
                </a:pathLst>
              </a:custGeom>
              <a:solidFill>
                <a:srgbClr val="012D7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88129" name="Freeform 65"/>
          <p:cNvSpPr>
            <a:spLocks/>
          </p:cNvSpPr>
          <p:nvPr/>
        </p:nvSpPr>
        <p:spPr bwMode="auto">
          <a:xfrm>
            <a:off x="1285875" y="7047135"/>
            <a:ext cx="201613" cy="138113"/>
          </a:xfrm>
          <a:custGeom>
            <a:avLst/>
            <a:gdLst>
              <a:gd name="T0" fmla="*/ 45 w 161"/>
              <a:gd name="T1" fmla="*/ 0 h 161"/>
              <a:gd name="T2" fmla="*/ 45 w 161"/>
              <a:gd name="T3" fmla="*/ 91 h 161"/>
              <a:gd name="T4" fmla="*/ 0 w 161"/>
              <a:gd name="T5" fmla="*/ 91 h 161"/>
              <a:gd name="T6" fmla="*/ 81 w 161"/>
              <a:gd name="T7" fmla="*/ 161 h 161"/>
              <a:gd name="T8" fmla="*/ 161 w 161"/>
              <a:gd name="T9" fmla="*/ 91 h 161"/>
              <a:gd name="T10" fmla="*/ 117 w 161"/>
              <a:gd name="T11" fmla="*/ 89 h 161"/>
              <a:gd name="T12" fmla="*/ 119 w 161"/>
              <a:gd name="T13" fmla="*/ 21 h 1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1"/>
              <a:gd name="T22" fmla="*/ 0 h 161"/>
              <a:gd name="T23" fmla="*/ 161 w 161"/>
              <a:gd name="T24" fmla="*/ 161 h 16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1" h="161">
                <a:moveTo>
                  <a:pt x="45" y="0"/>
                </a:moveTo>
                <a:lnTo>
                  <a:pt x="45" y="91"/>
                </a:lnTo>
                <a:lnTo>
                  <a:pt x="0" y="91"/>
                </a:lnTo>
                <a:lnTo>
                  <a:pt x="81" y="161"/>
                </a:lnTo>
                <a:lnTo>
                  <a:pt x="161" y="91"/>
                </a:lnTo>
                <a:lnTo>
                  <a:pt x="117" y="89"/>
                </a:lnTo>
                <a:lnTo>
                  <a:pt x="119" y="21"/>
                </a:lnTo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bg2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sv-SE" sz="2400">
              <a:latin typeface="Arial" charset="0"/>
            </a:endParaRPr>
          </a:p>
        </p:txBody>
      </p:sp>
      <p:sp>
        <p:nvSpPr>
          <p:cNvPr id="88130" name="Freeform 66"/>
          <p:cNvSpPr>
            <a:spLocks/>
          </p:cNvSpPr>
          <p:nvPr/>
        </p:nvSpPr>
        <p:spPr bwMode="auto">
          <a:xfrm>
            <a:off x="3088134" y="7047135"/>
            <a:ext cx="196850" cy="138113"/>
          </a:xfrm>
          <a:custGeom>
            <a:avLst/>
            <a:gdLst>
              <a:gd name="T0" fmla="*/ 45 w 161"/>
              <a:gd name="T1" fmla="*/ 0 h 161"/>
              <a:gd name="T2" fmla="*/ 45 w 161"/>
              <a:gd name="T3" fmla="*/ 91 h 161"/>
              <a:gd name="T4" fmla="*/ 0 w 161"/>
              <a:gd name="T5" fmla="*/ 91 h 161"/>
              <a:gd name="T6" fmla="*/ 81 w 161"/>
              <a:gd name="T7" fmla="*/ 161 h 161"/>
              <a:gd name="T8" fmla="*/ 161 w 161"/>
              <a:gd name="T9" fmla="*/ 91 h 161"/>
              <a:gd name="T10" fmla="*/ 117 w 161"/>
              <a:gd name="T11" fmla="*/ 89 h 161"/>
              <a:gd name="T12" fmla="*/ 119 w 161"/>
              <a:gd name="T13" fmla="*/ 21 h 1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1"/>
              <a:gd name="T22" fmla="*/ 0 h 161"/>
              <a:gd name="T23" fmla="*/ 161 w 161"/>
              <a:gd name="T24" fmla="*/ 161 h 16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1" h="161">
                <a:moveTo>
                  <a:pt x="45" y="0"/>
                </a:moveTo>
                <a:lnTo>
                  <a:pt x="45" y="91"/>
                </a:lnTo>
                <a:lnTo>
                  <a:pt x="0" y="91"/>
                </a:lnTo>
                <a:lnTo>
                  <a:pt x="81" y="161"/>
                </a:lnTo>
                <a:lnTo>
                  <a:pt x="161" y="91"/>
                </a:lnTo>
                <a:lnTo>
                  <a:pt x="117" y="89"/>
                </a:lnTo>
                <a:lnTo>
                  <a:pt x="119" y="21"/>
                </a:lnTo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bg2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sv-SE" sz="2400">
              <a:latin typeface="Arial" charset="0"/>
            </a:endParaRPr>
          </a:p>
        </p:txBody>
      </p:sp>
      <p:sp>
        <p:nvSpPr>
          <p:cNvPr id="88132" name="Freeform 68"/>
          <p:cNvSpPr>
            <a:spLocks/>
          </p:cNvSpPr>
          <p:nvPr/>
        </p:nvSpPr>
        <p:spPr bwMode="auto">
          <a:xfrm>
            <a:off x="4783138" y="7047135"/>
            <a:ext cx="201612" cy="138113"/>
          </a:xfrm>
          <a:custGeom>
            <a:avLst/>
            <a:gdLst>
              <a:gd name="T0" fmla="*/ 45 w 161"/>
              <a:gd name="T1" fmla="*/ 0 h 161"/>
              <a:gd name="T2" fmla="*/ 45 w 161"/>
              <a:gd name="T3" fmla="*/ 91 h 161"/>
              <a:gd name="T4" fmla="*/ 0 w 161"/>
              <a:gd name="T5" fmla="*/ 91 h 161"/>
              <a:gd name="T6" fmla="*/ 81 w 161"/>
              <a:gd name="T7" fmla="*/ 161 h 161"/>
              <a:gd name="T8" fmla="*/ 161 w 161"/>
              <a:gd name="T9" fmla="*/ 91 h 161"/>
              <a:gd name="T10" fmla="*/ 117 w 161"/>
              <a:gd name="T11" fmla="*/ 89 h 161"/>
              <a:gd name="T12" fmla="*/ 119 w 161"/>
              <a:gd name="T13" fmla="*/ 21 h 1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1"/>
              <a:gd name="T22" fmla="*/ 0 h 161"/>
              <a:gd name="T23" fmla="*/ 161 w 161"/>
              <a:gd name="T24" fmla="*/ 161 h 16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1" h="161">
                <a:moveTo>
                  <a:pt x="45" y="0"/>
                </a:moveTo>
                <a:lnTo>
                  <a:pt x="45" y="91"/>
                </a:lnTo>
                <a:lnTo>
                  <a:pt x="0" y="91"/>
                </a:lnTo>
                <a:lnTo>
                  <a:pt x="81" y="161"/>
                </a:lnTo>
                <a:lnTo>
                  <a:pt x="161" y="91"/>
                </a:lnTo>
                <a:lnTo>
                  <a:pt x="117" y="89"/>
                </a:lnTo>
                <a:lnTo>
                  <a:pt x="119" y="21"/>
                </a:lnTo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bg2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sv-SE" sz="2400">
              <a:latin typeface="Arial" charset="0"/>
            </a:endParaRPr>
          </a:p>
        </p:txBody>
      </p:sp>
      <p:sp>
        <p:nvSpPr>
          <p:cNvPr id="4126" name="Rectangle 138"/>
          <p:cNvSpPr>
            <a:spLocks noChangeArrowheads="1"/>
          </p:cNvSpPr>
          <p:nvPr/>
        </p:nvSpPr>
        <p:spPr bwMode="auto">
          <a:xfrm>
            <a:off x="3633788" y="6188075"/>
            <a:ext cx="631825" cy="1619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sv-SE"/>
          </a:p>
        </p:txBody>
      </p:sp>
      <p:sp>
        <p:nvSpPr>
          <p:cNvPr id="4127" name="Rectangle 28"/>
          <p:cNvSpPr>
            <a:spLocks noChangeArrowheads="1"/>
          </p:cNvSpPr>
          <p:nvPr/>
        </p:nvSpPr>
        <p:spPr bwMode="auto">
          <a:xfrm rot="-2840570">
            <a:off x="3578361" y="5913388"/>
            <a:ext cx="979488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sv-SE" sz="1100" dirty="0">
                <a:latin typeface="Calibri"/>
                <a:cs typeface="Calibri"/>
              </a:rPr>
              <a:t>Tillämpning/</a:t>
            </a:r>
            <a:br>
              <a:rPr lang="sv-SE" sz="1100" dirty="0">
                <a:latin typeface="Calibri"/>
                <a:cs typeface="Calibri"/>
              </a:rPr>
            </a:br>
            <a:r>
              <a:rPr lang="sv-SE" sz="1100" dirty="0">
                <a:latin typeface="Calibri"/>
                <a:cs typeface="Calibri"/>
              </a:rPr>
              <a:t>träning</a:t>
            </a:r>
          </a:p>
        </p:txBody>
      </p:sp>
      <p:sp>
        <p:nvSpPr>
          <p:cNvPr id="4128" name="Rectangle 140"/>
          <p:cNvSpPr>
            <a:spLocks noChangeArrowheads="1"/>
          </p:cNvSpPr>
          <p:nvPr/>
        </p:nvSpPr>
        <p:spPr bwMode="auto">
          <a:xfrm>
            <a:off x="1949450" y="6318250"/>
            <a:ext cx="630238" cy="1619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sv-SE"/>
          </a:p>
        </p:txBody>
      </p:sp>
      <p:sp>
        <p:nvSpPr>
          <p:cNvPr id="4129" name="Rectangle 28"/>
          <p:cNvSpPr>
            <a:spLocks noChangeArrowheads="1"/>
          </p:cNvSpPr>
          <p:nvPr/>
        </p:nvSpPr>
        <p:spPr bwMode="auto">
          <a:xfrm rot="-2840570">
            <a:off x="1922177" y="5985396"/>
            <a:ext cx="979488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sv-SE" sz="1100" dirty="0">
                <a:latin typeface="Calibri"/>
                <a:cs typeface="Calibri"/>
              </a:rPr>
              <a:t>Tillämpning/</a:t>
            </a:r>
            <a:br>
              <a:rPr lang="sv-SE" sz="1100" dirty="0">
                <a:latin typeface="Calibri"/>
                <a:cs typeface="Calibri"/>
              </a:rPr>
            </a:br>
            <a:r>
              <a:rPr lang="sv-SE" sz="1100" dirty="0">
                <a:latin typeface="Calibri"/>
                <a:cs typeface="Calibri"/>
              </a:rPr>
              <a:t>träning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04664" y="2288704"/>
            <a:ext cx="5829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B663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B663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B663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B663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sv-SE" b="0" dirty="0">
              <a:solidFill>
                <a:srgbClr val="104DC6"/>
              </a:solidFill>
              <a:latin typeface="Calibri"/>
              <a:cs typeface="Calibri"/>
            </a:endParaRPr>
          </a:p>
          <a:p>
            <a:pPr eaLnBrk="1" hangingPunct="1"/>
            <a:r>
              <a:rPr lang="sv-SE" sz="2800" b="0" dirty="0">
                <a:solidFill>
                  <a:srgbClr val="104DC6"/>
                </a:solidFill>
                <a:latin typeface="Calibri"/>
                <a:cs typeface="Calibri"/>
              </a:rPr>
              <a:t>Hur tränar jag/vi mental träning?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04664" y="776536"/>
            <a:ext cx="5829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B663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B663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B663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B663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 sz="2800" b="0" dirty="0">
                <a:solidFill>
                  <a:srgbClr val="104DC6"/>
                </a:solidFill>
                <a:latin typeface="Calibri"/>
                <a:cs typeface="Calibri"/>
              </a:rPr>
              <a:t>Vad är mental träning?</a:t>
            </a:r>
          </a:p>
        </p:txBody>
      </p:sp>
      <p:sp>
        <p:nvSpPr>
          <p:cNvPr id="7" name="Platshållare för bildnummer 4"/>
          <p:cNvSpPr txBox="1">
            <a:spLocks noGrp="1"/>
          </p:cNvSpPr>
          <p:nvPr/>
        </p:nvSpPr>
        <p:spPr bwMode="auto">
          <a:xfrm>
            <a:off x="2720330" y="9057456"/>
            <a:ext cx="14287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v-SE" sz="1200" dirty="0">
              <a:latin typeface="+mn-lt"/>
            </a:endParaRPr>
          </a:p>
          <a:p>
            <a:pPr algn="ctr"/>
            <a:r>
              <a:rPr lang="sv-SE" sz="1200" dirty="0">
                <a:latin typeface="+mn-lt"/>
              </a:rPr>
              <a:t>3</a:t>
            </a:r>
          </a:p>
        </p:txBody>
      </p:sp>
      <p:pic>
        <p:nvPicPr>
          <p:cNvPr id="3" name="Bildobjekt 2" descr="En bild som visar himmel, person, barn, grupp&#10;&#10;Automatiskt genererad beskrivning">
            <a:extLst>
              <a:ext uri="{FF2B5EF4-FFF2-40B4-BE49-F238E27FC236}">
                <a16:creationId xmlns:a16="http://schemas.microsoft.com/office/drawing/2014/main" id="{0E772A73-E819-6F45-AC54-1A8E3195D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6726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28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541338" y="1691590"/>
            <a:ext cx="5623788" cy="2757477"/>
            <a:chOff x="432" y="816"/>
            <a:chExt cx="5692" cy="2791"/>
          </a:xfrm>
        </p:grpSpPr>
        <p:sp>
          <p:nvSpPr>
            <p:cNvPr id="6170" name="Rectangle 78"/>
            <p:cNvSpPr>
              <a:spLocks noChangeArrowheads="1"/>
            </p:cNvSpPr>
            <p:nvPr/>
          </p:nvSpPr>
          <p:spPr bwMode="auto">
            <a:xfrm>
              <a:off x="2783" y="2296"/>
              <a:ext cx="1761" cy="3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171" name="Rectangle 79"/>
            <p:cNvSpPr>
              <a:spLocks noChangeArrowheads="1"/>
            </p:cNvSpPr>
            <p:nvPr/>
          </p:nvSpPr>
          <p:spPr bwMode="auto">
            <a:xfrm>
              <a:off x="2783" y="2296"/>
              <a:ext cx="1768" cy="384"/>
            </a:xfrm>
            <a:prstGeom prst="rect">
              <a:avLst/>
            </a:prstGeom>
            <a:noFill/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172" name="Rectangle 80"/>
            <p:cNvSpPr>
              <a:spLocks noChangeArrowheads="1"/>
            </p:cNvSpPr>
            <p:nvPr/>
          </p:nvSpPr>
          <p:spPr bwMode="auto">
            <a:xfrm>
              <a:off x="2011" y="1571"/>
              <a:ext cx="1252" cy="1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sv-SE" dirty="0">
                  <a:solidFill>
                    <a:srgbClr val="000000"/>
                  </a:solidFill>
                  <a:latin typeface="Calibri"/>
                  <a:cs typeface="Calibri"/>
                </a:rPr>
                <a:t>- Måste</a:t>
              </a:r>
            </a:p>
            <a:p>
              <a:r>
                <a:rPr lang="sv-SE" dirty="0">
                  <a:solidFill>
                    <a:srgbClr val="000000"/>
                  </a:solidFill>
                  <a:latin typeface="Calibri"/>
                  <a:cs typeface="Calibri"/>
                </a:rPr>
                <a:t>- Passiv</a:t>
              </a:r>
            </a:p>
            <a:p>
              <a:r>
                <a:rPr lang="sv-SE" dirty="0">
                  <a:solidFill>
                    <a:srgbClr val="000000"/>
                  </a:solidFill>
                  <a:latin typeface="Calibri"/>
                  <a:cs typeface="Calibri"/>
                </a:rPr>
                <a:t>- Drabbad</a:t>
              </a:r>
            </a:p>
            <a:p>
              <a:r>
                <a:rPr lang="sv-SE" dirty="0">
                  <a:solidFill>
                    <a:srgbClr val="000000"/>
                  </a:solidFill>
                  <a:latin typeface="Calibri"/>
                  <a:cs typeface="Calibri"/>
                </a:rPr>
                <a:t>- Utsatt för</a:t>
              </a:r>
            </a:p>
            <a:p>
              <a:r>
                <a:rPr lang="sv-SE" dirty="0">
                  <a:solidFill>
                    <a:srgbClr val="000000"/>
                  </a:solidFill>
                  <a:latin typeface="Calibri"/>
                  <a:cs typeface="Calibri"/>
                </a:rPr>
                <a:t>- Offer för</a:t>
              </a:r>
            </a:p>
            <a:p>
              <a:r>
                <a:rPr lang="sv-SE" dirty="0">
                  <a:solidFill>
                    <a:srgbClr val="000000"/>
                  </a:solidFill>
                  <a:latin typeface="Calibri"/>
                  <a:cs typeface="Calibri"/>
                </a:rPr>
                <a:t>- Överlåtande</a:t>
              </a:r>
            </a:p>
            <a:p>
              <a:r>
                <a:rPr lang="sv-SE" dirty="0">
                  <a:solidFill>
                    <a:srgbClr val="000000"/>
                  </a:solidFill>
                  <a:latin typeface="Calibri"/>
                  <a:cs typeface="Calibri"/>
                </a:rPr>
                <a:t>- Låst i sitt läge</a:t>
              </a:r>
              <a:endParaRPr lang="sv-SE" dirty="0">
                <a:latin typeface="Calibri"/>
                <a:cs typeface="Calibri"/>
              </a:endParaRPr>
            </a:p>
          </p:txBody>
        </p:sp>
        <p:sp>
          <p:nvSpPr>
            <p:cNvPr id="6173" name="Rectangle 81"/>
            <p:cNvSpPr>
              <a:spLocks noChangeArrowheads="1"/>
            </p:cNvSpPr>
            <p:nvPr/>
          </p:nvSpPr>
          <p:spPr bwMode="auto">
            <a:xfrm>
              <a:off x="585" y="3407"/>
              <a:ext cx="5539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sv-SE" i="1" dirty="0">
                  <a:solidFill>
                    <a:srgbClr val="104DC6"/>
                  </a:solidFill>
                  <a:latin typeface="Calibri"/>
                  <a:cs typeface="Calibri"/>
                </a:rPr>
                <a:t>Aktiv utveckling av människor och verksamhet genom medskapande</a:t>
              </a:r>
            </a:p>
          </p:txBody>
        </p:sp>
        <p:sp>
          <p:nvSpPr>
            <p:cNvPr id="6174" name="Rectangle 82"/>
            <p:cNvSpPr>
              <a:spLocks noChangeArrowheads="1"/>
            </p:cNvSpPr>
            <p:nvPr/>
          </p:nvSpPr>
          <p:spPr bwMode="auto">
            <a:xfrm>
              <a:off x="4031" y="1552"/>
              <a:ext cx="1729" cy="1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sv-SE" dirty="0">
                  <a:solidFill>
                    <a:srgbClr val="000000"/>
                  </a:solidFill>
                  <a:latin typeface="Calibri"/>
                  <a:cs typeface="Calibri"/>
                </a:rPr>
                <a:t>+ Vill</a:t>
              </a:r>
            </a:p>
            <a:p>
              <a:r>
                <a:rPr lang="sv-SE" dirty="0">
                  <a:solidFill>
                    <a:srgbClr val="000000"/>
                  </a:solidFill>
                  <a:latin typeface="Calibri"/>
                  <a:cs typeface="Calibri"/>
                </a:rPr>
                <a:t>+ Aktiv</a:t>
              </a:r>
            </a:p>
            <a:p>
              <a:r>
                <a:rPr lang="sv-SE" dirty="0">
                  <a:solidFill>
                    <a:srgbClr val="000000"/>
                  </a:solidFill>
                  <a:latin typeface="Calibri"/>
                  <a:cs typeface="Calibri"/>
                </a:rPr>
                <a:t>+ Påverkande</a:t>
              </a:r>
            </a:p>
            <a:p>
              <a:r>
                <a:rPr lang="sv-SE" dirty="0">
                  <a:solidFill>
                    <a:srgbClr val="000000"/>
                  </a:solidFill>
                  <a:latin typeface="Calibri"/>
                  <a:cs typeface="Calibri"/>
                </a:rPr>
                <a:t>+ Del av/i</a:t>
              </a:r>
            </a:p>
            <a:p>
              <a:r>
                <a:rPr lang="sv-SE" dirty="0">
                  <a:solidFill>
                    <a:srgbClr val="000000"/>
                  </a:solidFill>
                  <a:latin typeface="Calibri"/>
                  <a:cs typeface="Calibri"/>
                </a:rPr>
                <a:t>+ Ansvarig</a:t>
              </a:r>
            </a:p>
            <a:p>
              <a:r>
                <a:rPr lang="sv-SE" dirty="0">
                  <a:solidFill>
                    <a:srgbClr val="000000"/>
                  </a:solidFill>
                  <a:latin typeface="Calibri"/>
                  <a:cs typeface="Calibri"/>
                </a:rPr>
                <a:t>+ Understödjande</a:t>
              </a:r>
            </a:p>
            <a:p>
              <a:r>
                <a:rPr lang="sv-SE" dirty="0">
                  <a:solidFill>
                    <a:srgbClr val="000000"/>
                  </a:solidFill>
                  <a:latin typeface="Calibri"/>
                  <a:cs typeface="Calibri"/>
                </a:rPr>
                <a:t>+ Låter sig påverkas </a:t>
              </a:r>
              <a:endParaRPr lang="sv-SE" dirty="0">
                <a:latin typeface="Calibri"/>
                <a:cs typeface="Calibri"/>
              </a:endParaRPr>
            </a:p>
          </p:txBody>
        </p:sp>
        <p:sp>
          <p:nvSpPr>
            <p:cNvPr id="6175" name="Rectangle 83"/>
            <p:cNvSpPr>
              <a:spLocks noChangeArrowheads="1"/>
            </p:cNvSpPr>
            <p:nvPr/>
          </p:nvSpPr>
          <p:spPr bwMode="auto">
            <a:xfrm>
              <a:off x="2016" y="816"/>
              <a:ext cx="1536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sv-SE" b="1" dirty="0">
                  <a:latin typeface="Calibri"/>
                  <a:cs typeface="Calibri"/>
                </a:rPr>
                <a:t>Allt mindre av…</a:t>
              </a:r>
            </a:p>
          </p:txBody>
        </p:sp>
        <p:sp>
          <p:nvSpPr>
            <p:cNvPr id="6176" name="Rectangle 84"/>
            <p:cNvSpPr>
              <a:spLocks noChangeArrowheads="1"/>
            </p:cNvSpPr>
            <p:nvPr/>
          </p:nvSpPr>
          <p:spPr bwMode="auto">
            <a:xfrm>
              <a:off x="4031" y="816"/>
              <a:ext cx="1536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sv-SE" b="1" dirty="0">
                  <a:latin typeface="Calibri"/>
                  <a:cs typeface="Calibri"/>
                </a:rPr>
                <a:t>Allt mer av…</a:t>
              </a:r>
            </a:p>
          </p:txBody>
        </p:sp>
        <p:pic>
          <p:nvPicPr>
            <p:cNvPr id="6177" name="Picture 8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2" y="1248"/>
              <a:ext cx="1236" cy="1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78" name="Rectangle 86"/>
            <p:cNvSpPr>
              <a:spLocks noChangeArrowheads="1"/>
            </p:cNvSpPr>
            <p:nvPr/>
          </p:nvSpPr>
          <p:spPr bwMode="auto">
            <a:xfrm>
              <a:off x="1987" y="1129"/>
              <a:ext cx="1480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1800" b="1" i="1" dirty="0">
                  <a:solidFill>
                    <a:srgbClr val="ED181E"/>
                  </a:solidFill>
                  <a:latin typeface="Calibri"/>
                  <a:cs typeface="Calibri"/>
                </a:rPr>
                <a:t>Konsumerande</a:t>
              </a:r>
              <a:endParaRPr lang="sv-SE" sz="1800" dirty="0">
                <a:solidFill>
                  <a:srgbClr val="ED181E"/>
                </a:solidFill>
                <a:latin typeface="Calibri"/>
                <a:cs typeface="Calibri"/>
              </a:endParaRPr>
            </a:p>
          </p:txBody>
        </p:sp>
        <p:sp>
          <p:nvSpPr>
            <p:cNvPr id="6179" name="Rectangle 87"/>
            <p:cNvSpPr>
              <a:spLocks noChangeArrowheads="1"/>
            </p:cNvSpPr>
            <p:nvPr/>
          </p:nvSpPr>
          <p:spPr bwMode="auto">
            <a:xfrm>
              <a:off x="4018" y="1137"/>
              <a:ext cx="1391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1800" b="1" i="1" dirty="0">
                  <a:solidFill>
                    <a:srgbClr val="2F8B20"/>
                  </a:solidFill>
                  <a:latin typeface="Calibri"/>
                  <a:cs typeface="Calibri"/>
                </a:rPr>
                <a:t>Medskapande</a:t>
              </a:r>
              <a:endParaRPr lang="sv-SE" sz="1800" dirty="0">
                <a:solidFill>
                  <a:srgbClr val="2F8B2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6163" name="Line 144"/>
          <p:cNvSpPr>
            <a:spLocks noChangeShapeType="1"/>
          </p:cNvSpPr>
          <p:nvPr/>
        </p:nvSpPr>
        <p:spPr bwMode="auto">
          <a:xfrm rot="5400000">
            <a:off x="3403600" y="1594743"/>
            <a:ext cx="0" cy="61404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8" name="Rectangle 13"/>
          <p:cNvSpPr txBox="1">
            <a:spLocks noChangeArrowheads="1"/>
          </p:cNvSpPr>
          <p:nvPr/>
        </p:nvSpPr>
        <p:spPr bwMode="auto">
          <a:xfrm>
            <a:off x="404664" y="434008"/>
            <a:ext cx="676033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  <a:defRPr/>
            </a:pPr>
            <a:r>
              <a:rPr lang="sv-SE" sz="2400" b="0" kern="0" dirty="0">
                <a:solidFill>
                  <a:srgbClr val="104DC6"/>
                </a:solidFill>
                <a:latin typeface="Calibri"/>
                <a:cs typeface="Calibri"/>
              </a:rPr>
              <a:t>Ett engagerat, aktivt stödjande och bidragande sätt </a:t>
            </a:r>
            <a:br>
              <a:rPr lang="sv-SE" sz="2400" b="0" kern="0" dirty="0">
                <a:solidFill>
                  <a:srgbClr val="104DC6"/>
                </a:solidFill>
                <a:latin typeface="Calibri"/>
                <a:cs typeface="Calibri"/>
              </a:rPr>
            </a:br>
            <a:r>
              <a:rPr lang="sv-SE" sz="2400" b="0" kern="0" dirty="0">
                <a:solidFill>
                  <a:srgbClr val="104DC6"/>
                </a:solidFill>
                <a:latin typeface="Calibri"/>
                <a:cs typeface="Calibri"/>
              </a:rPr>
              <a:t>att vara delaktig</a:t>
            </a:r>
          </a:p>
        </p:txBody>
      </p:sp>
      <p:sp>
        <p:nvSpPr>
          <p:cNvPr id="39" name="Platshållare för bildnummer 4"/>
          <p:cNvSpPr txBox="1">
            <a:spLocks noGrp="1"/>
          </p:cNvSpPr>
          <p:nvPr/>
        </p:nvSpPr>
        <p:spPr bwMode="auto">
          <a:xfrm>
            <a:off x="2720330" y="9057456"/>
            <a:ext cx="14287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v-SE" sz="1200" dirty="0">
              <a:latin typeface="+mn-lt"/>
            </a:endParaRPr>
          </a:p>
          <a:p>
            <a:pPr algn="ctr"/>
            <a:r>
              <a:rPr lang="sv-SE" sz="1200" dirty="0">
                <a:latin typeface="+mn-lt"/>
              </a:rPr>
              <a:t>4</a:t>
            </a:r>
          </a:p>
        </p:txBody>
      </p:sp>
      <p:sp>
        <p:nvSpPr>
          <p:cNvPr id="37" name="Platshållare för bildnummer 4">
            <a:extLst>
              <a:ext uri="{FF2B5EF4-FFF2-40B4-BE49-F238E27FC236}">
                <a16:creationId xmlns:a16="http://schemas.microsoft.com/office/drawing/2014/main" id="{3502BBF2-5F37-5544-A034-DA2A1688A7A8}"/>
              </a:ext>
            </a:extLst>
          </p:cNvPr>
          <p:cNvSpPr txBox="1">
            <a:spLocks noGrp="1"/>
          </p:cNvSpPr>
          <p:nvPr/>
        </p:nvSpPr>
        <p:spPr bwMode="auto">
          <a:xfrm>
            <a:off x="2714625" y="9112250"/>
            <a:ext cx="14287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v-SE" sz="1200" dirty="0">
              <a:latin typeface="Calibri"/>
              <a:cs typeface="Calibri"/>
            </a:endParaRPr>
          </a:p>
          <a:p>
            <a:pPr algn="ctr"/>
            <a:endParaRPr lang="sv-SE" sz="1200" dirty="0">
              <a:latin typeface="Calibri"/>
              <a:cs typeface="Calibri"/>
            </a:endParaRPr>
          </a:p>
        </p:txBody>
      </p:sp>
      <p:sp>
        <p:nvSpPr>
          <p:cNvPr id="40" name="Freeform 173">
            <a:extLst>
              <a:ext uri="{FF2B5EF4-FFF2-40B4-BE49-F238E27FC236}">
                <a16:creationId xmlns:a16="http://schemas.microsoft.com/office/drawing/2014/main" id="{0D7D549F-201D-D646-BE58-68D3F1D633DD}"/>
              </a:ext>
            </a:extLst>
          </p:cNvPr>
          <p:cNvSpPr>
            <a:spLocks/>
          </p:cNvSpPr>
          <p:nvPr/>
        </p:nvSpPr>
        <p:spPr bwMode="auto">
          <a:xfrm flipH="1">
            <a:off x="4335463" y="5964684"/>
            <a:ext cx="1943100" cy="990600"/>
          </a:xfrm>
          <a:custGeom>
            <a:avLst/>
            <a:gdLst/>
            <a:ahLst/>
            <a:cxnLst>
              <a:cxn ang="0">
                <a:pos x="1224" y="0"/>
              </a:cxn>
              <a:cxn ang="0">
                <a:pos x="527" y="237"/>
              </a:cxn>
              <a:cxn ang="0">
                <a:pos x="264" y="424"/>
              </a:cxn>
              <a:cxn ang="0">
                <a:pos x="252" y="354"/>
              </a:cxn>
              <a:cxn ang="0">
                <a:pos x="52" y="584"/>
              </a:cxn>
              <a:cxn ang="0">
                <a:pos x="52" y="598"/>
              </a:cxn>
              <a:cxn ang="0">
                <a:pos x="360" y="575"/>
              </a:cxn>
              <a:cxn ang="0">
                <a:pos x="281" y="534"/>
              </a:cxn>
              <a:cxn ang="0">
                <a:pos x="539" y="316"/>
              </a:cxn>
              <a:cxn ang="0">
                <a:pos x="1104" y="96"/>
              </a:cxn>
            </a:cxnLst>
            <a:rect l="0" t="0" r="r" b="b"/>
            <a:pathLst>
              <a:path w="1224" h="624">
                <a:moveTo>
                  <a:pt x="1224" y="0"/>
                </a:moveTo>
                <a:cubicBezTo>
                  <a:pt x="1110" y="41"/>
                  <a:pt x="687" y="166"/>
                  <a:pt x="527" y="237"/>
                </a:cubicBezTo>
                <a:cubicBezTo>
                  <a:pt x="367" y="308"/>
                  <a:pt x="310" y="405"/>
                  <a:pt x="264" y="424"/>
                </a:cubicBezTo>
                <a:cubicBezTo>
                  <a:pt x="218" y="444"/>
                  <a:pt x="287" y="327"/>
                  <a:pt x="252" y="354"/>
                </a:cubicBezTo>
                <a:cubicBezTo>
                  <a:pt x="217" y="380"/>
                  <a:pt x="85" y="543"/>
                  <a:pt x="52" y="584"/>
                </a:cubicBezTo>
                <a:cubicBezTo>
                  <a:pt x="19" y="624"/>
                  <a:pt x="0" y="600"/>
                  <a:pt x="52" y="598"/>
                </a:cubicBezTo>
                <a:cubicBezTo>
                  <a:pt x="103" y="597"/>
                  <a:pt x="321" y="586"/>
                  <a:pt x="360" y="575"/>
                </a:cubicBezTo>
                <a:cubicBezTo>
                  <a:pt x="399" y="564"/>
                  <a:pt x="251" y="577"/>
                  <a:pt x="281" y="534"/>
                </a:cubicBezTo>
                <a:cubicBezTo>
                  <a:pt x="311" y="491"/>
                  <a:pt x="402" y="389"/>
                  <a:pt x="539" y="316"/>
                </a:cubicBezTo>
                <a:cubicBezTo>
                  <a:pt x="676" y="243"/>
                  <a:pt x="986" y="142"/>
                  <a:pt x="1104" y="96"/>
                </a:cubicBezTo>
              </a:path>
            </a:pathLst>
          </a:custGeom>
          <a:gradFill rotWithShape="0">
            <a:gsLst>
              <a:gs pos="0">
                <a:srgbClr val="959595">
                  <a:gamma/>
                  <a:tint val="0"/>
                  <a:invGamma/>
                </a:srgbClr>
              </a:gs>
              <a:gs pos="100000">
                <a:srgbClr val="959595"/>
              </a:gs>
            </a:gsLst>
            <a:lin ang="5400000" scaled="1"/>
          </a:gradFill>
          <a:ln w="9525" cap="flat" cmpd="sng">
            <a:solidFill>
              <a:schemeClr val="folHlink"/>
            </a:solidFill>
            <a:prstDash val="solid"/>
            <a:round/>
            <a:headEnd/>
            <a:tailEnd/>
          </a:ln>
          <a:effectLst>
            <a:outerShdw dist="12700" dir="54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sv-SE"/>
          </a:p>
        </p:txBody>
      </p:sp>
      <p:sp>
        <p:nvSpPr>
          <p:cNvPr id="41" name="Freeform 174">
            <a:extLst>
              <a:ext uri="{FF2B5EF4-FFF2-40B4-BE49-F238E27FC236}">
                <a16:creationId xmlns:a16="http://schemas.microsoft.com/office/drawing/2014/main" id="{90762425-C6DB-C94A-A4FD-CAD82ADED0C0}"/>
              </a:ext>
            </a:extLst>
          </p:cNvPr>
          <p:cNvSpPr>
            <a:spLocks/>
          </p:cNvSpPr>
          <p:nvPr/>
        </p:nvSpPr>
        <p:spPr bwMode="auto">
          <a:xfrm>
            <a:off x="571500" y="5951984"/>
            <a:ext cx="1943100" cy="990600"/>
          </a:xfrm>
          <a:custGeom>
            <a:avLst/>
            <a:gdLst/>
            <a:ahLst/>
            <a:cxnLst>
              <a:cxn ang="0">
                <a:pos x="1224" y="0"/>
              </a:cxn>
              <a:cxn ang="0">
                <a:pos x="527" y="237"/>
              </a:cxn>
              <a:cxn ang="0">
                <a:pos x="264" y="424"/>
              </a:cxn>
              <a:cxn ang="0">
                <a:pos x="252" y="354"/>
              </a:cxn>
              <a:cxn ang="0">
                <a:pos x="52" y="584"/>
              </a:cxn>
              <a:cxn ang="0">
                <a:pos x="52" y="598"/>
              </a:cxn>
              <a:cxn ang="0">
                <a:pos x="360" y="575"/>
              </a:cxn>
              <a:cxn ang="0">
                <a:pos x="281" y="534"/>
              </a:cxn>
              <a:cxn ang="0">
                <a:pos x="539" y="316"/>
              </a:cxn>
              <a:cxn ang="0">
                <a:pos x="1104" y="96"/>
              </a:cxn>
            </a:cxnLst>
            <a:rect l="0" t="0" r="r" b="b"/>
            <a:pathLst>
              <a:path w="1224" h="624">
                <a:moveTo>
                  <a:pt x="1224" y="0"/>
                </a:moveTo>
                <a:cubicBezTo>
                  <a:pt x="1110" y="41"/>
                  <a:pt x="687" y="166"/>
                  <a:pt x="527" y="237"/>
                </a:cubicBezTo>
                <a:cubicBezTo>
                  <a:pt x="367" y="308"/>
                  <a:pt x="310" y="405"/>
                  <a:pt x="264" y="424"/>
                </a:cubicBezTo>
                <a:cubicBezTo>
                  <a:pt x="218" y="444"/>
                  <a:pt x="287" y="327"/>
                  <a:pt x="252" y="354"/>
                </a:cubicBezTo>
                <a:cubicBezTo>
                  <a:pt x="217" y="380"/>
                  <a:pt x="85" y="543"/>
                  <a:pt x="52" y="584"/>
                </a:cubicBezTo>
                <a:cubicBezTo>
                  <a:pt x="19" y="624"/>
                  <a:pt x="0" y="600"/>
                  <a:pt x="52" y="598"/>
                </a:cubicBezTo>
                <a:cubicBezTo>
                  <a:pt x="103" y="597"/>
                  <a:pt x="321" y="586"/>
                  <a:pt x="360" y="575"/>
                </a:cubicBezTo>
                <a:cubicBezTo>
                  <a:pt x="399" y="564"/>
                  <a:pt x="251" y="577"/>
                  <a:pt x="281" y="534"/>
                </a:cubicBezTo>
                <a:cubicBezTo>
                  <a:pt x="311" y="491"/>
                  <a:pt x="402" y="389"/>
                  <a:pt x="539" y="316"/>
                </a:cubicBezTo>
                <a:cubicBezTo>
                  <a:pt x="676" y="243"/>
                  <a:pt x="986" y="142"/>
                  <a:pt x="1104" y="96"/>
                </a:cubicBezTo>
              </a:path>
            </a:pathLst>
          </a:custGeom>
          <a:gradFill rotWithShape="0">
            <a:gsLst>
              <a:gs pos="0">
                <a:srgbClr val="959595">
                  <a:gamma/>
                  <a:tint val="0"/>
                  <a:invGamma/>
                </a:srgbClr>
              </a:gs>
              <a:gs pos="100000">
                <a:srgbClr val="959595"/>
              </a:gs>
            </a:gsLst>
            <a:lin ang="5400000" scaled="1"/>
          </a:gradFill>
          <a:ln w="9525" cap="flat" cmpd="sng">
            <a:solidFill>
              <a:schemeClr val="folHlink"/>
            </a:solidFill>
            <a:prstDash val="solid"/>
            <a:round/>
            <a:headEnd/>
            <a:tailEnd/>
          </a:ln>
          <a:effectLst>
            <a:outerShdw dist="12700" dir="54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sv-SE"/>
          </a:p>
        </p:txBody>
      </p:sp>
      <p:sp>
        <p:nvSpPr>
          <p:cNvPr id="42" name="Freeform 175">
            <a:extLst>
              <a:ext uri="{FF2B5EF4-FFF2-40B4-BE49-F238E27FC236}">
                <a16:creationId xmlns:a16="http://schemas.microsoft.com/office/drawing/2014/main" id="{FAE0229F-8669-F84B-AD06-D60BB4A6C346}"/>
              </a:ext>
            </a:extLst>
          </p:cNvPr>
          <p:cNvSpPr>
            <a:spLocks/>
          </p:cNvSpPr>
          <p:nvPr/>
        </p:nvSpPr>
        <p:spPr bwMode="auto">
          <a:xfrm>
            <a:off x="1028700" y="5456684"/>
            <a:ext cx="5048250" cy="2400300"/>
          </a:xfrm>
          <a:custGeom>
            <a:avLst/>
            <a:gdLst/>
            <a:ahLst/>
            <a:cxnLst>
              <a:cxn ang="0">
                <a:pos x="0" y="1512"/>
              </a:cxn>
              <a:cxn ang="0">
                <a:pos x="228" y="1452"/>
              </a:cxn>
              <a:cxn ang="0">
                <a:pos x="516" y="1488"/>
              </a:cxn>
              <a:cxn ang="0">
                <a:pos x="636" y="1368"/>
              </a:cxn>
              <a:cxn ang="0">
                <a:pos x="648" y="1200"/>
              </a:cxn>
              <a:cxn ang="0">
                <a:pos x="744" y="1080"/>
              </a:cxn>
              <a:cxn ang="0">
                <a:pos x="864" y="912"/>
              </a:cxn>
              <a:cxn ang="0">
                <a:pos x="972" y="840"/>
              </a:cxn>
              <a:cxn ang="0">
                <a:pos x="996" y="744"/>
              </a:cxn>
              <a:cxn ang="0">
                <a:pos x="1116" y="552"/>
              </a:cxn>
              <a:cxn ang="0">
                <a:pos x="1080" y="312"/>
              </a:cxn>
              <a:cxn ang="0">
                <a:pos x="1224" y="216"/>
              </a:cxn>
              <a:cxn ang="0">
                <a:pos x="1320" y="96"/>
              </a:cxn>
              <a:cxn ang="0">
                <a:pos x="1380" y="192"/>
              </a:cxn>
              <a:cxn ang="0">
                <a:pos x="1380" y="108"/>
              </a:cxn>
              <a:cxn ang="0">
                <a:pos x="1512" y="0"/>
              </a:cxn>
              <a:cxn ang="0">
                <a:pos x="1512" y="132"/>
              </a:cxn>
              <a:cxn ang="0">
                <a:pos x="1812" y="228"/>
              </a:cxn>
              <a:cxn ang="0">
                <a:pos x="1944" y="432"/>
              </a:cxn>
              <a:cxn ang="0">
                <a:pos x="1884" y="492"/>
              </a:cxn>
              <a:cxn ang="0">
                <a:pos x="1956" y="468"/>
              </a:cxn>
              <a:cxn ang="0">
                <a:pos x="2016" y="648"/>
              </a:cxn>
              <a:cxn ang="0">
                <a:pos x="2028" y="888"/>
              </a:cxn>
              <a:cxn ang="0">
                <a:pos x="2172" y="1128"/>
              </a:cxn>
              <a:cxn ang="0">
                <a:pos x="2304" y="1320"/>
              </a:cxn>
              <a:cxn ang="0">
                <a:pos x="2364" y="1428"/>
              </a:cxn>
              <a:cxn ang="0">
                <a:pos x="2484" y="1500"/>
              </a:cxn>
              <a:cxn ang="0">
                <a:pos x="2712" y="1404"/>
              </a:cxn>
              <a:cxn ang="0">
                <a:pos x="2928" y="1476"/>
              </a:cxn>
              <a:cxn ang="0">
                <a:pos x="3180" y="1488"/>
              </a:cxn>
            </a:cxnLst>
            <a:rect l="0" t="0" r="r" b="b"/>
            <a:pathLst>
              <a:path w="3180" h="1512">
                <a:moveTo>
                  <a:pt x="0" y="1512"/>
                </a:moveTo>
                <a:lnTo>
                  <a:pt x="228" y="1452"/>
                </a:lnTo>
                <a:lnTo>
                  <a:pt x="516" y="1488"/>
                </a:lnTo>
                <a:lnTo>
                  <a:pt x="636" y="1368"/>
                </a:lnTo>
                <a:lnTo>
                  <a:pt x="648" y="1200"/>
                </a:lnTo>
                <a:lnTo>
                  <a:pt x="744" y="1080"/>
                </a:lnTo>
                <a:lnTo>
                  <a:pt x="864" y="912"/>
                </a:lnTo>
                <a:lnTo>
                  <a:pt x="972" y="840"/>
                </a:lnTo>
                <a:lnTo>
                  <a:pt x="996" y="744"/>
                </a:lnTo>
                <a:lnTo>
                  <a:pt x="1116" y="552"/>
                </a:lnTo>
                <a:lnTo>
                  <a:pt x="1080" y="312"/>
                </a:lnTo>
                <a:lnTo>
                  <a:pt x="1224" y="216"/>
                </a:lnTo>
                <a:lnTo>
                  <a:pt x="1320" y="96"/>
                </a:lnTo>
                <a:lnTo>
                  <a:pt x="1380" y="192"/>
                </a:lnTo>
                <a:lnTo>
                  <a:pt x="1380" y="108"/>
                </a:lnTo>
                <a:lnTo>
                  <a:pt x="1512" y="0"/>
                </a:lnTo>
                <a:lnTo>
                  <a:pt x="1512" y="132"/>
                </a:lnTo>
                <a:lnTo>
                  <a:pt x="1812" y="228"/>
                </a:lnTo>
                <a:lnTo>
                  <a:pt x="1944" y="432"/>
                </a:lnTo>
                <a:lnTo>
                  <a:pt x="1884" y="492"/>
                </a:lnTo>
                <a:lnTo>
                  <a:pt x="1956" y="468"/>
                </a:lnTo>
                <a:lnTo>
                  <a:pt x="2016" y="648"/>
                </a:lnTo>
                <a:lnTo>
                  <a:pt x="2028" y="888"/>
                </a:lnTo>
                <a:lnTo>
                  <a:pt x="2172" y="1128"/>
                </a:lnTo>
                <a:lnTo>
                  <a:pt x="2304" y="1320"/>
                </a:lnTo>
                <a:lnTo>
                  <a:pt x="2364" y="1428"/>
                </a:lnTo>
                <a:lnTo>
                  <a:pt x="2484" y="1500"/>
                </a:lnTo>
                <a:lnTo>
                  <a:pt x="2712" y="1404"/>
                </a:lnTo>
                <a:lnTo>
                  <a:pt x="2928" y="1476"/>
                </a:lnTo>
                <a:lnTo>
                  <a:pt x="3180" y="1488"/>
                </a:lnTo>
              </a:path>
            </a:pathLst>
          </a:cu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2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sv-SE"/>
          </a:p>
        </p:txBody>
      </p:sp>
      <p:sp>
        <p:nvSpPr>
          <p:cNvPr id="44" name="Freeform 176">
            <a:extLst>
              <a:ext uri="{FF2B5EF4-FFF2-40B4-BE49-F238E27FC236}">
                <a16:creationId xmlns:a16="http://schemas.microsoft.com/office/drawing/2014/main" id="{A6E8E800-11EC-0E47-BF1D-0FD6357592C0}"/>
              </a:ext>
            </a:extLst>
          </p:cNvPr>
          <p:cNvSpPr>
            <a:spLocks/>
          </p:cNvSpPr>
          <p:nvPr/>
        </p:nvSpPr>
        <p:spPr bwMode="auto">
          <a:xfrm>
            <a:off x="3162300" y="6812731"/>
            <a:ext cx="411163" cy="1393825"/>
          </a:xfrm>
          <a:custGeom>
            <a:avLst/>
            <a:gdLst/>
            <a:ahLst/>
            <a:cxnLst>
              <a:cxn ang="0">
                <a:pos x="76" y="0"/>
              </a:cxn>
              <a:cxn ang="0">
                <a:pos x="76" y="276"/>
              </a:cxn>
              <a:cxn ang="0">
                <a:pos x="74" y="562"/>
              </a:cxn>
              <a:cxn ang="0">
                <a:pos x="7" y="537"/>
              </a:cxn>
              <a:cxn ang="0">
                <a:pos x="108" y="825"/>
              </a:cxn>
              <a:cxn ang="0">
                <a:pos x="120" y="832"/>
              </a:cxn>
              <a:cxn ang="0">
                <a:pos x="252" y="552"/>
              </a:cxn>
              <a:cxn ang="0">
                <a:pos x="160" y="600"/>
              </a:cxn>
              <a:cxn ang="0">
                <a:pos x="148" y="276"/>
              </a:cxn>
              <a:cxn ang="0">
                <a:pos x="148" y="0"/>
              </a:cxn>
            </a:cxnLst>
            <a:rect l="0" t="0" r="r" b="b"/>
            <a:pathLst>
              <a:path w="259" h="878">
                <a:moveTo>
                  <a:pt x="76" y="0"/>
                </a:moveTo>
                <a:cubicBezTo>
                  <a:pt x="76" y="48"/>
                  <a:pt x="76" y="182"/>
                  <a:pt x="76" y="276"/>
                </a:cubicBezTo>
                <a:cubicBezTo>
                  <a:pt x="76" y="370"/>
                  <a:pt x="85" y="519"/>
                  <a:pt x="74" y="562"/>
                </a:cubicBezTo>
                <a:cubicBezTo>
                  <a:pt x="63" y="605"/>
                  <a:pt x="0" y="494"/>
                  <a:pt x="7" y="537"/>
                </a:cubicBezTo>
                <a:cubicBezTo>
                  <a:pt x="12" y="581"/>
                  <a:pt x="89" y="776"/>
                  <a:pt x="108" y="825"/>
                </a:cubicBezTo>
                <a:cubicBezTo>
                  <a:pt x="127" y="873"/>
                  <a:pt x="97" y="878"/>
                  <a:pt x="120" y="832"/>
                </a:cubicBezTo>
                <a:cubicBezTo>
                  <a:pt x="145" y="787"/>
                  <a:pt x="245" y="591"/>
                  <a:pt x="252" y="552"/>
                </a:cubicBezTo>
                <a:cubicBezTo>
                  <a:pt x="259" y="513"/>
                  <a:pt x="177" y="646"/>
                  <a:pt x="160" y="600"/>
                </a:cubicBezTo>
                <a:cubicBezTo>
                  <a:pt x="143" y="554"/>
                  <a:pt x="150" y="376"/>
                  <a:pt x="148" y="276"/>
                </a:cubicBezTo>
                <a:cubicBezTo>
                  <a:pt x="146" y="176"/>
                  <a:pt x="148" y="57"/>
                  <a:pt x="148" y="0"/>
                </a:cubicBezTo>
              </a:path>
            </a:pathLst>
          </a:custGeom>
          <a:gradFill rotWithShape="0">
            <a:gsLst>
              <a:gs pos="0">
                <a:srgbClr val="959595">
                  <a:gamma/>
                  <a:tint val="0"/>
                  <a:invGamma/>
                </a:srgbClr>
              </a:gs>
              <a:gs pos="100000">
                <a:srgbClr val="959595"/>
              </a:gs>
            </a:gsLst>
            <a:lin ang="5400000" scaled="1"/>
          </a:gradFill>
          <a:ln w="9525" cap="flat" cmpd="sng">
            <a:solidFill>
              <a:schemeClr val="folHlink"/>
            </a:solidFill>
            <a:prstDash val="solid"/>
            <a:round/>
            <a:headEnd/>
            <a:tailEnd/>
          </a:ln>
          <a:effectLst>
            <a:outerShdw dist="12700" dir="54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sv-SE"/>
          </a:p>
        </p:txBody>
      </p:sp>
      <p:grpSp>
        <p:nvGrpSpPr>
          <p:cNvPr id="45" name="Group 177">
            <a:extLst>
              <a:ext uri="{FF2B5EF4-FFF2-40B4-BE49-F238E27FC236}">
                <a16:creationId xmlns:a16="http://schemas.microsoft.com/office/drawing/2014/main" id="{554F5812-D963-004E-B9BC-025450E1AB7C}"/>
              </a:ext>
            </a:extLst>
          </p:cNvPr>
          <p:cNvGrpSpPr>
            <a:grpSpLocks/>
          </p:cNvGrpSpPr>
          <p:nvPr/>
        </p:nvGrpSpPr>
        <p:grpSpPr bwMode="auto">
          <a:xfrm>
            <a:off x="2897188" y="5037584"/>
            <a:ext cx="388937" cy="747712"/>
            <a:chOff x="1490" y="3221"/>
            <a:chExt cx="270" cy="519"/>
          </a:xfrm>
        </p:grpSpPr>
        <p:sp>
          <p:nvSpPr>
            <p:cNvPr id="46" name="Freeform 178">
              <a:extLst>
                <a:ext uri="{FF2B5EF4-FFF2-40B4-BE49-F238E27FC236}">
                  <a16:creationId xmlns:a16="http://schemas.microsoft.com/office/drawing/2014/main" id="{F95BE318-E535-FF4E-9762-BA36EAC23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" y="3238"/>
              <a:ext cx="73" cy="99"/>
            </a:xfrm>
            <a:custGeom>
              <a:avLst/>
              <a:gdLst>
                <a:gd name="T0" fmla="*/ 73 w 73"/>
                <a:gd name="T1" fmla="*/ 36 h 99"/>
                <a:gd name="T2" fmla="*/ 38 w 73"/>
                <a:gd name="T3" fmla="*/ 0 h 99"/>
                <a:gd name="T4" fmla="*/ 7 w 73"/>
                <a:gd name="T5" fmla="*/ 12 h 99"/>
                <a:gd name="T6" fmla="*/ 9 w 73"/>
                <a:gd name="T7" fmla="*/ 65 h 99"/>
                <a:gd name="T8" fmla="*/ 15 w 73"/>
                <a:gd name="T9" fmla="*/ 83 h 99"/>
                <a:gd name="T10" fmla="*/ 38 w 73"/>
                <a:gd name="T11" fmla="*/ 99 h 99"/>
                <a:gd name="T12" fmla="*/ 64 w 73"/>
                <a:gd name="T13" fmla="*/ 83 h 99"/>
                <a:gd name="T14" fmla="*/ 72 w 73"/>
                <a:gd name="T15" fmla="*/ 65 h 99"/>
                <a:gd name="T16" fmla="*/ 64 w 73"/>
                <a:gd name="T17" fmla="*/ 21 h 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"/>
                <a:gd name="T28" fmla="*/ 0 h 99"/>
                <a:gd name="T29" fmla="*/ 73 w 73"/>
                <a:gd name="T30" fmla="*/ 99 h 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" h="99">
                  <a:moveTo>
                    <a:pt x="73" y="36"/>
                  </a:moveTo>
                  <a:cubicBezTo>
                    <a:pt x="69" y="13"/>
                    <a:pt x="58" y="8"/>
                    <a:pt x="38" y="0"/>
                  </a:cubicBezTo>
                  <a:cubicBezTo>
                    <a:pt x="12" y="6"/>
                    <a:pt x="21" y="0"/>
                    <a:pt x="7" y="12"/>
                  </a:cubicBezTo>
                  <a:cubicBezTo>
                    <a:pt x="0" y="36"/>
                    <a:pt x="2" y="40"/>
                    <a:pt x="9" y="65"/>
                  </a:cubicBezTo>
                  <a:cubicBezTo>
                    <a:pt x="11" y="71"/>
                    <a:pt x="10" y="80"/>
                    <a:pt x="15" y="83"/>
                  </a:cubicBezTo>
                  <a:cubicBezTo>
                    <a:pt x="32" y="97"/>
                    <a:pt x="24" y="93"/>
                    <a:pt x="38" y="99"/>
                  </a:cubicBezTo>
                  <a:cubicBezTo>
                    <a:pt x="51" y="95"/>
                    <a:pt x="56" y="96"/>
                    <a:pt x="64" y="83"/>
                  </a:cubicBezTo>
                  <a:cubicBezTo>
                    <a:pt x="66" y="77"/>
                    <a:pt x="71" y="72"/>
                    <a:pt x="72" y="65"/>
                  </a:cubicBezTo>
                  <a:cubicBezTo>
                    <a:pt x="73" y="49"/>
                    <a:pt x="64" y="36"/>
                    <a:pt x="64" y="21"/>
                  </a:cubicBezTo>
                </a:path>
              </a:pathLst>
            </a:custGeom>
            <a:solidFill>
              <a:schemeClr val="bg2"/>
            </a:solidFill>
            <a:ln w="6350" cap="flat" cmpd="sng">
              <a:noFill/>
              <a:prstDash val="solid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v-SE"/>
            </a:p>
          </p:txBody>
        </p:sp>
        <p:sp>
          <p:nvSpPr>
            <p:cNvPr id="47" name="Freeform 179">
              <a:extLst>
                <a:ext uri="{FF2B5EF4-FFF2-40B4-BE49-F238E27FC236}">
                  <a16:creationId xmlns:a16="http://schemas.microsoft.com/office/drawing/2014/main" id="{7DB1241A-9568-C94E-BC80-B49188B69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3223"/>
              <a:ext cx="47" cy="119"/>
            </a:xfrm>
            <a:custGeom>
              <a:avLst/>
              <a:gdLst>
                <a:gd name="T0" fmla="*/ 47 w 51"/>
                <a:gd name="T1" fmla="*/ 10 h 119"/>
                <a:gd name="T2" fmla="*/ 26 w 51"/>
                <a:gd name="T3" fmla="*/ 7 h 119"/>
                <a:gd name="T4" fmla="*/ 10 w 51"/>
                <a:gd name="T5" fmla="*/ 29 h 119"/>
                <a:gd name="T6" fmla="*/ 0 w 51"/>
                <a:gd name="T7" fmla="*/ 62 h 119"/>
                <a:gd name="T8" fmla="*/ 8 w 51"/>
                <a:gd name="T9" fmla="*/ 115 h 119"/>
                <a:gd name="T10" fmla="*/ 15 w 51"/>
                <a:gd name="T11" fmla="*/ 106 h 119"/>
                <a:gd name="T12" fmla="*/ 16 w 51"/>
                <a:gd name="T13" fmla="*/ 100 h 119"/>
                <a:gd name="T14" fmla="*/ 19 w 51"/>
                <a:gd name="T15" fmla="*/ 97 h 119"/>
                <a:gd name="T16" fmla="*/ 25 w 51"/>
                <a:gd name="T17" fmla="*/ 76 h 119"/>
                <a:gd name="T18" fmla="*/ 28 w 51"/>
                <a:gd name="T19" fmla="*/ 57 h 119"/>
                <a:gd name="T20" fmla="*/ 34 w 51"/>
                <a:gd name="T21" fmla="*/ 26 h 119"/>
                <a:gd name="T22" fmla="*/ 47 w 51"/>
                <a:gd name="T23" fmla="*/ 10 h 1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1"/>
                <a:gd name="T37" fmla="*/ 0 h 119"/>
                <a:gd name="T38" fmla="*/ 51 w 51"/>
                <a:gd name="T39" fmla="*/ 119 h 1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1" h="119">
                  <a:moveTo>
                    <a:pt x="51" y="10"/>
                  </a:moveTo>
                  <a:cubicBezTo>
                    <a:pt x="40" y="10"/>
                    <a:pt x="36" y="0"/>
                    <a:pt x="28" y="7"/>
                  </a:cubicBezTo>
                  <a:cubicBezTo>
                    <a:pt x="25" y="10"/>
                    <a:pt x="12" y="25"/>
                    <a:pt x="11" y="29"/>
                  </a:cubicBezTo>
                  <a:cubicBezTo>
                    <a:pt x="9" y="32"/>
                    <a:pt x="0" y="62"/>
                    <a:pt x="0" y="62"/>
                  </a:cubicBezTo>
                  <a:cubicBezTo>
                    <a:pt x="4" y="94"/>
                    <a:pt x="44" y="101"/>
                    <a:pt x="9" y="115"/>
                  </a:cubicBezTo>
                  <a:cubicBezTo>
                    <a:pt x="26" y="119"/>
                    <a:pt x="5" y="119"/>
                    <a:pt x="16" y="106"/>
                  </a:cubicBezTo>
                  <a:cubicBezTo>
                    <a:pt x="16" y="104"/>
                    <a:pt x="16" y="102"/>
                    <a:pt x="17" y="100"/>
                  </a:cubicBezTo>
                  <a:cubicBezTo>
                    <a:pt x="18" y="98"/>
                    <a:pt x="20" y="98"/>
                    <a:pt x="21" y="97"/>
                  </a:cubicBezTo>
                  <a:cubicBezTo>
                    <a:pt x="21" y="95"/>
                    <a:pt x="26" y="79"/>
                    <a:pt x="27" y="76"/>
                  </a:cubicBezTo>
                  <a:cubicBezTo>
                    <a:pt x="27" y="70"/>
                    <a:pt x="30" y="57"/>
                    <a:pt x="30" y="57"/>
                  </a:cubicBezTo>
                  <a:cubicBezTo>
                    <a:pt x="29" y="49"/>
                    <a:pt x="29" y="33"/>
                    <a:pt x="37" y="26"/>
                  </a:cubicBezTo>
                  <a:cubicBezTo>
                    <a:pt x="42" y="20"/>
                    <a:pt x="46" y="16"/>
                    <a:pt x="51" y="10"/>
                  </a:cubicBezTo>
                  <a:close/>
                </a:path>
              </a:pathLst>
            </a:custGeom>
            <a:solidFill>
              <a:schemeClr val="bg2"/>
            </a:solidFill>
            <a:ln w="6350" cap="flat" cmpd="sng">
              <a:noFill/>
              <a:prstDash val="solid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v-SE"/>
            </a:p>
          </p:txBody>
        </p:sp>
        <p:sp>
          <p:nvSpPr>
            <p:cNvPr id="48" name="Freeform 180">
              <a:extLst>
                <a:ext uri="{FF2B5EF4-FFF2-40B4-BE49-F238E27FC236}">
                  <a16:creationId xmlns:a16="http://schemas.microsoft.com/office/drawing/2014/main" id="{5962EC63-A8B2-E945-8C20-60AF31074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4" y="3221"/>
              <a:ext cx="66" cy="118"/>
            </a:xfrm>
            <a:custGeom>
              <a:avLst/>
              <a:gdLst>
                <a:gd name="T0" fmla="*/ 0 w 92"/>
                <a:gd name="T1" fmla="*/ 16 h 118"/>
                <a:gd name="T2" fmla="*/ 20 w 92"/>
                <a:gd name="T3" fmla="*/ 0 h 118"/>
                <a:gd name="T4" fmla="*/ 45 w 92"/>
                <a:gd name="T5" fmla="*/ 10 h 118"/>
                <a:gd name="T6" fmla="*/ 52 w 92"/>
                <a:gd name="T7" fmla="*/ 35 h 118"/>
                <a:gd name="T8" fmla="*/ 55 w 92"/>
                <a:gd name="T9" fmla="*/ 51 h 118"/>
                <a:gd name="T10" fmla="*/ 60 w 92"/>
                <a:gd name="T11" fmla="*/ 69 h 118"/>
                <a:gd name="T12" fmla="*/ 54 w 92"/>
                <a:gd name="T13" fmla="*/ 95 h 118"/>
                <a:gd name="T14" fmla="*/ 65 w 92"/>
                <a:gd name="T15" fmla="*/ 87 h 118"/>
                <a:gd name="T16" fmla="*/ 57 w 92"/>
                <a:gd name="T17" fmla="*/ 101 h 118"/>
                <a:gd name="T18" fmla="*/ 64 w 92"/>
                <a:gd name="T19" fmla="*/ 101 h 118"/>
                <a:gd name="T20" fmla="*/ 49 w 92"/>
                <a:gd name="T21" fmla="*/ 107 h 118"/>
                <a:gd name="T22" fmla="*/ 45 w 92"/>
                <a:gd name="T23" fmla="*/ 78 h 118"/>
                <a:gd name="T24" fmla="*/ 29 w 92"/>
                <a:gd name="T25" fmla="*/ 27 h 118"/>
                <a:gd name="T26" fmla="*/ 10 w 92"/>
                <a:gd name="T27" fmla="*/ 14 h 1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2"/>
                <a:gd name="T43" fmla="*/ 0 h 118"/>
                <a:gd name="T44" fmla="*/ 92 w 92"/>
                <a:gd name="T45" fmla="*/ 118 h 1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2" h="118">
                  <a:moveTo>
                    <a:pt x="0" y="16"/>
                  </a:moveTo>
                  <a:cubicBezTo>
                    <a:pt x="12" y="12"/>
                    <a:pt x="14" y="2"/>
                    <a:pt x="28" y="0"/>
                  </a:cubicBezTo>
                  <a:cubicBezTo>
                    <a:pt x="46" y="3"/>
                    <a:pt x="49" y="2"/>
                    <a:pt x="63" y="10"/>
                  </a:cubicBezTo>
                  <a:cubicBezTo>
                    <a:pt x="65" y="16"/>
                    <a:pt x="67" y="30"/>
                    <a:pt x="72" y="35"/>
                  </a:cubicBezTo>
                  <a:cubicBezTo>
                    <a:pt x="73" y="41"/>
                    <a:pt x="77" y="51"/>
                    <a:pt x="77" y="51"/>
                  </a:cubicBezTo>
                  <a:cubicBezTo>
                    <a:pt x="78" y="54"/>
                    <a:pt x="80" y="59"/>
                    <a:pt x="83" y="69"/>
                  </a:cubicBezTo>
                  <a:cubicBezTo>
                    <a:pt x="83" y="76"/>
                    <a:pt x="74" y="92"/>
                    <a:pt x="75" y="95"/>
                  </a:cubicBezTo>
                  <a:cubicBezTo>
                    <a:pt x="80" y="94"/>
                    <a:pt x="85" y="86"/>
                    <a:pt x="91" y="87"/>
                  </a:cubicBezTo>
                  <a:cubicBezTo>
                    <a:pt x="92" y="87"/>
                    <a:pt x="80" y="100"/>
                    <a:pt x="79" y="101"/>
                  </a:cubicBezTo>
                  <a:cubicBezTo>
                    <a:pt x="75" y="102"/>
                    <a:pt x="89" y="101"/>
                    <a:pt x="89" y="101"/>
                  </a:cubicBezTo>
                  <a:cubicBezTo>
                    <a:pt x="61" y="97"/>
                    <a:pt x="81" y="118"/>
                    <a:pt x="68" y="107"/>
                  </a:cubicBezTo>
                  <a:cubicBezTo>
                    <a:pt x="64" y="88"/>
                    <a:pt x="65" y="97"/>
                    <a:pt x="63" y="78"/>
                  </a:cubicBezTo>
                  <a:cubicBezTo>
                    <a:pt x="62" y="72"/>
                    <a:pt x="56" y="31"/>
                    <a:pt x="41" y="27"/>
                  </a:cubicBezTo>
                  <a:cubicBezTo>
                    <a:pt x="31" y="20"/>
                    <a:pt x="26" y="14"/>
                    <a:pt x="14" y="14"/>
                  </a:cubicBezTo>
                </a:path>
              </a:pathLst>
            </a:custGeom>
            <a:solidFill>
              <a:schemeClr val="bg2"/>
            </a:solidFill>
            <a:ln w="6350" cap="flat" cmpd="sng">
              <a:noFill/>
              <a:prstDash val="solid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v-SE"/>
            </a:p>
          </p:txBody>
        </p:sp>
        <p:sp>
          <p:nvSpPr>
            <p:cNvPr id="49" name="Freeform 181">
              <a:extLst>
                <a:ext uri="{FF2B5EF4-FFF2-40B4-BE49-F238E27FC236}">
                  <a16:creationId xmlns:a16="http://schemas.microsoft.com/office/drawing/2014/main" id="{464FBEED-A919-1944-A0C2-AFD22644720F}"/>
                </a:ext>
              </a:extLst>
            </p:cNvPr>
            <p:cNvSpPr>
              <a:spLocks/>
            </p:cNvSpPr>
            <p:nvPr/>
          </p:nvSpPr>
          <p:spPr bwMode="auto">
            <a:xfrm rot="16006696">
              <a:off x="1485" y="3543"/>
              <a:ext cx="69" cy="45"/>
            </a:xfrm>
            <a:custGeom>
              <a:avLst/>
              <a:gdLst>
                <a:gd name="T0" fmla="*/ 56 w 194"/>
                <a:gd name="T1" fmla="*/ 15 h 145"/>
                <a:gd name="T2" fmla="*/ 30 w 194"/>
                <a:gd name="T3" fmla="*/ 17 h 145"/>
                <a:gd name="T4" fmla="*/ 35 w 194"/>
                <a:gd name="T5" fmla="*/ 23 h 145"/>
                <a:gd name="T6" fmla="*/ 30 w 194"/>
                <a:gd name="T7" fmla="*/ 27 h 145"/>
                <a:gd name="T8" fmla="*/ 51 w 194"/>
                <a:gd name="T9" fmla="*/ 38 h 145"/>
                <a:gd name="T10" fmla="*/ 61 w 194"/>
                <a:gd name="T11" fmla="*/ 34 h 145"/>
                <a:gd name="T12" fmla="*/ 68 w 194"/>
                <a:gd name="T13" fmla="*/ 32 h 145"/>
                <a:gd name="T14" fmla="*/ 66 w 194"/>
                <a:gd name="T15" fmla="*/ 29 h 1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4"/>
                <a:gd name="T25" fmla="*/ 0 h 145"/>
                <a:gd name="T26" fmla="*/ 194 w 194"/>
                <a:gd name="T27" fmla="*/ 145 h 1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4" h="145">
                  <a:moveTo>
                    <a:pt x="158" y="47"/>
                  </a:moveTo>
                  <a:cubicBezTo>
                    <a:pt x="73" y="26"/>
                    <a:pt x="0" y="0"/>
                    <a:pt x="83" y="54"/>
                  </a:cubicBezTo>
                  <a:cubicBezTo>
                    <a:pt x="87" y="61"/>
                    <a:pt x="89" y="71"/>
                    <a:pt x="97" y="75"/>
                  </a:cubicBezTo>
                  <a:cubicBezTo>
                    <a:pt x="122" y="87"/>
                    <a:pt x="193" y="73"/>
                    <a:pt x="83" y="88"/>
                  </a:cubicBezTo>
                  <a:cubicBezTo>
                    <a:pt x="62" y="145"/>
                    <a:pt x="102" y="127"/>
                    <a:pt x="144" y="122"/>
                  </a:cubicBezTo>
                  <a:cubicBezTo>
                    <a:pt x="153" y="117"/>
                    <a:pt x="161" y="111"/>
                    <a:pt x="171" y="108"/>
                  </a:cubicBezTo>
                  <a:cubicBezTo>
                    <a:pt x="177" y="105"/>
                    <a:pt x="186" y="106"/>
                    <a:pt x="192" y="102"/>
                  </a:cubicBezTo>
                  <a:cubicBezTo>
                    <a:pt x="194" y="99"/>
                    <a:pt x="187" y="97"/>
                    <a:pt x="185" y="95"/>
                  </a:cubicBezTo>
                </a:path>
              </a:pathLst>
            </a:custGeom>
            <a:solidFill>
              <a:schemeClr val="bg2"/>
            </a:solidFill>
            <a:ln w="6350" cap="flat" cmpd="sng">
              <a:noFill/>
              <a:prstDash val="solid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v-SE"/>
            </a:p>
          </p:txBody>
        </p:sp>
        <p:sp>
          <p:nvSpPr>
            <p:cNvPr id="50" name="Freeform 182">
              <a:extLst>
                <a:ext uri="{FF2B5EF4-FFF2-40B4-BE49-F238E27FC236}">
                  <a16:creationId xmlns:a16="http://schemas.microsoft.com/office/drawing/2014/main" id="{AF6C6DEB-54D6-0742-8C53-7ADA05378EB3}"/>
                </a:ext>
              </a:extLst>
            </p:cNvPr>
            <p:cNvSpPr>
              <a:spLocks/>
            </p:cNvSpPr>
            <p:nvPr/>
          </p:nvSpPr>
          <p:spPr bwMode="auto">
            <a:xfrm rot="16006696">
              <a:off x="1513" y="3551"/>
              <a:ext cx="25" cy="13"/>
            </a:xfrm>
            <a:custGeom>
              <a:avLst/>
              <a:gdLst>
                <a:gd name="T0" fmla="*/ 0 w 68"/>
                <a:gd name="T1" fmla="*/ 13 h 31"/>
                <a:gd name="T2" fmla="*/ 25 w 68"/>
                <a:gd name="T3" fmla="*/ 8 h 31"/>
                <a:gd name="T4" fmla="*/ 0 60000 65536"/>
                <a:gd name="T5" fmla="*/ 0 60000 65536"/>
                <a:gd name="T6" fmla="*/ 0 w 68"/>
                <a:gd name="T7" fmla="*/ 0 h 31"/>
                <a:gd name="T8" fmla="*/ 68 w 68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8" h="31">
                  <a:moveTo>
                    <a:pt x="0" y="31"/>
                  </a:moveTo>
                  <a:cubicBezTo>
                    <a:pt x="21" y="0"/>
                    <a:pt x="36" y="0"/>
                    <a:pt x="68" y="18"/>
                  </a:cubicBezTo>
                </a:path>
              </a:pathLst>
            </a:custGeom>
            <a:solidFill>
              <a:schemeClr val="bg2"/>
            </a:solidFill>
            <a:ln w="6350" cap="flat" cmpd="sng">
              <a:noFill/>
              <a:prstDash val="solid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sv-SE"/>
            </a:p>
          </p:txBody>
        </p:sp>
        <p:sp>
          <p:nvSpPr>
            <p:cNvPr id="51" name="Freeform 183">
              <a:extLst>
                <a:ext uri="{FF2B5EF4-FFF2-40B4-BE49-F238E27FC236}">
                  <a16:creationId xmlns:a16="http://schemas.microsoft.com/office/drawing/2014/main" id="{AA0C23FA-5206-3A42-8101-83390D3D8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3340"/>
              <a:ext cx="65" cy="215"/>
            </a:xfrm>
            <a:custGeom>
              <a:avLst/>
              <a:gdLst>
                <a:gd name="T0" fmla="*/ 60 w 65"/>
                <a:gd name="T1" fmla="*/ 0 h 215"/>
                <a:gd name="T2" fmla="*/ 42 w 65"/>
                <a:gd name="T3" fmla="*/ 38 h 215"/>
                <a:gd name="T4" fmla="*/ 20 w 65"/>
                <a:gd name="T5" fmla="*/ 114 h 215"/>
                <a:gd name="T6" fmla="*/ 2 w 65"/>
                <a:gd name="T7" fmla="*/ 215 h 2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"/>
                <a:gd name="T13" fmla="*/ 0 h 215"/>
                <a:gd name="T14" fmla="*/ 65 w 65"/>
                <a:gd name="T15" fmla="*/ 215 h 2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" h="215">
                  <a:moveTo>
                    <a:pt x="60" y="0"/>
                  </a:moveTo>
                  <a:cubicBezTo>
                    <a:pt x="65" y="12"/>
                    <a:pt x="43" y="13"/>
                    <a:pt x="42" y="38"/>
                  </a:cubicBezTo>
                  <a:cubicBezTo>
                    <a:pt x="38" y="74"/>
                    <a:pt x="24" y="81"/>
                    <a:pt x="20" y="114"/>
                  </a:cubicBezTo>
                  <a:cubicBezTo>
                    <a:pt x="9" y="141"/>
                    <a:pt x="0" y="185"/>
                    <a:pt x="2" y="215"/>
                  </a:cubicBezTo>
                </a:path>
              </a:pathLst>
            </a:custGeom>
            <a:solidFill>
              <a:schemeClr val="bg2"/>
            </a:solidFill>
            <a:ln w="6350" cap="flat" cmpd="sng">
              <a:noFill/>
              <a:prstDash val="solid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v-SE"/>
            </a:p>
          </p:txBody>
        </p:sp>
        <p:sp>
          <p:nvSpPr>
            <p:cNvPr id="52" name="Freeform 184">
              <a:extLst>
                <a:ext uri="{FF2B5EF4-FFF2-40B4-BE49-F238E27FC236}">
                  <a16:creationId xmlns:a16="http://schemas.microsoft.com/office/drawing/2014/main" id="{4C563C81-5D7D-6B4E-AE7A-2A59DC540C20}"/>
                </a:ext>
              </a:extLst>
            </p:cNvPr>
            <p:cNvSpPr>
              <a:spLocks/>
            </p:cNvSpPr>
            <p:nvPr/>
          </p:nvSpPr>
          <p:spPr bwMode="auto">
            <a:xfrm rot="5124408">
              <a:off x="1711" y="3517"/>
              <a:ext cx="68" cy="31"/>
            </a:xfrm>
            <a:custGeom>
              <a:avLst/>
              <a:gdLst>
                <a:gd name="T0" fmla="*/ 7 w 146"/>
                <a:gd name="T1" fmla="*/ 19 h 95"/>
                <a:gd name="T2" fmla="*/ 54 w 146"/>
                <a:gd name="T3" fmla="*/ 1 h 95"/>
                <a:gd name="T4" fmla="*/ 67 w 146"/>
                <a:gd name="T5" fmla="*/ 3 h 95"/>
                <a:gd name="T6" fmla="*/ 60 w 146"/>
                <a:gd name="T7" fmla="*/ 10 h 95"/>
                <a:gd name="T8" fmla="*/ 19 w 146"/>
                <a:gd name="T9" fmla="*/ 19 h 95"/>
                <a:gd name="T10" fmla="*/ 3 w 146"/>
                <a:gd name="T11" fmla="*/ 16 h 95"/>
                <a:gd name="T12" fmla="*/ 19 w 146"/>
                <a:gd name="T13" fmla="*/ 14 h 95"/>
                <a:gd name="T14" fmla="*/ 38 w 146"/>
                <a:gd name="T15" fmla="*/ 21 h 95"/>
                <a:gd name="T16" fmla="*/ 35 w 146"/>
                <a:gd name="T17" fmla="*/ 30 h 95"/>
                <a:gd name="T18" fmla="*/ 22 w 146"/>
                <a:gd name="T19" fmla="*/ 27 h 95"/>
                <a:gd name="T20" fmla="*/ 7 w 146"/>
                <a:gd name="T21" fmla="*/ 19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6"/>
                <a:gd name="T34" fmla="*/ 0 h 95"/>
                <a:gd name="T35" fmla="*/ 146 w 146"/>
                <a:gd name="T36" fmla="*/ 95 h 9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6" h="95">
                  <a:moveTo>
                    <a:pt x="14" y="57"/>
                  </a:moveTo>
                  <a:cubicBezTo>
                    <a:pt x="44" y="16"/>
                    <a:pt x="67" y="12"/>
                    <a:pt x="116" y="2"/>
                  </a:cubicBezTo>
                  <a:cubicBezTo>
                    <a:pt x="125" y="4"/>
                    <a:pt x="139" y="0"/>
                    <a:pt x="143" y="9"/>
                  </a:cubicBezTo>
                  <a:cubicBezTo>
                    <a:pt x="146" y="16"/>
                    <a:pt x="135" y="24"/>
                    <a:pt x="129" y="30"/>
                  </a:cubicBezTo>
                  <a:cubicBezTo>
                    <a:pt x="106" y="48"/>
                    <a:pt x="68" y="49"/>
                    <a:pt x="41" y="57"/>
                  </a:cubicBezTo>
                  <a:cubicBezTo>
                    <a:pt x="29" y="54"/>
                    <a:pt x="7" y="61"/>
                    <a:pt x="7" y="50"/>
                  </a:cubicBezTo>
                  <a:cubicBezTo>
                    <a:pt x="7" y="38"/>
                    <a:pt x="29" y="43"/>
                    <a:pt x="41" y="43"/>
                  </a:cubicBezTo>
                  <a:cubicBezTo>
                    <a:pt x="54" y="43"/>
                    <a:pt x="71" y="56"/>
                    <a:pt x="82" y="63"/>
                  </a:cubicBezTo>
                  <a:cubicBezTo>
                    <a:pt x="79" y="72"/>
                    <a:pt x="83" y="85"/>
                    <a:pt x="75" y="91"/>
                  </a:cubicBezTo>
                  <a:cubicBezTo>
                    <a:pt x="67" y="95"/>
                    <a:pt x="56" y="86"/>
                    <a:pt x="48" y="84"/>
                  </a:cubicBezTo>
                  <a:cubicBezTo>
                    <a:pt x="1" y="69"/>
                    <a:pt x="0" y="82"/>
                    <a:pt x="14" y="57"/>
                  </a:cubicBezTo>
                  <a:close/>
                </a:path>
              </a:pathLst>
            </a:custGeom>
            <a:solidFill>
              <a:schemeClr val="bg2"/>
            </a:solidFill>
            <a:ln w="6350" cap="flat" cmpd="sng">
              <a:noFill/>
              <a:prstDash val="solid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v-SE"/>
            </a:p>
          </p:txBody>
        </p:sp>
        <p:sp>
          <p:nvSpPr>
            <p:cNvPr id="53" name="Freeform 185">
              <a:extLst>
                <a:ext uri="{FF2B5EF4-FFF2-40B4-BE49-F238E27FC236}">
                  <a16:creationId xmlns:a16="http://schemas.microsoft.com/office/drawing/2014/main" id="{A35D29B3-00A5-C442-9552-1CB00A973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0" y="3320"/>
              <a:ext cx="93" cy="207"/>
            </a:xfrm>
            <a:custGeom>
              <a:avLst/>
              <a:gdLst>
                <a:gd name="T0" fmla="*/ 4 w 93"/>
                <a:gd name="T1" fmla="*/ 16 h 207"/>
                <a:gd name="T2" fmla="*/ 17 w 93"/>
                <a:gd name="T3" fmla="*/ 25 h 207"/>
                <a:gd name="T4" fmla="*/ 34 w 93"/>
                <a:gd name="T5" fmla="*/ 49 h 207"/>
                <a:gd name="T6" fmla="*/ 56 w 93"/>
                <a:gd name="T7" fmla="*/ 88 h 207"/>
                <a:gd name="T8" fmla="*/ 81 w 93"/>
                <a:gd name="T9" fmla="*/ 171 h 207"/>
                <a:gd name="T10" fmla="*/ 93 w 93"/>
                <a:gd name="T11" fmla="*/ 207 h 2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3"/>
                <a:gd name="T19" fmla="*/ 0 h 207"/>
                <a:gd name="T20" fmla="*/ 93 w 93"/>
                <a:gd name="T21" fmla="*/ 207 h 2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3" h="207">
                  <a:moveTo>
                    <a:pt x="4" y="16"/>
                  </a:moveTo>
                  <a:cubicBezTo>
                    <a:pt x="12" y="44"/>
                    <a:pt x="0" y="0"/>
                    <a:pt x="17" y="25"/>
                  </a:cubicBezTo>
                  <a:cubicBezTo>
                    <a:pt x="22" y="31"/>
                    <a:pt x="32" y="40"/>
                    <a:pt x="34" y="49"/>
                  </a:cubicBezTo>
                  <a:cubicBezTo>
                    <a:pt x="40" y="62"/>
                    <a:pt x="49" y="73"/>
                    <a:pt x="56" y="88"/>
                  </a:cubicBezTo>
                  <a:cubicBezTo>
                    <a:pt x="67" y="114"/>
                    <a:pt x="76" y="143"/>
                    <a:pt x="81" y="171"/>
                  </a:cubicBezTo>
                  <a:cubicBezTo>
                    <a:pt x="86" y="181"/>
                    <a:pt x="92" y="196"/>
                    <a:pt x="93" y="207"/>
                  </a:cubicBezTo>
                </a:path>
              </a:pathLst>
            </a:custGeom>
            <a:solidFill>
              <a:schemeClr val="bg2"/>
            </a:solidFill>
            <a:ln w="6350" cap="flat" cmpd="sng">
              <a:noFill/>
              <a:prstDash val="solid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sv-SE"/>
            </a:p>
          </p:txBody>
        </p:sp>
        <p:sp>
          <p:nvSpPr>
            <p:cNvPr id="54" name="Freeform 186">
              <a:extLst>
                <a:ext uri="{FF2B5EF4-FFF2-40B4-BE49-F238E27FC236}">
                  <a16:creationId xmlns:a16="http://schemas.microsoft.com/office/drawing/2014/main" id="{27EAB99C-39E9-EF4F-8CD2-1F3634010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" y="3592"/>
              <a:ext cx="134" cy="148"/>
            </a:xfrm>
            <a:custGeom>
              <a:avLst/>
              <a:gdLst>
                <a:gd name="T0" fmla="*/ 127 w 205"/>
                <a:gd name="T1" fmla="*/ 0 h 226"/>
                <a:gd name="T2" fmla="*/ 124 w 205"/>
                <a:gd name="T3" fmla="*/ 143 h 226"/>
                <a:gd name="T4" fmla="*/ 110 w 205"/>
                <a:gd name="T5" fmla="*/ 139 h 226"/>
                <a:gd name="T6" fmla="*/ 85 w 205"/>
                <a:gd name="T7" fmla="*/ 138 h 226"/>
                <a:gd name="T8" fmla="*/ 37 w 205"/>
                <a:gd name="T9" fmla="*/ 145 h 226"/>
                <a:gd name="T10" fmla="*/ 56 w 205"/>
                <a:gd name="T11" fmla="*/ 147 h 226"/>
                <a:gd name="T12" fmla="*/ 134 w 205"/>
                <a:gd name="T13" fmla="*/ 145 h 2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5"/>
                <a:gd name="T22" fmla="*/ 0 h 226"/>
                <a:gd name="T23" fmla="*/ 205 w 205"/>
                <a:gd name="T24" fmla="*/ 226 h 2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5" h="226">
                  <a:moveTo>
                    <a:pt x="194" y="0"/>
                  </a:moveTo>
                  <a:cubicBezTo>
                    <a:pt x="193" y="22"/>
                    <a:pt x="189" y="211"/>
                    <a:pt x="189" y="219"/>
                  </a:cubicBezTo>
                  <a:cubicBezTo>
                    <a:pt x="188" y="226"/>
                    <a:pt x="175" y="213"/>
                    <a:pt x="168" y="213"/>
                  </a:cubicBezTo>
                  <a:cubicBezTo>
                    <a:pt x="155" y="211"/>
                    <a:pt x="142" y="211"/>
                    <a:pt x="130" y="211"/>
                  </a:cubicBezTo>
                  <a:cubicBezTo>
                    <a:pt x="114" y="212"/>
                    <a:pt x="0" y="210"/>
                    <a:pt x="56" y="221"/>
                  </a:cubicBezTo>
                  <a:cubicBezTo>
                    <a:pt x="65" y="222"/>
                    <a:pt x="75" y="223"/>
                    <a:pt x="85" y="224"/>
                  </a:cubicBezTo>
                  <a:cubicBezTo>
                    <a:pt x="188" y="220"/>
                    <a:pt x="148" y="221"/>
                    <a:pt x="205" y="221"/>
                  </a:cubicBezTo>
                </a:path>
              </a:pathLst>
            </a:custGeom>
            <a:solidFill>
              <a:schemeClr val="bg2"/>
            </a:solidFill>
            <a:ln w="6350" cap="flat" cmpd="sng">
              <a:noFill/>
              <a:prstDash val="solid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sv-SE"/>
            </a:p>
          </p:txBody>
        </p:sp>
        <p:sp>
          <p:nvSpPr>
            <p:cNvPr id="55" name="Freeform 187">
              <a:extLst>
                <a:ext uri="{FF2B5EF4-FFF2-40B4-BE49-F238E27FC236}">
                  <a16:creationId xmlns:a16="http://schemas.microsoft.com/office/drawing/2014/main" id="{BAA9AF99-D72B-1A47-9C81-FCFCB7A00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3590"/>
              <a:ext cx="122" cy="147"/>
            </a:xfrm>
            <a:custGeom>
              <a:avLst/>
              <a:gdLst>
                <a:gd name="T0" fmla="*/ 6 w 186"/>
                <a:gd name="T1" fmla="*/ 0 h 224"/>
                <a:gd name="T2" fmla="*/ 7 w 186"/>
                <a:gd name="T3" fmla="*/ 33 h 224"/>
                <a:gd name="T4" fmla="*/ 6 w 186"/>
                <a:gd name="T5" fmla="*/ 147 h 224"/>
                <a:gd name="T6" fmla="*/ 100 w 186"/>
                <a:gd name="T7" fmla="*/ 142 h 224"/>
                <a:gd name="T8" fmla="*/ 67 w 186"/>
                <a:gd name="T9" fmla="*/ 140 h 224"/>
                <a:gd name="T10" fmla="*/ 7 w 186"/>
                <a:gd name="T11" fmla="*/ 14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6"/>
                <a:gd name="T19" fmla="*/ 0 h 224"/>
                <a:gd name="T20" fmla="*/ 186 w 186"/>
                <a:gd name="T21" fmla="*/ 224 h 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6" h="224">
                  <a:moveTo>
                    <a:pt x="9" y="0"/>
                  </a:moveTo>
                  <a:cubicBezTo>
                    <a:pt x="4" y="13"/>
                    <a:pt x="10" y="38"/>
                    <a:pt x="11" y="51"/>
                  </a:cubicBezTo>
                  <a:cubicBezTo>
                    <a:pt x="10" y="74"/>
                    <a:pt x="0" y="175"/>
                    <a:pt x="9" y="224"/>
                  </a:cubicBezTo>
                  <a:cubicBezTo>
                    <a:pt x="57" y="221"/>
                    <a:pt x="104" y="217"/>
                    <a:pt x="153" y="216"/>
                  </a:cubicBezTo>
                  <a:cubicBezTo>
                    <a:pt x="186" y="207"/>
                    <a:pt x="105" y="213"/>
                    <a:pt x="102" y="214"/>
                  </a:cubicBezTo>
                  <a:cubicBezTo>
                    <a:pt x="71" y="216"/>
                    <a:pt x="41" y="219"/>
                    <a:pt x="11" y="219"/>
                  </a:cubicBezTo>
                </a:path>
              </a:pathLst>
            </a:custGeom>
            <a:solidFill>
              <a:schemeClr val="bg2"/>
            </a:solidFill>
            <a:ln w="6350" cap="flat" cmpd="sng">
              <a:noFill/>
              <a:prstDash val="solid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sv-SE"/>
            </a:p>
          </p:txBody>
        </p:sp>
        <p:sp>
          <p:nvSpPr>
            <p:cNvPr id="56" name="Freeform 188">
              <a:extLst>
                <a:ext uri="{FF2B5EF4-FFF2-40B4-BE49-F238E27FC236}">
                  <a16:creationId xmlns:a16="http://schemas.microsoft.com/office/drawing/2014/main" id="{49E20B14-A4BA-F74E-B0C0-AD862C921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3520"/>
              <a:ext cx="164" cy="212"/>
            </a:xfrm>
            <a:custGeom>
              <a:avLst/>
              <a:gdLst>
                <a:gd name="T0" fmla="*/ 25 w 511"/>
                <a:gd name="T1" fmla="*/ 3 h 508"/>
                <a:gd name="T2" fmla="*/ 17 w 511"/>
                <a:gd name="T3" fmla="*/ 147 h 508"/>
                <a:gd name="T4" fmla="*/ 10 w 511"/>
                <a:gd name="T5" fmla="*/ 181 h 508"/>
                <a:gd name="T6" fmla="*/ 6 w 511"/>
                <a:gd name="T7" fmla="*/ 204 h 508"/>
                <a:gd name="T8" fmla="*/ 19 w 511"/>
                <a:gd name="T9" fmla="*/ 198 h 508"/>
                <a:gd name="T10" fmla="*/ 25 w 511"/>
                <a:gd name="T11" fmla="*/ 195 h 508"/>
                <a:gd name="T12" fmla="*/ 75 w 511"/>
                <a:gd name="T13" fmla="*/ 204 h 508"/>
                <a:gd name="T14" fmla="*/ 80 w 511"/>
                <a:gd name="T15" fmla="*/ 45 h 508"/>
                <a:gd name="T16" fmla="*/ 95 w 511"/>
                <a:gd name="T17" fmla="*/ 212 h 508"/>
                <a:gd name="T18" fmla="*/ 147 w 511"/>
                <a:gd name="T19" fmla="*/ 204 h 508"/>
                <a:gd name="T20" fmla="*/ 149 w 511"/>
                <a:gd name="T21" fmla="*/ 189 h 508"/>
                <a:gd name="T22" fmla="*/ 119 w 511"/>
                <a:gd name="T23" fmla="*/ 53 h 508"/>
                <a:gd name="T24" fmla="*/ 104 w 511"/>
                <a:gd name="T25" fmla="*/ 0 h 5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1"/>
                <a:gd name="T40" fmla="*/ 0 h 508"/>
                <a:gd name="T41" fmla="*/ 511 w 511"/>
                <a:gd name="T42" fmla="*/ 508 h 5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1" h="508">
                  <a:moveTo>
                    <a:pt x="79" y="6"/>
                  </a:moveTo>
                  <a:cubicBezTo>
                    <a:pt x="90" y="113"/>
                    <a:pt x="88" y="247"/>
                    <a:pt x="52" y="352"/>
                  </a:cubicBezTo>
                  <a:cubicBezTo>
                    <a:pt x="34" y="401"/>
                    <a:pt x="56" y="335"/>
                    <a:pt x="32" y="433"/>
                  </a:cubicBezTo>
                  <a:cubicBezTo>
                    <a:pt x="27" y="451"/>
                    <a:pt x="0" y="494"/>
                    <a:pt x="18" y="488"/>
                  </a:cubicBezTo>
                  <a:cubicBezTo>
                    <a:pt x="31" y="483"/>
                    <a:pt x="45" y="478"/>
                    <a:pt x="59" y="474"/>
                  </a:cubicBezTo>
                  <a:cubicBezTo>
                    <a:pt x="65" y="471"/>
                    <a:pt x="79" y="467"/>
                    <a:pt x="79" y="467"/>
                  </a:cubicBezTo>
                  <a:cubicBezTo>
                    <a:pt x="159" y="472"/>
                    <a:pt x="174" y="472"/>
                    <a:pt x="235" y="488"/>
                  </a:cubicBezTo>
                  <a:cubicBezTo>
                    <a:pt x="268" y="438"/>
                    <a:pt x="246" y="159"/>
                    <a:pt x="249" y="108"/>
                  </a:cubicBezTo>
                  <a:cubicBezTo>
                    <a:pt x="252" y="178"/>
                    <a:pt x="253" y="447"/>
                    <a:pt x="296" y="508"/>
                  </a:cubicBezTo>
                  <a:cubicBezTo>
                    <a:pt x="329" y="460"/>
                    <a:pt x="412" y="484"/>
                    <a:pt x="459" y="488"/>
                  </a:cubicBezTo>
                  <a:cubicBezTo>
                    <a:pt x="511" y="499"/>
                    <a:pt x="482" y="479"/>
                    <a:pt x="465" y="454"/>
                  </a:cubicBezTo>
                  <a:cubicBezTo>
                    <a:pt x="433" y="345"/>
                    <a:pt x="406" y="235"/>
                    <a:pt x="371" y="128"/>
                  </a:cubicBezTo>
                  <a:cubicBezTo>
                    <a:pt x="364" y="109"/>
                    <a:pt x="338" y="13"/>
                    <a:pt x="323" y="0"/>
                  </a:cubicBezTo>
                </a:path>
              </a:pathLst>
            </a:custGeom>
            <a:solidFill>
              <a:schemeClr val="bg2"/>
            </a:solidFill>
            <a:ln w="6350" cap="flat" cmpd="sng">
              <a:noFill/>
              <a:prstDash val="solid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v-SE"/>
            </a:p>
          </p:txBody>
        </p:sp>
        <p:sp>
          <p:nvSpPr>
            <p:cNvPr id="57" name="Freeform 189">
              <a:extLst>
                <a:ext uri="{FF2B5EF4-FFF2-40B4-BE49-F238E27FC236}">
                  <a16:creationId xmlns:a16="http://schemas.microsoft.com/office/drawing/2014/main" id="{9CB0462D-604A-A444-805A-CB4E57EA0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" y="3332"/>
              <a:ext cx="161" cy="269"/>
            </a:xfrm>
            <a:custGeom>
              <a:avLst/>
              <a:gdLst>
                <a:gd name="T0" fmla="*/ 29 w 161"/>
                <a:gd name="T1" fmla="*/ 5 h 269"/>
                <a:gd name="T2" fmla="*/ 105 w 161"/>
                <a:gd name="T3" fmla="*/ 0 h 269"/>
                <a:gd name="T4" fmla="*/ 118 w 161"/>
                <a:gd name="T5" fmla="*/ 5 h 269"/>
                <a:gd name="T6" fmla="*/ 113 w 161"/>
                <a:gd name="T7" fmla="*/ 19 h 269"/>
                <a:gd name="T8" fmla="*/ 122 w 161"/>
                <a:gd name="T9" fmla="*/ 59 h 269"/>
                <a:gd name="T10" fmla="*/ 149 w 161"/>
                <a:gd name="T11" fmla="*/ 146 h 269"/>
                <a:gd name="T12" fmla="*/ 145 w 161"/>
                <a:gd name="T13" fmla="*/ 232 h 269"/>
                <a:gd name="T14" fmla="*/ 149 w 161"/>
                <a:gd name="T15" fmla="*/ 236 h 269"/>
                <a:gd name="T16" fmla="*/ 83 w 161"/>
                <a:gd name="T17" fmla="*/ 246 h 269"/>
                <a:gd name="T18" fmla="*/ 95 w 161"/>
                <a:gd name="T19" fmla="*/ 230 h 269"/>
                <a:gd name="T20" fmla="*/ 73 w 161"/>
                <a:gd name="T21" fmla="*/ 12 h 269"/>
                <a:gd name="T22" fmla="*/ 81 w 161"/>
                <a:gd name="T23" fmla="*/ 244 h 269"/>
                <a:gd name="T24" fmla="*/ 3 w 161"/>
                <a:gd name="T25" fmla="*/ 228 h 269"/>
                <a:gd name="T26" fmla="*/ 15 w 161"/>
                <a:gd name="T27" fmla="*/ 148 h 269"/>
                <a:gd name="T28" fmla="*/ 29 w 161"/>
                <a:gd name="T29" fmla="*/ 54 h 269"/>
                <a:gd name="T30" fmla="*/ 29 w 161"/>
                <a:gd name="T31" fmla="*/ 5 h 2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1"/>
                <a:gd name="T49" fmla="*/ 0 h 269"/>
                <a:gd name="T50" fmla="*/ 161 w 161"/>
                <a:gd name="T51" fmla="*/ 269 h 26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1" h="269">
                  <a:moveTo>
                    <a:pt x="29" y="5"/>
                  </a:moveTo>
                  <a:cubicBezTo>
                    <a:pt x="56" y="11"/>
                    <a:pt x="77" y="6"/>
                    <a:pt x="105" y="0"/>
                  </a:cubicBezTo>
                  <a:cubicBezTo>
                    <a:pt x="109" y="1"/>
                    <a:pt x="115" y="0"/>
                    <a:pt x="118" y="5"/>
                  </a:cubicBezTo>
                  <a:cubicBezTo>
                    <a:pt x="120" y="9"/>
                    <a:pt x="113" y="14"/>
                    <a:pt x="113" y="19"/>
                  </a:cubicBezTo>
                  <a:cubicBezTo>
                    <a:pt x="113" y="32"/>
                    <a:pt x="119" y="45"/>
                    <a:pt x="122" y="59"/>
                  </a:cubicBezTo>
                  <a:cubicBezTo>
                    <a:pt x="132" y="109"/>
                    <a:pt x="134" y="98"/>
                    <a:pt x="149" y="146"/>
                  </a:cubicBezTo>
                  <a:cubicBezTo>
                    <a:pt x="161" y="184"/>
                    <a:pt x="155" y="204"/>
                    <a:pt x="145" y="232"/>
                  </a:cubicBezTo>
                  <a:cubicBezTo>
                    <a:pt x="159" y="244"/>
                    <a:pt x="152" y="232"/>
                    <a:pt x="149" y="236"/>
                  </a:cubicBezTo>
                  <a:cubicBezTo>
                    <a:pt x="146" y="239"/>
                    <a:pt x="87" y="247"/>
                    <a:pt x="83" y="246"/>
                  </a:cubicBezTo>
                  <a:cubicBezTo>
                    <a:pt x="74" y="247"/>
                    <a:pt x="97" y="269"/>
                    <a:pt x="95" y="230"/>
                  </a:cubicBezTo>
                  <a:cubicBezTo>
                    <a:pt x="93" y="191"/>
                    <a:pt x="75" y="10"/>
                    <a:pt x="73" y="12"/>
                  </a:cubicBezTo>
                  <a:cubicBezTo>
                    <a:pt x="83" y="172"/>
                    <a:pt x="104" y="257"/>
                    <a:pt x="81" y="244"/>
                  </a:cubicBezTo>
                  <a:cubicBezTo>
                    <a:pt x="53" y="228"/>
                    <a:pt x="0" y="238"/>
                    <a:pt x="3" y="228"/>
                  </a:cubicBezTo>
                  <a:cubicBezTo>
                    <a:pt x="6" y="217"/>
                    <a:pt x="13" y="158"/>
                    <a:pt x="15" y="148"/>
                  </a:cubicBezTo>
                  <a:cubicBezTo>
                    <a:pt x="23" y="101"/>
                    <a:pt x="25" y="101"/>
                    <a:pt x="29" y="54"/>
                  </a:cubicBezTo>
                  <a:cubicBezTo>
                    <a:pt x="32" y="7"/>
                    <a:pt x="39" y="27"/>
                    <a:pt x="29" y="5"/>
                  </a:cubicBezTo>
                  <a:close/>
                </a:path>
              </a:pathLst>
            </a:custGeom>
            <a:solidFill>
              <a:schemeClr val="bg2"/>
            </a:solidFill>
            <a:ln w="6350" cap="flat" cmpd="sng">
              <a:noFill/>
              <a:prstDash val="solid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v-SE"/>
            </a:p>
          </p:txBody>
        </p:sp>
      </p:grpSp>
      <p:grpSp>
        <p:nvGrpSpPr>
          <p:cNvPr id="58" name="Group 190">
            <a:extLst>
              <a:ext uri="{FF2B5EF4-FFF2-40B4-BE49-F238E27FC236}">
                <a16:creationId xmlns:a16="http://schemas.microsoft.com/office/drawing/2014/main" id="{3B57D177-6758-D146-AB06-0DB6A86B4D4D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5094734"/>
            <a:ext cx="349250" cy="671512"/>
            <a:chOff x="1490" y="3221"/>
            <a:chExt cx="270" cy="519"/>
          </a:xfrm>
        </p:grpSpPr>
        <p:sp>
          <p:nvSpPr>
            <p:cNvPr id="59" name="Freeform 191">
              <a:extLst>
                <a:ext uri="{FF2B5EF4-FFF2-40B4-BE49-F238E27FC236}">
                  <a16:creationId xmlns:a16="http://schemas.microsoft.com/office/drawing/2014/main" id="{359B3E36-E92B-2F44-86D9-8CA736780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" y="3238"/>
              <a:ext cx="73" cy="99"/>
            </a:xfrm>
            <a:custGeom>
              <a:avLst/>
              <a:gdLst>
                <a:gd name="T0" fmla="*/ 73 w 73"/>
                <a:gd name="T1" fmla="*/ 36 h 99"/>
                <a:gd name="T2" fmla="*/ 38 w 73"/>
                <a:gd name="T3" fmla="*/ 0 h 99"/>
                <a:gd name="T4" fmla="*/ 7 w 73"/>
                <a:gd name="T5" fmla="*/ 12 h 99"/>
                <a:gd name="T6" fmla="*/ 9 w 73"/>
                <a:gd name="T7" fmla="*/ 65 h 99"/>
                <a:gd name="T8" fmla="*/ 15 w 73"/>
                <a:gd name="T9" fmla="*/ 83 h 99"/>
                <a:gd name="T10" fmla="*/ 38 w 73"/>
                <a:gd name="T11" fmla="*/ 99 h 99"/>
                <a:gd name="T12" fmla="*/ 64 w 73"/>
                <a:gd name="T13" fmla="*/ 83 h 99"/>
                <a:gd name="T14" fmla="*/ 72 w 73"/>
                <a:gd name="T15" fmla="*/ 65 h 99"/>
                <a:gd name="T16" fmla="*/ 64 w 73"/>
                <a:gd name="T17" fmla="*/ 21 h 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"/>
                <a:gd name="T28" fmla="*/ 0 h 99"/>
                <a:gd name="T29" fmla="*/ 73 w 73"/>
                <a:gd name="T30" fmla="*/ 99 h 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" h="99">
                  <a:moveTo>
                    <a:pt x="73" y="36"/>
                  </a:moveTo>
                  <a:cubicBezTo>
                    <a:pt x="69" y="13"/>
                    <a:pt x="58" y="8"/>
                    <a:pt x="38" y="0"/>
                  </a:cubicBezTo>
                  <a:cubicBezTo>
                    <a:pt x="12" y="6"/>
                    <a:pt x="21" y="0"/>
                    <a:pt x="7" y="12"/>
                  </a:cubicBezTo>
                  <a:cubicBezTo>
                    <a:pt x="0" y="36"/>
                    <a:pt x="2" y="40"/>
                    <a:pt x="9" y="65"/>
                  </a:cubicBezTo>
                  <a:cubicBezTo>
                    <a:pt x="11" y="71"/>
                    <a:pt x="10" y="80"/>
                    <a:pt x="15" y="83"/>
                  </a:cubicBezTo>
                  <a:cubicBezTo>
                    <a:pt x="32" y="97"/>
                    <a:pt x="24" y="93"/>
                    <a:pt x="38" y="99"/>
                  </a:cubicBezTo>
                  <a:cubicBezTo>
                    <a:pt x="51" y="95"/>
                    <a:pt x="56" y="96"/>
                    <a:pt x="64" y="83"/>
                  </a:cubicBezTo>
                  <a:cubicBezTo>
                    <a:pt x="66" y="77"/>
                    <a:pt x="71" y="72"/>
                    <a:pt x="72" y="65"/>
                  </a:cubicBezTo>
                  <a:cubicBezTo>
                    <a:pt x="73" y="49"/>
                    <a:pt x="64" y="36"/>
                    <a:pt x="64" y="21"/>
                  </a:cubicBezTo>
                </a:path>
              </a:pathLst>
            </a:custGeom>
            <a:solidFill>
              <a:schemeClr val="bg2"/>
            </a:solidFill>
            <a:ln w="6350" cap="flat" cmpd="sng">
              <a:noFill/>
              <a:prstDash val="solid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v-SE"/>
            </a:p>
          </p:txBody>
        </p:sp>
        <p:sp>
          <p:nvSpPr>
            <p:cNvPr id="60" name="Freeform 192">
              <a:extLst>
                <a:ext uri="{FF2B5EF4-FFF2-40B4-BE49-F238E27FC236}">
                  <a16:creationId xmlns:a16="http://schemas.microsoft.com/office/drawing/2014/main" id="{87741065-82A4-C94C-A174-6CE5C3D8F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3223"/>
              <a:ext cx="47" cy="119"/>
            </a:xfrm>
            <a:custGeom>
              <a:avLst/>
              <a:gdLst>
                <a:gd name="T0" fmla="*/ 47 w 51"/>
                <a:gd name="T1" fmla="*/ 10 h 119"/>
                <a:gd name="T2" fmla="*/ 26 w 51"/>
                <a:gd name="T3" fmla="*/ 7 h 119"/>
                <a:gd name="T4" fmla="*/ 10 w 51"/>
                <a:gd name="T5" fmla="*/ 29 h 119"/>
                <a:gd name="T6" fmla="*/ 0 w 51"/>
                <a:gd name="T7" fmla="*/ 62 h 119"/>
                <a:gd name="T8" fmla="*/ 8 w 51"/>
                <a:gd name="T9" fmla="*/ 115 h 119"/>
                <a:gd name="T10" fmla="*/ 15 w 51"/>
                <a:gd name="T11" fmla="*/ 106 h 119"/>
                <a:gd name="T12" fmla="*/ 16 w 51"/>
                <a:gd name="T13" fmla="*/ 100 h 119"/>
                <a:gd name="T14" fmla="*/ 19 w 51"/>
                <a:gd name="T15" fmla="*/ 97 h 119"/>
                <a:gd name="T16" fmla="*/ 25 w 51"/>
                <a:gd name="T17" fmla="*/ 76 h 119"/>
                <a:gd name="T18" fmla="*/ 28 w 51"/>
                <a:gd name="T19" fmla="*/ 57 h 119"/>
                <a:gd name="T20" fmla="*/ 34 w 51"/>
                <a:gd name="T21" fmla="*/ 26 h 119"/>
                <a:gd name="T22" fmla="*/ 47 w 51"/>
                <a:gd name="T23" fmla="*/ 10 h 1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1"/>
                <a:gd name="T37" fmla="*/ 0 h 119"/>
                <a:gd name="T38" fmla="*/ 51 w 51"/>
                <a:gd name="T39" fmla="*/ 119 h 1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1" h="119">
                  <a:moveTo>
                    <a:pt x="51" y="10"/>
                  </a:moveTo>
                  <a:cubicBezTo>
                    <a:pt x="40" y="10"/>
                    <a:pt x="36" y="0"/>
                    <a:pt x="28" y="7"/>
                  </a:cubicBezTo>
                  <a:cubicBezTo>
                    <a:pt x="25" y="10"/>
                    <a:pt x="12" y="25"/>
                    <a:pt x="11" y="29"/>
                  </a:cubicBezTo>
                  <a:cubicBezTo>
                    <a:pt x="9" y="32"/>
                    <a:pt x="0" y="62"/>
                    <a:pt x="0" y="62"/>
                  </a:cubicBezTo>
                  <a:cubicBezTo>
                    <a:pt x="4" y="94"/>
                    <a:pt x="44" y="101"/>
                    <a:pt x="9" y="115"/>
                  </a:cubicBezTo>
                  <a:cubicBezTo>
                    <a:pt x="26" y="119"/>
                    <a:pt x="5" y="119"/>
                    <a:pt x="16" y="106"/>
                  </a:cubicBezTo>
                  <a:cubicBezTo>
                    <a:pt x="16" y="104"/>
                    <a:pt x="16" y="102"/>
                    <a:pt x="17" y="100"/>
                  </a:cubicBezTo>
                  <a:cubicBezTo>
                    <a:pt x="18" y="98"/>
                    <a:pt x="20" y="98"/>
                    <a:pt x="21" y="97"/>
                  </a:cubicBezTo>
                  <a:cubicBezTo>
                    <a:pt x="21" y="95"/>
                    <a:pt x="26" y="79"/>
                    <a:pt x="27" y="76"/>
                  </a:cubicBezTo>
                  <a:cubicBezTo>
                    <a:pt x="27" y="70"/>
                    <a:pt x="30" y="57"/>
                    <a:pt x="30" y="57"/>
                  </a:cubicBezTo>
                  <a:cubicBezTo>
                    <a:pt x="29" y="49"/>
                    <a:pt x="29" y="33"/>
                    <a:pt x="37" y="26"/>
                  </a:cubicBezTo>
                  <a:cubicBezTo>
                    <a:pt x="42" y="20"/>
                    <a:pt x="46" y="16"/>
                    <a:pt x="51" y="10"/>
                  </a:cubicBezTo>
                  <a:close/>
                </a:path>
              </a:pathLst>
            </a:custGeom>
            <a:solidFill>
              <a:schemeClr val="bg2"/>
            </a:solidFill>
            <a:ln w="6350" cap="flat" cmpd="sng">
              <a:noFill/>
              <a:prstDash val="solid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v-SE"/>
            </a:p>
          </p:txBody>
        </p:sp>
        <p:sp>
          <p:nvSpPr>
            <p:cNvPr id="61" name="Freeform 193">
              <a:extLst>
                <a:ext uri="{FF2B5EF4-FFF2-40B4-BE49-F238E27FC236}">
                  <a16:creationId xmlns:a16="http://schemas.microsoft.com/office/drawing/2014/main" id="{DC16551C-B63B-5947-B631-03566C8F9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4" y="3221"/>
              <a:ext cx="66" cy="118"/>
            </a:xfrm>
            <a:custGeom>
              <a:avLst/>
              <a:gdLst>
                <a:gd name="T0" fmla="*/ 0 w 92"/>
                <a:gd name="T1" fmla="*/ 16 h 118"/>
                <a:gd name="T2" fmla="*/ 20 w 92"/>
                <a:gd name="T3" fmla="*/ 0 h 118"/>
                <a:gd name="T4" fmla="*/ 45 w 92"/>
                <a:gd name="T5" fmla="*/ 10 h 118"/>
                <a:gd name="T6" fmla="*/ 52 w 92"/>
                <a:gd name="T7" fmla="*/ 35 h 118"/>
                <a:gd name="T8" fmla="*/ 55 w 92"/>
                <a:gd name="T9" fmla="*/ 51 h 118"/>
                <a:gd name="T10" fmla="*/ 60 w 92"/>
                <a:gd name="T11" fmla="*/ 69 h 118"/>
                <a:gd name="T12" fmla="*/ 54 w 92"/>
                <a:gd name="T13" fmla="*/ 95 h 118"/>
                <a:gd name="T14" fmla="*/ 65 w 92"/>
                <a:gd name="T15" fmla="*/ 87 h 118"/>
                <a:gd name="T16" fmla="*/ 57 w 92"/>
                <a:gd name="T17" fmla="*/ 101 h 118"/>
                <a:gd name="T18" fmla="*/ 64 w 92"/>
                <a:gd name="T19" fmla="*/ 101 h 118"/>
                <a:gd name="T20" fmla="*/ 49 w 92"/>
                <a:gd name="T21" fmla="*/ 107 h 118"/>
                <a:gd name="T22" fmla="*/ 45 w 92"/>
                <a:gd name="T23" fmla="*/ 78 h 118"/>
                <a:gd name="T24" fmla="*/ 29 w 92"/>
                <a:gd name="T25" fmla="*/ 27 h 118"/>
                <a:gd name="T26" fmla="*/ 10 w 92"/>
                <a:gd name="T27" fmla="*/ 14 h 1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2"/>
                <a:gd name="T43" fmla="*/ 0 h 118"/>
                <a:gd name="T44" fmla="*/ 92 w 92"/>
                <a:gd name="T45" fmla="*/ 118 h 1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2" h="118">
                  <a:moveTo>
                    <a:pt x="0" y="16"/>
                  </a:moveTo>
                  <a:cubicBezTo>
                    <a:pt x="12" y="12"/>
                    <a:pt x="14" y="2"/>
                    <a:pt x="28" y="0"/>
                  </a:cubicBezTo>
                  <a:cubicBezTo>
                    <a:pt x="46" y="3"/>
                    <a:pt x="49" y="2"/>
                    <a:pt x="63" y="10"/>
                  </a:cubicBezTo>
                  <a:cubicBezTo>
                    <a:pt x="65" y="16"/>
                    <a:pt x="67" y="30"/>
                    <a:pt x="72" y="35"/>
                  </a:cubicBezTo>
                  <a:cubicBezTo>
                    <a:pt x="73" y="41"/>
                    <a:pt x="77" y="51"/>
                    <a:pt x="77" y="51"/>
                  </a:cubicBezTo>
                  <a:cubicBezTo>
                    <a:pt x="78" y="54"/>
                    <a:pt x="80" y="59"/>
                    <a:pt x="83" y="69"/>
                  </a:cubicBezTo>
                  <a:cubicBezTo>
                    <a:pt x="83" y="76"/>
                    <a:pt x="74" y="92"/>
                    <a:pt x="75" y="95"/>
                  </a:cubicBezTo>
                  <a:cubicBezTo>
                    <a:pt x="80" y="94"/>
                    <a:pt x="85" y="86"/>
                    <a:pt x="91" y="87"/>
                  </a:cubicBezTo>
                  <a:cubicBezTo>
                    <a:pt x="92" y="87"/>
                    <a:pt x="80" y="100"/>
                    <a:pt x="79" y="101"/>
                  </a:cubicBezTo>
                  <a:cubicBezTo>
                    <a:pt x="75" y="102"/>
                    <a:pt x="89" y="101"/>
                    <a:pt x="89" y="101"/>
                  </a:cubicBezTo>
                  <a:cubicBezTo>
                    <a:pt x="61" y="97"/>
                    <a:pt x="81" y="118"/>
                    <a:pt x="68" y="107"/>
                  </a:cubicBezTo>
                  <a:cubicBezTo>
                    <a:pt x="64" y="88"/>
                    <a:pt x="65" y="97"/>
                    <a:pt x="63" y="78"/>
                  </a:cubicBezTo>
                  <a:cubicBezTo>
                    <a:pt x="62" y="72"/>
                    <a:pt x="56" y="31"/>
                    <a:pt x="41" y="27"/>
                  </a:cubicBezTo>
                  <a:cubicBezTo>
                    <a:pt x="31" y="20"/>
                    <a:pt x="26" y="14"/>
                    <a:pt x="14" y="14"/>
                  </a:cubicBezTo>
                </a:path>
              </a:pathLst>
            </a:custGeom>
            <a:solidFill>
              <a:schemeClr val="bg2"/>
            </a:solidFill>
            <a:ln w="6350" cap="flat" cmpd="sng">
              <a:noFill/>
              <a:prstDash val="solid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v-SE"/>
            </a:p>
          </p:txBody>
        </p:sp>
        <p:sp>
          <p:nvSpPr>
            <p:cNvPr id="62" name="Freeform 194">
              <a:extLst>
                <a:ext uri="{FF2B5EF4-FFF2-40B4-BE49-F238E27FC236}">
                  <a16:creationId xmlns:a16="http://schemas.microsoft.com/office/drawing/2014/main" id="{C08BC9BD-8FEE-4944-A02F-57BCBEAB3836}"/>
                </a:ext>
              </a:extLst>
            </p:cNvPr>
            <p:cNvSpPr>
              <a:spLocks/>
            </p:cNvSpPr>
            <p:nvPr/>
          </p:nvSpPr>
          <p:spPr bwMode="auto">
            <a:xfrm rot="16006696">
              <a:off x="1485" y="3543"/>
              <a:ext cx="69" cy="45"/>
            </a:xfrm>
            <a:custGeom>
              <a:avLst/>
              <a:gdLst>
                <a:gd name="T0" fmla="*/ 56 w 194"/>
                <a:gd name="T1" fmla="*/ 15 h 145"/>
                <a:gd name="T2" fmla="*/ 30 w 194"/>
                <a:gd name="T3" fmla="*/ 17 h 145"/>
                <a:gd name="T4" fmla="*/ 35 w 194"/>
                <a:gd name="T5" fmla="*/ 23 h 145"/>
                <a:gd name="T6" fmla="*/ 30 w 194"/>
                <a:gd name="T7" fmla="*/ 27 h 145"/>
                <a:gd name="T8" fmla="*/ 51 w 194"/>
                <a:gd name="T9" fmla="*/ 38 h 145"/>
                <a:gd name="T10" fmla="*/ 61 w 194"/>
                <a:gd name="T11" fmla="*/ 34 h 145"/>
                <a:gd name="T12" fmla="*/ 68 w 194"/>
                <a:gd name="T13" fmla="*/ 32 h 145"/>
                <a:gd name="T14" fmla="*/ 66 w 194"/>
                <a:gd name="T15" fmla="*/ 29 h 1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4"/>
                <a:gd name="T25" fmla="*/ 0 h 145"/>
                <a:gd name="T26" fmla="*/ 194 w 194"/>
                <a:gd name="T27" fmla="*/ 145 h 1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4" h="145">
                  <a:moveTo>
                    <a:pt x="158" y="47"/>
                  </a:moveTo>
                  <a:cubicBezTo>
                    <a:pt x="73" y="26"/>
                    <a:pt x="0" y="0"/>
                    <a:pt x="83" y="54"/>
                  </a:cubicBezTo>
                  <a:cubicBezTo>
                    <a:pt x="87" y="61"/>
                    <a:pt x="89" y="71"/>
                    <a:pt x="97" y="75"/>
                  </a:cubicBezTo>
                  <a:cubicBezTo>
                    <a:pt x="122" y="87"/>
                    <a:pt x="193" y="73"/>
                    <a:pt x="83" y="88"/>
                  </a:cubicBezTo>
                  <a:cubicBezTo>
                    <a:pt x="62" y="145"/>
                    <a:pt x="102" y="127"/>
                    <a:pt x="144" y="122"/>
                  </a:cubicBezTo>
                  <a:cubicBezTo>
                    <a:pt x="153" y="117"/>
                    <a:pt x="161" y="111"/>
                    <a:pt x="171" y="108"/>
                  </a:cubicBezTo>
                  <a:cubicBezTo>
                    <a:pt x="177" y="105"/>
                    <a:pt x="186" y="106"/>
                    <a:pt x="192" y="102"/>
                  </a:cubicBezTo>
                  <a:cubicBezTo>
                    <a:pt x="194" y="99"/>
                    <a:pt x="187" y="97"/>
                    <a:pt x="185" y="95"/>
                  </a:cubicBezTo>
                </a:path>
              </a:pathLst>
            </a:custGeom>
            <a:solidFill>
              <a:schemeClr val="bg2"/>
            </a:solidFill>
            <a:ln w="6350" cap="flat" cmpd="sng">
              <a:noFill/>
              <a:prstDash val="solid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v-SE"/>
            </a:p>
          </p:txBody>
        </p:sp>
        <p:sp>
          <p:nvSpPr>
            <p:cNvPr id="63" name="Freeform 195">
              <a:extLst>
                <a:ext uri="{FF2B5EF4-FFF2-40B4-BE49-F238E27FC236}">
                  <a16:creationId xmlns:a16="http://schemas.microsoft.com/office/drawing/2014/main" id="{C18AAA44-4164-5643-BB11-CDD8D56D54ED}"/>
                </a:ext>
              </a:extLst>
            </p:cNvPr>
            <p:cNvSpPr>
              <a:spLocks/>
            </p:cNvSpPr>
            <p:nvPr/>
          </p:nvSpPr>
          <p:spPr bwMode="auto">
            <a:xfrm rot="16006696">
              <a:off x="1513" y="3551"/>
              <a:ext cx="25" cy="13"/>
            </a:xfrm>
            <a:custGeom>
              <a:avLst/>
              <a:gdLst>
                <a:gd name="T0" fmla="*/ 0 w 68"/>
                <a:gd name="T1" fmla="*/ 13 h 31"/>
                <a:gd name="T2" fmla="*/ 25 w 68"/>
                <a:gd name="T3" fmla="*/ 8 h 31"/>
                <a:gd name="T4" fmla="*/ 0 60000 65536"/>
                <a:gd name="T5" fmla="*/ 0 60000 65536"/>
                <a:gd name="T6" fmla="*/ 0 w 68"/>
                <a:gd name="T7" fmla="*/ 0 h 31"/>
                <a:gd name="T8" fmla="*/ 68 w 68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8" h="31">
                  <a:moveTo>
                    <a:pt x="0" y="31"/>
                  </a:moveTo>
                  <a:cubicBezTo>
                    <a:pt x="21" y="0"/>
                    <a:pt x="36" y="0"/>
                    <a:pt x="68" y="18"/>
                  </a:cubicBezTo>
                </a:path>
              </a:pathLst>
            </a:custGeom>
            <a:solidFill>
              <a:schemeClr val="bg2"/>
            </a:solidFill>
            <a:ln w="6350" cap="flat" cmpd="sng">
              <a:noFill/>
              <a:prstDash val="solid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sv-SE"/>
            </a:p>
          </p:txBody>
        </p:sp>
        <p:sp>
          <p:nvSpPr>
            <p:cNvPr id="64" name="Freeform 196">
              <a:extLst>
                <a:ext uri="{FF2B5EF4-FFF2-40B4-BE49-F238E27FC236}">
                  <a16:creationId xmlns:a16="http://schemas.microsoft.com/office/drawing/2014/main" id="{441358F7-4BA9-B343-8B57-EA2BA6F74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3340"/>
              <a:ext cx="65" cy="215"/>
            </a:xfrm>
            <a:custGeom>
              <a:avLst/>
              <a:gdLst>
                <a:gd name="T0" fmla="*/ 60 w 65"/>
                <a:gd name="T1" fmla="*/ 0 h 215"/>
                <a:gd name="T2" fmla="*/ 42 w 65"/>
                <a:gd name="T3" fmla="*/ 38 h 215"/>
                <a:gd name="T4" fmla="*/ 20 w 65"/>
                <a:gd name="T5" fmla="*/ 114 h 215"/>
                <a:gd name="T6" fmla="*/ 2 w 65"/>
                <a:gd name="T7" fmla="*/ 215 h 2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"/>
                <a:gd name="T13" fmla="*/ 0 h 215"/>
                <a:gd name="T14" fmla="*/ 65 w 65"/>
                <a:gd name="T15" fmla="*/ 215 h 2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" h="215">
                  <a:moveTo>
                    <a:pt x="60" y="0"/>
                  </a:moveTo>
                  <a:cubicBezTo>
                    <a:pt x="65" y="12"/>
                    <a:pt x="43" y="13"/>
                    <a:pt x="42" y="38"/>
                  </a:cubicBezTo>
                  <a:cubicBezTo>
                    <a:pt x="38" y="74"/>
                    <a:pt x="24" y="81"/>
                    <a:pt x="20" y="114"/>
                  </a:cubicBezTo>
                  <a:cubicBezTo>
                    <a:pt x="9" y="141"/>
                    <a:pt x="0" y="185"/>
                    <a:pt x="2" y="215"/>
                  </a:cubicBezTo>
                </a:path>
              </a:pathLst>
            </a:custGeom>
            <a:solidFill>
              <a:schemeClr val="bg2"/>
            </a:solidFill>
            <a:ln w="6350" cap="flat" cmpd="sng">
              <a:noFill/>
              <a:prstDash val="solid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v-SE"/>
            </a:p>
          </p:txBody>
        </p:sp>
        <p:sp>
          <p:nvSpPr>
            <p:cNvPr id="65" name="Freeform 197">
              <a:extLst>
                <a:ext uri="{FF2B5EF4-FFF2-40B4-BE49-F238E27FC236}">
                  <a16:creationId xmlns:a16="http://schemas.microsoft.com/office/drawing/2014/main" id="{011E6E0F-E905-C242-B0CC-4CDCE506C9BB}"/>
                </a:ext>
              </a:extLst>
            </p:cNvPr>
            <p:cNvSpPr>
              <a:spLocks/>
            </p:cNvSpPr>
            <p:nvPr/>
          </p:nvSpPr>
          <p:spPr bwMode="auto">
            <a:xfrm rot="5124408">
              <a:off x="1711" y="3517"/>
              <a:ext cx="68" cy="31"/>
            </a:xfrm>
            <a:custGeom>
              <a:avLst/>
              <a:gdLst>
                <a:gd name="T0" fmla="*/ 7 w 146"/>
                <a:gd name="T1" fmla="*/ 19 h 95"/>
                <a:gd name="T2" fmla="*/ 54 w 146"/>
                <a:gd name="T3" fmla="*/ 1 h 95"/>
                <a:gd name="T4" fmla="*/ 67 w 146"/>
                <a:gd name="T5" fmla="*/ 3 h 95"/>
                <a:gd name="T6" fmla="*/ 60 w 146"/>
                <a:gd name="T7" fmla="*/ 10 h 95"/>
                <a:gd name="T8" fmla="*/ 19 w 146"/>
                <a:gd name="T9" fmla="*/ 19 h 95"/>
                <a:gd name="T10" fmla="*/ 3 w 146"/>
                <a:gd name="T11" fmla="*/ 16 h 95"/>
                <a:gd name="T12" fmla="*/ 19 w 146"/>
                <a:gd name="T13" fmla="*/ 14 h 95"/>
                <a:gd name="T14" fmla="*/ 38 w 146"/>
                <a:gd name="T15" fmla="*/ 21 h 95"/>
                <a:gd name="T16" fmla="*/ 35 w 146"/>
                <a:gd name="T17" fmla="*/ 30 h 95"/>
                <a:gd name="T18" fmla="*/ 22 w 146"/>
                <a:gd name="T19" fmla="*/ 27 h 95"/>
                <a:gd name="T20" fmla="*/ 7 w 146"/>
                <a:gd name="T21" fmla="*/ 19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6"/>
                <a:gd name="T34" fmla="*/ 0 h 95"/>
                <a:gd name="T35" fmla="*/ 146 w 146"/>
                <a:gd name="T36" fmla="*/ 95 h 9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6" h="95">
                  <a:moveTo>
                    <a:pt x="14" y="57"/>
                  </a:moveTo>
                  <a:cubicBezTo>
                    <a:pt x="44" y="16"/>
                    <a:pt x="67" y="12"/>
                    <a:pt x="116" y="2"/>
                  </a:cubicBezTo>
                  <a:cubicBezTo>
                    <a:pt x="125" y="4"/>
                    <a:pt x="139" y="0"/>
                    <a:pt x="143" y="9"/>
                  </a:cubicBezTo>
                  <a:cubicBezTo>
                    <a:pt x="146" y="16"/>
                    <a:pt x="135" y="24"/>
                    <a:pt x="129" y="30"/>
                  </a:cubicBezTo>
                  <a:cubicBezTo>
                    <a:pt x="106" y="48"/>
                    <a:pt x="68" y="49"/>
                    <a:pt x="41" y="57"/>
                  </a:cubicBezTo>
                  <a:cubicBezTo>
                    <a:pt x="29" y="54"/>
                    <a:pt x="7" y="61"/>
                    <a:pt x="7" y="50"/>
                  </a:cubicBezTo>
                  <a:cubicBezTo>
                    <a:pt x="7" y="38"/>
                    <a:pt x="29" y="43"/>
                    <a:pt x="41" y="43"/>
                  </a:cubicBezTo>
                  <a:cubicBezTo>
                    <a:pt x="54" y="43"/>
                    <a:pt x="71" y="56"/>
                    <a:pt x="82" y="63"/>
                  </a:cubicBezTo>
                  <a:cubicBezTo>
                    <a:pt x="79" y="72"/>
                    <a:pt x="83" y="85"/>
                    <a:pt x="75" y="91"/>
                  </a:cubicBezTo>
                  <a:cubicBezTo>
                    <a:pt x="67" y="95"/>
                    <a:pt x="56" y="86"/>
                    <a:pt x="48" y="84"/>
                  </a:cubicBezTo>
                  <a:cubicBezTo>
                    <a:pt x="1" y="69"/>
                    <a:pt x="0" y="82"/>
                    <a:pt x="14" y="57"/>
                  </a:cubicBezTo>
                  <a:close/>
                </a:path>
              </a:pathLst>
            </a:custGeom>
            <a:solidFill>
              <a:schemeClr val="bg2"/>
            </a:solidFill>
            <a:ln w="6350" cap="flat" cmpd="sng">
              <a:noFill/>
              <a:prstDash val="solid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v-SE"/>
            </a:p>
          </p:txBody>
        </p:sp>
        <p:sp>
          <p:nvSpPr>
            <p:cNvPr id="66" name="Freeform 198">
              <a:extLst>
                <a:ext uri="{FF2B5EF4-FFF2-40B4-BE49-F238E27FC236}">
                  <a16:creationId xmlns:a16="http://schemas.microsoft.com/office/drawing/2014/main" id="{8596E995-A1C2-454E-8959-70BE50912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0" y="3320"/>
              <a:ext cx="93" cy="207"/>
            </a:xfrm>
            <a:custGeom>
              <a:avLst/>
              <a:gdLst>
                <a:gd name="T0" fmla="*/ 4 w 93"/>
                <a:gd name="T1" fmla="*/ 16 h 207"/>
                <a:gd name="T2" fmla="*/ 17 w 93"/>
                <a:gd name="T3" fmla="*/ 25 h 207"/>
                <a:gd name="T4" fmla="*/ 34 w 93"/>
                <a:gd name="T5" fmla="*/ 49 h 207"/>
                <a:gd name="T6" fmla="*/ 56 w 93"/>
                <a:gd name="T7" fmla="*/ 88 h 207"/>
                <a:gd name="T8" fmla="*/ 81 w 93"/>
                <a:gd name="T9" fmla="*/ 171 h 207"/>
                <a:gd name="T10" fmla="*/ 93 w 93"/>
                <a:gd name="T11" fmla="*/ 207 h 2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3"/>
                <a:gd name="T19" fmla="*/ 0 h 207"/>
                <a:gd name="T20" fmla="*/ 93 w 93"/>
                <a:gd name="T21" fmla="*/ 207 h 2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3" h="207">
                  <a:moveTo>
                    <a:pt x="4" y="16"/>
                  </a:moveTo>
                  <a:cubicBezTo>
                    <a:pt x="12" y="44"/>
                    <a:pt x="0" y="0"/>
                    <a:pt x="17" y="25"/>
                  </a:cubicBezTo>
                  <a:cubicBezTo>
                    <a:pt x="22" y="31"/>
                    <a:pt x="32" y="40"/>
                    <a:pt x="34" y="49"/>
                  </a:cubicBezTo>
                  <a:cubicBezTo>
                    <a:pt x="40" y="62"/>
                    <a:pt x="49" y="73"/>
                    <a:pt x="56" y="88"/>
                  </a:cubicBezTo>
                  <a:cubicBezTo>
                    <a:pt x="67" y="114"/>
                    <a:pt x="76" y="143"/>
                    <a:pt x="81" y="171"/>
                  </a:cubicBezTo>
                  <a:cubicBezTo>
                    <a:pt x="86" y="181"/>
                    <a:pt x="92" y="196"/>
                    <a:pt x="93" y="207"/>
                  </a:cubicBezTo>
                </a:path>
              </a:pathLst>
            </a:custGeom>
            <a:solidFill>
              <a:schemeClr val="bg2"/>
            </a:solidFill>
            <a:ln w="6350" cap="flat" cmpd="sng">
              <a:noFill/>
              <a:prstDash val="solid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sv-SE"/>
            </a:p>
          </p:txBody>
        </p:sp>
        <p:sp>
          <p:nvSpPr>
            <p:cNvPr id="67" name="Freeform 199">
              <a:extLst>
                <a:ext uri="{FF2B5EF4-FFF2-40B4-BE49-F238E27FC236}">
                  <a16:creationId xmlns:a16="http://schemas.microsoft.com/office/drawing/2014/main" id="{33B90217-E31B-5A4E-A94D-EE5940EEA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" y="3592"/>
              <a:ext cx="134" cy="148"/>
            </a:xfrm>
            <a:custGeom>
              <a:avLst/>
              <a:gdLst>
                <a:gd name="T0" fmla="*/ 127 w 205"/>
                <a:gd name="T1" fmla="*/ 0 h 226"/>
                <a:gd name="T2" fmla="*/ 124 w 205"/>
                <a:gd name="T3" fmla="*/ 143 h 226"/>
                <a:gd name="T4" fmla="*/ 110 w 205"/>
                <a:gd name="T5" fmla="*/ 139 h 226"/>
                <a:gd name="T6" fmla="*/ 85 w 205"/>
                <a:gd name="T7" fmla="*/ 138 h 226"/>
                <a:gd name="T8" fmla="*/ 37 w 205"/>
                <a:gd name="T9" fmla="*/ 145 h 226"/>
                <a:gd name="T10" fmla="*/ 56 w 205"/>
                <a:gd name="T11" fmla="*/ 147 h 226"/>
                <a:gd name="T12" fmla="*/ 134 w 205"/>
                <a:gd name="T13" fmla="*/ 145 h 2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5"/>
                <a:gd name="T22" fmla="*/ 0 h 226"/>
                <a:gd name="T23" fmla="*/ 205 w 205"/>
                <a:gd name="T24" fmla="*/ 226 h 2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5" h="226">
                  <a:moveTo>
                    <a:pt x="194" y="0"/>
                  </a:moveTo>
                  <a:cubicBezTo>
                    <a:pt x="193" y="22"/>
                    <a:pt x="189" y="211"/>
                    <a:pt x="189" y="219"/>
                  </a:cubicBezTo>
                  <a:cubicBezTo>
                    <a:pt x="188" y="226"/>
                    <a:pt x="175" y="213"/>
                    <a:pt x="168" y="213"/>
                  </a:cubicBezTo>
                  <a:cubicBezTo>
                    <a:pt x="155" y="211"/>
                    <a:pt x="142" y="211"/>
                    <a:pt x="130" y="211"/>
                  </a:cubicBezTo>
                  <a:cubicBezTo>
                    <a:pt x="114" y="212"/>
                    <a:pt x="0" y="210"/>
                    <a:pt x="56" y="221"/>
                  </a:cubicBezTo>
                  <a:cubicBezTo>
                    <a:pt x="65" y="222"/>
                    <a:pt x="75" y="223"/>
                    <a:pt x="85" y="224"/>
                  </a:cubicBezTo>
                  <a:cubicBezTo>
                    <a:pt x="188" y="220"/>
                    <a:pt x="148" y="221"/>
                    <a:pt x="205" y="221"/>
                  </a:cubicBezTo>
                </a:path>
              </a:pathLst>
            </a:custGeom>
            <a:solidFill>
              <a:schemeClr val="bg2"/>
            </a:solidFill>
            <a:ln w="6350" cap="flat" cmpd="sng">
              <a:noFill/>
              <a:prstDash val="solid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sv-SE"/>
            </a:p>
          </p:txBody>
        </p:sp>
        <p:sp>
          <p:nvSpPr>
            <p:cNvPr id="68" name="Freeform 200">
              <a:extLst>
                <a:ext uri="{FF2B5EF4-FFF2-40B4-BE49-F238E27FC236}">
                  <a16:creationId xmlns:a16="http://schemas.microsoft.com/office/drawing/2014/main" id="{44EA2B0F-7B68-1A48-902B-7C497FA27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3590"/>
              <a:ext cx="122" cy="147"/>
            </a:xfrm>
            <a:custGeom>
              <a:avLst/>
              <a:gdLst>
                <a:gd name="T0" fmla="*/ 6 w 186"/>
                <a:gd name="T1" fmla="*/ 0 h 224"/>
                <a:gd name="T2" fmla="*/ 7 w 186"/>
                <a:gd name="T3" fmla="*/ 33 h 224"/>
                <a:gd name="T4" fmla="*/ 6 w 186"/>
                <a:gd name="T5" fmla="*/ 147 h 224"/>
                <a:gd name="T6" fmla="*/ 100 w 186"/>
                <a:gd name="T7" fmla="*/ 142 h 224"/>
                <a:gd name="T8" fmla="*/ 67 w 186"/>
                <a:gd name="T9" fmla="*/ 140 h 224"/>
                <a:gd name="T10" fmla="*/ 7 w 186"/>
                <a:gd name="T11" fmla="*/ 14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6"/>
                <a:gd name="T19" fmla="*/ 0 h 224"/>
                <a:gd name="T20" fmla="*/ 186 w 186"/>
                <a:gd name="T21" fmla="*/ 224 h 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6" h="224">
                  <a:moveTo>
                    <a:pt x="9" y="0"/>
                  </a:moveTo>
                  <a:cubicBezTo>
                    <a:pt x="4" y="13"/>
                    <a:pt x="10" y="38"/>
                    <a:pt x="11" y="51"/>
                  </a:cubicBezTo>
                  <a:cubicBezTo>
                    <a:pt x="10" y="74"/>
                    <a:pt x="0" y="175"/>
                    <a:pt x="9" y="224"/>
                  </a:cubicBezTo>
                  <a:cubicBezTo>
                    <a:pt x="57" y="221"/>
                    <a:pt x="104" y="217"/>
                    <a:pt x="153" y="216"/>
                  </a:cubicBezTo>
                  <a:cubicBezTo>
                    <a:pt x="186" y="207"/>
                    <a:pt x="105" y="213"/>
                    <a:pt x="102" y="214"/>
                  </a:cubicBezTo>
                  <a:cubicBezTo>
                    <a:pt x="71" y="216"/>
                    <a:pt x="41" y="219"/>
                    <a:pt x="11" y="219"/>
                  </a:cubicBezTo>
                </a:path>
              </a:pathLst>
            </a:custGeom>
            <a:solidFill>
              <a:schemeClr val="bg2"/>
            </a:solidFill>
            <a:ln w="6350" cap="flat" cmpd="sng">
              <a:noFill/>
              <a:prstDash val="solid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sv-SE"/>
            </a:p>
          </p:txBody>
        </p:sp>
        <p:sp>
          <p:nvSpPr>
            <p:cNvPr id="69" name="Freeform 201">
              <a:extLst>
                <a:ext uri="{FF2B5EF4-FFF2-40B4-BE49-F238E27FC236}">
                  <a16:creationId xmlns:a16="http://schemas.microsoft.com/office/drawing/2014/main" id="{78FE2A8F-7726-6B44-9F68-5A94E8E3F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3520"/>
              <a:ext cx="164" cy="212"/>
            </a:xfrm>
            <a:custGeom>
              <a:avLst/>
              <a:gdLst>
                <a:gd name="T0" fmla="*/ 25 w 511"/>
                <a:gd name="T1" fmla="*/ 3 h 508"/>
                <a:gd name="T2" fmla="*/ 17 w 511"/>
                <a:gd name="T3" fmla="*/ 147 h 508"/>
                <a:gd name="T4" fmla="*/ 10 w 511"/>
                <a:gd name="T5" fmla="*/ 181 h 508"/>
                <a:gd name="T6" fmla="*/ 6 w 511"/>
                <a:gd name="T7" fmla="*/ 204 h 508"/>
                <a:gd name="T8" fmla="*/ 19 w 511"/>
                <a:gd name="T9" fmla="*/ 198 h 508"/>
                <a:gd name="T10" fmla="*/ 25 w 511"/>
                <a:gd name="T11" fmla="*/ 195 h 508"/>
                <a:gd name="T12" fmla="*/ 75 w 511"/>
                <a:gd name="T13" fmla="*/ 204 h 508"/>
                <a:gd name="T14" fmla="*/ 80 w 511"/>
                <a:gd name="T15" fmla="*/ 45 h 508"/>
                <a:gd name="T16" fmla="*/ 95 w 511"/>
                <a:gd name="T17" fmla="*/ 212 h 508"/>
                <a:gd name="T18" fmla="*/ 147 w 511"/>
                <a:gd name="T19" fmla="*/ 204 h 508"/>
                <a:gd name="T20" fmla="*/ 149 w 511"/>
                <a:gd name="T21" fmla="*/ 189 h 508"/>
                <a:gd name="T22" fmla="*/ 119 w 511"/>
                <a:gd name="T23" fmla="*/ 53 h 508"/>
                <a:gd name="T24" fmla="*/ 104 w 511"/>
                <a:gd name="T25" fmla="*/ 0 h 5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1"/>
                <a:gd name="T40" fmla="*/ 0 h 508"/>
                <a:gd name="T41" fmla="*/ 511 w 511"/>
                <a:gd name="T42" fmla="*/ 508 h 5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1" h="508">
                  <a:moveTo>
                    <a:pt x="79" y="6"/>
                  </a:moveTo>
                  <a:cubicBezTo>
                    <a:pt x="90" y="113"/>
                    <a:pt x="88" y="247"/>
                    <a:pt x="52" y="352"/>
                  </a:cubicBezTo>
                  <a:cubicBezTo>
                    <a:pt x="34" y="401"/>
                    <a:pt x="56" y="335"/>
                    <a:pt x="32" y="433"/>
                  </a:cubicBezTo>
                  <a:cubicBezTo>
                    <a:pt x="27" y="451"/>
                    <a:pt x="0" y="494"/>
                    <a:pt x="18" y="488"/>
                  </a:cubicBezTo>
                  <a:cubicBezTo>
                    <a:pt x="31" y="483"/>
                    <a:pt x="45" y="478"/>
                    <a:pt x="59" y="474"/>
                  </a:cubicBezTo>
                  <a:cubicBezTo>
                    <a:pt x="65" y="471"/>
                    <a:pt x="79" y="467"/>
                    <a:pt x="79" y="467"/>
                  </a:cubicBezTo>
                  <a:cubicBezTo>
                    <a:pt x="159" y="472"/>
                    <a:pt x="174" y="472"/>
                    <a:pt x="235" y="488"/>
                  </a:cubicBezTo>
                  <a:cubicBezTo>
                    <a:pt x="268" y="438"/>
                    <a:pt x="246" y="159"/>
                    <a:pt x="249" y="108"/>
                  </a:cubicBezTo>
                  <a:cubicBezTo>
                    <a:pt x="252" y="178"/>
                    <a:pt x="253" y="447"/>
                    <a:pt x="296" y="508"/>
                  </a:cubicBezTo>
                  <a:cubicBezTo>
                    <a:pt x="329" y="460"/>
                    <a:pt x="412" y="484"/>
                    <a:pt x="459" y="488"/>
                  </a:cubicBezTo>
                  <a:cubicBezTo>
                    <a:pt x="511" y="499"/>
                    <a:pt x="482" y="479"/>
                    <a:pt x="465" y="454"/>
                  </a:cubicBezTo>
                  <a:cubicBezTo>
                    <a:pt x="433" y="345"/>
                    <a:pt x="406" y="235"/>
                    <a:pt x="371" y="128"/>
                  </a:cubicBezTo>
                  <a:cubicBezTo>
                    <a:pt x="364" y="109"/>
                    <a:pt x="338" y="13"/>
                    <a:pt x="323" y="0"/>
                  </a:cubicBezTo>
                </a:path>
              </a:pathLst>
            </a:custGeom>
            <a:solidFill>
              <a:schemeClr val="bg2"/>
            </a:solidFill>
            <a:ln w="6350" cap="flat" cmpd="sng">
              <a:noFill/>
              <a:prstDash val="solid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v-SE"/>
            </a:p>
          </p:txBody>
        </p:sp>
        <p:sp>
          <p:nvSpPr>
            <p:cNvPr id="70" name="Freeform 202">
              <a:extLst>
                <a:ext uri="{FF2B5EF4-FFF2-40B4-BE49-F238E27FC236}">
                  <a16:creationId xmlns:a16="http://schemas.microsoft.com/office/drawing/2014/main" id="{307C0801-0B92-8A47-B07F-090F59462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" y="3332"/>
              <a:ext cx="161" cy="269"/>
            </a:xfrm>
            <a:custGeom>
              <a:avLst/>
              <a:gdLst>
                <a:gd name="T0" fmla="*/ 29 w 161"/>
                <a:gd name="T1" fmla="*/ 5 h 269"/>
                <a:gd name="T2" fmla="*/ 105 w 161"/>
                <a:gd name="T3" fmla="*/ 0 h 269"/>
                <a:gd name="T4" fmla="*/ 118 w 161"/>
                <a:gd name="T5" fmla="*/ 5 h 269"/>
                <a:gd name="T6" fmla="*/ 113 w 161"/>
                <a:gd name="T7" fmla="*/ 19 h 269"/>
                <a:gd name="T8" fmla="*/ 122 w 161"/>
                <a:gd name="T9" fmla="*/ 59 h 269"/>
                <a:gd name="T10" fmla="*/ 149 w 161"/>
                <a:gd name="T11" fmla="*/ 146 h 269"/>
                <a:gd name="T12" fmla="*/ 145 w 161"/>
                <a:gd name="T13" fmla="*/ 232 h 269"/>
                <a:gd name="T14" fmla="*/ 149 w 161"/>
                <a:gd name="T15" fmla="*/ 236 h 269"/>
                <a:gd name="T16" fmla="*/ 83 w 161"/>
                <a:gd name="T17" fmla="*/ 246 h 269"/>
                <a:gd name="T18" fmla="*/ 95 w 161"/>
                <a:gd name="T19" fmla="*/ 230 h 269"/>
                <a:gd name="T20" fmla="*/ 73 w 161"/>
                <a:gd name="T21" fmla="*/ 12 h 269"/>
                <a:gd name="T22" fmla="*/ 81 w 161"/>
                <a:gd name="T23" fmla="*/ 244 h 269"/>
                <a:gd name="T24" fmla="*/ 3 w 161"/>
                <a:gd name="T25" fmla="*/ 228 h 269"/>
                <a:gd name="T26" fmla="*/ 15 w 161"/>
                <a:gd name="T27" fmla="*/ 148 h 269"/>
                <a:gd name="T28" fmla="*/ 29 w 161"/>
                <a:gd name="T29" fmla="*/ 54 h 269"/>
                <a:gd name="T30" fmla="*/ 29 w 161"/>
                <a:gd name="T31" fmla="*/ 5 h 2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1"/>
                <a:gd name="T49" fmla="*/ 0 h 269"/>
                <a:gd name="T50" fmla="*/ 161 w 161"/>
                <a:gd name="T51" fmla="*/ 269 h 26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1" h="269">
                  <a:moveTo>
                    <a:pt x="29" y="5"/>
                  </a:moveTo>
                  <a:cubicBezTo>
                    <a:pt x="56" y="11"/>
                    <a:pt x="77" y="6"/>
                    <a:pt x="105" y="0"/>
                  </a:cubicBezTo>
                  <a:cubicBezTo>
                    <a:pt x="109" y="1"/>
                    <a:pt x="115" y="0"/>
                    <a:pt x="118" y="5"/>
                  </a:cubicBezTo>
                  <a:cubicBezTo>
                    <a:pt x="120" y="9"/>
                    <a:pt x="113" y="14"/>
                    <a:pt x="113" y="19"/>
                  </a:cubicBezTo>
                  <a:cubicBezTo>
                    <a:pt x="113" y="32"/>
                    <a:pt x="119" y="45"/>
                    <a:pt x="122" y="59"/>
                  </a:cubicBezTo>
                  <a:cubicBezTo>
                    <a:pt x="132" y="109"/>
                    <a:pt x="134" y="98"/>
                    <a:pt x="149" y="146"/>
                  </a:cubicBezTo>
                  <a:cubicBezTo>
                    <a:pt x="161" y="184"/>
                    <a:pt x="155" y="204"/>
                    <a:pt x="145" y="232"/>
                  </a:cubicBezTo>
                  <a:cubicBezTo>
                    <a:pt x="159" y="244"/>
                    <a:pt x="152" y="232"/>
                    <a:pt x="149" y="236"/>
                  </a:cubicBezTo>
                  <a:cubicBezTo>
                    <a:pt x="146" y="239"/>
                    <a:pt x="87" y="247"/>
                    <a:pt x="83" y="246"/>
                  </a:cubicBezTo>
                  <a:cubicBezTo>
                    <a:pt x="74" y="247"/>
                    <a:pt x="97" y="269"/>
                    <a:pt x="95" y="230"/>
                  </a:cubicBezTo>
                  <a:cubicBezTo>
                    <a:pt x="93" y="191"/>
                    <a:pt x="75" y="10"/>
                    <a:pt x="73" y="12"/>
                  </a:cubicBezTo>
                  <a:cubicBezTo>
                    <a:pt x="83" y="172"/>
                    <a:pt x="104" y="257"/>
                    <a:pt x="81" y="244"/>
                  </a:cubicBezTo>
                  <a:cubicBezTo>
                    <a:pt x="53" y="228"/>
                    <a:pt x="0" y="238"/>
                    <a:pt x="3" y="228"/>
                  </a:cubicBezTo>
                  <a:cubicBezTo>
                    <a:pt x="6" y="217"/>
                    <a:pt x="13" y="158"/>
                    <a:pt x="15" y="148"/>
                  </a:cubicBezTo>
                  <a:cubicBezTo>
                    <a:pt x="23" y="101"/>
                    <a:pt x="25" y="101"/>
                    <a:pt x="29" y="54"/>
                  </a:cubicBezTo>
                  <a:cubicBezTo>
                    <a:pt x="32" y="7"/>
                    <a:pt x="39" y="27"/>
                    <a:pt x="29" y="5"/>
                  </a:cubicBezTo>
                  <a:close/>
                </a:path>
              </a:pathLst>
            </a:custGeom>
            <a:solidFill>
              <a:schemeClr val="bg2"/>
            </a:solidFill>
            <a:ln w="6350" cap="flat" cmpd="sng">
              <a:noFill/>
              <a:prstDash val="solid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v-SE"/>
            </a:p>
          </p:txBody>
        </p:sp>
      </p:grpSp>
      <p:grpSp>
        <p:nvGrpSpPr>
          <p:cNvPr id="71" name="Group 203">
            <a:extLst>
              <a:ext uri="{FF2B5EF4-FFF2-40B4-BE49-F238E27FC236}">
                <a16:creationId xmlns:a16="http://schemas.microsoft.com/office/drawing/2014/main" id="{7FDC014C-92BF-EF43-A21A-CD24D67BCEA0}"/>
              </a:ext>
            </a:extLst>
          </p:cNvPr>
          <p:cNvGrpSpPr>
            <a:grpSpLocks/>
          </p:cNvGrpSpPr>
          <p:nvPr/>
        </p:nvGrpSpPr>
        <p:grpSpPr bwMode="auto">
          <a:xfrm>
            <a:off x="3162300" y="4808984"/>
            <a:ext cx="428625" cy="669925"/>
            <a:chOff x="1490" y="3221"/>
            <a:chExt cx="270" cy="519"/>
          </a:xfrm>
        </p:grpSpPr>
        <p:sp>
          <p:nvSpPr>
            <p:cNvPr id="72" name="Freeform 204">
              <a:extLst>
                <a:ext uri="{FF2B5EF4-FFF2-40B4-BE49-F238E27FC236}">
                  <a16:creationId xmlns:a16="http://schemas.microsoft.com/office/drawing/2014/main" id="{C0D81FA5-28E9-C64E-85A5-CCB8BE4D7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" y="3238"/>
              <a:ext cx="73" cy="99"/>
            </a:xfrm>
            <a:custGeom>
              <a:avLst/>
              <a:gdLst>
                <a:gd name="T0" fmla="*/ 73 w 73"/>
                <a:gd name="T1" fmla="*/ 36 h 99"/>
                <a:gd name="T2" fmla="*/ 38 w 73"/>
                <a:gd name="T3" fmla="*/ 0 h 99"/>
                <a:gd name="T4" fmla="*/ 7 w 73"/>
                <a:gd name="T5" fmla="*/ 12 h 99"/>
                <a:gd name="T6" fmla="*/ 9 w 73"/>
                <a:gd name="T7" fmla="*/ 65 h 99"/>
                <a:gd name="T8" fmla="*/ 15 w 73"/>
                <a:gd name="T9" fmla="*/ 83 h 99"/>
                <a:gd name="T10" fmla="*/ 38 w 73"/>
                <a:gd name="T11" fmla="*/ 99 h 99"/>
                <a:gd name="T12" fmla="*/ 64 w 73"/>
                <a:gd name="T13" fmla="*/ 83 h 99"/>
                <a:gd name="T14" fmla="*/ 72 w 73"/>
                <a:gd name="T15" fmla="*/ 65 h 99"/>
                <a:gd name="T16" fmla="*/ 64 w 73"/>
                <a:gd name="T17" fmla="*/ 21 h 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"/>
                <a:gd name="T28" fmla="*/ 0 h 99"/>
                <a:gd name="T29" fmla="*/ 73 w 73"/>
                <a:gd name="T30" fmla="*/ 99 h 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" h="99">
                  <a:moveTo>
                    <a:pt x="73" y="36"/>
                  </a:moveTo>
                  <a:cubicBezTo>
                    <a:pt x="69" y="13"/>
                    <a:pt x="58" y="8"/>
                    <a:pt x="38" y="0"/>
                  </a:cubicBezTo>
                  <a:cubicBezTo>
                    <a:pt x="12" y="6"/>
                    <a:pt x="21" y="0"/>
                    <a:pt x="7" y="12"/>
                  </a:cubicBezTo>
                  <a:cubicBezTo>
                    <a:pt x="0" y="36"/>
                    <a:pt x="2" y="40"/>
                    <a:pt x="9" y="65"/>
                  </a:cubicBezTo>
                  <a:cubicBezTo>
                    <a:pt x="11" y="71"/>
                    <a:pt x="10" y="80"/>
                    <a:pt x="15" y="83"/>
                  </a:cubicBezTo>
                  <a:cubicBezTo>
                    <a:pt x="32" y="97"/>
                    <a:pt x="24" y="93"/>
                    <a:pt x="38" y="99"/>
                  </a:cubicBezTo>
                  <a:cubicBezTo>
                    <a:pt x="51" y="95"/>
                    <a:pt x="56" y="96"/>
                    <a:pt x="64" y="83"/>
                  </a:cubicBezTo>
                  <a:cubicBezTo>
                    <a:pt x="66" y="77"/>
                    <a:pt x="71" y="72"/>
                    <a:pt x="72" y="65"/>
                  </a:cubicBezTo>
                  <a:cubicBezTo>
                    <a:pt x="73" y="49"/>
                    <a:pt x="64" y="36"/>
                    <a:pt x="64" y="21"/>
                  </a:cubicBezTo>
                </a:path>
              </a:pathLst>
            </a:custGeom>
            <a:solidFill>
              <a:schemeClr val="bg2"/>
            </a:solidFill>
            <a:ln w="6350" cap="flat" cmpd="sng">
              <a:noFill/>
              <a:prstDash val="solid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v-SE"/>
            </a:p>
          </p:txBody>
        </p:sp>
        <p:sp>
          <p:nvSpPr>
            <p:cNvPr id="73" name="Freeform 205">
              <a:extLst>
                <a:ext uri="{FF2B5EF4-FFF2-40B4-BE49-F238E27FC236}">
                  <a16:creationId xmlns:a16="http://schemas.microsoft.com/office/drawing/2014/main" id="{5C9CA758-06C3-154C-8924-708CA8CDC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3223"/>
              <a:ext cx="47" cy="119"/>
            </a:xfrm>
            <a:custGeom>
              <a:avLst/>
              <a:gdLst>
                <a:gd name="T0" fmla="*/ 47 w 51"/>
                <a:gd name="T1" fmla="*/ 10 h 119"/>
                <a:gd name="T2" fmla="*/ 26 w 51"/>
                <a:gd name="T3" fmla="*/ 7 h 119"/>
                <a:gd name="T4" fmla="*/ 10 w 51"/>
                <a:gd name="T5" fmla="*/ 29 h 119"/>
                <a:gd name="T6" fmla="*/ 0 w 51"/>
                <a:gd name="T7" fmla="*/ 62 h 119"/>
                <a:gd name="T8" fmla="*/ 8 w 51"/>
                <a:gd name="T9" fmla="*/ 115 h 119"/>
                <a:gd name="T10" fmla="*/ 15 w 51"/>
                <a:gd name="T11" fmla="*/ 106 h 119"/>
                <a:gd name="T12" fmla="*/ 16 w 51"/>
                <a:gd name="T13" fmla="*/ 100 h 119"/>
                <a:gd name="T14" fmla="*/ 19 w 51"/>
                <a:gd name="T15" fmla="*/ 97 h 119"/>
                <a:gd name="T16" fmla="*/ 25 w 51"/>
                <a:gd name="T17" fmla="*/ 76 h 119"/>
                <a:gd name="T18" fmla="*/ 28 w 51"/>
                <a:gd name="T19" fmla="*/ 57 h 119"/>
                <a:gd name="T20" fmla="*/ 34 w 51"/>
                <a:gd name="T21" fmla="*/ 26 h 119"/>
                <a:gd name="T22" fmla="*/ 47 w 51"/>
                <a:gd name="T23" fmla="*/ 10 h 1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1"/>
                <a:gd name="T37" fmla="*/ 0 h 119"/>
                <a:gd name="T38" fmla="*/ 51 w 51"/>
                <a:gd name="T39" fmla="*/ 119 h 1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1" h="119">
                  <a:moveTo>
                    <a:pt x="51" y="10"/>
                  </a:moveTo>
                  <a:cubicBezTo>
                    <a:pt x="40" y="10"/>
                    <a:pt x="36" y="0"/>
                    <a:pt x="28" y="7"/>
                  </a:cubicBezTo>
                  <a:cubicBezTo>
                    <a:pt x="25" y="10"/>
                    <a:pt x="12" y="25"/>
                    <a:pt x="11" y="29"/>
                  </a:cubicBezTo>
                  <a:cubicBezTo>
                    <a:pt x="9" y="32"/>
                    <a:pt x="0" y="62"/>
                    <a:pt x="0" y="62"/>
                  </a:cubicBezTo>
                  <a:cubicBezTo>
                    <a:pt x="4" y="94"/>
                    <a:pt x="44" y="101"/>
                    <a:pt x="9" y="115"/>
                  </a:cubicBezTo>
                  <a:cubicBezTo>
                    <a:pt x="26" y="119"/>
                    <a:pt x="5" y="119"/>
                    <a:pt x="16" y="106"/>
                  </a:cubicBezTo>
                  <a:cubicBezTo>
                    <a:pt x="16" y="104"/>
                    <a:pt x="16" y="102"/>
                    <a:pt x="17" y="100"/>
                  </a:cubicBezTo>
                  <a:cubicBezTo>
                    <a:pt x="18" y="98"/>
                    <a:pt x="20" y="98"/>
                    <a:pt x="21" y="97"/>
                  </a:cubicBezTo>
                  <a:cubicBezTo>
                    <a:pt x="21" y="95"/>
                    <a:pt x="26" y="79"/>
                    <a:pt x="27" y="76"/>
                  </a:cubicBezTo>
                  <a:cubicBezTo>
                    <a:pt x="27" y="70"/>
                    <a:pt x="30" y="57"/>
                    <a:pt x="30" y="57"/>
                  </a:cubicBezTo>
                  <a:cubicBezTo>
                    <a:pt x="29" y="49"/>
                    <a:pt x="29" y="33"/>
                    <a:pt x="37" y="26"/>
                  </a:cubicBezTo>
                  <a:cubicBezTo>
                    <a:pt x="42" y="20"/>
                    <a:pt x="46" y="16"/>
                    <a:pt x="51" y="10"/>
                  </a:cubicBezTo>
                  <a:close/>
                </a:path>
              </a:pathLst>
            </a:custGeom>
            <a:solidFill>
              <a:schemeClr val="bg2"/>
            </a:solidFill>
            <a:ln w="6350" cap="flat" cmpd="sng">
              <a:noFill/>
              <a:prstDash val="solid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v-SE"/>
            </a:p>
          </p:txBody>
        </p:sp>
        <p:sp>
          <p:nvSpPr>
            <p:cNvPr id="74" name="Freeform 206">
              <a:extLst>
                <a:ext uri="{FF2B5EF4-FFF2-40B4-BE49-F238E27FC236}">
                  <a16:creationId xmlns:a16="http://schemas.microsoft.com/office/drawing/2014/main" id="{F3CCE439-A5C1-5B4F-8D9B-031AC6422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4" y="3221"/>
              <a:ext cx="66" cy="118"/>
            </a:xfrm>
            <a:custGeom>
              <a:avLst/>
              <a:gdLst>
                <a:gd name="T0" fmla="*/ 0 w 92"/>
                <a:gd name="T1" fmla="*/ 16 h 118"/>
                <a:gd name="T2" fmla="*/ 20 w 92"/>
                <a:gd name="T3" fmla="*/ 0 h 118"/>
                <a:gd name="T4" fmla="*/ 45 w 92"/>
                <a:gd name="T5" fmla="*/ 10 h 118"/>
                <a:gd name="T6" fmla="*/ 52 w 92"/>
                <a:gd name="T7" fmla="*/ 35 h 118"/>
                <a:gd name="T8" fmla="*/ 55 w 92"/>
                <a:gd name="T9" fmla="*/ 51 h 118"/>
                <a:gd name="T10" fmla="*/ 60 w 92"/>
                <a:gd name="T11" fmla="*/ 69 h 118"/>
                <a:gd name="T12" fmla="*/ 54 w 92"/>
                <a:gd name="T13" fmla="*/ 95 h 118"/>
                <a:gd name="T14" fmla="*/ 65 w 92"/>
                <a:gd name="T15" fmla="*/ 87 h 118"/>
                <a:gd name="T16" fmla="*/ 57 w 92"/>
                <a:gd name="T17" fmla="*/ 101 h 118"/>
                <a:gd name="T18" fmla="*/ 64 w 92"/>
                <a:gd name="T19" fmla="*/ 101 h 118"/>
                <a:gd name="T20" fmla="*/ 49 w 92"/>
                <a:gd name="T21" fmla="*/ 107 h 118"/>
                <a:gd name="T22" fmla="*/ 45 w 92"/>
                <a:gd name="T23" fmla="*/ 78 h 118"/>
                <a:gd name="T24" fmla="*/ 29 w 92"/>
                <a:gd name="T25" fmla="*/ 27 h 118"/>
                <a:gd name="T26" fmla="*/ 10 w 92"/>
                <a:gd name="T27" fmla="*/ 14 h 1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2"/>
                <a:gd name="T43" fmla="*/ 0 h 118"/>
                <a:gd name="T44" fmla="*/ 92 w 92"/>
                <a:gd name="T45" fmla="*/ 118 h 1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2" h="118">
                  <a:moveTo>
                    <a:pt x="0" y="16"/>
                  </a:moveTo>
                  <a:cubicBezTo>
                    <a:pt x="12" y="12"/>
                    <a:pt x="14" y="2"/>
                    <a:pt x="28" y="0"/>
                  </a:cubicBezTo>
                  <a:cubicBezTo>
                    <a:pt x="46" y="3"/>
                    <a:pt x="49" y="2"/>
                    <a:pt x="63" y="10"/>
                  </a:cubicBezTo>
                  <a:cubicBezTo>
                    <a:pt x="65" y="16"/>
                    <a:pt x="67" y="30"/>
                    <a:pt x="72" y="35"/>
                  </a:cubicBezTo>
                  <a:cubicBezTo>
                    <a:pt x="73" y="41"/>
                    <a:pt x="77" y="51"/>
                    <a:pt x="77" y="51"/>
                  </a:cubicBezTo>
                  <a:cubicBezTo>
                    <a:pt x="78" y="54"/>
                    <a:pt x="80" y="59"/>
                    <a:pt x="83" y="69"/>
                  </a:cubicBezTo>
                  <a:cubicBezTo>
                    <a:pt x="83" y="76"/>
                    <a:pt x="74" y="92"/>
                    <a:pt x="75" y="95"/>
                  </a:cubicBezTo>
                  <a:cubicBezTo>
                    <a:pt x="80" y="94"/>
                    <a:pt x="85" y="86"/>
                    <a:pt x="91" y="87"/>
                  </a:cubicBezTo>
                  <a:cubicBezTo>
                    <a:pt x="92" y="87"/>
                    <a:pt x="80" y="100"/>
                    <a:pt x="79" y="101"/>
                  </a:cubicBezTo>
                  <a:cubicBezTo>
                    <a:pt x="75" y="102"/>
                    <a:pt x="89" y="101"/>
                    <a:pt x="89" y="101"/>
                  </a:cubicBezTo>
                  <a:cubicBezTo>
                    <a:pt x="61" y="97"/>
                    <a:pt x="81" y="118"/>
                    <a:pt x="68" y="107"/>
                  </a:cubicBezTo>
                  <a:cubicBezTo>
                    <a:pt x="64" y="88"/>
                    <a:pt x="65" y="97"/>
                    <a:pt x="63" y="78"/>
                  </a:cubicBezTo>
                  <a:cubicBezTo>
                    <a:pt x="62" y="72"/>
                    <a:pt x="56" y="31"/>
                    <a:pt x="41" y="27"/>
                  </a:cubicBezTo>
                  <a:cubicBezTo>
                    <a:pt x="31" y="20"/>
                    <a:pt x="26" y="14"/>
                    <a:pt x="14" y="14"/>
                  </a:cubicBezTo>
                </a:path>
              </a:pathLst>
            </a:custGeom>
            <a:solidFill>
              <a:schemeClr val="bg2"/>
            </a:solidFill>
            <a:ln w="6350" cap="flat" cmpd="sng">
              <a:noFill/>
              <a:prstDash val="solid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v-SE"/>
            </a:p>
          </p:txBody>
        </p:sp>
        <p:sp>
          <p:nvSpPr>
            <p:cNvPr id="75" name="Freeform 207">
              <a:extLst>
                <a:ext uri="{FF2B5EF4-FFF2-40B4-BE49-F238E27FC236}">
                  <a16:creationId xmlns:a16="http://schemas.microsoft.com/office/drawing/2014/main" id="{FE74F79A-7896-D848-9C3D-1D15DA440444}"/>
                </a:ext>
              </a:extLst>
            </p:cNvPr>
            <p:cNvSpPr>
              <a:spLocks/>
            </p:cNvSpPr>
            <p:nvPr/>
          </p:nvSpPr>
          <p:spPr bwMode="auto">
            <a:xfrm rot="16006696">
              <a:off x="1485" y="3543"/>
              <a:ext cx="69" cy="45"/>
            </a:xfrm>
            <a:custGeom>
              <a:avLst/>
              <a:gdLst>
                <a:gd name="T0" fmla="*/ 56 w 194"/>
                <a:gd name="T1" fmla="*/ 15 h 145"/>
                <a:gd name="T2" fmla="*/ 30 w 194"/>
                <a:gd name="T3" fmla="*/ 17 h 145"/>
                <a:gd name="T4" fmla="*/ 35 w 194"/>
                <a:gd name="T5" fmla="*/ 23 h 145"/>
                <a:gd name="T6" fmla="*/ 30 w 194"/>
                <a:gd name="T7" fmla="*/ 27 h 145"/>
                <a:gd name="T8" fmla="*/ 51 w 194"/>
                <a:gd name="T9" fmla="*/ 38 h 145"/>
                <a:gd name="T10" fmla="*/ 61 w 194"/>
                <a:gd name="T11" fmla="*/ 34 h 145"/>
                <a:gd name="T12" fmla="*/ 68 w 194"/>
                <a:gd name="T13" fmla="*/ 32 h 145"/>
                <a:gd name="T14" fmla="*/ 66 w 194"/>
                <a:gd name="T15" fmla="*/ 29 h 1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4"/>
                <a:gd name="T25" fmla="*/ 0 h 145"/>
                <a:gd name="T26" fmla="*/ 194 w 194"/>
                <a:gd name="T27" fmla="*/ 145 h 1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4" h="145">
                  <a:moveTo>
                    <a:pt x="158" y="47"/>
                  </a:moveTo>
                  <a:cubicBezTo>
                    <a:pt x="73" y="26"/>
                    <a:pt x="0" y="0"/>
                    <a:pt x="83" y="54"/>
                  </a:cubicBezTo>
                  <a:cubicBezTo>
                    <a:pt x="87" y="61"/>
                    <a:pt x="89" y="71"/>
                    <a:pt x="97" y="75"/>
                  </a:cubicBezTo>
                  <a:cubicBezTo>
                    <a:pt x="122" y="87"/>
                    <a:pt x="193" y="73"/>
                    <a:pt x="83" y="88"/>
                  </a:cubicBezTo>
                  <a:cubicBezTo>
                    <a:pt x="62" y="145"/>
                    <a:pt x="102" y="127"/>
                    <a:pt x="144" y="122"/>
                  </a:cubicBezTo>
                  <a:cubicBezTo>
                    <a:pt x="153" y="117"/>
                    <a:pt x="161" y="111"/>
                    <a:pt x="171" y="108"/>
                  </a:cubicBezTo>
                  <a:cubicBezTo>
                    <a:pt x="177" y="105"/>
                    <a:pt x="186" y="106"/>
                    <a:pt x="192" y="102"/>
                  </a:cubicBezTo>
                  <a:cubicBezTo>
                    <a:pt x="194" y="99"/>
                    <a:pt x="187" y="97"/>
                    <a:pt x="185" y="95"/>
                  </a:cubicBezTo>
                </a:path>
              </a:pathLst>
            </a:custGeom>
            <a:solidFill>
              <a:schemeClr val="bg2"/>
            </a:solidFill>
            <a:ln w="6350" cap="flat" cmpd="sng">
              <a:noFill/>
              <a:prstDash val="solid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v-SE"/>
            </a:p>
          </p:txBody>
        </p:sp>
        <p:sp>
          <p:nvSpPr>
            <p:cNvPr id="76" name="Freeform 208">
              <a:extLst>
                <a:ext uri="{FF2B5EF4-FFF2-40B4-BE49-F238E27FC236}">
                  <a16:creationId xmlns:a16="http://schemas.microsoft.com/office/drawing/2014/main" id="{DADEE5A0-5C91-614B-A5EB-26DDB48CEC62}"/>
                </a:ext>
              </a:extLst>
            </p:cNvPr>
            <p:cNvSpPr>
              <a:spLocks/>
            </p:cNvSpPr>
            <p:nvPr/>
          </p:nvSpPr>
          <p:spPr bwMode="auto">
            <a:xfrm rot="16006696">
              <a:off x="1513" y="3551"/>
              <a:ext cx="25" cy="13"/>
            </a:xfrm>
            <a:custGeom>
              <a:avLst/>
              <a:gdLst>
                <a:gd name="T0" fmla="*/ 0 w 68"/>
                <a:gd name="T1" fmla="*/ 13 h 31"/>
                <a:gd name="T2" fmla="*/ 25 w 68"/>
                <a:gd name="T3" fmla="*/ 8 h 31"/>
                <a:gd name="T4" fmla="*/ 0 60000 65536"/>
                <a:gd name="T5" fmla="*/ 0 60000 65536"/>
                <a:gd name="T6" fmla="*/ 0 w 68"/>
                <a:gd name="T7" fmla="*/ 0 h 31"/>
                <a:gd name="T8" fmla="*/ 68 w 68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8" h="31">
                  <a:moveTo>
                    <a:pt x="0" y="31"/>
                  </a:moveTo>
                  <a:cubicBezTo>
                    <a:pt x="21" y="0"/>
                    <a:pt x="36" y="0"/>
                    <a:pt x="68" y="18"/>
                  </a:cubicBezTo>
                </a:path>
              </a:pathLst>
            </a:custGeom>
            <a:solidFill>
              <a:schemeClr val="bg2"/>
            </a:solidFill>
            <a:ln w="6350" cap="flat" cmpd="sng">
              <a:noFill/>
              <a:prstDash val="solid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sv-SE"/>
            </a:p>
          </p:txBody>
        </p:sp>
        <p:sp>
          <p:nvSpPr>
            <p:cNvPr id="77" name="Freeform 209">
              <a:extLst>
                <a:ext uri="{FF2B5EF4-FFF2-40B4-BE49-F238E27FC236}">
                  <a16:creationId xmlns:a16="http://schemas.microsoft.com/office/drawing/2014/main" id="{E33AE659-97E2-B541-9577-9D5985724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3340"/>
              <a:ext cx="65" cy="215"/>
            </a:xfrm>
            <a:custGeom>
              <a:avLst/>
              <a:gdLst>
                <a:gd name="T0" fmla="*/ 60 w 65"/>
                <a:gd name="T1" fmla="*/ 0 h 215"/>
                <a:gd name="T2" fmla="*/ 42 w 65"/>
                <a:gd name="T3" fmla="*/ 38 h 215"/>
                <a:gd name="T4" fmla="*/ 20 w 65"/>
                <a:gd name="T5" fmla="*/ 114 h 215"/>
                <a:gd name="T6" fmla="*/ 2 w 65"/>
                <a:gd name="T7" fmla="*/ 215 h 2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"/>
                <a:gd name="T13" fmla="*/ 0 h 215"/>
                <a:gd name="T14" fmla="*/ 65 w 65"/>
                <a:gd name="T15" fmla="*/ 215 h 2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" h="215">
                  <a:moveTo>
                    <a:pt x="60" y="0"/>
                  </a:moveTo>
                  <a:cubicBezTo>
                    <a:pt x="65" y="12"/>
                    <a:pt x="43" y="13"/>
                    <a:pt x="42" y="38"/>
                  </a:cubicBezTo>
                  <a:cubicBezTo>
                    <a:pt x="38" y="74"/>
                    <a:pt x="24" y="81"/>
                    <a:pt x="20" y="114"/>
                  </a:cubicBezTo>
                  <a:cubicBezTo>
                    <a:pt x="9" y="141"/>
                    <a:pt x="0" y="185"/>
                    <a:pt x="2" y="215"/>
                  </a:cubicBezTo>
                </a:path>
              </a:pathLst>
            </a:custGeom>
            <a:solidFill>
              <a:schemeClr val="bg2"/>
            </a:solidFill>
            <a:ln w="6350" cap="flat" cmpd="sng">
              <a:noFill/>
              <a:prstDash val="solid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v-SE"/>
            </a:p>
          </p:txBody>
        </p:sp>
        <p:sp>
          <p:nvSpPr>
            <p:cNvPr id="78" name="Freeform 210">
              <a:extLst>
                <a:ext uri="{FF2B5EF4-FFF2-40B4-BE49-F238E27FC236}">
                  <a16:creationId xmlns:a16="http://schemas.microsoft.com/office/drawing/2014/main" id="{FDBACCDF-265A-BC47-B699-A08D8B60E968}"/>
                </a:ext>
              </a:extLst>
            </p:cNvPr>
            <p:cNvSpPr>
              <a:spLocks/>
            </p:cNvSpPr>
            <p:nvPr/>
          </p:nvSpPr>
          <p:spPr bwMode="auto">
            <a:xfrm rot="5124408">
              <a:off x="1711" y="3517"/>
              <a:ext cx="68" cy="31"/>
            </a:xfrm>
            <a:custGeom>
              <a:avLst/>
              <a:gdLst>
                <a:gd name="T0" fmla="*/ 7 w 146"/>
                <a:gd name="T1" fmla="*/ 19 h 95"/>
                <a:gd name="T2" fmla="*/ 54 w 146"/>
                <a:gd name="T3" fmla="*/ 1 h 95"/>
                <a:gd name="T4" fmla="*/ 67 w 146"/>
                <a:gd name="T5" fmla="*/ 3 h 95"/>
                <a:gd name="T6" fmla="*/ 60 w 146"/>
                <a:gd name="T7" fmla="*/ 10 h 95"/>
                <a:gd name="T8" fmla="*/ 19 w 146"/>
                <a:gd name="T9" fmla="*/ 19 h 95"/>
                <a:gd name="T10" fmla="*/ 3 w 146"/>
                <a:gd name="T11" fmla="*/ 16 h 95"/>
                <a:gd name="T12" fmla="*/ 19 w 146"/>
                <a:gd name="T13" fmla="*/ 14 h 95"/>
                <a:gd name="T14" fmla="*/ 38 w 146"/>
                <a:gd name="T15" fmla="*/ 21 h 95"/>
                <a:gd name="T16" fmla="*/ 35 w 146"/>
                <a:gd name="T17" fmla="*/ 30 h 95"/>
                <a:gd name="T18" fmla="*/ 22 w 146"/>
                <a:gd name="T19" fmla="*/ 27 h 95"/>
                <a:gd name="T20" fmla="*/ 7 w 146"/>
                <a:gd name="T21" fmla="*/ 19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6"/>
                <a:gd name="T34" fmla="*/ 0 h 95"/>
                <a:gd name="T35" fmla="*/ 146 w 146"/>
                <a:gd name="T36" fmla="*/ 95 h 9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6" h="95">
                  <a:moveTo>
                    <a:pt x="14" y="57"/>
                  </a:moveTo>
                  <a:cubicBezTo>
                    <a:pt x="44" y="16"/>
                    <a:pt x="67" y="12"/>
                    <a:pt x="116" y="2"/>
                  </a:cubicBezTo>
                  <a:cubicBezTo>
                    <a:pt x="125" y="4"/>
                    <a:pt x="139" y="0"/>
                    <a:pt x="143" y="9"/>
                  </a:cubicBezTo>
                  <a:cubicBezTo>
                    <a:pt x="146" y="16"/>
                    <a:pt x="135" y="24"/>
                    <a:pt x="129" y="30"/>
                  </a:cubicBezTo>
                  <a:cubicBezTo>
                    <a:pt x="106" y="48"/>
                    <a:pt x="68" y="49"/>
                    <a:pt x="41" y="57"/>
                  </a:cubicBezTo>
                  <a:cubicBezTo>
                    <a:pt x="29" y="54"/>
                    <a:pt x="7" y="61"/>
                    <a:pt x="7" y="50"/>
                  </a:cubicBezTo>
                  <a:cubicBezTo>
                    <a:pt x="7" y="38"/>
                    <a:pt x="29" y="43"/>
                    <a:pt x="41" y="43"/>
                  </a:cubicBezTo>
                  <a:cubicBezTo>
                    <a:pt x="54" y="43"/>
                    <a:pt x="71" y="56"/>
                    <a:pt x="82" y="63"/>
                  </a:cubicBezTo>
                  <a:cubicBezTo>
                    <a:pt x="79" y="72"/>
                    <a:pt x="83" y="85"/>
                    <a:pt x="75" y="91"/>
                  </a:cubicBezTo>
                  <a:cubicBezTo>
                    <a:pt x="67" y="95"/>
                    <a:pt x="56" y="86"/>
                    <a:pt x="48" y="84"/>
                  </a:cubicBezTo>
                  <a:cubicBezTo>
                    <a:pt x="1" y="69"/>
                    <a:pt x="0" y="82"/>
                    <a:pt x="14" y="57"/>
                  </a:cubicBezTo>
                  <a:close/>
                </a:path>
              </a:pathLst>
            </a:custGeom>
            <a:solidFill>
              <a:schemeClr val="bg2"/>
            </a:solidFill>
            <a:ln w="6350" cap="flat" cmpd="sng">
              <a:noFill/>
              <a:prstDash val="solid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v-SE"/>
            </a:p>
          </p:txBody>
        </p:sp>
        <p:sp>
          <p:nvSpPr>
            <p:cNvPr id="79" name="Freeform 211">
              <a:extLst>
                <a:ext uri="{FF2B5EF4-FFF2-40B4-BE49-F238E27FC236}">
                  <a16:creationId xmlns:a16="http://schemas.microsoft.com/office/drawing/2014/main" id="{9690F2F1-0E55-6647-AECE-09D162BEF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0" y="3320"/>
              <a:ext cx="93" cy="207"/>
            </a:xfrm>
            <a:custGeom>
              <a:avLst/>
              <a:gdLst>
                <a:gd name="T0" fmla="*/ 4 w 93"/>
                <a:gd name="T1" fmla="*/ 16 h 207"/>
                <a:gd name="T2" fmla="*/ 17 w 93"/>
                <a:gd name="T3" fmla="*/ 25 h 207"/>
                <a:gd name="T4" fmla="*/ 34 w 93"/>
                <a:gd name="T5" fmla="*/ 49 h 207"/>
                <a:gd name="T6" fmla="*/ 56 w 93"/>
                <a:gd name="T7" fmla="*/ 88 h 207"/>
                <a:gd name="T8" fmla="*/ 81 w 93"/>
                <a:gd name="T9" fmla="*/ 171 h 207"/>
                <a:gd name="T10" fmla="*/ 93 w 93"/>
                <a:gd name="T11" fmla="*/ 207 h 2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3"/>
                <a:gd name="T19" fmla="*/ 0 h 207"/>
                <a:gd name="T20" fmla="*/ 93 w 93"/>
                <a:gd name="T21" fmla="*/ 207 h 2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3" h="207">
                  <a:moveTo>
                    <a:pt x="4" y="16"/>
                  </a:moveTo>
                  <a:cubicBezTo>
                    <a:pt x="12" y="44"/>
                    <a:pt x="0" y="0"/>
                    <a:pt x="17" y="25"/>
                  </a:cubicBezTo>
                  <a:cubicBezTo>
                    <a:pt x="22" y="31"/>
                    <a:pt x="32" y="40"/>
                    <a:pt x="34" y="49"/>
                  </a:cubicBezTo>
                  <a:cubicBezTo>
                    <a:pt x="40" y="62"/>
                    <a:pt x="49" y="73"/>
                    <a:pt x="56" y="88"/>
                  </a:cubicBezTo>
                  <a:cubicBezTo>
                    <a:pt x="67" y="114"/>
                    <a:pt x="76" y="143"/>
                    <a:pt x="81" y="171"/>
                  </a:cubicBezTo>
                  <a:cubicBezTo>
                    <a:pt x="86" y="181"/>
                    <a:pt x="92" y="196"/>
                    <a:pt x="93" y="207"/>
                  </a:cubicBezTo>
                </a:path>
              </a:pathLst>
            </a:custGeom>
            <a:solidFill>
              <a:schemeClr val="bg2"/>
            </a:solidFill>
            <a:ln w="6350" cap="flat" cmpd="sng">
              <a:noFill/>
              <a:prstDash val="solid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sv-SE"/>
            </a:p>
          </p:txBody>
        </p:sp>
        <p:sp>
          <p:nvSpPr>
            <p:cNvPr id="80" name="Freeform 212">
              <a:extLst>
                <a:ext uri="{FF2B5EF4-FFF2-40B4-BE49-F238E27FC236}">
                  <a16:creationId xmlns:a16="http://schemas.microsoft.com/office/drawing/2014/main" id="{F6AFC058-E7ED-5D46-A944-F0EE9D567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" y="3592"/>
              <a:ext cx="134" cy="148"/>
            </a:xfrm>
            <a:custGeom>
              <a:avLst/>
              <a:gdLst>
                <a:gd name="T0" fmla="*/ 127 w 205"/>
                <a:gd name="T1" fmla="*/ 0 h 226"/>
                <a:gd name="T2" fmla="*/ 124 w 205"/>
                <a:gd name="T3" fmla="*/ 143 h 226"/>
                <a:gd name="T4" fmla="*/ 110 w 205"/>
                <a:gd name="T5" fmla="*/ 139 h 226"/>
                <a:gd name="T6" fmla="*/ 85 w 205"/>
                <a:gd name="T7" fmla="*/ 138 h 226"/>
                <a:gd name="T8" fmla="*/ 37 w 205"/>
                <a:gd name="T9" fmla="*/ 145 h 226"/>
                <a:gd name="T10" fmla="*/ 56 w 205"/>
                <a:gd name="T11" fmla="*/ 147 h 226"/>
                <a:gd name="T12" fmla="*/ 134 w 205"/>
                <a:gd name="T13" fmla="*/ 145 h 2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5"/>
                <a:gd name="T22" fmla="*/ 0 h 226"/>
                <a:gd name="T23" fmla="*/ 205 w 205"/>
                <a:gd name="T24" fmla="*/ 226 h 2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5" h="226">
                  <a:moveTo>
                    <a:pt x="194" y="0"/>
                  </a:moveTo>
                  <a:cubicBezTo>
                    <a:pt x="193" y="22"/>
                    <a:pt x="189" y="211"/>
                    <a:pt x="189" y="219"/>
                  </a:cubicBezTo>
                  <a:cubicBezTo>
                    <a:pt x="188" y="226"/>
                    <a:pt x="175" y="213"/>
                    <a:pt x="168" y="213"/>
                  </a:cubicBezTo>
                  <a:cubicBezTo>
                    <a:pt x="155" y="211"/>
                    <a:pt x="142" y="211"/>
                    <a:pt x="130" y="211"/>
                  </a:cubicBezTo>
                  <a:cubicBezTo>
                    <a:pt x="114" y="212"/>
                    <a:pt x="0" y="210"/>
                    <a:pt x="56" y="221"/>
                  </a:cubicBezTo>
                  <a:cubicBezTo>
                    <a:pt x="65" y="222"/>
                    <a:pt x="75" y="223"/>
                    <a:pt x="85" y="224"/>
                  </a:cubicBezTo>
                  <a:cubicBezTo>
                    <a:pt x="188" y="220"/>
                    <a:pt x="148" y="221"/>
                    <a:pt x="205" y="221"/>
                  </a:cubicBezTo>
                </a:path>
              </a:pathLst>
            </a:custGeom>
            <a:solidFill>
              <a:schemeClr val="bg2"/>
            </a:solidFill>
            <a:ln w="6350" cap="flat" cmpd="sng">
              <a:noFill/>
              <a:prstDash val="solid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sv-SE"/>
            </a:p>
          </p:txBody>
        </p:sp>
        <p:sp>
          <p:nvSpPr>
            <p:cNvPr id="81" name="Freeform 213">
              <a:extLst>
                <a:ext uri="{FF2B5EF4-FFF2-40B4-BE49-F238E27FC236}">
                  <a16:creationId xmlns:a16="http://schemas.microsoft.com/office/drawing/2014/main" id="{40D15476-319C-BD49-8297-2BBD25F7F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3590"/>
              <a:ext cx="122" cy="147"/>
            </a:xfrm>
            <a:custGeom>
              <a:avLst/>
              <a:gdLst>
                <a:gd name="T0" fmla="*/ 6 w 186"/>
                <a:gd name="T1" fmla="*/ 0 h 224"/>
                <a:gd name="T2" fmla="*/ 7 w 186"/>
                <a:gd name="T3" fmla="*/ 33 h 224"/>
                <a:gd name="T4" fmla="*/ 6 w 186"/>
                <a:gd name="T5" fmla="*/ 147 h 224"/>
                <a:gd name="T6" fmla="*/ 100 w 186"/>
                <a:gd name="T7" fmla="*/ 142 h 224"/>
                <a:gd name="T8" fmla="*/ 67 w 186"/>
                <a:gd name="T9" fmla="*/ 140 h 224"/>
                <a:gd name="T10" fmla="*/ 7 w 186"/>
                <a:gd name="T11" fmla="*/ 14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6"/>
                <a:gd name="T19" fmla="*/ 0 h 224"/>
                <a:gd name="T20" fmla="*/ 186 w 186"/>
                <a:gd name="T21" fmla="*/ 224 h 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6" h="224">
                  <a:moveTo>
                    <a:pt x="9" y="0"/>
                  </a:moveTo>
                  <a:cubicBezTo>
                    <a:pt x="4" y="13"/>
                    <a:pt x="10" y="38"/>
                    <a:pt x="11" y="51"/>
                  </a:cubicBezTo>
                  <a:cubicBezTo>
                    <a:pt x="10" y="74"/>
                    <a:pt x="0" y="175"/>
                    <a:pt x="9" y="224"/>
                  </a:cubicBezTo>
                  <a:cubicBezTo>
                    <a:pt x="57" y="221"/>
                    <a:pt x="104" y="217"/>
                    <a:pt x="153" y="216"/>
                  </a:cubicBezTo>
                  <a:cubicBezTo>
                    <a:pt x="186" y="207"/>
                    <a:pt x="105" y="213"/>
                    <a:pt x="102" y="214"/>
                  </a:cubicBezTo>
                  <a:cubicBezTo>
                    <a:pt x="71" y="216"/>
                    <a:pt x="41" y="219"/>
                    <a:pt x="11" y="219"/>
                  </a:cubicBezTo>
                </a:path>
              </a:pathLst>
            </a:custGeom>
            <a:solidFill>
              <a:schemeClr val="bg2"/>
            </a:solidFill>
            <a:ln w="6350" cap="flat" cmpd="sng">
              <a:noFill/>
              <a:prstDash val="solid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sv-SE"/>
            </a:p>
          </p:txBody>
        </p:sp>
        <p:sp>
          <p:nvSpPr>
            <p:cNvPr id="82" name="Freeform 214">
              <a:extLst>
                <a:ext uri="{FF2B5EF4-FFF2-40B4-BE49-F238E27FC236}">
                  <a16:creationId xmlns:a16="http://schemas.microsoft.com/office/drawing/2014/main" id="{BB2D9217-A843-3043-B1A8-5A865D9BF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3520"/>
              <a:ext cx="164" cy="212"/>
            </a:xfrm>
            <a:custGeom>
              <a:avLst/>
              <a:gdLst>
                <a:gd name="T0" fmla="*/ 25 w 511"/>
                <a:gd name="T1" fmla="*/ 3 h 508"/>
                <a:gd name="T2" fmla="*/ 17 w 511"/>
                <a:gd name="T3" fmla="*/ 147 h 508"/>
                <a:gd name="T4" fmla="*/ 10 w 511"/>
                <a:gd name="T5" fmla="*/ 181 h 508"/>
                <a:gd name="T6" fmla="*/ 6 w 511"/>
                <a:gd name="T7" fmla="*/ 204 h 508"/>
                <a:gd name="T8" fmla="*/ 19 w 511"/>
                <a:gd name="T9" fmla="*/ 198 h 508"/>
                <a:gd name="T10" fmla="*/ 25 w 511"/>
                <a:gd name="T11" fmla="*/ 195 h 508"/>
                <a:gd name="T12" fmla="*/ 75 w 511"/>
                <a:gd name="T13" fmla="*/ 204 h 508"/>
                <a:gd name="T14" fmla="*/ 80 w 511"/>
                <a:gd name="T15" fmla="*/ 45 h 508"/>
                <a:gd name="T16" fmla="*/ 95 w 511"/>
                <a:gd name="T17" fmla="*/ 212 h 508"/>
                <a:gd name="T18" fmla="*/ 147 w 511"/>
                <a:gd name="T19" fmla="*/ 204 h 508"/>
                <a:gd name="T20" fmla="*/ 149 w 511"/>
                <a:gd name="T21" fmla="*/ 189 h 508"/>
                <a:gd name="T22" fmla="*/ 119 w 511"/>
                <a:gd name="T23" fmla="*/ 53 h 508"/>
                <a:gd name="T24" fmla="*/ 104 w 511"/>
                <a:gd name="T25" fmla="*/ 0 h 5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1"/>
                <a:gd name="T40" fmla="*/ 0 h 508"/>
                <a:gd name="T41" fmla="*/ 511 w 511"/>
                <a:gd name="T42" fmla="*/ 508 h 5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1" h="508">
                  <a:moveTo>
                    <a:pt x="79" y="6"/>
                  </a:moveTo>
                  <a:cubicBezTo>
                    <a:pt x="90" y="113"/>
                    <a:pt x="88" y="247"/>
                    <a:pt x="52" y="352"/>
                  </a:cubicBezTo>
                  <a:cubicBezTo>
                    <a:pt x="34" y="401"/>
                    <a:pt x="56" y="335"/>
                    <a:pt x="32" y="433"/>
                  </a:cubicBezTo>
                  <a:cubicBezTo>
                    <a:pt x="27" y="451"/>
                    <a:pt x="0" y="494"/>
                    <a:pt x="18" y="488"/>
                  </a:cubicBezTo>
                  <a:cubicBezTo>
                    <a:pt x="31" y="483"/>
                    <a:pt x="45" y="478"/>
                    <a:pt x="59" y="474"/>
                  </a:cubicBezTo>
                  <a:cubicBezTo>
                    <a:pt x="65" y="471"/>
                    <a:pt x="79" y="467"/>
                    <a:pt x="79" y="467"/>
                  </a:cubicBezTo>
                  <a:cubicBezTo>
                    <a:pt x="159" y="472"/>
                    <a:pt x="174" y="472"/>
                    <a:pt x="235" y="488"/>
                  </a:cubicBezTo>
                  <a:cubicBezTo>
                    <a:pt x="268" y="438"/>
                    <a:pt x="246" y="159"/>
                    <a:pt x="249" y="108"/>
                  </a:cubicBezTo>
                  <a:cubicBezTo>
                    <a:pt x="252" y="178"/>
                    <a:pt x="253" y="447"/>
                    <a:pt x="296" y="508"/>
                  </a:cubicBezTo>
                  <a:cubicBezTo>
                    <a:pt x="329" y="460"/>
                    <a:pt x="412" y="484"/>
                    <a:pt x="459" y="488"/>
                  </a:cubicBezTo>
                  <a:cubicBezTo>
                    <a:pt x="511" y="499"/>
                    <a:pt x="482" y="479"/>
                    <a:pt x="465" y="454"/>
                  </a:cubicBezTo>
                  <a:cubicBezTo>
                    <a:pt x="433" y="345"/>
                    <a:pt x="406" y="235"/>
                    <a:pt x="371" y="128"/>
                  </a:cubicBezTo>
                  <a:cubicBezTo>
                    <a:pt x="364" y="109"/>
                    <a:pt x="338" y="13"/>
                    <a:pt x="323" y="0"/>
                  </a:cubicBezTo>
                </a:path>
              </a:pathLst>
            </a:custGeom>
            <a:solidFill>
              <a:schemeClr val="bg2"/>
            </a:solidFill>
            <a:ln w="6350" cap="flat" cmpd="sng">
              <a:noFill/>
              <a:prstDash val="solid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v-SE"/>
            </a:p>
          </p:txBody>
        </p:sp>
        <p:sp>
          <p:nvSpPr>
            <p:cNvPr id="83" name="Freeform 215">
              <a:extLst>
                <a:ext uri="{FF2B5EF4-FFF2-40B4-BE49-F238E27FC236}">
                  <a16:creationId xmlns:a16="http://schemas.microsoft.com/office/drawing/2014/main" id="{DA3E46B8-520F-0A40-956C-A7DDD1C0C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" y="3332"/>
              <a:ext cx="161" cy="269"/>
            </a:xfrm>
            <a:custGeom>
              <a:avLst/>
              <a:gdLst>
                <a:gd name="T0" fmla="*/ 29 w 161"/>
                <a:gd name="T1" fmla="*/ 5 h 269"/>
                <a:gd name="T2" fmla="*/ 105 w 161"/>
                <a:gd name="T3" fmla="*/ 0 h 269"/>
                <a:gd name="T4" fmla="*/ 118 w 161"/>
                <a:gd name="T5" fmla="*/ 5 h 269"/>
                <a:gd name="T6" fmla="*/ 113 w 161"/>
                <a:gd name="T7" fmla="*/ 19 h 269"/>
                <a:gd name="T8" fmla="*/ 122 w 161"/>
                <a:gd name="T9" fmla="*/ 59 h 269"/>
                <a:gd name="T10" fmla="*/ 149 w 161"/>
                <a:gd name="T11" fmla="*/ 146 h 269"/>
                <a:gd name="T12" fmla="*/ 145 w 161"/>
                <a:gd name="T13" fmla="*/ 232 h 269"/>
                <a:gd name="T14" fmla="*/ 149 w 161"/>
                <a:gd name="T15" fmla="*/ 236 h 269"/>
                <a:gd name="T16" fmla="*/ 83 w 161"/>
                <a:gd name="T17" fmla="*/ 246 h 269"/>
                <a:gd name="T18" fmla="*/ 95 w 161"/>
                <a:gd name="T19" fmla="*/ 230 h 269"/>
                <a:gd name="T20" fmla="*/ 73 w 161"/>
                <a:gd name="T21" fmla="*/ 12 h 269"/>
                <a:gd name="T22" fmla="*/ 81 w 161"/>
                <a:gd name="T23" fmla="*/ 244 h 269"/>
                <a:gd name="T24" fmla="*/ 3 w 161"/>
                <a:gd name="T25" fmla="*/ 228 h 269"/>
                <a:gd name="T26" fmla="*/ 15 w 161"/>
                <a:gd name="T27" fmla="*/ 148 h 269"/>
                <a:gd name="T28" fmla="*/ 29 w 161"/>
                <a:gd name="T29" fmla="*/ 54 h 269"/>
                <a:gd name="T30" fmla="*/ 29 w 161"/>
                <a:gd name="T31" fmla="*/ 5 h 2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1"/>
                <a:gd name="T49" fmla="*/ 0 h 269"/>
                <a:gd name="T50" fmla="*/ 161 w 161"/>
                <a:gd name="T51" fmla="*/ 269 h 26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1" h="269">
                  <a:moveTo>
                    <a:pt x="29" y="5"/>
                  </a:moveTo>
                  <a:cubicBezTo>
                    <a:pt x="56" y="11"/>
                    <a:pt x="77" y="6"/>
                    <a:pt x="105" y="0"/>
                  </a:cubicBezTo>
                  <a:cubicBezTo>
                    <a:pt x="109" y="1"/>
                    <a:pt x="115" y="0"/>
                    <a:pt x="118" y="5"/>
                  </a:cubicBezTo>
                  <a:cubicBezTo>
                    <a:pt x="120" y="9"/>
                    <a:pt x="113" y="14"/>
                    <a:pt x="113" y="19"/>
                  </a:cubicBezTo>
                  <a:cubicBezTo>
                    <a:pt x="113" y="32"/>
                    <a:pt x="119" y="45"/>
                    <a:pt x="122" y="59"/>
                  </a:cubicBezTo>
                  <a:cubicBezTo>
                    <a:pt x="132" y="109"/>
                    <a:pt x="134" y="98"/>
                    <a:pt x="149" y="146"/>
                  </a:cubicBezTo>
                  <a:cubicBezTo>
                    <a:pt x="161" y="184"/>
                    <a:pt x="155" y="204"/>
                    <a:pt x="145" y="232"/>
                  </a:cubicBezTo>
                  <a:cubicBezTo>
                    <a:pt x="159" y="244"/>
                    <a:pt x="152" y="232"/>
                    <a:pt x="149" y="236"/>
                  </a:cubicBezTo>
                  <a:cubicBezTo>
                    <a:pt x="146" y="239"/>
                    <a:pt x="87" y="247"/>
                    <a:pt x="83" y="246"/>
                  </a:cubicBezTo>
                  <a:cubicBezTo>
                    <a:pt x="74" y="247"/>
                    <a:pt x="97" y="269"/>
                    <a:pt x="95" y="230"/>
                  </a:cubicBezTo>
                  <a:cubicBezTo>
                    <a:pt x="93" y="191"/>
                    <a:pt x="75" y="10"/>
                    <a:pt x="73" y="12"/>
                  </a:cubicBezTo>
                  <a:cubicBezTo>
                    <a:pt x="83" y="172"/>
                    <a:pt x="104" y="257"/>
                    <a:pt x="81" y="244"/>
                  </a:cubicBezTo>
                  <a:cubicBezTo>
                    <a:pt x="53" y="228"/>
                    <a:pt x="0" y="238"/>
                    <a:pt x="3" y="228"/>
                  </a:cubicBezTo>
                  <a:cubicBezTo>
                    <a:pt x="6" y="217"/>
                    <a:pt x="13" y="158"/>
                    <a:pt x="15" y="148"/>
                  </a:cubicBezTo>
                  <a:cubicBezTo>
                    <a:pt x="23" y="101"/>
                    <a:pt x="25" y="101"/>
                    <a:pt x="29" y="54"/>
                  </a:cubicBezTo>
                  <a:cubicBezTo>
                    <a:pt x="32" y="7"/>
                    <a:pt x="39" y="27"/>
                    <a:pt x="29" y="5"/>
                  </a:cubicBezTo>
                  <a:close/>
                </a:path>
              </a:pathLst>
            </a:custGeom>
            <a:solidFill>
              <a:schemeClr val="bg2"/>
            </a:solidFill>
            <a:ln w="6350" cap="flat" cmpd="sng">
              <a:noFill/>
              <a:prstDash val="solid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v-SE"/>
            </a:p>
          </p:txBody>
        </p:sp>
      </p:grpSp>
      <p:grpSp>
        <p:nvGrpSpPr>
          <p:cNvPr id="84" name="Group 216">
            <a:extLst>
              <a:ext uri="{FF2B5EF4-FFF2-40B4-BE49-F238E27FC236}">
                <a16:creationId xmlns:a16="http://schemas.microsoft.com/office/drawing/2014/main" id="{074C0972-5B2A-7E4B-A098-C112EA85471C}"/>
              </a:ext>
            </a:extLst>
          </p:cNvPr>
          <p:cNvGrpSpPr>
            <a:grpSpLocks/>
          </p:cNvGrpSpPr>
          <p:nvPr/>
        </p:nvGrpSpPr>
        <p:grpSpPr bwMode="auto">
          <a:xfrm>
            <a:off x="3162300" y="5075684"/>
            <a:ext cx="428625" cy="823912"/>
            <a:chOff x="1490" y="3221"/>
            <a:chExt cx="270" cy="519"/>
          </a:xfrm>
          <a:solidFill>
            <a:srgbClr val="800000"/>
          </a:solidFill>
        </p:grpSpPr>
        <p:sp>
          <p:nvSpPr>
            <p:cNvPr id="85" name="Freeform 217">
              <a:extLst>
                <a:ext uri="{FF2B5EF4-FFF2-40B4-BE49-F238E27FC236}">
                  <a16:creationId xmlns:a16="http://schemas.microsoft.com/office/drawing/2014/main" id="{6406517D-5AE2-AF42-AA83-649803DAF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" y="3238"/>
              <a:ext cx="73" cy="99"/>
            </a:xfrm>
            <a:custGeom>
              <a:avLst/>
              <a:gdLst>
                <a:gd name="T0" fmla="*/ 73 w 73"/>
                <a:gd name="T1" fmla="*/ 36 h 99"/>
                <a:gd name="T2" fmla="*/ 38 w 73"/>
                <a:gd name="T3" fmla="*/ 0 h 99"/>
                <a:gd name="T4" fmla="*/ 7 w 73"/>
                <a:gd name="T5" fmla="*/ 12 h 99"/>
                <a:gd name="T6" fmla="*/ 9 w 73"/>
                <a:gd name="T7" fmla="*/ 65 h 99"/>
                <a:gd name="T8" fmla="*/ 15 w 73"/>
                <a:gd name="T9" fmla="*/ 83 h 99"/>
                <a:gd name="T10" fmla="*/ 38 w 73"/>
                <a:gd name="T11" fmla="*/ 99 h 99"/>
                <a:gd name="T12" fmla="*/ 64 w 73"/>
                <a:gd name="T13" fmla="*/ 83 h 99"/>
                <a:gd name="T14" fmla="*/ 72 w 73"/>
                <a:gd name="T15" fmla="*/ 65 h 99"/>
                <a:gd name="T16" fmla="*/ 64 w 73"/>
                <a:gd name="T17" fmla="*/ 21 h 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"/>
                <a:gd name="T28" fmla="*/ 0 h 99"/>
                <a:gd name="T29" fmla="*/ 73 w 73"/>
                <a:gd name="T30" fmla="*/ 99 h 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" h="99">
                  <a:moveTo>
                    <a:pt x="73" y="36"/>
                  </a:moveTo>
                  <a:cubicBezTo>
                    <a:pt x="69" y="13"/>
                    <a:pt x="58" y="8"/>
                    <a:pt x="38" y="0"/>
                  </a:cubicBezTo>
                  <a:cubicBezTo>
                    <a:pt x="12" y="6"/>
                    <a:pt x="21" y="0"/>
                    <a:pt x="7" y="12"/>
                  </a:cubicBezTo>
                  <a:cubicBezTo>
                    <a:pt x="0" y="36"/>
                    <a:pt x="2" y="40"/>
                    <a:pt x="9" y="65"/>
                  </a:cubicBezTo>
                  <a:cubicBezTo>
                    <a:pt x="11" y="71"/>
                    <a:pt x="10" y="80"/>
                    <a:pt x="15" y="83"/>
                  </a:cubicBezTo>
                  <a:cubicBezTo>
                    <a:pt x="32" y="97"/>
                    <a:pt x="24" y="93"/>
                    <a:pt x="38" y="99"/>
                  </a:cubicBezTo>
                  <a:cubicBezTo>
                    <a:pt x="51" y="95"/>
                    <a:pt x="56" y="96"/>
                    <a:pt x="64" y="83"/>
                  </a:cubicBezTo>
                  <a:cubicBezTo>
                    <a:pt x="66" y="77"/>
                    <a:pt x="71" y="72"/>
                    <a:pt x="72" y="65"/>
                  </a:cubicBezTo>
                  <a:cubicBezTo>
                    <a:pt x="73" y="49"/>
                    <a:pt x="64" y="36"/>
                    <a:pt x="64" y="21"/>
                  </a:cubicBezTo>
                </a:path>
              </a:pathLst>
            </a:custGeom>
            <a:grpFill/>
            <a:ln w="6350" cap="flat" cmpd="sng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v-SE"/>
            </a:p>
          </p:txBody>
        </p:sp>
        <p:sp>
          <p:nvSpPr>
            <p:cNvPr id="86" name="Freeform 218">
              <a:extLst>
                <a:ext uri="{FF2B5EF4-FFF2-40B4-BE49-F238E27FC236}">
                  <a16:creationId xmlns:a16="http://schemas.microsoft.com/office/drawing/2014/main" id="{A8A544CD-D59C-8D43-A50B-5CAF1E9FB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3223"/>
              <a:ext cx="47" cy="119"/>
            </a:xfrm>
            <a:custGeom>
              <a:avLst/>
              <a:gdLst>
                <a:gd name="T0" fmla="*/ 47 w 51"/>
                <a:gd name="T1" fmla="*/ 10 h 119"/>
                <a:gd name="T2" fmla="*/ 26 w 51"/>
                <a:gd name="T3" fmla="*/ 7 h 119"/>
                <a:gd name="T4" fmla="*/ 10 w 51"/>
                <a:gd name="T5" fmla="*/ 29 h 119"/>
                <a:gd name="T6" fmla="*/ 0 w 51"/>
                <a:gd name="T7" fmla="*/ 62 h 119"/>
                <a:gd name="T8" fmla="*/ 8 w 51"/>
                <a:gd name="T9" fmla="*/ 115 h 119"/>
                <a:gd name="T10" fmla="*/ 15 w 51"/>
                <a:gd name="T11" fmla="*/ 106 h 119"/>
                <a:gd name="T12" fmla="*/ 16 w 51"/>
                <a:gd name="T13" fmla="*/ 100 h 119"/>
                <a:gd name="T14" fmla="*/ 19 w 51"/>
                <a:gd name="T15" fmla="*/ 97 h 119"/>
                <a:gd name="T16" fmla="*/ 25 w 51"/>
                <a:gd name="T17" fmla="*/ 76 h 119"/>
                <a:gd name="T18" fmla="*/ 28 w 51"/>
                <a:gd name="T19" fmla="*/ 57 h 119"/>
                <a:gd name="T20" fmla="*/ 34 w 51"/>
                <a:gd name="T21" fmla="*/ 26 h 119"/>
                <a:gd name="T22" fmla="*/ 47 w 51"/>
                <a:gd name="T23" fmla="*/ 10 h 1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1"/>
                <a:gd name="T37" fmla="*/ 0 h 119"/>
                <a:gd name="T38" fmla="*/ 51 w 51"/>
                <a:gd name="T39" fmla="*/ 119 h 1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1" h="119">
                  <a:moveTo>
                    <a:pt x="51" y="10"/>
                  </a:moveTo>
                  <a:cubicBezTo>
                    <a:pt x="40" y="10"/>
                    <a:pt x="36" y="0"/>
                    <a:pt x="28" y="7"/>
                  </a:cubicBezTo>
                  <a:cubicBezTo>
                    <a:pt x="25" y="10"/>
                    <a:pt x="12" y="25"/>
                    <a:pt x="11" y="29"/>
                  </a:cubicBezTo>
                  <a:cubicBezTo>
                    <a:pt x="9" y="32"/>
                    <a:pt x="0" y="62"/>
                    <a:pt x="0" y="62"/>
                  </a:cubicBezTo>
                  <a:cubicBezTo>
                    <a:pt x="4" y="94"/>
                    <a:pt x="44" y="101"/>
                    <a:pt x="9" y="115"/>
                  </a:cubicBezTo>
                  <a:cubicBezTo>
                    <a:pt x="26" y="119"/>
                    <a:pt x="5" y="119"/>
                    <a:pt x="16" y="106"/>
                  </a:cubicBezTo>
                  <a:cubicBezTo>
                    <a:pt x="16" y="104"/>
                    <a:pt x="16" y="102"/>
                    <a:pt x="17" y="100"/>
                  </a:cubicBezTo>
                  <a:cubicBezTo>
                    <a:pt x="18" y="98"/>
                    <a:pt x="20" y="98"/>
                    <a:pt x="21" y="97"/>
                  </a:cubicBezTo>
                  <a:cubicBezTo>
                    <a:pt x="21" y="95"/>
                    <a:pt x="26" y="79"/>
                    <a:pt x="27" y="76"/>
                  </a:cubicBezTo>
                  <a:cubicBezTo>
                    <a:pt x="27" y="70"/>
                    <a:pt x="30" y="57"/>
                    <a:pt x="30" y="57"/>
                  </a:cubicBezTo>
                  <a:cubicBezTo>
                    <a:pt x="29" y="49"/>
                    <a:pt x="29" y="33"/>
                    <a:pt x="37" y="26"/>
                  </a:cubicBezTo>
                  <a:cubicBezTo>
                    <a:pt x="42" y="20"/>
                    <a:pt x="46" y="16"/>
                    <a:pt x="51" y="10"/>
                  </a:cubicBezTo>
                  <a:close/>
                </a:path>
              </a:pathLst>
            </a:custGeom>
            <a:grpFill/>
            <a:ln w="6350" cap="flat" cmpd="sng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v-SE"/>
            </a:p>
          </p:txBody>
        </p:sp>
        <p:sp>
          <p:nvSpPr>
            <p:cNvPr id="87" name="Freeform 219">
              <a:extLst>
                <a:ext uri="{FF2B5EF4-FFF2-40B4-BE49-F238E27FC236}">
                  <a16:creationId xmlns:a16="http://schemas.microsoft.com/office/drawing/2014/main" id="{15C85944-2EA8-4549-B710-40B7F0BBB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4" y="3221"/>
              <a:ext cx="66" cy="118"/>
            </a:xfrm>
            <a:custGeom>
              <a:avLst/>
              <a:gdLst>
                <a:gd name="T0" fmla="*/ 0 w 92"/>
                <a:gd name="T1" fmla="*/ 16 h 118"/>
                <a:gd name="T2" fmla="*/ 20 w 92"/>
                <a:gd name="T3" fmla="*/ 0 h 118"/>
                <a:gd name="T4" fmla="*/ 45 w 92"/>
                <a:gd name="T5" fmla="*/ 10 h 118"/>
                <a:gd name="T6" fmla="*/ 52 w 92"/>
                <a:gd name="T7" fmla="*/ 35 h 118"/>
                <a:gd name="T8" fmla="*/ 55 w 92"/>
                <a:gd name="T9" fmla="*/ 51 h 118"/>
                <a:gd name="T10" fmla="*/ 60 w 92"/>
                <a:gd name="T11" fmla="*/ 69 h 118"/>
                <a:gd name="T12" fmla="*/ 54 w 92"/>
                <a:gd name="T13" fmla="*/ 95 h 118"/>
                <a:gd name="T14" fmla="*/ 65 w 92"/>
                <a:gd name="T15" fmla="*/ 87 h 118"/>
                <a:gd name="T16" fmla="*/ 57 w 92"/>
                <a:gd name="T17" fmla="*/ 101 h 118"/>
                <a:gd name="T18" fmla="*/ 64 w 92"/>
                <a:gd name="T19" fmla="*/ 101 h 118"/>
                <a:gd name="T20" fmla="*/ 49 w 92"/>
                <a:gd name="T21" fmla="*/ 107 h 118"/>
                <a:gd name="T22" fmla="*/ 45 w 92"/>
                <a:gd name="T23" fmla="*/ 78 h 118"/>
                <a:gd name="T24" fmla="*/ 29 w 92"/>
                <a:gd name="T25" fmla="*/ 27 h 118"/>
                <a:gd name="T26" fmla="*/ 10 w 92"/>
                <a:gd name="T27" fmla="*/ 14 h 1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2"/>
                <a:gd name="T43" fmla="*/ 0 h 118"/>
                <a:gd name="T44" fmla="*/ 92 w 92"/>
                <a:gd name="T45" fmla="*/ 118 h 1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2" h="118">
                  <a:moveTo>
                    <a:pt x="0" y="16"/>
                  </a:moveTo>
                  <a:cubicBezTo>
                    <a:pt x="12" y="12"/>
                    <a:pt x="14" y="2"/>
                    <a:pt x="28" y="0"/>
                  </a:cubicBezTo>
                  <a:cubicBezTo>
                    <a:pt x="46" y="3"/>
                    <a:pt x="49" y="2"/>
                    <a:pt x="63" y="10"/>
                  </a:cubicBezTo>
                  <a:cubicBezTo>
                    <a:pt x="65" y="16"/>
                    <a:pt x="67" y="30"/>
                    <a:pt x="72" y="35"/>
                  </a:cubicBezTo>
                  <a:cubicBezTo>
                    <a:pt x="73" y="41"/>
                    <a:pt x="77" y="51"/>
                    <a:pt x="77" y="51"/>
                  </a:cubicBezTo>
                  <a:cubicBezTo>
                    <a:pt x="78" y="54"/>
                    <a:pt x="80" y="59"/>
                    <a:pt x="83" y="69"/>
                  </a:cubicBezTo>
                  <a:cubicBezTo>
                    <a:pt x="83" y="76"/>
                    <a:pt x="74" y="92"/>
                    <a:pt x="75" y="95"/>
                  </a:cubicBezTo>
                  <a:cubicBezTo>
                    <a:pt x="80" y="94"/>
                    <a:pt x="85" y="86"/>
                    <a:pt x="91" y="87"/>
                  </a:cubicBezTo>
                  <a:cubicBezTo>
                    <a:pt x="92" y="87"/>
                    <a:pt x="80" y="100"/>
                    <a:pt x="79" y="101"/>
                  </a:cubicBezTo>
                  <a:cubicBezTo>
                    <a:pt x="75" y="102"/>
                    <a:pt x="89" y="101"/>
                    <a:pt x="89" y="101"/>
                  </a:cubicBezTo>
                  <a:cubicBezTo>
                    <a:pt x="61" y="97"/>
                    <a:pt x="81" y="118"/>
                    <a:pt x="68" y="107"/>
                  </a:cubicBezTo>
                  <a:cubicBezTo>
                    <a:pt x="64" y="88"/>
                    <a:pt x="65" y="97"/>
                    <a:pt x="63" y="78"/>
                  </a:cubicBezTo>
                  <a:cubicBezTo>
                    <a:pt x="62" y="72"/>
                    <a:pt x="56" y="31"/>
                    <a:pt x="41" y="27"/>
                  </a:cubicBezTo>
                  <a:cubicBezTo>
                    <a:pt x="31" y="20"/>
                    <a:pt x="26" y="14"/>
                    <a:pt x="14" y="14"/>
                  </a:cubicBezTo>
                </a:path>
              </a:pathLst>
            </a:custGeom>
            <a:grpFill/>
            <a:ln w="6350" cap="flat" cmpd="sng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v-SE"/>
            </a:p>
          </p:txBody>
        </p:sp>
        <p:sp>
          <p:nvSpPr>
            <p:cNvPr id="88" name="Freeform 220">
              <a:extLst>
                <a:ext uri="{FF2B5EF4-FFF2-40B4-BE49-F238E27FC236}">
                  <a16:creationId xmlns:a16="http://schemas.microsoft.com/office/drawing/2014/main" id="{6394E704-6EEE-3D4B-9C06-EA5C3E10313C}"/>
                </a:ext>
              </a:extLst>
            </p:cNvPr>
            <p:cNvSpPr>
              <a:spLocks/>
            </p:cNvSpPr>
            <p:nvPr/>
          </p:nvSpPr>
          <p:spPr bwMode="auto">
            <a:xfrm rot="16006696">
              <a:off x="1485" y="3543"/>
              <a:ext cx="69" cy="45"/>
            </a:xfrm>
            <a:custGeom>
              <a:avLst/>
              <a:gdLst>
                <a:gd name="T0" fmla="*/ 56 w 194"/>
                <a:gd name="T1" fmla="*/ 15 h 145"/>
                <a:gd name="T2" fmla="*/ 30 w 194"/>
                <a:gd name="T3" fmla="*/ 17 h 145"/>
                <a:gd name="T4" fmla="*/ 35 w 194"/>
                <a:gd name="T5" fmla="*/ 23 h 145"/>
                <a:gd name="T6" fmla="*/ 30 w 194"/>
                <a:gd name="T7" fmla="*/ 27 h 145"/>
                <a:gd name="T8" fmla="*/ 51 w 194"/>
                <a:gd name="T9" fmla="*/ 38 h 145"/>
                <a:gd name="T10" fmla="*/ 61 w 194"/>
                <a:gd name="T11" fmla="*/ 34 h 145"/>
                <a:gd name="T12" fmla="*/ 68 w 194"/>
                <a:gd name="T13" fmla="*/ 32 h 145"/>
                <a:gd name="T14" fmla="*/ 66 w 194"/>
                <a:gd name="T15" fmla="*/ 29 h 1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4"/>
                <a:gd name="T25" fmla="*/ 0 h 145"/>
                <a:gd name="T26" fmla="*/ 194 w 194"/>
                <a:gd name="T27" fmla="*/ 145 h 1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4" h="145">
                  <a:moveTo>
                    <a:pt x="158" y="47"/>
                  </a:moveTo>
                  <a:cubicBezTo>
                    <a:pt x="73" y="26"/>
                    <a:pt x="0" y="0"/>
                    <a:pt x="83" y="54"/>
                  </a:cubicBezTo>
                  <a:cubicBezTo>
                    <a:pt x="87" y="61"/>
                    <a:pt x="89" y="71"/>
                    <a:pt x="97" y="75"/>
                  </a:cubicBezTo>
                  <a:cubicBezTo>
                    <a:pt x="122" y="87"/>
                    <a:pt x="193" y="73"/>
                    <a:pt x="83" y="88"/>
                  </a:cubicBezTo>
                  <a:cubicBezTo>
                    <a:pt x="62" y="145"/>
                    <a:pt x="102" y="127"/>
                    <a:pt x="144" y="122"/>
                  </a:cubicBezTo>
                  <a:cubicBezTo>
                    <a:pt x="153" y="117"/>
                    <a:pt x="161" y="111"/>
                    <a:pt x="171" y="108"/>
                  </a:cubicBezTo>
                  <a:cubicBezTo>
                    <a:pt x="177" y="105"/>
                    <a:pt x="186" y="106"/>
                    <a:pt x="192" y="102"/>
                  </a:cubicBezTo>
                  <a:cubicBezTo>
                    <a:pt x="194" y="99"/>
                    <a:pt x="187" y="97"/>
                    <a:pt x="185" y="95"/>
                  </a:cubicBezTo>
                </a:path>
              </a:pathLst>
            </a:custGeom>
            <a:grpFill/>
            <a:ln w="6350" cap="flat" cmpd="sng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v-SE"/>
            </a:p>
          </p:txBody>
        </p:sp>
        <p:sp>
          <p:nvSpPr>
            <p:cNvPr id="89" name="Freeform 221">
              <a:extLst>
                <a:ext uri="{FF2B5EF4-FFF2-40B4-BE49-F238E27FC236}">
                  <a16:creationId xmlns:a16="http://schemas.microsoft.com/office/drawing/2014/main" id="{7BF5B05B-8577-B24A-AF2F-EFCCC51F920E}"/>
                </a:ext>
              </a:extLst>
            </p:cNvPr>
            <p:cNvSpPr>
              <a:spLocks/>
            </p:cNvSpPr>
            <p:nvPr/>
          </p:nvSpPr>
          <p:spPr bwMode="auto">
            <a:xfrm rot="16006696">
              <a:off x="1513" y="3551"/>
              <a:ext cx="25" cy="13"/>
            </a:xfrm>
            <a:custGeom>
              <a:avLst/>
              <a:gdLst>
                <a:gd name="T0" fmla="*/ 0 w 68"/>
                <a:gd name="T1" fmla="*/ 13 h 31"/>
                <a:gd name="T2" fmla="*/ 25 w 68"/>
                <a:gd name="T3" fmla="*/ 8 h 31"/>
                <a:gd name="T4" fmla="*/ 0 60000 65536"/>
                <a:gd name="T5" fmla="*/ 0 60000 65536"/>
                <a:gd name="T6" fmla="*/ 0 w 68"/>
                <a:gd name="T7" fmla="*/ 0 h 31"/>
                <a:gd name="T8" fmla="*/ 68 w 68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8" h="31">
                  <a:moveTo>
                    <a:pt x="0" y="31"/>
                  </a:moveTo>
                  <a:cubicBezTo>
                    <a:pt x="21" y="0"/>
                    <a:pt x="36" y="0"/>
                    <a:pt x="68" y="18"/>
                  </a:cubicBezTo>
                </a:path>
              </a:pathLst>
            </a:custGeom>
            <a:grpFill/>
            <a:ln w="6350" cap="flat" cmpd="sng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sv-SE"/>
            </a:p>
          </p:txBody>
        </p:sp>
        <p:sp>
          <p:nvSpPr>
            <p:cNvPr id="90" name="Freeform 222">
              <a:extLst>
                <a:ext uri="{FF2B5EF4-FFF2-40B4-BE49-F238E27FC236}">
                  <a16:creationId xmlns:a16="http://schemas.microsoft.com/office/drawing/2014/main" id="{3039BF8D-F39C-6C4B-B8B4-6CD423FCC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3340"/>
              <a:ext cx="65" cy="215"/>
            </a:xfrm>
            <a:custGeom>
              <a:avLst/>
              <a:gdLst>
                <a:gd name="T0" fmla="*/ 60 w 65"/>
                <a:gd name="T1" fmla="*/ 0 h 215"/>
                <a:gd name="T2" fmla="*/ 42 w 65"/>
                <a:gd name="T3" fmla="*/ 38 h 215"/>
                <a:gd name="T4" fmla="*/ 20 w 65"/>
                <a:gd name="T5" fmla="*/ 114 h 215"/>
                <a:gd name="T6" fmla="*/ 2 w 65"/>
                <a:gd name="T7" fmla="*/ 215 h 2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"/>
                <a:gd name="T13" fmla="*/ 0 h 215"/>
                <a:gd name="T14" fmla="*/ 65 w 65"/>
                <a:gd name="T15" fmla="*/ 215 h 2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" h="215">
                  <a:moveTo>
                    <a:pt x="60" y="0"/>
                  </a:moveTo>
                  <a:cubicBezTo>
                    <a:pt x="65" y="12"/>
                    <a:pt x="43" y="13"/>
                    <a:pt x="42" y="38"/>
                  </a:cubicBezTo>
                  <a:cubicBezTo>
                    <a:pt x="38" y="74"/>
                    <a:pt x="24" y="81"/>
                    <a:pt x="20" y="114"/>
                  </a:cubicBezTo>
                  <a:cubicBezTo>
                    <a:pt x="9" y="141"/>
                    <a:pt x="0" y="185"/>
                    <a:pt x="2" y="215"/>
                  </a:cubicBezTo>
                </a:path>
              </a:pathLst>
            </a:custGeom>
            <a:grpFill/>
            <a:ln w="6350" cap="flat" cmpd="sng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v-SE"/>
            </a:p>
          </p:txBody>
        </p:sp>
        <p:sp>
          <p:nvSpPr>
            <p:cNvPr id="91" name="Freeform 223">
              <a:extLst>
                <a:ext uri="{FF2B5EF4-FFF2-40B4-BE49-F238E27FC236}">
                  <a16:creationId xmlns:a16="http://schemas.microsoft.com/office/drawing/2014/main" id="{E1B9926D-C70D-8C46-8391-C7E32DBDEF4C}"/>
                </a:ext>
              </a:extLst>
            </p:cNvPr>
            <p:cNvSpPr>
              <a:spLocks/>
            </p:cNvSpPr>
            <p:nvPr/>
          </p:nvSpPr>
          <p:spPr bwMode="auto">
            <a:xfrm rot="5124408">
              <a:off x="1711" y="3517"/>
              <a:ext cx="68" cy="31"/>
            </a:xfrm>
            <a:custGeom>
              <a:avLst/>
              <a:gdLst>
                <a:gd name="T0" fmla="*/ 7 w 146"/>
                <a:gd name="T1" fmla="*/ 19 h 95"/>
                <a:gd name="T2" fmla="*/ 54 w 146"/>
                <a:gd name="T3" fmla="*/ 1 h 95"/>
                <a:gd name="T4" fmla="*/ 67 w 146"/>
                <a:gd name="T5" fmla="*/ 3 h 95"/>
                <a:gd name="T6" fmla="*/ 60 w 146"/>
                <a:gd name="T7" fmla="*/ 10 h 95"/>
                <a:gd name="T8" fmla="*/ 19 w 146"/>
                <a:gd name="T9" fmla="*/ 19 h 95"/>
                <a:gd name="T10" fmla="*/ 3 w 146"/>
                <a:gd name="T11" fmla="*/ 16 h 95"/>
                <a:gd name="T12" fmla="*/ 19 w 146"/>
                <a:gd name="T13" fmla="*/ 14 h 95"/>
                <a:gd name="T14" fmla="*/ 38 w 146"/>
                <a:gd name="T15" fmla="*/ 21 h 95"/>
                <a:gd name="T16" fmla="*/ 35 w 146"/>
                <a:gd name="T17" fmla="*/ 30 h 95"/>
                <a:gd name="T18" fmla="*/ 22 w 146"/>
                <a:gd name="T19" fmla="*/ 27 h 95"/>
                <a:gd name="T20" fmla="*/ 7 w 146"/>
                <a:gd name="T21" fmla="*/ 19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6"/>
                <a:gd name="T34" fmla="*/ 0 h 95"/>
                <a:gd name="T35" fmla="*/ 146 w 146"/>
                <a:gd name="T36" fmla="*/ 95 h 9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6" h="95">
                  <a:moveTo>
                    <a:pt x="14" y="57"/>
                  </a:moveTo>
                  <a:cubicBezTo>
                    <a:pt x="44" y="16"/>
                    <a:pt x="67" y="12"/>
                    <a:pt x="116" y="2"/>
                  </a:cubicBezTo>
                  <a:cubicBezTo>
                    <a:pt x="125" y="4"/>
                    <a:pt x="139" y="0"/>
                    <a:pt x="143" y="9"/>
                  </a:cubicBezTo>
                  <a:cubicBezTo>
                    <a:pt x="146" y="16"/>
                    <a:pt x="135" y="24"/>
                    <a:pt x="129" y="30"/>
                  </a:cubicBezTo>
                  <a:cubicBezTo>
                    <a:pt x="106" y="48"/>
                    <a:pt x="68" y="49"/>
                    <a:pt x="41" y="57"/>
                  </a:cubicBezTo>
                  <a:cubicBezTo>
                    <a:pt x="29" y="54"/>
                    <a:pt x="7" y="61"/>
                    <a:pt x="7" y="50"/>
                  </a:cubicBezTo>
                  <a:cubicBezTo>
                    <a:pt x="7" y="38"/>
                    <a:pt x="29" y="43"/>
                    <a:pt x="41" y="43"/>
                  </a:cubicBezTo>
                  <a:cubicBezTo>
                    <a:pt x="54" y="43"/>
                    <a:pt x="71" y="56"/>
                    <a:pt x="82" y="63"/>
                  </a:cubicBezTo>
                  <a:cubicBezTo>
                    <a:pt x="79" y="72"/>
                    <a:pt x="83" y="85"/>
                    <a:pt x="75" y="91"/>
                  </a:cubicBezTo>
                  <a:cubicBezTo>
                    <a:pt x="67" y="95"/>
                    <a:pt x="56" y="86"/>
                    <a:pt x="48" y="84"/>
                  </a:cubicBezTo>
                  <a:cubicBezTo>
                    <a:pt x="1" y="69"/>
                    <a:pt x="0" y="82"/>
                    <a:pt x="14" y="57"/>
                  </a:cubicBezTo>
                  <a:close/>
                </a:path>
              </a:pathLst>
            </a:custGeom>
            <a:grpFill/>
            <a:ln w="6350" cap="flat" cmpd="sng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v-SE"/>
            </a:p>
          </p:txBody>
        </p:sp>
        <p:sp>
          <p:nvSpPr>
            <p:cNvPr id="92" name="Freeform 224">
              <a:extLst>
                <a:ext uri="{FF2B5EF4-FFF2-40B4-BE49-F238E27FC236}">
                  <a16:creationId xmlns:a16="http://schemas.microsoft.com/office/drawing/2014/main" id="{A37F24DC-90E3-6B44-9BFE-FED0038FE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0" y="3320"/>
              <a:ext cx="93" cy="207"/>
            </a:xfrm>
            <a:custGeom>
              <a:avLst/>
              <a:gdLst>
                <a:gd name="T0" fmla="*/ 4 w 93"/>
                <a:gd name="T1" fmla="*/ 16 h 207"/>
                <a:gd name="T2" fmla="*/ 17 w 93"/>
                <a:gd name="T3" fmla="*/ 25 h 207"/>
                <a:gd name="T4" fmla="*/ 34 w 93"/>
                <a:gd name="T5" fmla="*/ 49 h 207"/>
                <a:gd name="T6" fmla="*/ 56 w 93"/>
                <a:gd name="T7" fmla="*/ 88 h 207"/>
                <a:gd name="T8" fmla="*/ 81 w 93"/>
                <a:gd name="T9" fmla="*/ 171 h 207"/>
                <a:gd name="T10" fmla="*/ 93 w 93"/>
                <a:gd name="T11" fmla="*/ 207 h 2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3"/>
                <a:gd name="T19" fmla="*/ 0 h 207"/>
                <a:gd name="T20" fmla="*/ 93 w 93"/>
                <a:gd name="T21" fmla="*/ 207 h 2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3" h="207">
                  <a:moveTo>
                    <a:pt x="4" y="16"/>
                  </a:moveTo>
                  <a:cubicBezTo>
                    <a:pt x="12" y="44"/>
                    <a:pt x="0" y="0"/>
                    <a:pt x="17" y="25"/>
                  </a:cubicBezTo>
                  <a:cubicBezTo>
                    <a:pt x="22" y="31"/>
                    <a:pt x="32" y="40"/>
                    <a:pt x="34" y="49"/>
                  </a:cubicBezTo>
                  <a:cubicBezTo>
                    <a:pt x="40" y="62"/>
                    <a:pt x="49" y="73"/>
                    <a:pt x="56" y="88"/>
                  </a:cubicBezTo>
                  <a:cubicBezTo>
                    <a:pt x="67" y="114"/>
                    <a:pt x="76" y="143"/>
                    <a:pt x="81" y="171"/>
                  </a:cubicBezTo>
                  <a:cubicBezTo>
                    <a:pt x="86" y="181"/>
                    <a:pt x="92" y="196"/>
                    <a:pt x="93" y="207"/>
                  </a:cubicBezTo>
                </a:path>
              </a:pathLst>
            </a:custGeom>
            <a:grpFill/>
            <a:ln w="6350" cap="flat" cmpd="sng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sv-SE"/>
            </a:p>
          </p:txBody>
        </p:sp>
        <p:sp>
          <p:nvSpPr>
            <p:cNvPr id="93" name="Freeform 225">
              <a:extLst>
                <a:ext uri="{FF2B5EF4-FFF2-40B4-BE49-F238E27FC236}">
                  <a16:creationId xmlns:a16="http://schemas.microsoft.com/office/drawing/2014/main" id="{0BD98BB0-3B24-D54A-B33E-B44D0EFA3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" y="3592"/>
              <a:ext cx="134" cy="148"/>
            </a:xfrm>
            <a:custGeom>
              <a:avLst/>
              <a:gdLst>
                <a:gd name="T0" fmla="*/ 127 w 205"/>
                <a:gd name="T1" fmla="*/ 0 h 226"/>
                <a:gd name="T2" fmla="*/ 124 w 205"/>
                <a:gd name="T3" fmla="*/ 143 h 226"/>
                <a:gd name="T4" fmla="*/ 110 w 205"/>
                <a:gd name="T5" fmla="*/ 139 h 226"/>
                <a:gd name="T6" fmla="*/ 85 w 205"/>
                <a:gd name="T7" fmla="*/ 138 h 226"/>
                <a:gd name="T8" fmla="*/ 37 w 205"/>
                <a:gd name="T9" fmla="*/ 145 h 226"/>
                <a:gd name="T10" fmla="*/ 56 w 205"/>
                <a:gd name="T11" fmla="*/ 147 h 226"/>
                <a:gd name="T12" fmla="*/ 134 w 205"/>
                <a:gd name="T13" fmla="*/ 145 h 2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5"/>
                <a:gd name="T22" fmla="*/ 0 h 226"/>
                <a:gd name="T23" fmla="*/ 205 w 205"/>
                <a:gd name="T24" fmla="*/ 226 h 2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5" h="226">
                  <a:moveTo>
                    <a:pt x="194" y="0"/>
                  </a:moveTo>
                  <a:cubicBezTo>
                    <a:pt x="193" y="22"/>
                    <a:pt x="189" y="211"/>
                    <a:pt x="189" y="219"/>
                  </a:cubicBezTo>
                  <a:cubicBezTo>
                    <a:pt x="188" y="226"/>
                    <a:pt x="175" y="213"/>
                    <a:pt x="168" y="213"/>
                  </a:cubicBezTo>
                  <a:cubicBezTo>
                    <a:pt x="155" y="211"/>
                    <a:pt x="142" y="211"/>
                    <a:pt x="130" y="211"/>
                  </a:cubicBezTo>
                  <a:cubicBezTo>
                    <a:pt x="114" y="212"/>
                    <a:pt x="0" y="210"/>
                    <a:pt x="56" y="221"/>
                  </a:cubicBezTo>
                  <a:cubicBezTo>
                    <a:pt x="65" y="222"/>
                    <a:pt x="75" y="223"/>
                    <a:pt x="85" y="224"/>
                  </a:cubicBezTo>
                  <a:cubicBezTo>
                    <a:pt x="188" y="220"/>
                    <a:pt x="148" y="221"/>
                    <a:pt x="205" y="221"/>
                  </a:cubicBezTo>
                </a:path>
              </a:pathLst>
            </a:custGeom>
            <a:grpFill/>
            <a:ln w="6350" cap="flat" cmpd="sng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sv-SE"/>
            </a:p>
          </p:txBody>
        </p:sp>
        <p:sp>
          <p:nvSpPr>
            <p:cNvPr id="94" name="Freeform 226">
              <a:extLst>
                <a:ext uri="{FF2B5EF4-FFF2-40B4-BE49-F238E27FC236}">
                  <a16:creationId xmlns:a16="http://schemas.microsoft.com/office/drawing/2014/main" id="{F64130C5-EB95-E94B-B84C-2E2F41F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3590"/>
              <a:ext cx="122" cy="147"/>
            </a:xfrm>
            <a:custGeom>
              <a:avLst/>
              <a:gdLst>
                <a:gd name="T0" fmla="*/ 6 w 186"/>
                <a:gd name="T1" fmla="*/ 0 h 224"/>
                <a:gd name="T2" fmla="*/ 7 w 186"/>
                <a:gd name="T3" fmla="*/ 33 h 224"/>
                <a:gd name="T4" fmla="*/ 6 w 186"/>
                <a:gd name="T5" fmla="*/ 147 h 224"/>
                <a:gd name="T6" fmla="*/ 100 w 186"/>
                <a:gd name="T7" fmla="*/ 142 h 224"/>
                <a:gd name="T8" fmla="*/ 67 w 186"/>
                <a:gd name="T9" fmla="*/ 140 h 224"/>
                <a:gd name="T10" fmla="*/ 7 w 186"/>
                <a:gd name="T11" fmla="*/ 14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6"/>
                <a:gd name="T19" fmla="*/ 0 h 224"/>
                <a:gd name="T20" fmla="*/ 186 w 186"/>
                <a:gd name="T21" fmla="*/ 224 h 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6" h="224">
                  <a:moveTo>
                    <a:pt x="9" y="0"/>
                  </a:moveTo>
                  <a:cubicBezTo>
                    <a:pt x="4" y="13"/>
                    <a:pt x="10" y="38"/>
                    <a:pt x="11" y="51"/>
                  </a:cubicBezTo>
                  <a:cubicBezTo>
                    <a:pt x="10" y="74"/>
                    <a:pt x="0" y="175"/>
                    <a:pt x="9" y="224"/>
                  </a:cubicBezTo>
                  <a:cubicBezTo>
                    <a:pt x="57" y="221"/>
                    <a:pt x="104" y="217"/>
                    <a:pt x="153" y="216"/>
                  </a:cubicBezTo>
                  <a:cubicBezTo>
                    <a:pt x="186" y="207"/>
                    <a:pt x="105" y="213"/>
                    <a:pt x="102" y="214"/>
                  </a:cubicBezTo>
                  <a:cubicBezTo>
                    <a:pt x="71" y="216"/>
                    <a:pt x="41" y="219"/>
                    <a:pt x="11" y="219"/>
                  </a:cubicBezTo>
                </a:path>
              </a:pathLst>
            </a:custGeom>
            <a:grpFill/>
            <a:ln w="6350" cap="flat" cmpd="sng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sv-SE"/>
            </a:p>
          </p:txBody>
        </p:sp>
        <p:sp>
          <p:nvSpPr>
            <p:cNvPr id="95" name="Freeform 227">
              <a:extLst>
                <a:ext uri="{FF2B5EF4-FFF2-40B4-BE49-F238E27FC236}">
                  <a16:creationId xmlns:a16="http://schemas.microsoft.com/office/drawing/2014/main" id="{D892268B-8F79-AD48-B9B9-BC20B0136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3520"/>
              <a:ext cx="164" cy="212"/>
            </a:xfrm>
            <a:custGeom>
              <a:avLst/>
              <a:gdLst>
                <a:gd name="T0" fmla="*/ 25 w 511"/>
                <a:gd name="T1" fmla="*/ 3 h 508"/>
                <a:gd name="T2" fmla="*/ 17 w 511"/>
                <a:gd name="T3" fmla="*/ 147 h 508"/>
                <a:gd name="T4" fmla="*/ 10 w 511"/>
                <a:gd name="T5" fmla="*/ 181 h 508"/>
                <a:gd name="T6" fmla="*/ 6 w 511"/>
                <a:gd name="T7" fmla="*/ 204 h 508"/>
                <a:gd name="T8" fmla="*/ 19 w 511"/>
                <a:gd name="T9" fmla="*/ 198 h 508"/>
                <a:gd name="T10" fmla="*/ 25 w 511"/>
                <a:gd name="T11" fmla="*/ 195 h 508"/>
                <a:gd name="T12" fmla="*/ 75 w 511"/>
                <a:gd name="T13" fmla="*/ 204 h 508"/>
                <a:gd name="T14" fmla="*/ 80 w 511"/>
                <a:gd name="T15" fmla="*/ 45 h 508"/>
                <a:gd name="T16" fmla="*/ 95 w 511"/>
                <a:gd name="T17" fmla="*/ 212 h 508"/>
                <a:gd name="T18" fmla="*/ 147 w 511"/>
                <a:gd name="T19" fmla="*/ 204 h 508"/>
                <a:gd name="T20" fmla="*/ 149 w 511"/>
                <a:gd name="T21" fmla="*/ 189 h 508"/>
                <a:gd name="T22" fmla="*/ 119 w 511"/>
                <a:gd name="T23" fmla="*/ 53 h 508"/>
                <a:gd name="T24" fmla="*/ 104 w 511"/>
                <a:gd name="T25" fmla="*/ 0 h 5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1"/>
                <a:gd name="T40" fmla="*/ 0 h 508"/>
                <a:gd name="T41" fmla="*/ 511 w 511"/>
                <a:gd name="T42" fmla="*/ 508 h 5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1" h="508">
                  <a:moveTo>
                    <a:pt x="79" y="6"/>
                  </a:moveTo>
                  <a:cubicBezTo>
                    <a:pt x="90" y="113"/>
                    <a:pt x="88" y="247"/>
                    <a:pt x="52" y="352"/>
                  </a:cubicBezTo>
                  <a:cubicBezTo>
                    <a:pt x="34" y="401"/>
                    <a:pt x="56" y="335"/>
                    <a:pt x="32" y="433"/>
                  </a:cubicBezTo>
                  <a:cubicBezTo>
                    <a:pt x="27" y="451"/>
                    <a:pt x="0" y="494"/>
                    <a:pt x="18" y="488"/>
                  </a:cubicBezTo>
                  <a:cubicBezTo>
                    <a:pt x="31" y="483"/>
                    <a:pt x="45" y="478"/>
                    <a:pt x="59" y="474"/>
                  </a:cubicBezTo>
                  <a:cubicBezTo>
                    <a:pt x="65" y="471"/>
                    <a:pt x="79" y="467"/>
                    <a:pt x="79" y="467"/>
                  </a:cubicBezTo>
                  <a:cubicBezTo>
                    <a:pt x="159" y="472"/>
                    <a:pt x="174" y="472"/>
                    <a:pt x="235" y="488"/>
                  </a:cubicBezTo>
                  <a:cubicBezTo>
                    <a:pt x="268" y="438"/>
                    <a:pt x="246" y="159"/>
                    <a:pt x="249" y="108"/>
                  </a:cubicBezTo>
                  <a:cubicBezTo>
                    <a:pt x="252" y="178"/>
                    <a:pt x="253" y="447"/>
                    <a:pt x="296" y="508"/>
                  </a:cubicBezTo>
                  <a:cubicBezTo>
                    <a:pt x="329" y="460"/>
                    <a:pt x="412" y="484"/>
                    <a:pt x="459" y="488"/>
                  </a:cubicBezTo>
                  <a:cubicBezTo>
                    <a:pt x="511" y="499"/>
                    <a:pt x="482" y="479"/>
                    <a:pt x="465" y="454"/>
                  </a:cubicBezTo>
                  <a:cubicBezTo>
                    <a:pt x="433" y="345"/>
                    <a:pt x="406" y="235"/>
                    <a:pt x="371" y="128"/>
                  </a:cubicBezTo>
                  <a:cubicBezTo>
                    <a:pt x="364" y="109"/>
                    <a:pt x="338" y="13"/>
                    <a:pt x="323" y="0"/>
                  </a:cubicBezTo>
                </a:path>
              </a:pathLst>
            </a:custGeom>
            <a:grpFill/>
            <a:ln w="6350" cap="flat" cmpd="sng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v-SE"/>
            </a:p>
          </p:txBody>
        </p:sp>
        <p:sp>
          <p:nvSpPr>
            <p:cNvPr id="96" name="Freeform 228">
              <a:extLst>
                <a:ext uri="{FF2B5EF4-FFF2-40B4-BE49-F238E27FC236}">
                  <a16:creationId xmlns:a16="http://schemas.microsoft.com/office/drawing/2014/main" id="{1612EA69-B1D2-B349-A86E-A88D8B188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" y="3332"/>
              <a:ext cx="161" cy="269"/>
            </a:xfrm>
            <a:custGeom>
              <a:avLst/>
              <a:gdLst>
                <a:gd name="T0" fmla="*/ 29 w 161"/>
                <a:gd name="T1" fmla="*/ 5 h 269"/>
                <a:gd name="T2" fmla="*/ 105 w 161"/>
                <a:gd name="T3" fmla="*/ 0 h 269"/>
                <a:gd name="T4" fmla="*/ 118 w 161"/>
                <a:gd name="T5" fmla="*/ 5 h 269"/>
                <a:gd name="T6" fmla="*/ 113 w 161"/>
                <a:gd name="T7" fmla="*/ 19 h 269"/>
                <a:gd name="T8" fmla="*/ 122 w 161"/>
                <a:gd name="T9" fmla="*/ 59 h 269"/>
                <a:gd name="T10" fmla="*/ 149 w 161"/>
                <a:gd name="T11" fmla="*/ 146 h 269"/>
                <a:gd name="T12" fmla="*/ 145 w 161"/>
                <a:gd name="T13" fmla="*/ 232 h 269"/>
                <a:gd name="T14" fmla="*/ 149 w 161"/>
                <a:gd name="T15" fmla="*/ 236 h 269"/>
                <a:gd name="T16" fmla="*/ 83 w 161"/>
                <a:gd name="T17" fmla="*/ 246 h 269"/>
                <a:gd name="T18" fmla="*/ 95 w 161"/>
                <a:gd name="T19" fmla="*/ 230 h 269"/>
                <a:gd name="T20" fmla="*/ 73 w 161"/>
                <a:gd name="T21" fmla="*/ 12 h 269"/>
                <a:gd name="T22" fmla="*/ 81 w 161"/>
                <a:gd name="T23" fmla="*/ 244 h 269"/>
                <a:gd name="T24" fmla="*/ 3 w 161"/>
                <a:gd name="T25" fmla="*/ 228 h 269"/>
                <a:gd name="T26" fmla="*/ 15 w 161"/>
                <a:gd name="T27" fmla="*/ 148 h 269"/>
                <a:gd name="T28" fmla="*/ 29 w 161"/>
                <a:gd name="T29" fmla="*/ 54 h 269"/>
                <a:gd name="T30" fmla="*/ 29 w 161"/>
                <a:gd name="T31" fmla="*/ 5 h 2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1"/>
                <a:gd name="T49" fmla="*/ 0 h 269"/>
                <a:gd name="T50" fmla="*/ 161 w 161"/>
                <a:gd name="T51" fmla="*/ 269 h 26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1" h="269">
                  <a:moveTo>
                    <a:pt x="29" y="5"/>
                  </a:moveTo>
                  <a:cubicBezTo>
                    <a:pt x="56" y="11"/>
                    <a:pt x="77" y="6"/>
                    <a:pt x="105" y="0"/>
                  </a:cubicBezTo>
                  <a:cubicBezTo>
                    <a:pt x="109" y="1"/>
                    <a:pt x="115" y="0"/>
                    <a:pt x="118" y="5"/>
                  </a:cubicBezTo>
                  <a:cubicBezTo>
                    <a:pt x="120" y="9"/>
                    <a:pt x="113" y="14"/>
                    <a:pt x="113" y="19"/>
                  </a:cubicBezTo>
                  <a:cubicBezTo>
                    <a:pt x="113" y="32"/>
                    <a:pt x="119" y="45"/>
                    <a:pt x="122" y="59"/>
                  </a:cubicBezTo>
                  <a:cubicBezTo>
                    <a:pt x="132" y="109"/>
                    <a:pt x="134" y="98"/>
                    <a:pt x="149" y="146"/>
                  </a:cubicBezTo>
                  <a:cubicBezTo>
                    <a:pt x="161" y="184"/>
                    <a:pt x="155" y="204"/>
                    <a:pt x="145" y="232"/>
                  </a:cubicBezTo>
                  <a:cubicBezTo>
                    <a:pt x="159" y="244"/>
                    <a:pt x="152" y="232"/>
                    <a:pt x="149" y="236"/>
                  </a:cubicBezTo>
                  <a:cubicBezTo>
                    <a:pt x="146" y="239"/>
                    <a:pt x="87" y="247"/>
                    <a:pt x="83" y="246"/>
                  </a:cubicBezTo>
                  <a:cubicBezTo>
                    <a:pt x="74" y="247"/>
                    <a:pt x="97" y="269"/>
                    <a:pt x="95" y="230"/>
                  </a:cubicBezTo>
                  <a:cubicBezTo>
                    <a:pt x="93" y="191"/>
                    <a:pt x="75" y="10"/>
                    <a:pt x="73" y="12"/>
                  </a:cubicBezTo>
                  <a:cubicBezTo>
                    <a:pt x="83" y="172"/>
                    <a:pt x="104" y="257"/>
                    <a:pt x="81" y="244"/>
                  </a:cubicBezTo>
                  <a:cubicBezTo>
                    <a:pt x="53" y="228"/>
                    <a:pt x="0" y="238"/>
                    <a:pt x="3" y="228"/>
                  </a:cubicBezTo>
                  <a:cubicBezTo>
                    <a:pt x="6" y="217"/>
                    <a:pt x="13" y="158"/>
                    <a:pt x="15" y="148"/>
                  </a:cubicBezTo>
                  <a:cubicBezTo>
                    <a:pt x="23" y="101"/>
                    <a:pt x="25" y="101"/>
                    <a:pt x="29" y="54"/>
                  </a:cubicBezTo>
                  <a:cubicBezTo>
                    <a:pt x="32" y="7"/>
                    <a:pt x="39" y="27"/>
                    <a:pt x="29" y="5"/>
                  </a:cubicBezTo>
                  <a:close/>
                </a:path>
              </a:pathLst>
            </a:custGeom>
            <a:grpFill/>
            <a:ln w="6350" cap="flat" cmpd="sng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v-SE"/>
            </a:p>
          </p:txBody>
        </p:sp>
      </p:grpSp>
      <p:sp>
        <p:nvSpPr>
          <p:cNvPr id="97" name="Text Box 3">
            <a:extLst>
              <a:ext uri="{FF2B5EF4-FFF2-40B4-BE49-F238E27FC236}">
                <a16:creationId xmlns:a16="http://schemas.microsoft.com/office/drawing/2014/main" id="{F44F14AC-7B24-3D4C-8230-6416F1583302}"/>
              </a:ext>
            </a:extLst>
          </p:cNvPr>
          <p:cNvSpPr txBox="1">
            <a:spLocks noChangeArrowheads="1"/>
          </p:cNvSpPr>
          <p:nvPr/>
        </p:nvSpPr>
        <p:spPr bwMode="auto">
          <a:xfrm rot="-1304494">
            <a:off x="474799" y="5753857"/>
            <a:ext cx="19997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v-SE" dirty="0">
                <a:latin typeface="+mj-lt"/>
                <a:cs typeface="Arial" panose="020B0604020202020204" pitchFamily="34" charset="0"/>
              </a:rPr>
              <a:t>Lära av erfarenheterna</a:t>
            </a:r>
          </a:p>
        </p:txBody>
      </p:sp>
      <p:sp>
        <p:nvSpPr>
          <p:cNvPr id="98" name="Text Box 6">
            <a:extLst>
              <a:ext uri="{FF2B5EF4-FFF2-40B4-BE49-F238E27FC236}">
                <a16:creationId xmlns:a16="http://schemas.microsoft.com/office/drawing/2014/main" id="{25D19624-23DE-DC43-B4AF-AD4ADEEAD8A3}"/>
              </a:ext>
            </a:extLst>
          </p:cNvPr>
          <p:cNvSpPr txBox="1">
            <a:spLocks noChangeArrowheads="1"/>
          </p:cNvSpPr>
          <p:nvPr/>
        </p:nvSpPr>
        <p:spPr bwMode="auto">
          <a:xfrm rot="1353274">
            <a:off x="4159250" y="5585599"/>
            <a:ext cx="2233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dirty="0">
                <a:latin typeface="+mj-lt"/>
                <a:cs typeface="Arial" panose="020B0604020202020204" pitchFamily="34" charset="0"/>
              </a:rPr>
              <a:t>Skapa visioner, mål och strategier för framtiden</a:t>
            </a:r>
          </a:p>
        </p:txBody>
      </p:sp>
      <p:sp>
        <p:nvSpPr>
          <p:cNvPr id="99" name="Text Box 9">
            <a:extLst>
              <a:ext uri="{FF2B5EF4-FFF2-40B4-BE49-F238E27FC236}">
                <a16:creationId xmlns:a16="http://schemas.microsoft.com/office/drawing/2014/main" id="{31947F2C-05C8-3544-887E-03C691EC4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832" y="8278564"/>
            <a:ext cx="28479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v-SE" dirty="0">
                <a:latin typeface="+mj-lt"/>
                <a:cs typeface="Arial" panose="020B0604020202020204" pitchFamily="34" charset="0"/>
              </a:rPr>
              <a:t>Vara närvarande på ett kreativt och konstruktivt sätt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20"/>
          <p:cNvSpPr>
            <a:spLocks noChangeArrowheads="1"/>
          </p:cNvSpPr>
          <p:nvPr/>
        </p:nvSpPr>
        <p:spPr bwMode="auto">
          <a:xfrm>
            <a:off x="110421" y="1447403"/>
            <a:ext cx="6669088" cy="49213"/>
          </a:xfrm>
          <a:prstGeom prst="rect">
            <a:avLst/>
          </a:prstGeom>
          <a:solidFill>
            <a:srgbClr val="800000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422274" y="560512"/>
            <a:ext cx="379881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62000"/>
            <a:r>
              <a:rPr lang="sv-SE" sz="2800" dirty="0">
                <a:solidFill>
                  <a:srgbClr val="104DC6"/>
                </a:solidFill>
                <a:latin typeface="+mn-lt"/>
              </a:rPr>
              <a:t>Att leda sig själv och göra andra bättre</a:t>
            </a:r>
            <a:endParaRPr lang="sv-SE" sz="2800" i="1" dirty="0">
              <a:solidFill>
                <a:srgbClr val="104DC6"/>
              </a:solidFill>
              <a:latin typeface="+mn-lt"/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765125" y="1845766"/>
            <a:ext cx="626427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lnSpc>
                <a:spcPct val="80000"/>
              </a:lnSpc>
              <a:spcBef>
                <a:spcPct val="75000"/>
              </a:spcBef>
              <a:buSzPct val="100000"/>
              <a:buFont typeface="Times" pitchFamily="18" charset="0"/>
              <a:buAutoNum type="arabicPeriod"/>
            </a:pPr>
            <a:r>
              <a:rPr lang="sv-SE" sz="1300" dirty="0">
                <a:latin typeface="+mj-lt"/>
                <a:cs typeface="Calibri"/>
              </a:rPr>
              <a:t>Jag är bra på att ha positiva tankar inför träning och match</a:t>
            </a:r>
          </a:p>
          <a:p>
            <a:pPr marL="265113" indent="-265113">
              <a:lnSpc>
                <a:spcPct val="80000"/>
              </a:lnSpc>
              <a:spcBef>
                <a:spcPct val="75000"/>
              </a:spcBef>
              <a:buSzPct val="100000"/>
              <a:buFont typeface="Times" pitchFamily="18" charset="0"/>
              <a:buAutoNum type="arabicPeriod"/>
            </a:pPr>
            <a:r>
              <a:rPr lang="sv-SE" sz="1300" dirty="0">
                <a:latin typeface="+mj-lt"/>
                <a:cs typeface="Calibri"/>
              </a:rPr>
              <a:t>Jag är skicklig på att skapa energi till mig själv</a:t>
            </a:r>
          </a:p>
          <a:p>
            <a:pPr marL="265113" indent="-265113">
              <a:lnSpc>
                <a:spcPct val="80000"/>
              </a:lnSpc>
              <a:spcBef>
                <a:spcPct val="75000"/>
              </a:spcBef>
              <a:buSzPct val="100000"/>
              <a:buFont typeface="Times" pitchFamily="18" charset="0"/>
              <a:buAutoNum type="arabicPeriod"/>
            </a:pPr>
            <a:r>
              <a:rPr lang="sv-SE" sz="1300" dirty="0">
                <a:latin typeface="+mj-lt"/>
                <a:cs typeface="Calibri"/>
              </a:rPr>
              <a:t>Jag vågar utmana mig själv för att hela tiden utvecklas</a:t>
            </a:r>
          </a:p>
          <a:p>
            <a:pPr marL="265113" indent="-265113">
              <a:lnSpc>
                <a:spcPct val="80000"/>
              </a:lnSpc>
              <a:spcBef>
                <a:spcPct val="75000"/>
              </a:spcBef>
              <a:buSzPct val="100000"/>
              <a:buFont typeface="Times" pitchFamily="18" charset="0"/>
              <a:buAutoNum type="arabicPeriod"/>
            </a:pPr>
            <a:r>
              <a:rPr lang="sv-SE" sz="1300" dirty="0">
                <a:latin typeface="+mj-lt"/>
                <a:cs typeface="Calibri"/>
              </a:rPr>
              <a:t>Jag kan betrakta mig själv både med humor och allvar</a:t>
            </a:r>
          </a:p>
          <a:p>
            <a:pPr marL="265113" indent="-265113">
              <a:lnSpc>
                <a:spcPct val="80000"/>
              </a:lnSpc>
              <a:spcBef>
                <a:spcPct val="75000"/>
              </a:spcBef>
              <a:buSzPct val="100000"/>
              <a:buFont typeface="Times" pitchFamily="18" charset="0"/>
              <a:buAutoNum type="arabicPeriod"/>
            </a:pPr>
            <a:r>
              <a:rPr lang="sv-SE" sz="1300" dirty="0">
                <a:latin typeface="+mj-lt"/>
                <a:cs typeface="Calibri"/>
              </a:rPr>
              <a:t>Jag är medveten om vad som får mig att må bra och trivas</a:t>
            </a:r>
          </a:p>
          <a:p>
            <a:pPr marL="265113" indent="-265113">
              <a:lnSpc>
                <a:spcPct val="80000"/>
              </a:lnSpc>
              <a:spcBef>
                <a:spcPct val="75000"/>
              </a:spcBef>
              <a:buSzPct val="100000"/>
              <a:buFont typeface="Times" pitchFamily="18" charset="0"/>
              <a:buAutoNum type="arabicPeriod"/>
            </a:pPr>
            <a:r>
              <a:rPr lang="sv-SE" sz="1300" dirty="0">
                <a:latin typeface="+mj-lt"/>
                <a:cs typeface="Calibri"/>
              </a:rPr>
              <a:t>Jag tänker/känner oftare VILL än MÅSTE</a:t>
            </a:r>
          </a:p>
          <a:p>
            <a:pPr marL="265113" indent="-265113">
              <a:lnSpc>
                <a:spcPct val="80000"/>
              </a:lnSpc>
              <a:spcBef>
                <a:spcPct val="75000"/>
              </a:spcBef>
              <a:buSzPct val="100000"/>
              <a:buFont typeface="Times" pitchFamily="18" charset="0"/>
              <a:buAutoNum type="arabicPeriod"/>
            </a:pPr>
            <a:r>
              <a:rPr lang="sv-SE" sz="1300" dirty="0">
                <a:latin typeface="+mj-lt"/>
                <a:cs typeface="Calibri"/>
              </a:rPr>
              <a:t>Jag har i grunden en positiv attityd</a:t>
            </a:r>
          </a:p>
          <a:p>
            <a:pPr marL="265113" indent="-265113">
              <a:lnSpc>
                <a:spcPct val="80000"/>
              </a:lnSpc>
              <a:spcBef>
                <a:spcPct val="75000"/>
              </a:spcBef>
              <a:buSzPct val="100000"/>
              <a:buFont typeface="Times" pitchFamily="18" charset="0"/>
              <a:buAutoNum type="arabicPeriod"/>
            </a:pPr>
            <a:r>
              <a:rPr lang="sv-SE" sz="1300" dirty="0">
                <a:latin typeface="+mj-lt"/>
                <a:cs typeface="Calibri"/>
              </a:rPr>
              <a:t>Jag tillåter mig ofta att känna både stolthet och tacksamhet</a:t>
            </a:r>
          </a:p>
          <a:p>
            <a:pPr marL="265113" indent="-265113">
              <a:lnSpc>
                <a:spcPct val="80000"/>
              </a:lnSpc>
              <a:spcBef>
                <a:spcPct val="75000"/>
              </a:spcBef>
              <a:buSzPct val="100000"/>
              <a:buFont typeface="Times" pitchFamily="18" charset="0"/>
              <a:buAutoNum type="arabicPeriod"/>
            </a:pPr>
            <a:r>
              <a:rPr lang="sv-SE" sz="1300" dirty="0">
                <a:latin typeface="+mj-lt"/>
                <a:cs typeface="Calibri"/>
              </a:rPr>
              <a:t>Jag är skicklig på att hantera både med- och motgång</a:t>
            </a:r>
          </a:p>
          <a:p>
            <a:pPr marL="265113" indent="-265113">
              <a:lnSpc>
                <a:spcPct val="80000"/>
              </a:lnSpc>
              <a:spcBef>
                <a:spcPct val="75000"/>
              </a:spcBef>
              <a:buSzPct val="100000"/>
              <a:buFont typeface="Times" pitchFamily="18" charset="0"/>
              <a:buAutoNum type="arabicPeriod"/>
            </a:pPr>
            <a:r>
              <a:rPr lang="sv-SE" sz="1300" dirty="0">
                <a:latin typeface="+mj-lt"/>
                <a:cs typeface="Calibri"/>
              </a:rPr>
              <a:t>Jag har bra balans mellan höga ambitioner och en distans till mig själv</a:t>
            </a:r>
          </a:p>
          <a:p>
            <a:pPr marL="265113" indent="-265113">
              <a:lnSpc>
                <a:spcPct val="80000"/>
              </a:lnSpc>
              <a:spcBef>
                <a:spcPct val="75000"/>
              </a:spcBef>
              <a:buSzPct val="100000"/>
              <a:buFont typeface="Times" pitchFamily="18" charset="0"/>
              <a:buAutoNum type="arabicPeriod"/>
            </a:pPr>
            <a:r>
              <a:rPr lang="sv-SE" sz="1300" dirty="0">
                <a:latin typeface="+mj-lt"/>
                <a:cs typeface="Calibri"/>
              </a:rPr>
              <a:t>Jag bidrar i hög grad till en positiv atmosfär</a:t>
            </a:r>
          </a:p>
          <a:p>
            <a:pPr marL="265113" indent="-265113">
              <a:lnSpc>
                <a:spcPct val="80000"/>
              </a:lnSpc>
              <a:spcBef>
                <a:spcPct val="75000"/>
              </a:spcBef>
              <a:buSzPct val="100000"/>
              <a:buFont typeface="Times" pitchFamily="18" charset="0"/>
              <a:buAutoNum type="arabicPeriod"/>
            </a:pPr>
            <a:r>
              <a:rPr lang="sv-SE" sz="1300" dirty="0">
                <a:latin typeface="+mj-lt"/>
                <a:cs typeface="Calibri"/>
              </a:rPr>
              <a:t>Jag ger ofta positiv feedback till andra</a:t>
            </a:r>
          </a:p>
          <a:p>
            <a:pPr marL="265113" indent="-265113">
              <a:lnSpc>
                <a:spcPct val="80000"/>
              </a:lnSpc>
              <a:spcBef>
                <a:spcPct val="75000"/>
              </a:spcBef>
              <a:buSzPct val="100000"/>
              <a:buFont typeface="Times" pitchFamily="18" charset="0"/>
              <a:buAutoNum type="arabicPeriod"/>
            </a:pPr>
            <a:r>
              <a:rPr lang="sv-SE" sz="1300" dirty="0">
                <a:latin typeface="+mj-lt"/>
                <a:cs typeface="Calibri"/>
              </a:rPr>
              <a:t>Jag kan efterfråga stöd och hjälp vid behov</a:t>
            </a:r>
          </a:p>
          <a:p>
            <a:pPr marL="265113" indent="-265113">
              <a:lnSpc>
                <a:spcPct val="80000"/>
              </a:lnSpc>
              <a:spcBef>
                <a:spcPct val="75000"/>
              </a:spcBef>
              <a:buSzPct val="100000"/>
              <a:buFont typeface="Times" pitchFamily="18" charset="0"/>
              <a:buAutoNum type="arabicPeriod"/>
            </a:pPr>
            <a:r>
              <a:rPr lang="sv-SE" sz="1300" dirty="0">
                <a:latin typeface="+mj-lt"/>
                <a:cs typeface="Calibri"/>
              </a:rPr>
              <a:t>Jag är skicklig på att reflektera och lära av mina erfarenheter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805264" y="1784648"/>
            <a:ext cx="792088" cy="4392488"/>
            <a:chOff x="5542" y="1116"/>
            <a:chExt cx="288" cy="2615"/>
          </a:xfrm>
        </p:grpSpPr>
        <p:sp>
          <p:nvSpPr>
            <p:cNvPr id="7195" name="Line 6"/>
            <p:cNvSpPr>
              <a:spLocks noChangeShapeType="1"/>
            </p:cNvSpPr>
            <p:nvPr/>
          </p:nvSpPr>
          <p:spPr bwMode="auto">
            <a:xfrm>
              <a:off x="5830" y="1116"/>
              <a:ext cx="0" cy="261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196" name="Line 7"/>
            <p:cNvSpPr>
              <a:spLocks noChangeShapeType="1"/>
            </p:cNvSpPr>
            <p:nvPr/>
          </p:nvSpPr>
          <p:spPr bwMode="auto">
            <a:xfrm>
              <a:off x="5684" y="1121"/>
              <a:ext cx="0" cy="260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197" name="Line 8"/>
            <p:cNvSpPr>
              <a:spLocks noChangeShapeType="1"/>
            </p:cNvSpPr>
            <p:nvPr/>
          </p:nvSpPr>
          <p:spPr bwMode="auto">
            <a:xfrm>
              <a:off x="5758" y="1116"/>
              <a:ext cx="0" cy="261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198" name="Line 9"/>
            <p:cNvSpPr>
              <a:spLocks noChangeShapeType="1"/>
            </p:cNvSpPr>
            <p:nvPr/>
          </p:nvSpPr>
          <p:spPr bwMode="auto">
            <a:xfrm>
              <a:off x="5542" y="1117"/>
              <a:ext cx="0" cy="260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199" name="Line 10"/>
            <p:cNvSpPr>
              <a:spLocks noChangeShapeType="1"/>
            </p:cNvSpPr>
            <p:nvPr/>
          </p:nvSpPr>
          <p:spPr bwMode="auto">
            <a:xfrm>
              <a:off x="5613" y="1118"/>
              <a:ext cx="0" cy="261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7174" name="Rectangle 12"/>
          <p:cNvSpPr>
            <a:spLocks noChangeArrowheads="1"/>
          </p:cNvSpPr>
          <p:nvPr/>
        </p:nvSpPr>
        <p:spPr bwMode="auto">
          <a:xfrm>
            <a:off x="4652963" y="515938"/>
            <a:ext cx="1944364" cy="9928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1E63EC"/>
              </a:buClr>
              <a:buSzPct val="125000"/>
              <a:tabLst>
                <a:tab pos="285750" algn="l"/>
              </a:tabLst>
            </a:pPr>
            <a:r>
              <a:rPr lang="sv-SE" sz="1100" dirty="0">
                <a:solidFill>
                  <a:srgbClr val="800000"/>
                </a:solidFill>
                <a:latin typeface="Calibri"/>
                <a:cs typeface="Calibri"/>
              </a:rPr>
              <a:t>Nuläge</a:t>
            </a:r>
            <a:r>
              <a:rPr lang="sv-SE" sz="1100" b="1" dirty="0">
                <a:solidFill>
                  <a:srgbClr val="800000"/>
                </a:solidFill>
                <a:latin typeface="Calibri"/>
                <a:cs typeface="Calibri"/>
              </a:rPr>
              <a:t>:</a:t>
            </a:r>
            <a:r>
              <a:rPr lang="sv-SE" sz="1100" dirty="0">
                <a:solidFill>
                  <a:srgbClr val="800000"/>
                </a:solidFill>
                <a:latin typeface="Calibri"/>
                <a:cs typeface="Calibri"/>
              </a:rPr>
              <a:t> 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1E63EC"/>
              </a:buClr>
              <a:buSzPct val="125000"/>
              <a:tabLst>
                <a:tab pos="285750" algn="l"/>
              </a:tabLst>
            </a:pPr>
            <a:r>
              <a:rPr lang="sv-SE" sz="1100" dirty="0">
                <a:latin typeface="Calibri"/>
                <a:cs typeface="Calibri"/>
              </a:rPr>
              <a:t> Värdera från ett till fyra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1E63EC"/>
              </a:buClr>
              <a:buSzPct val="125000"/>
              <a:tabLst>
                <a:tab pos="285750" algn="l"/>
              </a:tabLst>
            </a:pPr>
            <a:r>
              <a:rPr lang="sv-SE" sz="1100" dirty="0">
                <a:latin typeface="Calibri"/>
                <a:cs typeface="Calibri"/>
              </a:rPr>
              <a:t>1 =	fungerar inte bra/</a:t>
            </a:r>
            <a:br>
              <a:rPr lang="sv-SE" sz="1100" dirty="0">
                <a:latin typeface="Calibri"/>
                <a:cs typeface="Calibri"/>
              </a:rPr>
            </a:br>
            <a:r>
              <a:rPr lang="sv-SE" sz="1100" dirty="0">
                <a:latin typeface="Calibri"/>
                <a:cs typeface="Calibri"/>
              </a:rPr>
              <a:t>	i låg grad</a:t>
            </a:r>
          </a:p>
          <a:p>
            <a:pPr>
              <a:lnSpc>
                <a:spcPct val="80000"/>
              </a:lnSpc>
              <a:spcBef>
                <a:spcPct val="10000"/>
              </a:spcBef>
              <a:buClr>
                <a:srgbClr val="1E63EC"/>
              </a:buClr>
              <a:buSzPct val="125000"/>
              <a:tabLst>
                <a:tab pos="285750" algn="l"/>
              </a:tabLst>
            </a:pPr>
            <a:r>
              <a:rPr lang="sv-SE" sz="1100" dirty="0">
                <a:latin typeface="Calibri"/>
                <a:cs typeface="Calibri"/>
              </a:rPr>
              <a:t>4 =	fungerar mycket 	bra/i hög grad</a:t>
            </a:r>
          </a:p>
        </p:txBody>
      </p:sp>
      <p:sp>
        <p:nvSpPr>
          <p:cNvPr id="7175" name="Line 13"/>
          <p:cNvSpPr>
            <a:spLocks noChangeShapeType="1"/>
          </p:cNvSpPr>
          <p:nvPr/>
        </p:nvSpPr>
        <p:spPr bwMode="auto">
          <a:xfrm>
            <a:off x="877590" y="1784648"/>
            <a:ext cx="5719762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620688" y="6249144"/>
            <a:ext cx="5976639" cy="247756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sv-SE">
              <a:latin typeface="Times" charset="0"/>
            </a:endParaRPr>
          </a:p>
        </p:txBody>
      </p:sp>
      <p:sp>
        <p:nvSpPr>
          <p:cNvPr id="7177" name="Rectangle 15"/>
          <p:cNvSpPr>
            <a:spLocks noChangeArrowheads="1"/>
          </p:cNvSpPr>
          <p:nvPr/>
        </p:nvSpPr>
        <p:spPr bwMode="auto">
          <a:xfrm>
            <a:off x="765175" y="6652468"/>
            <a:ext cx="3168650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 b="1" dirty="0">
              <a:solidFill>
                <a:srgbClr val="0080FF"/>
              </a:solidFill>
              <a:latin typeface="Calibri"/>
              <a:cs typeface="Calibri"/>
            </a:endParaRPr>
          </a:p>
        </p:txBody>
      </p:sp>
      <p:sp>
        <p:nvSpPr>
          <p:cNvPr id="7178" name="Rectangle 16"/>
          <p:cNvSpPr>
            <a:spLocks noChangeArrowheads="1"/>
          </p:cNvSpPr>
          <p:nvPr/>
        </p:nvSpPr>
        <p:spPr bwMode="auto">
          <a:xfrm>
            <a:off x="728663" y="6579443"/>
            <a:ext cx="57880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90000"/>
              </a:spcBef>
              <a:buSzPct val="100000"/>
              <a:buFont typeface="Times" pitchFamily="18" charset="0"/>
              <a:buNone/>
            </a:pPr>
            <a:r>
              <a:rPr lang="sv-SE" sz="1300" dirty="0">
                <a:solidFill>
                  <a:srgbClr val="800000"/>
                </a:solidFill>
                <a:latin typeface="Calibri"/>
                <a:cs typeface="Calibri"/>
              </a:rPr>
              <a:t>Det viktigaste jag vill träna på/utveckla:</a:t>
            </a:r>
          </a:p>
          <a:p>
            <a:pPr marL="457200" indent="-457200">
              <a:lnSpc>
                <a:spcPct val="80000"/>
              </a:lnSpc>
              <a:spcBef>
                <a:spcPct val="90000"/>
              </a:spcBef>
              <a:buSzPct val="100000"/>
              <a:buFont typeface="Times" pitchFamily="18" charset="0"/>
              <a:buAutoNum type="arabicPeriod"/>
            </a:pPr>
            <a:br>
              <a:rPr lang="sv-SE" sz="1300" dirty="0">
                <a:solidFill>
                  <a:srgbClr val="800000"/>
                </a:solidFill>
                <a:latin typeface="Calibri"/>
                <a:cs typeface="Calibri"/>
              </a:rPr>
            </a:br>
            <a:br>
              <a:rPr lang="sv-SE" sz="1300" dirty="0">
                <a:solidFill>
                  <a:srgbClr val="800000"/>
                </a:solidFill>
                <a:latin typeface="Calibri"/>
                <a:cs typeface="Calibri"/>
              </a:rPr>
            </a:br>
            <a:br>
              <a:rPr lang="sv-SE" sz="1300" dirty="0">
                <a:solidFill>
                  <a:srgbClr val="800000"/>
                </a:solidFill>
                <a:latin typeface="Calibri"/>
                <a:cs typeface="Calibri"/>
              </a:rPr>
            </a:br>
            <a:br>
              <a:rPr lang="sv-SE" sz="1300" dirty="0">
                <a:solidFill>
                  <a:srgbClr val="800000"/>
                </a:solidFill>
                <a:latin typeface="Calibri"/>
                <a:cs typeface="Calibri"/>
              </a:rPr>
            </a:br>
            <a:r>
              <a:rPr lang="sv-SE" sz="130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</a:p>
          <a:p>
            <a:pPr marL="457200" indent="-457200">
              <a:lnSpc>
                <a:spcPct val="80000"/>
              </a:lnSpc>
              <a:spcBef>
                <a:spcPct val="90000"/>
              </a:spcBef>
              <a:buSzPct val="100000"/>
              <a:buFont typeface="Times" pitchFamily="18" charset="0"/>
              <a:buAutoNum type="arabicPeriod"/>
            </a:pPr>
            <a:r>
              <a:rPr lang="sv-SE" sz="130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864890" y="2090241"/>
            <a:ext cx="5732462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180" name="Line 18"/>
          <p:cNvSpPr>
            <a:spLocks noChangeShapeType="1"/>
          </p:cNvSpPr>
          <p:nvPr/>
        </p:nvSpPr>
        <p:spPr bwMode="auto">
          <a:xfrm>
            <a:off x="864890" y="2406153"/>
            <a:ext cx="5732462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181" name="Line 19"/>
          <p:cNvSpPr>
            <a:spLocks noChangeShapeType="1"/>
          </p:cNvSpPr>
          <p:nvPr/>
        </p:nvSpPr>
        <p:spPr bwMode="auto">
          <a:xfrm>
            <a:off x="864890" y="2717303"/>
            <a:ext cx="5732462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182" name="Line 20"/>
          <p:cNvSpPr>
            <a:spLocks noChangeShapeType="1"/>
          </p:cNvSpPr>
          <p:nvPr/>
        </p:nvSpPr>
        <p:spPr bwMode="auto">
          <a:xfrm>
            <a:off x="864890" y="3033216"/>
            <a:ext cx="5732462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183" name="Line 21"/>
          <p:cNvSpPr>
            <a:spLocks noChangeShapeType="1"/>
          </p:cNvSpPr>
          <p:nvPr/>
        </p:nvSpPr>
        <p:spPr bwMode="auto">
          <a:xfrm>
            <a:off x="864890" y="3347541"/>
            <a:ext cx="5732462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184" name="Line 22"/>
          <p:cNvSpPr>
            <a:spLocks noChangeShapeType="1"/>
          </p:cNvSpPr>
          <p:nvPr/>
        </p:nvSpPr>
        <p:spPr bwMode="auto">
          <a:xfrm>
            <a:off x="864890" y="3660278"/>
            <a:ext cx="5732462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185" name="Line 23"/>
          <p:cNvSpPr>
            <a:spLocks noChangeShapeType="1"/>
          </p:cNvSpPr>
          <p:nvPr/>
        </p:nvSpPr>
        <p:spPr bwMode="auto">
          <a:xfrm>
            <a:off x="864890" y="3973016"/>
            <a:ext cx="5732462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186" name="Line 24"/>
          <p:cNvSpPr>
            <a:spLocks noChangeShapeType="1"/>
          </p:cNvSpPr>
          <p:nvPr/>
        </p:nvSpPr>
        <p:spPr bwMode="auto">
          <a:xfrm>
            <a:off x="864890" y="4288928"/>
            <a:ext cx="5732462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187" name="Line 25"/>
          <p:cNvSpPr>
            <a:spLocks noChangeShapeType="1"/>
          </p:cNvSpPr>
          <p:nvPr/>
        </p:nvSpPr>
        <p:spPr bwMode="auto">
          <a:xfrm>
            <a:off x="864890" y="4601666"/>
            <a:ext cx="5732462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188" name="Line 26"/>
          <p:cNvSpPr>
            <a:spLocks noChangeShapeType="1"/>
          </p:cNvSpPr>
          <p:nvPr/>
        </p:nvSpPr>
        <p:spPr bwMode="auto">
          <a:xfrm>
            <a:off x="864890" y="4915991"/>
            <a:ext cx="5732462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189" name="Line 27"/>
          <p:cNvSpPr>
            <a:spLocks noChangeShapeType="1"/>
          </p:cNvSpPr>
          <p:nvPr/>
        </p:nvSpPr>
        <p:spPr bwMode="auto">
          <a:xfrm>
            <a:off x="864890" y="5230316"/>
            <a:ext cx="5732462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190" name="Line 28"/>
          <p:cNvSpPr>
            <a:spLocks noChangeShapeType="1"/>
          </p:cNvSpPr>
          <p:nvPr/>
        </p:nvSpPr>
        <p:spPr bwMode="auto">
          <a:xfrm>
            <a:off x="864890" y="5544641"/>
            <a:ext cx="5732462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191" name="Line 29"/>
          <p:cNvSpPr>
            <a:spLocks noChangeShapeType="1"/>
          </p:cNvSpPr>
          <p:nvPr/>
        </p:nvSpPr>
        <p:spPr bwMode="auto">
          <a:xfrm>
            <a:off x="864890" y="5851028"/>
            <a:ext cx="5732462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192" name="Line 30"/>
          <p:cNvSpPr>
            <a:spLocks noChangeShapeType="1"/>
          </p:cNvSpPr>
          <p:nvPr/>
        </p:nvSpPr>
        <p:spPr bwMode="auto">
          <a:xfrm>
            <a:off x="864889" y="6177136"/>
            <a:ext cx="5732463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194" name="Rectangle 4"/>
          <p:cNvSpPr>
            <a:spLocks noChangeArrowheads="1"/>
          </p:cNvSpPr>
          <p:nvPr/>
        </p:nvSpPr>
        <p:spPr bwMode="auto">
          <a:xfrm>
            <a:off x="5733256" y="1568624"/>
            <a:ext cx="856233" cy="26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190500" algn="l"/>
              </a:tabLst>
            </a:pPr>
            <a:r>
              <a:rPr lang="sv-SE" sz="1300" b="1" dirty="0">
                <a:latin typeface="Arial" charset="0"/>
              </a:rPr>
              <a:t>1  2  3  4 </a:t>
            </a:r>
          </a:p>
        </p:txBody>
      </p:sp>
      <p:sp>
        <p:nvSpPr>
          <p:cNvPr id="32" name="Platshållare för bildnummer 4"/>
          <p:cNvSpPr txBox="1">
            <a:spLocks noGrp="1"/>
          </p:cNvSpPr>
          <p:nvPr/>
        </p:nvSpPr>
        <p:spPr bwMode="auto">
          <a:xfrm>
            <a:off x="2714625" y="9112250"/>
            <a:ext cx="14287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v-SE" sz="1200">
              <a:latin typeface="Calibri"/>
              <a:cs typeface="Calibri"/>
            </a:endParaRPr>
          </a:p>
          <a:p>
            <a:pPr algn="ctr"/>
            <a:fld id="{E8BD4333-1BA4-47BE-AC23-110748EE5CA6}" type="slidenum">
              <a:rPr lang="sv-SE" sz="1200">
                <a:latin typeface="Calibri"/>
                <a:cs typeface="Calibri"/>
              </a:rPr>
              <a:pPr algn="ctr"/>
              <a:t>5</a:t>
            </a:fld>
            <a:endParaRPr lang="sv-SE" sz="1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529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3"/>
          <p:cNvSpPr>
            <a:spLocks noChangeArrowheads="1"/>
          </p:cNvSpPr>
          <p:nvPr/>
        </p:nvSpPr>
        <p:spPr bwMode="auto">
          <a:xfrm>
            <a:off x="547688" y="1802681"/>
            <a:ext cx="6121400" cy="53975"/>
          </a:xfrm>
          <a:prstGeom prst="rect">
            <a:avLst/>
          </a:prstGeom>
          <a:solidFill>
            <a:srgbClr val="104DC6"/>
          </a:solidFill>
          <a:ln w="12700">
            <a:solidFill>
              <a:srgbClr val="104DC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800" dirty="0"/>
          </a:p>
        </p:txBody>
      </p:sp>
      <p:sp>
        <p:nvSpPr>
          <p:cNvPr id="13315" name="Text Box 14"/>
          <p:cNvSpPr txBox="1">
            <a:spLocks noChangeArrowheads="1"/>
          </p:cNvSpPr>
          <p:nvPr/>
        </p:nvSpPr>
        <p:spPr bwMode="auto">
          <a:xfrm>
            <a:off x="583754" y="1928664"/>
            <a:ext cx="5581550" cy="184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sv-SE" sz="1400" dirty="0">
                <a:latin typeface="Calibri"/>
                <a:cs typeface="Calibri"/>
              </a:rPr>
              <a:t>Viktigt för att skapa en bra sammanhållning i vårt lag…</a:t>
            </a:r>
          </a:p>
          <a:p>
            <a:pPr>
              <a:lnSpc>
                <a:spcPct val="90000"/>
              </a:lnSpc>
            </a:pPr>
            <a:endParaRPr lang="sv-SE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sv-SE" sz="14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sv-SE" sz="14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sv-SE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sv-SE" sz="14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sv-SE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sv-SE" sz="14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sv-SE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3316" name="Text Box 15"/>
          <p:cNvSpPr txBox="1">
            <a:spLocks noChangeArrowheads="1"/>
          </p:cNvSpPr>
          <p:nvPr/>
        </p:nvSpPr>
        <p:spPr bwMode="auto">
          <a:xfrm>
            <a:off x="476672" y="4736976"/>
            <a:ext cx="4608512" cy="67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sv-SE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sv-SE" dirty="0">
                <a:latin typeface="Calibri"/>
                <a:cs typeface="Calibri"/>
              </a:rPr>
              <a:t>Viktigt för att skapa en bra sammanhållning i föreningen…</a:t>
            </a:r>
            <a:endParaRPr lang="sv-SE" sz="1400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sv-SE" sz="1400" dirty="0">
              <a:latin typeface="Calibri"/>
              <a:cs typeface="Calibri"/>
            </a:endParaRPr>
          </a:p>
        </p:txBody>
      </p:sp>
      <p:sp>
        <p:nvSpPr>
          <p:cNvPr id="13320" name="Rectangle 16"/>
          <p:cNvSpPr>
            <a:spLocks noChangeArrowheads="1"/>
          </p:cNvSpPr>
          <p:nvPr/>
        </p:nvSpPr>
        <p:spPr bwMode="auto">
          <a:xfrm>
            <a:off x="427213" y="848544"/>
            <a:ext cx="64643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v-SE" sz="2800" dirty="0">
                <a:solidFill>
                  <a:srgbClr val="104DC6"/>
                </a:solidFill>
                <a:latin typeface="Calibri"/>
                <a:cs typeface="Calibri"/>
              </a:rPr>
              <a:t>Vårt lag och vår förening…</a:t>
            </a:r>
            <a:br>
              <a:rPr lang="sv-SE" sz="2800" dirty="0">
                <a:solidFill>
                  <a:srgbClr val="104DC6"/>
                </a:solidFill>
                <a:latin typeface="Calibri"/>
                <a:cs typeface="Calibri"/>
              </a:rPr>
            </a:br>
            <a:endParaRPr lang="sv-SE" sz="2800" dirty="0">
              <a:solidFill>
                <a:srgbClr val="104DC6"/>
              </a:solidFill>
              <a:latin typeface="Calibri"/>
              <a:cs typeface="Calibri"/>
              <a:sym typeface="Wingdings" pitchFamily="2" charset="2"/>
            </a:endParaRPr>
          </a:p>
        </p:txBody>
      </p:sp>
      <p:sp>
        <p:nvSpPr>
          <p:cNvPr id="10" name="Platshållare för bildnummer 4"/>
          <p:cNvSpPr txBox="1">
            <a:spLocks noGrp="1"/>
          </p:cNvSpPr>
          <p:nvPr/>
        </p:nvSpPr>
        <p:spPr bwMode="auto">
          <a:xfrm>
            <a:off x="2720330" y="9057456"/>
            <a:ext cx="14287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v-SE" sz="1200" dirty="0">
              <a:latin typeface="+mn-lt"/>
            </a:endParaRPr>
          </a:p>
          <a:p>
            <a:pPr algn="ctr"/>
            <a:r>
              <a:rPr lang="sv-SE" sz="1200" dirty="0">
                <a:latin typeface="+mn-lt"/>
              </a:rPr>
              <a:t>6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2071ACA6-152F-CF4D-BF7F-83C136C8E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520" y="4873271"/>
            <a:ext cx="6121400" cy="53975"/>
          </a:xfrm>
          <a:prstGeom prst="rect">
            <a:avLst/>
          </a:prstGeom>
          <a:solidFill>
            <a:srgbClr val="104DC6"/>
          </a:solidFill>
          <a:ln w="12700">
            <a:solidFill>
              <a:srgbClr val="104DC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800" dirty="0"/>
          </a:p>
        </p:txBody>
      </p:sp>
    </p:spTree>
    <p:extLst>
      <p:ext uri="{BB962C8B-B14F-4D97-AF65-F5344CB8AC3E}">
        <p14:creationId xmlns:p14="http://schemas.microsoft.com/office/powerpoint/2010/main" val="2547392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3"/>
          <p:cNvSpPr>
            <a:spLocks noChangeArrowheads="1"/>
          </p:cNvSpPr>
          <p:nvPr/>
        </p:nvSpPr>
        <p:spPr bwMode="auto">
          <a:xfrm>
            <a:off x="547688" y="1802681"/>
            <a:ext cx="6121400" cy="53975"/>
          </a:xfrm>
          <a:prstGeom prst="rect">
            <a:avLst/>
          </a:prstGeom>
          <a:solidFill>
            <a:srgbClr val="104DC6"/>
          </a:solidFill>
          <a:ln w="12700">
            <a:solidFill>
              <a:srgbClr val="104DC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15" name="Text Box 14"/>
          <p:cNvSpPr txBox="1">
            <a:spLocks noChangeArrowheads="1"/>
          </p:cNvSpPr>
          <p:nvPr/>
        </p:nvSpPr>
        <p:spPr bwMode="auto">
          <a:xfrm>
            <a:off x="583754" y="1854865"/>
            <a:ext cx="5653558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sv-SE" dirty="0">
                <a:latin typeface="Calibri"/>
                <a:cs typeface="Calibri"/>
              </a:rPr>
              <a:t>VARFÖR är det viktigt med feedback…?</a:t>
            </a:r>
            <a:endParaRPr lang="sv-SE" sz="1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3320" name="Rectangle 16"/>
          <p:cNvSpPr>
            <a:spLocks noChangeArrowheads="1"/>
          </p:cNvSpPr>
          <p:nvPr/>
        </p:nvSpPr>
        <p:spPr bwMode="auto">
          <a:xfrm>
            <a:off x="427213" y="848544"/>
            <a:ext cx="64643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v-SE" sz="2800" dirty="0">
                <a:solidFill>
                  <a:srgbClr val="104DC6"/>
                </a:solidFill>
                <a:latin typeface="Calibri"/>
                <a:cs typeface="Calibri"/>
              </a:rPr>
              <a:t>Vårt lagarbete </a:t>
            </a:r>
            <a:br>
              <a:rPr lang="sv-SE" sz="2800" dirty="0">
                <a:solidFill>
                  <a:srgbClr val="104DC6"/>
                </a:solidFill>
                <a:latin typeface="Calibri"/>
                <a:cs typeface="Calibri"/>
              </a:rPr>
            </a:br>
            <a:endParaRPr lang="sv-SE" sz="2800" dirty="0">
              <a:solidFill>
                <a:srgbClr val="104DC6"/>
              </a:solidFill>
              <a:latin typeface="Calibri"/>
              <a:cs typeface="Calibri"/>
              <a:sym typeface="Wingdings" pitchFamily="2" charset="2"/>
            </a:endParaRPr>
          </a:p>
        </p:txBody>
      </p:sp>
      <p:sp>
        <p:nvSpPr>
          <p:cNvPr id="6" name="Platshållare för bildnummer 4"/>
          <p:cNvSpPr txBox="1">
            <a:spLocks noGrp="1"/>
          </p:cNvSpPr>
          <p:nvPr/>
        </p:nvSpPr>
        <p:spPr bwMode="auto">
          <a:xfrm>
            <a:off x="2720330" y="9057456"/>
            <a:ext cx="14287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v-SE" sz="1200" dirty="0">
              <a:latin typeface="+mn-lt"/>
            </a:endParaRPr>
          </a:p>
          <a:p>
            <a:pPr algn="ctr"/>
            <a:r>
              <a:rPr lang="sv-SE" sz="1200" dirty="0">
                <a:latin typeface="+mn-lt"/>
              </a:rPr>
              <a:t>7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83754" y="4951209"/>
            <a:ext cx="5653558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sv-SE" sz="1400" dirty="0">
                <a:latin typeface="Calibri"/>
                <a:cs typeface="Calibri"/>
              </a:rPr>
              <a:t>Viktigt att tänka på när man ger eller får feedback…</a:t>
            </a:r>
            <a:endParaRPr lang="sv-SE" sz="1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4879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jälvkänsla-tilli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2" b="5692"/>
          <a:stretch>
            <a:fillRect/>
          </a:stretch>
        </p:blipFill>
        <p:spPr bwMode="auto">
          <a:xfrm>
            <a:off x="476250" y="2550567"/>
            <a:ext cx="5832475" cy="513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797545"/>
            <a:ext cx="638175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90000"/>
              </a:lnSpc>
            </a:pPr>
            <a:r>
              <a:rPr lang="sv-SE" sz="2800" b="0" dirty="0">
                <a:solidFill>
                  <a:srgbClr val="104DC6"/>
                </a:solidFill>
                <a:latin typeface="Calibri"/>
                <a:cs typeface="Calibri"/>
              </a:rPr>
              <a:t>Självkänsla – Självförtroende - Självtillit</a:t>
            </a:r>
          </a:p>
        </p:txBody>
      </p:sp>
      <p:sp>
        <p:nvSpPr>
          <p:cNvPr id="6" name="Platshållare för bildnummer 4"/>
          <p:cNvSpPr txBox="1">
            <a:spLocks noGrp="1"/>
          </p:cNvSpPr>
          <p:nvPr/>
        </p:nvSpPr>
        <p:spPr bwMode="auto">
          <a:xfrm>
            <a:off x="2720330" y="9057456"/>
            <a:ext cx="14287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v-SE" sz="1200" dirty="0">
              <a:latin typeface="+mn-lt"/>
            </a:endParaRPr>
          </a:p>
          <a:p>
            <a:pPr algn="ctr"/>
            <a:r>
              <a:rPr lang="sv-SE" sz="1200" dirty="0">
                <a:latin typeface="+mn-lt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78118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5" descr="spirre,warm gr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6132" y="2103033"/>
            <a:ext cx="3827979" cy="5505406"/>
          </a:xfrm>
          <a:prstGeom prst="rect">
            <a:avLst/>
          </a:prstGeom>
          <a:noFill/>
          <a:effectLst/>
        </p:spPr>
      </p:pic>
      <p:sp>
        <p:nvSpPr>
          <p:cNvPr id="13" name="textruta 12"/>
          <p:cNvSpPr txBox="1"/>
          <p:nvPr/>
        </p:nvSpPr>
        <p:spPr>
          <a:xfrm>
            <a:off x="3207872" y="7157954"/>
            <a:ext cx="19489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sz="1600" b="0" dirty="0">
                <a:solidFill>
                  <a:prstClr val="black"/>
                </a:solidFill>
                <a:latin typeface="+mn-lt"/>
                <a:cs typeface="Arial" pitchFamily="34" charset="0"/>
              </a:rPr>
              <a:t>Ta reda på vad du vill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sv-SE" sz="1600" b="0" dirty="0">
                <a:solidFill>
                  <a:prstClr val="black"/>
                </a:solidFill>
                <a:latin typeface="+mn-lt"/>
                <a:cs typeface="Arial" pitchFamily="34" charset="0"/>
              </a:rPr>
              <a:t>Uppnå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sv-SE" sz="1600" dirty="0">
                <a:solidFill>
                  <a:prstClr val="black"/>
                </a:solidFill>
                <a:latin typeface="+mn-lt"/>
                <a:cs typeface="Arial" pitchFamily="34" charset="0"/>
              </a:rPr>
              <a:t>Upprätthålla</a:t>
            </a:r>
            <a:endParaRPr lang="sv-SE" sz="1600" b="0" dirty="0">
              <a:solidFill>
                <a:prstClr val="black"/>
              </a:solidFill>
              <a:latin typeface="+mn-lt"/>
              <a:cs typeface="Arial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sv-SE" sz="1600" b="0" dirty="0">
                <a:solidFill>
                  <a:prstClr val="black"/>
                </a:solidFill>
                <a:latin typeface="+mn-lt"/>
                <a:cs typeface="Arial" pitchFamily="34" charset="0"/>
              </a:rPr>
              <a:t>Utveckla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sv-SE" sz="1600" b="0" dirty="0">
                <a:solidFill>
                  <a:prstClr val="black"/>
                </a:solidFill>
                <a:latin typeface="+mn-lt"/>
                <a:cs typeface="Arial" pitchFamily="34" charset="0"/>
              </a:rPr>
              <a:t>Träna på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1230943" y="6198622"/>
            <a:ext cx="2308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sz="1600" b="0" dirty="0">
                <a:solidFill>
                  <a:prstClr val="black"/>
                </a:solidFill>
                <a:latin typeface="+mn-lt"/>
                <a:cs typeface="Arial" pitchFamily="34" charset="0"/>
              </a:rPr>
              <a:t>Utsätt dig, träna, tillämpa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4325194" y="4736976"/>
            <a:ext cx="24881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sz="16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Reflektera över träningen</a:t>
            </a:r>
            <a:br>
              <a:rPr lang="sv-SE" sz="16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sv-SE" sz="1600" b="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-Effekter</a:t>
            </a:r>
            <a:endParaRPr lang="sv-SE" sz="1600" b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sv-SE" sz="16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Upplevelser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sv-SE" sz="16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Erfarenheter/lärdomar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1230942" y="4443293"/>
            <a:ext cx="24150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sz="1600" b="0" dirty="0">
                <a:solidFill>
                  <a:prstClr val="black"/>
                </a:solidFill>
                <a:latin typeface="+mn-lt"/>
                <a:cs typeface="Arial" pitchFamily="34" charset="0"/>
              </a:rPr>
              <a:t>Notera/dokumentera dina</a:t>
            </a:r>
            <a:br>
              <a:rPr lang="sv-SE" sz="1600" b="0" dirty="0">
                <a:solidFill>
                  <a:prstClr val="black"/>
                </a:solidFill>
                <a:latin typeface="+mn-lt"/>
                <a:cs typeface="Arial" pitchFamily="34" charset="0"/>
              </a:rPr>
            </a:br>
            <a:r>
              <a:rPr lang="sv-SE" sz="1600" b="0" dirty="0">
                <a:solidFill>
                  <a:prstClr val="black"/>
                </a:solidFill>
                <a:latin typeface="+mn-lt"/>
                <a:cs typeface="Arial" pitchFamily="34" charset="0"/>
              </a:rPr>
              <a:t>erfarenheter och lärdomar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1230944" y="3218559"/>
            <a:ext cx="1184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sz="1600" b="0" dirty="0">
                <a:solidFill>
                  <a:prstClr val="black"/>
                </a:solidFill>
                <a:latin typeface="+mn-lt"/>
                <a:cs typeface="Arial" pitchFamily="34" charset="0"/>
              </a:rPr>
              <a:t>Reflektera… 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4325195" y="2571081"/>
            <a:ext cx="2118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sz="1600" b="0" dirty="0">
                <a:solidFill>
                  <a:prstClr val="black"/>
                </a:solidFill>
                <a:latin typeface="+mn-lt"/>
                <a:cs typeface="Arial" pitchFamily="34" charset="0"/>
              </a:rPr>
              <a:t>Notera/dokumentera…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3942213" y="3728865"/>
            <a:ext cx="2308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sz="1600" b="0" dirty="0">
                <a:solidFill>
                  <a:prstClr val="black"/>
                </a:solidFill>
                <a:latin typeface="+mn-lt"/>
                <a:cs typeface="Arial" pitchFamily="34" charset="0"/>
              </a:rPr>
              <a:t>Utsätt dig, träna, tillämpa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430373" y="678247"/>
            <a:ext cx="5315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>
                <a:solidFill>
                  <a:srgbClr val="104DC6"/>
                </a:solidFill>
                <a:latin typeface="+mj-lt"/>
              </a:rPr>
              <a:t>Att träna sin utvecklingskompetens</a:t>
            </a:r>
          </a:p>
        </p:txBody>
      </p:sp>
      <p:sp>
        <p:nvSpPr>
          <p:cNvPr id="12" name="Platshållare för bildnummer 4"/>
          <p:cNvSpPr txBox="1">
            <a:spLocks noGrp="1"/>
          </p:cNvSpPr>
          <p:nvPr/>
        </p:nvSpPr>
        <p:spPr bwMode="auto">
          <a:xfrm>
            <a:off x="2714625" y="9009451"/>
            <a:ext cx="1428750" cy="7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v-SE" sz="1200" dirty="0">
              <a:latin typeface="Arial" pitchFamily="34" charset="0"/>
            </a:endParaRPr>
          </a:p>
          <a:p>
            <a:pPr algn="ctr"/>
            <a:fld id="{F8A7E20F-CE06-4C07-931F-1453BD8518FC}" type="slidenum">
              <a:rPr lang="sv-SE" sz="1200">
                <a:latin typeface="Arial" pitchFamily="34" charset="0"/>
              </a:rPr>
              <a:pPr algn="ctr"/>
              <a:t>9</a:t>
            </a:fld>
            <a:endParaRPr lang="sv-SE" sz="12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542239"/>
      </p:ext>
    </p:extLst>
  </p:cSld>
  <p:clrMapOvr>
    <a:masterClrMapping/>
  </p:clrMapOvr>
</p:sld>
</file>

<file path=ppt/theme/theme1.xml><?xml version="1.0" encoding="utf-8"?>
<a:theme xmlns:a="http://schemas.openxmlformats.org/drawingml/2006/main" name="Utvprocess-04-05">
  <a:themeElements>
    <a:clrScheme name="Utvprocess-04-05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D8F0"/>
      </a:accent1>
      <a:accent2>
        <a:srgbClr val="C69000"/>
      </a:accent2>
      <a:accent3>
        <a:srgbClr val="FFFFFF"/>
      </a:accent3>
      <a:accent4>
        <a:srgbClr val="000000"/>
      </a:accent4>
      <a:accent5>
        <a:srgbClr val="E2E9F6"/>
      </a:accent5>
      <a:accent6>
        <a:srgbClr val="B38200"/>
      </a:accent6>
      <a:hlink>
        <a:srgbClr val="CCCCCC"/>
      </a:hlink>
      <a:folHlink>
        <a:srgbClr val="305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B5D5CC"/>
            </a:gs>
            <a:gs pos="100000">
              <a:srgbClr val="05705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B5D5CC"/>
            </a:gs>
            <a:gs pos="100000">
              <a:srgbClr val="05705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Utvprocess-04-0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tvprocess-04-0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tvprocess-04-0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tvprocess-04-0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tvprocess-04-0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tvprocess-04-0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tvprocess-04-0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tvprocess-04-0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tvprocess-04-0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tvprocess-04-0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tvprocess-04-0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tvprocess-04-0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tvprocess-04-05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D8F0"/>
        </a:accent1>
        <a:accent2>
          <a:srgbClr val="C69000"/>
        </a:accent2>
        <a:accent3>
          <a:srgbClr val="FFFFFF"/>
        </a:accent3>
        <a:accent4>
          <a:srgbClr val="000000"/>
        </a:accent4>
        <a:accent5>
          <a:srgbClr val="E2E9F6"/>
        </a:accent5>
        <a:accent6>
          <a:srgbClr val="B38200"/>
        </a:accent6>
        <a:hlink>
          <a:srgbClr val="CCCCCC"/>
        </a:hlink>
        <a:folHlink>
          <a:srgbClr val="305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tvprocess-04-05">
  <a:themeElements>
    <a:clrScheme name="1_Utvprocess-04-05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D8F0"/>
      </a:accent1>
      <a:accent2>
        <a:srgbClr val="C69000"/>
      </a:accent2>
      <a:accent3>
        <a:srgbClr val="FFFFFF"/>
      </a:accent3>
      <a:accent4>
        <a:srgbClr val="000000"/>
      </a:accent4>
      <a:accent5>
        <a:srgbClr val="E2E9F6"/>
      </a:accent5>
      <a:accent6>
        <a:srgbClr val="B38200"/>
      </a:accent6>
      <a:hlink>
        <a:srgbClr val="CCCCCC"/>
      </a:hlink>
      <a:folHlink>
        <a:srgbClr val="305000"/>
      </a:folHlink>
    </a:clrScheme>
    <a:fontScheme name="1_Utvprocess-04-05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Utvprocess-04-0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tvprocess-04-0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tvprocess-04-0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tvprocess-04-0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tvprocess-04-0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tvprocess-04-0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tvprocess-04-0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tvprocess-04-0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tvprocess-04-0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tvprocess-04-0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tvprocess-04-0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tvprocess-04-0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tvprocess-04-05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D8F0"/>
        </a:accent1>
        <a:accent2>
          <a:srgbClr val="C69000"/>
        </a:accent2>
        <a:accent3>
          <a:srgbClr val="FFFFFF"/>
        </a:accent3>
        <a:accent4>
          <a:srgbClr val="000000"/>
        </a:accent4>
        <a:accent5>
          <a:srgbClr val="E2E9F6"/>
        </a:accent5>
        <a:accent6>
          <a:srgbClr val="B38200"/>
        </a:accent6>
        <a:hlink>
          <a:srgbClr val="CCCCCC"/>
        </a:hlink>
        <a:folHlink>
          <a:srgbClr val="305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Hemservern:K-Kunder:K021-K040:K035-Boliden:Rönnskär:2004:New Boliden:Utvprocess-04-05</Template>
  <TotalTime>15200</TotalTime>
  <Words>794</Words>
  <Application>Microsoft Macintosh PowerPoint</Application>
  <PresentationFormat>A4 (210 x 297 mm)</PresentationFormat>
  <Paragraphs>173</Paragraphs>
  <Slides>12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12</vt:i4>
      </vt:variant>
    </vt:vector>
  </HeadingPairs>
  <TitlesOfParts>
    <vt:vector size="19" baseType="lpstr">
      <vt:lpstr>Arial</vt:lpstr>
      <vt:lpstr>Calibri</vt:lpstr>
      <vt:lpstr>Helvetica</vt:lpstr>
      <vt:lpstr>Times</vt:lpstr>
      <vt:lpstr>Times New Roman</vt:lpstr>
      <vt:lpstr>Utvprocess-04-05</vt:lpstr>
      <vt:lpstr>1_Utvprocess-04-05</vt:lpstr>
      <vt:lpstr>PowerPoint-presentation</vt:lpstr>
      <vt:lpstr>Syfte och mål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Självkänsla – Självförtroende - Självtillit</vt:lpstr>
      <vt:lpstr>PowerPoint-presentation</vt:lpstr>
      <vt:lpstr>Mål och handlingsplaner…</vt:lpstr>
      <vt:lpstr>PowerPoint-presentation</vt:lpstr>
      <vt:lpstr>PowerPoint-presentation</vt:lpstr>
    </vt:vector>
  </TitlesOfParts>
  <Company>Sunnana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Karin</dc:creator>
  <cp:lastModifiedBy>Krister Lundgren</cp:lastModifiedBy>
  <cp:revision>321</cp:revision>
  <cp:lastPrinted>2021-02-17T09:20:56Z</cp:lastPrinted>
  <dcterms:created xsi:type="dcterms:W3CDTF">2002-02-19T13:26:06Z</dcterms:created>
  <dcterms:modified xsi:type="dcterms:W3CDTF">2021-02-17T09:51:36Z</dcterms:modified>
</cp:coreProperties>
</file>