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6" r:id="rId4"/>
    <p:sldId id="270" r:id="rId5"/>
    <p:sldId id="261" r:id="rId6"/>
    <p:sldId id="256" r:id="rId7"/>
    <p:sldId id="257" r:id="rId8"/>
    <p:sldId id="258" r:id="rId9"/>
    <p:sldId id="259" r:id="rId10"/>
    <p:sldId id="263" r:id="rId11"/>
    <p:sldId id="264" r:id="rId12"/>
    <p:sldId id="265" r:id="rId13"/>
    <p:sldId id="260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51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46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99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78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961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98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462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763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996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420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32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99FE-E365-4A5A-A777-B3186D965168}" type="datetimeFigureOut">
              <a:rPr lang="sv-SE" smtClean="0"/>
              <a:pPr/>
              <a:t>2024-04-20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69EE-EBB9-408F-ADE4-3BF08E7F76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940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 5"/>
          <p:cNvSpPr/>
          <p:nvPr/>
        </p:nvSpPr>
        <p:spPr>
          <a:xfrm>
            <a:off x="0" y="1871650"/>
            <a:ext cx="11713150" cy="4927483"/>
          </a:xfrm>
          <a:prstGeom prst="ellipse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4262089" y="2076477"/>
            <a:ext cx="401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Comic Sans MS" panose="030F0702030302020204" pitchFamily="66" charset="0"/>
              </a:rPr>
              <a:t>Delaktighet och inflytande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525852" y="5299851"/>
            <a:ext cx="375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mic Sans MS" panose="030F0702030302020204" pitchFamily="66" charset="0"/>
              </a:rPr>
              <a:t>Individens roll (jaget) i laget</a:t>
            </a:r>
          </a:p>
          <a:p>
            <a:r>
              <a:rPr lang="sv-SE" sz="1100" dirty="0">
                <a:latin typeface="Comic Sans MS" panose="030F0702030302020204" pitchFamily="66" charset="0"/>
              </a:rPr>
              <a:t>Barnkonventionen 2020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latin typeface="Comic Sans MS" panose="030F0702030302020204" pitchFamily="66" charset="0"/>
              </a:rPr>
              <a:t>Barns lika värde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latin typeface="Comic Sans MS" panose="030F0702030302020204" pitchFamily="66" charset="0"/>
              </a:rPr>
              <a:t>Barnens bästa ska styra våra beslut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latin typeface="Comic Sans MS" panose="030F0702030302020204" pitchFamily="66" charset="0"/>
              </a:rPr>
              <a:t>Barnens rätt till liv och utveckling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latin typeface="Comic Sans MS" panose="030F0702030302020204" pitchFamily="66" charset="0"/>
              </a:rPr>
              <a:t>Barns rätt att göra sin röst hörd i takt med barns ålder och mognad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36278" y="3335092"/>
            <a:ext cx="3873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Comic Sans MS" panose="030F0702030302020204" pitchFamily="66" charset="0"/>
              </a:rPr>
              <a:t>Föreningsfostran</a:t>
            </a:r>
          </a:p>
          <a:p>
            <a:pPr marL="285750" indent="-285750">
              <a:buFontTx/>
              <a:buChar char="-"/>
            </a:pPr>
            <a:r>
              <a:rPr lang="sv-SE" dirty="0">
                <a:latin typeface="Comic Sans MS" panose="030F0702030302020204" pitchFamily="66" charset="0"/>
              </a:rPr>
              <a:t>Utveckla färdigheter i förhållande till egna förutsättningar</a:t>
            </a:r>
          </a:p>
          <a:p>
            <a:pPr marL="285750" indent="-285750">
              <a:buFontTx/>
              <a:buChar char="-"/>
            </a:pPr>
            <a:r>
              <a:rPr lang="sv-SE" dirty="0">
                <a:latin typeface="Comic Sans MS" panose="030F0702030302020204" pitchFamily="66" charset="0"/>
              </a:rPr>
              <a:t>BREDD med individen i centrum</a:t>
            </a:r>
          </a:p>
          <a:p>
            <a:pPr marL="285750" indent="-285750">
              <a:buFontTx/>
              <a:buChar char="-"/>
            </a:pPr>
            <a:endParaRPr lang="sv-SE" sz="2000" dirty="0">
              <a:latin typeface="Comic Sans MS" panose="030F0702030302020204" pitchFamily="66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8622131" y="3443160"/>
            <a:ext cx="3091019" cy="1353897"/>
            <a:chOff x="8703923" y="3112780"/>
            <a:chExt cx="3091019" cy="1353897"/>
          </a:xfrm>
        </p:grpSpPr>
        <p:sp>
          <p:nvSpPr>
            <p:cNvPr id="10" name="textruta 9"/>
            <p:cNvSpPr txBox="1"/>
            <p:nvPr/>
          </p:nvSpPr>
          <p:spPr>
            <a:xfrm>
              <a:off x="8923448" y="3112780"/>
              <a:ext cx="21755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latin typeface="Comic Sans MS" panose="030F0702030302020204" pitchFamily="66" charset="0"/>
                </a:rPr>
                <a:t>Värdegrund</a:t>
              </a: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8703923" y="3543347"/>
              <a:ext cx="30910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sv-SE" dirty="0">
                  <a:latin typeface="Comic Sans MS" panose="030F0702030302020204" pitchFamily="66" charset="0"/>
                </a:rPr>
                <a:t>Glädje och gemenskap</a:t>
              </a:r>
            </a:p>
            <a:p>
              <a:pPr marL="285750" indent="-285750">
                <a:buFontTx/>
                <a:buChar char="-"/>
              </a:pPr>
              <a:r>
                <a:rPr lang="sv-SE" dirty="0">
                  <a:latin typeface="Comic Sans MS" panose="030F0702030302020204" pitchFamily="66" charset="0"/>
                </a:rPr>
                <a:t>Öppenhet</a:t>
              </a:r>
            </a:p>
            <a:p>
              <a:pPr marL="285750" indent="-285750">
                <a:buFontTx/>
                <a:buChar char="-"/>
              </a:pPr>
              <a:r>
                <a:rPr lang="sv-SE" dirty="0">
                  <a:latin typeface="Comic Sans MS" panose="030F0702030302020204" pitchFamily="66" charset="0"/>
                </a:rPr>
                <a:t>Respekt och tillit</a:t>
              </a: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564884" cy="157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81" y="2590163"/>
            <a:ext cx="3871456" cy="2657862"/>
          </a:xfrm>
          <a:prstGeom prst="rect">
            <a:avLst/>
          </a:prstGeom>
        </p:spPr>
      </p:pic>
      <p:sp>
        <p:nvSpPr>
          <p:cNvPr id="17" name="Rubrik 16"/>
          <p:cNvSpPr txBox="1">
            <a:spLocks noGrp="1"/>
          </p:cNvSpPr>
          <p:nvPr>
            <p:ph type="title"/>
          </p:nvPr>
        </p:nvSpPr>
        <p:spPr>
          <a:xfrm>
            <a:off x="2199998" y="123639"/>
            <a:ext cx="8642873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Comic Sans MS" panose="030F0702030302020204" pitchFamily="66" charset="0"/>
              </a:rPr>
              <a:t>         </a:t>
            </a:r>
            <a:r>
              <a:rPr lang="sv-SE" sz="3200" dirty="0">
                <a:latin typeface="Comic Sans MS" panose="030F0702030302020204" pitchFamily="66" charset="0"/>
              </a:rPr>
              <a:t>Hedens IF vision och </a:t>
            </a:r>
            <a:r>
              <a:rPr lang="sv-SE" sz="3200" dirty="0" err="1">
                <a:latin typeface="Comic Sans MS" panose="030F0702030302020204" pitchFamily="66" charset="0"/>
              </a:rPr>
              <a:t>verksamhetside</a:t>
            </a:r>
            <a:r>
              <a:rPr lang="sv-SE" sz="3200" dirty="0">
                <a:latin typeface="Comic Sans MS" panose="030F0702030302020204" pitchFamily="66" charset="0"/>
              </a:rPr>
              <a:t>’</a:t>
            </a:r>
          </a:p>
          <a:p>
            <a:r>
              <a:rPr lang="sv-SE" sz="2400" dirty="0">
                <a:latin typeface="Comic Sans MS" panose="030F0702030302020204" pitchFamily="66" charset="0"/>
              </a:rPr>
              <a:t/>
            </a:r>
            <a:br>
              <a:rPr lang="sv-SE" sz="2400" dirty="0">
                <a:latin typeface="Comic Sans MS" panose="030F0702030302020204" pitchFamily="66" charset="0"/>
              </a:rPr>
            </a:br>
            <a:r>
              <a:rPr lang="sv-SE" sz="2400" dirty="0">
                <a:latin typeface="Comic Sans MS" panose="030F0702030302020204" pitchFamily="66" charset="0"/>
              </a:rPr>
              <a:t>        </a:t>
            </a:r>
            <a:r>
              <a:rPr lang="sv-SE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En öppen förening som skapar glädje och långvarigt </a:t>
            </a:r>
          </a:p>
          <a:p>
            <a:r>
              <a:rPr lang="sv-SE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idrottsintresse för bygdens barn och ungdomar </a:t>
            </a:r>
          </a:p>
        </p:txBody>
      </p:sp>
    </p:spTree>
    <p:extLst>
      <p:ext uri="{BB962C8B-B14F-4D97-AF65-F5344CB8AC3E}">
        <p14:creationId xmlns:p14="http://schemas.microsoft.com/office/powerpoint/2010/main" val="210670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5" y="88147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3180154" y="0"/>
            <a:ext cx="6858577" cy="1066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>
                <a:latin typeface="Comic Sans MS" panose="030F0702030302020204" pitchFamily="66" charset="0"/>
              </a:rPr>
              <a:t>HIF Mål </a:t>
            </a:r>
            <a:r>
              <a:rPr lang="sv-SE" sz="2800" dirty="0">
                <a:latin typeface="Comic Sans MS" panose="030F0702030302020204" pitchFamily="66" charset="0"/>
              </a:rPr>
              <a:t>Bingosektionen</a:t>
            </a:r>
            <a:r>
              <a:rPr lang="sv-SE" sz="3200" dirty="0">
                <a:latin typeface="Comic Sans MS" panose="030F0702030302020204" pitchFamily="66" charset="0"/>
              </a:rPr>
              <a:t> 2024</a:t>
            </a: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xmlns="" id="{8DE13CFF-74FF-8443-6F12-945752184801}"/>
              </a:ext>
            </a:extLst>
          </p:cNvPr>
          <p:cNvSpPr txBox="1">
            <a:spLocks/>
          </p:cNvSpPr>
          <p:nvPr/>
        </p:nvSpPr>
        <p:spPr bwMode="auto">
          <a:xfrm>
            <a:off x="1752566" y="1039655"/>
            <a:ext cx="100745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Ekonomiska mål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Öka vinst med 10% jmf med 2023 (&gt;300kkr</a:t>
            </a:r>
            <a:r>
              <a:rPr kumimoji="0" lang="sv-SE" alt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sv-SE" alt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Organisatoriska mål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Två till ordinarie personal i bingokassan, arvodera </a:t>
            </a:r>
            <a:r>
              <a:rPr kumimoji="0" lang="sv-SE" alt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Karin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sv-SE" alt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Utvecklingsmål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Locka fler (yngre) spelare, tex </a:t>
            </a:r>
            <a:r>
              <a:rPr kumimoji="0" lang="sv-SE" alt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Nocco</a:t>
            </a: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-flak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Foto på vinnaren av högvinsten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Fler vinster, tex två sidovinster om ensam vinnare sista omgångarna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2x100kr ggr 10spel =&gt; 2000kr extra i vinster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T-shirt, keps, kaffemugg el </a:t>
            </a:r>
            <a:r>
              <a:rPr kumimoji="0" lang="sv-SE" alt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dyl</a:t>
            </a: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till vinnaren av högvinsten (&amp; </a:t>
            </a:r>
            <a:r>
              <a:rPr kumimoji="0" lang="sv-SE" alt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ev</a:t>
            </a: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flera)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Utlottning på </a:t>
            </a:r>
            <a:r>
              <a:rPr kumimoji="0" lang="sv-SE" alt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regnummer</a:t>
            </a:r>
            <a:endParaRPr kumimoji="0" lang="sv-SE" alt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Köpa en lott (skriver sitt </a:t>
            </a:r>
            <a:r>
              <a:rPr kumimoji="0" lang="sv-SE" alt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regnummer</a:t>
            </a: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på en lapp) för tex 20kr och lämna i en låda, </a:t>
            </a:r>
            <a:b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</a:b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en vinner hälften av insatsen eller sponsrade </a:t>
            </a:r>
            <a:r>
              <a:rPr kumimoji="0" lang="sv-SE" alt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priser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alt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Totalt sett tror jag att fler som vinner lockar </a:t>
            </a:r>
            <a:r>
              <a:rPr kumimoji="0" lang="sv-SE" altLang="sv-SE" sz="1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//Kenneth</a:t>
            </a:r>
          </a:p>
        </p:txBody>
      </p:sp>
    </p:spTree>
    <p:extLst>
      <p:ext uri="{BB962C8B-B14F-4D97-AF65-F5344CB8AC3E}">
        <p14:creationId xmlns:p14="http://schemas.microsoft.com/office/powerpoint/2010/main" val="300940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46200" y="2086882"/>
            <a:ext cx="10515600" cy="4351338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Comic Sans MS" pitchFamily="66" charset="0"/>
              </a:rPr>
              <a:t>Ekonomiskt stabil förening </a:t>
            </a:r>
          </a:p>
          <a:p>
            <a:pPr lvl="1"/>
            <a:r>
              <a:rPr lang="sv-SE" dirty="0">
                <a:latin typeface="Comic Sans MS" pitchFamily="66" charset="0"/>
              </a:rPr>
              <a:t>Genomföra verksamhetsplan</a:t>
            </a:r>
          </a:p>
          <a:p>
            <a:pPr lvl="1"/>
            <a:r>
              <a:rPr lang="sv-SE" dirty="0" smtClean="0">
                <a:latin typeface="Comic Sans MS" pitchFamily="66" charset="0"/>
              </a:rPr>
              <a:t>Budgetuppföljning</a:t>
            </a:r>
          </a:p>
          <a:p>
            <a:pPr lvl="1"/>
            <a:endParaRPr lang="sv-SE" dirty="0">
              <a:latin typeface="Comic Sans MS" pitchFamily="66" charset="0"/>
            </a:endParaRPr>
          </a:p>
          <a:p>
            <a:r>
              <a:rPr lang="sv-SE" sz="2400" dirty="0">
                <a:latin typeface="Comic Sans MS" pitchFamily="66" charset="0"/>
              </a:rPr>
              <a:t>Fortsatt </a:t>
            </a:r>
            <a:r>
              <a:rPr lang="sv-SE" sz="2400" dirty="0" smtClean="0">
                <a:latin typeface="Comic Sans MS" pitchFamily="66" charset="0"/>
              </a:rPr>
              <a:t>digitalisering</a:t>
            </a:r>
          </a:p>
          <a:p>
            <a:endParaRPr lang="sv-SE" sz="2400" dirty="0">
              <a:latin typeface="Comic Sans MS" pitchFamily="66" charset="0"/>
            </a:endParaRPr>
          </a:p>
          <a:p>
            <a:r>
              <a:rPr lang="sv-SE" sz="2400" dirty="0">
                <a:latin typeface="Comic Sans MS" pitchFamily="66" charset="0"/>
              </a:rPr>
              <a:t>Swish Utbetalning – föreningsdomare och </a:t>
            </a:r>
            <a:r>
              <a:rPr lang="sv-SE" sz="2400" dirty="0" smtClean="0">
                <a:latin typeface="Comic Sans MS" pitchFamily="66" charset="0"/>
              </a:rPr>
              <a:t>bilbingovinster</a:t>
            </a:r>
          </a:p>
          <a:p>
            <a:endParaRPr lang="sv-SE" sz="2400" dirty="0">
              <a:latin typeface="Comic Sans MS" pitchFamily="66" charset="0"/>
            </a:endParaRPr>
          </a:p>
          <a:p>
            <a:r>
              <a:rPr lang="sv-SE" sz="2400" dirty="0">
                <a:latin typeface="Comic Sans MS" pitchFamily="66" charset="0"/>
              </a:rPr>
              <a:t>Lagkonton i föreningens kontroll</a:t>
            </a:r>
          </a:p>
          <a:p>
            <a:pPr lvl="1"/>
            <a:r>
              <a:rPr lang="sv-SE" dirty="0">
                <a:latin typeface="Comic Sans MS" pitchFamily="66" charset="0"/>
              </a:rPr>
              <a:t>Enskilda lagkonton med Swish-nummer</a:t>
            </a:r>
          </a:p>
          <a:p>
            <a:endParaRPr lang="sv-SE" sz="2400" dirty="0">
              <a:latin typeface="Comic Sans MS" pitchFamily="66" charset="0"/>
            </a:endParaRPr>
          </a:p>
          <a:p>
            <a:endParaRPr lang="sv-SE" sz="2400" dirty="0">
              <a:latin typeface="Comic Sans MS" pitchFamily="66" charset="0"/>
            </a:endParaRPr>
          </a:p>
          <a:p>
            <a:pPr marL="457200" lvl="1" indent="0">
              <a:buNone/>
            </a:pPr>
            <a:endParaRPr lang="sv-SE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2217057" y="457376"/>
            <a:ext cx="10515600" cy="1066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>
                <a:latin typeface="Comic Sans MS" panose="030F0702030302020204" pitchFamily="66" charset="0"/>
              </a:rPr>
              <a:t>HIF Mål </a:t>
            </a:r>
            <a:r>
              <a:rPr lang="sv-SE" sz="2800" dirty="0">
                <a:latin typeface="Comic Sans MS" panose="030F0702030302020204" pitchFamily="66" charset="0"/>
              </a:rPr>
              <a:t>ekonomigruppen</a:t>
            </a:r>
            <a:r>
              <a:rPr lang="sv-SE" sz="3200" dirty="0">
                <a:latin typeface="Comic Sans MS" panose="030F0702030302020204" pitchFamily="66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4696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11696" y="2024408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Comic Sans MS" panose="030F0702030302020204" pitchFamily="66" charset="0"/>
              </a:rPr>
              <a:t>Utökad bemanning i försäljningsgruppen</a:t>
            </a:r>
          </a:p>
          <a:p>
            <a:pPr marL="0" indent="0">
              <a:buNone/>
            </a:pPr>
            <a:endParaRPr lang="sv-SE" sz="2000" dirty="0">
              <a:latin typeface="Comic Sans MS" panose="030F0702030302020204" pitchFamily="66" charset="0"/>
            </a:endParaRPr>
          </a:p>
          <a:p>
            <a:r>
              <a:rPr lang="sv-SE" sz="2000" dirty="0">
                <a:latin typeface="Comic Sans MS" panose="030F0702030302020204" pitchFamily="66" charset="0"/>
              </a:rPr>
              <a:t>Uppnå försäljning för event och bilbingo till 225 000 kr</a:t>
            </a:r>
          </a:p>
          <a:p>
            <a:endParaRPr lang="sv-SE" sz="2000" dirty="0">
              <a:latin typeface="Comic Sans MS" panose="030F0702030302020204" pitchFamily="66" charset="0"/>
            </a:endParaRPr>
          </a:p>
          <a:p>
            <a:endParaRPr lang="sv-SE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20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2217057" y="457376"/>
            <a:ext cx="8901517" cy="1066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>
                <a:latin typeface="Comic Sans MS" panose="030F0702030302020204" pitchFamily="66" charset="0"/>
              </a:rPr>
              <a:t>HIF Mål </a:t>
            </a:r>
            <a:r>
              <a:rPr lang="sv-SE" sz="2800" dirty="0">
                <a:latin typeface="Comic Sans MS" panose="030F0702030302020204" pitchFamily="66" charset="0"/>
              </a:rPr>
              <a:t>försäljningsgruppen</a:t>
            </a:r>
            <a:r>
              <a:rPr lang="sv-SE" sz="3200" dirty="0">
                <a:latin typeface="Comic Sans MS" panose="030F0702030302020204" pitchFamily="66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15734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1740" y="441706"/>
            <a:ext cx="7428260" cy="1325563"/>
          </a:xfrm>
        </p:spPr>
        <p:txBody>
          <a:bodyPr>
            <a:normAutofit/>
          </a:bodyPr>
          <a:lstStyle/>
          <a:p>
            <a:r>
              <a:rPr lang="sv-SE" sz="2800" dirty="0">
                <a:latin typeface="Comic Sans MS" panose="030F0702030302020204" pitchFamily="66" charset="0"/>
              </a:rPr>
              <a:t> Målsättning HIF anläggningsgrupp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72465" y="1767269"/>
            <a:ext cx="10515600" cy="4612894"/>
          </a:xfrm>
        </p:spPr>
        <p:txBody>
          <a:bodyPr>
            <a:noAutofit/>
          </a:bodyPr>
          <a:lstStyle/>
          <a:p>
            <a:r>
              <a:rPr lang="sv-SE" sz="2000" dirty="0" err="1">
                <a:latin typeface="Comic Sans MS" panose="030F0702030302020204" pitchFamily="66" charset="0"/>
              </a:rPr>
              <a:t>Enl</a:t>
            </a:r>
            <a:r>
              <a:rPr lang="sv-SE" sz="2000" dirty="0">
                <a:latin typeface="Comic Sans MS" panose="030F0702030302020204" pitchFamily="66" charset="0"/>
              </a:rPr>
              <a:t> underhållsplan 2023 kvarvarande punkter och enligt nedan:</a:t>
            </a:r>
          </a:p>
          <a:p>
            <a:pPr marL="0" indent="0">
              <a:buNone/>
            </a:pPr>
            <a:endParaRPr lang="sv-SE" sz="2000" dirty="0">
              <a:latin typeface="Comic Sans MS" panose="030F0702030302020204" pitchFamily="66" charset="0"/>
            </a:endParaRPr>
          </a:p>
          <a:p>
            <a:r>
              <a:rPr lang="sv-SE" sz="2000" dirty="0">
                <a:latin typeface="Comic Sans MS" panose="030F0702030302020204" pitchFamily="66" charset="0"/>
              </a:rPr>
              <a:t>Ta fram en skötselplan för Naturgräsplanerna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Sarg/avskärmning 3 mot 3 och 5 mot 5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Projektera gräsplantering på sandslänterna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Bygga 3 </a:t>
            </a:r>
            <a:r>
              <a:rPr lang="sv-SE" sz="2000" dirty="0" err="1">
                <a:latin typeface="Comic Sans MS" panose="030F0702030302020204" pitchFamily="66" charset="0"/>
              </a:rPr>
              <a:t>st</a:t>
            </a:r>
            <a:r>
              <a:rPr lang="sv-SE" sz="2000" dirty="0">
                <a:latin typeface="Comic Sans MS" panose="030F0702030302020204" pitchFamily="66" charset="0"/>
              </a:rPr>
              <a:t> trappor upp efter sandslänterna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Projektera etappbyggen av staket runt konstgräsplanen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Kablage dragning ljudsystem bilbingo och fotbollsplaner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Extra högtalare mot avbytarbås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Skärmtak 11 mot 11 mål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Paxfläkt omklädningsrum</a:t>
            </a:r>
          </a:p>
          <a:p>
            <a:r>
              <a:rPr lang="sv-SE" sz="2000" dirty="0">
                <a:latin typeface="Comic Sans MS" panose="030F0702030302020204" pitchFamily="66" charset="0"/>
              </a:rPr>
              <a:t>Lufta radiatorledningarna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0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88024" y="37717"/>
            <a:ext cx="9144000" cy="580558"/>
          </a:xfrm>
        </p:spPr>
        <p:txBody>
          <a:bodyPr>
            <a:normAutofit/>
          </a:bodyPr>
          <a:lstStyle/>
          <a:p>
            <a:r>
              <a:rPr lang="sv-SE" sz="2800" dirty="0">
                <a:latin typeface="Comic Sans MS" panose="030F0702030302020204" pitchFamily="66" charset="0"/>
              </a:rPr>
              <a:t>Historik och Målbild 2023</a:t>
            </a:r>
          </a:p>
        </p:txBody>
      </p:sp>
      <p:cxnSp>
        <p:nvCxnSpPr>
          <p:cNvPr id="5" name="Rak pil 4"/>
          <p:cNvCxnSpPr/>
          <p:nvPr/>
        </p:nvCxnSpPr>
        <p:spPr>
          <a:xfrm flipV="1">
            <a:off x="976184" y="5684109"/>
            <a:ext cx="104847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976184" y="5684109"/>
            <a:ext cx="1048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2013	2014	2015	2016	2017	2018	2019	2020	2021	2022	     2023</a:t>
            </a:r>
          </a:p>
        </p:txBody>
      </p:sp>
      <p:sp>
        <p:nvSpPr>
          <p:cNvPr id="9" name="Rektangel 8"/>
          <p:cNvSpPr/>
          <p:nvPr/>
        </p:nvSpPr>
        <p:spPr>
          <a:xfrm>
            <a:off x="1081215" y="541843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81214" y="512633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12" name="Rektangel 11"/>
          <p:cNvSpPr/>
          <p:nvPr/>
        </p:nvSpPr>
        <p:spPr>
          <a:xfrm>
            <a:off x="1081213" y="484350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13" name="Rektangel 12"/>
          <p:cNvSpPr/>
          <p:nvPr/>
        </p:nvSpPr>
        <p:spPr>
          <a:xfrm>
            <a:off x="1081213" y="455603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P05</a:t>
            </a:r>
          </a:p>
        </p:txBody>
      </p:sp>
      <p:sp>
        <p:nvSpPr>
          <p:cNvPr id="14" name="Rektangel 13"/>
          <p:cNvSpPr/>
          <p:nvPr/>
        </p:nvSpPr>
        <p:spPr>
          <a:xfrm>
            <a:off x="1081212" y="426393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P04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81212" y="397183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P03</a:t>
            </a:r>
          </a:p>
        </p:txBody>
      </p:sp>
      <p:sp>
        <p:nvSpPr>
          <p:cNvPr id="16" name="Rektangel med rundade hörn 15"/>
          <p:cNvSpPr/>
          <p:nvPr/>
        </p:nvSpPr>
        <p:spPr>
          <a:xfrm>
            <a:off x="880695" y="879930"/>
            <a:ext cx="747588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3</a:t>
            </a:r>
          </a:p>
        </p:txBody>
      </p:sp>
      <p:sp>
        <p:nvSpPr>
          <p:cNvPr id="21" name="Rektangel med rundade hörn 20"/>
          <p:cNvSpPr/>
          <p:nvPr/>
        </p:nvSpPr>
        <p:spPr>
          <a:xfrm>
            <a:off x="3627917" y="890678"/>
            <a:ext cx="747588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3</a:t>
            </a:r>
          </a:p>
        </p:txBody>
      </p:sp>
      <p:sp>
        <p:nvSpPr>
          <p:cNvPr id="22" name="Rektangel 21"/>
          <p:cNvSpPr/>
          <p:nvPr/>
        </p:nvSpPr>
        <p:spPr>
          <a:xfrm>
            <a:off x="1974998" y="512814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23" name="Rektangel 22"/>
          <p:cNvSpPr/>
          <p:nvPr/>
        </p:nvSpPr>
        <p:spPr>
          <a:xfrm>
            <a:off x="1974997" y="483603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24" name="Rektangel 23"/>
          <p:cNvSpPr/>
          <p:nvPr/>
        </p:nvSpPr>
        <p:spPr>
          <a:xfrm>
            <a:off x="1974996" y="455320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25" name="Rektangel 24"/>
          <p:cNvSpPr/>
          <p:nvPr/>
        </p:nvSpPr>
        <p:spPr>
          <a:xfrm>
            <a:off x="1974996" y="426573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P05</a:t>
            </a:r>
          </a:p>
        </p:txBody>
      </p:sp>
      <p:sp>
        <p:nvSpPr>
          <p:cNvPr id="26" name="Rektangel 25"/>
          <p:cNvSpPr/>
          <p:nvPr/>
        </p:nvSpPr>
        <p:spPr>
          <a:xfrm>
            <a:off x="1974995" y="397363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P04</a:t>
            </a:r>
          </a:p>
        </p:txBody>
      </p:sp>
      <p:sp>
        <p:nvSpPr>
          <p:cNvPr id="28" name="Rektangel 27"/>
          <p:cNvSpPr/>
          <p:nvPr/>
        </p:nvSpPr>
        <p:spPr>
          <a:xfrm>
            <a:off x="6532600" y="371511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29" name="Rektangel 28"/>
          <p:cNvSpPr/>
          <p:nvPr/>
        </p:nvSpPr>
        <p:spPr>
          <a:xfrm>
            <a:off x="6532600" y="342921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30" name="Rektangel 29"/>
          <p:cNvSpPr/>
          <p:nvPr/>
        </p:nvSpPr>
        <p:spPr>
          <a:xfrm>
            <a:off x="6532600" y="314688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34" name="Rektangel 33"/>
          <p:cNvSpPr/>
          <p:nvPr/>
        </p:nvSpPr>
        <p:spPr>
          <a:xfrm>
            <a:off x="6532602" y="399564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35" name="Rektangel 34"/>
          <p:cNvSpPr/>
          <p:nvPr/>
        </p:nvSpPr>
        <p:spPr>
          <a:xfrm>
            <a:off x="6532602" y="428297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36" name="Rektangel 35"/>
          <p:cNvSpPr/>
          <p:nvPr/>
        </p:nvSpPr>
        <p:spPr>
          <a:xfrm>
            <a:off x="6532601" y="456580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37" name="Rektangel 36"/>
          <p:cNvSpPr/>
          <p:nvPr/>
        </p:nvSpPr>
        <p:spPr>
          <a:xfrm>
            <a:off x="6532601" y="485089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P12</a:t>
            </a:r>
          </a:p>
        </p:txBody>
      </p:sp>
      <p:sp>
        <p:nvSpPr>
          <p:cNvPr id="38" name="Rektangel 37"/>
          <p:cNvSpPr/>
          <p:nvPr/>
        </p:nvSpPr>
        <p:spPr>
          <a:xfrm>
            <a:off x="6532600" y="513335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P13</a:t>
            </a:r>
          </a:p>
        </p:txBody>
      </p:sp>
      <p:sp>
        <p:nvSpPr>
          <p:cNvPr id="39" name="Rektangel 38"/>
          <p:cNvSpPr/>
          <p:nvPr/>
        </p:nvSpPr>
        <p:spPr>
          <a:xfrm>
            <a:off x="6532600" y="541580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P14</a:t>
            </a:r>
          </a:p>
        </p:txBody>
      </p:sp>
      <p:sp>
        <p:nvSpPr>
          <p:cNvPr id="44" name="Rektangel 43"/>
          <p:cNvSpPr/>
          <p:nvPr/>
        </p:nvSpPr>
        <p:spPr>
          <a:xfrm>
            <a:off x="5633042" y="281967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/>
              <a:t>P04/05</a:t>
            </a:r>
          </a:p>
        </p:txBody>
      </p:sp>
      <p:sp>
        <p:nvSpPr>
          <p:cNvPr id="50" name="Rektangel 49"/>
          <p:cNvSpPr/>
          <p:nvPr/>
        </p:nvSpPr>
        <p:spPr>
          <a:xfrm>
            <a:off x="4720282" y="425266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51" name="Rektangel 50"/>
          <p:cNvSpPr/>
          <p:nvPr/>
        </p:nvSpPr>
        <p:spPr>
          <a:xfrm>
            <a:off x="4720281" y="396056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52" name="Rektangel 51"/>
          <p:cNvSpPr/>
          <p:nvPr/>
        </p:nvSpPr>
        <p:spPr>
          <a:xfrm>
            <a:off x="4720280" y="367772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53" name="Rektangel 52"/>
          <p:cNvSpPr/>
          <p:nvPr/>
        </p:nvSpPr>
        <p:spPr>
          <a:xfrm>
            <a:off x="4720275" y="337565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P05</a:t>
            </a:r>
          </a:p>
        </p:txBody>
      </p:sp>
      <p:sp>
        <p:nvSpPr>
          <p:cNvPr id="54" name="Rektangel 53"/>
          <p:cNvSpPr/>
          <p:nvPr/>
        </p:nvSpPr>
        <p:spPr>
          <a:xfrm>
            <a:off x="4720276" y="308535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P04</a:t>
            </a:r>
          </a:p>
        </p:txBody>
      </p:sp>
      <p:sp>
        <p:nvSpPr>
          <p:cNvPr id="55" name="Rektangel 54"/>
          <p:cNvSpPr/>
          <p:nvPr/>
        </p:nvSpPr>
        <p:spPr>
          <a:xfrm>
            <a:off x="4720278" y="454489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56" name="Rektangel 55"/>
          <p:cNvSpPr/>
          <p:nvPr/>
        </p:nvSpPr>
        <p:spPr>
          <a:xfrm>
            <a:off x="4720278" y="483223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57" name="Rektangel 56"/>
          <p:cNvSpPr/>
          <p:nvPr/>
        </p:nvSpPr>
        <p:spPr>
          <a:xfrm>
            <a:off x="4720277" y="511506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58" name="Rektangel 57"/>
          <p:cNvSpPr/>
          <p:nvPr/>
        </p:nvSpPr>
        <p:spPr>
          <a:xfrm>
            <a:off x="4720277" y="540015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P12</a:t>
            </a:r>
          </a:p>
        </p:txBody>
      </p:sp>
      <p:sp>
        <p:nvSpPr>
          <p:cNvPr id="60" name="Rektangel 59"/>
          <p:cNvSpPr/>
          <p:nvPr/>
        </p:nvSpPr>
        <p:spPr>
          <a:xfrm>
            <a:off x="3806897" y="454181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61" name="Rektangel 60"/>
          <p:cNvSpPr/>
          <p:nvPr/>
        </p:nvSpPr>
        <p:spPr>
          <a:xfrm>
            <a:off x="3806896" y="424971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62" name="Rektangel 61"/>
          <p:cNvSpPr/>
          <p:nvPr/>
        </p:nvSpPr>
        <p:spPr>
          <a:xfrm>
            <a:off x="3806895" y="396688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63" name="Rektangel 62"/>
          <p:cNvSpPr/>
          <p:nvPr/>
        </p:nvSpPr>
        <p:spPr>
          <a:xfrm>
            <a:off x="3806895" y="367941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P05</a:t>
            </a:r>
          </a:p>
        </p:txBody>
      </p:sp>
      <p:sp>
        <p:nvSpPr>
          <p:cNvPr id="64" name="Rektangel 63"/>
          <p:cNvSpPr/>
          <p:nvPr/>
        </p:nvSpPr>
        <p:spPr>
          <a:xfrm>
            <a:off x="3808138" y="339381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P04</a:t>
            </a:r>
          </a:p>
        </p:txBody>
      </p:sp>
      <p:sp>
        <p:nvSpPr>
          <p:cNvPr id="65" name="Rektangel 64"/>
          <p:cNvSpPr/>
          <p:nvPr/>
        </p:nvSpPr>
        <p:spPr>
          <a:xfrm>
            <a:off x="3806893" y="4834052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66" name="Rektangel 65"/>
          <p:cNvSpPr/>
          <p:nvPr/>
        </p:nvSpPr>
        <p:spPr>
          <a:xfrm>
            <a:off x="3806893" y="512138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67" name="Rektangel 66"/>
          <p:cNvSpPr/>
          <p:nvPr/>
        </p:nvSpPr>
        <p:spPr>
          <a:xfrm>
            <a:off x="3806892" y="540422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69" name="Rektangel 68"/>
          <p:cNvSpPr/>
          <p:nvPr/>
        </p:nvSpPr>
        <p:spPr>
          <a:xfrm>
            <a:off x="2913084" y="482676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70" name="Rektangel 69"/>
          <p:cNvSpPr/>
          <p:nvPr/>
        </p:nvSpPr>
        <p:spPr>
          <a:xfrm>
            <a:off x="2913083" y="453466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71" name="Rektangel 70"/>
          <p:cNvSpPr/>
          <p:nvPr/>
        </p:nvSpPr>
        <p:spPr>
          <a:xfrm>
            <a:off x="2913082" y="425182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72" name="Rektangel 71"/>
          <p:cNvSpPr/>
          <p:nvPr/>
        </p:nvSpPr>
        <p:spPr>
          <a:xfrm>
            <a:off x="2913082" y="396435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P05</a:t>
            </a:r>
          </a:p>
        </p:txBody>
      </p:sp>
      <p:sp>
        <p:nvSpPr>
          <p:cNvPr id="73" name="Rektangel 72"/>
          <p:cNvSpPr/>
          <p:nvPr/>
        </p:nvSpPr>
        <p:spPr>
          <a:xfrm>
            <a:off x="2913080" y="367850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P04</a:t>
            </a:r>
          </a:p>
        </p:txBody>
      </p:sp>
      <p:sp>
        <p:nvSpPr>
          <p:cNvPr id="74" name="Rektangel 73"/>
          <p:cNvSpPr/>
          <p:nvPr/>
        </p:nvSpPr>
        <p:spPr>
          <a:xfrm>
            <a:off x="2913080" y="511899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75" name="Rektangel 74"/>
          <p:cNvSpPr/>
          <p:nvPr/>
        </p:nvSpPr>
        <p:spPr>
          <a:xfrm>
            <a:off x="2913080" y="540633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77" name="Rektangel 76"/>
          <p:cNvSpPr/>
          <p:nvPr/>
        </p:nvSpPr>
        <p:spPr>
          <a:xfrm>
            <a:off x="1974995" y="541363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cxnSp>
        <p:nvCxnSpPr>
          <p:cNvPr id="79" name="Rak pil 78"/>
          <p:cNvCxnSpPr/>
          <p:nvPr/>
        </p:nvCxnSpPr>
        <p:spPr>
          <a:xfrm flipV="1">
            <a:off x="358346" y="1180358"/>
            <a:ext cx="0" cy="4494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ruta 79"/>
          <p:cNvSpPr txBox="1"/>
          <p:nvPr/>
        </p:nvSpPr>
        <p:spPr>
          <a:xfrm>
            <a:off x="307137" y="515534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Comic Sans MS" panose="030F0702030302020204" pitchFamily="66" charset="0"/>
              </a:rPr>
              <a:t>3-manna</a:t>
            </a:r>
          </a:p>
        </p:txBody>
      </p:sp>
      <p:sp>
        <p:nvSpPr>
          <p:cNvPr id="81" name="textruta 80"/>
          <p:cNvSpPr txBox="1"/>
          <p:nvPr/>
        </p:nvSpPr>
        <p:spPr>
          <a:xfrm>
            <a:off x="314828" y="4605013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Comic Sans MS" panose="030F0702030302020204" pitchFamily="66" charset="0"/>
              </a:rPr>
              <a:t>5-manna</a:t>
            </a:r>
          </a:p>
        </p:txBody>
      </p:sp>
      <p:sp>
        <p:nvSpPr>
          <p:cNvPr id="82" name="textruta 81"/>
          <p:cNvSpPr txBox="1"/>
          <p:nvPr/>
        </p:nvSpPr>
        <p:spPr>
          <a:xfrm>
            <a:off x="314828" y="3960562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Comic Sans MS" panose="030F0702030302020204" pitchFamily="66" charset="0"/>
              </a:rPr>
              <a:t>7-manna</a:t>
            </a:r>
          </a:p>
        </p:txBody>
      </p:sp>
      <p:sp>
        <p:nvSpPr>
          <p:cNvPr id="83" name="textruta 82"/>
          <p:cNvSpPr txBox="1"/>
          <p:nvPr/>
        </p:nvSpPr>
        <p:spPr>
          <a:xfrm>
            <a:off x="300229" y="331988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Comic Sans MS" panose="030F0702030302020204" pitchFamily="66" charset="0"/>
              </a:rPr>
              <a:t>9-manna</a:t>
            </a:r>
          </a:p>
        </p:txBody>
      </p:sp>
      <p:sp>
        <p:nvSpPr>
          <p:cNvPr id="84" name="textruta 83"/>
          <p:cNvSpPr txBox="1"/>
          <p:nvPr/>
        </p:nvSpPr>
        <p:spPr>
          <a:xfrm>
            <a:off x="307137" y="2736965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Comic Sans MS" panose="030F0702030302020204" pitchFamily="66" charset="0"/>
              </a:rPr>
              <a:t>11-manna</a:t>
            </a:r>
          </a:p>
        </p:txBody>
      </p:sp>
      <p:sp>
        <p:nvSpPr>
          <p:cNvPr id="85" name="Rektangel med rundade hörn 84"/>
          <p:cNvSpPr/>
          <p:nvPr/>
        </p:nvSpPr>
        <p:spPr>
          <a:xfrm>
            <a:off x="4510208" y="896073"/>
            <a:ext cx="747588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3</a:t>
            </a:r>
          </a:p>
        </p:txBody>
      </p:sp>
      <p:sp>
        <p:nvSpPr>
          <p:cNvPr id="86" name="Rektangel med rundade hörn 85"/>
          <p:cNvSpPr/>
          <p:nvPr/>
        </p:nvSpPr>
        <p:spPr>
          <a:xfrm>
            <a:off x="5491972" y="1219338"/>
            <a:ext cx="747588" cy="48809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4</a:t>
            </a:r>
          </a:p>
        </p:txBody>
      </p:sp>
      <p:sp>
        <p:nvSpPr>
          <p:cNvPr id="87" name="Rektangel med rundade hörn 86"/>
          <p:cNvSpPr/>
          <p:nvPr/>
        </p:nvSpPr>
        <p:spPr>
          <a:xfrm>
            <a:off x="6353652" y="1290477"/>
            <a:ext cx="872574" cy="4880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DIV 5 M </a:t>
            </a:r>
          </a:p>
        </p:txBody>
      </p:sp>
      <p:sp>
        <p:nvSpPr>
          <p:cNvPr id="88" name="Rektangel med rundade hörn 87"/>
          <p:cNvSpPr/>
          <p:nvPr/>
        </p:nvSpPr>
        <p:spPr>
          <a:xfrm>
            <a:off x="1803870" y="882759"/>
            <a:ext cx="747588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3</a:t>
            </a:r>
          </a:p>
        </p:txBody>
      </p:sp>
      <p:sp>
        <p:nvSpPr>
          <p:cNvPr id="89" name="Rektangel med rundade hörn 88"/>
          <p:cNvSpPr/>
          <p:nvPr/>
        </p:nvSpPr>
        <p:spPr>
          <a:xfrm>
            <a:off x="2739321" y="889682"/>
            <a:ext cx="747588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3</a:t>
            </a:r>
          </a:p>
        </p:txBody>
      </p:sp>
      <p:sp>
        <p:nvSpPr>
          <p:cNvPr id="102" name="Rektangel med rundade hörn 101"/>
          <p:cNvSpPr/>
          <p:nvPr/>
        </p:nvSpPr>
        <p:spPr>
          <a:xfrm>
            <a:off x="7329165" y="1212267"/>
            <a:ext cx="803750" cy="5124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4</a:t>
            </a:r>
          </a:p>
        </p:txBody>
      </p:sp>
      <p:sp>
        <p:nvSpPr>
          <p:cNvPr id="103" name="textruta 102"/>
          <p:cNvSpPr txBox="1"/>
          <p:nvPr/>
        </p:nvSpPr>
        <p:spPr>
          <a:xfrm>
            <a:off x="-34405" y="1739119"/>
            <a:ext cx="41870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18</a:t>
            </a:r>
          </a:p>
          <a:p>
            <a:r>
              <a:rPr lang="sv-SE" dirty="0"/>
              <a:t>17</a:t>
            </a:r>
          </a:p>
          <a:p>
            <a:r>
              <a:rPr lang="sv-SE" dirty="0"/>
              <a:t>16</a:t>
            </a:r>
          </a:p>
          <a:p>
            <a:r>
              <a:rPr lang="sv-SE" dirty="0"/>
              <a:t>15</a:t>
            </a:r>
          </a:p>
          <a:p>
            <a:r>
              <a:rPr lang="sv-SE" dirty="0"/>
              <a:t>14</a:t>
            </a:r>
          </a:p>
          <a:p>
            <a:r>
              <a:rPr lang="sv-SE" dirty="0"/>
              <a:t>13</a:t>
            </a:r>
          </a:p>
          <a:p>
            <a:r>
              <a:rPr lang="sv-SE" dirty="0"/>
              <a:t>12</a:t>
            </a:r>
          </a:p>
          <a:p>
            <a:r>
              <a:rPr lang="sv-SE" dirty="0"/>
              <a:t>11</a:t>
            </a:r>
          </a:p>
          <a:p>
            <a:r>
              <a:rPr lang="sv-SE" dirty="0"/>
              <a:t>10</a:t>
            </a:r>
          </a:p>
          <a:p>
            <a:r>
              <a:rPr lang="sv-SE" dirty="0"/>
              <a:t> 9</a:t>
            </a:r>
          </a:p>
          <a:p>
            <a:r>
              <a:rPr lang="sv-SE" dirty="0"/>
              <a:t> 8</a:t>
            </a:r>
          </a:p>
          <a:p>
            <a:r>
              <a:rPr lang="sv-SE" dirty="0"/>
              <a:t> 7</a:t>
            </a:r>
          </a:p>
          <a:p>
            <a:r>
              <a:rPr lang="sv-SE" dirty="0"/>
              <a:t> 6</a:t>
            </a:r>
          </a:p>
          <a:p>
            <a:r>
              <a:rPr lang="sv-SE" dirty="0"/>
              <a:t> 5</a:t>
            </a:r>
          </a:p>
          <a:p>
            <a:endParaRPr lang="sv-SE" dirty="0"/>
          </a:p>
        </p:txBody>
      </p:sp>
      <p:sp>
        <p:nvSpPr>
          <p:cNvPr id="131" name="Rektangel 130"/>
          <p:cNvSpPr/>
          <p:nvPr/>
        </p:nvSpPr>
        <p:spPr>
          <a:xfrm>
            <a:off x="10288985" y="365754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132" name="Rektangel 131"/>
          <p:cNvSpPr/>
          <p:nvPr/>
        </p:nvSpPr>
        <p:spPr>
          <a:xfrm>
            <a:off x="10287435" y="395831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133" name="Rektangel 132"/>
          <p:cNvSpPr/>
          <p:nvPr/>
        </p:nvSpPr>
        <p:spPr>
          <a:xfrm>
            <a:off x="10287434" y="425562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134" name="Rektangel 133"/>
          <p:cNvSpPr/>
          <p:nvPr/>
        </p:nvSpPr>
        <p:spPr>
          <a:xfrm>
            <a:off x="10282030" y="455033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P12</a:t>
            </a:r>
          </a:p>
        </p:txBody>
      </p:sp>
      <p:sp>
        <p:nvSpPr>
          <p:cNvPr id="146" name="Rektangel 145"/>
          <p:cNvSpPr/>
          <p:nvPr/>
        </p:nvSpPr>
        <p:spPr>
          <a:xfrm>
            <a:off x="10113716" y="772297"/>
            <a:ext cx="1745962" cy="5351891"/>
          </a:xfrm>
          <a:prstGeom prst="rect">
            <a:avLst/>
          </a:prstGeom>
          <a:noFill/>
          <a:ln w="5715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7" name="Rektangel 146"/>
          <p:cNvSpPr/>
          <p:nvPr/>
        </p:nvSpPr>
        <p:spPr>
          <a:xfrm>
            <a:off x="9318914" y="2748532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148" name="Rektangel 147"/>
          <p:cNvSpPr/>
          <p:nvPr/>
        </p:nvSpPr>
        <p:spPr>
          <a:xfrm>
            <a:off x="9318914" y="245194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150" name="Rektangel 149"/>
          <p:cNvSpPr/>
          <p:nvPr/>
        </p:nvSpPr>
        <p:spPr>
          <a:xfrm>
            <a:off x="9314091" y="305025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151" name="Rektangel 150"/>
          <p:cNvSpPr/>
          <p:nvPr/>
        </p:nvSpPr>
        <p:spPr>
          <a:xfrm>
            <a:off x="9312478" y="334684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152" name="Rektangel 151"/>
          <p:cNvSpPr/>
          <p:nvPr/>
        </p:nvSpPr>
        <p:spPr>
          <a:xfrm>
            <a:off x="9319099" y="363993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153" name="Rektangel 152"/>
          <p:cNvSpPr/>
          <p:nvPr/>
        </p:nvSpPr>
        <p:spPr>
          <a:xfrm>
            <a:off x="9306880" y="394323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P12</a:t>
            </a:r>
          </a:p>
        </p:txBody>
      </p:sp>
      <p:sp>
        <p:nvSpPr>
          <p:cNvPr id="154" name="Rektangel 153"/>
          <p:cNvSpPr/>
          <p:nvPr/>
        </p:nvSpPr>
        <p:spPr>
          <a:xfrm>
            <a:off x="9309487" y="422982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P13</a:t>
            </a:r>
          </a:p>
        </p:txBody>
      </p:sp>
      <p:sp>
        <p:nvSpPr>
          <p:cNvPr id="155" name="Rektangel 154"/>
          <p:cNvSpPr/>
          <p:nvPr/>
        </p:nvSpPr>
        <p:spPr>
          <a:xfrm>
            <a:off x="9312477" y="452367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P14</a:t>
            </a:r>
          </a:p>
        </p:txBody>
      </p:sp>
      <p:sp>
        <p:nvSpPr>
          <p:cNvPr id="156" name="Rektangel 155"/>
          <p:cNvSpPr/>
          <p:nvPr/>
        </p:nvSpPr>
        <p:spPr>
          <a:xfrm>
            <a:off x="9304240" y="481683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P15</a:t>
            </a:r>
          </a:p>
        </p:txBody>
      </p:sp>
      <p:sp>
        <p:nvSpPr>
          <p:cNvPr id="157" name="Rektangel 156"/>
          <p:cNvSpPr/>
          <p:nvPr/>
        </p:nvSpPr>
        <p:spPr>
          <a:xfrm>
            <a:off x="9304239" y="510587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P16</a:t>
            </a:r>
          </a:p>
        </p:txBody>
      </p:sp>
      <p:sp>
        <p:nvSpPr>
          <p:cNvPr id="158" name="Rektangel 157"/>
          <p:cNvSpPr/>
          <p:nvPr/>
        </p:nvSpPr>
        <p:spPr>
          <a:xfrm>
            <a:off x="9304238" y="539527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P17</a:t>
            </a:r>
          </a:p>
        </p:txBody>
      </p:sp>
      <p:sp>
        <p:nvSpPr>
          <p:cNvPr id="159" name="Rektangel 158"/>
          <p:cNvSpPr/>
          <p:nvPr/>
        </p:nvSpPr>
        <p:spPr>
          <a:xfrm>
            <a:off x="8361870" y="307092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160" name="Rektangel 159"/>
          <p:cNvSpPr/>
          <p:nvPr/>
        </p:nvSpPr>
        <p:spPr>
          <a:xfrm>
            <a:off x="8359175" y="277657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161" name="Rektangel 160"/>
          <p:cNvSpPr/>
          <p:nvPr/>
        </p:nvSpPr>
        <p:spPr>
          <a:xfrm>
            <a:off x="8353878" y="247475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162" name="Rektangel 161"/>
          <p:cNvSpPr/>
          <p:nvPr/>
        </p:nvSpPr>
        <p:spPr>
          <a:xfrm>
            <a:off x="8360311" y="335632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163" name="Rektangel 162"/>
          <p:cNvSpPr/>
          <p:nvPr/>
        </p:nvSpPr>
        <p:spPr>
          <a:xfrm>
            <a:off x="8368821" y="365106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164" name="Rektangel 163"/>
          <p:cNvSpPr/>
          <p:nvPr/>
        </p:nvSpPr>
        <p:spPr>
          <a:xfrm>
            <a:off x="8368821" y="393878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165" name="Rektangel 164"/>
          <p:cNvSpPr/>
          <p:nvPr/>
        </p:nvSpPr>
        <p:spPr>
          <a:xfrm>
            <a:off x="8361867" y="423190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P12</a:t>
            </a:r>
          </a:p>
        </p:txBody>
      </p:sp>
      <p:sp>
        <p:nvSpPr>
          <p:cNvPr id="166" name="Rektangel 165"/>
          <p:cNvSpPr/>
          <p:nvPr/>
        </p:nvSpPr>
        <p:spPr>
          <a:xfrm>
            <a:off x="8361866" y="452642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P13</a:t>
            </a:r>
          </a:p>
        </p:txBody>
      </p:sp>
      <p:sp>
        <p:nvSpPr>
          <p:cNvPr id="167" name="Rektangel 166"/>
          <p:cNvSpPr/>
          <p:nvPr/>
        </p:nvSpPr>
        <p:spPr>
          <a:xfrm>
            <a:off x="8357776" y="481616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P14</a:t>
            </a:r>
          </a:p>
        </p:txBody>
      </p:sp>
      <p:sp>
        <p:nvSpPr>
          <p:cNvPr id="168" name="Rektangel 167"/>
          <p:cNvSpPr/>
          <p:nvPr/>
        </p:nvSpPr>
        <p:spPr>
          <a:xfrm>
            <a:off x="8357775" y="510826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P15</a:t>
            </a:r>
          </a:p>
        </p:txBody>
      </p:sp>
      <p:sp>
        <p:nvSpPr>
          <p:cNvPr id="169" name="Rektangel 168"/>
          <p:cNvSpPr/>
          <p:nvPr/>
        </p:nvSpPr>
        <p:spPr>
          <a:xfrm>
            <a:off x="8357774" y="5397312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P16</a:t>
            </a:r>
          </a:p>
        </p:txBody>
      </p:sp>
      <p:sp>
        <p:nvSpPr>
          <p:cNvPr id="170" name="Rektangel 169"/>
          <p:cNvSpPr/>
          <p:nvPr/>
        </p:nvSpPr>
        <p:spPr>
          <a:xfrm>
            <a:off x="7449051" y="334813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171" name="Rektangel 170"/>
          <p:cNvSpPr/>
          <p:nvPr/>
        </p:nvSpPr>
        <p:spPr>
          <a:xfrm>
            <a:off x="7446530" y="304593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172" name="Rektangel 171"/>
          <p:cNvSpPr/>
          <p:nvPr/>
        </p:nvSpPr>
        <p:spPr>
          <a:xfrm>
            <a:off x="7448338" y="274672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173" name="Rektangel 172"/>
          <p:cNvSpPr/>
          <p:nvPr/>
        </p:nvSpPr>
        <p:spPr>
          <a:xfrm>
            <a:off x="7449050" y="364048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174" name="Rektangel 173"/>
          <p:cNvSpPr/>
          <p:nvPr/>
        </p:nvSpPr>
        <p:spPr>
          <a:xfrm>
            <a:off x="7456002" y="392827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175" name="Rektangel 174"/>
          <p:cNvSpPr/>
          <p:nvPr/>
        </p:nvSpPr>
        <p:spPr>
          <a:xfrm>
            <a:off x="7456002" y="4216000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176" name="Rektangel 175"/>
          <p:cNvSpPr/>
          <p:nvPr/>
        </p:nvSpPr>
        <p:spPr>
          <a:xfrm>
            <a:off x="7449048" y="450911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P12</a:t>
            </a:r>
          </a:p>
        </p:txBody>
      </p:sp>
      <p:sp>
        <p:nvSpPr>
          <p:cNvPr id="177" name="Rektangel 176"/>
          <p:cNvSpPr/>
          <p:nvPr/>
        </p:nvSpPr>
        <p:spPr>
          <a:xfrm>
            <a:off x="7449047" y="480363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P13</a:t>
            </a:r>
          </a:p>
        </p:txBody>
      </p:sp>
      <p:sp>
        <p:nvSpPr>
          <p:cNvPr id="178" name="Rektangel 177"/>
          <p:cNvSpPr/>
          <p:nvPr/>
        </p:nvSpPr>
        <p:spPr>
          <a:xfrm>
            <a:off x="7444957" y="509337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P14</a:t>
            </a:r>
          </a:p>
        </p:txBody>
      </p:sp>
      <p:sp>
        <p:nvSpPr>
          <p:cNvPr id="179" name="Rektangel 178"/>
          <p:cNvSpPr/>
          <p:nvPr/>
        </p:nvSpPr>
        <p:spPr>
          <a:xfrm>
            <a:off x="7444956" y="538547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P15</a:t>
            </a:r>
          </a:p>
        </p:txBody>
      </p:sp>
      <p:sp>
        <p:nvSpPr>
          <p:cNvPr id="180" name="Rektangel 179"/>
          <p:cNvSpPr/>
          <p:nvPr/>
        </p:nvSpPr>
        <p:spPr>
          <a:xfrm>
            <a:off x="5633047" y="3940982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P08</a:t>
            </a:r>
          </a:p>
        </p:txBody>
      </p:sp>
      <p:sp>
        <p:nvSpPr>
          <p:cNvPr id="181" name="Rektangel 180"/>
          <p:cNvSpPr/>
          <p:nvPr/>
        </p:nvSpPr>
        <p:spPr>
          <a:xfrm>
            <a:off x="5639999" y="3655895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P07</a:t>
            </a:r>
          </a:p>
        </p:txBody>
      </p:sp>
      <p:sp>
        <p:nvSpPr>
          <p:cNvPr id="182" name="Rektangel 181"/>
          <p:cNvSpPr/>
          <p:nvPr/>
        </p:nvSpPr>
        <p:spPr>
          <a:xfrm>
            <a:off x="5639998" y="337629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P06</a:t>
            </a:r>
          </a:p>
        </p:txBody>
      </p:sp>
      <p:sp>
        <p:nvSpPr>
          <p:cNvPr id="183" name="Rektangel 182"/>
          <p:cNvSpPr/>
          <p:nvPr/>
        </p:nvSpPr>
        <p:spPr>
          <a:xfrm>
            <a:off x="5633046" y="423333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P09</a:t>
            </a:r>
          </a:p>
        </p:txBody>
      </p:sp>
      <p:sp>
        <p:nvSpPr>
          <p:cNvPr id="184" name="Rektangel 183"/>
          <p:cNvSpPr/>
          <p:nvPr/>
        </p:nvSpPr>
        <p:spPr>
          <a:xfrm>
            <a:off x="5639998" y="452112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P10</a:t>
            </a:r>
          </a:p>
        </p:txBody>
      </p:sp>
      <p:sp>
        <p:nvSpPr>
          <p:cNvPr id="185" name="Rektangel 184"/>
          <p:cNvSpPr/>
          <p:nvPr/>
        </p:nvSpPr>
        <p:spPr>
          <a:xfrm>
            <a:off x="5639998" y="4808851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P11</a:t>
            </a:r>
          </a:p>
        </p:txBody>
      </p:sp>
      <p:sp>
        <p:nvSpPr>
          <p:cNvPr id="186" name="Rektangel 185"/>
          <p:cNvSpPr/>
          <p:nvPr/>
        </p:nvSpPr>
        <p:spPr>
          <a:xfrm>
            <a:off x="5633044" y="510196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P12</a:t>
            </a:r>
          </a:p>
        </p:txBody>
      </p:sp>
      <p:sp>
        <p:nvSpPr>
          <p:cNvPr id="187" name="Rektangel 186"/>
          <p:cNvSpPr/>
          <p:nvPr/>
        </p:nvSpPr>
        <p:spPr>
          <a:xfrm>
            <a:off x="5633043" y="5396488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P13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990098" y="2342456"/>
            <a:ext cx="1778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”Fixa gapet” </a:t>
            </a:r>
          </a:p>
        </p:txBody>
      </p:sp>
      <p:sp>
        <p:nvSpPr>
          <p:cNvPr id="188" name="Rektangel 187"/>
          <p:cNvSpPr/>
          <p:nvPr/>
        </p:nvSpPr>
        <p:spPr>
          <a:xfrm>
            <a:off x="6518701" y="256847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/>
              <a:t>P04/05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-43392" y="947568"/>
            <a:ext cx="5196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Ålder</a:t>
            </a:r>
          </a:p>
        </p:txBody>
      </p:sp>
      <p:sp>
        <p:nvSpPr>
          <p:cNvPr id="190" name="Rektangel med rundade hörn 189"/>
          <p:cNvSpPr/>
          <p:nvPr/>
        </p:nvSpPr>
        <p:spPr>
          <a:xfrm>
            <a:off x="7303357" y="2009535"/>
            <a:ext cx="793239" cy="48809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P16/17   f.03/04</a:t>
            </a:r>
          </a:p>
        </p:txBody>
      </p:sp>
      <p:sp>
        <p:nvSpPr>
          <p:cNvPr id="193" name="Rektangel med rundade hörn 192"/>
          <p:cNvSpPr/>
          <p:nvPr/>
        </p:nvSpPr>
        <p:spPr>
          <a:xfrm>
            <a:off x="9200091" y="1240302"/>
            <a:ext cx="825046" cy="48809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4</a:t>
            </a:r>
          </a:p>
        </p:txBody>
      </p:sp>
      <p:sp>
        <p:nvSpPr>
          <p:cNvPr id="144" name="Rektangel med rundade hörn 143"/>
          <p:cNvSpPr/>
          <p:nvPr/>
        </p:nvSpPr>
        <p:spPr>
          <a:xfrm>
            <a:off x="10189056" y="917718"/>
            <a:ext cx="1574357" cy="4880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DIV 3</a:t>
            </a:r>
          </a:p>
        </p:txBody>
      </p:sp>
      <p:sp>
        <p:nvSpPr>
          <p:cNvPr id="141" name="Rektangel med rundade hörn 140"/>
          <p:cNvSpPr/>
          <p:nvPr/>
        </p:nvSpPr>
        <p:spPr>
          <a:xfrm>
            <a:off x="9200091" y="1897868"/>
            <a:ext cx="804267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P16 </a:t>
            </a:r>
            <a:r>
              <a:rPr lang="sv-SE" sz="1400" dirty="0" err="1"/>
              <a:t>nat</a:t>
            </a:r>
            <a:r>
              <a:rPr lang="sv-SE" sz="1400" dirty="0"/>
              <a:t> serie</a:t>
            </a:r>
          </a:p>
        </p:txBody>
      </p:sp>
      <p:sp>
        <p:nvSpPr>
          <p:cNvPr id="191" name="Rektangel med rundade hörn 190"/>
          <p:cNvSpPr/>
          <p:nvPr/>
        </p:nvSpPr>
        <p:spPr>
          <a:xfrm>
            <a:off x="10189056" y="1472767"/>
            <a:ext cx="1587281" cy="453201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tx1"/>
                </a:solidFill>
              </a:rPr>
              <a:t>Div</a:t>
            </a:r>
            <a:r>
              <a:rPr lang="sv-SE" sz="1400" dirty="0">
                <a:solidFill>
                  <a:schemeClr val="tx1"/>
                </a:solidFill>
              </a:rPr>
              <a:t> 5/</a:t>
            </a:r>
            <a:r>
              <a:rPr lang="sv-SE" sz="1400" dirty="0" err="1">
                <a:solidFill>
                  <a:schemeClr val="tx1"/>
                </a:solidFill>
              </a:rPr>
              <a:t>samv</a:t>
            </a:r>
            <a:r>
              <a:rPr lang="sv-SE" sz="1400" dirty="0">
                <a:solidFill>
                  <a:schemeClr val="tx1"/>
                </a:solidFill>
              </a:rPr>
              <a:t> WIK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4" name="Rektangel med rundade hörn 193"/>
          <p:cNvSpPr/>
          <p:nvPr/>
        </p:nvSpPr>
        <p:spPr>
          <a:xfrm>
            <a:off x="8256666" y="1900472"/>
            <a:ext cx="763728" cy="4880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DIV 5</a:t>
            </a:r>
          </a:p>
        </p:txBody>
      </p:sp>
      <p:sp>
        <p:nvSpPr>
          <p:cNvPr id="195" name="Rektangel med rundade hörn 194"/>
          <p:cNvSpPr/>
          <p:nvPr/>
        </p:nvSpPr>
        <p:spPr>
          <a:xfrm>
            <a:off x="8251827" y="1236631"/>
            <a:ext cx="768567" cy="48809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DIV 4</a:t>
            </a:r>
          </a:p>
        </p:txBody>
      </p:sp>
      <p:sp>
        <p:nvSpPr>
          <p:cNvPr id="197" name="Rektangel med rundade hörn 196"/>
          <p:cNvSpPr/>
          <p:nvPr/>
        </p:nvSpPr>
        <p:spPr>
          <a:xfrm>
            <a:off x="4475461" y="1851986"/>
            <a:ext cx="862845" cy="4880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DIV 5 Boden U </a:t>
            </a:r>
          </a:p>
        </p:txBody>
      </p:sp>
      <p:sp>
        <p:nvSpPr>
          <p:cNvPr id="198" name="Rektangel med rundade hörn 197"/>
          <p:cNvSpPr/>
          <p:nvPr/>
        </p:nvSpPr>
        <p:spPr>
          <a:xfrm>
            <a:off x="5417453" y="1846626"/>
            <a:ext cx="862845" cy="4880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DIV 5 Heden U </a:t>
            </a:r>
          </a:p>
        </p:txBody>
      </p:sp>
      <p:sp>
        <p:nvSpPr>
          <p:cNvPr id="199" name="Rektangel med rundade hörn 198"/>
          <p:cNvSpPr/>
          <p:nvPr/>
        </p:nvSpPr>
        <p:spPr>
          <a:xfrm>
            <a:off x="6358517" y="1849316"/>
            <a:ext cx="862845" cy="4880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DIV 5 Heden U </a:t>
            </a:r>
          </a:p>
        </p:txBody>
      </p:sp>
      <p:sp>
        <p:nvSpPr>
          <p:cNvPr id="142" name="Rektangel med rundade hörn 141"/>
          <p:cNvSpPr/>
          <p:nvPr/>
        </p:nvSpPr>
        <p:spPr>
          <a:xfrm>
            <a:off x="10189056" y="1981675"/>
            <a:ext cx="1587281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P16 -19 år     </a:t>
            </a:r>
            <a:r>
              <a:rPr lang="sv-SE" sz="1400" dirty="0" err="1">
                <a:solidFill>
                  <a:schemeClr val="tx1"/>
                </a:solidFill>
              </a:rPr>
              <a:t>samv</a:t>
            </a:r>
            <a:r>
              <a:rPr lang="sv-SE" sz="1400" dirty="0">
                <a:solidFill>
                  <a:schemeClr val="tx1"/>
                </a:solidFill>
              </a:rPr>
              <a:t>. SAIF/SIF</a:t>
            </a:r>
          </a:p>
        </p:txBody>
      </p:sp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6" y="180657"/>
            <a:ext cx="635140" cy="62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" name="Rektangel 191"/>
          <p:cNvSpPr/>
          <p:nvPr/>
        </p:nvSpPr>
        <p:spPr>
          <a:xfrm>
            <a:off x="11015000" y="393917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P15</a:t>
            </a:r>
          </a:p>
        </p:txBody>
      </p:sp>
      <p:sp>
        <p:nvSpPr>
          <p:cNvPr id="196" name="Rektangel 195"/>
          <p:cNvSpPr/>
          <p:nvPr/>
        </p:nvSpPr>
        <p:spPr>
          <a:xfrm>
            <a:off x="11015000" y="4244176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P16</a:t>
            </a:r>
          </a:p>
        </p:txBody>
      </p:sp>
      <p:sp>
        <p:nvSpPr>
          <p:cNvPr id="200" name="Rektangel 199"/>
          <p:cNvSpPr/>
          <p:nvPr/>
        </p:nvSpPr>
        <p:spPr>
          <a:xfrm>
            <a:off x="11013451" y="4557639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P17</a:t>
            </a:r>
          </a:p>
        </p:txBody>
      </p:sp>
      <p:sp>
        <p:nvSpPr>
          <p:cNvPr id="201" name="Rektangel 200"/>
          <p:cNvSpPr/>
          <p:nvPr/>
        </p:nvSpPr>
        <p:spPr>
          <a:xfrm>
            <a:off x="11013450" y="4847063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P18</a:t>
            </a:r>
          </a:p>
        </p:txBody>
      </p:sp>
      <p:sp>
        <p:nvSpPr>
          <p:cNvPr id="202" name="Rektangel med rundade hörn 201"/>
          <p:cNvSpPr/>
          <p:nvPr/>
        </p:nvSpPr>
        <p:spPr>
          <a:xfrm>
            <a:off x="10189056" y="2502542"/>
            <a:ext cx="1587282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P16 år /nat. serie. </a:t>
            </a:r>
            <a:r>
              <a:rPr lang="sv-SE" sz="1400" dirty="0" err="1">
                <a:solidFill>
                  <a:schemeClr val="tx1"/>
                </a:solidFill>
              </a:rPr>
              <a:t>Samv</a:t>
            </a:r>
            <a:r>
              <a:rPr lang="sv-SE" sz="1400" dirty="0">
                <a:solidFill>
                  <a:schemeClr val="tx1"/>
                </a:solidFill>
              </a:rPr>
              <a:t> SAIF/SIF</a:t>
            </a:r>
          </a:p>
        </p:txBody>
      </p:sp>
      <p:sp>
        <p:nvSpPr>
          <p:cNvPr id="203" name="Rektangel med rundade hörn 202"/>
          <p:cNvSpPr/>
          <p:nvPr/>
        </p:nvSpPr>
        <p:spPr>
          <a:xfrm>
            <a:off x="10186887" y="3025755"/>
            <a:ext cx="157652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P15 år (P08) </a:t>
            </a:r>
            <a:r>
              <a:rPr lang="sv-SE" sz="1400" dirty="0" err="1">
                <a:solidFill>
                  <a:schemeClr val="tx1"/>
                </a:solidFill>
              </a:rPr>
              <a:t>samv.SIF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04" name="Rektangel 203"/>
          <p:cNvSpPr/>
          <p:nvPr/>
        </p:nvSpPr>
        <p:spPr>
          <a:xfrm>
            <a:off x="10293075" y="4845157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P13</a:t>
            </a:r>
          </a:p>
        </p:txBody>
      </p:sp>
      <p:sp>
        <p:nvSpPr>
          <p:cNvPr id="205" name="Rektangel 204"/>
          <p:cNvSpPr/>
          <p:nvPr/>
        </p:nvSpPr>
        <p:spPr>
          <a:xfrm>
            <a:off x="10288985" y="5134894"/>
            <a:ext cx="537519" cy="26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P14</a:t>
            </a:r>
          </a:p>
        </p:txBody>
      </p:sp>
    </p:spTree>
    <p:extLst>
      <p:ext uri="{BB962C8B-B14F-4D97-AF65-F5344CB8AC3E}">
        <p14:creationId xmlns:p14="http://schemas.microsoft.com/office/powerpoint/2010/main" val="146908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/>
        </p:nvSpPr>
        <p:spPr>
          <a:xfrm>
            <a:off x="1565355" y="162427"/>
            <a:ext cx="9144000" cy="5805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Målbild 2027</a:t>
            </a:r>
          </a:p>
        </p:txBody>
      </p:sp>
      <p:cxnSp>
        <p:nvCxnSpPr>
          <p:cNvPr id="4" name="Rak pil 3"/>
          <p:cNvCxnSpPr/>
          <p:nvPr/>
        </p:nvCxnSpPr>
        <p:spPr>
          <a:xfrm flipV="1">
            <a:off x="1364304" y="6004743"/>
            <a:ext cx="104847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6"/>
          <p:cNvSpPr txBox="1"/>
          <p:nvPr/>
        </p:nvSpPr>
        <p:spPr>
          <a:xfrm>
            <a:off x="1364303" y="6012297"/>
            <a:ext cx="1034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prstClr val="black"/>
                </a:solidFill>
              </a:rPr>
              <a:t>	2023		       2024		             2025                            2026                          2027                        	</a:t>
            </a:r>
          </a:p>
        </p:txBody>
      </p:sp>
      <p:cxnSp>
        <p:nvCxnSpPr>
          <p:cNvPr id="6" name="Rak pil 5"/>
          <p:cNvCxnSpPr/>
          <p:nvPr/>
        </p:nvCxnSpPr>
        <p:spPr>
          <a:xfrm flipV="1">
            <a:off x="746466" y="1500992"/>
            <a:ext cx="0" cy="4494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79"/>
          <p:cNvSpPr txBox="1"/>
          <p:nvPr/>
        </p:nvSpPr>
        <p:spPr>
          <a:xfrm>
            <a:off x="723570" y="5334743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3-manna</a:t>
            </a:r>
          </a:p>
        </p:txBody>
      </p:sp>
      <p:sp>
        <p:nvSpPr>
          <p:cNvPr id="8" name="textruta 80"/>
          <p:cNvSpPr txBox="1"/>
          <p:nvPr/>
        </p:nvSpPr>
        <p:spPr>
          <a:xfrm>
            <a:off x="760984" y="475297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5-manna</a:t>
            </a:r>
          </a:p>
        </p:txBody>
      </p:sp>
      <p:sp>
        <p:nvSpPr>
          <p:cNvPr id="9" name="textruta 81"/>
          <p:cNvSpPr txBox="1"/>
          <p:nvPr/>
        </p:nvSpPr>
        <p:spPr>
          <a:xfrm>
            <a:off x="731949" y="422505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7-manna</a:t>
            </a:r>
          </a:p>
        </p:txBody>
      </p:sp>
      <p:sp>
        <p:nvSpPr>
          <p:cNvPr id="10" name="textruta 82"/>
          <p:cNvSpPr txBox="1"/>
          <p:nvPr/>
        </p:nvSpPr>
        <p:spPr>
          <a:xfrm>
            <a:off x="746370" y="3394128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9-manna</a:t>
            </a:r>
          </a:p>
        </p:txBody>
      </p:sp>
      <p:sp>
        <p:nvSpPr>
          <p:cNvPr id="11" name="textruta 83"/>
          <p:cNvSpPr txBox="1"/>
          <p:nvPr/>
        </p:nvSpPr>
        <p:spPr>
          <a:xfrm>
            <a:off x="741090" y="2838342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11-manna</a:t>
            </a:r>
          </a:p>
        </p:txBody>
      </p:sp>
      <p:sp>
        <p:nvSpPr>
          <p:cNvPr id="12" name="textruta 102"/>
          <p:cNvSpPr txBox="1"/>
          <p:nvPr/>
        </p:nvSpPr>
        <p:spPr>
          <a:xfrm>
            <a:off x="342988" y="1977614"/>
            <a:ext cx="41870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prstClr val="black"/>
                </a:solidFill>
              </a:rPr>
              <a:t>18</a:t>
            </a:r>
          </a:p>
          <a:p>
            <a:r>
              <a:rPr lang="sv-SE" dirty="0">
                <a:solidFill>
                  <a:prstClr val="black"/>
                </a:solidFill>
              </a:rPr>
              <a:t>17</a:t>
            </a:r>
          </a:p>
          <a:p>
            <a:r>
              <a:rPr lang="sv-SE" dirty="0">
                <a:solidFill>
                  <a:prstClr val="black"/>
                </a:solidFill>
              </a:rPr>
              <a:t>16</a:t>
            </a:r>
          </a:p>
          <a:p>
            <a:r>
              <a:rPr lang="sv-SE" dirty="0">
                <a:solidFill>
                  <a:prstClr val="black"/>
                </a:solidFill>
              </a:rPr>
              <a:t>15</a:t>
            </a:r>
          </a:p>
          <a:p>
            <a:r>
              <a:rPr lang="sv-SE" dirty="0">
                <a:solidFill>
                  <a:prstClr val="black"/>
                </a:solidFill>
              </a:rPr>
              <a:t>14</a:t>
            </a:r>
          </a:p>
          <a:p>
            <a:r>
              <a:rPr lang="sv-SE" dirty="0">
                <a:solidFill>
                  <a:prstClr val="black"/>
                </a:solidFill>
              </a:rPr>
              <a:t>13</a:t>
            </a:r>
          </a:p>
          <a:p>
            <a:r>
              <a:rPr lang="sv-SE" dirty="0">
                <a:solidFill>
                  <a:prstClr val="black"/>
                </a:solidFill>
              </a:rPr>
              <a:t>12</a:t>
            </a:r>
          </a:p>
          <a:p>
            <a:r>
              <a:rPr lang="sv-SE" dirty="0">
                <a:solidFill>
                  <a:prstClr val="black"/>
                </a:solidFill>
              </a:rPr>
              <a:t>11</a:t>
            </a:r>
          </a:p>
          <a:p>
            <a:r>
              <a:rPr lang="sv-SE" dirty="0">
                <a:solidFill>
                  <a:prstClr val="black"/>
                </a:solidFill>
              </a:rPr>
              <a:t>10</a:t>
            </a:r>
          </a:p>
          <a:p>
            <a:r>
              <a:rPr lang="sv-SE" dirty="0">
                <a:solidFill>
                  <a:prstClr val="black"/>
                </a:solidFill>
              </a:rPr>
              <a:t> 9</a:t>
            </a:r>
          </a:p>
          <a:p>
            <a:r>
              <a:rPr lang="sv-SE" dirty="0">
                <a:solidFill>
                  <a:prstClr val="black"/>
                </a:solidFill>
              </a:rPr>
              <a:t> 8</a:t>
            </a:r>
          </a:p>
          <a:p>
            <a:r>
              <a:rPr lang="sv-SE" dirty="0">
                <a:solidFill>
                  <a:prstClr val="black"/>
                </a:solidFill>
              </a:rPr>
              <a:t> 7</a:t>
            </a:r>
          </a:p>
          <a:p>
            <a:r>
              <a:rPr lang="sv-SE" dirty="0">
                <a:solidFill>
                  <a:prstClr val="black"/>
                </a:solidFill>
              </a:rPr>
              <a:t> 6</a:t>
            </a:r>
          </a:p>
          <a:p>
            <a:r>
              <a:rPr lang="sv-SE" dirty="0">
                <a:solidFill>
                  <a:prstClr val="black"/>
                </a:solidFill>
              </a:rPr>
              <a:t> 5</a:t>
            </a:r>
          </a:p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25" name="textruta 3"/>
          <p:cNvSpPr txBox="1"/>
          <p:nvPr/>
        </p:nvSpPr>
        <p:spPr>
          <a:xfrm>
            <a:off x="344728" y="1268202"/>
            <a:ext cx="5196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solidFill>
                  <a:prstClr val="black"/>
                </a:solidFill>
              </a:rPr>
              <a:t>Ålder</a:t>
            </a:r>
          </a:p>
        </p:txBody>
      </p:sp>
      <p:sp>
        <p:nvSpPr>
          <p:cNvPr id="27" name="Rektangel med rundade hörn 26"/>
          <p:cNvSpPr/>
          <p:nvPr/>
        </p:nvSpPr>
        <p:spPr>
          <a:xfrm>
            <a:off x="2178733" y="1081508"/>
            <a:ext cx="1097653" cy="4880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>
                <a:solidFill>
                  <a:prstClr val="black"/>
                </a:solidFill>
              </a:rPr>
              <a:t>DIV 4</a:t>
            </a:r>
          </a:p>
        </p:txBody>
      </p:sp>
      <p:sp>
        <p:nvSpPr>
          <p:cNvPr id="29" name="Rektangel med rundade hörn 28"/>
          <p:cNvSpPr/>
          <p:nvPr/>
        </p:nvSpPr>
        <p:spPr>
          <a:xfrm>
            <a:off x="2182121" y="2062394"/>
            <a:ext cx="1076492" cy="4034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P 16-19 SAIF </a:t>
            </a:r>
          </a:p>
        </p:txBody>
      </p:sp>
      <p:sp>
        <p:nvSpPr>
          <p:cNvPr id="44" name="Rektangel med rundade hörn 43"/>
          <p:cNvSpPr/>
          <p:nvPr/>
        </p:nvSpPr>
        <p:spPr>
          <a:xfrm>
            <a:off x="2179155" y="2509183"/>
            <a:ext cx="107945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P16 nat. Serie SAIF</a:t>
            </a:r>
          </a:p>
        </p:txBody>
      </p:sp>
      <p:sp>
        <p:nvSpPr>
          <p:cNvPr id="45" name="Rektangel med rundade hörn 44"/>
          <p:cNvSpPr/>
          <p:nvPr/>
        </p:nvSpPr>
        <p:spPr>
          <a:xfrm>
            <a:off x="2138186" y="3542598"/>
            <a:ext cx="1120427" cy="23683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46" name="textruta 7"/>
          <p:cNvSpPr txBox="1"/>
          <p:nvPr/>
        </p:nvSpPr>
        <p:spPr>
          <a:xfrm>
            <a:off x="2308461" y="3720405"/>
            <a:ext cx="781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prstClr val="black"/>
                </a:solidFill>
              </a:rPr>
              <a:t>U-lag</a:t>
            </a:r>
          </a:p>
          <a:p>
            <a:r>
              <a:rPr lang="sv-SE" dirty="0">
                <a:solidFill>
                  <a:prstClr val="black"/>
                </a:solidFill>
              </a:rPr>
              <a:t>f. 2008     </a:t>
            </a:r>
          </a:p>
          <a:p>
            <a:r>
              <a:rPr lang="sv-SE" dirty="0">
                <a:solidFill>
                  <a:prstClr val="black"/>
                </a:solidFill>
              </a:rPr>
              <a:t>   --</a:t>
            </a:r>
          </a:p>
          <a:p>
            <a:r>
              <a:rPr lang="sv-SE" dirty="0">
                <a:solidFill>
                  <a:prstClr val="black"/>
                </a:solidFill>
              </a:rPr>
              <a:t>2018</a:t>
            </a:r>
          </a:p>
        </p:txBody>
      </p:sp>
      <p:sp>
        <p:nvSpPr>
          <p:cNvPr id="49" name="Rektangel med rundade hörn 48"/>
          <p:cNvSpPr/>
          <p:nvPr/>
        </p:nvSpPr>
        <p:spPr>
          <a:xfrm>
            <a:off x="4277319" y="2438994"/>
            <a:ext cx="109387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P16 nat. serie 2008</a:t>
            </a:r>
          </a:p>
        </p:txBody>
      </p:sp>
      <p:sp>
        <p:nvSpPr>
          <p:cNvPr id="50" name="Rektangel med rundade hörn 49"/>
          <p:cNvSpPr/>
          <p:nvPr/>
        </p:nvSpPr>
        <p:spPr>
          <a:xfrm>
            <a:off x="4256107" y="2999355"/>
            <a:ext cx="1115090" cy="29194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1" name="textruta 214"/>
          <p:cNvSpPr txBox="1"/>
          <p:nvPr/>
        </p:nvSpPr>
        <p:spPr>
          <a:xfrm>
            <a:off x="4255111" y="3013036"/>
            <a:ext cx="13024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prstClr val="black"/>
                </a:solidFill>
              </a:rPr>
              <a:t>11-11 P09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9-9 P10</a:t>
            </a:r>
          </a:p>
          <a:p>
            <a:r>
              <a:rPr lang="sv-SE" dirty="0">
                <a:solidFill>
                  <a:prstClr val="black"/>
                </a:solidFill>
              </a:rPr>
              <a:t>P11/12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7-7 P13/14</a:t>
            </a:r>
          </a:p>
          <a:p>
            <a:r>
              <a:rPr lang="sv-SE" dirty="0">
                <a:solidFill>
                  <a:prstClr val="black"/>
                </a:solidFill>
              </a:rPr>
              <a:t>P15    </a:t>
            </a:r>
          </a:p>
          <a:p>
            <a:r>
              <a:rPr lang="sv-SE" dirty="0">
                <a:solidFill>
                  <a:prstClr val="black"/>
                </a:solidFill>
              </a:rPr>
              <a:t>   --</a:t>
            </a:r>
          </a:p>
          <a:p>
            <a:r>
              <a:rPr lang="sv-SE" dirty="0">
                <a:solidFill>
                  <a:prstClr val="black"/>
                </a:solidFill>
              </a:rPr>
              <a:t>2019</a:t>
            </a:r>
          </a:p>
        </p:txBody>
      </p:sp>
      <p:sp>
        <p:nvSpPr>
          <p:cNvPr id="53" name="Rektangel med rundade hörn 52"/>
          <p:cNvSpPr/>
          <p:nvPr/>
        </p:nvSpPr>
        <p:spPr>
          <a:xfrm>
            <a:off x="2178733" y="1646537"/>
            <a:ext cx="1079880" cy="35893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DIV 5/WIK </a:t>
            </a:r>
          </a:p>
        </p:txBody>
      </p:sp>
      <p:sp>
        <p:nvSpPr>
          <p:cNvPr id="57" name="Rektangel med rundade hörn 56"/>
          <p:cNvSpPr/>
          <p:nvPr/>
        </p:nvSpPr>
        <p:spPr>
          <a:xfrm>
            <a:off x="10195800" y="700029"/>
            <a:ext cx="1139857" cy="48809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>
                <a:solidFill>
                  <a:prstClr val="black"/>
                </a:solidFill>
              </a:rPr>
              <a:t>DIV 2</a:t>
            </a:r>
          </a:p>
        </p:txBody>
      </p:sp>
      <p:sp>
        <p:nvSpPr>
          <p:cNvPr id="59" name="Rektangel med rundade hörn 58"/>
          <p:cNvSpPr/>
          <p:nvPr/>
        </p:nvSpPr>
        <p:spPr>
          <a:xfrm>
            <a:off x="10185964" y="2438994"/>
            <a:ext cx="1149692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J 16 nat.</a:t>
            </a:r>
          </a:p>
          <a:p>
            <a:pPr algn="ctr"/>
            <a:r>
              <a:rPr lang="sv-SE" sz="1400" dirty="0">
                <a:solidFill>
                  <a:prstClr val="black"/>
                </a:solidFill>
              </a:rPr>
              <a:t>Serie 2011 </a:t>
            </a:r>
          </a:p>
        </p:txBody>
      </p:sp>
      <p:sp>
        <p:nvSpPr>
          <p:cNvPr id="60" name="Rektangel med rundade hörn 59"/>
          <p:cNvSpPr/>
          <p:nvPr/>
        </p:nvSpPr>
        <p:spPr>
          <a:xfrm>
            <a:off x="10205637" y="1263407"/>
            <a:ext cx="1139857" cy="48407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DIV 4 </a:t>
            </a:r>
          </a:p>
        </p:txBody>
      </p:sp>
      <p:sp>
        <p:nvSpPr>
          <p:cNvPr id="61" name="Rektangel med rundade hörn 60"/>
          <p:cNvSpPr/>
          <p:nvPr/>
        </p:nvSpPr>
        <p:spPr>
          <a:xfrm>
            <a:off x="10195800" y="1820351"/>
            <a:ext cx="1149694" cy="5287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J 19 nat.</a:t>
            </a:r>
          </a:p>
          <a:p>
            <a:pPr algn="ctr"/>
            <a:r>
              <a:rPr lang="sv-SE" sz="1400" dirty="0">
                <a:solidFill>
                  <a:prstClr val="black"/>
                </a:solidFill>
              </a:rPr>
              <a:t>Serie 2010</a:t>
            </a:r>
          </a:p>
        </p:txBody>
      </p:sp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5" y="180657"/>
            <a:ext cx="805567" cy="80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ktangel med rundade hörn 33"/>
          <p:cNvSpPr/>
          <p:nvPr/>
        </p:nvSpPr>
        <p:spPr>
          <a:xfrm>
            <a:off x="2171485" y="3004574"/>
            <a:ext cx="107945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P08 SIF</a:t>
            </a:r>
          </a:p>
        </p:txBody>
      </p:sp>
      <p:sp>
        <p:nvSpPr>
          <p:cNvPr id="35" name="Rektangel med rundade hörn 34"/>
          <p:cNvSpPr/>
          <p:nvPr/>
        </p:nvSpPr>
        <p:spPr>
          <a:xfrm>
            <a:off x="4252332" y="941548"/>
            <a:ext cx="1097653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>
                <a:solidFill>
                  <a:prstClr val="black"/>
                </a:solidFill>
              </a:rPr>
              <a:t>DIV 3</a:t>
            </a:r>
          </a:p>
        </p:txBody>
      </p:sp>
      <p:sp>
        <p:nvSpPr>
          <p:cNvPr id="36" name="Rektangel med rundade hörn 35"/>
          <p:cNvSpPr/>
          <p:nvPr/>
        </p:nvSpPr>
        <p:spPr>
          <a:xfrm>
            <a:off x="4291317" y="1489415"/>
            <a:ext cx="1079880" cy="35893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DIV 5 </a:t>
            </a:r>
            <a:r>
              <a:rPr lang="sv-SE" sz="1400" dirty="0" err="1">
                <a:solidFill>
                  <a:prstClr val="black"/>
                </a:solidFill>
              </a:rPr>
              <a:t>Samv</a:t>
            </a:r>
            <a:r>
              <a:rPr lang="sv-SE" sz="14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37" name="Rektangel med rundade hörn 36"/>
          <p:cNvSpPr/>
          <p:nvPr/>
        </p:nvSpPr>
        <p:spPr>
          <a:xfrm>
            <a:off x="4256107" y="1908124"/>
            <a:ext cx="109387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 J 16 vinter serie 2008</a:t>
            </a:r>
          </a:p>
        </p:txBody>
      </p:sp>
      <p:sp>
        <p:nvSpPr>
          <p:cNvPr id="38" name="Rektangel med rundade hörn 37"/>
          <p:cNvSpPr/>
          <p:nvPr/>
        </p:nvSpPr>
        <p:spPr>
          <a:xfrm>
            <a:off x="10185964" y="2966344"/>
            <a:ext cx="1149692" cy="29524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9" name="textruta 214"/>
          <p:cNvSpPr txBox="1"/>
          <p:nvPr/>
        </p:nvSpPr>
        <p:spPr>
          <a:xfrm>
            <a:off x="10185964" y="3056461"/>
            <a:ext cx="1302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prstClr val="black"/>
                </a:solidFill>
              </a:rPr>
              <a:t>11-11 P12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9-9 P11/12</a:t>
            </a:r>
          </a:p>
          <a:p>
            <a:r>
              <a:rPr lang="sv-SE" dirty="0">
                <a:solidFill>
                  <a:prstClr val="black"/>
                </a:solidFill>
              </a:rPr>
              <a:t>P13/14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7-7 P15, P16</a:t>
            </a:r>
          </a:p>
          <a:p>
            <a:r>
              <a:rPr lang="sv-SE" dirty="0">
                <a:solidFill>
                  <a:prstClr val="black"/>
                </a:solidFill>
              </a:rPr>
              <a:t>P17    </a:t>
            </a:r>
          </a:p>
          <a:p>
            <a:r>
              <a:rPr lang="sv-SE" dirty="0">
                <a:solidFill>
                  <a:prstClr val="black"/>
                </a:solidFill>
              </a:rPr>
              <a:t>   --</a:t>
            </a:r>
          </a:p>
          <a:p>
            <a:r>
              <a:rPr lang="sv-SE" dirty="0">
                <a:solidFill>
                  <a:prstClr val="black"/>
                </a:solidFill>
              </a:rPr>
              <a:t>2022</a:t>
            </a:r>
          </a:p>
        </p:txBody>
      </p:sp>
      <p:sp>
        <p:nvSpPr>
          <p:cNvPr id="33" name="Rektangel med rundade hörn 32"/>
          <p:cNvSpPr/>
          <p:nvPr/>
        </p:nvSpPr>
        <p:spPr>
          <a:xfrm>
            <a:off x="6402676" y="2425313"/>
            <a:ext cx="109387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P16 nat. serie 2009</a:t>
            </a:r>
          </a:p>
        </p:txBody>
      </p:sp>
      <p:sp>
        <p:nvSpPr>
          <p:cNvPr id="40" name="Rektangel med rundade hörn 39"/>
          <p:cNvSpPr/>
          <p:nvPr/>
        </p:nvSpPr>
        <p:spPr>
          <a:xfrm>
            <a:off x="6381464" y="2985674"/>
            <a:ext cx="1115090" cy="29194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41" name="textruta 214"/>
          <p:cNvSpPr txBox="1"/>
          <p:nvPr/>
        </p:nvSpPr>
        <p:spPr>
          <a:xfrm>
            <a:off x="6356735" y="2999355"/>
            <a:ext cx="1118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prstClr val="black"/>
                </a:solidFill>
              </a:rPr>
              <a:t>11-11 P10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9-9 P11/12</a:t>
            </a:r>
          </a:p>
          <a:p>
            <a:r>
              <a:rPr lang="sv-SE" dirty="0">
                <a:solidFill>
                  <a:prstClr val="black"/>
                </a:solidFill>
              </a:rPr>
              <a:t>P13/14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7-7 P15, 16, 17    </a:t>
            </a:r>
          </a:p>
          <a:p>
            <a:r>
              <a:rPr lang="sv-SE" dirty="0">
                <a:solidFill>
                  <a:prstClr val="black"/>
                </a:solidFill>
              </a:rPr>
              <a:t>   --</a:t>
            </a:r>
          </a:p>
          <a:p>
            <a:r>
              <a:rPr lang="sv-SE" dirty="0">
                <a:solidFill>
                  <a:prstClr val="black"/>
                </a:solidFill>
              </a:rPr>
              <a:t>2020</a:t>
            </a:r>
          </a:p>
        </p:txBody>
      </p:sp>
      <p:sp>
        <p:nvSpPr>
          <p:cNvPr id="42" name="Rektangel med rundade hörn 41"/>
          <p:cNvSpPr/>
          <p:nvPr/>
        </p:nvSpPr>
        <p:spPr>
          <a:xfrm>
            <a:off x="6388678" y="942738"/>
            <a:ext cx="1097653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>
                <a:solidFill>
                  <a:prstClr val="black"/>
                </a:solidFill>
              </a:rPr>
              <a:t>DIV 3</a:t>
            </a:r>
          </a:p>
        </p:txBody>
      </p:sp>
      <p:sp>
        <p:nvSpPr>
          <p:cNvPr id="43" name="Rektangel med rundade hörn 42"/>
          <p:cNvSpPr/>
          <p:nvPr/>
        </p:nvSpPr>
        <p:spPr>
          <a:xfrm>
            <a:off x="6402676" y="1491496"/>
            <a:ext cx="1079880" cy="35893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DIV 5 </a:t>
            </a:r>
            <a:r>
              <a:rPr lang="sv-SE" sz="1400" dirty="0" err="1">
                <a:solidFill>
                  <a:prstClr val="black"/>
                </a:solidFill>
              </a:rPr>
              <a:t>Samv</a:t>
            </a:r>
            <a:r>
              <a:rPr lang="sv-SE" sz="14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47" name="Rektangel med rundade hörn 46"/>
          <p:cNvSpPr/>
          <p:nvPr/>
        </p:nvSpPr>
        <p:spPr>
          <a:xfrm>
            <a:off x="6381464" y="1894443"/>
            <a:ext cx="109387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J 17 vinter serie 2008</a:t>
            </a:r>
          </a:p>
        </p:txBody>
      </p:sp>
      <p:sp>
        <p:nvSpPr>
          <p:cNvPr id="48" name="Rektangel med rundade hörn 47"/>
          <p:cNvSpPr/>
          <p:nvPr/>
        </p:nvSpPr>
        <p:spPr>
          <a:xfrm>
            <a:off x="8352919" y="2430061"/>
            <a:ext cx="109387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P16 nat. serie 2010</a:t>
            </a:r>
          </a:p>
        </p:txBody>
      </p:sp>
      <p:sp>
        <p:nvSpPr>
          <p:cNvPr id="52" name="Rektangel med rundade hörn 51"/>
          <p:cNvSpPr/>
          <p:nvPr/>
        </p:nvSpPr>
        <p:spPr>
          <a:xfrm>
            <a:off x="8331707" y="2990422"/>
            <a:ext cx="1115090" cy="29194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4" name="textruta 214"/>
          <p:cNvSpPr txBox="1"/>
          <p:nvPr/>
        </p:nvSpPr>
        <p:spPr>
          <a:xfrm>
            <a:off x="8330711" y="3004103"/>
            <a:ext cx="13024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prstClr val="black"/>
                </a:solidFill>
              </a:rPr>
              <a:t>11-11 P11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9-9 P10</a:t>
            </a:r>
          </a:p>
          <a:p>
            <a:r>
              <a:rPr lang="sv-SE" dirty="0">
                <a:solidFill>
                  <a:prstClr val="black"/>
                </a:solidFill>
              </a:rPr>
              <a:t>P11/12</a:t>
            </a: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dirty="0">
                <a:solidFill>
                  <a:prstClr val="black"/>
                </a:solidFill>
              </a:rPr>
              <a:t>7-7 P13/14</a:t>
            </a:r>
          </a:p>
          <a:p>
            <a:r>
              <a:rPr lang="sv-SE" dirty="0">
                <a:solidFill>
                  <a:prstClr val="black"/>
                </a:solidFill>
              </a:rPr>
              <a:t>P15    </a:t>
            </a:r>
          </a:p>
          <a:p>
            <a:r>
              <a:rPr lang="sv-SE" dirty="0">
                <a:solidFill>
                  <a:prstClr val="black"/>
                </a:solidFill>
              </a:rPr>
              <a:t>   --</a:t>
            </a:r>
          </a:p>
          <a:p>
            <a:r>
              <a:rPr lang="sv-SE" dirty="0">
                <a:solidFill>
                  <a:prstClr val="black"/>
                </a:solidFill>
              </a:rPr>
              <a:t>2021</a:t>
            </a:r>
          </a:p>
        </p:txBody>
      </p:sp>
      <p:sp>
        <p:nvSpPr>
          <p:cNvPr id="55" name="Rektangel med rundade hörn 54"/>
          <p:cNvSpPr/>
          <p:nvPr/>
        </p:nvSpPr>
        <p:spPr>
          <a:xfrm>
            <a:off x="8338921" y="947486"/>
            <a:ext cx="1097653" cy="488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>
                <a:solidFill>
                  <a:prstClr val="black"/>
                </a:solidFill>
              </a:rPr>
              <a:t>DIV 3</a:t>
            </a:r>
          </a:p>
        </p:txBody>
      </p:sp>
      <p:sp>
        <p:nvSpPr>
          <p:cNvPr id="56" name="Rektangel med rundade hörn 55"/>
          <p:cNvSpPr/>
          <p:nvPr/>
        </p:nvSpPr>
        <p:spPr>
          <a:xfrm>
            <a:off x="8352919" y="1496244"/>
            <a:ext cx="1079880" cy="35893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DIV 5 </a:t>
            </a:r>
            <a:r>
              <a:rPr lang="sv-SE" sz="1400" dirty="0" err="1">
                <a:solidFill>
                  <a:prstClr val="black"/>
                </a:solidFill>
              </a:rPr>
              <a:t>Samv</a:t>
            </a:r>
            <a:r>
              <a:rPr lang="sv-SE" sz="14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58" name="Rektangel med rundade hörn 57"/>
          <p:cNvSpPr/>
          <p:nvPr/>
        </p:nvSpPr>
        <p:spPr>
          <a:xfrm>
            <a:off x="8331707" y="1899191"/>
            <a:ext cx="1093878" cy="4520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dirty="0">
                <a:solidFill>
                  <a:prstClr val="black"/>
                </a:solidFill>
              </a:rPr>
              <a:t>J 18 vinter serie 2009</a:t>
            </a:r>
          </a:p>
        </p:txBody>
      </p:sp>
    </p:spTree>
    <p:extLst>
      <p:ext uri="{BB962C8B-B14F-4D97-AF65-F5344CB8AC3E}">
        <p14:creationId xmlns:p14="http://schemas.microsoft.com/office/powerpoint/2010/main" val="297330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ktangel med rundade hörn 38"/>
          <p:cNvSpPr/>
          <p:nvPr/>
        </p:nvSpPr>
        <p:spPr>
          <a:xfrm>
            <a:off x="283269" y="1669773"/>
            <a:ext cx="3954603" cy="49753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018194" cy="93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74450" y="4038711"/>
            <a:ext cx="1931479" cy="1086457"/>
          </a:xfrm>
          <a:prstGeom prst="rect">
            <a:avLst/>
          </a:prstGeom>
        </p:spPr>
      </p:pic>
      <p:sp>
        <p:nvSpPr>
          <p:cNvPr id="6" name="Rubrik 16"/>
          <p:cNvSpPr txBox="1">
            <a:spLocks noGrp="1"/>
          </p:cNvSpPr>
          <p:nvPr>
            <p:ph type="title"/>
          </p:nvPr>
        </p:nvSpPr>
        <p:spPr>
          <a:xfrm>
            <a:off x="1456677" y="308805"/>
            <a:ext cx="9943154" cy="125572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Comic Sans MS" panose="030F0702030302020204" pitchFamily="66" charset="0"/>
              </a:rPr>
              <a:t>         Hedens IF krav på dig som ledare – gula tråden</a:t>
            </a:r>
          </a:p>
          <a:p>
            <a:r>
              <a:rPr lang="sv-SE" sz="2800" dirty="0">
                <a:latin typeface="Comic Sans MS" panose="030F0702030302020204" pitchFamily="66" charset="0"/>
              </a:rPr>
              <a:t/>
            </a:r>
            <a:br>
              <a:rPr lang="sv-SE" sz="2800" dirty="0">
                <a:latin typeface="Comic Sans MS" panose="030F0702030302020204" pitchFamily="66" charset="0"/>
              </a:rPr>
            </a:br>
            <a:endParaRPr lang="sv-SE" sz="2800" dirty="0">
              <a:latin typeface="Comic Sans MS" panose="030F0702030302020204" pitchFamily="66" charset="0"/>
            </a:endParaRPr>
          </a:p>
        </p:txBody>
      </p:sp>
      <p:sp>
        <p:nvSpPr>
          <p:cNvPr id="16" name="Ellips 15"/>
          <p:cNvSpPr/>
          <p:nvPr/>
        </p:nvSpPr>
        <p:spPr>
          <a:xfrm>
            <a:off x="7613374" y="3180522"/>
            <a:ext cx="2832652" cy="15803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Rätt utbildning </a:t>
            </a:r>
            <a:r>
              <a:rPr lang="sv-SE" sz="16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mht</a:t>
            </a:r>
            <a:r>
              <a:rPr lang="sv-SE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 roll som tränare eller ledare föreningen</a:t>
            </a:r>
          </a:p>
        </p:txBody>
      </p:sp>
      <p:cxnSp>
        <p:nvCxnSpPr>
          <p:cNvPr id="18" name="Rak pil 17"/>
          <p:cNvCxnSpPr/>
          <p:nvPr/>
        </p:nvCxnSpPr>
        <p:spPr>
          <a:xfrm flipV="1">
            <a:off x="9690652" y="2583569"/>
            <a:ext cx="1035415" cy="513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flipV="1">
            <a:off x="10376452" y="2982066"/>
            <a:ext cx="795131" cy="41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>
            <a:off x="10634870" y="3970683"/>
            <a:ext cx="487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>
            <a:off x="10287000" y="4581940"/>
            <a:ext cx="695739" cy="576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10700601" y="2085252"/>
            <a:ext cx="864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UEFA-C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11171582" y="2687604"/>
            <a:ext cx="91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UEFA_B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11171581" y="3763139"/>
            <a:ext cx="79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SvFF D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10726067" y="5187436"/>
            <a:ext cx="124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UEFA-MV C</a:t>
            </a:r>
          </a:p>
        </p:txBody>
      </p:sp>
      <p:cxnSp>
        <p:nvCxnSpPr>
          <p:cNvPr id="30" name="Rak pil 29"/>
          <p:cNvCxnSpPr/>
          <p:nvPr/>
        </p:nvCxnSpPr>
        <p:spPr>
          <a:xfrm>
            <a:off x="9475155" y="4839795"/>
            <a:ext cx="332961" cy="620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30"/>
          <p:cNvSpPr txBox="1"/>
          <p:nvPr/>
        </p:nvSpPr>
        <p:spPr>
          <a:xfrm>
            <a:off x="9543339" y="553909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Övr</a:t>
            </a:r>
            <a:r>
              <a:rPr lang="sv-SE" dirty="0"/>
              <a:t> </a:t>
            </a:r>
            <a:r>
              <a:rPr lang="sv-SE" dirty="0" err="1"/>
              <a:t>utb</a:t>
            </a:r>
            <a:endParaRPr lang="sv-SE" dirty="0"/>
          </a:p>
        </p:txBody>
      </p:sp>
      <p:sp>
        <p:nvSpPr>
          <p:cNvPr id="32" name="Rubrik 16"/>
          <p:cNvSpPr txBox="1">
            <a:spLocks/>
          </p:cNvSpPr>
          <p:nvPr/>
        </p:nvSpPr>
        <p:spPr>
          <a:xfrm>
            <a:off x="699911" y="1917451"/>
            <a:ext cx="3395012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000">
                <a:latin typeface="Comic Sans MS" panose="030F0702030302020204" pitchFamily="66" charset="0"/>
              </a:rPr>
              <a:t>         Hedens IF verksamhetside’</a:t>
            </a:r>
          </a:p>
          <a:p>
            <a:r>
              <a:rPr lang="sv-SE" sz="1000">
                <a:latin typeface="Comic Sans MS" panose="030F0702030302020204" pitchFamily="66" charset="0"/>
              </a:rPr>
              <a:t/>
            </a:r>
            <a:br>
              <a:rPr lang="sv-SE" sz="1000">
                <a:latin typeface="Comic Sans MS" panose="030F0702030302020204" pitchFamily="66" charset="0"/>
              </a:rPr>
            </a:br>
            <a:r>
              <a:rPr lang="sv-SE" sz="1000">
                <a:latin typeface="Comic Sans MS" panose="030F0702030302020204" pitchFamily="66" charset="0"/>
              </a:rPr>
              <a:t>En öppen förening som skapar glädje och långvarigt </a:t>
            </a:r>
          </a:p>
          <a:p>
            <a:r>
              <a:rPr lang="sv-SE" sz="1000">
                <a:latin typeface="Comic Sans MS" panose="030F0702030302020204" pitchFamily="66" charset="0"/>
              </a:rPr>
              <a:t>idrottsintresse för bygdens barn och ungdomar </a:t>
            </a:r>
            <a:endParaRPr lang="sv-SE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ruta 32"/>
          <p:cNvSpPr txBox="1"/>
          <p:nvPr/>
        </p:nvSpPr>
        <p:spPr>
          <a:xfrm>
            <a:off x="725661" y="2901365"/>
            <a:ext cx="3873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Föreningsfostran</a:t>
            </a:r>
          </a:p>
          <a:p>
            <a:pPr marL="285750" indent="-285750">
              <a:buFontTx/>
              <a:buChar char="-"/>
            </a:pPr>
            <a:r>
              <a:rPr lang="sv-SE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Utveckla färdigheter i förhållande till egna förutsättningar</a:t>
            </a:r>
          </a:p>
          <a:p>
            <a:pPr marL="285750" indent="-285750">
              <a:buFontTx/>
              <a:buChar char="-"/>
            </a:pPr>
            <a:r>
              <a:rPr lang="sv-SE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Bredd med individen i centrum</a:t>
            </a:r>
          </a:p>
          <a:p>
            <a:pPr marL="285750" indent="-285750">
              <a:buFontTx/>
              <a:buChar char="-"/>
            </a:pPr>
            <a:endParaRPr lang="sv-SE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4" name="Grupp 33"/>
          <p:cNvGrpSpPr/>
          <p:nvPr/>
        </p:nvGrpSpPr>
        <p:grpSpPr>
          <a:xfrm>
            <a:off x="629815" y="3896853"/>
            <a:ext cx="3124024" cy="998331"/>
            <a:chOff x="8923448" y="3112780"/>
            <a:chExt cx="3124024" cy="998331"/>
          </a:xfrm>
        </p:grpSpPr>
        <p:sp>
          <p:nvSpPr>
            <p:cNvPr id="35" name="textruta 34"/>
            <p:cNvSpPr txBox="1"/>
            <p:nvPr/>
          </p:nvSpPr>
          <p:spPr>
            <a:xfrm>
              <a:off x="8923448" y="3112780"/>
              <a:ext cx="21755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>
                  <a:latin typeface="Comic Sans MS" panose="030F0702030302020204" pitchFamily="66" charset="0"/>
                </a:rPr>
                <a:t>Värdegrund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8956453" y="3372447"/>
              <a:ext cx="30910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sv-SE" sz="1400" dirty="0">
                  <a:latin typeface="Comic Sans MS" panose="030F0702030302020204" pitchFamily="66" charset="0"/>
                </a:rPr>
                <a:t>Glädje och gemenskap</a:t>
              </a:r>
            </a:p>
            <a:p>
              <a:pPr marL="285750" indent="-285750">
                <a:buFontTx/>
                <a:buChar char="-"/>
              </a:pPr>
              <a:r>
                <a:rPr lang="sv-SE" sz="1400" dirty="0">
                  <a:latin typeface="Comic Sans MS" panose="030F0702030302020204" pitchFamily="66" charset="0"/>
                </a:rPr>
                <a:t>Öppenhet</a:t>
              </a:r>
            </a:p>
            <a:p>
              <a:pPr marL="285750" indent="-285750">
                <a:buFontTx/>
                <a:buChar char="-"/>
              </a:pPr>
              <a:r>
                <a:rPr lang="sv-SE" sz="1400" dirty="0">
                  <a:latin typeface="Comic Sans MS" panose="030F0702030302020204" pitchFamily="66" charset="0"/>
                </a:rPr>
                <a:t>Respekt och tillit</a:t>
              </a:r>
            </a:p>
          </p:txBody>
        </p:sp>
      </p:grpSp>
      <p:sp>
        <p:nvSpPr>
          <p:cNvPr id="37" name="textruta 36"/>
          <p:cNvSpPr txBox="1"/>
          <p:nvPr/>
        </p:nvSpPr>
        <p:spPr>
          <a:xfrm>
            <a:off x="522178" y="5247383"/>
            <a:ext cx="375047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rgbClr val="00B0F0"/>
                </a:solidFill>
                <a:latin typeface="Comic Sans MS" panose="030F0702030302020204" pitchFamily="66" charset="0"/>
              </a:rPr>
              <a:t>Individens roll (jaget) i laget</a:t>
            </a:r>
          </a:p>
          <a:p>
            <a:r>
              <a:rPr lang="sv-SE" sz="1050" dirty="0">
                <a:latin typeface="Comic Sans MS" panose="030F0702030302020204" pitchFamily="66" charset="0"/>
              </a:rPr>
              <a:t>Barnkonventionen 2020</a:t>
            </a:r>
          </a:p>
          <a:p>
            <a:pPr marL="171450" indent="-171450">
              <a:buFontTx/>
              <a:buChar char="-"/>
            </a:pPr>
            <a:r>
              <a:rPr lang="sv-SE" sz="1050" dirty="0">
                <a:latin typeface="Comic Sans MS" panose="030F0702030302020204" pitchFamily="66" charset="0"/>
              </a:rPr>
              <a:t>Barns lika värde</a:t>
            </a:r>
          </a:p>
          <a:p>
            <a:pPr marL="171450" indent="-171450">
              <a:buFontTx/>
              <a:buChar char="-"/>
            </a:pPr>
            <a:r>
              <a:rPr lang="sv-SE" sz="1050" dirty="0">
                <a:latin typeface="Comic Sans MS" panose="030F0702030302020204" pitchFamily="66" charset="0"/>
              </a:rPr>
              <a:t>Barnens bästa ska styra våra beslut</a:t>
            </a:r>
          </a:p>
          <a:p>
            <a:pPr marL="171450" indent="-171450">
              <a:buFontTx/>
              <a:buChar char="-"/>
            </a:pPr>
            <a:r>
              <a:rPr lang="sv-SE" sz="1050" dirty="0">
                <a:latin typeface="Comic Sans MS" panose="030F0702030302020204" pitchFamily="66" charset="0"/>
              </a:rPr>
              <a:t>Barnens rätt till liv och utveckling</a:t>
            </a:r>
          </a:p>
          <a:p>
            <a:pPr marL="171450" indent="-171450">
              <a:buFontTx/>
              <a:buChar char="-"/>
            </a:pPr>
            <a:r>
              <a:rPr lang="sv-SE" sz="1050" dirty="0">
                <a:latin typeface="Comic Sans MS" panose="030F0702030302020204" pitchFamily="66" charset="0"/>
              </a:rPr>
              <a:t>Barns rätt att göra sin röst hörd i takt med barns ålder och mognad</a:t>
            </a:r>
          </a:p>
        </p:txBody>
      </p:sp>
      <p:sp>
        <p:nvSpPr>
          <p:cNvPr id="40" name="Ellips 39"/>
          <p:cNvSpPr/>
          <p:nvPr/>
        </p:nvSpPr>
        <p:spPr>
          <a:xfrm>
            <a:off x="5341115" y="1718811"/>
            <a:ext cx="3103923" cy="10436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  <a:latin typeface="Comic Sans MS" panose="030F0702030302020204" pitchFamily="66" charset="0"/>
              </a:rPr>
              <a:t>Spelformsinriktad</a:t>
            </a:r>
          </a:p>
          <a:p>
            <a:pPr algn="ctr"/>
            <a:r>
              <a:rPr lang="sv-SE" dirty="0">
                <a:solidFill>
                  <a:schemeClr val="tx1"/>
                </a:solidFill>
                <a:latin typeface="Comic Sans MS" panose="030F0702030302020204" pitchFamily="66" charset="0"/>
              </a:rPr>
              <a:t>SPELIDE’</a:t>
            </a:r>
          </a:p>
        </p:txBody>
      </p:sp>
      <p:cxnSp>
        <p:nvCxnSpPr>
          <p:cNvPr id="42" name="Rak pil 41"/>
          <p:cNvCxnSpPr/>
          <p:nvPr/>
        </p:nvCxnSpPr>
        <p:spPr>
          <a:xfrm flipV="1">
            <a:off x="7026965" y="1152939"/>
            <a:ext cx="586409" cy="383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flipV="1">
            <a:off x="8020878" y="1300709"/>
            <a:ext cx="576470" cy="471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8665310" y="1735289"/>
            <a:ext cx="530870" cy="387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ruta 46"/>
          <p:cNvSpPr txBox="1"/>
          <p:nvPr/>
        </p:nvSpPr>
        <p:spPr>
          <a:xfrm>
            <a:off x="7607784" y="975554"/>
            <a:ext cx="82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försvar</a:t>
            </a:r>
          </a:p>
        </p:txBody>
      </p:sp>
      <p:sp>
        <p:nvSpPr>
          <p:cNvPr id="48" name="textruta 47"/>
          <p:cNvSpPr txBox="1"/>
          <p:nvPr/>
        </p:nvSpPr>
        <p:spPr>
          <a:xfrm>
            <a:off x="8665310" y="1031480"/>
            <a:ext cx="127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omställning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9292534" y="1485107"/>
            <a:ext cx="698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anfall</a:t>
            </a:r>
          </a:p>
        </p:txBody>
      </p:sp>
      <p:sp>
        <p:nvSpPr>
          <p:cNvPr id="50" name="textruta 49"/>
          <p:cNvSpPr txBox="1"/>
          <p:nvPr/>
        </p:nvSpPr>
        <p:spPr>
          <a:xfrm>
            <a:off x="8445038" y="1495958"/>
            <a:ext cx="791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zon</a:t>
            </a:r>
          </a:p>
        </p:txBody>
      </p:sp>
      <p:cxnSp>
        <p:nvCxnSpPr>
          <p:cNvPr id="53" name="Rak pil 52"/>
          <p:cNvCxnSpPr/>
          <p:nvPr/>
        </p:nvCxnSpPr>
        <p:spPr>
          <a:xfrm>
            <a:off x="4340234" y="4456561"/>
            <a:ext cx="9308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flipH="1">
            <a:off x="6040189" y="2901365"/>
            <a:ext cx="361522" cy="638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 56"/>
          <p:cNvCxnSpPr/>
          <p:nvPr/>
        </p:nvCxnSpPr>
        <p:spPr>
          <a:xfrm flipH="1">
            <a:off x="6783501" y="4157461"/>
            <a:ext cx="740421" cy="2346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4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88028" y="267534"/>
            <a:ext cx="9672668" cy="1325563"/>
          </a:xfrm>
        </p:spPr>
        <p:txBody>
          <a:bodyPr>
            <a:normAutofit/>
          </a:bodyPr>
          <a:lstStyle/>
          <a:p>
            <a:r>
              <a:rPr lang="sv-SE" sz="2800" dirty="0">
                <a:latin typeface="Comic Sans MS" panose="030F0702030302020204" pitchFamily="66" charset="0"/>
              </a:rPr>
              <a:t>Målsättning styrelsen 2024 (målbild 2027)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31293" y="1958145"/>
            <a:ext cx="11129403" cy="4720949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Comic Sans MS" panose="030F0702030302020204" pitchFamily="66" charset="0"/>
              </a:rPr>
              <a:t>Förstärka organisationen i styrelsen</a:t>
            </a:r>
          </a:p>
          <a:p>
            <a:pPr lvl="1"/>
            <a:r>
              <a:rPr lang="sv-SE" sz="1400" dirty="0">
                <a:latin typeface="Comic Sans MS" panose="030F0702030302020204" pitchFamily="66" charset="0"/>
              </a:rPr>
              <a:t>Full bemanning (</a:t>
            </a:r>
            <a:r>
              <a:rPr lang="sv-SE" sz="1400" dirty="0" err="1">
                <a:latin typeface="Comic Sans MS" panose="030F0702030302020204" pitchFamily="66" charset="0"/>
              </a:rPr>
              <a:t>inkl</a:t>
            </a:r>
            <a:r>
              <a:rPr lang="sv-SE" sz="1400" dirty="0">
                <a:latin typeface="Comic Sans MS" panose="030F0702030302020204" pitchFamily="66" charset="0"/>
              </a:rPr>
              <a:t> suppleanterna)</a:t>
            </a:r>
          </a:p>
          <a:p>
            <a:pPr lvl="1"/>
            <a:r>
              <a:rPr lang="sv-SE" sz="1400" dirty="0">
                <a:latin typeface="Comic Sans MS" panose="030F0702030302020204" pitchFamily="66" charset="0"/>
              </a:rPr>
              <a:t>Valberedning</a:t>
            </a:r>
          </a:p>
          <a:p>
            <a:endParaRPr lang="sv-SE" sz="1800" dirty="0">
              <a:latin typeface="Comic Sans MS" panose="030F0702030302020204" pitchFamily="66" charset="0"/>
            </a:endParaRPr>
          </a:p>
          <a:p>
            <a:r>
              <a:rPr lang="sv-SE" sz="1800" dirty="0">
                <a:latin typeface="Comic Sans MS" panose="030F0702030302020204" pitchFamily="66" charset="0"/>
              </a:rPr>
              <a:t>Förstärka ungdomsverksamheten genom ny organisation</a:t>
            </a:r>
          </a:p>
          <a:p>
            <a:endParaRPr lang="sv-SE" sz="1800" dirty="0">
              <a:latin typeface="Comic Sans MS" panose="030F0702030302020204" pitchFamily="66" charset="0"/>
            </a:endParaRPr>
          </a:p>
          <a:p>
            <a:r>
              <a:rPr lang="sv-SE" sz="1800" dirty="0">
                <a:latin typeface="Comic Sans MS" panose="030F0702030302020204" pitchFamily="66" charset="0"/>
              </a:rPr>
              <a:t>Fortsatt aktiv (erbjuda egen anläggning) utbildning och delmål enligt utbildningsplanen !</a:t>
            </a:r>
          </a:p>
          <a:p>
            <a:endParaRPr lang="sv-SE" sz="1800" dirty="0">
              <a:latin typeface="Comic Sans MS" panose="030F0702030302020204" pitchFamily="66" charset="0"/>
            </a:endParaRPr>
          </a:p>
          <a:p>
            <a:r>
              <a:rPr lang="sv-SE" sz="1800" dirty="0">
                <a:latin typeface="Comic Sans MS" panose="030F0702030302020204" pitchFamily="66" charset="0"/>
              </a:rPr>
              <a:t>Fullfölja utvecklingen av gula tråden avseende spelformsrelaterad spelidé</a:t>
            </a:r>
          </a:p>
          <a:p>
            <a:endParaRPr lang="sv-SE" sz="1800" dirty="0">
              <a:latin typeface="Comic Sans MS" panose="030F0702030302020204" pitchFamily="66" charset="0"/>
            </a:endParaRPr>
          </a:p>
          <a:p>
            <a:r>
              <a:rPr lang="sv-SE" sz="1800" dirty="0">
                <a:latin typeface="Comic Sans MS" panose="030F0702030302020204" pitchFamily="66" charset="0"/>
              </a:rPr>
              <a:t>Fullfölja diplomerad förening</a:t>
            </a:r>
          </a:p>
          <a:p>
            <a:pPr marL="914400" lvl="2" indent="0">
              <a:buNone/>
            </a:pPr>
            <a:endParaRPr lang="sv-SE" sz="1800" dirty="0">
              <a:latin typeface="Comic Sans MS" panose="030F0702030302020204" pitchFamily="66" charset="0"/>
            </a:endParaRPr>
          </a:p>
          <a:p>
            <a:pPr lvl="2">
              <a:buFontTx/>
              <a:buChar char="-"/>
            </a:pPr>
            <a:endParaRPr lang="sv-SE" sz="1800" dirty="0">
              <a:latin typeface="Comic Sans MS" panose="030F0702030302020204" pitchFamily="66" charset="0"/>
            </a:endParaRPr>
          </a:p>
          <a:p>
            <a:pPr lvl="2"/>
            <a:endParaRPr lang="sv-SE" sz="1800" dirty="0">
              <a:latin typeface="Comic Sans MS" panose="030F0702030302020204" pitchFamily="66" charset="0"/>
            </a:endParaRPr>
          </a:p>
          <a:p>
            <a:pPr lvl="1"/>
            <a:endParaRPr lang="sv-SE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60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57264" y="1832696"/>
            <a:ext cx="1062445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600" dirty="0">
              <a:effectLst/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Att vinna div 4 norra och avancera i seriesystemet via att spela en offensiv, sevärd, framåtlutad fotboll   </a:t>
            </a:r>
          </a:p>
          <a:p>
            <a:pPr fontAlgn="base"/>
            <a:r>
              <a:rPr lang="sv-SE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med stort bollinnehav, många mål och ett tryggt, välkänt försvarsspel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sv-SE" sz="1600" b="0" i="0" u="none" strike="noStrike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Att fortsätta att aktivt, medvetet, utbildande slussa in fler unga spelare i seniorfotbollen än någon </a:t>
            </a:r>
          </a:p>
          <a:p>
            <a:pPr fontAlgn="base"/>
            <a:r>
              <a:rPr lang="sv-SE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annan förening gör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sv-SE" sz="1600" b="0" i="0" u="none" strike="noStrike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Att verka som en omsorgsfull förening, ett inkluderande sammanhang där alla känner att man ryms, </a:t>
            </a:r>
          </a:p>
          <a:p>
            <a:pPr fontAlgn="base"/>
            <a:r>
              <a:rPr lang="sv-SE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på något sätt, i någon roll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sv-SE" sz="1600" b="0" i="0" u="none" strike="noStrike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Att samtliga, eller kvalificerad merpart av spelarna uppfattar att det totalt sett innebär ett mervärde för </a:t>
            </a:r>
          </a:p>
          <a:p>
            <a:pPr fontAlgn="base"/>
            <a:r>
              <a:rPr lang="sv-SE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dom att tillhöra Hedens IF</a:t>
            </a:r>
          </a:p>
          <a:p>
            <a:r>
              <a:rPr lang="sv-SE" sz="1600" dirty="0">
                <a:latin typeface="Comic Sans MS" panose="030F0702030302020204" pitchFamily="66" charset="0"/>
              </a:rPr>
              <a:t/>
            </a:r>
            <a:br>
              <a:rPr lang="sv-SE" sz="1600" dirty="0">
                <a:latin typeface="Comic Sans MS" panose="030F0702030302020204" pitchFamily="66" charset="0"/>
              </a:rPr>
            </a:br>
            <a:r>
              <a:rPr lang="sv-SE" sz="1600" b="1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På längre sikt - 3-5år</a:t>
            </a:r>
          </a:p>
          <a:p>
            <a:endParaRPr lang="sv-SE" sz="1600" dirty="0">
              <a:effectLst/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Etablera föreningen uthålligt i minst div 2 sammanhang med en obruten tråd mellan 4-åringarna och </a:t>
            </a:r>
          </a:p>
          <a:p>
            <a:pPr fontAlgn="base"/>
            <a:r>
              <a:rPr lang="sv-SE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sv-SE" sz="1600" b="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seniorverksamheten där alla som vill spela fotboll mellan 4-44år har en arena att verka på i föreningen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2996595" y="792878"/>
            <a:ext cx="74831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Målsättningar Hedens IF A-sektionen 2024</a:t>
            </a:r>
            <a:endParaRPr lang="sv-SE" sz="2800" dirty="0">
              <a:effectLst/>
              <a:latin typeface="Comic Sans MS" panose="030F0702030302020204" pitchFamily="66" charset="0"/>
            </a:endParaRPr>
          </a:p>
          <a:p>
            <a:endParaRPr lang="sv-S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0722" y="189719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              </a:t>
            </a:r>
            <a:br>
              <a:rPr lang="sv-SE" sz="240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sv-SE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		</a:t>
            </a:r>
            <a:r>
              <a:rPr lang="sv-SE" sz="2800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Målsättningar Hedens IF U-sektionen 2024</a:t>
            </a:r>
            <a:r>
              <a:rPr lang="sv-SE" sz="2800" dirty="0">
                <a:effectLst/>
                <a:latin typeface="Comic Sans MS" panose="030F0702030302020204" pitchFamily="66" charset="0"/>
              </a:rPr>
              <a:t/>
            </a:r>
            <a:br>
              <a:rPr lang="sv-SE" sz="2800" dirty="0">
                <a:effectLst/>
                <a:latin typeface="Comic Sans MS" panose="030F0702030302020204" pitchFamily="66" charset="0"/>
              </a:rPr>
            </a:br>
            <a:endParaRPr lang="sv-SE" sz="2800" dirty="0">
              <a:latin typeface="Comic Sans MS" panose="030F0702030302020204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27200" y="1390826"/>
            <a:ext cx="10515600" cy="530152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Stärka/utveckla ungdoms </a:t>
            </a:r>
            <a:r>
              <a:rPr lang="sv-SE" sz="1600" dirty="0" err="1">
                <a:latin typeface="Comic Sans MS" panose="030F0702030302020204" pitchFamily="66" charset="0"/>
              </a:rPr>
              <a:t>vht</a:t>
            </a:r>
            <a:endParaRPr lang="sv-SE" sz="1600" dirty="0">
              <a:latin typeface="Comic Sans MS" panose="030F0702030302020204" pitchFamily="66" charset="0"/>
            </a:endParaRPr>
          </a:p>
          <a:p>
            <a:pPr lvl="1"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Spelformsrelaterade genomgångar med ledargrupperna av gula tråden med stöd av värdegrund, </a:t>
            </a:r>
            <a:r>
              <a:rPr lang="sv-SE" sz="1600" dirty="0" err="1">
                <a:latin typeface="Comic Sans MS" panose="030F0702030302020204" pitchFamily="66" charset="0"/>
              </a:rPr>
              <a:t>verksamhetside</a:t>
            </a:r>
            <a:r>
              <a:rPr lang="sv-SE" sz="1600" dirty="0">
                <a:latin typeface="Comic Sans MS" panose="030F0702030302020204" pitchFamily="66" charset="0"/>
              </a:rPr>
              <a:t>’ och spelarutvecklingsplanen</a:t>
            </a:r>
          </a:p>
          <a:p>
            <a:pPr lvl="1"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Fullfölja spelformscoachutbildning för lagens huvudtränare (äldsta lag </a:t>
            </a:r>
            <a:r>
              <a:rPr lang="sv-SE" sz="1600" dirty="0" err="1">
                <a:latin typeface="Comic Sans MS" panose="030F0702030302020204" pitchFamily="66" charset="0"/>
              </a:rPr>
              <a:t>ansv</a:t>
            </a:r>
            <a:r>
              <a:rPr lang="sv-SE" sz="1600" dirty="0">
                <a:latin typeface="Comic Sans MS" panose="030F0702030302020204" pitchFamily="66" charset="0"/>
              </a:rPr>
              <a:t> för yngre lag)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Öka antalet ungdomar som spelar fotboll i HIF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Öka antalet ledare i ungdomslagen</a:t>
            </a:r>
          </a:p>
          <a:p>
            <a:r>
              <a:rPr lang="sv-SE" sz="1600" dirty="0">
                <a:latin typeface="Comic Sans MS" panose="030F0702030302020204" pitchFamily="66" charset="0"/>
              </a:rPr>
              <a:t>Öka kompetensnivån för ledarna</a:t>
            </a:r>
          </a:p>
          <a:p>
            <a:pPr lvl="1"/>
            <a:r>
              <a:rPr lang="sv-SE" sz="1600" i="1" dirty="0">
                <a:latin typeface="Comic Sans MS" panose="030F0702030302020204" pitchFamily="66" charset="0"/>
              </a:rPr>
              <a:t>Delmål; 3 till 5 mot 5 	 	50%</a:t>
            </a:r>
          </a:p>
          <a:p>
            <a:pPr lvl="1"/>
            <a:r>
              <a:rPr lang="sv-SE" sz="1600" i="1" dirty="0">
                <a:latin typeface="Comic Sans MS" panose="030F0702030302020204" pitchFamily="66" charset="0"/>
              </a:rPr>
              <a:t>7 mot 7 			 75%</a:t>
            </a:r>
          </a:p>
          <a:p>
            <a:pPr lvl="1">
              <a:spcAft>
                <a:spcPts val="600"/>
              </a:spcAft>
            </a:pPr>
            <a:r>
              <a:rPr lang="sv-SE" sz="1600" i="1" dirty="0">
                <a:latin typeface="Comic Sans MS" panose="030F0702030302020204" pitchFamily="66" charset="0"/>
              </a:rPr>
              <a:t>9 till 11 mot 11 		100%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Skapa delaktighet/påverkan (</a:t>
            </a:r>
            <a:r>
              <a:rPr lang="sv-SE" sz="1600" i="1" dirty="0">
                <a:latin typeface="Comic Sans MS" panose="030F0702030302020204" pitchFamily="66" charset="0"/>
              </a:rPr>
              <a:t>enligt tidigare målsättning)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Säkerställa att egna ungdomar spelar i A-laget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latin typeface="Comic Sans MS" panose="030F0702030302020204" pitchFamily="66" charset="0"/>
              </a:rPr>
              <a:t>Avlönade/arvoderade tränare från 16 år – bredd mot elit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63" y="168790"/>
            <a:ext cx="1288717" cy="122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99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1505857" y="1694697"/>
            <a:ext cx="10515600" cy="5032375"/>
          </a:xfrm>
        </p:spPr>
        <p:txBody>
          <a:bodyPr>
            <a:noAutofit/>
          </a:bodyPr>
          <a:lstStyle/>
          <a:p>
            <a:r>
              <a:rPr lang="sv-SE" sz="1600" dirty="0">
                <a:latin typeface="Comic Sans MS" panose="030F0702030302020204" pitchFamily="66" charset="0"/>
              </a:rPr>
              <a:t>Uppnå 300 000 + kr i direkta sponsorintäkter</a:t>
            </a:r>
          </a:p>
          <a:p>
            <a:pPr marL="0" indent="0">
              <a:buNone/>
            </a:pPr>
            <a:endParaRPr lang="sv-SE" sz="1600" dirty="0">
              <a:latin typeface="Comic Sans MS" panose="030F0702030302020204" pitchFamily="66" charset="0"/>
            </a:endParaRPr>
          </a:p>
          <a:p>
            <a:r>
              <a:rPr lang="sv-SE" sz="1600" dirty="0">
                <a:latin typeface="Comic Sans MS" panose="030F0702030302020204" pitchFamily="66" charset="0"/>
              </a:rPr>
              <a:t>Uppnå 100 000 + kr i värde för tjänster</a:t>
            </a:r>
          </a:p>
          <a:p>
            <a:endParaRPr lang="sv-SE" sz="1600" dirty="0">
              <a:latin typeface="Comic Sans MS" panose="030F0702030302020204" pitchFamily="66" charset="0"/>
            </a:endParaRPr>
          </a:p>
          <a:p>
            <a:r>
              <a:rPr lang="sv-SE" sz="1600" dirty="0">
                <a:latin typeface="Comic Sans MS" panose="030F0702030302020204" pitchFamily="66" charset="0"/>
              </a:rPr>
              <a:t>Ta fram ett sponsorpaket för nya sponsorer</a:t>
            </a:r>
          </a:p>
          <a:p>
            <a:pPr lvl="1"/>
            <a:r>
              <a:rPr lang="sv-SE" sz="1600" dirty="0">
                <a:latin typeface="Comic Sans MS" panose="030F0702030302020204" pitchFamily="66" charset="0"/>
              </a:rPr>
              <a:t>Brons – skylt konstgräs, webreklam laget.se</a:t>
            </a:r>
          </a:p>
          <a:p>
            <a:pPr lvl="1"/>
            <a:r>
              <a:rPr lang="sv-SE" sz="1600" dirty="0">
                <a:latin typeface="Comic Sans MS" panose="030F0702030302020204" pitchFamily="66" charset="0"/>
              </a:rPr>
              <a:t>Silver – som brons och reklamtryck på U-lag, webreklam laget.se ++ (ny hemsida)</a:t>
            </a:r>
          </a:p>
          <a:p>
            <a:pPr lvl="1"/>
            <a:r>
              <a:rPr lang="sv-SE" sz="1600" dirty="0">
                <a:latin typeface="Comic Sans MS" panose="030F0702030302020204" pitchFamily="66" charset="0"/>
              </a:rPr>
              <a:t>Guld – som silver och reklamtryck A-lag möjligen juniorlag, reklamtryck ledare</a:t>
            </a:r>
          </a:p>
          <a:p>
            <a:pPr lvl="1"/>
            <a:r>
              <a:rPr lang="sv-SE" sz="1600" dirty="0">
                <a:latin typeface="Comic Sans MS" panose="030F0702030302020204" pitchFamily="66" charset="0"/>
              </a:rPr>
              <a:t>Diamant – som guld men utökat med event vid familjedag, bilbingo 1:a advent mm</a:t>
            </a:r>
          </a:p>
          <a:p>
            <a:pPr lvl="1"/>
            <a:endParaRPr lang="sv-SE" sz="1600" dirty="0">
              <a:latin typeface="Comic Sans MS" panose="030F0702030302020204" pitchFamily="66" charset="0"/>
            </a:endParaRPr>
          </a:p>
          <a:p>
            <a:r>
              <a:rPr lang="sv-SE" sz="1600" dirty="0">
                <a:latin typeface="Comic Sans MS" panose="030F0702030302020204" pitchFamily="66" charset="0"/>
              </a:rPr>
              <a:t>Utveckla nyttjandet av </a:t>
            </a:r>
            <a:r>
              <a:rPr lang="sv-SE" sz="1600" dirty="0" err="1">
                <a:latin typeface="Comic Sans MS" panose="030F0702030302020204" pitchFamily="66" charset="0"/>
              </a:rPr>
              <a:t>streamingappen</a:t>
            </a:r>
            <a:r>
              <a:rPr lang="sv-SE" sz="1600" dirty="0">
                <a:latin typeface="Comic Sans MS" panose="030F0702030302020204" pitchFamily="66" charset="0"/>
              </a:rPr>
              <a:t> ”Min fotboll” genom digitala sponsorer</a:t>
            </a:r>
          </a:p>
          <a:p>
            <a:endParaRPr lang="sv-SE" sz="1600" dirty="0">
              <a:latin typeface="Comic Sans MS" panose="030F0702030302020204" pitchFamily="66" charset="0"/>
            </a:endParaRPr>
          </a:p>
          <a:p>
            <a:r>
              <a:rPr lang="sv-SE" sz="1600" dirty="0">
                <a:latin typeface="Comic Sans MS" panose="030F0702030302020204" pitchFamily="66" charset="0"/>
              </a:rPr>
              <a:t>Utveckla sponsorträffen</a:t>
            </a:r>
          </a:p>
          <a:p>
            <a:endParaRPr lang="sv-SE" sz="1600" dirty="0">
              <a:latin typeface="Comic Sans MS" panose="030F0702030302020204" pitchFamily="66" charset="0"/>
            </a:endParaRPr>
          </a:p>
          <a:p>
            <a:r>
              <a:rPr lang="sv-SE" sz="1600" dirty="0">
                <a:latin typeface="Comic Sans MS" panose="030F0702030302020204" pitchFamily="66" charset="0"/>
              </a:rPr>
              <a:t>Utveckla </a:t>
            </a:r>
            <a:r>
              <a:rPr lang="sv-SE" sz="1600" dirty="0" err="1">
                <a:latin typeface="Comic Sans MS" panose="030F0702030302020204" pitchFamily="66" charset="0"/>
              </a:rPr>
              <a:t>webshoppen</a:t>
            </a:r>
            <a:endParaRPr lang="sv-SE" sz="1600" dirty="0">
              <a:latin typeface="Comic Sans MS" panose="030F0702030302020204" pitchFamily="66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2217057" y="457376"/>
            <a:ext cx="10515600" cy="1066110"/>
          </a:xfrm>
        </p:spPr>
        <p:txBody>
          <a:bodyPr>
            <a:normAutofit/>
          </a:bodyPr>
          <a:lstStyle/>
          <a:p>
            <a:r>
              <a:rPr lang="sv-SE" sz="2800" dirty="0">
                <a:latin typeface="Comic Sans MS" panose="030F0702030302020204" pitchFamily="66" charset="0"/>
              </a:rPr>
              <a:t>HIF Mål för Sponsorgruppen 2024</a:t>
            </a:r>
          </a:p>
        </p:txBody>
      </p:sp>
    </p:spTree>
    <p:extLst>
      <p:ext uri="{BB962C8B-B14F-4D97-AF65-F5344CB8AC3E}">
        <p14:creationId xmlns:p14="http://schemas.microsoft.com/office/powerpoint/2010/main" val="325116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latin typeface="Comic Sans MS" panose="030F0702030302020204" pitchFamily="66" charset="0"/>
              </a:rPr>
              <a:t>Förstärka Hedens IF varumärke genom en aktiv marknadsföring via sociala medier.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Marknadsföring direkt mot representationslaget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Marknadsföring direkt mot juniorlag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Föreningsevent såsom A- och ungdomsmatcher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Familjedag och 1:a advent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Bilbingo</a:t>
            </a:r>
          </a:p>
          <a:p>
            <a:pPr lvl="1"/>
            <a:endParaRPr lang="sv-SE" sz="1800" dirty="0">
              <a:latin typeface="Comic Sans MS" panose="030F0702030302020204" pitchFamily="66" charset="0"/>
            </a:endParaRPr>
          </a:p>
          <a:p>
            <a:r>
              <a:rPr lang="sv-SE" sz="2200" dirty="0">
                <a:latin typeface="Comic Sans MS" panose="030F0702030302020204" pitchFamily="66" charset="0"/>
              </a:rPr>
              <a:t>Etablera en organisation kring kommunikation och marknad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Engera en </a:t>
            </a:r>
            <a:r>
              <a:rPr lang="sv-SE" sz="1800" dirty="0" err="1">
                <a:latin typeface="Comic Sans MS" panose="030F0702030302020204" pitchFamily="66" charset="0"/>
              </a:rPr>
              <a:t>webkonstruktör</a:t>
            </a:r>
            <a:r>
              <a:rPr lang="sv-SE" sz="1800" dirty="0">
                <a:latin typeface="Comic Sans MS" panose="030F0702030302020204" pitchFamily="66" charset="0"/>
              </a:rPr>
              <a:t> inom föreningen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Avtal med Petra Söderström avseende fotografering</a:t>
            </a:r>
          </a:p>
          <a:p>
            <a:pPr lvl="1"/>
            <a:r>
              <a:rPr lang="sv-SE" sz="1800" dirty="0">
                <a:latin typeface="Comic Sans MS" panose="030F0702030302020204" pitchFamily="66" charset="0"/>
              </a:rPr>
              <a:t>Etablera en ny hemsida där </a:t>
            </a:r>
            <a:r>
              <a:rPr lang="sv-SE" sz="1800" dirty="0" err="1">
                <a:latin typeface="Comic Sans MS" panose="030F0702030302020204" pitchFamily="66" charset="0"/>
              </a:rPr>
              <a:t>laget.se</a:t>
            </a:r>
            <a:r>
              <a:rPr lang="sv-SE" sz="1800" dirty="0">
                <a:latin typeface="Comic Sans MS" panose="030F0702030302020204" pitchFamily="66" charset="0"/>
              </a:rPr>
              <a:t> integreras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3" y="293246"/>
            <a:ext cx="1288717" cy="129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2217057" y="457376"/>
            <a:ext cx="10515600" cy="1066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latin typeface="Comic Sans MS" panose="030F0702030302020204" pitchFamily="66" charset="0"/>
              </a:rPr>
              <a:t>HIF Mål Kommunikation och marknad 2024</a:t>
            </a:r>
          </a:p>
        </p:txBody>
      </p:sp>
    </p:spTree>
    <p:extLst>
      <p:ext uri="{BB962C8B-B14F-4D97-AF65-F5344CB8AC3E}">
        <p14:creationId xmlns:p14="http://schemas.microsoft.com/office/powerpoint/2010/main" val="367103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1104</Words>
  <Application>Microsoft Office PowerPoint</Application>
  <PresentationFormat>Bredbild</PresentationFormat>
  <Paragraphs>394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Office-tema</vt:lpstr>
      <vt:lpstr>         Hedens IF vision och verksamhetside’          En öppen förening som skapar glädje och långvarigt          idrottsintresse för bygdens barn och ungdomar </vt:lpstr>
      <vt:lpstr>Historik och Målbild 2023</vt:lpstr>
      <vt:lpstr>PowerPoint-presentation</vt:lpstr>
      <vt:lpstr>         Hedens IF krav på dig som ledare – gula tråden  </vt:lpstr>
      <vt:lpstr>Målsättning styrelsen 2024 (målbild 2027)</vt:lpstr>
      <vt:lpstr>PowerPoint-presentation</vt:lpstr>
      <vt:lpstr>                  Målsättningar Hedens IF U-sektionen 2024 </vt:lpstr>
      <vt:lpstr>HIF Mål för Sponsorgruppen 2024</vt:lpstr>
      <vt:lpstr>PowerPoint-presentation</vt:lpstr>
      <vt:lpstr>PowerPoint-presentation</vt:lpstr>
      <vt:lpstr>PowerPoint-presentation</vt:lpstr>
      <vt:lpstr>PowerPoint-presentation</vt:lpstr>
      <vt:lpstr> Målsättning HIF anläggningsgrupp 2024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User</dc:creator>
  <cp:lastModifiedBy>User</cp:lastModifiedBy>
  <cp:revision>32</cp:revision>
  <dcterms:created xsi:type="dcterms:W3CDTF">2023-11-24T15:39:37Z</dcterms:created>
  <dcterms:modified xsi:type="dcterms:W3CDTF">2024-04-20T08:59:52Z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80afd86-dcf7-4483-b9eb-5af1dcd104e1_Enabled">
    <vt:lpwstr>true</vt:lpwstr>
  </property>
  <property fmtid="{D5CDD505-2E9C-101B-9397-08002B2CF9AE}" pid="3" name="MSIP_Label_680afd86-dcf7-4483-b9eb-5af1dcd104e1_SetDate">
    <vt:lpwstr>2024-01-09T20:20:41Z</vt:lpwstr>
  </property>
  <property fmtid="{D5CDD505-2E9C-101B-9397-08002B2CF9AE}" pid="4" name="MSIP_Label_680afd86-dcf7-4483-b9eb-5af1dcd104e1_Method">
    <vt:lpwstr>Standard</vt:lpwstr>
  </property>
  <property fmtid="{D5CDD505-2E9C-101B-9397-08002B2CF9AE}" pid="5" name="MSIP_Label_680afd86-dcf7-4483-b9eb-5af1dcd104e1_Name">
    <vt:lpwstr>K2 Intern</vt:lpwstr>
  </property>
  <property fmtid="{D5CDD505-2E9C-101B-9397-08002B2CF9AE}" pid="6" name="MSIP_Label_680afd86-dcf7-4483-b9eb-5af1dcd104e1_SiteId">
    <vt:lpwstr>5a9809cf-0bcb-413a-838a-09ecc40cc9e8</vt:lpwstr>
  </property>
  <property fmtid="{D5CDD505-2E9C-101B-9397-08002B2CF9AE}" pid="7" name="MSIP_Label_680afd86-dcf7-4483-b9eb-5af1dcd104e1_ActionId">
    <vt:lpwstr>8ff222a4-555f-4a2f-b134-470f3014090a</vt:lpwstr>
  </property>
  <property fmtid="{D5CDD505-2E9C-101B-9397-08002B2CF9AE}" pid="8" name="MSIP_Label_680afd86-dcf7-4483-b9eb-5af1dcd104e1_ContentBits">
    <vt:lpwstr>0</vt:lpwstr>
  </property>
</Properties>
</file>