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4"/>
  </p:notesMasterIdLst>
  <p:sldIdLst>
    <p:sldId id="256" r:id="rId5"/>
    <p:sldId id="264" r:id="rId6"/>
    <p:sldId id="257" r:id="rId7"/>
    <p:sldId id="258" r:id="rId8"/>
    <p:sldId id="259" r:id="rId9"/>
    <p:sldId id="260" r:id="rId10"/>
    <p:sldId id="261" r:id="rId11"/>
    <p:sldId id="262" r:id="rId12"/>
    <p:sldId id="263" r:id="rId13"/>
  </p:sldIdLst>
  <p:sldSz cx="14630400" cy="8229600"/>
  <p:notesSz cx="8229600" cy="14630400"/>
  <p:embeddedFontLst>
    <p:embeddedFont>
      <p:font typeface="Poppins Light" panose="00000400000000000000" pitchFamily="2" charset="0"/>
      <p:regular r:id="rId15"/>
    </p:embeddedFont>
    <p:embeddedFont>
      <p:font typeface="Roboto Light" panose="02000000000000000000" pitchFamily="2" charset="0"/>
      <p:regular r:id="rId16"/>
      <p:italic r:id="rId1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34928-68D8-435E-871F-657CBF783049}" v="81" dt="2025-03-08T08:03:45.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0" autoAdjust="0"/>
    <p:restoredTop sz="94610"/>
  </p:normalViewPr>
  <p:slideViewPr>
    <p:cSldViewPr snapToGrid="0" snapToObjects="1">
      <p:cViewPr varScale="1">
        <p:scale>
          <a:sx n="51" d="100"/>
          <a:sy n="51"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15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Vårt träningsupplägg är utformat för att vara varierat, roligt och utvecklande för alla spelare som deltar.
• Vi vill ge alla barn som kommer till våra träningar möjlighet att utvecklas som fotbollsspelare, oavsett deras nuvarande färdighetsnivå.
• Därför kombinerar vi färdighetsövningar och matchspel på varje träning. Detta ger barnen möjlighet att både träna på specifika tekniska färdigheter och att omsätta dem i en spelliknande miljö.
• Vi tror att detta är ett bra sätt att nå och engagera alla deltagare på ett sätt som är stimulerande och utvecklande för dem.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Vårt träningsupplägg fokuserar på utveckling för alla, balanserad träning, och en stimulerande miljö.</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054429"/>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F2F2F3"/>
                </a:solidFill>
                <a:latin typeface="Poppins Light" pitchFamily="34" charset="0"/>
                <a:ea typeface="Poppins Light" pitchFamily="34" charset="-122"/>
                <a:cs typeface="Poppins Light" pitchFamily="34" charset="-120"/>
              </a:rPr>
              <a:t>Hammarö FK P8: Träning och Säsongsinformation</a:t>
            </a:r>
            <a:endParaRPr lang="en-US" sz="4450" dirty="0"/>
          </a:p>
        </p:txBody>
      </p:sp>
      <p:sp>
        <p:nvSpPr>
          <p:cNvPr id="4" name="Text 1"/>
          <p:cNvSpPr/>
          <p:nvPr/>
        </p:nvSpPr>
        <p:spPr>
          <a:xfrm>
            <a:off x="6280190" y="4812149"/>
            <a:ext cx="7556421" cy="362903"/>
          </a:xfrm>
          <a:prstGeom prst="rect">
            <a:avLst/>
          </a:prstGeom>
          <a:noFill/>
          <a:ln/>
        </p:spPr>
        <p:txBody>
          <a:bodyPr wrap="none" lIns="0" tIns="0" rIns="0" bIns="0" rtlCol="0" anchor="t"/>
          <a:lstStyle/>
          <a:p>
            <a:pPr marL="0" indent="0">
              <a:lnSpc>
                <a:spcPts val="2850"/>
              </a:lnSpc>
              <a:buNone/>
            </a:pP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B73DAC4-1998-CE96-16FF-E76EC835BC35}"/>
              </a:ext>
            </a:extLst>
          </p:cNvPr>
          <p:cNvSpPr txBox="1"/>
          <p:nvPr/>
        </p:nvSpPr>
        <p:spPr>
          <a:xfrm>
            <a:off x="279919" y="371713"/>
            <a:ext cx="7035281" cy="1323439"/>
          </a:xfrm>
          <a:prstGeom prst="rect">
            <a:avLst/>
          </a:prstGeom>
          <a:noFill/>
        </p:spPr>
        <p:txBody>
          <a:bodyPr wrap="square" rtlCol="0">
            <a:spAutoFit/>
          </a:bodyPr>
          <a:lstStyle/>
          <a:p>
            <a:r>
              <a:rPr lang="sv-SE" sz="8000" dirty="0">
                <a:solidFill>
                  <a:schemeClr val="bg1"/>
                </a:solidFill>
              </a:rPr>
              <a:t>Dagordning</a:t>
            </a:r>
          </a:p>
        </p:txBody>
      </p:sp>
      <p:sp>
        <p:nvSpPr>
          <p:cNvPr id="3" name="textruta 2">
            <a:extLst>
              <a:ext uri="{FF2B5EF4-FFF2-40B4-BE49-F238E27FC236}">
                <a16:creationId xmlns:a16="http://schemas.microsoft.com/office/drawing/2014/main" id="{FD93418D-2D96-1EC8-DD95-5195855D8E2D}"/>
              </a:ext>
            </a:extLst>
          </p:cNvPr>
          <p:cNvSpPr txBox="1"/>
          <p:nvPr/>
        </p:nvSpPr>
        <p:spPr>
          <a:xfrm>
            <a:off x="264365" y="2112448"/>
            <a:ext cx="9178213" cy="8710077"/>
          </a:xfrm>
          <a:prstGeom prst="rect">
            <a:avLst/>
          </a:prstGeom>
          <a:noFill/>
        </p:spPr>
        <p:txBody>
          <a:bodyPr wrap="square" rtlCol="0">
            <a:spAutoFit/>
          </a:bodyPr>
          <a:lstStyle/>
          <a:p>
            <a:pPr marL="571500" indent="-571500">
              <a:buFont typeface="Arial" panose="020B0604020202020204" pitchFamily="34" charset="0"/>
              <a:buChar char="•"/>
            </a:pPr>
            <a:r>
              <a:rPr lang="sv-SE" sz="4000" dirty="0">
                <a:solidFill>
                  <a:schemeClr val="bg1"/>
                </a:solidFill>
              </a:rPr>
              <a:t>Deltagande i träning</a:t>
            </a:r>
          </a:p>
          <a:p>
            <a:pPr marL="571500" indent="-571500">
              <a:buFont typeface="Arial" panose="020B0604020202020204" pitchFamily="34" charset="0"/>
              <a:buChar char="•"/>
            </a:pPr>
            <a:r>
              <a:rPr lang="sv-SE" sz="4000" dirty="0">
                <a:solidFill>
                  <a:schemeClr val="bg1"/>
                </a:solidFill>
              </a:rPr>
              <a:t>Träningsupplägg</a:t>
            </a:r>
          </a:p>
          <a:p>
            <a:pPr marL="571500" indent="-571500">
              <a:buFont typeface="Arial" panose="020B0604020202020204" pitchFamily="34" charset="0"/>
              <a:buChar char="•"/>
            </a:pPr>
            <a:r>
              <a:rPr lang="sv-SE" sz="4000" dirty="0">
                <a:solidFill>
                  <a:schemeClr val="bg1"/>
                </a:solidFill>
              </a:rPr>
              <a:t>Anmälan till poolspel</a:t>
            </a:r>
          </a:p>
          <a:p>
            <a:pPr marL="571500" indent="-571500">
              <a:buFont typeface="Arial" panose="020B0604020202020204" pitchFamily="34" charset="0"/>
              <a:buChar char="•"/>
            </a:pPr>
            <a:r>
              <a:rPr lang="sv-SE" sz="4000" dirty="0">
                <a:solidFill>
                  <a:schemeClr val="bg1"/>
                </a:solidFill>
              </a:rPr>
              <a:t>Medlemsavgift och kostnader under säsong</a:t>
            </a:r>
          </a:p>
          <a:p>
            <a:pPr marL="571500" indent="-571500">
              <a:buFont typeface="Arial" panose="020B0604020202020204" pitchFamily="34" charset="0"/>
              <a:buChar char="•"/>
            </a:pPr>
            <a:r>
              <a:rPr lang="sv-SE" sz="4000" dirty="0">
                <a:solidFill>
                  <a:schemeClr val="bg1"/>
                </a:solidFill>
              </a:rPr>
              <a:t>Sponsring och försäljning</a:t>
            </a:r>
          </a:p>
          <a:p>
            <a:pPr marL="571500" indent="-571500">
              <a:buFont typeface="Arial" panose="020B0604020202020204" pitchFamily="34" charset="0"/>
              <a:buChar char="•"/>
            </a:pPr>
            <a:r>
              <a:rPr lang="sv-SE" sz="4000" dirty="0" err="1">
                <a:solidFill>
                  <a:schemeClr val="bg1"/>
                </a:solidFill>
              </a:rPr>
              <a:t>Instagramkonto</a:t>
            </a:r>
            <a:r>
              <a:rPr lang="sv-SE" sz="4000" dirty="0">
                <a:solidFill>
                  <a:schemeClr val="bg1"/>
                </a:solidFill>
              </a:rPr>
              <a:t> för laget</a:t>
            </a:r>
          </a:p>
          <a:p>
            <a:pPr marL="571500" indent="-571500">
              <a:buFont typeface="Arial" panose="020B0604020202020204" pitchFamily="34" charset="0"/>
              <a:buChar char="•"/>
            </a:pPr>
            <a:r>
              <a:rPr lang="sv-SE" sz="4000" dirty="0">
                <a:solidFill>
                  <a:schemeClr val="bg1"/>
                </a:solidFill>
              </a:rPr>
              <a:t>Sponsoransvarig, Kassör,  Kioskansvarig</a:t>
            </a:r>
          </a:p>
          <a:p>
            <a:pPr marL="571500" indent="-571500">
              <a:buFont typeface="Arial" panose="020B0604020202020204" pitchFamily="34" charset="0"/>
              <a:buChar char="•"/>
            </a:pPr>
            <a:endParaRPr lang="sv-SE" sz="4000" dirty="0">
              <a:solidFill>
                <a:schemeClr val="bg1"/>
              </a:solidFill>
            </a:endParaRPr>
          </a:p>
          <a:p>
            <a:pPr marL="571500" indent="-571500">
              <a:buFont typeface="Arial" panose="020B0604020202020204" pitchFamily="34" charset="0"/>
              <a:buChar char="•"/>
            </a:pPr>
            <a:endParaRPr lang="sv-SE" sz="4000" dirty="0">
              <a:solidFill>
                <a:schemeClr val="bg1"/>
              </a:solidFill>
            </a:endParaRPr>
          </a:p>
          <a:p>
            <a:pPr marL="571500" indent="-571500">
              <a:buFont typeface="Arial" panose="020B0604020202020204" pitchFamily="34" charset="0"/>
              <a:buChar char="•"/>
            </a:pPr>
            <a:endParaRPr lang="sv-SE" sz="4000" dirty="0">
              <a:solidFill>
                <a:schemeClr val="bg1"/>
              </a:solidFill>
            </a:endParaRPr>
          </a:p>
          <a:p>
            <a:pPr marL="571500" indent="-571500">
              <a:buFont typeface="Arial" panose="020B0604020202020204" pitchFamily="34" charset="0"/>
              <a:buChar char="•"/>
            </a:pPr>
            <a:endParaRPr lang="sv-SE" sz="4000" dirty="0">
              <a:solidFill>
                <a:schemeClr val="bg1"/>
              </a:solidFill>
            </a:endParaRPr>
          </a:p>
          <a:p>
            <a:pPr marL="571500" indent="-571500">
              <a:buFont typeface="Arial" panose="020B0604020202020204" pitchFamily="34" charset="0"/>
              <a:buChar char="•"/>
            </a:pPr>
            <a:endParaRPr lang="sv-SE" sz="4000" dirty="0">
              <a:solidFill>
                <a:schemeClr val="bg1"/>
              </a:solidFill>
            </a:endParaRPr>
          </a:p>
          <a:p>
            <a:pPr marL="571500" indent="-571500">
              <a:buFont typeface="Arial" panose="020B0604020202020204" pitchFamily="34" charset="0"/>
              <a:buChar char="•"/>
            </a:pPr>
            <a:endParaRPr lang="sv-SE" sz="4000" dirty="0">
              <a:solidFill>
                <a:schemeClr val="bg1"/>
              </a:solidFill>
            </a:endParaRPr>
          </a:p>
        </p:txBody>
      </p:sp>
      <p:pic>
        <p:nvPicPr>
          <p:cNvPr id="4" name="Image 0" descr="preencoded.png">
            <a:extLst>
              <a:ext uri="{FF2B5EF4-FFF2-40B4-BE49-F238E27FC236}">
                <a16:creationId xmlns:a16="http://schemas.microsoft.com/office/drawing/2014/main" id="{5774F887-35DE-0F27-27B6-8E362234955B}"/>
              </a:ext>
            </a:extLst>
          </p:cNvPr>
          <p:cNvPicPr>
            <a:picLocks noChangeAspect="1"/>
          </p:cNvPicPr>
          <p:nvPr/>
        </p:nvPicPr>
        <p:blipFill>
          <a:blip r:embed="rId2"/>
          <a:stretch>
            <a:fillRect/>
          </a:stretch>
        </p:blipFill>
        <p:spPr>
          <a:xfrm>
            <a:off x="9122231" y="0"/>
            <a:ext cx="5486399" cy="8229600"/>
          </a:xfrm>
          <a:prstGeom prst="rect">
            <a:avLst/>
          </a:prstGeom>
        </p:spPr>
      </p:pic>
    </p:spTree>
    <p:extLst>
      <p:ext uri="{BB962C8B-B14F-4D97-AF65-F5344CB8AC3E}">
        <p14:creationId xmlns:p14="http://schemas.microsoft.com/office/powerpoint/2010/main" val="377825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52588"/>
            <a:ext cx="7239714" cy="708779"/>
          </a:xfrm>
          <a:prstGeom prst="rect">
            <a:avLst/>
          </a:prstGeom>
          <a:noFill/>
          <a:ln/>
        </p:spPr>
        <p:txBody>
          <a:bodyPr wrap="none" lIns="0" tIns="0" rIns="0" bIns="0" rtlCol="0" anchor="t"/>
          <a:lstStyle/>
          <a:p>
            <a:pPr marL="0" indent="0">
              <a:lnSpc>
                <a:spcPts val="5550"/>
              </a:lnSpc>
              <a:buNone/>
            </a:pPr>
            <a:r>
              <a:rPr lang="en-US" sz="4450" dirty="0">
                <a:solidFill>
                  <a:srgbClr val="F2F2F3"/>
                </a:solidFill>
                <a:latin typeface="Poppins Light" pitchFamily="34" charset="0"/>
                <a:ea typeface="Poppins Light" pitchFamily="34" charset="-122"/>
                <a:cs typeface="Poppins Light" pitchFamily="34" charset="-120"/>
              </a:rPr>
              <a:t>                                 Träning</a:t>
            </a:r>
            <a:endParaRPr lang="en-US" sz="4450" dirty="0"/>
          </a:p>
        </p:txBody>
      </p:sp>
      <p:sp>
        <p:nvSpPr>
          <p:cNvPr id="3" name="Text 1"/>
          <p:cNvSpPr/>
          <p:nvPr/>
        </p:nvSpPr>
        <p:spPr>
          <a:xfrm>
            <a:off x="793790" y="29283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2F3"/>
                </a:solidFill>
                <a:latin typeface="Poppins Light" pitchFamily="34" charset="0"/>
                <a:ea typeface="Poppins Light" pitchFamily="34" charset="-122"/>
                <a:cs typeface="Poppins Light" pitchFamily="34" charset="-120"/>
              </a:rPr>
              <a:t>Mycket Träning</a:t>
            </a:r>
            <a:endParaRPr lang="en-US" sz="2200" dirty="0"/>
          </a:p>
        </p:txBody>
      </p:sp>
      <p:sp>
        <p:nvSpPr>
          <p:cNvPr id="4" name="Text 2"/>
          <p:cNvSpPr/>
          <p:nvPr/>
        </p:nvSpPr>
        <p:spPr>
          <a:xfrm>
            <a:off x="793790" y="3509486"/>
            <a:ext cx="2845594" cy="1814513"/>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Vi strävar efter att erbjuda frekventa träningstillfällen. Tack vare vårt engagerade ledarteam kan vi erbjuda många pass.</a:t>
            </a:r>
            <a:endParaRPr lang="en-US" sz="1750" dirty="0"/>
          </a:p>
        </p:txBody>
      </p:sp>
      <p:sp>
        <p:nvSpPr>
          <p:cNvPr id="5" name="Text 3"/>
          <p:cNvSpPr/>
          <p:nvPr/>
        </p:nvSpPr>
        <p:spPr>
          <a:xfrm>
            <a:off x="4200406" y="29283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2F3"/>
                </a:solidFill>
                <a:latin typeface="Poppins Light" pitchFamily="34" charset="0"/>
                <a:ea typeface="Poppins Light" pitchFamily="34" charset="-122"/>
                <a:cs typeface="Poppins Light" pitchFamily="34" charset="-120"/>
              </a:rPr>
              <a:t>Frivilligt Deltagande</a:t>
            </a:r>
            <a:endParaRPr lang="en-US" sz="2200" dirty="0"/>
          </a:p>
        </p:txBody>
      </p:sp>
      <p:sp>
        <p:nvSpPr>
          <p:cNvPr id="6" name="Text 4"/>
          <p:cNvSpPr/>
          <p:nvPr/>
        </p:nvSpPr>
        <p:spPr>
          <a:xfrm>
            <a:off x="4200406" y="3509486"/>
            <a:ext cx="2845594" cy="1088708"/>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All träning är helt frivillig. Vi vill att barnen ska spela för att de tycker det är kul!</a:t>
            </a:r>
            <a:endParaRPr lang="en-US" sz="1750" dirty="0"/>
          </a:p>
        </p:txBody>
      </p:sp>
      <p:sp>
        <p:nvSpPr>
          <p:cNvPr id="7" name="Text 5"/>
          <p:cNvSpPr/>
          <p:nvPr/>
        </p:nvSpPr>
        <p:spPr>
          <a:xfrm>
            <a:off x="7607022" y="29283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2F3"/>
                </a:solidFill>
                <a:latin typeface="Poppins Light" pitchFamily="34" charset="0"/>
                <a:ea typeface="Poppins Light" pitchFamily="34" charset="-122"/>
                <a:cs typeface="Poppins Light" pitchFamily="34" charset="-120"/>
              </a:rPr>
              <a:t>Anmälan Viktigt</a:t>
            </a:r>
            <a:endParaRPr lang="en-US" sz="2200" dirty="0"/>
          </a:p>
        </p:txBody>
      </p:sp>
      <p:sp>
        <p:nvSpPr>
          <p:cNvPr id="8" name="Text 6"/>
          <p:cNvSpPr/>
          <p:nvPr/>
        </p:nvSpPr>
        <p:spPr>
          <a:xfrm>
            <a:off x="7607022" y="3509486"/>
            <a:ext cx="2845594" cy="1088708"/>
          </a:xfrm>
          <a:prstGeom prst="rect">
            <a:avLst/>
          </a:prstGeom>
          <a:noFill/>
          <a:ln/>
        </p:spPr>
        <p:txBody>
          <a:bodyPr wrap="square" lIns="0" tIns="0" rIns="0" bIns="0" rtlCol="0" anchor="t"/>
          <a:lstStyle/>
          <a:p>
            <a:pPr marL="0" indent="0">
              <a:lnSpc>
                <a:spcPts val="2850"/>
              </a:lnSpc>
              <a:buNone/>
            </a:pPr>
            <a:r>
              <a:rPr lang="en-US" sz="1750" dirty="0" err="1">
                <a:solidFill>
                  <a:srgbClr val="E5E0DF"/>
                </a:solidFill>
                <a:latin typeface="Roboto Light" pitchFamily="34" charset="0"/>
                <a:ea typeface="Roboto Light" pitchFamily="34" charset="-122"/>
                <a:cs typeface="Roboto Light" pitchFamily="34" charset="-120"/>
              </a:rPr>
              <a:t>Anmäl</a:t>
            </a:r>
            <a:r>
              <a:rPr lang="en-US" sz="1750" dirty="0">
                <a:solidFill>
                  <a:srgbClr val="E5E0DF"/>
                </a:solidFill>
                <a:latin typeface="Roboto Light" pitchFamily="34" charset="0"/>
                <a:ea typeface="Roboto Light" pitchFamily="34" charset="-122"/>
                <a:cs typeface="Roboto Light" pitchFamily="34" charset="-120"/>
              </a:rPr>
              <a:t> </a:t>
            </a:r>
            <a:r>
              <a:rPr lang="en-US" sz="1750" dirty="0" err="1">
                <a:solidFill>
                  <a:srgbClr val="E5E0DF"/>
                </a:solidFill>
                <a:latin typeface="Roboto Light" pitchFamily="34" charset="0"/>
                <a:ea typeface="Roboto Light" pitchFamily="34" charset="-122"/>
                <a:cs typeface="Roboto Light" pitchFamily="34" charset="-120"/>
              </a:rPr>
              <a:t>ert</a:t>
            </a:r>
            <a:r>
              <a:rPr lang="en-US" sz="1750" dirty="0">
                <a:solidFill>
                  <a:srgbClr val="E5E0DF"/>
                </a:solidFill>
                <a:latin typeface="Roboto Light" pitchFamily="34" charset="0"/>
                <a:ea typeface="Roboto Light" pitchFamily="34" charset="-122"/>
                <a:cs typeface="Roboto Light" pitchFamily="34" charset="-120"/>
              </a:rPr>
              <a:t> barn till träningarna så vi kan planera </a:t>
            </a:r>
            <a:r>
              <a:rPr lang="en-US" sz="1750" dirty="0" err="1">
                <a:solidFill>
                  <a:srgbClr val="E5E0DF"/>
                </a:solidFill>
                <a:latin typeface="Roboto Light" pitchFamily="34" charset="0"/>
                <a:ea typeface="Roboto Light" pitchFamily="34" charset="-122"/>
                <a:cs typeface="Roboto Light" pitchFamily="34" charset="-120"/>
              </a:rPr>
              <a:t>verksamheten</a:t>
            </a:r>
            <a:r>
              <a:rPr lang="en-US" sz="1750" dirty="0">
                <a:solidFill>
                  <a:srgbClr val="E5E0DF"/>
                </a:solidFill>
                <a:latin typeface="Roboto Light" pitchFamily="34" charset="0"/>
                <a:ea typeface="Roboto Light" pitchFamily="34" charset="-122"/>
                <a:cs typeface="Roboto Light" pitchFamily="34" charset="-120"/>
              </a:rPr>
              <a:t>. Detta </a:t>
            </a:r>
            <a:r>
              <a:rPr lang="en-US" sz="1750" dirty="0" err="1">
                <a:solidFill>
                  <a:srgbClr val="E5E0DF"/>
                </a:solidFill>
                <a:latin typeface="Roboto Light" pitchFamily="34" charset="0"/>
                <a:ea typeface="Roboto Light" pitchFamily="34" charset="-122"/>
                <a:cs typeface="Roboto Light" pitchFamily="34" charset="-120"/>
              </a:rPr>
              <a:t>underlättar</a:t>
            </a:r>
            <a:r>
              <a:rPr lang="en-US" sz="1750" dirty="0">
                <a:solidFill>
                  <a:srgbClr val="E5E0DF"/>
                </a:solidFill>
                <a:latin typeface="Roboto Light" pitchFamily="34" charset="0"/>
                <a:ea typeface="Roboto Light" pitchFamily="34" charset="-122"/>
                <a:cs typeface="Roboto Light" pitchFamily="34" charset="-120"/>
              </a:rPr>
              <a:t> </a:t>
            </a:r>
            <a:r>
              <a:rPr lang="en-US" sz="1750" dirty="0" err="1">
                <a:solidFill>
                  <a:srgbClr val="E5E0DF"/>
                </a:solidFill>
                <a:latin typeface="Roboto Light" pitchFamily="34" charset="0"/>
                <a:ea typeface="Roboto Light" pitchFamily="34" charset="-122"/>
                <a:cs typeface="Roboto Light" pitchFamily="34" charset="-120"/>
              </a:rPr>
              <a:t>väldigt</a:t>
            </a:r>
            <a:r>
              <a:rPr lang="en-US" sz="1750" dirty="0">
                <a:solidFill>
                  <a:srgbClr val="E5E0DF"/>
                </a:solidFill>
                <a:latin typeface="Roboto Light" pitchFamily="34" charset="0"/>
                <a:ea typeface="Roboto Light" pitchFamily="34" charset="-122"/>
                <a:cs typeface="Roboto Light" pitchFamily="34" charset="-120"/>
              </a:rPr>
              <a:t> </a:t>
            </a:r>
            <a:r>
              <a:rPr lang="en-US" sz="1750" dirty="0" err="1">
                <a:solidFill>
                  <a:srgbClr val="E5E0DF"/>
                </a:solidFill>
                <a:latin typeface="Roboto Light" pitchFamily="34" charset="0"/>
                <a:ea typeface="Roboto Light" pitchFamily="34" charset="-122"/>
                <a:cs typeface="Roboto Light" pitchFamily="34" charset="-120"/>
              </a:rPr>
              <a:t>mycket</a:t>
            </a:r>
            <a:r>
              <a:rPr lang="en-US" sz="1750" dirty="0">
                <a:solidFill>
                  <a:srgbClr val="E5E0DF"/>
                </a:solidFill>
                <a:latin typeface="Roboto Light" pitchFamily="34" charset="0"/>
                <a:ea typeface="Roboto Light" pitchFamily="34" charset="-122"/>
                <a:cs typeface="Roboto Light" pitchFamily="34" charset="-120"/>
              </a:rPr>
              <a:t>. </a:t>
            </a:r>
            <a:endParaRPr lang="en-US" sz="1750" dirty="0"/>
          </a:p>
        </p:txBody>
      </p:sp>
      <p:sp>
        <p:nvSpPr>
          <p:cNvPr id="9" name="Text 7"/>
          <p:cNvSpPr/>
          <p:nvPr/>
        </p:nvSpPr>
        <p:spPr>
          <a:xfrm>
            <a:off x="11013638" y="29283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2F3"/>
                </a:solidFill>
                <a:latin typeface="Poppins Light" pitchFamily="34" charset="0"/>
                <a:ea typeface="Poppins Light" pitchFamily="34" charset="-122"/>
                <a:cs typeface="Poppins Light" pitchFamily="34" charset="-120"/>
              </a:rPr>
              <a:t>Samåkning</a:t>
            </a:r>
            <a:endParaRPr lang="en-US" sz="2200" dirty="0"/>
          </a:p>
        </p:txBody>
      </p:sp>
      <p:sp>
        <p:nvSpPr>
          <p:cNvPr id="10" name="Text 8"/>
          <p:cNvSpPr/>
          <p:nvPr/>
        </p:nvSpPr>
        <p:spPr>
          <a:xfrm>
            <a:off x="11013638" y="3509486"/>
            <a:ext cx="2845594" cy="1451610"/>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Vi uppmuntrar samåkning till och från träningarna. .</a:t>
            </a:r>
            <a:endParaRPr lang="en-US" sz="1750" dirty="0"/>
          </a:p>
        </p:txBody>
      </p:sp>
      <p:sp>
        <p:nvSpPr>
          <p:cNvPr id="11" name="Text 9"/>
          <p:cNvSpPr/>
          <p:nvPr/>
        </p:nvSpPr>
        <p:spPr>
          <a:xfrm>
            <a:off x="793790" y="5868233"/>
            <a:ext cx="5670590" cy="708779"/>
          </a:xfrm>
          <a:prstGeom prst="rect">
            <a:avLst/>
          </a:prstGeom>
          <a:noFill/>
          <a:ln/>
        </p:spPr>
        <p:txBody>
          <a:bodyPr wrap="none" lIns="0" tIns="0" rIns="0" bIns="0" rtlCol="0" anchor="t"/>
          <a:lstStyle/>
          <a:p>
            <a:pPr marL="0" indent="0">
              <a:lnSpc>
                <a:spcPts val="5550"/>
              </a:lnSpc>
              <a:buNone/>
            </a:pPr>
            <a:endParaRPr lang="en-US" sz="4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26413"/>
            <a:ext cx="11723013" cy="673418"/>
          </a:xfrm>
          <a:prstGeom prst="rect">
            <a:avLst/>
          </a:prstGeom>
          <a:noFill/>
          <a:ln/>
        </p:spPr>
        <p:txBody>
          <a:bodyPr wrap="none" lIns="0" tIns="0" rIns="0" bIns="0" rtlCol="0" anchor="t"/>
          <a:lstStyle/>
          <a:p>
            <a:pPr marL="0" indent="0">
              <a:lnSpc>
                <a:spcPts val="5300"/>
              </a:lnSpc>
              <a:buNone/>
            </a:pPr>
            <a:r>
              <a:rPr lang="en-US" sz="4200" dirty="0">
                <a:solidFill>
                  <a:srgbClr val="F2F2F3"/>
                </a:solidFill>
                <a:latin typeface="Poppins Light" pitchFamily="34" charset="0"/>
                <a:ea typeface="Poppins Light" pitchFamily="34" charset="-122"/>
                <a:cs typeface="Poppins Light" pitchFamily="34" charset="-120"/>
              </a:rPr>
              <a:t>Träningsupplägg som utvecklar alla spelare</a:t>
            </a:r>
            <a:endParaRPr lang="en-US" sz="4200" dirty="0"/>
          </a:p>
        </p:txBody>
      </p:sp>
      <p:sp>
        <p:nvSpPr>
          <p:cNvPr id="3" name="Text 1"/>
          <p:cNvSpPr/>
          <p:nvPr/>
        </p:nvSpPr>
        <p:spPr>
          <a:xfrm>
            <a:off x="793790" y="1930718"/>
            <a:ext cx="13042821" cy="344805"/>
          </a:xfrm>
          <a:prstGeom prst="rect">
            <a:avLst/>
          </a:prstGeom>
          <a:noFill/>
          <a:ln/>
        </p:spPr>
        <p:txBody>
          <a:bodyPr wrap="none" lIns="0" tIns="0" rIns="0" bIns="0" rtlCol="0" anchor="t"/>
          <a:lstStyle/>
          <a:p>
            <a:pPr marL="0" indent="0">
              <a:lnSpc>
                <a:spcPts val="2700"/>
              </a:lnSpc>
              <a:buNone/>
            </a:pPr>
            <a:r>
              <a:rPr lang="en-US" sz="1650" dirty="0">
                <a:solidFill>
                  <a:srgbClr val="E5E0DF"/>
                </a:solidFill>
                <a:latin typeface="Roboto Light" pitchFamily="34" charset="0"/>
                <a:ea typeface="Roboto Light" pitchFamily="34" charset="-122"/>
                <a:cs typeface="Roboto Light" pitchFamily="34" charset="-120"/>
              </a:rPr>
              <a:t>Vårt mål är att skapa en varierad, rolig och utvecklande träningsmiljö för alla barn i laget.</a:t>
            </a:r>
            <a:endParaRPr lang="en-US" sz="1650" dirty="0"/>
          </a:p>
        </p:txBody>
      </p:sp>
      <p:pic>
        <p:nvPicPr>
          <p:cNvPr id="4" name="Image 0" descr="preencoded.png"/>
          <p:cNvPicPr>
            <a:picLocks noChangeAspect="1"/>
          </p:cNvPicPr>
          <p:nvPr/>
        </p:nvPicPr>
        <p:blipFill>
          <a:blip r:embed="rId3"/>
          <a:stretch>
            <a:fillRect/>
          </a:stretch>
        </p:blipFill>
        <p:spPr>
          <a:xfrm>
            <a:off x="793790" y="2517934"/>
            <a:ext cx="3925491" cy="2426137"/>
          </a:xfrm>
          <a:prstGeom prst="rect">
            <a:avLst/>
          </a:prstGeom>
        </p:spPr>
      </p:pic>
      <p:sp>
        <p:nvSpPr>
          <p:cNvPr id="5" name="Text 2"/>
          <p:cNvSpPr/>
          <p:nvPr/>
        </p:nvSpPr>
        <p:spPr>
          <a:xfrm>
            <a:off x="793790" y="5213390"/>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E5E0DF"/>
                </a:solidFill>
                <a:latin typeface="Poppins Light" pitchFamily="34" charset="0"/>
                <a:ea typeface="Poppins Light" pitchFamily="34" charset="-122"/>
                <a:cs typeface="Poppins Light" pitchFamily="34" charset="-120"/>
              </a:rPr>
              <a:t>Utveckling för alla</a:t>
            </a:r>
            <a:endParaRPr lang="en-US" sz="2100" dirty="0"/>
          </a:p>
        </p:txBody>
      </p:sp>
      <p:sp>
        <p:nvSpPr>
          <p:cNvPr id="6" name="Text 3"/>
          <p:cNvSpPr/>
          <p:nvPr/>
        </p:nvSpPr>
        <p:spPr>
          <a:xfrm>
            <a:off x="793790" y="5679162"/>
            <a:ext cx="4132183" cy="1034415"/>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Roboto Light" pitchFamily="34" charset="0"/>
                <a:ea typeface="Roboto Light" pitchFamily="34" charset="-122"/>
                <a:cs typeface="Roboto Light" pitchFamily="34" charset="-120"/>
              </a:rPr>
              <a:t>Vi vill ge alla barn möjlighet att utvecklas som fotbollsspelare, oavsett deras nuvarande färdighetsnivå.</a:t>
            </a:r>
            <a:endParaRPr lang="en-US" sz="1650" dirty="0"/>
          </a:p>
        </p:txBody>
      </p:sp>
      <p:pic>
        <p:nvPicPr>
          <p:cNvPr id="7" name="Image 1" descr="preencoded.png"/>
          <p:cNvPicPr>
            <a:picLocks noChangeAspect="1"/>
          </p:cNvPicPr>
          <p:nvPr/>
        </p:nvPicPr>
        <p:blipFill>
          <a:blip r:embed="rId4"/>
          <a:stretch>
            <a:fillRect/>
          </a:stretch>
        </p:blipFill>
        <p:spPr>
          <a:xfrm>
            <a:off x="5249108" y="2517934"/>
            <a:ext cx="3925491" cy="2426137"/>
          </a:xfrm>
          <a:prstGeom prst="rect">
            <a:avLst/>
          </a:prstGeom>
        </p:spPr>
      </p:pic>
      <p:sp>
        <p:nvSpPr>
          <p:cNvPr id="8" name="Text 4"/>
          <p:cNvSpPr/>
          <p:nvPr/>
        </p:nvSpPr>
        <p:spPr>
          <a:xfrm>
            <a:off x="5249108" y="5213390"/>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E5E0DF"/>
                </a:solidFill>
                <a:latin typeface="Poppins Light" pitchFamily="34" charset="0"/>
                <a:ea typeface="Poppins Light" pitchFamily="34" charset="-122"/>
                <a:cs typeface="Poppins Light" pitchFamily="34" charset="-120"/>
              </a:rPr>
              <a:t>Balanserad träning</a:t>
            </a:r>
            <a:endParaRPr lang="en-US" sz="2100" dirty="0"/>
          </a:p>
        </p:txBody>
      </p:sp>
      <p:sp>
        <p:nvSpPr>
          <p:cNvPr id="9" name="Text 5"/>
          <p:cNvSpPr/>
          <p:nvPr/>
        </p:nvSpPr>
        <p:spPr>
          <a:xfrm>
            <a:off x="5249108" y="5679162"/>
            <a:ext cx="4132183" cy="1724025"/>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Roboto Light" pitchFamily="34" charset="0"/>
                <a:ea typeface="Roboto Light" pitchFamily="34" charset="-122"/>
                <a:cs typeface="Roboto Light" pitchFamily="34" charset="-120"/>
              </a:rPr>
              <a:t>Vi kombinerar färdighetsövningar och matchspel på varje träning för att träna både tekniska färdigheter och spelförståelse. Detta för att säkerställa att </a:t>
            </a:r>
            <a:r>
              <a:rPr lang="en-US" sz="1650" dirty="0" err="1">
                <a:solidFill>
                  <a:srgbClr val="E5E0DF"/>
                </a:solidFill>
                <a:latin typeface="Roboto Light" pitchFamily="34" charset="0"/>
                <a:ea typeface="Roboto Light" pitchFamily="34" charset="-122"/>
                <a:cs typeface="Roboto Light" pitchFamily="34" charset="-120"/>
              </a:rPr>
              <a:t>alla</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får</a:t>
            </a:r>
            <a:r>
              <a:rPr lang="en-US" sz="1650" dirty="0">
                <a:solidFill>
                  <a:srgbClr val="E5E0DF"/>
                </a:solidFill>
                <a:latin typeface="Roboto Light" pitchFamily="34" charset="0"/>
                <a:ea typeface="Roboto Light" pitchFamily="34" charset="-122"/>
                <a:cs typeface="Roboto Light" pitchFamily="34" charset="-120"/>
              </a:rPr>
              <a:t> ha bollen minst 50 % av träningen</a:t>
            </a:r>
            <a:endParaRPr lang="en-US" sz="1650" dirty="0"/>
          </a:p>
        </p:txBody>
      </p:sp>
      <p:pic>
        <p:nvPicPr>
          <p:cNvPr id="10" name="Image 2" descr="preencoded.png"/>
          <p:cNvPicPr>
            <a:picLocks noChangeAspect="1"/>
          </p:cNvPicPr>
          <p:nvPr/>
        </p:nvPicPr>
        <p:blipFill>
          <a:blip r:embed="rId5"/>
          <a:stretch>
            <a:fillRect/>
          </a:stretch>
        </p:blipFill>
        <p:spPr>
          <a:xfrm>
            <a:off x="9704427" y="2517934"/>
            <a:ext cx="3925491" cy="2426137"/>
          </a:xfrm>
          <a:prstGeom prst="rect">
            <a:avLst/>
          </a:prstGeom>
        </p:spPr>
      </p:pic>
      <p:sp>
        <p:nvSpPr>
          <p:cNvPr id="11" name="Text 6"/>
          <p:cNvSpPr/>
          <p:nvPr/>
        </p:nvSpPr>
        <p:spPr>
          <a:xfrm>
            <a:off x="9704427" y="5213390"/>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E5E0DF"/>
                </a:solidFill>
                <a:latin typeface="Poppins Light" pitchFamily="34" charset="0"/>
                <a:ea typeface="Poppins Light" pitchFamily="34" charset="-122"/>
                <a:cs typeface="Poppins Light" pitchFamily="34" charset="-120"/>
              </a:rPr>
              <a:t>Stimulerande miljö</a:t>
            </a:r>
            <a:endParaRPr lang="en-US" sz="2100" dirty="0"/>
          </a:p>
        </p:txBody>
      </p:sp>
      <p:sp>
        <p:nvSpPr>
          <p:cNvPr id="12" name="Text 7"/>
          <p:cNvSpPr/>
          <p:nvPr/>
        </p:nvSpPr>
        <p:spPr>
          <a:xfrm>
            <a:off x="9704427" y="5679162"/>
            <a:ext cx="4132183" cy="1034415"/>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Roboto Light" pitchFamily="34" charset="0"/>
                <a:ea typeface="Roboto Light" pitchFamily="34" charset="-122"/>
                <a:cs typeface="Roboto Light" pitchFamily="34" charset="-120"/>
              </a:rPr>
              <a:t>Genom detta upplägg hoppas vi skapa en miljö som är både stimulerande och utvecklande för </a:t>
            </a:r>
            <a:r>
              <a:rPr lang="en-US" sz="1650" dirty="0" err="1">
                <a:solidFill>
                  <a:srgbClr val="E5E0DF"/>
                </a:solidFill>
                <a:latin typeface="Roboto Light" pitchFamily="34" charset="0"/>
                <a:ea typeface="Roboto Light" pitchFamily="34" charset="-122"/>
                <a:cs typeface="Roboto Light" pitchFamily="34" charset="-120"/>
              </a:rPr>
              <a:t>alla</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barnen</a:t>
            </a:r>
            <a:r>
              <a:rPr lang="en-US" sz="1650" dirty="0">
                <a:solidFill>
                  <a:srgbClr val="E5E0DF"/>
                </a:solidFill>
                <a:latin typeface="Roboto Light" pitchFamily="34" charset="0"/>
                <a:ea typeface="Roboto Light" pitchFamily="34" charset="-122"/>
                <a:cs typeface="Roboto Light" pitchFamily="34" charset="-120"/>
              </a:rPr>
              <a:t>.</a:t>
            </a:r>
            <a:br>
              <a:rPr lang="en-US" sz="1650" dirty="0">
                <a:solidFill>
                  <a:srgbClr val="E5E0DF"/>
                </a:solidFill>
                <a:latin typeface="Roboto Light" pitchFamily="34" charset="0"/>
                <a:ea typeface="Roboto Light" pitchFamily="34" charset="-122"/>
                <a:cs typeface="Roboto Light" pitchFamily="34" charset="-120"/>
              </a:rPr>
            </a:br>
            <a:br>
              <a:rPr lang="en-US" sz="1650" dirty="0">
                <a:solidFill>
                  <a:srgbClr val="E5E0DF"/>
                </a:solidFill>
                <a:latin typeface="Roboto Light" pitchFamily="34" charset="0"/>
                <a:ea typeface="Roboto Light" pitchFamily="34" charset="-122"/>
                <a:cs typeface="Roboto Light" pitchFamily="34" charset="-120"/>
              </a:rPr>
            </a:br>
            <a:r>
              <a:rPr lang="en-US" sz="1650" dirty="0" err="1">
                <a:solidFill>
                  <a:srgbClr val="E5E0DF"/>
                </a:solidFill>
                <a:latin typeface="Roboto Light" pitchFamily="34" charset="0"/>
                <a:ea typeface="Roboto Light" pitchFamily="34" charset="-122"/>
                <a:cs typeface="Roboto Light" pitchFamily="34" charset="-120"/>
              </a:rPr>
              <a:t>Vår</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första</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prioritering</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är</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att</a:t>
            </a:r>
            <a:r>
              <a:rPr lang="en-US" sz="1650" dirty="0">
                <a:solidFill>
                  <a:srgbClr val="E5E0DF"/>
                </a:solidFill>
                <a:latin typeface="Roboto Light" pitchFamily="34" charset="0"/>
                <a:ea typeface="Roboto Light" pitchFamily="34" charset="-122"/>
                <a:cs typeface="Roboto Light" pitchFamily="34" charset="-120"/>
              </a:rPr>
              <a:t> det ska </a:t>
            </a:r>
            <a:r>
              <a:rPr lang="en-US" sz="1650" dirty="0" err="1">
                <a:solidFill>
                  <a:srgbClr val="E5E0DF"/>
                </a:solidFill>
                <a:latin typeface="Roboto Light" pitchFamily="34" charset="0"/>
                <a:ea typeface="Roboto Light" pitchFamily="34" charset="-122"/>
                <a:cs typeface="Roboto Light" pitchFamily="34" charset="-120"/>
              </a:rPr>
              <a:t>vara</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kul</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att</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spela</a:t>
            </a:r>
            <a:r>
              <a:rPr lang="en-US" sz="1650" dirty="0">
                <a:solidFill>
                  <a:srgbClr val="E5E0DF"/>
                </a:solidFill>
                <a:latin typeface="Roboto Light" pitchFamily="34" charset="0"/>
                <a:ea typeface="Roboto Light" pitchFamily="34" charset="-122"/>
                <a:cs typeface="Roboto Light" pitchFamily="34" charset="-120"/>
              </a:rPr>
              <a:t> </a:t>
            </a:r>
            <a:r>
              <a:rPr lang="en-US" sz="1650" dirty="0" err="1">
                <a:solidFill>
                  <a:srgbClr val="E5E0DF"/>
                </a:solidFill>
                <a:latin typeface="Roboto Light" pitchFamily="34" charset="0"/>
                <a:ea typeface="Roboto Light" pitchFamily="34" charset="-122"/>
                <a:cs typeface="Roboto Light" pitchFamily="34" charset="-120"/>
              </a:rPr>
              <a:t>fotboll</a:t>
            </a:r>
            <a:r>
              <a:rPr lang="en-US" sz="1650" dirty="0">
                <a:solidFill>
                  <a:srgbClr val="E5E0DF"/>
                </a:solidFill>
                <a:latin typeface="Roboto Light" pitchFamily="34" charset="0"/>
                <a:ea typeface="Roboto Light" pitchFamily="34" charset="-122"/>
                <a:cs typeface="Roboto Light" pitchFamily="34" charset="-120"/>
              </a:rPr>
              <a:t> med </a:t>
            </a:r>
            <a:r>
              <a:rPr lang="en-US" sz="1650" dirty="0" err="1">
                <a:solidFill>
                  <a:srgbClr val="E5E0DF"/>
                </a:solidFill>
                <a:latin typeface="Roboto Light" pitchFamily="34" charset="0"/>
                <a:ea typeface="Roboto Light" pitchFamily="34" charset="-122"/>
                <a:cs typeface="Roboto Light" pitchFamily="34" charset="-120"/>
              </a:rPr>
              <a:t>Hammarö</a:t>
            </a:r>
            <a:r>
              <a:rPr lang="en-US" sz="1650" dirty="0">
                <a:solidFill>
                  <a:srgbClr val="E5E0DF"/>
                </a:solidFill>
                <a:latin typeface="Roboto Light" pitchFamily="34" charset="0"/>
                <a:ea typeface="Roboto Light" pitchFamily="34" charset="-122"/>
                <a:cs typeface="Roboto Light" pitchFamily="34" charset="-120"/>
              </a:rPr>
              <a:t> FK – P8</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47418"/>
            <a:ext cx="6275308" cy="708779"/>
          </a:xfrm>
          <a:prstGeom prst="rect">
            <a:avLst/>
          </a:prstGeom>
          <a:noFill/>
          <a:ln/>
        </p:spPr>
        <p:txBody>
          <a:bodyPr wrap="none" lIns="0" tIns="0" rIns="0" bIns="0" rtlCol="0" anchor="t"/>
          <a:lstStyle/>
          <a:p>
            <a:pPr marL="0" indent="0">
              <a:lnSpc>
                <a:spcPts val="5550"/>
              </a:lnSpc>
              <a:buNone/>
            </a:pPr>
            <a:r>
              <a:rPr lang="en-US" sz="4450" dirty="0">
                <a:solidFill>
                  <a:srgbClr val="F2F2F3"/>
                </a:solidFill>
                <a:latin typeface="Poppins Light" pitchFamily="34" charset="0"/>
                <a:ea typeface="Poppins Light" pitchFamily="34" charset="-122"/>
                <a:cs typeface="Poppins Light" pitchFamily="34" charset="-120"/>
              </a:rPr>
              <a:t>Poolspel och Anmälan</a:t>
            </a:r>
            <a:endParaRPr lang="en-US" sz="4450" dirty="0"/>
          </a:p>
        </p:txBody>
      </p:sp>
      <p:sp>
        <p:nvSpPr>
          <p:cNvPr id="4" name="Shape 1"/>
          <p:cNvSpPr/>
          <p:nvPr/>
        </p:nvSpPr>
        <p:spPr>
          <a:xfrm>
            <a:off x="793790" y="2296358"/>
            <a:ext cx="3664863" cy="2773799"/>
          </a:xfrm>
          <a:prstGeom prst="roundRect">
            <a:avLst>
              <a:gd name="adj" fmla="val 3435"/>
            </a:avLst>
          </a:prstGeom>
          <a:solidFill>
            <a:srgbClr val="3D3D42"/>
          </a:solidFill>
          <a:ln w="7620">
            <a:solidFill>
              <a:srgbClr val="56565B"/>
            </a:solidFill>
            <a:prstDash val="solid"/>
          </a:ln>
        </p:spPr>
        <p:txBody>
          <a:bodyPr/>
          <a:lstStyle/>
          <a:p>
            <a:endParaRPr lang="sv-SE"/>
          </a:p>
        </p:txBody>
      </p:sp>
      <p:sp>
        <p:nvSpPr>
          <p:cNvPr id="5" name="Text 2"/>
          <p:cNvSpPr/>
          <p:nvPr/>
        </p:nvSpPr>
        <p:spPr>
          <a:xfrm>
            <a:off x="1028224" y="253079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Poppins Light" pitchFamily="34" charset="0"/>
                <a:ea typeface="Poppins Light" pitchFamily="34" charset="-122"/>
                <a:cs typeface="Poppins Light" pitchFamily="34" charset="-120"/>
              </a:rPr>
              <a:t>6 Poolspel Årligen</a:t>
            </a:r>
            <a:endParaRPr lang="en-US" sz="2200" dirty="0"/>
          </a:p>
        </p:txBody>
      </p:sp>
      <p:sp>
        <p:nvSpPr>
          <p:cNvPr id="6" name="Text 3"/>
          <p:cNvSpPr/>
          <p:nvPr/>
        </p:nvSpPr>
        <p:spPr>
          <a:xfrm>
            <a:off x="1028224" y="3021211"/>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Vi deltar i cirka sex poolspel per år. Spelas på helgerna.</a:t>
            </a:r>
            <a:endParaRPr lang="en-US" sz="1750" dirty="0"/>
          </a:p>
        </p:txBody>
      </p:sp>
      <p:sp>
        <p:nvSpPr>
          <p:cNvPr id="7" name="Shape 4"/>
          <p:cNvSpPr/>
          <p:nvPr/>
        </p:nvSpPr>
        <p:spPr>
          <a:xfrm>
            <a:off x="4685467" y="2296358"/>
            <a:ext cx="3664863" cy="2773799"/>
          </a:xfrm>
          <a:prstGeom prst="roundRect">
            <a:avLst>
              <a:gd name="adj" fmla="val 3435"/>
            </a:avLst>
          </a:prstGeom>
          <a:solidFill>
            <a:srgbClr val="3D3D42"/>
          </a:solidFill>
          <a:ln w="7620">
            <a:solidFill>
              <a:srgbClr val="56565B"/>
            </a:solidFill>
            <a:prstDash val="solid"/>
          </a:ln>
        </p:spPr>
        <p:txBody>
          <a:bodyPr/>
          <a:lstStyle/>
          <a:p>
            <a:endParaRPr lang="sv-SE"/>
          </a:p>
        </p:txBody>
      </p:sp>
      <p:sp>
        <p:nvSpPr>
          <p:cNvPr id="8" name="Text 5"/>
          <p:cNvSpPr/>
          <p:nvPr/>
        </p:nvSpPr>
        <p:spPr>
          <a:xfrm>
            <a:off x="4919901" y="253079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Poppins Light" pitchFamily="34" charset="0"/>
                <a:ea typeface="Poppins Light" pitchFamily="34" charset="-122"/>
                <a:cs typeface="Poppins Light" pitchFamily="34" charset="-120"/>
              </a:rPr>
              <a:t>Anmälan</a:t>
            </a:r>
            <a:endParaRPr lang="en-US" sz="2200" dirty="0"/>
          </a:p>
        </p:txBody>
      </p:sp>
      <p:sp>
        <p:nvSpPr>
          <p:cNvPr id="9" name="Text 6"/>
          <p:cNvSpPr/>
          <p:nvPr/>
        </p:nvSpPr>
        <p:spPr>
          <a:xfrm>
            <a:off x="4919901" y="3021211"/>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Ett meddelande kommer skickas ut. Där frågar vi om ert barn vill delta i poolspel. Svara gärna så fort som möjligt. Vi måste anmäla till VFF 16 Mars</a:t>
            </a:r>
            <a:endParaRPr lang="en-US" sz="1750" dirty="0"/>
          </a:p>
        </p:txBody>
      </p:sp>
      <p:sp>
        <p:nvSpPr>
          <p:cNvPr id="10" name="Shape 7"/>
          <p:cNvSpPr/>
          <p:nvPr/>
        </p:nvSpPr>
        <p:spPr>
          <a:xfrm>
            <a:off x="793790" y="5296972"/>
            <a:ext cx="7556421" cy="1685092"/>
          </a:xfrm>
          <a:prstGeom prst="roundRect">
            <a:avLst>
              <a:gd name="adj" fmla="val 5654"/>
            </a:avLst>
          </a:prstGeom>
          <a:solidFill>
            <a:srgbClr val="3D3D42"/>
          </a:solidFill>
          <a:ln w="7620">
            <a:solidFill>
              <a:srgbClr val="56565B"/>
            </a:solidFill>
            <a:prstDash val="solid"/>
          </a:ln>
        </p:spPr>
        <p:txBody>
          <a:bodyPr/>
          <a:lstStyle/>
          <a:p>
            <a:endParaRPr lang="sv-SE"/>
          </a:p>
        </p:txBody>
      </p:sp>
      <p:sp>
        <p:nvSpPr>
          <p:cNvPr id="11" name="Text 8"/>
          <p:cNvSpPr/>
          <p:nvPr/>
        </p:nvSpPr>
        <p:spPr>
          <a:xfrm>
            <a:off x="1028224" y="553140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Poppins Light" pitchFamily="34" charset="0"/>
                <a:ea typeface="Poppins Light" pitchFamily="34" charset="-122"/>
                <a:cs typeface="Poppins Light" pitchFamily="34" charset="-120"/>
              </a:rPr>
              <a:t>Lagens Storlek</a:t>
            </a:r>
            <a:endParaRPr lang="en-US" sz="2200" dirty="0"/>
          </a:p>
        </p:txBody>
      </p:sp>
      <p:sp>
        <p:nvSpPr>
          <p:cNvPr id="12" name="Text 9"/>
          <p:cNvSpPr/>
          <p:nvPr/>
        </p:nvSpPr>
        <p:spPr>
          <a:xfrm>
            <a:off x="1028224" y="6021824"/>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Antalet anmälningar ligger till grund för hur många lag vi anmäler till </a:t>
            </a:r>
            <a:r>
              <a:rPr lang="en-US" sz="1750" dirty="0" err="1">
                <a:solidFill>
                  <a:srgbClr val="E5E0DF"/>
                </a:solidFill>
                <a:latin typeface="Roboto Light" pitchFamily="34" charset="0"/>
                <a:ea typeface="Roboto Light" pitchFamily="34" charset="-122"/>
                <a:cs typeface="Roboto Light" pitchFamily="34" charset="-120"/>
              </a:rPr>
              <a:t>poolspel</a:t>
            </a:r>
            <a:r>
              <a:rPr lang="en-US" sz="1750" dirty="0">
                <a:solidFill>
                  <a:srgbClr val="E5E0DF"/>
                </a:solidFill>
                <a:latin typeface="Roboto Light" pitchFamily="34" charset="0"/>
                <a:ea typeface="Roboto Light" pitchFamily="34" charset="-122"/>
                <a:cs typeface="Roboto Light" pitchFamily="34" charset="-120"/>
              </a:rPr>
              <a: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722365" y="842277"/>
            <a:ext cx="9003353" cy="1417558"/>
          </a:xfrm>
          <a:prstGeom prst="rect">
            <a:avLst/>
          </a:prstGeom>
          <a:noFill/>
          <a:ln/>
        </p:spPr>
        <p:txBody>
          <a:bodyPr wrap="square" lIns="0" tIns="0" rIns="0" bIns="0" rtlCol="0" anchor="t"/>
          <a:lstStyle/>
          <a:p>
            <a:pPr marL="0" indent="0">
              <a:lnSpc>
                <a:spcPts val="5550"/>
              </a:lnSpc>
              <a:buNone/>
            </a:pPr>
            <a:r>
              <a:rPr lang="en-US" sz="4450" dirty="0">
                <a:solidFill>
                  <a:srgbClr val="F2F2F3"/>
                </a:solidFill>
                <a:latin typeface="Poppins Light" pitchFamily="34" charset="0"/>
                <a:ea typeface="Poppins Light" pitchFamily="34" charset="-122"/>
                <a:cs typeface="Poppins Light" pitchFamily="34" charset="-120"/>
              </a:rPr>
              <a:t>Kostnader Under Säsongen</a:t>
            </a:r>
            <a:endParaRPr lang="en-US" sz="4450" dirty="0"/>
          </a:p>
        </p:txBody>
      </p:sp>
      <p:sp>
        <p:nvSpPr>
          <p:cNvPr id="4" name="Text 1"/>
          <p:cNvSpPr/>
          <p:nvPr/>
        </p:nvSpPr>
        <p:spPr>
          <a:xfrm>
            <a:off x="770632" y="3344686"/>
            <a:ext cx="3608070" cy="748427"/>
          </a:xfrm>
          <a:prstGeom prst="rect">
            <a:avLst/>
          </a:prstGeom>
          <a:noFill/>
          <a:ln/>
        </p:spPr>
        <p:txBody>
          <a:bodyPr wrap="none" lIns="0" tIns="0" rIns="0" bIns="0" rtlCol="0" anchor="t"/>
          <a:lstStyle/>
          <a:p>
            <a:pPr marL="0" indent="0" algn="ctr">
              <a:lnSpc>
                <a:spcPts val="5850"/>
              </a:lnSpc>
              <a:buNone/>
            </a:pPr>
            <a:r>
              <a:rPr lang="en-US" sz="3200" dirty="0">
                <a:solidFill>
                  <a:srgbClr val="E5E0DF"/>
                </a:solidFill>
                <a:latin typeface="Poppins Light" pitchFamily="34" charset="0"/>
                <a:ea typeface="Poppins Light" pitchFamily="34" charset="-122"/>
                <a:cs typeface="Poppins Light" pitchFamily="34" charset="-120"/>
              </a:rPr>
              <a:t>1100 </a:t>
            </a:r>
            <a:r>
              <a:rPr lang="en-US" sz="3200" dirty="0" err="1">
                <a:solidFill>
                  <a:srgbClr val="E5E0DF"/>
                </a:solidFill>
                <a:latin typeface="Poppins Light" pitchFamily="34" charset="0"/>
                <a:ea typeface="Poppins Light" pitchFamily="34" charset="-122"/>
                <a:cs typeface="Poppins Light" pitchFamily="34" charset="-120"/>
              </a:rPr>
              <a:t>kr</a:t>
            </a:r>
            <a:endParaRPr lang="en-US" sz="3200" dirty="0"/>
          </a:p>
        </p:txBody>
      </p:sp>
      <p:sp>
        <p:nvSpPr>
          <p:cNvPr id="5" name="Text 2"/>
          <p:cNvSpPr/>
          <p:nvPr/>
        </p:nvSpPr>
        <p:spPr>
          <a:xfrm>
            <a:off x="1180148" y="2843831"/>
            <a:ext cx="2835235" cy="354330"/>
          </a:xfrm>
          <a:prstGeom prst="rect">
            <a:avLst/>
          </a:prstGeom>
          <a:noFill/>
          <a:ln/>
        </p:spPr>
        <p:txBody>
          <a:bodyPr wrap="none" lIns="0" tIns="0" rIns="0" bIns="0" rtlCol="0" anchor="t"/>
          <a:lstStyle/>
          <a:p>
            <a:pPr marL="0" indent="0" algn="ctr">
              <a:lnSpc>
                <a:spcPts val="2750"/>
              </a:lnSpc>
              <a:buNone/>
            </a:pPr>
            <a:r>
              <a:rPr lang="en-US" sz="3600" dirty="0">
                <a:solidFill>
                  <a:srgbClr val="E5E0DF"/>
                </a:solidFill>
                <a:latin typeface="Poppins Light" pitchFamily="34" charset="0"/>
                <a:ea typeface="Poppins Light" pitchFamily="34" charset="-122"/>
                <a:cs typeface="Poppins Light" pitchFamily="34" charset="-120"/>
              </a:rPr>
              <a:t>Medlemsavgift</a:t>
            </a:r>
            <a:endParaRPr lang="en-US" sz="3600" dirty="0"/>
          </a:p>
        </p:txBody>
      </p:sp>
      <p:sp>
        <p:nvSpPr>
          <p:cNvPr id="6" name="Text 3"/>
          <p:cNvSpPr/>
          <p:nvPr/>
        </p:nvSpPr>
        <p:spPr>
          <a:xfrm>
            <a:off x="793790" y="4136487"/>
            <a:ext cx="3608070" cy="725805"/>
          </a:xfrm>
          <a:prstGeom prst="rect">
            <a:avLst/>
          </a:prstGeom>
          <a:noFill/>
          <a:ln/>
        </p:spPr>
        <p:txBody>
          <a:bodyPr wrap="square" lIns="0" tIns="0" rIns="0" bIns="0" rtlCol="0" anchor="t"/>
          <a:lstStyle/>
          <a:p>
            <a:pPr marL="0" indent="0" algn="ctr">
              <a:lnSpc>
                <a:spcPts val="2850"/>
              </a:lnSpc>
              <a:buNone/>
            </a:pPr>
            <a:r>
              <a:rPr lang="en-US" sz="1750" dirty="0">
                <a:solidFill>
                  <a:srgbClr val="E5E0DF"/>
                </a:solidFill>
                <a:latin typeface="Roboto Light" pitchFamily="34" charset="0"/>
                <a:ea typeface="Roboto Light" pitchFamily="34" charset="-122"/>
                <a:cs typeface="Roboto Light" pitchFamily="34" charset="-120"/>
              </a:rPr>
              <a:t>Medlemsavgiften är 1100 kr per år. Den betalas separat.</a:t>
            </a:r>
            <a:endParaRPr lang="en-US" sz="1750" dirty="0"/>
          </a:p>
        </p:txBody>
      </p:sp>
      <p:sp>
        <p:nvSpPr>
          <p:cNvPr id="7" name="Text 4"/>
          <p:cNvSpPr/>
          <p:nvPr/>
        </p:nvSpPr>
        <p:spPr>
          <a:xfrm>
            <a:off x="4775015" y="2469617"/>
            <a:ext cx="3608189" cy="748427"/>
          </a:xfrm>
          <a:prstGeom prst="rect">
            <a:avLst/>
          </a:prstGeom>
          <a:noFill/>
          <a:ln/>
        </p:spPr>
        <p:txBody>
          <a:bodyPr wrap="none" lIns="0" tIns="0" rIns="0" bIns="0" rtlCol="0" anchor="t"/>
          <a:lstStyle/>
          <a:p>
            <a:pPr marL="0" indent="0" algn="ctr">
              <a:lnSpc>
                <a:spcPts val="5850"/>
              </a:lnSpc>
              <a:buNone/>
            </a:pPr>
            <a:r>
              <a:rPr lang="en-US" sz="4000" dirty="0">
                <a:solidFill>
                  <a:srgbClr val="E5E0DF"/>
                </a:solidFill>
                <a:latin typeface="Poppins Light" pitchFamily="34" charset="0"/>
                <a:ea typeface="Poppins Light" pitchFamily="34" charset="-122"/>
                <a:cs typeface="Poppins Light" pitchFamily="34" charset="-120"/>
              </a:rPr>
              <a:t>Cuper</a:t>
            </a:r>
            <a:endParaRPr lang="en-US" sz="4000" dirty="0"/>
          </a:p>
        </p:txBody>
      </p:sp>
      <p:sp>
        <p:nvSpPr>
          <p:cNvPr id="8" name="Text 5"/>
          <p:cNvSpPr/>
          <p:nvPr/>
        </p:nvSpPr>
        <p:spPr>
          <a:xfrm>
            <a:off x="5128498" y="4958120"/>
            <a:ext cx="2835235" cy="354330"/>
          </a:xfrm>
          <a:prstGeom prst="rect">
            <a:avLst/>
          </a:prstGeom>
          <a:noFill/>
          <a:ln/>
        </p:spPr>
        <p:txBody>
          <a:bodyPr wrap="none" lIns="0" tIns="0" rIns="0" bIns="0" rtlCol="0" anchor="t"/>
          <a:lstStyle/>
          <a:p>
            <a:pPr marL="0" indent="0" algn="ctr">
              <a:lnSpc>
                <a:spcPts val="2750"/>
              </a:lnSpc>
              <a:buNone/>
            </a:pPr>
            <a:endParaRPr lang="en-US" sz="2200" dirty="0"/>
          </a:p>
        </p:txBody>
      </p:sp>
      <p:sp>
        <p:nvSpPr>
          <p:cNvPr id="9" name="Text 6"/>
          <p:cNvSpPr/>
          <p:nvPr/>
        </p:nvSpPr>
        <p:spPr>
          <a:xfrm>
            <a:off x="953334" y="5048726"/>
            <a:ext cx="3608189" cy="725805"/>
          </a:xfrm>
          <a:prstGeom prst="rect">
            <a:avLst/>
          </a:prstGeom>
          <a:noFill/>
          <a:ln/>
        </p:spPr>
        <p:txBody>
          <a:bodyPr wrap="square" lIns="0" tIns="0" rIns="0" bIns="0" rtlCol="0" anchor="t"/>
          <a:lstStyle/>
          <a:p>
            <a:pPr marL="0" indent="0" algn="ctr">
              <a:lnSpc>
                <a:spcPts val="2850"/>
              </a:lnSpc>
              <a:buNone/>
            </a:pPr>
            <a:r>
              <a:rPr lang="en-US" sz="1750" dirty="0">
                <a:solidFill>
                  <a:schemeClr val="bg1"/>
                </a:solidFill>
              </a:rPr>
              <a:t>I </a:t>
            </a:r>
            <a:r>
              <a:rPr lang="en-US" sz="1750" dirty="0" err="1">
                <a:solidFill>
                  <a:schemeClr val="bg1"/>
                </a:solidFill>
              </a:rPr>
              <a:t>medlemsavgiften</a:t>
            </a:r>
            <a:r>
              <a:rPr lang="en-US" sz="1750" dirty="0">
                <a:solidFill>
                  <a:schemeClr val="bg1"/>
                </a:solidFill>
              </a:rPr>
              <a:t> </a:t>
            </a:r>
            <a:r>
              <a:rPr lang="en-US" sz="1750" dirty="0" err="1">
                <a:solidFill>
                  <a:schemeClr val="bg1"/>
                </a:solidFill>
              </a:rPr>
              <a:t>ingår</a:t>
            </a:r>
            <a:r>
              <a:rPr lang="en-US" sz="1750" dirty="0">
                <a:solidFill>
                  <a:schemeClr val="bg1"/>
                </a:solidFill>
              </a:rPr>
              <a:t> </a:t>
            </a:r>
            <a:r>
              <a:rPr lang="en-US" sz="1750" dirty="0" err="1">
                <a:solidFill>
                  <a:schemeClr val="bg1"/>
                </a:solidFill>
              </a:rPr>
              <a:t>ett</a:t>
            </a:r>
            <a:r>
              <a:rPr lang="en-US" sz="1750" dirty="0">
                <a:solidFill>
                  <a:schemeClr val="bg1"/>
                </a:solidFill>
              </a:rPr>
              <a:t> </a:t>
            </a:r>
            <a:r>
              <a:rPr lang="en-US" sz="1750" dirty="0" err="1">
                <a:solidFill>
                  <a:schemeClr val="bg1"/>
                </a:solidFill>
              </a:rPr>
              <a:t>träningskit</a:t>
            </a:r>
            <a:endParaRPr lang="en-US" sz="1750" dirty="0">
              <a:solidFill>
                <a:schemeClr val="bg1"/>
              </a:solidFill>
            </a:endParaRPr>
          </a:p>
        </p:txBody>
      </p:sp>
      <p:pic>
        <p:nvPicPr>
          <p:cNvPr id="11" name="Image 0" descr="preencoded.png">
            <a:extLst>
              <a:ext uri="{FF2B5EF4-FFF2-40B4-BE49-F238E27FC236}">
                <a16:creationId xmlns:a16="http://schemas.microsoft.com/office/drawing/2014/main" id="{FE7C5B89-659E-A4CF-CA95-B30A1E38064E}"/>
              </a:ext>
            </a:extLst>
          </p:cNvPr>
          <p:cNvPicPr>
            <a:picLocks noChangeAspect="1"/>
          </p:cNvPicPr>
          <p:nvPr/>
        </p:nvPicPr>
        <p:blipFill>
          <a:blip r:embed="rId3"/>
          <a:stretch>
            <a:fillRect/>
          </a:stretch>
        </p:blipFill>
        <p:spPr>
          <a:xfrm>
            <a:off x="8858690" y="0"/>
            <a:ext cx="5770887" cy="822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55859" y="597440"/>
            <a:ext cx="7456884" cy="708779"/>
          </a:xfrm>
          <a:prstGeom prst="rect">
            <a:avLst/>
          </a:prstGeom>
          <a:noFill/>
          <a:ln/>
        </p:spPr>
        <p:txBody>
          <a:bodyPr wrap="none" lIns="0" tIns="0" rIns="0" bIns="0" rtlCol="0" anchor="t"/>
          <a:lstStyle/>
          <a:p>
            <a:pPr marL="0" indent="0">
              <a:lnSpc>
                <a:spcPts val="5550"/>
              </a:lnSpc>
              <a:buNone/>
            </a:pPr>
            <a:r>
              <a:rPr lang="en-US" sz="4450" b="1" dirty="0">
                <a:solidFill>
                  <a:srgbClr val="F2F2F3"/>
                </a:solidFill>
                <a:latin typeface="Poppins Light" pitchFamily="34" charset="0"/>
                <a:ea typeface="Poppins Light" pitchFamily="34" charset="-122"/>
                <a:cs typeface="Poppins Light" pitchFamily="34" charset="-120"/>
              </a:rPr>
              <a:t>Sponsring och försäljning</a:t>
            </a:r>
            <a:endParaRPr lang="en-US" sz="4450" dirty="0"/>
          </a:p>
        </p:txBody>
      </p:sp>
      <p:sp>
        <p:nvSpPr>
          <p:cNvPr id="3" name="Text 1"/>
          <p:cNvSpPr/>
          <p:nvPr/>
        </p:nvSpPr>
        <p:spPr>
          <a:xfrm>
            <a:off x="455859" y="1814002"/>
            <a:ext cx="10159133" cy="725805"/>
          </a:xfrm>
          <a:prstGeom prst="rect">
            <a:avLst/>
          </a:prstGeom>
          <a:noFill/>
          <a:ln/>
        </p:spPr>
        <p:txBody>
          <a:bodyPr wrap="square" lIns="0" tIns="0" rIns="0" bIns="0" rtlCol="0" anchor="t"/>
          <a:lstStyle/>
          <a:p>
            <a:pPr marL="0" indent="0">
              <a:lnSpc>
                <a:spcPts val="2850"/>
              </a:lnSpc>
              <a:buNone/>
            </a:pPr>
            <a:r>
              <a:rPr lang="en-US" sz="2400" dirty="0">
                <a:solidFill>
                  <a:srgbClr val="E5E0DF"/>
                </a:solidFill>
                <a:latin typeface="Roboto Light" pitchFamily="34" charset="0"/>
                <a:ea typeface="Roboto Light" pitchFamily="34" charset="-122"/>
                <a:cs typeface="Roboto Light" pitchFamily="34" charset="-120"/>
              </a:rPr>
              <a:t>Att hitta sponsorer och sälja produkter är en viktig del av lagets verksamhet. Detta hjälper oss att täcka kostnader för träning, utrustning och andra aktiviteter under säsongen.</a:t>
            </a:r>
            <a:endParaRPr lang="en-US" sz="2400" dirty="0"/>
          </a:p>
        </p:txBody>
      </p:sp>
      <p:sp>
        <p:nvSpPr>
          <p:cNvPr id="4" name="Text 2"/>
          <p:cNvSpPr/>
          <p:nvPr/>
        </p:nvSpPr>
        <p:spPr>
          <a:xfrm>
            <a:off x="455859" y="3291822"/>
            <a:ext cx="10159133" cy="725805"/>
          </a:xfrm>
          <a:prstGeom prst="rect">
            <a:avLst/>
          </a:prstGeom>
          <a:noFill/>
          <a:ln/>
        </p:spPr>
        <p:txBody>
          <a:bodyPr wrap="square" lIns="0" tIns="0" rIns="0" bIns="0" rtlCol="0" anchor="t"/>
          <a:lstStyle/>
          <a:p>
            <a:pPr marL="0" indent="0">
              <a:lnSpc>
                <a:spcPts val="2850"/>
              </a:lnSpc>
              <a:buNone/>
            </a:pPr>
            <a:r>
              <a:rPr lang="en-US" sz="2400" dirty="0">
                <a:solidFill>
                  <a:srgbClr val="E5E0DF"/>
                </a:solidFill>
                <a:latin typeface="Roboto Light" pitchFamily="34" charset="0"/>
                <a:ea typeface="Roboto Light" pitchFamily="34" charset="-122"/>
                <a:cs typeface="Roboto Light" pitchFamily="34" charset="-120"/>
              </a:rPr>
              <a:t>Vi behöver din hjälp för att nå ut till potentiella sponsorer i lokalsamhället. Kanske känner du någon som driver ett företag som skulle kunna vara intresserad av att stödja laget? Eller har du idéer om produkter vi kan sälja för att samla in pengar?</a:t>
            </a:r>
            <a:endParaRPr lang="en-US" sz="2400" dirty="0"/>
          </a:p>
        </p:txBody>
      </p:sp>
      <p:sp>
        <p:nvSpPr>
          <p:cNvPr id="5" name="Text 3"/>
          <p:cNvSpPr/>
          <p:nvPr/>
        </p:nvSpPr>
        <p:spPr>
          <a:xfrm>
            <a:off x="455859" y="5313997"/>
            <a:ext cx="13042821" cy="362903"/>
          </a:xfrm>
          <a:prstGeom prst="rect">
            <a:avLst/>
          </a:prstGeom>
          <a:noFill/>
          <a:ln/>
        </p:spPr>
        <p:txBody>
          <a:bodyPr wrap="none" lIns="0" tIns="0" rIns="0" bIns="0" rtlCol="0" anchor="t"/>
          <a:lstStyle/>
          <a:p>
            <a:pPr marL="0" indent="0">
              <a:lnSpc>
                <a:spcPts val="2850"/>
              </a:lnSpc>
              <a:buNone/>
            </a:pPr>
            <a:r>
              <a:rPr lang="en-US" sz="2800" dirty="0">
                <a:solidFill>
                  <a:srgbClr val="E5E0DF"/>
                </a:solidFill>
                <a:latin typeface="Roboto Light" pitchFamily="34" charset="0"/>
                <a:ea typeface="Roboto Light" pitchFamily="34" charset="-122"/>
                <a:cs typeface="Roboto Light" pitchFamily="34" charset="-120"/>
              </a:rPr>
              <a:t>Varje bidrag, stort eller litet, gör skillnad för oss. </a:t>
            </a:r>
            <a:endParaRPr lang="en-US" sz="2800" dirty="0"/>
          </a:p>
        </p:txBody>
      </p:sp>
      <p:pic>
        <p:nvPicPr>
          <p:cNvPr id="6" name="Image 0" descr="preencoded.png">
            <a:extLst>
              <a:ext uri="{FF2B5EF4-FFF2-40B4-BE49-F238E27FC236}">
                <a16:creationId xmlns:a16="http://schemas.microsoft.com/office/drawing/2014/main" id="{1CFA5AF6-CAA7-4552-86DD-843B4222BAA3}"/>
              </a:ext>
            </a:extLst>
          </p:cNvPr>
          <p:cNvPicPr>
            <a:picLocks noChangeAspect="1"/>
          </p:cNvPicPr>
          <p:nvPr/>
        </p:nvPicPr>
        <p:blipFill>
          <a:blip r:embed="rId3"/>
          <a:stretch>
            <a:fillRect/>
          </a:stretch>
        </p:blipFill>
        <p:spPr>
          <a:xfrm>
            <a:off x="11144691" y="1367075"/>
            <a:ext cx="3293046" cy="46960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73223"/>
            <a:ext cx="7096363" cy="708779"/>
          </a:xfrm>
          <a:prstGeom prst="rect">
            <a:avLst/>
          </a:prstGeom>
          <a:noFill/>
          <a:ln/>
        </p:spPr>
        <p:txBody>
          <a:bodyPr wrap="none" lIns="0" tIns="0" rIns="0" bIns="0" rtlCol="0" anchor="t"/>
          <a:lstStyle/>
          <a:p>
            <a:pPr marL="0" indent="0">
              <a:lnSpc>
                <a:spcPts val="5550"/>
              </a:lnSpc>
              <a:buNone/>
            </a:pPr>
            <a:r>
              <a:rPr lang="en-US" sz="4450" dirty="0">
                <a:solidFill>
                  <a:srgbClr val="F2F2F3"/>
                </a:solidFill>
                <a:latin typeface="Poppins Light" pitchFamily="34" charset="0"/>
                <a:ea typeface="Poppins Light" pitchFamily="34" charset="-122"/>
                <a:cs typeface="Poppins Light" pitchFamily="34" charset="-120"/>
              </a:rPr>
              <a:t>Instagramkonto för Laget</a:t>
            </a:r>
            <a:endParaRPr lang="en-US" sz="4450" dirty="0"/>
          </a:p>
        </p:txBody>
      </p:sp>
      <p:sp>
        <p:nvSpPr>
          <p:cNvPr id="4" name="Shape 1"/>
          <p:cNvSpPr/>
          <p:nvPr/>
        </p:nvSpPr>
        <p:spPr>
          <a:xfrm>
            <a:off x="793790" y="3022163"/>
            <a:ext cx="7556421" cy="1322189"/>
          </a:xfrm>
          <a:prstGeom prst="roundRect">
            <a:avLst>
              <a:gd name="adj" fmla="val 7205"/>
            </a:avLst>
          </a:prstGeom>
          <a:solidFill>
            <a:srgbClr val="3D3D42"/>
          </a:solidFill>
          <a:ln w="7620">
            <a:solidFill>
              <a:srgbClr val="56565B"/>
            </a:solidFill>
            <a:prstDash val="solid"/>
          </a:ln>
        </p:spPr>
        <p:txBody>
          <a:bodyPr/>
          <a:lstStyle/>
          <a:p>
            <a:endParaRPr lang="sv-SE"/>
          </a:p>
        </p:txBody>
      </p:sp>
      <p:sp>
        <p:nvSpPr>
          <p:cNvPr id="5" name="Text 2"/>
          <p:cNvSpPr/>
          <p:nvPr/>
        </p:nvSpPr>
        <p:spPr>
          <a:xfrm>
            <a:off x="1028224" y="325659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Poppins Light" pitchFamily="34" charset="0"/>
                <a:ea typeface="Poppins Light" pitchFamily="34" charset="-122"/>
                <a:cs typeface="Poppins Light" pitchFamily="34" charset="-120"/>
              </a:rPr>
              <a:t>För Nära och Kära</a:t>
            </a:r>
            <a:endParaRPr lang="en-US" sz="2200" dirty="0"/>
          </a:p>
        </p:txBody>
      </p:sp>
      <p:sp>
        <p:nvSpPr>
          <p:cNvPr id="6" name="Text 3"/>
          <p:cNvSpPr/>
          <p:nvPr/>
        </p:nvSpPr>
        <p:spPr>
          <a:xfrm>
            <a:off x="1028224" y="3747016"/>
            <a:ext cx="7087553" cy="362903"/>
          </a:xfrm>
          <a:prstGeom prst="rect">
            <a:avLst/>
          </a:prstGeom>
          <a:noFill/>
          <a:ln/>
        </p:spPr>
        <p:txBody>
          <a:bodyPr wrap="non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Vi har ett Instagramkonto för laget. Det är enbart för familj och vänner.</a:t>
            </a:r>
            <a:endParaRPr lang="en-US" sz="1750" dirty="0"/>
          </a:p>
        </p:txBody>
      </p:sp>
      <p:sp>
        <p:nvSpPr>
          <p:cNvPr id="7" name="Shape 4"/>
          <p:cNvSpPr/>
          <p:nvPr/>
        </p:nvSpPr>
        <p:spPr>
          <a:xfrm>
            <a:off x="793790" y="4571167"/>
            <a:ext cx="7556421" cy="1685092"/>
          </a:xfrm>
          <a:prstGeom prst="roundRect">
            <a:avLst>
              <a:gd name="adj" fmla="val 5654"/>
            </a:avLst>
          </a:prstGeom>
          <a:solidFill>
            <a:srgbClr val="3D3D42"/>
          </a:solidFill>
          <a:ln w="7620">
            <a:solidFill>
              <a:srgbClr val="56565B"/>
            </a:solidFill>
            <a:prstDash val="solid"/>
          </a:ln>
        </p:spPr>
        <p:txBody>
          <a:bodyPr/>
          <a:lstStyle/>
          <a:p>
            <a:endParaRPr lang="sv-SE"/>
          </a:p>
        </p:txBody>
      </p:sp>
      <p:sp>
        <p:nvSpPr>
          <p:cNvPr id="8" name="Text 5"/>
          <p:cNvSpPr/>
          <p:nvPr/>
        </p:nvSpPr>
        <p:spPr>
          <a:xfrm>
            <a:off x="1028224" y="480560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E5E0DF"/>
                </a:solidFill>
                <a:latin typeface="Poppins Light" pitchFamily="34" charset="0"/>
                <a:ea typeface="Poppins Light" pitchFamily="34" charset="-122"/>
                <a:cs typeface="Poppins Light" pitchFamily="34" charset="-120"/>
              </a:rPr>
              <a:t>Inga Prestationer</a:t>
            </a:r>
            <a:endParaRPr lang="en-US" sz="2200" dirty="0"/>
          </a:p>
        </p:txBody>
      </p:sp>
      <p:sp>
        <p:nvSpPr>
          <p:cNvPr id="9" name="Text 6"/>
          <p:cNvSpPr/>
          <p:nvPr/>
        </p:nvSpPr>
        <p:spPr>
          <a:xfrm>
            <a:off x="1028224" y="5296019"/>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E5E0DF"/>
                </a:solidFill>
                <a:latin typeface="Roboto Light" pitchFamily="34" charset="0"/>
                <a:ea typeface="Roboto Light" pitchFamily="34" charset="-122"/>
                <a:cs typeface="Roboto Light" pitchFamily="34" charset="-120"/>
              </a:rPr>
              <a:t>Kontot fokuserar inte på prestationer. Det handlar om att dela glädje och gemenskap och skapa en tidslinje som är rolig att blicka tillbaka på</a:t>
            </a:r>
            <a:endParaRPr lang="en-US" sz="1750" dirty="0"/>
          </a:p>
        </p:txBody>
      </p:sp>
      <p:pic>
        <p:nvPicPr>
          <p:cNvPr id="10" name="Image 0" descr="preencoded.png">
            <a:extLst>
              <a:ext uri="{FF2B5EF4-FFF2-40B4-BE49-F238E27FC236}">
                <a16:creationId xmlns:a16="http://schemas.microsoft.com/office/drawing/2014/main" id="{B5281CD7-57DD-F325-99AA-C9DE89C1A45F}"/>
              </a:ext>
            </a:extLst>
          </p:cNvPr>
          <p:cNvPicPr>
            <a:picLocks noChangeAspect="1"/>
          </p:cNvPicPr>
          <p:nvPr/>
        </p:nvPicPr>
        <p:blipFill>
          <a:blip r:embed="rId4"/>
          <a:stretch>
            <a:fillRect/>
          </a:stretch>
        </p:blipFill>
        <p:spPr>
          <a:xfrm>
            <a:off x="11121887" y="3113263"/>
            <a:ext cx="1530626" cy="2182756"/>
          </a:xfrm>
          <a:prstGeom prst="rect">
            <a:avLst/>
          </a:prstGeom>
          <a:effectLst>
            <a:softEdge rad="3683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328857"/>
            <a:ext cx="6357580" cy="708779"/>
          </a:xfrm>
          <a:prstGeom prst="rect">
            <a:avLst/>
          </a:prstGeom>
          <a:noFill/>
          <a:ln/>
        </p:spPr>
        <p:txBody>
          <a:bodyPr wrap="none" lIns="0" tIns="0" rIns="0" bIns="0" rtlCol="0" anchor="t"/>
          <a:lstStyle/>
          <a:p>
            <a:pPr marL="0" indent="0">
              <a:lnSpc>
                <a:spcPts val="5550"/>
              </a:lnSpc>
              <a:buNone/>
            </a:pPr>
            <a:r>
              <a:rPr lang="en-US" sz="4450" dirty="0" err="1">
                <a:solidFill>
                  <a:srgbClr val="F2F2F3"/>
                </a:solidFill>
                <a:latin typeface="Poppins Light" pitchFamily="34" charset="0"/>
                <a:ea typeface="Poppins Light" pitchFamily="34" charset="-122"/>
                <a:cs typeface="Poppins Light" pitchFamily="34" charset="-120"/>
              </a:rPr>
              <a:t>Lediga</a:t>
            </a:r>
            <a:r>
              <a:rPr lang="en-US" sz="4450" dirty="0">
                <a:solidFill>
                  <a:srgbClr val="F2F2F3"/>
                </a:solidFill>
                <a:latin typeface="Poppins Light" pitchFamily="34" charset="0"/>
                <a:ea typeface="Poppins Light" pitchFamily="34" charset="-122"/>
                <a:cs typeface="Poppins Light" pitchFamily="34" charset="-120"/>
              </a:rPr>
              <a:t> roller</a:t>
            </a:r>
            <a:endParaRPr lang="en-US" sz="4450" dirty="0"/>
          </a:p>
        </p:txBody>
      </p:sp>
      <p:pic>
        <p:nvPicPr>
          <p:cNvPr id="3" name="Image 0" descr="preencoded.png"/>
          <p:cNvPicPr>
            <a:picLocks noChangeAspect="1"/>
          </p:cNvPicPr>
          <p:nvPr/>
        </p:nvPicPr>
        <p:blipFill>
          <a:blip r:embed="rId3"/>
          <a:stretch>
            <a:fillRect/>
          </a:stretch>
        </p:blipFill>
        <p:spPr>
          <a:xfrm>
            <a:off x="793790" y="2491264"/>
            <a:ext cx="4120753" cy="2546747"/>
          </a:xfrm>
          <a:prstGeom prst="rect">
            <a:avLst/>
          </a:prstGeom>
        </p:spPr>
      </p:pic>
      <p:sp>
        <p:nvSpPr>
          <p:cNvPr id="4" name="Text 1"/>
          <p:cNvSpPr/>
          <p:nvPr/>
        </p:nvSpPr>
        <p:spPr>
          <a:xfrm>
            <a:off x="793790" y="53214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Sponsoransvarig</a:t>
            </a:r>
            <a:endParaRPr lang="en-US" sz="2200" dirty="0"/>
          </a:p>
        </p:txBody>
      </p:sp>
      <p:sp>
        <p:nvSpPr>
          <p:cNvPr id="5" name="Text 2"/>
          <p:cNvSpPr/>
          <p:nvPr/>
        </p:nvSpPr>
        <p:spPr>
          <a:xfrm>
            <a:off x="793790" y="581191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Ansvarar för att hitta och underhålla relationer med lagets sponsorer och stödpartners.</a:t>
            </a:r>
            <a:endParaRPr lang="en-US" sz="1750" dirty="0"/>
          </a:p>
        </p:txBody>
      </p:sp>
      <p:pic>
        <p:nvPicPr>
          <p:cNvPr id="6" name="Image 1" descr="preencoded.png"/>
          <p:cNvPicPr>
            <a:picLocks noChangeAspect="1"/>
          </p:cNvPicPr>
          <p:nvPr/>
        </p:nvPicPr>
        <p:blipFill>
          <a:blip r:embed="rId4"/>
          <a:stretch>
            <a:fillRect/>
          </a:stretch>
        </p:blipFill>
        <p:spPr>
          <a:xfrm>
            <a:off x="5254704" y="2491264"/>
            <a:ext cx="4120872" cy="2546866"/>
          </a:xfrm>
          <a:prstGeom prst="rect">
            <a:avLst/>
          </a:prstGeom>
        </p:spPr>
      </p:pic>
      <p:sp>
        <p:nvSpPr>
          <p:cNvPr id="7" name="Text 3"/>
          <p:cNvSpPr/>
          <p:nvPr/>
        </p:nvSpPr>
        <p:spPr>
          <a:xfrm>
            <a:off x="5254704" y="53216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Kassör</a:t>
            </a:r>
            <a:endParaRPr lang="en-US" sz="2200" dirty="0"/>
          </a:p>
        </p:txBody>
      </p:sp>
      <p:sp>
        <p:nvSpPr>
          <p:cNvPr id="8" name="Text 4"/>
          <p:cNvSpPr/>
          <p:nvPr/>
        </p:nvSpPr>
        <p:spPr>
          <a:xfrm>
            <a:off x="5254704" y="5812036"/>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Hanterar lagets ekonomi, avgifter och redovisning av alla intäkter och utgifter.</a:t>
            </a:r>
            <a:endParaRPr lang="en-US" sz="1750" dirty="0"/>
          </a:p>
        </p:txBody>
      </p:sp>
      <p:pic>
        <p:nvPicPr>
          <p:cNvPr id="9" name="Image 2" descr="preencoded.png"/>
          <p:cNvPicPr>
            <a:picLocks noChangeAspect="1"/>
          </p:cNvPicPr>
          <p:nvPr/>
        </p:nvPicPr>
        <p:blipFill>
          <a:blip r:embed="rId5"/>
          <a:stretch>
            <a:fillRect/>
          </a:stretch>
        </p:blipFill>
        <p:spPr>
          <a:xfrm>
            <a:off x="9715738" y="2491264"/>
            <a:ext cx="4120753" cy="2546747"/>
          </a:xfrm>
          <a:prstGeom prst="rect">
            <a:avLst/>
          </a:prstGeom>
        </p:spPr>
      </p:pic>
      <p:sp>
        <p:nvSpPr>
          <p:cNvPr id="10" name="Text 5"/>
          <p:cNvSpPr/>
          <p:nvPr/>
        </p:nvSpPr>
        <p:spPr>
          <a:xfrm>
            <a:off x="9715738" y="53214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Kiosansvarig</a:t>
            </a:r>
            <a:endParaRPr lang="en-US" sz="2200" dirty="0"/>
          </a:p>
        </p:txBody>
      </p:sp>
      <p:sp>
        <p:nvSpPr>
          <p:cNvPr id="11" name="Text 6"/>
          <p:cNvSpPr/>
          <p:nvPr/>
        </p:nvSpPr>
        <p:spPr>
          <a:xfrm>
            <a:off x="9715738" y="581191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Organiserar kioskverksamheten vid hemmamatcher och ser till att den är bemannad.</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7084165E7488645B697D9779309F94E" ma:contentTypeVersion="5" ma:contentTypeDescription="Skapa ett nytt dokument." ma:contentTypeScope="" ma:versionID="68dff763452fe986e932e81c1b5f487a">
  <xsd:schema xmlns:xsd="http://www.w3.org/2001/XMLSchema" xmlns:xs="http://www.w3.org/2001/XMLSchema" xmlns:p="http://schemas.microsoft.com/office/2006/metadata/properties" xmlns:ns3="e80f617c-cc9b-4743-a0d3-0860e2ec0faf" targetNamespace="http://schemas.microsoft.com/office/2006/metadata/properties" ma:root="true" ma:fieldsID="1db98072afa48b87429117ba85b8af1a" ns3:_="">
    <xsd:import namespace="e80f617c-cc9b-4743-a0d3-0860e2ec0faf"/>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f617c-cc9b-4743-a0d3-0860e2ec0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D40A71-79D7-4D12-9AD4-586954418C7C}">
  <ds:schemaRefs>
    <ds:schemaRef ds:uri="http://schemas.microsoft.com/sharepoint/v3/contenttype/forms"/>
  </ds:schemaRefs>
</ds:datastoreItem>
</file>

<file path=customXml/itemProps2.xml><?xml version="1.0" encoding="utf-8"?>
<ds:datastoreItem xmlns:ds="http://schemas.openxmlformats.org/officeDocument/2006/customXml" ds:itemID="{06E65D2D-1F1F-4049-B509-E9206CC76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0f617c-cc9b-4743-a0d3-0860e2ec0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A7F51-EB31-41CC-9E59-C6E67E39D73C}">
  <ds:schemaRefs>
    <ds:schemaRef ds:uri="e80f617c-cc9b-4743-a0d3-0860e2ec0faf"/>
    <ds:schemaRef ds:uri="http://schemas.microsoft.com/office/2006/documentManagement/typ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4066</TotalTime>
  <Words>624</Words>
  <Application>Microsoft Office PowerPoint</Application>
  <PresentationFormat>Anpassad</PresentationFormat>
  <Paragraphs>69</Paragraphs>
  <Slides>9</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Roboto Light</vt:lpstr>
      <vt:lpstr>Arial</vt:lpstr>
      <vt:lpstr>Poppins Light</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Viktor Olsson</cp:lastModifiedBy>
  <cp:revision>5</cp:revision>
  <dcterms:created xsi:type="dcterms:W3CDTF">2025-03-06T09:04:24Z</dcterms:created>
  <dcterms:modified xsi:type="dcterms:W3CDTF">2025-03-09T08:39:53Z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0x01010017084165E7488645B697D9779309F94E</vt:lpwstr>
  </property>
</Properties>
</file>