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80" r:id="rId5"/>
    <p:sldId id="267" r:id="rId6"/>
    <p:sldId id="266" r:id="rId7"/>
    <p:sldId id="282" r:id="rId8"/>
    <p:sldId id="287" r:id="rId9"/>
    <p:sldId id="284" r:id="rId10"/>
    <p:sldId id="285" r:id="rId11"/>
    <p:sldId id="286" r:id="rId12"/>
    <p:sldId id="271" r:id="rId13"/>
    <p:sldId id="274" r:id="rId14"/>
    <p:sldId id="276" r:id="rId15"/>
    <p:sldId id="262" r:id="rId16"/>
    <p:sldId id="281" r:id="rId17"/>
    <p:sldId id="264" r:id="rId18"/>
    <p:sldId id="283" r:id="rId19"/>
    <p:sldId id="272" r:id="rId20"/>
    <p:sldId id="273" r:id="rId21"/>
    <p:sldId id="258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E6F399-BEE0-4A7C-AE09-6EA171D29326}" v="27" dt="2023-04-19T09:37:56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6D5E951-B21C-4F1D-B5EA-686E6DDB8D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53A4FBD-AF1D-4E0A-A4FD-352A6BFE3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5885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Adelle Sans" panose="02000503000000020004" pitchFamily="50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EF6B7EA-CD42-4BC2-A7DC-DCDE8C5D4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3242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9" name="Bildobjekt 8" descr="En bild som visar tecken&#10;&#10;Automatiskt genererad beskrivning">
            <a:extLst>
              <a:ext uri="{FF2B5EF4-FFF2-40B4-BE49-F238E27FC236}">
                <a16:creationId xmlns:a16="http://schemas.microsoft.com/office/drawing/2014/main" id="{BBD5F12F-1AB3-4092-BC32-AFA69CA57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27" y="301922"/>
            <a:ext cx="3285745" cy="312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54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BDDB68D-85B2-438B-9EA8-86DB25BF844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9F3317F-DD83-48E2-A3C0-8608F0CF2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9480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8" name="Bildobjekt 7" descr="En bild som visar tecken&#10;&#10;Automatiskt genererad beskrivning">
            <a:extLst>
              <a:ext uri="{FF2B5EF4-FFF2-40B4-BE49-F238E27FC236}">
                <a16:creationId xmlns:a16="http://schemas.microsoft.com/office/drawing/2014/main" id="{C54CC665-7FF6-4F47-8239-ABE1187E2C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466" y="271195"/>
            <a:ext cx="2769068" cy="263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77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426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AE5D20-33E9-4345-9E8F-C67F4CE5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14449F-C617-4B1F-8DF3-BA5535B28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4CE0E3-4B98-4036-8B54-EE4097660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65508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802D11-14E7-4ACC-BFDE-1305691C9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05A1ED8-9C41-432A-AC82-DBE63A9B3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768C95-6234-4AB4-BD0C-13DCF3F4F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27744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E442C3-8D37-4EFF-A16B-A9C38841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F455EF8-74A7-45E9-805B-824B3F7D2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1428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E59AE88-9C9D-4CE4-A7A8-FD3342A98A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47088B4-7826-4264-8A8F-B5A3F330D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75802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7D9B4A-6546-4B8F-82EC-F77D3DD7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2429E4-B7D7-4A15-AAFB-4A5A7034A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4571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8A2CE8-238E-4748-8B25-511FC164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0E72981-136C-4F5B-9594-4E8C1177A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52737"/>
            <a:ext cx="10515600" cy="30045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92843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samt 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C64640-6F7D-4EE1-8000-D8985D9D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B74D529-4D9F-49C7-86C6-0ABA57960D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92288"/>
            <a:ext cx="10515600" cy="344805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Lägg till din text…</a:t>
            </a:r>
          </a:p>
        </p:txBody>
      </p:sp>
    </p:spTree>
    <p:extLst>
      <p:ext uri="{BB962C8B-B14F-4D97-AF65-F5344CB8AC3E}">
        <p14:creationId xmlns:p14="http://schemas.microsoft.com/office/powerpoint/2010/main" val="1843464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logo vänster,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4D080F2-6ADF-4C10-9688-9A99A9A24F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B74D529-4D9F-49C7-86C6-0ABA57960D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8437" y="1615656"/>
            <a:ext cx="4649638" cy="34480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din text…</a:t>
            </a:r>
          </a:p>
        </p:txBody>
      </p:sp>
      <p:pic>
        <p:nvPicPr>
          <p:cNvPr id="5" name="Bildobjekt 4" descr="En bild som visar tecken&#10;&#10;Automatiskt genererad beskrivning">
            <a:extLst>
              <a:ext uri="{FF2B5EF4-FFF2-40B4-BE49-F238E27FC236}">
                <a16:creationId xmlns:a16="http://schemas.microsoft.com/office/drawing/2014/main" id="{2D9AE29F-F3AA-41A4-AF8C-44F1916F1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28" y="961018"/>
            <a:ext cx="4998942" cy="475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95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samt 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C64640-6F7D-4EE1-8000-D8985D9D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FC32242-2CA1-4126-88B6-7E296C771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59112" y="1690688"/>
            <a:ext cx="6073775" cy="3557587"/>
          </a:xfrm>
          <a:solidFill>
            <a:schemeClr val="accent3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0"/>
          </a:sp3d>
        </p:spPr>
        <p:txBody>
          <a:bodyPr lIns="180000" tIns="180000" rIns="180000" bIns="18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5698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samt dubbla fakta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C64640-6F7D-4EE1-8000-D8985D9D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FC32242-2CA1-4126-88B6-7E296C771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1690688"/>
            <a:ext cx="4863860" cy="3557587"/>
          </a:xfrm>
          <a:solidFill>
            <a:schemeClr val="accent3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0"/>
          </a:sp3d>
        </p:spPr>
        <p:txBody>
          <a:bodyPr lIns="180000" tIns="180000" rIns="180000" bIns="18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C449C993-0AF3-43AB-9A58-04A1FB39D6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9941" y="1690688"/>
            <a:ext cx="4863860" cy="3557587"/>
          </a:xfrm>
          <a:solidFill>
            <a:schemeClr val="accent3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0"/>
          </a:sp3d>
        </p:spPr>
        <p:txBody>
          <a:bodyPr lIns="180000" tIns="180000" rIns="180000" bIns="18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644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316C5C-A73C-4D6D-AA94-A3BFA6792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568856-C920-46B1-BABF-E6DA9CCA0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D58792E-B1EA-4FB9-859A-1906FE46E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10616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1DB42-833E-4FC7-A021-E932390D8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37491D3-DE53-4128-ACA6-500BB20BC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2D09FCE-61E9-4F48-8F02-BB929836B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3F35FA4-1843-44C3-BF8E-57AD71C1AC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2EF35D8-114A-4ABF-A92B-030D01F14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8510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0098E5CB-A0AB-43E3-A7CB-74D20A42CC40}"/>
              </a:ext>
            </a:extLst>
          </p:cNvPr>
          <p:cNvSpPr/>
          <p:nvPr userDrawn="1"/>
        </p:nvSpPr>
        <p:spPr>
          <a:xfrm>
            <a:off x="0" y="6222380"/>
            <a:ext cx="12192000" cy="635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43B7691-F5FD-45C5-B4ED-AEC255753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F77CE30-1255-4708-8728-5D9E47F07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" name="Bildobjekt 8" descr="En bild som visar tecken&#10;&#10;Automatiskt genererad beskrivning">
            <a:extLst>
              <a:ext uri="{FF2B5EF4-FFF2-40B4-BE49-F238E27FC236}">
                <a16:creationId xmlns:a16="http://schemas.microsoft.com/office/drawing/2014/main" id="{B9C30CDC-FF7E-46DF-801C-09635A07F55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516" y="5349999"/>
            <a:ext cx="1490967" cy="14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0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3" r:id="rId5"/>
    <p:sldLayoutId id="2147483661" r:id="rId6"/>
    <p:sldLayoutId id="2147483662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delle Sans" panose="0200050300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delle Sans" panose="0200050300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delle Sans" panose="0200050300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delle Sans" panose="0200050300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delle Sans" panose="0200050300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delle Sans" panose="0200050300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5586BF-46D3-6E4E-9E7C-C0FC932764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Föräldramöte 19/4 </a:t>
            </a:r>
            <a:br>
              <a:rPr lang="sv-SE" dirty="0"/>
            </a:br>
            <a:r>
              <a:rPr lang="sv-SE" dirty="0"/>
              <a:t>Habo IF P13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0C76CCB-F386-7E4D-9346-3A1A74747F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Välkomna!</a:t>
            </a:r>
          </a:p>
        </p:txBody>
      </p:sp>
    </p:spTree>
    <p:extLst>
      <p:ext uri="{BB962C8B-B14F-4D97-AF65-F5344CB8AC3E}">
        <p14:creationId xmlns:p14="http://schemas.microsoft.com/office/powerpoint/2010/main" val="565396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C036170-3325-703D-AA30-6815AA285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18" y="425223"/>
            <a:ext cx="3028950" cy="5305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C0E3FB-808A-4818-1A27-64B9FFAA5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837" y="845683"/>
            <a:ext cx="4209370" cy="43594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95D8B4-F525-8862-82CB-8D46FD418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965" y="834356"/>
            <a:ext cx="4266519" cy="437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88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C036170-3325-703D-AA30-6815AA285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18" y="425223"/>
            <a:ext cx="3028950" cy="5305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782FD9-BA48-E2FE-5E64-DF2A65F08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497" y="690675"/>
            <a:ext cx="4333085" cy="4452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2201B6-426E-022D-0EB9-5940E0A26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555" y="690674"/>
            <a:ext cx="4289827" cy="445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54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324C95-AA5B-D84F-A2A6-89FCB9F48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hangingPunct="0">
              <a:lnSpc>
                <a:spcPct val="100000"/>
              </a:lnSpc>
              <a:spcBef>
                <a:spcPts val="0"/>
              </a:spcBef>
            </a:pPr>
            <a:br>
              <a:rPr lang="sv-SE" dirty="0">
                <a:latin typeface="Bahnschrift" panose="020B0502040204020203" pitchFamily="34" charset="0"/>
              </a:rPr>
            </a:br>
            <a:r>
              <a:rPr lang="sv-SE" dirty="0">
                <a:latin typeface="Bahnschrift" panose="020B0502040204020203" pitchFamily="34" charset="0"/>
              </a:rPr>
              <a:t>Habo IF:s Värdegrund</a:t>
            </a:r>
            <a:br>
              <a:rPr lang="sv-SE" dirty="0">
                <a:latin typeface="Bahnschrift" panose="020B0502040204020203" pitchFamily="34" charset="0"/>
              </a:rPr>
            </a:br>
            <a:endParaRPr lang="sv-SE" dirty="0">
              <a:latin typeface="Bahnschrift" panose="020B0502040204020203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6BDD96-174E-4443-B09E-6700F8F3A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17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v-SE" b="1" dirty="0">
              <a:latin typeface="Bahnschrift" panose="020B0502040204020203" pitchFamily="34" charset="0"/>
            </a:endParaRPr>
          </a:p>
          <a:p>
            <a:pPr marL="0" indent="0" algn="ctr">
              <a:buNone/>
            </a:pPr>
            <a:r>
              <a:rPr lang="sv-SE" b="1" dirty="0">
                <a:latin typeface="Bahnschrift" panose="020B0502040204020203" pitchFamily="34" charset="0"/>
              </a:rPr>
              <a:t>Föreningens värdegrund:</a:t>
            </a:r>
          </a:p>
          <a:p>
            <a:pPr marL="0" indent="0" algn="ctr">
              <a:buNone/>
            </a:pPr>
            <a:endParaRPr lang="sv-SE" b="1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sv-SE" sz="2400" dirty="0">
                <a:latin typeface="Bahnschrift" panose="020B0502040204020203" pitchFamily="34" charset="0"/>
              </a:rPr>
              <a:t>· “I Habo IF vill vi att alla ska få känna och uppleva gemenskap, glädje</a:t>
            </a:r>
          </a:p>
          <a:p>
            <a:pPr marL="0" indent="0">
              <a:buNone/>
            </a:pPr>
            <a:r>
              <a:rPr lang="sv-SE" sz="2400" dirty="0">
                <a:latin typeface="Bahnschrift" panose="020B0502040204020203" pitchFamily="34" charset="0"/>
              </a:rPr>
              <a:t>och stolthet”</a:t>
            </a:r>
          </a:p>
          <a:p>
            <a:pPr marL="0" indent="0">
              <a:buNone/>
            </a:pPr>
            <a:r>
              <a:rPr lang="sv-SE" sz="2400" dirty="0">
                <a:latin typeface="Bahnschrift" panose="020B0502040204020203" pitchFamily="34" charset="0"/>
              </a:rPr>
              <a:t>· “Tillsammans utvecklas vi som förening, ledare och spelare genom</a:t>
            </a:r>
          </a:p>
          <a:p>
            <a:pPr marL="0" indent="0">
              <a:buNone/>
            </a:pPr>
            <a:r>
              <a:rPr lang="sv-SE" sz="2400" dirty="0">
                <a:latin typeface="Bahnschrift" panose="020B0502040204020203" pitchFamily="34" charset="0"/>
              </a:rPr>
              <a:t>kreativitet, nyfikenhet och målmedvetenhet.”</a:t>
            </a:r>
          </a:p>
          <a:p>
            <a:pPr marL="0" indent="0">
              <a:buNone/>
            </a:pPr>
            <a:r>
              <a:rPr lang="sv-SE" sz="2400" dirty="0">
                <a:latin typeface="Bahnschrift" panose="020B0502040204020203" pitchFamily="34" charset="0"/>
              </a:rPr>
              <a:t>· “Vi visar mod, respekt och ödmjukhet”</a:t>
            </a:r>
          </a:p>
          <a:p>
            <a:pPr marL="0" indent="0">
              <a:buNone/>
            </a:pPr>
            <a:endParaRPr lang="sv-SE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sv-SE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3239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324C95-AA5B-D84F-A2A6-89FCB9F48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703"/>
            <a:ext cx="10515600" cy="1325563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Bahnschrift" panose="020B0502040204020203" pitchFamily="34" charset="0"/>
              </a:rPr>
              <a:t>P13:s LAGREGLER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6BDD96-174E-4443-B09E-6700F8F3A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672" y="1084321"/>
            <a:ext cx="10515600" cy="48429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2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sv-SE" sz="1700" dirty="0">
                <a:latin typeface="Bahnschrift" panose="020B0502040204020203" pitchFamily="34" charset="0"/>
              </a:rPr>
              <a:t>Tillsammans, ledare och alla killar i vårt lag, ska vi sätta vår värdegrund och förhållningsregler för vårt lag och vad killarna tycker är viktigt.</a:t>
            </a:r>
          </a:p>
          <a:p>
            <a:pPr marL="0" indent="0">
              <a:buNone/>
            </a:pPr>
            <a:r>
              <a:rPr lang="sv-SE" sz="1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Värdegrund:</a:t>
            </a:r>
          </a:p>
          <a:p>
            <a:r>
              <a:rPr lang="sv-SE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Inte sparka på bollar vid instruktioner på träningar</a:t>
            </a:r>
          </a:p>
          <a:p>
            <a:r>
              <a:rPr lang="sv-SE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Sjysta emot varandra. Vi ska ha roligt tillsammans!</a:t>
            </a:r>
            <a:endParaRPr lang="sv-SE" sz="18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sv-SE" sz="1800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High</a:t>
            </a:r>
            <a:r>
              <a:rPr lang="sv-SE" sz="18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sv-SE" sz="1800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five</a:t>
            </a:r>
            <a:r>
              <a:rPr lang="sv-SE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! Minst 2 st. efter varje träning </a:t>
            </a:r>
          </a:p>
          <a:p>
            <a:r>
              <a:rPr lang="sv-SE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Lyssna på tränare när vi pratar. </a:t>
            </a:r>
          </a:p>
          <a:p>
            <a:r>
              <a:rPr lang="sv-SE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Vi kommer i tid</a:t>
            </a:r>
          </a:p>
          <a:p>
            <a:r>
              <a:rPr lang="sv-SE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Bollansvariga. Lika många bollar man tas ut ska med in. </a:t>
            </a:r>
          </a:p>
          <a:p>
            <a:r>
              <a:rPr lang="sv-SE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Samlas efter träningen för ett bra avslut. Kaptens bindeln.  </a:t>
            </a:r>
          </a:p>
          <a:p>
            <a:r>
              <a:rPr lang="sv-SE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Omklädningsrum hemma och bortamatch.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9748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324C95-AA5B-D84F-A2A6-89FCB9F48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hangingPunct="0">
              <a:lnSpc>
                <a:spcPct val="100000"/>
              </a:lnSpc>
              <a:spcBef>
                <a:spcPts val="0"/>
              </a:spcBef>
            </a:pPr>
            <a:r>
              <a:rPr lang="sv-SE" dirty="0">
                <a:latin typeface="Bahnschrift" panose="020B0502040204020203" pitchFamily="34" charset="0"/>
              </a:rPr>
              <a:t>MEDLEMSAVGIFTER </a:t>
            </a:r>
            <a:r>
              <a:rPr lang="sv-SE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</a:rPr>
              <a:t>2023</a:t>
            </a:r>
            <a:br>
              <a:rPr lang="sv-SE" dirty="0">
                <a:latin typeface="Bahnschrift" panose="020B0502040204020203" pitchFamily="34" charset="0"/>
              </a:rPr>
            </a:br>
            <a:endParaRPr lang="sv-SE" dirty="0">
              <a:latin typeface="Bahnschrift" panose="020B0502040204020203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6BDD96-174E-4443-B09E-6700F8F3A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137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>
              <a:latin typeface="Bahnschrift" panose="020B0502040204020203" pitchFamily="34" charset="0"/>
            </a:endParaRPr>
          </a:p>
          <a:p>
            <a:r>
              <a:rPr lang="sv-SE" dirty="0">
                <a:latin typeface="Bahnschrift" panose="020B0502040204020203" pitchFamily="34" charset="0"/>
              </a:rPr>
              <a:t>Barn upp till 9 år betalar enbart medlemsavgift på 500 kr/ år</a:t>
            </a:r>
          </a:p>
          <a:p>
            <a:endParaRPr lang="sv-SE" dirty="0">
              <a:latin typeface="Bahnschrift" panose="020B0502040204020203" pitchFamily="34" charset="0"/>
            </a:endParaRPr>
          </a:p>
          <a:p>
            <a:r>
              <a:rPr lang="sv-SE" dirty="0">
                <a:latin typeface="Bahnschrift" panose="020B0502040204020203" pitchFamily="34" charset="0"/>
              </a:rPr>
              <a:t>Från 10 års ålder (seriespel börjar) tillkommer en kostnad på 700 kr/ år, kallad deltagaravgift.</a:t>
            </a:r>
          </a:p>
          <a:p>
            <a:r>
              <a:rPr lang="sv-SE" dirty="0">
                <a:latin typeface="Bahnschrift" panose="020B0502040204020203" pitchFamily="34" charset="0"/>
              </a:rPr>
              <a:t>Familjemedlemskap 1000 kr</a:t>
            </a:r>
          </a:p>
          <a:p>
            <a:r>
              <a:rPr lang="sv-SE" dirty="0">
                <a:latin typeface="Bahnschrift" panose="020B0502040204020203" pitchFamily="34" charset="0"/>
              </a:rPr>
              <a:t>Som ledare i Habo IF:s ungdomslag får barn till ledare ett gratis familjemedlemskap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4857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324C95-AA5B-D84F-A2A6-89FCB9F48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Bahnschrift" panose="020B0502040204020203" pitchFamily="34" charset="0"/>
              </a:rPr>
              <a:t>GIFFCUPEN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6BDD96-174E-4443-B09E-6700F8F3A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sv-SE" dirty="0">
                <a:latin typeface="Bahnschrift" panose="020B0502040204020203" pitchFamily="34" charset="0"/>
              </a:rPr>
              <a:t>Vi har anmält </a:t>
            </a:r>
            <a:r>
              <a:rPr lang="sv-SE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</a:rPr>
              <a:t>fyra</a:t>
            </a:r>
            <a:r>
              <a:rPr lang="sv-SE" dirty="0">
                <a:latin typeface="Bahnschrift" panose="020B0502040204020203" pitchFamily="34" charset="0"/>
              </a:rPr>
              <a:t> lag till cupen</a:t>
            </a:r>
          </a:p>
          <a:p>
            <a:r>
              <a:rPr lang="sv-SE" dirty="0">
                <a:latin typeface="Bahnschrift" panose="020B0502040204020203" pitchFamily="34" charset="0"/>
              </a:rPr>
              <a:t>22-23/4 </a:t>
            </a:r>
          </a:p>
          <a:p>
            <a:r>
              <a:rPr lang="sv-SE" dirty="0">
                <a:latin typeface="Bahnschrift" panose="020B0502040204020203" pitchFamily="34" charset="0"/>
              </a:rPr>
              <a:t>Tidaholm</a:t>
            </a:r>
          </a:p>
          <a:p>
            <a:r>
              <a:rPr lang="sv-SE" dirty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6</a:t>
            </a:r>
            <a:r>
              <a:rPr lang="sv-SE" dirty="0">
                <a:latin typeface="Bahnschrift" panose="020B0502040204020203" pitchFamily="34" charset="0"/>
              </a:rPr>
              <a:t> Matcher per lag / </a:t>
            </a:r>
            <a:r>
              <a:rPr lang="sv-SE" dirty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3 </a:t>
            </a:r>
            <a:r>
              <a:rPr lang="sv-SE" dirty="0">
                <a:latin typeface="Bahnschrift" panose="020B0502040204020203" pitchFamily="34" charset="0"/>
              </a:rPr>
              <a:t>matcher per dag. </a:t>
            </a:r>
          </a:p>
          <a:p>
            <a:r>
              <a:rPr lang="sv-SE" dirty="0">
                <a:latin typeface="Bahnschrift" panose="020B0502040204020203" pitchFamily="34" charset="0"/>
              </a:rPr>
              <a:t>Ta med ombyte, mat/mellanmål</a:t>
            </a:r>
          </a:p>
          <a:p>
            <a:r>
              <a:rPr lang="sv-SE" dirty="0">
                <a:latin typeface="Bahnschrift" panose="020B0502040204020203" pitchFamily="34" charset="0"/>
              </a:rPr>
              <a:t>Info kring tiderna och spelschema finns på laget.</a:t>
            </a:r>
            <a:r>
              <a:rPr lang="sv-SE" dirty="0">
                <a:solidFill>
                  <a:srgbClr val="FF0000"/>
                </a:solidFill>
                <a:latin typeface="Bahnschrift" panose="020B0502040204020203" pitchFamily="34" charset="0"/>
              </a:rPr>
              <a:t>se </a:t>
            </a:r>
          </a:p>
          <a:p>
            <a:r>
              <a:rPr lang="sv-SE" dirty="0">
                <a:latin typeface="Bahnschrift" panose="020B0502040204020203" pitchFamily="34" charset="0"/>
              </a:rPr>
              <a:t>Omklädning </a:t>
            </a:r>
            <a:r>
              <a:rPr lang="sv-SE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</a:rPr>
              <a:t>Lördagen</a:t>
            </a:r>
            <a:r>
              <a:rPr lang="sv-SE" dirty="0">
                <a:latin typeface="Bahnschrift" panose="020B0502040204020203" pitchFamily="34" charset="0"/>
              </a:rPr>
              <a:t> på Slättens IP</a:t>
            </a:r>
          </a:p>
          <a:p>
            <a:pPr marL="342900" indent="-342900" hangingPunct="0">
              <a:lnSpc>
                <a:spcPct val="100000"/>
              </a:lnSpc>
              <a:spcBef>
                <a:spcPts val="0"/>
              </a:spcBef>
            </a:pPr>
            <a:endParaRPr lang="sv-SE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2050" name="Picture 2" descr="Giffcupen - Giffcupen">
            <a:extLst>
              <a:ext uri="{FF2B5EF4-FFF2-40B4-BE49-F238E27FC236}">
                <a16:creationId xmlns:a16="http://schemas.microsoft.com/office/drawing/2014/main" id="{88EDBCDF-A938-0B26-ADE4-8FC0E6DBE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236765"/>
            <a:ext cx="3272064" cy="334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631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6187E4-9761-2BFC-3158-1FFD2EAA8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700" y="164394"/>
            <a:ext cx="8726061" cy="548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31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324C95-AA5B-D84F-A2A6-89FCB9F48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689"/>
            <a:ext cx="10515600" cy="1325563"/>
          </a:xfrm>
        </p:spPr>
        <p:txBody>
          <a:bodyPr>
            <a:normAutofit/>
          </a:bodyPr>
          <a:lstStyle/>
          <a:p>
            <a:r>
              <a:rPr lang="sv-SE" sz="3200" dirty="0">
                <a:latin typeface="Bahnschrift" panose="020B0502040204020203" pitchFamily="34" charset="0"/>
              </a:rPr>
              <a:t>Årets arbetsuppgifter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6BDD96-174E-4443-B09E-6700F8F3A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334"/>
            <a:ext cx="10515600" cy="4351338"/>
          </a:xfrm>
        </p:spPr>
        <p:txBody>
          <a:bodyPr>
            <a:normAutofit/>
          </a:bodyPr>
          <a:lstStyle/>
          <a:p>
            <a:pPr hangingPunct="0">
              <a:lnSpc>
                <a:spcPct val="100000"/>
              </a:lnSpc>
              <a:spcBef>
                <a:spcPts val="0"/>
              </a:spcBef>
            </a:pPr>
            <a:r>
              <a:rPr lang="sv-SE" sz="2400" b="1" i="0" dirty="0">
                <a:solidFill>
                  <a:srgbClr val="000000"/>
                </a:solidFill>
                <a:effectLst/>
                <a:latin typeface="ProximaNova"/>
              </a:rPr>
              <a:t>Arbetsvecka v </a:t>
            </a:r>
            <a:r>
              <a:rPr lang="sv-SE" sz="2400" b="1" i="0" dirty="0">
                <a:solidFill>
                  <a:srgbClr val="FF0000"/>
                </a:solidFill>
                <a:effectLst/>
                <a:latin typeface="ProximaNova"/>
              </a:rPr>
              <a:t>34</a:t>
            </a:r>
            <a:r>
              <a:rPr lang="sv-SE" sz="2400" b="1" i="0" dirty="0">
                <a:solidFill>
                  <a:srgbClr val="000000"/>
                </a:solidFill>
                <a:effectLst/>
                <a:latin typeface="ProximaNova"/>
              </a:rPr>
              <a:t>:</a:t>
            </a:r>
            <a:br>
              <a:rPr lang="sv-SE" sz="2400" dirty="0"/>
            </a:br>
            <a:r>
              <a:rPr lang="sv-SE" sz="2400" b="0" i="0" dirty="0">
                <a:solidFill>
                  <a:srgbClr val="000000"/>
                </a:solidFill>
                <a:effectLst/>
                <a:latin typeface="ProximaNova"/>
              </a:rPr>
              <a:t>• Bemanning av kiosken (vardagar 17-20, helg 9.30-20)</a:t>
            </a:r>
            <a:br>
              <a:rPr lang="sv-SE" sz="2400" dirty="0"/>
            </a:br>
            <a:r>
              <a:rPr lang="sv-SE" sz="2400" b="0" i="0" dirty="0">
                <a:solidFill>
                  <a:srgbClr val="000000"/>
                </a:solidFill>
                <a:effectLst/>
                <a:latin typeface="ProximaNova"/>
              </a:rPr>
              <a:t>• Städ av omklädningsrum 1-4 (ungdom), dam- och herr omklädningsrum, korridor utanför dam/herr samt domarrummet</a:t>
            </a:r>
            <a:br>
              <a:rPr lang="sv-SE" sz="2400" dirty="0"/>
            </a:br>
            <a:r>
              <a:rPr lang="sv-SE" sz="2400" b="0" i="0" dirty="0">
                <a:solidFill>
                  <a:srgbClr val="000000"/>
                </a:solidFill>
                <a:effectLst/>
                <a:latin typeface="ProximaNova"/>
              </a:rPr>
              <a:t>• Städ av klubblokal, kök, korridor och toalett utanför kansliet</a:t>
            </a:r>
            <a:br>
              <a:rPr lang="sv-SE" sz="2400" dirty="0"/>
            </a:br>
            <a:r>
              <a:rPr lang="sv-SE" sz="2400" b="0" i="0" dirty="0">
                <a:solidFill>
                  <a:srgbClr val="000000"/>
                </a:solidFill>
                <a:effectLst/>
                <a:latin typeface="ProximaNova"/>
              </a:rPr>
              <a:t>• Städning av offentliga toaletter vid minigolfbanan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</a:pPr>
            <a:r>
              <a:rPr lang="sv-SE" sz="2400" dirty="0">
                <a:solidFill>
                  <a:srgbClr val="000000"/>
                </a:solidFill>
                <a:latin typeface="ProximaNova"/>
              </a:rPr>
              <a:t>INFO finns under </a:t>
            </a:r>
            <a:r>
              <a:rPr lang="sv-SE" sz="2400" dirty="0">
                <a:solidFill>
                  <a:schemeClr val="accent3">
                    <a:lumMod val="75000"/>
                  </a:schemeClr>
                </a:solidFill>
                <a:latin typeface="ProximaNova"/>
              </a:rPr>
              <a:t>Dokument -- &gt; 2023 </a:t>
            </a:r>
            <a:r>
              <a:rPr lang="sv-SE" sz="2400" dirty="0">
                <a:solidFill>
                  <a:schemeClr val="accent3">
                    <a:lumMod val="75000"/>
                  </a:schemeClr>
                </a:solidFill>
                <a:latin typeface="ProximaNova"/>
                <a:sym typeface="Wingdings" panose="05000000000000000000" pitchFamily="2" charset="2"/>
              </a:rPr>
              <a:t>-- &gt; Arbetsveckor 2023</a:t>
            </a:r>
            <a:br>
              <a:rPr lang="sv-SE" sz="2400" dirty="0"/>
            </a:br>
            <a:br>
              <a:rPr lang="sv-SE" sz="2400" dirty="0"/>
            </a:br>
            <a:r>
              <a:rPr lang="sv-SE" sz="2400" b="0" i="0" dirty="0">
                <a:solidFill>
                  <a:srgbClr val="000000"/>
                </a:solidFill>
                <a:effectLst/>
                <a:latin typeface="ProximaNova"/>
              </a:rPr>
              <a:t>Boll- och matchvärdar </a:t>
            </a:r>
            <a:r>
              <a:rPr lang="sv-SE" sz="2400" b="1" i="0" dirty="0">
                <a:solidFill>
                  <a:srgbClr val="000000"/>
                </a:solidFill>
                <a:effectLst/>
                <a:latin typeface="ProximaNova"/>
              </a:rPr>
              <a:t>26/8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ProximaNova"/>
              </a:rPr>
              <a:t>kl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ProximaNova"/>
              </a:rPr>
              <a:t> 16.00 -</a:t>
            </a:r>
            <a:br>
              <a:rPr lang="sv-SE" sz="2400" dirty="0"/>
            </a:br>
            <a:br>
              <a:rPr lang="sv-SE" sz="2400" dirty="0"/>
            </a:br>
            <a:r>
              <a:rPr lang="sv-SE" sz="2400" b="0" i="0" dirty="0">
                <a:solidFill>
                  <a:srgbClr val="000000"/>
                </a:solidFill>
                <a:effectLst/>
                <a:latin typeface="ProximaNova"/>
              </a:rPr>
              <a:t>Habocupen </a:t>
            </a:r>
            <a:r>
              <a:rPr lang="sv-SE" sz="2400" b="1" i="0" dirty="0">
                <a:solidFill>
                  <a:srgbClr val="000000"/>
                </a:solidFill>
                <a:effectLst/>
                <a:latin typeface="ProximaNova"/>
              </a:rPr>
              <a:t>1-2 juli 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ProximaNova"/>
              </a:rPr>
              <a:t>(kan även bli någon uppgift under torsdag eller fredag kväll)</a:t>
            </a:r>
            <a:endParaRPr lang="sv-SE" sz="2400" dirty="0">
              <a:latin typeface="Bahnschrift" panose="020B0502040204020203" pitchFamily="34" charset="0"/>
            </a:endParaRPr>
          </a:p>
          <a:p>
            <a:pPr hangingPunct="0">
              <a:lnSpc>
                <a:spcPct val="100000"/>
              </a:lnSpc>
              <a:spcBef>
                <a:spcPts val="0"/>
              </a:spcBef>
            </a:pPr>
            <a:endParaRPr lang="sv-SE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8565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84F6B7E-53C8-F24D-AEA4-011F81D27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29745" y="562709"/>
            <a:ext cx="5536700" cy="5200782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accent6"/>
                </a:solidFill>
                <a:latin typeface="Bahnschrift" panose="020B0502040204020203" pitchFamily="34" charset="0"/>
              </a:rPr>
              <a:t>FÖRSÄLJNINGAR</a:t>
            </a:r>
          </a:p>
          <a:p>
            <a:endParaRPr lang="sv-SE" dirty="0">
              <a:solidFill>
                <a:schemeClr val="accent6"/>
              </a:solidFill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Bahnschrift" panose="020B0502040204020203" pitchFamily="34" charset="0"/>
              </a:rPr>
              <a:t>Sälja 3 </a:t>
            </a:r>
            <a:r>
              <a:rPr lang="sv-SE" dirty="0" err="1">
                <a:latin typeface="Bahnschrift" panose="020B0502040204020203" pitchFamily="34" charset="0"/>
              </a:rPr>
              <a:t>st</a:t>
            </a:r>
            <a:r>
              <a:rPr lang="sv-SE" dirty="0">
                <a:latin typeface="Bahnschrift" panose="020B0502040204020203" pitchFamily="34" charset="0"/>
              </a:rPr>
              <a:t> restaurangchansen/aktivt barn, </a:t>
            </a:r>
            <a:r>
              <a:rPr lang="sv-SE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</a:rPr>
              <a:t>300 kr</a:t>
            </a:r>
            <a:r>
              <a:rPr lang="sv-SE" dirty="0">
                <a:latin typeface="Bahnschrift" panose="020B0502040204020203" pitchFamily="34" charset="0"/>
              </a:rPr>
              <a:t>/</a:t>
            </a:r>
            <a:r>
              <a:rPr lang="sv-SE" dirty="0" err="1">
                <a:latin typeface="Bahnschrift" panose="020B0502040204020203" pitchFamily="34" charset="0"/>
              </a:rPr>
              <a:t>st</a:t>
            </a:r>
            <a:endParaRPr lang="sv-SE" dirty="0">
              <a:latin typeface="Bahnschrift" panose="020B0502040204020203" pitchFamily="34" charset="0"/>
            </a:endParaRPr>
          </a:p>
          <a:p>
            <a:pPr marL="1028700" lvl="1" indent="-342900"/>
            <a:r>
              <a:rPr lang="sv-SE" sz="2000" dirty="0">
                <a:solidFill>
                  <a:schemeClr val="bg1"/>
                </a:solidFill>
                <a:latin typeface="Bahnschrift" panose="020B0502040204020203" pitchFamily="34" charset="0"/>
              </a:rPr>
              <a:t>Max 6 </a:t>
            </a:r>
            <a:r>
              <a:rPr lang="sv-SE" sz="2000" dirty="0" err="1">
                <a:solidFill>
                  <a:schemeClr val="bg1"/>
                </a:solidFill>
                <a:latin typeface="Bahnschrift" panose="020B0502040204020203" pitchFamily="34" charset="0"/>
              </a:rPr>
              <a:t>st</a:t>
            </a:r>
            <a:r>
              <a:rPr lang="sv-SE" sz="2000" dirty="0">
                <a:solidFill>
                  <a:schemeClr val="bg1"/>
                </a:solidFill>
                <a:latin typeface="Bahnschrift" panose="020B0502040204020203" pitchFamily="34" charset="0"/>
              </a:rPr>
              <a:t> RC/ familj om man har fler aktiva barn. Givetvis fler om man kan</a:t>
            </a:r>
          </a:p>
          <a:p>
            <a:pPr marL="1028700" lvl="1" indent="-342900"/>
            <a:r>
              <a:rPr lang="sv-SE" sz="2000" dirty="0">
                <a:solidFill>
                  <a:schemeClr val="bg1"/>
                </a:solidFill>
                <a:latin typeface="Bahnschrift" panose="020B0502040204020203" pitchFamily="34" charset="0"/>
              </a:rPr>
              <a:t>Köpa sig fri = </a:t>
            </a:r>
            <a:r>
              <a:rPr lang="sv-SE" sz="2000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</a:rPr>
              <a:t>150kr</a:t>
            </a:r>
            <a:r>
              <a:rPr lang="sv-SE" sz="2000" dirty="0">
                <a:solidFill>
                  <a:schemeClr val="bg1"/>
                </a:solidFill>
                <a:latin typeface="Bahnschrift" panose="020B0502040204020203" pitchFamily="34" charset="0"/>
              </a:rPr>
              <a:t>/RC – Lämna tillbaka ifall man plockat ut. </a:t>
            </a:r>
            <a:br>
              <a:rPr lang="sv-SE" sz="2000" dirty="0">
                <a:solidFill>
                  <a:schemeClr val="bg1"/>
                </a:solidFill>
                <a:latin typeface="Bahnschrift" panose="020B0502040204020203" pitchFamily="34" charset="0"/>
              </a:rPr>
            </a:br>
            <a:endParaRPr lang="sv-SE" dirty="0"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Bahnschrift" panose="020B0502040204020203" pitchFamily="34" charset="0"/>
              </a:rPr>
              <a:t> 2-3 sportlotten/ aktiv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Bahnschrift" panose="020B0502040204020203" pitchFamily="34" charset="0"/>
              </a:rPr>
              <a:t>4 Bingolotter till uppesittarkvällen</a:t>
            </a:r>
          </a:p>
          <a:p>
            <a:endParaRPr lang="sv-SE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681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84F6B7E-53C8-F24D-AEA4-011F81D27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29745" y="562709"/>
            <a:ext cx="5536700" cy="520078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>
                <a:latin typeface="Bahnschrift" panose="020B0502040204020203" pitchFamily="34" charset="0"/>
              </a:rPr>
              <a:t>Content</a:t>
            </a:r>
            <a:r>
              <a:rPr lang="sv-SE" dirty="0">
                <a:latin typeface="Bahnschrift" panose="020B0502040204020203" pitchFamily="34" charset="0"/>
              </a:rPr>
              <a:t> </a:t>
            </a:r>
            <a:r>
              <a:rPr lang="sv-SE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</a:rPr>
              <a:t>”</a:t>
            </a:r>
            <a:r>
              <a:rPr lang="sv-SE" dirty="0" err="1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</a:rPr>
              <a:t>Instagram</a:t>
            </a:r>
            <a:r>
              <a:rPr lang="sv-SE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</a:rPr>
              <a:t>” </a:t>
            </a:r>
            <a:r>
              <a:rPr lang="sv-SE" dirty="0">
                <a:latin typeface="Bahnschrift" panose="020B0502040204020203" pitchFamily="34" charset="0"/>
              </a:rPr>
              <a:t>ansvarig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Bahnschrift" panose="020B0502040204020203" pitchFamily="34" charset="0"/>
              </a:rPr>
              <a:t>Veronica Johansson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</a:rPr>
              <a:t>haboifp13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>
              <a:solidFill>
                <a:schemeClr val="accent3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Bahnschrift" panose="020B0502040204020203" pitchFamily="34" charset="0"/>
              </a:rPr>
              <a:t>Vi kommer lägga upp bilder från matcher och träningar</a:t>
            </a:r>
          </a:p>
          <a:p>
            <a:endParaRPr lang="sv-SE" dirty="0"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Bahnschrift" panose="020B0502040204020203" pitchFamily="34" charset="0"/>
              </a:rPr>
              <a:t>Skicka ett meddelande till Veronica Johansson med ditt användarnamn och vilken spelare på </a:t>
            </a:r>
            <a:r>
              <a:rPr lang="sv-SE" dirty="0" err="1">
                <a:latin typeface="Bahnschrift" panose="020B0502040204020203" pitchFamily="34" charset="0"/>
              </a:rPr>
              <a:t>Instagram</a:t>
            </a:r>
            <a:r>
              <a:rPr lang="sv-SE" dirty="0">
                <a:latin typeface="Bahnschrift" panose="020B0502040204020203" pitchFamily="34" charset="0"/>
              </a:rPr>
              <a:t>, gör sedan förfrågan på </a:t>
            </a:r>
            <a:r>
              <a:rPr lang="sv-SE" dirty="0" err="1">
                <a:latin typeface="Bahnschrift" panose="020B0502040204020203" pitchFamily="34" charset="0"/>
              </a:rPr>
              <a:t>Instagram</a:t>
            </a:r>
            <a:r>
              <a:rPr lang="sv-SE" dirty="0">
                <a:latin typeface="Bahnschrift" panose="020B0502040204020203" pitchFamily="34" charset="0"/>
              </a:rPr>
              <a:t> och ni godkänns</a:t>
            </a:r>
          </a:p>
          <a:p>
            <a:endParaRPr lang="sv-SE" dirty="0"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Bahnschrift" panose="020B0502040204020203" pitchFamily="34" charset="0"/>
              </a:rPr>
              <a:t>Vill du inte att ditt barn ska synas på bild kontakta valfri ledare!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Bahnschrift" panose="020B0502040204020203" pitchFamily="34" charset="0"/>
              </a:rPr>
              <a:t>GDPR finns med i </a:t>
            </a:r>
            <a:r>
              <a:rPr lang="sv-SE" dirty="0" err="1">
                <a:latin typeface="Bahnschrift" panose="020B0502040204020203" pitchFamily="34" charset="0"/>
              </a:rPr>
              <a:t>medlemskapsvilkoren</a:t>
            </a:r>
            <a:r>
              <a:rPr lang="sv-SE" dirty="0">
                <a:latin typeface="Bahnschrift" panose="020B0502040204020203" pitchFamily="34" charset="0"/>
              </a:rPr>
              <a:t>. </a:t>
            </a:r>
          </a:p>
          <a:p>
            <a:endParaRPr lang="sv-SE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83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EB1E-0E0C-21A1-3A42-45CCE9C0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Tränare o Kontaktföräldrar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D81D5-0F18-3B7E-C8F0-CF07823D7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149" y="1665682"/>
            <a:ext cx="5981987" cy="4351338"/>
          </a:xfrm>
        </p:spPr>
        <p:txBody>
          <a:bodyPr/>
          <a:lstStyle/>
          <a:p>
            <a:r>
              <a:rPr lang="sv-SE" sz="1600" b="1" dirty="0"/>
              <a:t>Kontaktföräldrar (exkluderas Habocupen arbete)</a:t>
            </a:r>
          </a:p>
          <a:p>
            <a:pPr lvl="1"/>
            <a:r>
              <a:rPr lang="sv-SE" sz="1600" dirty="0"/>
              <a:t>Frida Haglund</a:t>
            </a:r>
          </a:p>
          <a:p>
            <a:pPr lvl="1"/>
            <a:r>
              <a:rPr lang="sv-SE" sz="1600" dirty="0"/>
              <a:t>Vakant</a:t>
            </a:r>
            <a:r>
              <a:rPr lang="sv-SE" sz="1200" b="1" dirty="0"/>
              <a:t>					</a:t>
            </a:r>
          </a:p>
          <a:p>
            <a:pPr marL="0" indent="0">
              <a:buNone/>
            </a:pPr>
            <a:endParaRPr lang="sv-SE" sz="1600" b="1" dirty="0"/>
          </a:p>
          <a:p>
            <a:pPr lvl="1"/>
            <a:endParaRPr lang="sv-SE" sz="1600" dirty="0"/>
          </a:p>
          <a:p>
            <a:pPr marL="457200" lvl="1" indent="0">
              <a:buNone/>
            </a:pPr>
            <a:endParaRPr lang="sv-SE" sz="1600" b="1" i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18F0A1-6149-70E8-FFA7-45529F678976}"/>
              </a:ext>
            </a:extLst>
          </p:cNvPr>
          <p:cNvSpPr txBox="1">
            <a:spLocks/>
          </p:cNvSpPr>
          <p:nvPr/>
        </p:nvSpPr>
        <p:spPr>
          <a:xfrm>
            <a:off x="374840" y="1640676"/>
            <a:ext cx="59819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delle Sans" panose="0200050300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delle Sans" panose="0200050300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delle Sans" panose="0200050300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delle Sans" panose="0200050300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delle Sans" panose="0200050300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b="1" dirty="0"/>
              <a:t>Huvudtränare					</a:t>
            </a:r>
          </a:p>
          <a:p>
            <a:pPr lvl="1"/>
            <a:r>
              <a:rPr lang="sv-SE" sz="1600" dirty="0"/>
              <a:t>Andreas Janeke</a:t>
            </a:r>
          </a:p>
          <a:p>
            <a:pPr lvl="1"/>
            <a:r>
              <a:rPr lang="sv-SE" sz="1600" dirty="0"/>
              <a:t>Joakim Svensson</a:t>
            </a:r>
            <a:endParaRPr lang="sv-SE" dirty="0"/>
          </a:p>
          <a:p>
            <a:r>
              <a:rPr lang="sv-SE" sz="1600" b="1" dirty="0"/>
              <a:t>Lagledare</a:t>
            </a:r>
          </a:p>
          <a:p>
            <a:pPr lvl="1"/>
            <a:r>
              <a:rPr lang="sv-SE" sz="1600" dirty="0"/>
              <a:t>Alexander Lonér</a:t>
            </a:r>
          </a:p>
          <a:p>
            <a:pPr lvl="1"/>
            <a:r>
              <a:rPr lang="sv-SE" sz="1600" dirty="0"/>
              <a:t>Vakant</a:t>
            </a:r>
          </a:p>
          <a:p>
            <a:r>
              <a:rPr lang="sv-SE" sz="2000" b="1" dirty="0"/>
              <a:t>Tränare</a:t>
            </a:r>
            <a:r>
              <a:rPr lang="sv-SE" sz="2000" dirty="0"/>
              <a:t> </a:t>
            </a:r>
          </a:p>
          <a:p>
            <a:pPr lvl="1"/>
            <a:r>
              <a:rPr lang="sv-SE" sz="1600" dirty="0"/>
              <a:t>Tobias Gustafsson</a:t>
            </a:r>
          </a:p>
          <a:p>
            <a:pPr lvl="1"/>
            <a:r>
              <a:rPr lang="sv-SE" sz="1600" dirty="0"/>
              <a:t>Rickard Svensson</a:t>
            </a:r>
          </a:p>
          <a:p>
            <a:pPr lvl="1"/>
            <a:r>
              <a:rPr lang="sv-SE" sz="1600" dirty="0"/>
              <a:t>Markus Kvick (Målvaktstränare)</a:t>
            </a:r>
          </a:p>
          <a:p>
            <a:pPr lvl="1"/>
            <a:r>
              <a:rPr lang="sv-SE" sz="1600" dirty="0"/>
              <a:t>Niklas Lixenstrand</a:t>
            </a:r>
          </a:p>
          <a:p>
            <a:pPr lvl="1"/>
            <a:r>
              <a:rPr lang="sv-SE" sz="1600" dirty="0"/>
              <a:t>Kristoffer Otterdahl</a:t>
            </a:r>
          </a:p>
          <a:p>
            <a:pPr lvl="1"/>
            <a:r>
              <a:rPr lang="sv-SE" sz="1600" dirty="0"/>
              <a:t>Tim Vinneberg</a:t>
            </a:r>
          </a:p>
          <a:p>
            <a:pPr lvl="1"/>
            <a:r>
              <a:rPr lang="sv-SE" sz="1600" dirty="0"/>
              <a:t>Richard Svensson</a:t>
            </a:r>
          </a:p>
          <a:p>
            <a:pPr lvl="1"/>
            <a:r>
              <a:rPr lang="sv-SE" sz="1600" dirty="0"/>
              <a:t>Christian Sjöqvist (Årets ledare 2022..)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3544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84F6B7E-53C8-F24D-AEA4-011F81D27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8437" y="1615655"/>
            <a:ext cx="5034190" cy="4597857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</a:rPr>
              <a:t>VI </a:t>
            </a:r>
            <a:r>
              <a:rPr lang="sv-SE" dirty="0">
                <a:solidFill>
                  <a:schemeClr val="accent6"/>
                </a:solidFill>
                <a:latin typeface="Bahnschrift" panose="020B0502040204020203" pitchFamily="34" charset="0"/>
              </a:rPr>
              <a:t>SÖKER KONTAKTFÖRÄLDRAR!</a:t>
            </a:r>
          </a:p>
          <a:p>
            <a:endParaRPr lang="sv-SE" dirty="0">
              <a:solidFill>
                <a:schemeClr val="accent6"/>
              </a:solidFill>
              <a:latin typeface="Bahnschrift" panose="020B0502040204020203" pitchFamily="34" charset="0"/>
            </a:endParaRPr>
          </a:p>
          <a:p>
            <a:endParaRPr lang="sv-SE" dirty="0">
              <a:solidFill>
                <a:schemeClr val="accent6"/>
              </a:solidFill>
              <a:latin typeface="Bahnschrift" panose="020B0502040204020203" pitchFamily="34" charset="0"/>
            </a:endParaRPr>
          </a:p>
          <a:p>
            <a:r>
              <a:rPr lang="sv-SE" dirty="0">
                <a:solidFill>
                  <a:schemeClr val="accent6"/>
                </a:solidFill>
                <a:latin typeface="Bahnschrift" panose="020B0502040204020203" pitchFamily="34" charset="0"/>
              </a:rPr>
              <a:t>Vad innebär detta?</a:t>
            </a:r>
          </a:p>
          <a:p>
            <a:endParaRPr lang="sv-SE" dirty="0">
              <a:solidFill>
                <a:schemeClr val="accent6"/>
              </a:solidFill>
              <a:latin typeface="Bahnschrift" panose="020B0502040204020203" pitchFamily="34" charset="0"/>
            </a:endParaRPr>
          </a:p>
          <a:p>
            <a:r>
              <a:rPr lang="sv-SE" dirty="0">
                <a:solidFill>
                  <a:schemeClr val="accent6"/>
                </a:solidFill>
                <a:latin typeface="Bahnschrift" panose="020B0502040204020203" pitchFamily="34" charset="0"/>
              </a:rPr>
              <a:t>Någon intresserad?</a:t>
            </a:r>
          </a:p>
          <a:p>
            <a:endParaRPr lang="sv-SE" dirty="0">
              <a:solidFill>
                <a:schemeClr val="accent6"/>
              </a:solidFill>
              <a:latin typeface="Bahnschrift" panose="020B0502040204020203" pitchFamily="34" charset="0"/>
            </a:endParaRPr>
          </a:p>
          <a:p>
            <a:endParaRPr lang="sv-SE" dirty="0">
              <a:latin typeface="Bahnschrift" panose="020B0502040204020203" pitchFamily="34" charset="0"/>
            </a:endParaRPr>
          </a:p>
          <a:p>
            <a:endParaRPr lang="sv-SE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463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50C7E0B-B50E-5008-4CD1-38611FB3C9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57810" y="2881120"/>
            <a:ext cx="5034190" cy="4597857"/>
          </a:xfrm>
        </p:spPr>
        <p:txBody>
          <a:bodyPr>
            <a:noAutofit/>
          </a:bodyPr>
          <a:lstStyle/>
          <a:p>
            <a:r>
              <a:rPr lang="sv-SE" sz="4800" dirty="0">
                <a:solidFill>
                  <a:schemeClr val="accent6"/>
                </a:solidFill>
                <a:latin typeface="Bahnschrift" panose="020B0502040204020203" pitchFamily="34" charset="0"/>
              </a:rPr>
              <a:t>FRÅGOR?</a:t>
            </a:r>
          </a:p>
          <a:p>
            <a:endParaRPr lang="sv-SE" dirty="0">
              <a:solidFill>
                <a:schemeClr val="accent6"/>
              </a:solidFill>
              <a:latin typeface="Bahnschrift" panose="020B0502040204020203" pitchFamily="34" charset="0"/>
            </a:endParaRPr>
          </a:p>
          <a:p>
            <a:endParaRPr lang="sv-SE" dirty="0">
              <a:solidFill>
                <a:schemeClr val="accent6"/>
              </a:solidFill>
              <a:latin typeface="Bahnschrift" panose="020B0502040204020203" pitchFamily="34" charset="0"/>
            </a:endParaRPr>
          </a:p>
          <a:p>
            <a:endParaRPr lang="sv-SE" dirty="0">
              <a:latin typeface="Bahnschrift" panose="020B0502040204020203" pitchFamily="34" charset="0"/>
            </a:endParaRPr>
          </a:p>
          <a:p>
            <a:endParaRPr lang="sv-SE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48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324C95-AA5B-D84F-A2A6-89FCB9F48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Bahnschrift" panose="020B0502040204020203" pitchFamily="34" charset="0"/>
              </a:rPr>
              <a:t>Träningstider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6BDD96-174E-4443-B09E-6700F8F3A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509" y="1548535"/>
            <a:ext cx="10515600" cy="4351338"/>
          </a:xfrm>
        </p:spPr>
        <p:txBody>
          <a:bodyPr>
            <a:normAutofit/>
          </a:bodyPr>
          <a:lstStyle/>
          <a:p>
            <a:pPr marL="342900" indent="-342900" hangingPunct="0">
              <a:lnSpc>
                <a:spcPct val="100000"/>
              </a:lnSpc>
              <a:spcBef>
                <a:spcPts val="0"/>
              </a:spcBef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1256144" y="1771996"/>
            <a:ext cx="107290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En träning i veckan på konstgräset under April: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Tisdagar 17:00 – 18:30. Löpningen är obligatorisk</a:t>
            </a:r>
            <a:endParaRPr lang="sv-SE" sz="2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Torsdagar 17:30 – 18:30 Gränsen IP</a:t>
            </a:r>
          </a:p>
          <a:p>
            <a:endParaRPr lang="sv-SE" sz="2400" b="1" dirty="0"/>
          </a:p>
          <a:p>
            <a:r>
              <a:rPr lang="sv-SE" sz="2400" b="1" dirty="0"/>
              <a:t>Träning på gräs börjar Tisdagen 2 maj</a:t>
            </a:r>
            <a:br>
              <a:rPr lang="sv-SE" sz="2400" b="1" dirty="0"/>
            </a:br>
            <a:endParaRPr lang="sv-SE" sz="2400" b="1" dirty="0"/>
          </a:p>
          <a:p>
            <a:r>
              <a:rPr lang="sv-SE" sz="2400" b="1" dirty="0"/>
              <a:t>Plan B (11 vs 11)</a:t>
            </a:r>
          </a:p>
          <a:p>
            <a:r>
              <a:rPr lang="sv-SE" sz="2400" dirty="0"/>
              <a:t>Tisdagar kl. 17:30 – 19:00</a:t>
            </a:r>
            <a:br>
              <a:rPr lang="sv-SE" sz="2400" dirty="0"/>
            </a:br>
            <a:r>
              <a:rPr lang="sv-SE" sz="2400" b="1" dirty="0"/>
              <a:t>Plan F (7 vs 7)</a:t>
            </a:r>
          </a:p>
          <a:p>
            <a:r>
              <a:rPr lang="sv-SE" sz="2400" dirty="0"/>
              <a:t>Onsdagar kl. 17:00 – 18:30</a:t>
            </a:r>
          </a:p>
        </p:txBody>
      </p:sp>
    </p:spTree>
    <p:extLst>
      <p:ext uri="{BB962C8B-B14F-4D97-AF65-F5344CB8AC3E}">
        <p14:creationId xmlns:p14="http://schemas.microsoft.com/office/powerpoint/2010/main" val="618378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43452"/>
            <a:ext cx="10515600" cy="1325563"/>
          </a:xfrm>
        </p:spPr>
        <p:txBody>
          <a:bodyPr/>
          <a:lstStyle/>
          <a:p>
            <a:r>
              <a:rPr lang="sv-SE" dirty="0"/>
              <a:t>PLAN B och F 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84" y="1077478"/>
            <a:ext cx="6151831" cy="4351338"/>
          </a:xfrm>
        </p:spPr>
      </p:pic>
    </p:spTree>
    <p:extLst>
      <p:ext uri="{BB962C8B-B14F-4D97-AF65-F5344CB8AC3E}">
        <p14:creationId xmlns:p14="http://schemas.microsoft.com/office/powerpoint/2010/main" val="82692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84F6B7E-53C8-F24D-AEA4-011F81D27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45780" y="725748"/>
            <a:ext cx="5034190" cy="4597857"/>
          </a:xfrm>
        </p:spPr>
        <p:txBody>
          <a:bodyPr>
            <a:noAutofit/>
          </a:bodyPr>
          <a:lstStyle/>
          <a:p>
            <a:endParaRPr lang="sv-SE" dirty="0">
              <a:latin typeface="Bahnschrift" panose="020B0502040204020203" pitchFamily="34" charset="0"/>
            </a:endParaRPr>
          </a:p>
          <a:p>
            <a:r>
              <a:rPr lang="sv-SE" sz="3200" dirty="0">
                <a:latin typeface="Bahnschrift" panose="020B0502040204020203" pitchFamily="34" charset="0"/>
              </a:rPr>
              <a:t>TRÄNINGSFOKUS</a:t>
            </a:r>
          </a:p>
          <a:p>
            <a:endParaRPr lang="sv-SE" dirty="0">
              <a:latin typeface="Bahnschrift" panose="020B0502040204020203" pitchFamily="34" charset="0"/>
            </a:endParaRPr>
          </a:p>
          <a:p>
            <a:r>
              <a:rPr lang="sv-SE" dirty="0">
                <a:latin typeface="Bahnschrift" panose="020B0502040204020203" pitchFamily="34" charset="0"/>
              </a:rPr>
              <a:t>Bollkontakter</a:t>
            </a:r>
          </a:p>
          <a:p>
            <a:r>
              <a:rPr lang="sv-SE" dirty="0">
                <a:latin typeface="Bahnschrift" panose="020B0502040204020203" pitchFamily="34" charset="0"/>
              </a:rPr>
              <a:t>Spelform 7 mot 7</a:t>
            </a:r>
          </a:p>
          <a:p>
            <a:r>
              <a:rPr lang="sv-SE" dirty="0">
                <a:latin typeface="Bahnschrift" panose="020B0502040204020203" pitchFamily="34" charset="0"/>
              </a:rPr>
              <a:t>Riktningsförändringar</a:t>
            </a:r>
          </a:p>
          <a:p>
            <a:r>
              <a:rPr lang="sv-SE" dirty="0">
                <a:latin typeface="Bahnschrift" panose="020B0502040204020203" pitchFamily="34" charset="0"/>
              </a:rPr>
              <a:t>Bredda vid nytt planformat</a:t>
            </a:r>
          </a:p>
          <a:p>
            <a:r>
              <a:rPr lang="sv-SE" dirty="0">
                <a:latin typeface="Bahnschrift" panose="020B0502040204020203" pitchFamily="34" charset="0"/>
              </a:rPr>
              <a:t>Omställningar Anfall/Försvar</a:t>
            </a:r>
          </a:p>
          <a:p>
            <a:r>
              <a:rPr lang="sv-SE" dirty="0">
                <a:latin typeface="Bahnschrift" panose="020B0502040204020203" pitchFamily="34" charset="0"/>
              </a:rPr>
              <a:t>Spelbarhet</a:t>
            </a:r>
          </a:p>
          <a:p>
            <a:r>
              <a:rPr lang="sv-SE" dirty="0">
                <a:solidFill>
                  <a:srgbClr val="FF0000"/>
                </a:solidFill>
                <a:latin typeface="Bahnschrift" panose="020B0502040204020203" pitchFamily="34" charset="0"/>
              </a:rPr>
              <a:t>Fast</a:t>
            </a:r>
            <a:r>
              <a:rPr lang="sv-SE" dirty="0">
                <a:latin typeface="Bahnschrift" panose="020B0502040204020203" pitchFamily="34" charset="0"/>
              </a:rPr>
              <a:t> Målvaktsträning</a:t>
            </a:r>
          </a:p>
          <a:p>
            <a:r>
              <a:rPr lang="sv-SE" dirty="0">
                <a:latin typeface="Bahnschrift" panose="020B0502040204020203" pitchFamily="34" charset="0"/>
              </a:rPr>
              <a:t>Knäkontroll</a:t>
            </a:r>
          </a:p>
          <a:p>
            <a:r>
              <a:rPr lang="sv-SE" dirty="0">
                <a:latin typeface="Bahnschrift" panose="020B0502040204020203" pitchFamily="34" charset="0"/>
              </a:rPr>
              <a:t>Matchspel</a:t>
            </a:r>
          </a:p>
          <a:p>
            <a:r>
              <a:rPr lang="sv-SE" dirty="0">
                <a:latin typeface="Bahnschrift" panose="020B0502040204020203" pitchFamily="34" charset="0"/>
              </a:rPr>
              <a:t>Överbelastning i övningar (2 vs 1)</a:t>
            </a:r>
          </a:p>
          <a:p>
            <a:endParaRPr lang="sv-SE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66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84F6B7E-53C8-F24D-AEA4-011F81D27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8437" y="1615655"/>
            <a:ext cx="5034190" cy="4597857"/>
          </a:xfrm>
        </p:spPr>
        <p:txBody>
          <a:bodyPr>
            <a:noAutofit/>
          </a:bodyPr>
          <a:lstStyle/>
          <a:p>
            <a:endParaRPr lang="sv-SE" dirty="0">
              <a:latin typeface="Bahnschrift" panose="020B0502040204020203" pitchFamily="34" charset="0"/>
            </a:endParaRPr>
          </a:p>
          <a:p>
            <a:r>
              <a:rPr lang="sv-SE" dirty="0">
                <a:latin typeface="Bahnschrift" panose="020B0502040204020203" pitchFamily="34" charset="0"/>
              </a:rPr>
              <a:t>FÖRÄLDRAFOKUS</a:t>
            </a:r>
          </a:p>
          <a:p>
            <a:endParaRPr lang="sv-SE" dirty="0">
              <a:latin typeface="Bahnschrift" panose="020B0502040204020203" pitchFamily="34" charset="0"/>
            </a:endParaRPr>
          </a:p>
          <a:p>
            <a:r>
              <a:rPr lang="sv-SE" dirty="0">
                <a:latin typeface="Bahnschrift" panose="020B0502040204020203" pitchFamily="34" charset="0"/>
              </a:rPr>
              <a:t>Låt oss ledare coacha</a:t>
            </a:r>
          </a:p>
          <a:p>
            <a:r>
              <a:rPr lang="sv-SE" dirty="0">
                <a:latin typeface="Bahnschrift" panose="020B0502040204020203" pitchFamily="34" charset="0"/>
              </a:rPr>
              <a:t>Ge positiv feedback tillbaka emot domare, spelare. </a:t>
            </a:r>
          </a:p>
          <a:p>
            <a:endParaRPr lang="sv-SE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78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84F6B7E-53C8-F24D-AEA4-011F81D27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83621"/>
            <a:ext cx="5034190" cy="4597857"/>
          </a:xfrm>
        </p:spPr>
        <p:txBody>
          <a:bodyPr>
            <a:noAutofit/>
          </a:bodyPr>
          <a:lstStyle/>
          <a:p>
            <a:endParaRPr lang="sv-SE" dirty="0">
              <a:latin typeface="Bahnschrift" panose="020B0502040204020203" pitchFamily="34" charset="0"/>
            </a:endParaRPr>
          </a:p>
          <a:p>
            <a:r>
              <a:rPr lang="sv-SE" b="1" dirty="0">
                <a:latin typeface="Bahnschrift" panose="020B0502040204020203" pitchFamily="34" charset="0"/>
              </a:rPr>
              <a:t>Kaptens bindel</a:t>
            </a:r>
          </a:p>
          <a:p>
            <a:endParaRPr lang="sv-SE" dirty="0">
              <a:latin typeface="Bahnschrift" panose="020B0502040204020203" pitchFamily="34" charset="0"/>
            </a:endParaRPr>
          </a:p>
          <a:p>
            <a:r>
              <a:rPr lang="sv-SE" dirty="0">
                <a:latin typeface="Bahnschrift" panose="020B0502040204020203" pitchFamily="34" charset="0"/>
              </a:rPr>
              <a:t>Uppskattas av spelare</a:t>
            </a:r>
          </a:p>
          <a:p>
            <a:r>
              <a:rPr lang="sv-SE" dirty="0">
                <a:latin typeface="Bahnschrift" panose="020B0502040204020203" pitchFamily="34" charset="0"/>
              </a:rPr>
              <a:t>Utvecklande feedback kring initiativet</a:t>
            </a:r>
          </a:p>
          <a:p>
            <a:r>
              <a:rPr lang="sv-SE" dirty="0">
                <a:latin typeface="Bahnschrift" panose="020B0502040204020203" pitchFamily="34" charset="0"/>
              </a:rPr>
              <a:t>Stolthet </a:t>
            </a:r>
          </a:p>
          <a:p>
            <a:endParaRPr lang="sv-SE" dirty="0">
              <a:solidFill>
                <a:schemeClr val="accent6"/>
              </a:solidFill>
            </a:endParaRPr>
          </a:p>
        </p:txBody>
      </p:sp>
      <p:pic>
        <p:nvPicPr>
          <p:cNvPr id="1028" name="Picture 4" descr="Mitt i mörkret – regnbåge lyser upp Wembley | SvD">
            <a:extLst>
              <a:ext uri="{FF2B5EF4-FFF2-40B4-BE49-F238E27FC236}">
                <a16:creationId xmlns:a16="http://schemas.microsoft.com/office/drawing/2014/main" id="{883CE39F-3CC1-D46C-913B-C095D6F28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586" y="3996418"/>
            <a:ext cx="4346510" cy="228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611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D698C4-A9F7-DDCC-11A8-4EB0B8B89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9593" y="307994"/>
            <a:ext cx="6119057" cy="6435706"/>
          </a:xfrm>
        </p:spPr>
        <p:txBody>
          <a:bodyPr>
            <a:normAutofit fontScale="77500" lnSpcReduction="20000"/>
          </a:bodyPr>
          <a:lstStyle/>
          <a:p>
            <a:r>
              <a:rPr lang="sv-SE" sz="2800" b="1" dirty="0">
                <a:solidFill>
                  <a:srgbClr val="00B050"/>
                </a:solidFill>
              </a:rPr>
              <a:t>Grönt Kort</a:t>
            </a:r>
            <a:br>
              <a:rPr lang="sv-SE" dirty="0">
                <a:solidFill>
                  <a:srgbClr val="00B050"/>
                </a:solidFill>
              </a:rPr>
            </a:br>
            <a:br>
              <a:rPr lang="sv-SE" dirty="0">
                <a:solidFill>
                  <a:srgbClr val="00B050"/>
                </a:solidFill>
              </a:rPr>
            </a:br>
            <a:r>
              <a:rPr lang="sv-SE" b="0" i="0" dirty="0">
                <a:solidFill>
                  <a:schemeClr val="accent5"/>
                </a:solidFill>
                <a:effectLst/>
                <a:latin typeface="StagSans"/>
              </a:rPr>
              <a:t>Grönt Kort är en satsning för att uppmuntra till fair play i barn- och ungdomsfotbollen. Kortet delas ut av respektive motståndarlags ledare till </a:t>
            </a:r>
            <a:r>
              <a:rPr lang="sv-SE" b="0" i="0" dirty="0">
                <a:solidFill>
                  <a:schemeClr val="accent3">
                    <a:lumMod val="75000"/>
                  </a:schemeClr>
                </a:solidFill>
                <a:effectLst/>
                <a:latin typeface="StagSans"/>
              </a:rPr>
              <a:t>en spelare </a:t>
            </a:r>
            <a:r>
              <a:rPr lang="sv-SE" b="0" i="0" dirty="0">
                <a:solidFill>
                  <a:schemeClr val="accent5"/>
                </a:solidFill>
                <a:effectLst/>
                <a:latin typeface="StagSans"/>
              </a:rPr>
              <a:t>i vardera lag som utmärkt sig på ett schysst sätt. </a:t>
            </a:r>
            <a:br>
              <a:rPr lang="sv-SE" b="0" i="0" dirty="0">
                <a:solidFill>
                  <a:schemeClr val="accent5"/>
                </a:solidFill>
                <a:effectLst/>
                <a:latin typeface="StagSans"/>
              </a:rPr>
            </a:br>
            <a:br>
              <a:rPr lang="sv-SE" b="0" i="0" dirty="0">
                <a:solidFill>
                  <a:schemeClr val="accent5"/>
                </a:solidFill>
                <a:effectLst/>
                <a:latin typeface="StagSans"/>
              </a:rPr>
            </a:br>
            <a:r>
              <a:rPr lang="sv-SE" b="0" i="0" dirty="0">
                <a:solidFill>
                  <a:schemeClr val="accent5"/>
                </a:solidFill>
                <a:effectLst/>
                <a:latin typeface="StagSans"/>
              </a:rPr>
              <a:t>Majoriteten av alla spelare är schyssta, men den som får ett Grönt kort har utmärkt sig lite extra. Grönt kort delas ut efter alla seriematcher i åldrarna 8-14 år.</a:t>
            </a:r>
          </a:p>
          <a:p>
            <a:endParaRPr lang="sv-SE" b="1" dirty="0">
              <a:solidFill>
                <a:schemeClr val="accent5"/>
              </a:solidFill>
              <a:latin typeface="Stag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accent3">
                    <a:lumMod val="75000"/>
                  </a:schemeClr>
                </a:solidFill>
                <a:latin typeface="StagSans"/>
              </a:rPr>
              <a:t>En förälder per match / tillfälle </a:t>
            </a:r>
            <a:endParaRPr lang="sv-SE" b="1" i="0" dirty="0">
              <a:solidFill>
                <a:schemeClr val="accent3">
                  <a:lumMod val="75000"/>
                </a:schemeClr>
              </a:solidFill>
              <a:effectLst/>
              <a:latin typeface="StagSans"/>
            </a:endParaRPr>
          </a:p>
          <a:p>
            <a:endParaRPr lang="sv-SE" dirty="0">
              <a:solidFill>
                <a:schemeClr val="accent5"/>
              </a:solidFill>
              <a:latin typeface="StagSans"/>
            </a:endParaRPr>
          </a:p>
          <a:p>
            <a:pPr algn="l"/>
            <a:r>
              <a:rPr lang="sv-SE" b="1" i="0" dirty="0">
                <a:solidFill>
                  <a:schemeClr val="accent3">
                    <a:lumMod val="75000"/>
                  </a:schemeClr>
                </a:solidFill>
                <a:effectLst/>
                <a:latin typeface="StagSans"/>
              </a:rPr>
              <a:t>Hjälper skadad med- eller motspelare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chemeClr val="accent5"/>
                </a:solidFill>
                <a:effectLst/>
                <a:latin typeface="StagSans"/>
              </a:rPr>
              <a:t>Sparkar ut bollen om någon ligger skadad.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chemeClr val="accent5"/>
                </a:solidFill>
                <a:effectLst/>
                <a:latin typeface="StagSans"/>
              </a:rPr>
              <a:t>Går fram och ser efter hur en skadad spelare mår.</a:t>
            </a:r>
          </a:p>
          <a:p>
            <a:pPr algn="l"/>
            <a:r>
              <a:rPr lang="sv-SE" b="1" i="0" dirty="0">
                <a:solidFill>
                  <a:schemeClr val="accent3">
                    <a:lumMod val="75000"/>
                  </a:schemeClr>
                </a:solidFill>
                <a:effectLst/>
                <a:latin typeface="StagSans"/>
              </a:rPr>
              <a:t>Visar respekt för alla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chemeClr val="accent5"/>
                </a:solidFill>
                <a:effectLst/>
                <a:latin typeface="StagSans"/>
              </a:rPr>
              <a:t>Ber om ursäkt om man råkar sparka på någon.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chemeClr val="accent5"/>
                </a:solidFill>
                <a:effectLst/>
                <a:latin typeface="StagSans"/>
              </a:rPr>
              <a:t>Hälsar på motspelare och domare innan och efter match.</a:t>
            </a:r>
          </a:p>
          <a:p>
            <a:pPr algn="l"/>
            <a:r>
              <a:rPr lang="sv-SE" b="1" i="0" dirty="0">
                <a:solidFill>
                  <a:schemeClr val="accent3">
                    <a:lumMod val="75000"/>
                  </a:schemeClr>
                </a:solidFill>
                <a:effectLst/>
                <a:latin typeface="StagSans"/>
              </a:rPr>
              <a:t>Hjälper domaren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chemeClr val="accent5"/>
                </a:solidFill>
                <a:effectLst/>
                <a:latin typeface="StagSans"/>
              </a:rPr>
              <a:t>Försöker inte påverka domarens beslut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chemeClr val="accent5"/>
                </a:solidFill>
                <a:effectLst/>
                <a:latin typeface="StagSans"/>
              </a:rPr>
              <a:t>Gnäller eller klagar inte på domslut</a:t>
            </a:r>
          </a:p>
          <a:p>
            <a:pPr algn="l"/>
            <a:r>
              <a:rPr lang="sv-SE" b="1" i="0" dirty="0">
                <a:solidFill>
                  <a:schemeClr val="accent3">
                    <a:lumMod val="75000"/>
                  </a:schemeClr>
                </a:solidFill>
                <a:effectLst/>
                <a:latin typeface="StagSans"/>
              </a:rPr>
              <a:t>Har en positiv attityd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chemeClr val="accent5"/>
                </a:solidFill>
                <a:effectLst/>
                <a:latin typeface="StagSans"/>
              </a:rPr>
              <a:t>Peppar medspelare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chemeClr val="accent5"/>
                </a:solidFill>
                <a:effectLst/>
                <a:latin typeface="StagSans"/>
              </a:rPr>
              <a:t>Använder ett vårdat språk</a:t>
            </a:r>
          </a:p>
          <a:p>
            <a:endParaRPr lang="sv-SE" dirty="0">
              <a:solidFill>
                <a:schemeClr val="accent5"/>
              </a:solidFill>
            </a:endParaRPr>
          </a:p>
        </p:txBody>
      </p:sp>
      <p:pic>
        <p:nvPicPr>
          <p:cNvPr id="1028" name="Picture 4" descr="Grönt Kort för Fair Play - Stockholm">
            <a:extLst>
              <a:ext uri="{FF2B5EF4-FFF2-40B4-BE49-F238E27FC236}">
                <a16:creationId xmlns:a16="http://schemas.microsoft.com/office/drawing/2014/main" id="{FF0BC9F8-6209-142C-3415-AF19E713F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r="12264"/>
          <a:stretch/>
        </p:blipFill>
        <p:spPr bwMode="auto">
          <a:xfrm>
            <a:off x="391882" y="903605"/>
            <a:ext cx="5180315" cy="391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C93C520-32D6-E0EA-65E0-8CA987C56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28" y="4521285"/>
            <a:ext cx="3433011" cy="193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865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84F6B7E-53C8-F24D-AEA4-011F81D27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45780" y="725748"/>
            <a:ext cx="5034190" cy="4597857"/>
          </a:xfrm>
        </p:spPr>
        <p:txBody>
          <a:bodyPr>
            <a:noAutofit/>
          </a:bodyPr>
          <a:lstStyle/>
          <a:p>
            <a:endParaRPr lang="sv-SE" dirty="0">
              <a:latin typeface="Bahnschrift" panose="020B0502040204020203" pitchFamily="34" charset="0"/>
            </a:endParaRPr>
          </a:p>
          <a:p>
            <a:r>
              <a:rPr lang="sv-SE" sz="3200" dirty="0">
                <a:latin typeface="Bahnschrift" panose="020B0502040204020203" pitchFamily="34" charset="0"/>
              </a:rPr>
              <a:t>SERIESPEL</a:t>
            </a:r>
          </a:p>
          <a:p>
            <a:endParaRPr lang="sv-SE" dirty="0">
              <a:latin typeface="Bahnschrift" panose="020B0502040204020203" pitchFamily="34" charset="0"/>
            </a:endParaRPr>
          </a:p>
          <a:p>
            <a:r>
              <a:rPr lang="sv-SE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</a:rPr>
              <a:t>4</a:t>
            </a:r>
            <a:r>
              <a:rPr lang="sv-SE" dirty="0">
                <a:latin typeface="Bahnschrift" panose="020B0502040204020203" pitchFamily="34" charset="0"/>
              </a:rPr>
              <a:t> lag</a:t>
            </a:r>
          </a:p>
          <a:p>
            <a:r>
              <a:rPr lang="sv-SE" dirty="0">
                <a:latin typeface="Bahnschrift" panose="020B0502040204020203" pitchFamily="34" charset="0"/>
              </a:rPr>
              <a:t>Smålands Fotbollsförbund</a:t>
            </a:r>
          </a:p>
          <a:p>
            <a:r>
              <a:rPr lang="sv-SE" dirty="0">
                <a:latin typeface="Bahnschrift" panose="020B0502040204020203" pitchFamily="34" charset="0"/>
              </a:rPr>
              <a:t>P2013</a:t>
            </a:r>
          </a:p>
          <a:p>
            <a:r>
              <a:rPr lang="sv-SE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</a:rPr>
              <a:t>29</a:t>
            </a:r>
            <a:r>
              <a:rPr lang="sv-SE" dirty="0">
                <a:latin typeface="Bahnschrift" panose="020B0502040204020203" pitchFamily="34" charset="0"/>
              </a:rPr>
              <a:t>e April – </a:t>
            </a:r>
            <a:r>
              <a:rPr lang="sv-SE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</a:rPr>
              <a:t>1</a:t>
            </a:r>
            <a:r>
              <a:rPr lang="sv-SE" dirty="0">
                <a:latin typeface="Bahnschrift" panose="020B0502040204020203" pitchFamily="34" charset="0"/>
              </a:rPr>
              <a:t> Okt. </a:t>
            </a:r>
          </a:p>
          <a:p>
            <a:r>
              <a:rPr lang="sv-SE" dirty="0">
                <a:latin typeface="Bahnschrift" panose="020B0502040204020203" pitchFamily="34" charset="0"/>
              </a:rPr>
              <a:t>8 grupperingar</a:t>
            </a:r>
          </a:p>
          <a:p>
            <a:r>
              <a:rPr lang="sv-SE" dirty="0">
                <a:latin typeface="Bahnschrift" panose="020B0502040204020203" pitchFamily="34" charset="0"/>
              </a:rPr>
              <a:t>Målvakt i varje</a:t>
            </a:r>
          </a:p>
          <a:p>
            <a:r>
              <a:rPr lang="sv-SE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</a:rPr>
              <a:t>Spela lika mycket!</a:t>
            </a:r>
          </a:p>
          <a:p>
            <a:r>
              <a:rPr lang="sv-SE" dirty="0">
                <a:solidFill>
                  <a:schemeClr val="accent5"/>
                </a:solidFill>
                <a:latin typeface="Bahnschrift" panose="020B0502040204020203" pitchFamily="34" charset="0"/>
              </a:rPr>
              <a:t>Tvätt schema</a:t>
            </a:r>
          </a:p>
          <a:p>
            <a:endParaRPr lang="sv-SE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5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Habo IF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03C61"/>
      </a:accent1>
      <a:accent2>
        <a:srgbClr val="005D9C"/>
      </a:accent2>
      <a:accent3>
        <a:srgbClr val="D2B267"/>
      </a:accent3>
      <a:accent4>
        <a:srgbClr val="FFFFFF"/>
      </a:accent4>
      <a:accent5>
        <a:srgbClr val="FFFFFF"/>
      </a:accent5>
      <a:accent6>
        <a:srgbClr val="FFFFFF"/>
      </a:accent6>
      <a:hlink>
        <a:srgbClr val="103C61"/>
      </a:hlink>
      <a:folHlink>
        <a:srgbClr val="005D9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boif.potx" id="{3C347902-1F77-47F8-BE3D-5155FA2CF097}" vid="{3A6BFA23-A926-48BA-A14B-5C5522477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0</TotalTime>
  <Words>834</Words>
  <Application>Microsoft Office PowerPoint</Application>
  <PresentationFormat>Widescreen</PresentationFormat>
  <Paragraphs>152</Paragraphs>
  <Slides>21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Adelle Sans</vt:lpstr>
      <vt:lpstr>ProximaNova</vt:lpstr>
      <vt:lpstr>StagSans</vt:lpstr>
      <vt:lpstr>Arial</vt:lpstr>
      <vt:lpstr>Bahnschrift</vt:lpstr>
      <vt:lpstr>Calibri</vt:lpstr>
      <vt:lpstr>Office-tema</vt:lpstr>
      <vt:lpstr>Föräldramöte 19/4  Habo IF P13</vt:lpstr>
      <vt:lpstr>Tränare o Kontaktföräldrar</vt:lpstr>
      <vt:lpstr>Träningstider</vt:lpstr>
      <vt:lpstr>PLAN B och F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Habo IF:s Värdegrund </vt:lpstr>
      <vt:lpstr>P13:s LAGREGLER</vt:lpstr>
      <vt:lpstr>MEDLEMSAVGIFTER 2023 </vt:lpstr>
      <vt:lpstr>GIFFCUPEN</vt:lpstr>
      <vt:lpstr>PowerPoint Presentation</vt:lpstr>
      <vt:lpstr>Årets arbetsuppgifter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Habo IF</dc:creator>
  <cp:lastModifiedBy>Alexander Lonér</cp:lastModifiedBy>
  <cp:revision>24</cp:revision>
  <dcterms:created xsi:type="dcterms:W3CDTF">2021-04-16T14:43:40Z</dcterms:created>
  <dcterms:modified xsi:type="dcterms:W3CDTF">2023-04-20T07:51:57Z</dcterms:modified>
</cp:coreProperties>
</file>