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7"/>
  </p:notesMasterIdLst>
  <p:sldIdLst>
    <p:sldId id="268" r:id="rId5"/>
    <p:sldId id="270" r:id="rId6"/>
    <p:sldId id="296" r:id="rId7"/>
    <p:sldId id="269" r:id="rId8"/>
    <p:sldId id="271" r:id="rId9"/>
    <p:sldId id="280" r:id="rId10"/>
    <p:sldId id="275" r:id="rId11"/>
    <p:sldId id="272" r:id="rId12"/>
    <p:sldId id="273" r:id="rId13"/>
    <p:sldId id="274" r:id="rId14"/>
    <p:sldId id="297" r:id="rId15"/>
    <p:sldId id="286" r:id="rId16"/>
    <p:sldId id="276" r:id="rId17"/>
    <p:sldId id="290" r:id="rId18"/>
    <p:sldId id="277" r:id="rId19"/>
    <p:sldId id="279" r:id="rId20"/>
    <p:sldId id="293" r:id="rId21"/>
    <p:sldId id="291" r:id="rId22"/>
    <p:sldId id="294" r:id="rId23"/>
    <p:sldId id="292" r:id="rId24"/>
    <p:sldId id="295" r:id="rId25"/>
    <p:sldId id="284" r:id="rId26"/>
  </p:sldIdLst>
  <p:sldSz cx="10080625" cy="7559675"/>
  <p:notesSz cx="7559675" cy="106918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Bergh" initials="MB" lastIdx="16" clrIdx="0">
    <p:extLst>
      <p:ext uri="{19B8F6BF-5375-455C-9EA6-DF929625EA0E}">
        <p15:presenceInfo xmlns:p15="http://schemas.microsoft.com/office/powerpoint/2012/main" userId="S::maabeh@hig.se::6bc1d4df-35a1-4620-88f0-10fd98d6a0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0D5226-DC06-485E-86BA-D7BE84FFFB95}" v="26" dt="2022-05-03T11:43:30.607"/>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9" d="100"/>
          <a:sy n="99" d="100"/>
        </p:scale>
        <p:origin x="16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Bergh" userId="6bc1d4df-35a1-4620-88f0-10fd98d6a069" providerId="ADAL" clId="{060D5226-DC06-485E-86BA-D7BE84FFFB95}"/>
    <pc:docChg chg="undo custSel addSld delSld modSld sldOrd">
      <pc:chgData name="Maria Bergh" userId="6bc1d4df-35a1-4620-88f0-10fd98d6a069" providerId="ADAL" clId="{060D5226-DC06-485E-86BA-D7BE84FFFB95}" dt="2022-05-03T11:45:49.779" v="930" actId="2696"/>
      <pc:docMkLst>
        <pc:docMk/>
      </pc:docMkLst>
      <pc:sldChg chg="modSp mod">
        <pc:chgData name="Maria Bergh" userId="6bc1d4df-35a1-4620-88f0-10fd98d6a069" providerId="ADAL" clId="{060D5226-DC06-485E-86BA-D7BE84FFFB95}" dt="2022-05-03T09:16:22.873" v="85" actId="255"/>
        <pc:sldMkLst>
          <pc:docMk/>
          <pc:sldMk cId="995183618" sldId="272"/>
        </pc:sldMkLst>
        <pc:spChg chg="mod">
          <ac:chgData name="Maria Bergh" userId="6bc1d4df-35a1-4620-88f0-10fd98d6a069" providerId="ADAL" clId="{060D5226-DC06-485E-86BA-D7BE84FFFB95}" dt="2022-05-03T09:16:22.873" v="85" actId="255"/>
          <ac:spMkLst>
            <pc:docMk/>
            <pc:sldMk cId="995183618" sldId="272"/>
            <ac:spMk id="4" creationId="{00000000-0000-0000-0000-000000000000}"/>
          </ac:spMkLst>
        </pc:spChg>
      </pc:sldChg>
      <pc:sldChg chg="modSp mod modCm">
        <pc:chgData name="Maria Bergh" userId="6bc1d4df-35a1-4620-88f0-10fd98d6a069" providerId="ADAL" clId="{060D5226-DC06-485E-86BA-D7BE84FFFB95}" dt="2022-05-03T09:32:55.547" v="851" actId="5900"/>
        <pc:sldMkLst>
          <pc:docMk/>
          <pc:sldMk cId="1406705768" sldId="273"/>
        </pc:sldMkLst>
        <pc:spChg chg="mod">
          <ac:chgData name="Maria Bergh" userId="6bc1d4df-35a1-4620-88f0-10fd98d6a069" providerId="ADAL" clId="{060D5226-DC06-485E-86BA-D7BE84FFFB95}" dt="2022-05-03T09:19:20.610" v="325" actId="5793"/>
          <ac:spMkLst>
            <pc:docMk/>
            <pc:sldMk cId="1406705768" sldId="273"/>
            <ac:spMk id="6" creationId="{00000000-0000-0000-0000-000000000000}"/>
          </ac:spMkLst>
        </pc:spChg>
      </pc:sldChg>
      <pc:sldChg chg="modSp mod">
        <pc:chgData name="Maria Bergh" userId="6bc1d4df-35a1-4620-88f0-10fd98d6a069" providerId="ADAL" clId="{060D5226-DC06-485E-86BA-D7BE84FFFB95}" dt="2022-05-03T09:21:38.139" v="432" actId="20577"/>
        <pc:sldMkLst>
          <pc:docMk/>
          <pc:sldMk cId="398995131" sldId="274"/>
        </pc:sldMkLst>
        <pc:spChg chg="mod">
          <ac:chgData name="Maria Bergh" userId="6bc1d4df-35a1-4620-88f0-10fd98d6a069" providerId="ADAL" clId="{060D5226-DC06-485E-86BA-D7BE84FFFB95}" dt="2022-05-03T09:21:38.139" v="432" actId="20577"/>
          <ac:spMkLst>
            <pc:docMk/>
            <pc:sldMk cId="398995131" sldId="274"/>
            <ac:spMk id="5" creationId="{9C923D12-2E31-475E-9C6D-8395D3EB2EC1}"/>
          </ac:spMkLst>
        </pc:spChg>
      </pc:sldChg>
      <pc:sldChg chg="modSp mod modCm">
        <pc:chgData name="Maria Bergh" userId="6bc1d4df-35a1-4620-88f0-10fd98d6a069" providerId="ADAL" clId="{060D5226-DC06-485E-86BA-D7BE84FFFB95}" dt="2022-05-03T09:27:10.222" v="805" actId="20577"/>
        <pc:sldMkLst>
          <pc:docMk/>
          <pc:sldMk cId="4136338503" sldId="275"/>
        </pc:sldMkLst>
        <pc:spChg chg="mod">
          <ac:chgData name="Maria Bergh" userId="6bc1d4df-35a1-4620-88f0-10fd98d6a069" providerId="ADAL" clId="{060D5226-DC06-485E-86BA-D7BE84FFFB95}" dt="2022-05-03T09:27:10.222" v="805" actId="20577"/>
          <ac:spMkLst>
            <pc:docMk/>
            <pc:sldMk cId="4136338503" sldId="275"/>
            <ac:spMk id="7" creationId="{00000000-0000-0000-0000-000000000000}"/>
          </ac:spMkLst>
        </pc:spChg>
      </pc:sldChg>
      <pc:sldChg chg="modSp mod">
        <pc:chgData name="Maria Bergh" userId="6bc1d4df-35a1-4620-88f0-10fd98d6a069" providerId="ADAL" clId="{060D5226-DC06-485E-86BA-D7BE84FFFB95}" dt="2022-05-03T10:57:45.633" v="908" actId="20577"/>
        <pc:sldMkLst>
          <pc:docMk/>
          <pc:sldMk cId="2999905883" sldId="280"/>
        </pc:sldMkLst>
        <pc:spChg chg="mod">
          <ac:chgData name="Maria Bergh" userId="6bc1d4df-35a1-4620-88f0-10fd98d6a069" providerId="ADAL" clId="{060D5226-DC06-485E-86BA-D7BE84FFFB95}" dt="2022-05-03T10:57:45.633" v="908" actId="20577"/>
          <ac:spMkLst>
            <pc:docMk/>
            <pc:sldMk cId="2999905883" sldId="280"/>
            <ac:spMk id="4" creationId="{00000000-0000-0000-0000-000000000000}"/>
          </ac:spMkLst>
        </pc:spChg>
      </pc:sldChg>
      <pc:sldChg chg="addSp delSp modSp del mod">
        <pc:chgData name="Maria Bergh" userId="6bc1d4df-35a1-4620-88f0-10fd98d6a069" providerId="ADAL" clId="{060D5226-DC06-485E-86BA-D7BE84FFFB95}" dt="2022-05-03T11:18:58.297" v="914" actId="2696"/>
        <pc:sldMkLst>
          <pc:docMk/>
          <pc:sldMk cId="2047162982" sldId="289"/>
        </pc:sldMkLst>
        <pc:spChg chg="add del mod">
          <ac:chgData name="Maria Bergh" userId="6bc1d4df-35a1-4620-88f0-10fd98d6a069" providerId="ADAL" clId="{060D5226-DC06-485E-86BA-D7BE84FFFB95}" dt="2022-05-03T11:18:55.013" v="913"/>
          <ac:spMkLst>
            <pc:docMk/>
            <pc:sldMk cId="2047162982" sldId="289"/>
            <ac:spMk id="4" creationId="{63D7B63E-F333-4758-87D0-8A9EA74D7BB7}"/>
          </ac:spMkLst>
        </pc:spChg>
        <pc:graphicFrameChg chg="mod">
          <ac:chgData name="Maria Bergh" userId="6bc1d4df-35a1-4620-88f0-10fd98d6a069" providerId="ADAL" clId="{060D5226-DC06-485E-86BA-D7BE84FFFB95}" dt="2022-05-03T10:56:44.585" v="879" actId="14100"/>
          <ac:graphicFrameMkLst>
            <pc:docMk/>
            <pc:sldMk cId="2047162982" sldId="289"/>
            <ac:graphicFrameMk id="3" creationId="{00000000-0000-0000-0000-000000000000}"/>
          </ac:graphicFrameMkLst>
        </pc:graphicFrameChg>
      </pc:sldChg>
      <pc:sldChg chg="addSp delSp modSp mod delCm modCm">
        <pc:chgData name="Maria Bergh" userId="6bc1d4df-35a1-4620-88f0-10fd98d6a069" providerId="ADAL" clId="{060D5226-DC06-485E-86BA-D7BE84FFFB95}" dt="2022-05-03T11:21:33.009" v="927" actId="20577"/>
        <pc:sldMkLst>
          <pc:docMk/>
          <pc:sldMk cId="683586843" sldId="290"/>
        </pc:sldMkLst>
        <pc:spChg chg="mod">
          <ac:chgData name="Maria Bergh" userId="6bc1d4df-35a1-4620-88f0-10fd98d6a069" providerId="ADAL" clId="{060D5226-DC06-485E-86BA-D7BE84FFFB95}" dt="2022-05-03T11:21:33.009" v="927" actId="20577"/>
          <ac:spMkLst>
            <pc:docMk/>
            <pc:sldMk cId="683586843" sldId="290"/>
            <ac:spMk id="7" creationId="{00000000-0000-0000-0000-000000000000}"/>
          </ac:spMkLst>
        </pc:spChg>
        <pc:graphicFrameChg chg="del mod">
          <ac:chgData name="Maria Bergh" userId="6bc1d4df-35a1-4620-88f0-10fd98d6a069" providerId="ADAL" clId="{060D5226-DC06-485E-86BA-D7BE84FFFB95}" dt="2022-05-03T11:20:56.385" v="924" actId="478"/>
          <ac:graphicFrameMkLst>
            <pc:docMk/>
            <pc:sldMk cId="683586843" sldId="290"/>
            <ac:graphicFrameMk id="3" creationId="{00000000-0000-0000-0000-000000000000}"/>
          </ac:graphicFrameMkLst>
        </pc:graphicFrameChg>
        <pc:graphicFrameChg chg="add mod">
          <ac:chgData name="Maria Bergh" userId="6bc1d4df-35a1-4620-88f0-10fd98d6a069" providerId="ADAL" clId="{060D5226-DC06-485E-86BA-D7BE84FFFB95}" dt="2022-05-03T11:20:58.875" v="925"/>
          <ac:graphicFrameMkLst>
            <pc:docMk/>
            <pc:sldMk cId="683586843" sldId="290"/>
            <ac:graphicFrameMk id="5" creationId="{F8D45396-E3EA-4035-B291-61AFD40F0F2C}"/>
          </ac:graphicFrameMkLst>
        </pc:graphicFrameChg>
      </pc:sldChg>
      <pc:sldChg chg="modSp mod">
        <pc:chgData name="Maria Bergh" userId="6bc1d4df-35a1-4620-88f0-10fd98d6a069" providerId="ADAL" clId="{060D5226-DC06-485E-86BA-D7BE84FFFB95}" dt="2022-05-03T09:31:26.371" v="849" actId="20577"/>
        <pc:sldMkLst>
          <pc:docMk/>
          <pc:sldMk cId="29726621" sldId="291"/>
        </pc:sldMkLst>
        <pc:spChg chg="mod">
          <ac:chgData name="Maria Bergh" userId="6bc1d4df-35a1-4620-88f0-10fd98d6a069" providerId="ADAL" clId="{060D5226-DC06-485E-86BA-D7BE84FFFB95}" dt="2022-05-03T09:31:26.371" v="849" actId="20577"/>
          <ac:spMkLst>
            <pc:docMk/>
            <pc:sldMk cId="29726621" sldId="291"/>
            <ac:spMk id="5" creationId="{9C923D12-2E31-475E-9C6D-8395D3EB2EC1}"/>
          </ac:spMkLst>
        </pc:spChg>
      </pc:sldChg>
      <pc:sldChg chg="modSp mod">
        <pc:chgData name="Maria Bergh" userId="6bc1d4df-35a1-4620-88f0-10fd98d6a069" providerId="ADAL" clId="{060D5226-DC06-485E-86BA-D7BE84FFFB95}" dt="2022-05-03T09:34:08.141" v="856" actId="5793"/>
        <pc:sldMkLst>
          <pc:docMk/>
          <pc:sldMk cId="943629005" sldId="295"/>
        </pc:sldMkLst>
        <pc:spChg chg="mod">
          <ac:chgData name="Maria Bergh" userId="6bc1d4df-35a1-4620-88f0-10fd98d6a069" providerId="ADAL" clId="{060D5226-DC06-485E-86BA-D7BE84FFFB95}" dt="2022-05-03T09:34:08.141" v="856" actId="5793"/>
          <ac:spMkLst>
            <pc:docMk/>
            <pc:sldMk cId="943629005" sldId="295"/>
            <ac:spMk id="5" creationId="{9C923D12-2E31-475E-9C6D-8395D3EB2EC1}"/>
          </ac:spMkLst>
        </pc:spChg>
      </pc:sldChg>
      <pc:sldChg chg="addSp modSp new mod ord">
        <pc:chgData name="Maria Bergh" userId="6bc1d4df-35a1-4620-88f0-10fd98d6a069" providerId="ADAL" clId="{060D5226-DC06-485E-86BA-D7BE84FFFB95}" dt="2022-05-03T11:43:35.495" v="929" actId="1076"/>
        <pc:sldMkLst>
          <pc:docMk/>
          <pc:sldMk cId="3288604742" sldId="297"/>
        </pc:sldMkLst>
        <pc:spChg chg="add mod">
          <ac:chgData name="Maria Bergh" userId="6bc1d4df-35a1-4620-88f0-10fd98d6a069" providerId="ADAL" clId="{060D5226-DC06-485E-86BA-D7BE84FFFB95}" dt="2022-05-03T11:19:21.189" v="923" actId="14100"/>
          <ac:spMkLst>
            <pc:docMk/>
            <pc:sldMk cId="3288604742" sldId="297"/>
            <ac:spMk id="3" creationId="{196314E0-D91F-4B81-98BD-696A39DB27A0}"/>
          </ac:spMkLst>
        </pc:spChg>
        <pc:graphicFrameChg chg="add mod">
          <ac:chgData name="Maria Bergh" userId="6bc1d4df-35a1-4620-88f0-10fd98d6a069" providerId="ADAL" clId="{060D5226-DC06-485E-86BA-D7BE84FFFB95}" dt="2022-05-03T11:43:35.495" v="929" actId="1076"/>
          <ac:graphicFrameMkLst>
            <pc:docMk/>
            <pc:sldMk cId="3288604742" sldId="297"/>
            <ac:graphicFrameMk id="4" creationId="{FB45826E-0040-4FD6-9221-6B47FB529763}"/>
          </ac:graphicFrameMkLst>
        </pc:graphicFrameChg>
      </pc:sldChg>
      <pc:sldChg chg="add del ord">
        <pc:chgData name="Maria Bergh" userId="6bc1d4df-35a1-4620-88f0-10fd98d6a069" providerId="ADAL" clId="{060D5226-DC06-485E-86BA-D7BE84FFFB95}" dt="2022-05-03T11:45:49.779" v="930" actId="2696"/>
        <pc:sldMkLst>
          <pc:docMk/>
          <pc:sldMk cId="3058225863" sldId="298"/>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2-04-27T06:59:14.570" idx="3">
    <p:pos x="3664" y="2759"/>
    <p:text/>
    <p:extLst>
      <p:ext uri="{C676402C-5697-4E1C-873F-D02D1690AC5C}">
        <p15:threadingInfo xmlns:p15="http://schemas.microsoft.com/office/powerpoint/2012/main" timeZoneBias="-120"/>
      </p:ext>
    </p:extLst>
  </p:cm>
  <p:cm authorId="1" dt="2022-04-27T07:01:27.793" idx="4">
    <p:pos x="3664" y="2895"/>
    <p:text>Micke H hemma med Alice</p:text>
    <p:extLst>
      <p:ext uri="{C676402C-5697-4E1C-873F-D02D1690AC5C}">
        <p15:threadingInfo xmlns:p15="http://schemas.microsoft.com/office/powerpoint/2012/main" timeZoneBias="-120">
          <p15:parentCm authorId="1" idx="3"/>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4-27T06:58:26.250" idx="1">
    <p:pos x="4052" y="1969"/>
    <p:text/>
    <p:extLst>
      <p:ext uri="{C676402C-5697-4E1C-873F-D02D1690AC5C}">
        <p15:threadingInfo xmlns:p15="http://schemas.microsoft.com/office/powerpoint/2012/main" timeZoneBias="-120"/>
      </p:ext>
    </p:extLst>
  </p:cm>
  <p:cm authorId="1" dt="2022-04-27T07:02:34.243" idx="5">
    <p:pos x="4052" y="2105"/>
    <p:text>troligtvis är gräsplanen på IP torr v20 och då får vi börja träna där</p:text>
    <p:extLst>
      <p:ext uri="{C676402C-5697-4E1C-873F-D02D1690AC5C}">
        <p15:threadingInfo xmlns:p15="http://schemas.microsoft.com/office/powerpoint/2012/main" timeZoneBias="-120">
          <p15:parentCm authorId="1" idx="1"/>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2-04-27T07:06:46.882" idx="6">
    <p:pos x="4204" y="3457"/>
    <p:text>I serien har vi främst,oftast matcher lördagar. vi har även anmält oss till GFF-cupen men där vet vi inte vilka dagar ännu troligtvis match i veckorna.</p:text>
    <p:extLst>
      <p:ext uri="{C676402C-5697-4E1C-873F-D02D1690AC5C}">
        <p15:threadingInfo xmlns:p15="http://schemas.microsoft.com/office/powerpoint/2012/main" timeZoneBias="-1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2-04-27T07:11:35.240" idx="7">
    <p:pos x="4755" y="2947"/>
    <p:text>avgifterna kommer via mail</p:text>
    <p:extLst>
      <p:ext uri="{C676402C-5697-4E1C-873F-D02D1690AC5C}">
        <p15:threadingInfo xmlns:p15="http://schemas.microsoft.com/office/powerpoint/2012/main" timeZoneBias="-1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2-04-27T07:14:47.716" idx="8">
    <p:pos x="4925" y="3293"/>
    <p:text>Det var bra aktivitet på föräldrarna under mötet, vi saknar endast någon som ser till att spelarna gör något roligt tillsammans men efter avslutat möte ansåg vi tränare att detta är nog våran uppgift detta mäktar vi med nu och ska bli roligt. Meddela gärna om någon har en annan ide´</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3B5467BE-82FB-4F27-A199-27A3D822311A}" type="datetimeFigureOut">
              <a:rPr lang="sv-SE" smtClean="0"/>
              <a:t>2022-05-03</a:t>
            </a:fld>
            <a:endParaRPr lang="sv-SE"/>
          </a:p>
        </p:txBody>
      </p:sp>
      <p:sp>
        <p:nvSpPr>
          <p:cNvPr id="4" name="Platshållare för bildobjekt 3"/>
          <p:cNvSpPr>
            <a:spLocks noGrp="1" noRot="1" noChangeAspect="1"/>
          </p:cNvSpPr>
          <p:nvPr>
            <p:ph type="sldImg" idx="2"/>
          </p:nvPr>
        </p:nvSpPr>
        <p:spPr>
          <a:xfrm>
            <a:off x="1374775" y="1336675"/>
            <a:ext cx="4810125" cy="3608388"/>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5D887B20-058D-4686-9529-76A390A095C3}" type="slidenum">
              <a:rPr lang="sv-SE" smtClean="0"/>
              <a:t>‹#›</a:t>
            </a:fld>
            <a:endParaRPr lang="sv-SE"/>
          </a:p>
        </p:txBody>
      </p:sp>
    </p:spTree>
    <p:extLst>
      <p:ext uri="{BB962C8B-B14F-4D97-AF65-F5344CB8AC3E}">
        <p14:creationId xmlns:p14="http://schemas.microsoft.com/office/powerpoint/2010/main" val="348507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D887B20-058D-4686-9529-76A390A095C3}" type="slidenum">
              <a:rPr lang="sv-SE" smtClean="0"/>
              <a:t>13</a:t>
            </a:fld>
            <a:endParaRPr lang="sv-SE"/>
          </a:p>
        </p:txBody>
      </p:sp>
    </p:spTree>
    <p:extLst>
      <p:ext uri="{BB962C8B-B14F-4D97-AF65-F5344CB8AC3E}">
        <p14:creationId xmlns:p14="http://schemas.microsoft.com/office/powerpoint/2010/main" val="3960673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24" name="PlaceHolder 2"/>
          <p:cNvSpPr>
            <a:spLocks noGrp="1"/>
          </p:cNvSpPr>
          <p:nvPr>
            <p:ph type="body"/>
          </p:nvPr>
        </p:nvSpPr>
        <p:spPr>
          <a:xfrm>
            <a:off x="504000" y="1768680"/>
            <a:ext cx="9072000" cy="2090880"/>
          </a:xfrm>
          <a:prstGeom prst="rect">
            <a:avLst/>
          </a:prstGeom>
        </p:spPr>
        <p:txBody>
          <a:bodyPr lIns="0" tIns="0" rIns="0" bIns="0">
            <a:normAutofit/>
          </a:bodyPr>
          <a:lstStyle/>
          <a:p>
            <a:endParaRPr lang="sv-SE" sz="3200" b="0" strike="noStrike" spc="-1">
              <a:latin typeface="Arial"/>
            </a:endParaRPr>
          </a:p>
        </p:txBody>
      </p:sp>
      <p:sp>
        <p:nvSpPr>
          <p:cNvPr id="25" name="PlaceHolder 3"/>
          <p:cNvSpPr>
            <a:spLocks noGrp="1"/>
          </p:cNvSpPr>
          <p:nvPr>
            <p:ph type="body"/>
          </p:nvPr>
        </p:nvSpPr>
        <p:spPr>
          <a:xfrm>
            <a:off x="504000" y="4058640"/>
            <a:ext cx="9072000" cy="20908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27"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sv-SE" sz="3200" b="0" strike="noStrike" spc="-1">
              <a:latin typeface="Arial"/>
            </a:endParaRPr>
          </a:p>
        </p:txBody>
      </p:sp>
      <p:sp>
        <p:nvSpPr>
          <p:cNvPr id="28"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sv-SE" sz="3200" b="0" strike="noStrike" spc="-1">
              <a:latin typeface="Arial"/>
            </a:endParaRPr>
          </a:p>
        </p:txBody>
      </p:sp>
      <p:sp>
        <p:nvSpPr>
          <p:cNvPr id="29"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sv-SE" sz="3200" b="0" strike="noStrike" spc="-1">
              <a:latin typeface="Arial"/>
            </a:endParaRPr>
          </a:p>
        </p:txBody>
      </p:sp>
      <p:sp>
        <p:nvSpPr>
          <p:cNvPr id="30" name="PlaceHolder 5"/>
          <p:cNvSpPr>
            <a:spLocks noGrp="1"/>
          </p:cNvSpPr>
          <p:nvPr>
            <p:ph type="body"/>
          </p:nvPr>
        </p:nvSpPr>
        <p:spPr>
          <a:xfrm>
            <a:off x="5152680" y="4058640"/>
            <a:ext cx="4426920" cy="20908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32" name="PlaceHolder 2"/>
          <p:cNvSpPr>
            <a:spLocks noGrp="1"/>
          </p:cNvSpPr>
          <p:nvPr>
            <p:ph type="body"/>
          </p:nvPr>
        </p:nvSpPr>
        <p:spPr>
          <a:xfrm>
            <a:off x="504000" y="1768680"/>
            <a:ext cx="2921040" cy="2090880"/>
          </a:xfrm>
          <a:prstGeom prst="rect">
            <a:avLst/>
          </a:prstGeom>
        </p:spPr>
        <p:txBody>
          <a:bodyPr lIns="0" tIns="0" rIns="0" bIns="0">
            <a:normAutofit/>
          </a:bodyPr>
          <a:lstStyle/>
          <a:p>
            <a:endParaRPr lang="sv-SE" sz="3200" b="0" strike="noStrike" spc="-1">
              <a:latin typeface="Arial"/>
            </a:endParaRPr>
          </a:p>
        </p:txBody>
      </p:sp>
      <p:sp>
        <p:nvSpPr>
          <p:cNvPr id="33" name="PlaceHolder 3"/>
          <p:cNvSpPr>
            <a:spLocks noGrp="1"/>
          </p:cNvSpPr>
          <p:nvPr>
            <p:ph type="body"/>
          </p:nvPr>
        </p:nvSpPr>
        <p:spPr>
          <a:xfrm>
            <a:off x="3571560" y="1768680"/>
            <a:ext cx="2921040" cy="2090880"/>
          </a:xfrm>
          <a:prstGeom prst="rect">
            <a:avLst/>
          </a:prstGeom>
        </p:spPr>
        <p:txBody>
          <a:bodyPr lIns="0" tIns="0" rIns="0" bIns="0">
            <a:normAutofit/>
          </a:bodyPr>
          <a:lstStyle/>
          <a:p>
            <a:endParaRPr lang="sv-SE" sz="3200" b="0" strike="noStrike" spc="-1">
              <a:latin typeface="Arial"/>
            </a:endParaRPr>
          </a:p>
        </p:txBody>
      </p:sp>
      <p:sp>
        <p:nvSpPr>
          <p:cNvPr id="34" name="PlaceHolder 4"/>
          <p:cNvSpPr>
            <a:spLocks noGrp="1"/>
          </p:cNvSpPr>
          <p:nvPr>
            <p:ph type="body"/>
          </p:nvPr>
        </p:nvSpPr>
        <p:spPr>
          <a:xfrm>
            <a:off x="6639120" y="1768680"/>
            <a:ext cx="2921040" cy="2090880"/>
          </a:xfrm>
          <a:prstGeom prst="rect">
            <a:avLst/>
          </a:prstGeom>
        </p:spPr>
        <p:txBody>
          <a:bodyPr lIns="0" tIns="0" rIns="0" bIns="0">
            <a:normAutofit/>
          </a:bodyPr>
          <a:lstStyle/>
          <a:p>
            <a:endParaRPr lang="sv-SE" sz="3200" b="0" strike="noStrike" spc="-1">
              <a:latin typeface="Arial"/>
            </a:endParaRPr>
          </a:p>
        </p:txBody>
      </p:sp>
      <p:sp>
        <p:nvSpPr>
          <p:cNvPr id="35" name="PlaceHolder 5"/>
          <p:cNvSpPr>
            <a:spLocks noGrp="1"/>
          </p:cNvSpPr>
          <p:nvPr>
            <p:ph type="body"/>
          </p:nvPr>
        </p:nvSpPr>
        <p:spPr>
          <a:xfrm>
            <a:off x="504000" y="4058640"/>
            <a:ext cx="2921040" cy="2090880"/>
          </a:xfrm>
          <a:prstGeom prst="rect">
            <a:avLst/>
          </a:prstGeom>
        </p:spPr>
        <p:txBody>
          <a:bodyPr lIns="0" tIns="0" rIns="0" bIns="0">
            <a:normAutofit/>
          </a:bodyPr>
          <a:lstStyle/>
          <a:p>
            <a:endParaRPr lang="sv-SE" sz="3200" b="0" strike="noStrike" spc="-1">
              <a:latin typeface="Arial"/>
            </a:endParaRPr>
          </a:p>
        </p:txBody>
      </p:sp>
      <p:sp>
        <p:nvSpPr>
          <p:cNvPr id="36" name="PlaceHolder 6"/>
          <p:cNvSpPr>
            <a:spLocks noGrp="1"/>
          </p:cNvSpPr>
          <p:nvPr>
            <p:ph type="body"/>
          </p:nvPr>
        </p:nvSpPr>
        <p:spPr>
          <a:xfrm>
            <a:off x="3571560" y="4058640"/>
            <a:ext cx="2921040" cy="2090880"/>
          </a:xfrm>
          <a:prstGeom prst="rect">
            <a:avLst/>
          </a:prstGeom>
        </p:spPr>
        <p:txBody>
          <a:bodyPr lIns="0" tIns="0" rIns="0" bIns="0">
            <a:normAutofit/>
          </a:bodyPr>
          <a:lstStyle/>
          <a:p>
            <a:endParaRPr lang="sv-SE" sz="3200" b="0" strike="noStrike" spc="-1">
              <a:latin typeface="Arial"/>
            </a:endParaRPr>
          </a:p>
        </p:txBody>
      </p:sp>
      <p:sp>
        <p:nvSpPr>
          <p:cNvPr id="37" name="PlaceHolder 7"/>
          <p:cNvSpPr>
            <a:spLocks noGrp="1"/>
          </p:cNvSpPr>
          <p:nvPr>
            <p:ph type="body"/>
          </p:nvPr>
        </p:nvSpPr>
        <p:spPr>
          <a:xfrm>
            <a:off x="6639120" y="4058640"/>
            <a:ext cx="2921040" cy="20908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3" name="PlaceHolder 2"/>
          <p:cNvSpPr>
            <a:spLocks noGrp="1"/>
          </p:cNvSpPr>
          <p:nvPr>
            <p:ph type="subTitle"/>
          </p:nvPr>
        </p:nvSpPr>
        <p:spPr>
          <a:xfrm>
            <a:off x="504000" y="1768680"/>
            <a:ext cx="9072000" cy="4384080"/>
          </a:xfrm>
          <a:prstGeom prst="rect">
            <a:avLst/>
          </a:prstGeom>
        </p:spPr>
        <p:txBody>
          <a:bodyPr lIns="0" tIns="0" rIns="0" bIns="0" anchor="ctr"/>
          <a:lstStyle/>
          <a:p>
            <a:pPr algn="ctr"/>
            <a:endParaRPr lang="sv-SE"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5" name="PlaceHolder 2"/>
          <p:cNvSpPr>
            <a:spLocks noGrp="1"/>
          </p:cNvSpPr>
          <p:nvPr>
            <p:ph type="body"/>
          </p:nvPr>
        </p:nvSpPr>
        <p:spPr>
          <a:xfrm>
            <a:off x="504000" y="1768680"/>
            <a:ext cx="9072000" cy="43840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7"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sv-SE" sz="3200" b="0" strike="noStrike" spc="-1">
              <a:latin typeface="Arial"/>
            </a:endParaRPr>
          </a:p>
        </p:txBody>
      </p:sp>
      <p:sp>
        <p:nvSpPr>
          <p:cNvPr id="8"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360"/>
          </a:xfrm>
          <a:prstGeom prst="rect">
            <a:avLst/>
          </a:prstGeom>
        </p:spPr>
        <p:txBody>
          <a:bodyPr lIns="0" tIns="0" rIns="0" bIns="0" anchor="ctr"/>
          <a:lstStyle/>
          <a:p>
            <a:pPr algn="ctr"/>
            <a:endParaRPr lang="sv-SE"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12"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sv-SE" sz="3200" b="0" strike="noStrike" spc="-1">
              <a:latin typeface="Arial"/>
            </a:endParaRPr>
          </a:p>
        </p:txBody>
      </p:sp>
      <p:sp>
        <p:nvSpPr>
          <p:cNvPr id="13"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sv-SE" sz="3200" b="0" strike="noStrike" spc="-1">
              <a:latin typeface="Arial"/>
            </a:endParaRPr>
          </a:p>
        </p:txBody>
      </p:sp>
      <p:sp>
        <p:nvSpPr>
          <p:cNvPr id="14"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16"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sv-SE" sz="3200" b="0" strike="noStrike" spc="-1">
              <a:latin typeface="Arial"/>
            </a:endParaRPr>
          </a:p>
        </p:txBody>
      </p:sp>
      <p:sp>
        <p:nvSpPr>
          <p:cNvPr id="17"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sv-SE" sz="3200" b="0" strike="noStrike" spc="-1">
              <a:latin typeface="Arial"/>
            </a:endParaRPr>
          </a:p>
        </p:txBody>
      </p:sp>
      <p:sp>
        <p:nvSpPr>
          <p:cNvPr id="18" name="PlaceHolder 4"/>
          <p:cNvSpPr>
            <a:spLocks noGrp="1"/>
          </p:cNvSpPr>
          <p:nvPr>
            <p:ph type="body"/>
          </p:nvPr>
        </p:nvSpPr>
        <p:spPr>
          <a:xfrm>
            <a:off x="5152680" y="4058640"/>
            <a:ext cx="4426920" cy="20908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20"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sv-SE" sz="3200" b="0" strike="noStrike" spc="-1">
              <a:latin typeface="Arial"/>
            </a:endParaRPr>
          </a:p>
        </p:txBody>
      </p:sp>
      <p:sp>
        <p:nvSpPr>
          <p:cNvPr id="21"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sv-SE" sz="3200" b="0" strike="noStrike" spc="-1">
              <a:latin typeface="Arial"/>
            </a:endParaRPr>
          </a:p>
        </p:txBody>
      </p:sp>
      <p:sp>
        <p:nvSpPr>
          <p:cNvPr id="22" name="PlaceHolder 4"/>
          <p:cNvSpPr>
            <a:spLocks noGrp="1"/>
          </p:cNvSpPr>
          <p:nvPr>
            <p:ph type="body"/>
          </p:nvPr>
        </p:nvSpPr>
        <p:spPr>
          <a:xfrm>
            <a:off x="504000" y="4058640"/>
            <a:ext cx="9072000" cy="20908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lstStyle/>
          <a:p>
            <a:pPr algn="ctr"/>
            <a:r>
              <a:rPr lang="sv-SE" sz="4400" b="0" strike="noStrike" spc="-1">
                <a:latin typeface="Arial"/>
              </a:rPr>
              <a:t>Click to edit the title text format</a:t>
            </a:r>
          </a:p>
        </p:txBody>
      </p:sp>
      <p:sp>
        <p:nvSpPr>
          <p:cNvPr id="3" name="PlaceHolder 2"/>
          <p:cNvSpPr>
            <a:spLocks noGrp="1"/>
          </p:cNvSpPr>
          <p:nvPr>
            <p:ph type="body"/>
          </p:nvPr>
        </p:nvSpPr>
        <p:spPr>
          <a:xfrm>
            <a:off x="504000" y="1768680"/>
            <a:ext cx="9072000" cy="43840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sv-SE"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sv-SE" sz="2800" b="0" strike="noStrike" spc="-1">
                <a:latin typeface="Arial"/>
              </a:rPr>
              <a:t>Second Outline Level</a:t>
            </a:r>
          </a:p>
          <a:p>
            <a:pPr marL="1296000" lvl="2" indent="-288000">
              <a:spcBef>
                <a:spcPts val="850"/>
              </a:spcBef>
              <a:buClr>
                <a:srgbClr val="000000"/>
              </a:buClr>
              <a:buSzPct val="45000"/>
              <a:buFont typeface="Wingdings" charset="2"/>
              <a:buChar char=""/>
            </a:pPr>
            <a:r>
              <a:rPr lang="sv-SE" sz="2400" b="0" strike="noStrike" spc="-1">
                <a:latin typeface="Arial"/>
              </a:rPr>
              <a:t>Third Outline Level</a:t>
            </a:r>
          </a:p>
          <a:p>
            <a:pPr marL="1728000" lvl="3" indent="-216000">
              <a:spcBef>
                <a:spcPts val="567"/>
              </a:spcBef>
              <a:buClr>
                <a:srgbClr val="000000"/>
              </a:buClr>
              <a:buSzPct val="75000"/>
              <a:buFont typeface="Symbol" charset="2"/>
              <a:buChar char=""/>
            </a:pPr>
            <a:r>
              <a:rPr lang="sv-SE" sz="2000" b="0" strike="noStrike" spc="-1">
                <a:latin typeface="Arial"/>
              </a:rPr>
              <a:t>Fourth Outline Level</a:t>
            </a:r>
          </a:p>
          <a:p>
            <a:pPr marL="2160000" lvl="4" indent="-216000">
              <a:spcBef>
                <a:spcPts val="283"/>
              </a:spcBef>
              <a:buClr>
                <a:srgbClr val="000000"/>
              </a:buClr>
              <a:buSzPct val="45000"/>
              <a:buFont typeface="Wingdings" charset="2"/>
              <a:buChar char=""/>
            </a:pPr>
            <a:r>
              <a:rPr lang="sv-SE" sz="2000" b="0" strike="noStrike" spc="-1">
                <a:latin typeface="Arial"/>
              </a:rPr>
              <a:t>Fifth Outline Level</a:t>
            </a:r>
          </a:p>
          <a:p>
            <a:pPr marL="2592000" lvl="5" indent="-216000">
              <a:spcBef>
                <a:spcPts val="283"/>
              </a:spcBef>
              <a:buClr>
                <a:srgbClr val="000000"/>
              </a:buClr>
              <a:buSzPct val="45000"/>
              <a:buFont typeface="Wingdings" charset="2"/>
              <a:buChar char=""/>
            </a:pPr>
            <a:r>
              <a:rPr lang="sv-SE" sz="2000" b="0" strike="noStrike" spc="-1">
                <a:latin typeface="Arial"/>
              </a:rPr>
              <a:t>Sixth Outline Level</a:t>
            </a:r>
          </a:p>
          <a:p>
            <a:pPr marL="3024000" lvl="6" indent="-216000">
              <a:spcBef>
                <a:spcPts val="283"/>
              </a:spcBef>
              <a:buClr>
                <a:srgbClr val="000000"/>
              </a:buClr>
              <a:buSzPct val="45000"/>
              <a:buFont typeface="Wingdings" charset="2"/>
              <a:buChar char=""/>
            </a:pPr>
            <a:r>
              <a:rPr lang="sv-SE"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4" Type="http://schemas.openxmlformats.org/officeDocument/2006/relationships/hyperlink" Target="https://dalecarliacup.s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5.idrottonline.se/HagastromsS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5" Type="http://schemas.openxmlformats.org/officeDocument/2006/relationships/comments" Target="../comments/comment3.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4" Type="http://schemas.openxmlformats.org/officeDocument/2006/relationships/comments" Target="../comments/comment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4" Type="http://schemas.openxmlformats.org/officeDocument/2006/relationships/comments" Target="../comments/commen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3200" b="1" strike="noStrike" spc="-1">
                <a:solidFill>
                  <a:srgbClr val="000000"/>
                </a:solidFill>
                <a:latin typeface="Arial"/>
                <a:ea typeface="DejaVu Sans"/>
              </a:rPr>
              <a:t>Välkommen</a:t>
            </a:r>
          </a:p>
          <a:p>
            <a:pPr algn="ctr">
              <a:lnSpc>
                <a:spcPct val="100000"/>
              </a:lnSpc>
            </a:pPr>
            <a:endParaRPr lang="sv-SE" sz="3200" b="1" spc="-1">
              <a:solidFill>
                <a:srgbClr val="000000"/>
              </a:solidFill>
              <a:latin typeface="Arial"/>
            </a:endParaRPr>
          </a:p>
          <a:p>
            <a:pPr algn="ctr">
              <a:lnSpc>
                <a:spcPct val="100000"/>
              </a:lnSpc>
            </a:pPr>
            <a:r>
              <a:rPr lang="sv-SE" sz="3200" b="1" strike="noStrike" spc="-1">
                <a:solidFill>
                  <a:srgbClr val="000000"/>
                </a:solidFill>
                <a:latin typeface="Arial"/>
              </a:rPr>
              <a:t>Föräldramöte Flickor 08/09</a:t>
            </a:r>
          </a:p>
          <a:p>
            <a:pPr algn="ctr">
              <a:lnSpc>
                <a:spcPct val="100000"/>
              </a:lnSpc>
            </a:pPr>
            <a:endParaRPr lang="sv-SE" sz="3200" b="1" spc="-1">
              <a:solidFill>
                <a:srgbClr val="000000"/>
              </a:solidFill>
              <a:latin typeface="Arial"/>
            </a:endParaRPr>
          </a:p>
          <a:p>
            <a:pPr algn="ctr">
              <a:lnSpc>
                <a:spcPct val="100000"/>
              </a:lnSpc>
            </a:pPr>
            <a:r>
              <a:rPr lang="sv-SE" sz="3200" b="1" strike="noStrike" spc="-1">
                <a:solidFill>
                  <a:srgbClr val="000000"/>
                </a:solidFill>
                <a:latin typeface="Arial"/>
              </a:rPr>
              <a:t>2022</a:t>
            </a:r>
            <a:endParaRPr lang="sv-SE" sz="3200" b="0" strike="noStrike" spc="-1">
              <a:latin typeface="Arial"/>
            </a:endParaRPr>
          </a:p>
        </p:txBody>
      </p:sp>
    </p:spTree>
    <p:extLst>
      <p:ext uri="{BB962C8B-B14F-4D97-AF65-F5344CB8AC3E}">
        <p14:creationId xmlns:p14="http://schemas.microsoft.com/office/powerpoint/2010/main" val="682518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3200" b="1" strike="noStrike" spc="-1">
              <a:solidFill>
                <a:srgbClr val="000000"/>
              </a:solidFill>
              <a:latin typeface="Arial"/>
              <a:ea typeface="DejaVu Sans"/>
            </a:endParaRPr>
          </a:p>
        </p:txBody>
      </p:sp>
      <p:sp>
        <p:nvSpPr>
          <p:cNvPr id="5" name="textruta 4">
            <a:extLst>
              <a:ext uri="{FF2B5EF4-FFF2-40B4-BE49-F238E27FC236}">
                <a16:creationId xmlns:a16="http://schemas.microsoft.com/office/drawing/2014/main" id="{9C923D12-2E31-475E-9C6D-8395D3EB2EC1}"/>
              </a:ext>
            </a:extLst>
          </p:cNvPr>
          <p:cNvSpPr txBox="1"/>
          <p:nvPr/>
        </p:nvSpPr>
        <p:spPr>
          <a:xfrm>
            <a:off x="137566" y="1307968"/>
            <a:ext cx="9632076" cy="6370975"/>
          </a:xfrm>
          <a:prstGeom prst="rect">
            <a:avLst/>
          </a:prstGeom>
          <a:noFill/>
        </p:spPr>
        <p:txBody>
          <a:bodyPr wrap="square" lIns="91440" tIns="45720" rIns="91440" bIns="45720" anchor="t">
            <a:spAutoFit/>
          </a:bodyPr>
          <a:lstStyle/>
          <a:p>
            <a:pPr>
              <a:lnSpc>
                <a:spcPct val="100000"/>
              </a:lnSpc>
            </a:pPr>
            <a:r>
              <a:rPr lang="sv-SE" sz="2400" b="1" spc="-1" dirty="0">
                <a:solidFill>
                  <a:srgbClr val="000000"/>
                </a:solidFill>
                <a:latin typeface="Arial"/>
                <a:ea typeface="DejaVu Sans"/>
              </a:rPr>
              <a:t>Checklista inför, under och efter match som matchvärd:</a:t>
            </a:r>
          </a:p>
          <a:p>
            <a:pPr>
              <a:lnSpc>
                <a:spcPct val="100000"/>
              </a:lnSpc>
            </a:pPr>
            <a:r>
              <a:rPr lang="sv-SE" sz="1400" b="1" spc="-1" dirty="0">
                <a:solidFill>
                  <a:srgbClr val="FF0000"/>
                </a:solidFill>
                <a:latin typeface="Arial"/>
                <a:ea typeface="DejaVu Sans"/>
              </a:rPr>
              <a:t>(se även instruktioner från förbudets egna dokument, vi har lagd den i denna mapp)</a:t>
            </a:r>
          </a:p>
          <a:p>
            <a:pPr>
              <a:lnSpc>
                <a:spcPct val="100000"/>
              </a:lnSpc>
            </a:pPr>
            <a:endParaRPr lang="sv-SE" sz="1400" b="1" spc="-1" dirty="0">
              <a:solidFill>
                <a:srgbClr val="FF0000"/>
              </a:solidFill>
              <a:latin typeface="Arial"/>
              <a:ea typeface="DejaVu Sans"/>
            </a:endParaRPr>
          </a:p>
          <a:p>
            <a:r>
              <a:rPr lang="sv-SE" sz="2000" spc="-1" dirty="0">
                <a:solidFill>
                  <a:srgbClr val="000000"/>
                </a:solidFill>
                <a:latin typeface="Arial"/>
                <a:ea typeface="DejaVu Sans"/>
              </a:rPr>
              <a:t>Kommer tillsammans med spelarnas och tränarnas  samlingstid. Får en väst och nycklar av tränare att låsa upp omklädningsrummen: ett till våra spelare och ett till motståndarna, lås även upp domarrummet. Skriv vilket lag som har vilket omklädningsrum på whiteboardtavlan som finns utanför omklädningsrummen. Under match se till att det är ett </a:t>
            </a:r>
            <a:r>
              <a:rPr lang="sv-SE" sz="2000" u="sng" spc="-1" dirty="0">
                <a:solidFill>
                  <a:srgbClr val="000000"/>
                </a:solidFill>
                <a:latin typeface="Arial"/>
                <a:ea typeface="DejaVu Sans"/>
              </a:rPr>
              <a:t>bra förhållande och gynnande klimat</a:t>
            </a:r>
            <a:r>
              <a:rPr lang="sv-SE" sz="2000" spc="-1" dirty="0">
                <a:solidFill>
                  <a:srgbClr val="000000"/>
                </a:solidFill>
                <a:latin typeface="Arial"/>
                <a:ea typeface="DejaVu Sans"/>
              </a:rPr>
              <a:t> för domare och spelare. Finnes tiden skulle det var mycket uppskattat att fylla på spelarnas vattenflaskor. Efter match lämna tillbaka väst och se över i omklädningsrummen att alla har sopat efter sig. Lås när alla är klara även domarrummet och sudda ut de du skrivit på whiteboardtavlan.</a:t>
            </a:r>
          </a:p>
          <a:p>
            <a:pPr>
              <a:lnSpc>
                <a:spcPct val="100000"/>
              </a:lnSpc>
            </a:pPr>
            <a:endParaRPr lang="sv-SE" sz="2400" spc="-1" dirty="0">
              <a:solidFill>
                <a:srgbClr val="000000"/>
              </a:solidFill>
              <a:latin typeface="Arial"/>
              <a:ea typeface="DejaVu Sans"/>
            </a:endParaRPr>
          </a:p>
          <a:p>
            <a:pPr>
              <a:lnSpc>
                <a:spcPct val="100000"/>
              </a:lnSpc>
            </a:pPr>
            <a:r>
              <a:rPr lang="sv-SE" sz="2400" b="1" spc="-1" dirty="0">
                <a:solidFill>
                  <a:srgbClr val="000000"/>
                </a:solidFill>
                <a:latin typeface="Arial"/>
                <a:ea typeface="DejaVu Sans"/>
              </a:rPr>
              <a:t>Cafe´värd:</a:t>
            </a:r>
          </a:p>
          <a:p>
            <a:pPr>
              <a:lnSpc>
                <a:spcPct val="100000"/>
              </a:lnSpc>
            </a:pPr>
            <a:r>
              <a:rPr lang="sv-SE" sz="2000" spc="-1" dirty="0">
                <a:solidFill>
                  <a:srgbClr val="000000"/>
                </a:solidFill>
                <a:latin typeface="Arial"/>
                <a:ea typeface="DejaVu Sans"/>
              </a:rPr>
              <a:t>Koka kaffe, gör iordning vagnen för att sälja diverse, vid planen .</a:t>
            </a:r>
          </a:p>
          <a:p>
            <a:pPr>
              <a:lnSpc>
                <a:spcPct val="100000"/>
              </a:lnSpc>
            </a:pPr>
            <a:endParaRPr lang="sv-SE" sz="2000" spc="-1" dirty="0">
              <a:solidFill>
                <a:srgbClr val="000000"/>
              </a:solidFill>
              <a:latin typeface="Arial"/>
              <a:ea typeface="DejaVu Sans"/>
            </a:endParaRPr>
          </a:p>
          <a:p>
            <a:r>
              <a:rPr lang="sv-SE" sz="2000" b="1" spc="-1" dirty="0">
                <a:solidFill>
                  <a:srgbClr val="000000"/>
                </a:solidFill>
                <a:latin typeface="Arial"/>
                <a:ea typeface="DejaVu Sans"/>
              </a:rPr>
              <a:t>Bollkastning</a:t>
            </a:r>
            <a:r>
              <a:rPr lang="sv-SE" sz="2000" spc="-1" dirty="0">
                <a:solidFill>
                  <a:srgbClr val="000000"/>
                </a:solidFill>
                <a:latin typeface="Arial"/>
                <a:ea typeface="DejaVu Sans"/>
              </a:rPr>
              <a:t>: Golfbollar och priser finns i spelarnas förråd, där finns lista för att skriva upp vilket nr på boll som de köper.  Har de kontanter ge till våran kassör Mia Wallström. </a:t>
            </a:r>
          </a:p>
          <a:p>
            <a:pPr algn="ctr">
              <a:lnSpc>
                <a:spcPct val="100000"/>
              </a:lnSpc>
            </a:pPr>
            <a:endParaRPr lang="sv-SE" sz="1400" b="1" spc="-1" dirty="0">
              <a:solidFill>
                <a:srgbClr val="000000"/>
              </a:solidFill>
              <a:latin typeface="Arial"/>
              <a:ea typeface="DejaVu Sans"/>
            </a:endParaRPr>
          </a:p>
          <a:p>
            <a:pPr algn="ctr">
              <a:lnSpc>
                <a:spcPct val="100000"/>
              </a:lnSpc>
            </a:pPr>
            <a:endParaRPr lang="sv-SE" sz="1400" b="1" spc="-1" dirty="0">
              <a:solidFill>
                <a:srgbClr val="000000"/>
              </a:solidFill>
              <a:latin typeface="Arial"/>
              <a:ea typeface="DejaVu Sans"/>
            </a:endParaRPr>
          </a:p>
        </p:txBody>
      </p:sp>
    </p:spTree>
    <p:extLst>
      <p:ext uri="{BB962C8B-B14F-4D97-AF65-F5344CB8AC3E}">
        <p14:creationId xmlns:p14="http://schemas.microsoft.com/office/powerpoint/2010/main" val="398995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196314E0-D91F-4B81-98BD-696A39DB27A0}"/>
              </a:ext>
            </a:extLst>
          </p:cNvPr>
          <p:cNvSpPr txBox="1"/>
          <p:nvPr/>
        </p:nvSpPr>
        <p:spPr>
          <a:xfrm>
            <a:off x="914400" y="828941"/>
            <a:ext cx="9075634" cy="1477328"/>
          </a:xfrm>
          <a:prstGeom prst="rect">
            <a:avLst/>
          </a:prstGeom>
          <a:noFill/>
        </p:spPr>
        <p:txBody>
          <a:bodyPr wrap="square">
            <a:spAutoFit/>
          </a:bodyPr>
          <a:lstStyle/>
          <a:p>
            <a:r>
              <a:rPr lang="sv-SE" sz="1800" dirty="0">
                <a:solidFill>
                  <a:srgbClr val="FF0000"/>
                </a:solidFill>
              </a:rPr>
              <a:t>Här ser Ni spelarnas hemmamatcher i gult, det är då Ni behövs som allra bäst. De är oftast</a:t>
            </a:r>
          </a:p>
          <a:p>
            <a:r>
              <a:rPr lang="sv-SE" sz="1800" dirty="0">
                <a:solidFill>
                  <a:srgbClr val="FF0000"/>
                </a:solidFill>
              </a:rPr>
              <a:t>3 familjer som hjälps åt varje match och kan Ni inte får Ni ordna med det själva. Är inte tjejerna </a:t>
            </a:r>
          </a:p>
          <a:p>
            <a:r>
              <a:rPr lang="sv-SE" sz="1800" dirty="0">
                <a:solidFill>
                  <a:srgbClr val="FF0000"/>
                </a:solidFill>
              </a:rPr>
              <a:t>kallad till match får de såklart hjälpa till.</a:t>
            </a:r>
          </a:p>
        </p:txBody>
      </p:sp>
      <p:pic>
        <p:nvPicPr>
          <p:cNvPr id="2" name="Bildobjekt 1"/>
          <p:cNvPicPr>
            <a:picLocks noChangeAspect="1"/>
          </p:cNvPicPr>
          <p:nvPr/>
        </p:nvPicPr>
        <p:blipFill>
          <a:blip r:embed="rId2"/>
          <a:stretch>
            <a:fillRect/>
          </a:stretch>
        </p:blipFill>
        <p:spPr>
          <a:xfrm>
            <a:off x="239839" y="2832622"/>
            <a:ext cx="9659112" cy="3208020"/>
          </a:xfrm>
          <a:prstGeom prst="rect">
            <a:avLst/>
          </a:prstGeom>
        </p:spPr>
      </p:pic>
    </p:spTree>
    <p:extLst>
      <p:ext uri="{BB962C8B-B14F-4D97-AF65-F5344CB8AC3E}">
        <p14:creationId xmlns:p14="http://schemas.microsoft.com/office/powerpoint/2010/main" val="3288604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3130053" y="1433362"/>
            <a:ext cx="3898440" cy="69863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3200" b="1" strike="noStrike" spc="-1">
                <a:solidFill>
                  <a:srgbClr val="000000"/>
                </a:solidFill>
                <a:latin typeface="Arial"/>
                <a:ea typeface="DejaVu Sans"/>
              </a:rPr>
              <a:t>Dalecarlia</a:t>
            </a:r>
            <a:endParaRPr lang="sv-SE" sz="3200" b="0" strike="noStrike" spc="-1">
              <a:latin typeface="Arial"/>
            </a:endParaRPr>
          </a:p>
        </p:txBody>
      </p:sp>
      <p:sp>
        <p:nvSpPr>
          <p:cNvPr id="4" name="textruta 3"/>
          <p:cNvSpPr txBox="1"/>
          <p:nvPr/>
        </p:nvSpPr>
        <p:spPr>
          <a:xfrm>
            <a:off x="644892" y="2592202"/>
            <a:ext cx="8576109" cy="3970318"/>
          </a:xfrm>
          <a:prstGeom prst="rect">
            <a:avLst/>
          </a:prstGeom>
          <a:noFill/>
        </p:spPr>
        <p:txBody>
          <a:bodyPr wrap="square" rtlCol="0">
            <a:spAutoFit/>
          </a:bodyPr>
          <a:lstStyle/>
          <a:p>
            <a:r>
              <a:rPr lang="sv-SE"/>
              <a:t>465 anmälda lag</a:t>
            </a:r>
          </a:p>
          <a:p>
            <a:r>
              <a:rPr lang="sv-SE"/>
              <a:t>På sportfältet i Borlänge finns 33st gräsplaner som är i toppskick </a:t>
            </a:r>
          </a:p>
          <a:p>
            <a:endParaRPr lang="sv-SE"/>
          </a:p>
          <a:p>
            <a:r>
              <a:rPr lang="sv-SE"/>
              <a:t>Anmälningsavgift och lagavgift 1.600 kr</a:t>
            </a:r>
          </a:p>
          <a:p>
            <a:r>
              <a:rPr lang="sv-SE"/>
              <a:t>Deltagaravgift 1.650 kr/person</a:t>
            </a:r>
          </a:p>
          <a:p>
            <a:endParaRPr lang="sv-SE"/>
          </a:p>
          <a:p>
            <a:r>
              <a:rPr lang="sv-SE"/>
              <a:t>Deltagaravgift betalas av </a:t>
            </a:r>
            <a:r>
              <a:rPr lang="sv-SE" b="1"/>
              <a:t>spelare, ledare </a:t>
            </a:r>
            <a:r>
              <a:rPr lang="sv-SE"/>
              <a:t>samt andra medföljande personer länkade till laget (max 4 </a:t>
            </a:r>
            <a:r>
              <a:rPr lang="sv-SE" err="1"/>
              <a:t>st</a:t>
            </a:r>
            <a:r>
              <a:rPr lang="sv-SE"/>
              <a:t> ledare per lag). Deltagaravgiften ger ett cup-band som ska användas under turneringens fortskridning. Bandet täcker in kringaktiviteter och erbjudanden hos lokala företag. </a:t>
            </a:r>
          </a:p>
          <a:p>
            <a:r>
              <a:rPr lang="sv-SE"/>
              <a:t>OBS: Bandet skall sitta fast runt handleden för att vara giltigt under turneringen!</a:t>
            </a:r>
          </a:p>
          <a:p>
            <a:endParaRPr lang="sv-SE"/>
          </a:p>
          <a:p>
            <a:endParaRPr lang="sv-SE"/>
          </a:p>
          <a:p>
            <a:r>
              <a:rPr lang="sv-SE">
                <a:hlinkClick r:id="rId4"/>
              </a:rPr>
              <a:t>Dalecarlia Cup</a:t>
            </a:r>
            <a:endParaRPr lang="sv-SE"/>
          </a:p>
        </p:txBody>
      </p:sp>
    </p:spTree>
    <p:extLst>
      <p:ext uri="{BB962C8B-B14F-4D97-AF65-F5344CB8AC3E}">
        <p14:creationId xmlns:p14="http://schemas.microsoft.com/office/powerpoint/2010/main" val="3681963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3"/>
          </p:cNvPr>
          <p:cNvPicPr/>
          <p:nvPr/>
        </p:nvPicPr>
        <p:blipFill>
          <a:blip r:embed="rId4" cstate="print"/>
          <a:srcRect/>
          <a:stretch>
            <a:fillRect/>
          </a:stretch>
        </p:blipFill>
        <p:spPr bwMode="auto">
          <a:xfrm>
            <a:off x="388904" y="360795"/>
            <a:ext cx="9380738" cy="947173"/>
          </a:xfrm>
          <a:prstGeom prst="rect">
            <a:avLst/>
          </a:prstGeom>
          <a:noFill/>
          <a:ln w="9525">
            <a:noFill/>
            <a:miter lim="800000"/>
            <a:headEnd/>
            <a:tailEnd/>
          </a:ln>
        </p:spPr>
      </p:pic>
      <p:sp>
        <p:nvSpPr>
          <p:cNvPr id="4" name="textruta 3"/>
          <p:cNvSpPr txBox="1"/>
          <p:nvPr/>
        </p:nvSpPr>
        <p:spPr>
          <a:xfrm>
            <a:off x="400372" y="2659502"/>
            <a:ext cx="4593216" cy="3231654"/>
          </a:xfrm>
          <a:prstGeom prst="rect">
            <a:avLst/>
          </a:prstGeom>
          <a:noFill/>
          <a:ln>
            <a:solidFill>
              <a:schemeClr val="tx1"/>
            </a:solidFill>
          </a:ln>
        </p:spPr>
        <p:txBody>
          <a:bodyPr wrap="square" rtlCol="0">
            <a:spAutoFit/>
          </a:bodyPr>
          <a:lstStyle/>
          <a:p>
            <a:r>
              <a:rPr lang="sv-SE" sz="1200" cap="all"/>
              <a:t>DELTAGARAVGIFT: BOENDE SKOLA 10-17 ÅR BORLÄNGE:</a:t>
            </a:r>
            <a:r>
              <a:rPr lang="sv-SE" sz="1200"/>
              <a:t/>
            </a:r>
            <a:br>
              <a:rPr lang="sv-SE" sz="1200"/>
            </a:br>
            <a:r>
              <a:rPr lang="sv-SE" sz="1200"/>
              <a:t>I deltagaravgiften för Borlänge spel ingår:</a:t>
            </a:r>
            <a:br>
              <a:rPr lang="sv-SE" sz="1200"/>
            </a:br>
            <a:r>
              <a:rPr lang="sv-SE" sz="1200"/>
              <a:t>- Boende på hårt underlag i skolsal. OBS! Täcke, kudde, madrass tillhandahålls ej! Skolsalarnas kapacitet beräknas efter en madrassbredd på 80 centimeter. </a:t>
            </a:r>
          </a:p>
          <a:p>
            <a:endParaRPr lang="sv-SE" sz="1200"/>
          </a:p>
          <a:p>
            <a:r>
              <a:rPr lang="sv-SE" sz="1200" u="sng"/>
              <a:t>Uppmärksamma detta!</a:t>
            </a:r>
            <a:r>
              <a:rPr lang="sv-SE" sz="1200"/>
              <a:t/>
            </a:r>
            <a:br>
              <a:rPr lang="sv-SE" sz="1200"/>
            </a:br>
            <a:r>
              <a:rPr lang="sv-SE" sz="1200"/>
              <a:t>-Eftersom matcherna börjar klockan 08:00 torsdagen den 30/6 kommer ni att ha tillgång till ert boende från klockan 18:00 onsdagen den 29/6.</a:t>
            </a:r>
            <a:br>
              <a:rPr lang="sv-SE" sz="1200"/>
            </a:br>
            <a:r>
              <a:rPr lang="sv-SE" sz="1200"/>
              <a:t>- Mat frukost, lunch &amp; middag - 12 måltider</a:t>
            </a:r>
          </a:p>
          <a:p>
            <a:r>
              <a:rPr lang="sv-SE" sz="1200"/>
              <a:t/>
            </a:r>
            <a:br>
              <a:rPr lang="sv-SE" sz="1200"/>
            </a:br>
            <a:r>
              <a:rPr lang="sv-SE" sz="1200"/>
              <a:t>Onsdag 29 juni: Middag</a:t>
            </a:r>
            <a:br>
              <a:rPr lang="sv-SE" sz="1200"/>
            </a:br>
            <a:r>
              <a:rPr lang="sv-SE" sz="1200"/>
              <a:t>Torsdag 30 juni: Frukost, lunch &amp; Middag</a:t>
            </a:r>
            <a:br>
              <a:rPr lang="sv-SE" sz="1200"/>
            </a:br>
            <a:r>
              <a:rPr lang="sv-SE" sz="1200"/>
              <a:t>Fredag 1 juli: Frukost, lunch &amp; Middag</a:t>
            </a:r>
            <a:br>
              <a:rPr lang="sv-SE" sz="1200"/>
            </a:br>
            <a:r>
              <a:rPr lang="sv-SE" sz="1200"/>
              <a:t>Lördag 2 juli: Frukost, lunch &amp; Middag</a:t>
            </a:r>
            <a:br>
              <a:rPr lang="sv-SE" sz="1200"/>
            </a:br>
            <a:r>
              <a:rPr lang="sv-SE" sz="1200"/>
              <a:t>Söndag 3 juli: Frukost &amp; lunch</a:t>
            </a:r>
          </a:p>
        </p:txBody>
      </p:sp>
      <p:sp>
        <p:nvSpPr>
          <p:cNvPr id="5" name="textruta 4"/>
          <p:cNvSpPr txBox="1"/>
          <p:nvPr/>
        </p:nvSpPr>
        <p:spPr>
          <a:xfrm>
            <a:off x="5237188" y="2659502"/>
            <a:ext cx="4479514" cy="2308324"/>
          </a:xfrm>
          <a:prstGeom prst="rect">
            <a:avLst/>
          </a:prstGeom>
          <a:noFill/>
          <a:ln>
            <a:solidFill>
              <a:schemeClr val="tx1"/>
            </a:solidFill>
          </a:ln>
        </p:spPr>
        <p:txBody>
          <a:bodyPr wrap="square" rtlCol="0">
            <a:spAutoFit/>
          </a:bodyPr>
          <a:lstStyle/>
          <a:p>
            <a:r>
              <a:rPr lang="sv-SE" sz="1200" b="1"/>
              <a:t>Viktiga datum:</a:t>
            </a:r>
            <a:r>
              <a:rPr lang="sv-SE" sz="1200"/>
              <a:t/>
            </a:r>
            <a:br>
              <a:rPr lang="sv-SE" sz="1200"/>
            </a:br>
            <a:r>
              <a:rPr lang="sv-SE" sz="1200"/>
              <a:t>Anmälningsavgiften skall vara betald i samband med anmälan.</a:t>
            </a:r>
            <a:br>
              <a:rPr lang="sv-SE" sz="1200"/>
            </a:br>
            <a:r>
              <a:rPr lang="sv-SE" sz="1200"/>
              <a:t>31 Mars skall lagavgiften senast vara betald.</a:t>
            </a:r>
            <a:br>
              <a:rPr lang="sv-SE" sz="1200"/>
            </a:br>
            <a:r>
              <a:rPr lang="sv-SE" sz="1200"/>
              <a:t>29 April skall Deltagaravgiften vara betald.</a:t>
            </a:r>
            <a:br>
              <a:rPr lang="sv-SE" sz="1200"/>
            </a:br>
            <a:r>
              <a:rPr lang="sv-SE" sz="1200"/>
              <a:t/>
            </a:r>
            <a:br>
              <a:rPr lang="sv-SE" sz="1200"/>
            </a:br>
            <a:r>
              <a:rPr lang="sv-SE" sz="1200" u="sng"/>
              <a:t>OBS!</a:t>
            </a:r>
            <a:r>
              <a:rPr lang="sv-SE" sz="1200"/>
              <a:t/>
            </a:r>
            <a:br>
              <a:rPr lang="sv-SE" sz="1200"/>
            </a:br>
            <a:r>
              <a:rPr lang="sv-SE" sz="1200"/>
              <a:t>Anmälningsavgiften - Om lag betalat och drar sig ur betalas EJ pengarna tillbaka.</a:t>
            </a:r>
            <a:br>
              <a:rPr lang="sv-SE" sz="1200"/>
            </a:br>
            <a:r>
              <a:rPr lang="sv-SE" sz="1200"/>
              <a:t>Lagavgiften - Om lag drar sig ur turneringen efter 1 juni betalas EJ pengarna tillbaka.</a:t>
            </a:r>
            <a:br>
              <a:rPr lang="sv-SE" sz="1200"/>
            </a:br>
            <a:r>
              <a:rPr lang="sv-SE" sz="1200"/>
              <a:t>Deltagaravgiften - Vid inträffande av sjukdom skall läkarintyg visas varpå deltagaravgiften betalas tillbaka.</a:t>
            </a:r>
          </a:p>
        </p:txBody>
      </p:sp>
      <p:sp>
        <p:nvSpPr>
          <p:cNvPr id="6" name="textruta 5"/>
          <p:cNvSpPr txBox="1"/>
          <p:nvPr/>
        </p:nvSpPr>
        <p:spPr>
          <a:xfrm>
            <a:off x="5290128" y="5959601"/>
            <a:ext cx="4373635" cy="1200329"/>
          </a:xfrm>
          <a:prstGeom prst="rect">
            <a:avLst/>
          </a:prstGeom>
          <a:noFill/>
          <a:ln>
            <a:solidFill>
              <a:schemeClr val="tx1"/>
            </a:solidFill>
          </a:ln>
        </p:spPr>
        <p:txBody>
          <a:bodyPr wrap="square" rtlCol="0">
            <a:spAutoFit/>
          </a:bodyPr>
          <a:lstStyle/>
          <a:p>
            <a:r>
              <a:rPr lang="sv-SE" sz="1200" b="1"/>
              <a:t>Tilläggsalternativ</a:t>
            </a:r>
            <a:endParaRPr lang="sv-SE" sz="1200"/>
          </a:p>
          <a:p>
            <a:r>
              <a:rPr lang="sv-SE" sz="1200" b="1" err="1"/>
              <a:t>Matband</a:t>
            </a:r>
            <a:r>
              <a:rPr lang="sv-SE" sz="1200" b="1"/>
              <a:t> 8 måltider</a:t>
            </a:r>
            <a:r>
              <a:rPr lang="sv-SE" sz="1200"/>
              <a:t>: lunch &amp; middag 500kr</a:t>
            </a:r>
          </a:p>
          <a:p>
            <a:r>
              <a:rPr lang="sv-SE" sz="1200"/>
              <a:t>Transport ingår inte till spelplanerna vid sportfältet. </a:t>
            </a:r>
          </a:p>
          <a:p>
            <a:r>
              <a:rPr lang="sv-SE" sz="1200"/>
              <a:t>Begränsat boende finns och hotellbokningar kommer att ta slut snabbt. Vi tillämpar först-till-kvarn-principen.</a:t>
            </a:r>
          </a:p>
          <a:p>
            <a:endParaRPr lang="sv-SE" sz="1200"/>
          </a:p>
        </p:txBody>
      </p:sp>
      <p:sp>
        <p:nvSpPr>
          <p:cNvPr id="7" name="CustomShape 2"/>
          <p:cNvSpPr/>
          <p:nvPr/>
        </p:nvSpPr>
        <p:spPr>
          <a:xfrm>
            <a:off x="3130053" y="1433362"/>
            <a:ext cx="3898440" cy="69863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3200" b="1" strike="noStrike" spc="-1">
                <a:solidFill>
                  <a:srgbClr val="000000"/>
                </a:solidFill>
                <a:latin typeface="Arial"/>
                <a:ea typeface="DejaVu Sans"/>
              </a:rPr>
              <a:t>Dalecarlia</a:t>
            </a:r>
            <a:endParaRPr lang="sv-SE" sz="3200" b="0" strike="noStrike" spc="-1">
              <a:latin typeface="Arial"/>
            </a:endParaRPr>
          </a:p>
        </p:txBody>
      </p:sp>
      <p:sp>
        <p:nvSpPr>
          <p:cNvPr id="8" name="textruta 7"/>
          <p:cNvSpPr txBox="1"/>
          <p:nvPr/>
        </p:nvSpPr>
        <p:spPr>
          <a:xfrm rot="20816104">
            <a:off x="1328287" y="6545235"/>
            <a:ext cx="2945331" cy="369332"/>
          </a:xfrm>
          <a:prstGeom prst="rect">
            <a:avLst/>
          </a:prstGeom>
          <a:noFill/>
        </p:spPr>
        <p:txBody>
          <a:bodyPr wrap="square" rtlCol="0">
            <a:spAutoFit/>
          </a:bodyPr>
          <a:lstStyle/>
          <a:p>
            <a:r>
              <a:rPr lang="sv-SE">
                <a:solidFill>
                  <a:srgbClr val="FF0000"/>
                </a:solidFill>
              </a:rPr>
              <a:t>Meddela specialkost!!!</a:t>
            </a:r>
          </a:p>
        </p:txBody>
      </p:sp>
    </p:spTree>
    <p:extLst>
      <p:ext uri="{BB962C8B-B14F-4D97-AF65-F5344CB8AC3E}">
        <p14:creationId xmlns:p14="http://schemas.microsoft.com/office/powerpoint/2010/main" val="1874787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7" name="textruta 6"/>
          <p:cNvSpPr txBox="1"/>
          <p:nvPr/>
        </p:nvSpPr>
        <p:spPr>
          <a:xfrm>
            <a:off x="6221338" y="1897166"/>
            <a:ext cx="2701281" cy="5262979"/>
          </a:xfrm>
          <a:prstGeom prst="rect">
            <a:avLst/>
          </a:prstGeom>
          <a:noFill/>
        </p:spPr>
        <p:txBody>
          <a:bodyPr wrap="square" rtlCol="0">
            <a:spAutoFit/>
          </a:bodyPr>
          <a:lstStyle/>
          <a:p>
            <a:r>
              <a:rPr lang="sv-SE" dirty="0"/>
              <a:t>Bestämdes att skaffa en </a:t>
            </a:r>
            <a:r>
              <a:rPr lang="sv-SE"/>
              <a:t>Hoodie </a:t>
            </a:r>
            <a:r>
              <a:rPr lang="sv-SE" dirty="0"/>
              <a:t>med namn till alla.</a:t>
            </a:r>
            <a:r>
              <a:rPr lang="sv-SE" sz="1800" dirty="0">
                <a:effectLst/>
                <a:latin typeface="Segoe UI" panose="020B0502040204020203" pitchFamily="34" charset="0"/>
              </a:rPr>
              <a:t> </a:t>
            </a:r>
            <a:r>
              <a:rPr lang="sv-SE" sz="1100" dirty="0">
                <a:solidFill>
                  <a:srgbClr val="FF0000"/>
                </a:solidFill>
                <a:effectLst/>
                <a:latin typeface="Segoe UI" panose="020B0502040204020203" pitchFamily="34" charset="0"/>
              </a:rPr>
              <a:t>Ruts mamma tog på sig att fixa mjukisdress , som spelarna kommer att gå och äta i och mysa i på kvällen. Idag har vi matchkläder, jacka och byxor, se över vad Ni har annars gå in på Intersport team sök </a:t>
            </a:r>
            <a:r>
              <a:rPr lang="sv-SE" sz="1100" dirty="0" err="1">
                <a:solidFill>
                  <a:srgbClr val="FF0000"/>
                </a:solidFill>
                <a:effectLst/>
                <a:latin typeface="Segoe UI" panose="020B0502040204020203" pitchFamily="34" charset="0"/>
              </a:rPr>
              <a:t>Hagaström</a:t>
            </a:r>
            <a:r>
              <a:rPr lang="sv-SE" sz="1100" dirty="0">
                <a:solidFill>
                  <a:srgbClr val="FF0000"/>
                </a:solidFill>
                <a:effectLst/>
                <a:latin typeface="Segoe UI" panose="020B0502040204020203" pitchFamily="34" charset="0"/>
              </a:rPr>
              <a:t>, där finns det mesta.</a:t>
            </a:r>
            <a:endParaRPr lang="sv-SE" sz="1100" dirty="0">
              <a:solidFill>
                <a:srgbClr val="FF0000"/>
              </a:solidFill>
              <a:effectLst/>
              <a:latin typeface="Arial" panose="020B0604020202020204" pitchFamily="34" charset="0"/>
            </a:endParaRPr>
          </a:p>
          <a:p>
            <a:endParaRPr lang="sv-SE" dirty="0"/>
          </a:p>
          <a:p>
            <a:endParaRPr lang="sv-SE" dirty="0"/>
          </a:p>
          <a:p>
            <a:r>
              <a:rPr lang="sv-SE" dirty="0"/>
              <a:t>Sponsring:</a:t>
            </a:r>
          </a:p>
          <a:p>
            <a:r>
              <a:rPr lang="sv-SE" dirty="0"/>
              <a:t>Just nu har vi 3st som ska sponsra oss</a:t>
            </a:r>
          </a:p>
          <a:p>
            <a:r>
              <a:rPr lang="sv-SE" dirty="0"/>
              <a:t>Mats 3000kr</a:t>
            </a:r>
          </a:p>
          <a:p>
            <a:r>
              <a:rPr lang="sv-SE" dirty="0"/>
              <a:t>Filip 3000kr</a:t>
            </a:r>
          </a:p>
          <a:p>
            <a:r>
              <a:rPr lang="sv-SE" dirty="0"/>
              <a:t>Mia 5000kr</a:t>
            </a:r>
          </a:p>
          <a:p>
            <a:r>
              <a:rPr lang="sv-SE" dirty="0">
                <a:solidFill>
                  <a:srgbClr val="FF0000"/>
                </a:solidFill>
              </a:rPr>
              <a:t>Tack för att Ni kan och vill!!!</a:t>
            </a:r>
          </a:p>
          <a:p>
            <a:endParaRPr lang="sv-SE" dirty="0"/>
          </a:p>
          <a:p>
            <a:endParaRPr lang="sv-SE" dirty="0"/>
          </a:p>
        </p:txBody>
      </p:sp>
      <p:pic>
        <p:nvPicPr>
          <p:cNvPr id="3" name="Bildobjekt 2"/>
          <p:cNvPicPr>
            <a:picLocks noChangeAspect="1"/>
          </p:cNvPicPr>
          <p:nvPr/>
        </p:nvPicPr>
        <p:blipFill>
          <a:blip r:embed="rId4"/>
          <a:stretch>
            <a:fillRect/>
          </a:stretch>
        </p:blipFill>
        <p:spPr>
          <a:xfrm>
            <a:off x="1044064" y="1445145"/>
            <a:ext cx="2388108" cy="5715000"/>
          </a:xfrm>
          <a:prstGeom prst="rect">
            <a:avLst/>
          </a:prstGeom>
        </p:spPr>
      </p:pic>
    </p:spTree>
    <p:extLst>
      <p:ext uri="{BB962C8B-B14F-4D97-AF65-F5344CB8AC3E}">
        <p14:creationId xmlns:p14="http://schemas.microsoft.com/office/powerpoint/2010/main" val="683586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4" name="CustomShape 2"/>
          <p:cNvSpPr/>
          <p:nvPr/>
        </p:nvSpPr>
        <p:spPr>
          <a:xfrm>
            <a:off x="652353" y="1808753"/>
            <a:ext cx="8853840" cy="4646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3200" b="0" strike="noStrike" spc="-1">
                <a:solidFill>
                  <a:srgbClr val="000000"/>
                </a:solidFill>
                <a:latin typeface="Arial"/>
                <a:ea typeface="DejaVu Sans"/>
              </a:rPr>
              <a:t>Lagkassa (ca 45 tkr)</a:t>
            </a:r>
            <a:endParaRPr lang="sv-SE" sz="3200" b="0" strike="noStrike" spc="-1">
              <a:latin typeface="Arial"/>
            </a:endParaRPr>
          </a:p>
          <a:p>
            <a:pPr algn="ctr">
              <a:lnSpc>
                <a:spcPct val="100000"/>
              </a:lnSpc>
            </a:pPr>
            <a:endParaRPr lang="sv-SE" sz="3200" b="0" strike="noStrike" spc="-1">
              <a:latin typeface="Arial"/>
            </a:endParaRPr>
          </a:p>
          <a:p>
            <a:pPr algn="ctr">
              <a:lnSpc>
                <a:spcPct val="100000"/>
              </a:lnSpc>
            </a:pPr>
            <a:r>
              <a:rPr lang="sv-SE" sz="3200" b="0" strike="noStrike" spc="-1">
                <a:solidFill>
                  <a:srgbClr val="000000"/>
                </a:solidFill>
                <a:latin typeface="Arial"/>
                <a:ea typeface="DejaVu Sans"/>
              </a:rPr>
              <a:t>Sponsring</a:t>
            </a:r>
            <a:endParaRPr lang="sv-SE" sz="3200" b="0" strike="noStrike" spc="-1">
              <a:latin typeface="Arial"/>
            </a:endParaRPr>
          </a:p>
          <a:p>
            <a:pPr algn="ctr">
              <a:lnSpc>
                <a:spcPct val="100000"/>
              </a:lnSpc>
            </a:pPr>
            <a:r>
              <a:rPr lang="sv-SE" sz="3200" b="0" strike="noStrike" spc="-1">
                <a:solidFill>
                  <a:srgbClr val="000000"/>
                </a:solidFill>
                <a:latin typeface="Arial"/>
                <a:ea typeface="DejaVu Sans"/>
              </a:rPr>
              <a:t>Försäljning</a:t>
            </a:r>
            <a:endParaRPr lang="sv-SE" sz="3200" b="0" strike="noStrike" spc="-1">
              <a:latin typeface="Arial"/>
            </a:endParaRPr>
          </a:p>
          <a:p>
            <a:pPr algn="ctr">
              <a:lnSpc>
                <a:spcPct val="100000"/>
              </a:lnSpc>
            </a:pPr>
            <a:r>
              <a:rPr lang="sv-SE" sz="3200" b="0" strike="noStrike" spc="-1">
                <a:solidFill>
                  <a:srgbClr val="000000"/>
                </a:solidFill>
                <a:latin typeface="Arial"/>
                <a:ea typeface="DejaVu Sans"/>
              </a:rPr>
              <a:t>Lotter</a:t>
            </a:r>
            <a:endParaRPr lang="sv-SE" sz="3200" b="0" strike="noStrike" spc="-1">
              <a:latin typeface="Arial"/>
            </a:endParaRPr>
          </a:p>
          <a:p>
            <a:pPr algn="ctr">
              <a:lnSpc>
                <a:spcPct val="100000"/>
              </a:lnSpc>
            </a:pPr>
            <a:endParaRPr lang="sv-SE" sz="3200" b="0" strike="noStrike" spc="-1">
              <a:latin typeface="Arial"/>
            </a:endParaRPr>
          </a:p>
          <a:p>
            <a:pPr algn="ctr">
              <a:lnSpc>
                <a:spcPct val="100000"/>
              </a:lnSpc>
            </a:pPr>
            <a:r>
              <a:rPr lang="sv-SE" sz="3200" b="0" strike="noStrike" spc="-1">
                <a:solidFill>
                  <a:srgbClr val="000000"/>
                </a:solidFill>
                <a:latin typeface="Arial"/>
                <a:ea typeface="DejaVu Sans"/>
              </a:rPr>
              <a:t>Vad vill vi göra för pengarna?</a:t>
            </a:r>
            <a:endParaRPr lang="sv-SE" sz="3200" b="0" strike="noStrike" spc="-1">
              <a:latin typeface="Arial"/>
            </a:endParaRPr>
          </a:p>
          <a:p>
            <a:pPr algn="ctr">
              <a:lnSpc>
                <a:spcPct val="100000"/>
              </a:lnSpc>
            </a:pPr>
            <a:r>
              <a:rPr lang="sv-SE" sz="3200" b="0" strike="noStrike" spc="-1">
                <a:solidFill>
                  <a:srgbClr val="000000"/>
                </a:solidFill>
                <a:latin typeface="Arial"/>
                <a:ea typeface="DejaVu Sans"/>
              </a:rPr>
              <a:t>Cup/Träningsläger/Avslutning/Trivselaktivitet</a:t>
            </a:r>
            <a:endParaRPr lang="sv-SE" sz="3200" b="0" strike="noStrike" spc="-1">
              <a:latin typeface="Arial"/>
            </a:endParaRPr>
          </a:p>
          <a:p>
            <a:pPr algn="ctr">
              <a:lnSpc>
                <a:spcPct val="100000"/>
              </a:lnSpc>
            </a:pPr>
            <a:endParaRPr lang="sv-SE" sz="3200" b="0" strike="noStrike" spc="-1">
              <a:latin typeface="Arial"/>
            </a:endParaRPr>
          </a:p>
        </p:txBody>
      </p:sp>
    </p:spTree>
    <p:extLst>
      <p:ext uri="{BB962C8B-B14F-4D97-AF65-F5344CB8AC3E}">
        <p14:creationId xmlns:p14="http://schemas.microsoft.com/office/powerpoint/2010/main" val="1653432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4" name="TextShape 1"/>
          <p:cNvSpPr txBox="1"/>
          <p:nvPr/>
        </p:nvSpPr>
        <p:spPr>
          <a:xfrm>
            <a:off x="504000" y="1769040"/>
            <a:ext cx="9071640" cy="4384440"/>
          </a:xfrm>
          <a:prstGeom prst="rect">
            <a:avLst/>
          </a:prstGeom>
          <a:noFill/>
          <a:ln>
            <a:noFill/>
          </a:ln>
        </p:spPr>
        <p:txBody>
          <a:bodyPr lIns="0" tIns="0" rIns="0" bIns="0" anchor="ctr"/>
          <a:lstStyle/>
          <a:p>
            <a:pPr algn="ctr"/>
            <a:r>
              <a:rPr lang="sv-SE" sz="3200" b="0" strike="noStrike" spc="-1">
                <a:solidFill>
                  <a:srgbClr val="000000"/>
                </a:solidFill>
                <a:uFill>
                  <a:solidFill>
                    <a:srgbClr val="FFFFFF"/>
                  </a:solidFill>
                </a:uFill>
                <a:latin typeface="Arial"/>
              </a:rPr>
              <a:t>Sommaruppehåll</a:t>
            </a:r>
          </a:p>
          <a:p>
            <a:pPr algn="ctr"/>
            <a:endParaRPr lang="sv-SE" sz="3200" spc="-1">
              <a:solidFill>
                <a:srgbClr val="000000"/>
              </a:solidFill>
              <a:uFill>
                <a:solidFill>
                  <a:srgbClr val="FFFFFF"/>
                </a:solidFill>
              </a:uFill>
              <a:latin typeface="Arial"/>
            </a:endParaRPr>
          </a:p>
          <a:p>
            <a:pPr algn="ctr"/>
            <a:r>
              <a:rPr lang="sv-SE" sz="3200" b="0" strike="noStrike" spc="-1">
                <a:solidFill>
                  <a:srgbClr val="000000"/>
                </a:solidFill>
                <a:uFill>
                  <a:solidFill>
                    <a:srgbClr val="FFFFFF"/>
                  </a:solidFill>
                </a:uFill>
                <a:latin typeface="Arial"/>
              </a:rPr>
              <a:t>V27-31?</a:t>
            </a:r>
          </a:p>
        </p:txBody>
      </p:sp>
    </p:spTree>
    <p:extLst>
      <p:ext uri="{BB962C8B-B14F-4D97-AF65-F5344CB8AC3E}">
        <p14:creationId xmlns:p14="http://schemas.microsoft.com/office/powerpoint/2010/main" val="2069457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3200" b="1" strike="noStrike" spc="-1">
              <a:solidFill>
                <a:srgbClr val="000000"/>
              </a:solidFill>
              <a:latin typeface="Arial"/>
              <a:ea typeface="DejaVu Sans"/>
            </a:endParaRPr>
          </a:p>
        </p:txBody>
      </p:sp>
      <p:sp>
        <p:nvSpPr>
          <p:cNvPr id="5" name="textruta 4">
            <a:extLst>
              <a:ext uri="{FF2B5EF4-FFF2-40B4-BE49-F238E27FC236}">
                <a16:creationId xmlns:a16="http://schemas.microsoft.com/office/drawing/2014/main" id="{9C923D12-2E31-475E-9C6D-8395D3EB2EC1}"/>
              </a:ext>
            </a:extLst>
          </p:cNvPr>
          <p:cNvSpPr txBox="1"/>
          <p:nvPr/>
        </p:nvSpPr>
        <p:spPr>
          <a:xfrm>
            <a:off x="1561763" y="1408014"/>
            <a:ext cx="6000244" cy="5016758"/>
          </a:xfrm>
          <a:prstGeom prst="rect">
            <a:avLst/>
          </a:prstGeom>
          <a:noFill/>
        </p:spPr>
        <p:txBody>
          <a:bodyPr wrap="square">
            <a:spAutoFit/>
          </a:bodyPr>
          <a:lstStyle/>
          <a:p>
            <a:pPr algn="ctr">
              <a:lnSpc>
                <a:spcPct val="100000"/>
              </a:lnSpc>
            </a:pPr>
            <a:r>
              <a:rPr lang="sv-SE" b="1" strike="noStrike" spc="-1">
                <a:solidFill>
                  <a:srgbClr val="000000"/>
                </a:solidFill>
                <a:latin typeface="Arial"/>
                <a:ea typeface="DejaVu Sans"/>
              </a:rPr>
              <a:t>Vad gör vi tränare? </a:t>
            </a:r>
          </a:p>
          <a:p>
            <a:pPr algn="ctr">
              <a:lnSpc>
                <a:spcPct val="100000"/>
              </a:lnSpc>
            </a:pPr>
            <a:r>
              <a:rPr lang="sv-SE" b="1" spc="-1">
                <a:solidFill>
                  <a:srgbClr val="000000"/>
                </a:solidFill>
                <a:latin typeface="Arial"/>
                <a:ea typeface="DejaVu Sans"/>
              </a:rPr>
              <a:t>Träning</a:t>
            </a:r>
            <a:endParaRPr lang="sv-SE" b="1" strike="noStrike" spc="-1">
              <a:solidFill>
                <a:srgbClr val="000000"/>
              </a:solidFill>
              <a:latin typeface="Arial"/>
              <a:ea typeface="DejaVu Sans"/>
            </a:endParaRPr>
          </a:p>
          <a:p>
            <a:pPr algn="ctr">
              <a:lnSpc>
                <a:spcPct val="100000"/>
              </a:lnSpc>
            </a:pPr>
            <a:r>
              <a:rPr lang="sv-SE" b="1" spc="-1">
                <a:solidFill>
                  <a:srgbClr val="000000"/>
                </a:solidFill>
                <a:latin typeface="Arial"/>
                <a:ea typeface="DejaVu Sans"/>
              </a:rPr>
              <a:t>Pumpar bollarna</a:t>
            </a:r>
          </a:p>
          <a:p>
            <a:pPr algn="ctr">
              <a:lnSpc>
                <a:spcPct val="100000"/>
              </a:lnSpc>
            </a:pPr>
            <a:r>
              <a:rPr lang="sv-SE" b="1" strike="noStrike" spc="-1">
                <a:solidFill>
                  <a:srgbClr val="000000"/>
                </a:solidFill>
                <a:latin typeface="Arial"/>
                <a:ea typeface="DejaVu Sans"/>
              </a:rPr>
              <a:t>Chatten med spelarna- vilka kommer inte. Kommunicerar också om vad vi tränat på, tillämpa</a:t>
            </a:r>
            <a:r>
              <a:rPr lang="sv-SE" b="1" spc="-1">
                <a:solidFill>
                  <a:srgbClr val="000000"/>
                </a:solidFill>
                <a:latin typeface="Arial"/>
                <a:ea typeface="DejaVu Sans"/>
              </a:rPr>
              <a:t>r spelet till teori, skickar lite </a:t>
            </a:r>
            <a:r>
              <a:rPr lang="sv-SE" b="1" spc="-1" err="1">
                <a:solidFill>
                  <a:srgbClr val="000000"/>
                </a:solidFill>
                <a:latin typeface="Arial"/>
                <a:ea typeface="DejaVu Sans"/>
              </a:rPr>
              <a:t>you</a:t>
            </a:r>
            <a:r>
              <a:rPr lang="sv-SE" b="1" spc="-1">
                <a:solidFill>
                  <a:srgbClr val="000000"/>
                </a:solidFill>
                <a:latin typeface="Arial"/>
                <a:ea typeface="DejaVu Sans"/>
              </a:rPr>
              <a:t> </a:t>
            </a:r>
            <a:r>
              <a:rPr lang="sv-SE" b="1" spc="-1" err="1">
                <a:solidFill>
                  <a:srgbClr val="000000"/>
                </a:solidFill>
                <a:latin typeface="Arial"/>
                <a:ea typeface="DejaVu Sans"/>
              </a:rPr>
              <a:t>tube</a:t>
            </a:r>
            <a:r>
              <a:rPr lang="sv-SE" b="1" spc="-1">
                <a:solidFill>
                  <a:srgbClr val="000000"/>
                </a:solidFill>
                <a:latin typeface="Arial"/>
                <a:ea typeface="DejaVu Sans"/>
              </a:rPr>
              <a:t> klipp och peppar tjejerna. </a:t>
            </a:r>
          </a:p>
          <a:p>
            <a:pPr algn="ctr">
              <a:lnSpc>
                <a:spcPct val="100000"/>
              </a:lnSpc>
            </a:pPr>
            <a:r>
              <a:rPr lang="sv-SE" b="1" spc="-1">
                <a:solidFill>
                  <a:srgbClr val="000000"/>
                </a:solidFill>
                <a:latin typeface="Arial"/>
                <a:ea typeface="DejaVu Sans"/>
              </a:rPr>
              <a:t>Händer även att vi brukar gå in på individnivå och fråga varför någon inte kommer, lite personlig.</a:t>
            </a:r>
          </a:p>
          <a:p>
            <a:pPr algn="ctr">
              <a:lnSpc>
                <a:spcPct val="100000"/>
              </a:lnSpc>
            </a:pPr>
            <a:endParaRPr lang="sv-SE" b="1" spc="-1">
              <a:solidFill>
                <a:srgbClr val="000000"/>
              </a:solidFill>
              <a:latin typeface="Arial"/>
              <a:ea typeface="DejaVu Sans"/>
            </a:endParaRPr>
          </a:p>
          <a:p>
            <a:pPr algn="ctr">
              <a:lnSpc>
                <a:spcPct val="100000"/>
              </a:lnSpc>
            </a:pPr>
            <a:r>
              <a:rPr lang="sv-SE" b="1" strike="noStrike" spc="-1">
                <a:solidFill>
                  <a:srgbClr val="000000"/>
                </a:solidFill>
                <a:latin typeface="Arial"/>
                <a:ea typeface="DejaVu Sans"/>
              </a:rPr>
              <a:t>Förbereder träning utifrån hur många som inte kommer</a:t>
            </a:r>
          </a:p>
          <a:p>
            <a:pPr algn="ctr">
              <a:lnSpc>
                <a:spcPct val="100000"/>
              </a:lnSpc>
            </a:pPr>
            <a:r>
              <a:rPr lang="sv-SE" b="1" spc="-1">
                <a:solidFill>
                  <a:srgbClr val="000000"/>
                </a:solidFill>
                <a:latin typeface="Arial"/>
                <a:ea typeface="DejaVu Sans"/>
              </a:rPr>
              <a:t>Ta in lite målvaktsträning, funderar just nu på om alla ska prova eller inte, bara för att få prova på?</a:t>
            </a:r>
          </a:p>
          <a:p>
            <a:pPr algn="ctr">
              <a:lnSpc>
                <a:spcPct val="100000"/>
              </a:lnSpc>
            </a:pPr>
            <a:r>
              <a:rPr lang="sv-SE" b="1" strike="noStrike" spc="-1">
                <a:solidFill>
                  <a:srgbClr val="000000"/>
                </a:solidFill>
                <a:latin typeface="Arial"/>
                <a:ea typeface="DejaVu Sans"/>
              </a:rPr>
              <a:t>Vad behöver just vårat lag träna på</a:t>
            </a:r>
            <a:r>
              <a:rPr lang="sv-SE" b="1" spc="-1">
                <a:solidFill>
                  <a:srgbClr val="000000"/>
                </a:solidFill>
                <a:latin typeface="Arial"/>
                <a:ea typeface="DejaVu Sans"/>
              </a:rPr>
              <a:t>? Hur utvecklar vi våra spelare?</a:t>
            </a:r>
          </a:p>
          <a:p>
            <a:pPr algn="ctr">
              <a:lnSpc>
                <a:spcPct val="100000"/>
              </a:lnSpc>
            </a:pPr>
            <a:r>
              <a:rPr lang="sv-SE" b="1" strike="noStrike" spc="-1">
                <a:solidFill>
                  <a:srgbClr val="000000"/>
                </a:solidFill>
                <a:latin typeface="Arial"/>
                <a:ea typeface="DejaVu Sans"/>
              </a:rPr>
              <a:t>Värdegrunden-mycket viktig att förhålla oss till.</a:t>
            </a:r>
          </a:p>
          <a:p>
            <a:pPr algn="ctr">
              <a:lnSpc>
                <a:spcPct val="100000"/>
              </a:lnSpc>
            </a:pPr>
            <a:endParaRPr lang="sv-SE" sz="1400" b="1" strike="noStrike" spc="-1">
              <a:solidFill>
                <a:srgbClr val="000000"/>
              </a:solidFill>
              <a:latin typeface="Arial"/>
              <a:ea typeface="DejaVu Sans"/>
            </a:endParaRPr>
          </a:p>
        </p:txBody>
      </p:sp>
    </p:spTree>
    <p:extLst>
      <p:ext uri="{BB962C8B-B14F-4D97-AF65-F5344CB8AC3E}">
        <p14:creationId xmlns:p14="http://schemas.microsoft.com/office/powerpoint/2010/main" val="1268625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3200" b="1" strike="noStrike" spc="-1">
              <a:solidFill>
                <a:srgbClr val="000000"/>
              </a:solidFill>
              <a:latin typeface="Arial"/>
              <a:ea typeface="DejaVu Sans"/>
            </a:endParaRPr>
          </a:p>
        </p:txBody>
      </p:sp>
      <p:sp>
        <p:nvSpPr>
          <p:cNvPr id="5" name="textruta 4">
            <a:extLst>
              <a:ext uri="{FF2B5EF4-FFF2-40B4-BE49-F238E27FC236}">
                <a16:creationId xmlns:a16="http://schemas.microsoft.com/office/drawing/2014/main" id="{9C923D12-2E31-475E-9C6D-8395D3EB2EC1}"/>
              </a:ext>
            </a:extLst>
          </p:cNvPr>
          <p:cNvSpPr txBox="1"/>
          <p:nvPr/>
        </p:nvSpPr>
        <p:spPr>
          <a:xfrm>
            <a:off x="234669" y="1513211"/>
            <a:ext cx="9645706" cy="5016758"/>
          </a:xfrm>
          <a:prstGeom prst="rect">
            <a:avLst/>
          </a:prstGeom>
          <a:noFill/>
        </p:spPr>
        <p:txBody>
          <a:bodyPr wrap="square">
            <a:spAutoFit/>
          </a:bodyPr>
          <a:lstStyle/>
          <a:p>
            <a:pPr algn="ctr">
              <a:lnSpc>
                <a:spcPct val="100000"/>
              </a:lnSpc>
            </a:pPr>
            <a:r>
              <a:rPr lang="sv-SE" sz="2000" b="1" strike="noStrike" spc="-1" dirty="0">
                <a:solidFill>
                  <a:srgbClr val="000000"/>
                </a:solidFill>
                <a:latin typeface="Arial"/>
                <a:ea typeface="DejaVu Sans"/>
              </a:rPr>
              <a:t>Alla tränare skickat in till belastningsregistret hos polisen för att få träna barn.</a:t>
            </a:r>
          </a:p>
          <a:p>
            <a:pPr algn="ctr">
              <a:lnSpc>
                <a:spcPct val="100000"/>
              </a:lnSpc>
            </a:pPr>
            <a:r>
              <a:rPr lang="sv-SE" sz="2000" b="1" strike="noStrike" spc="-1" dirty="0">
                <a:solidFill>
                  <a:srgbClr val="000000"/>
                </a:solidFill>
                <a:latin typeface="Arial"/>
                <a:ea typeface="DejaVu Sans"/>
              </a:rPr>
              <a:t>Regler</a:t>
            </a:r>
          </a:p>
          <a:p>
            <a:pPr algn="ctr">
              <a:lnSpc>
                <a:spcPct val="100000"/>
              </a:lnSpc>
            </a:pPr>
            <a:r>
              <a:rPr lang="sv-SE" sz="2000" b="1" spc="-1" dirty="0">
                <a:solidFill>
                  <a:srgbClr val="000000"/>
                </a:solidFill>
                <a:latin typeface="Arial"/>
                <a:ea typeface="DejaVu Sans"/>
              </a:rPr>
              <a:t>Obligatoriska möten 9 mot 9</a:t>
            </a:r>
          </a:p>
          <a:p>
            <a:pPr algn="ctr">
              <a:lnSpc>
                <a:spcPct val="100000"/>
              </a:lnSpc>
            </a:pPr>
            <a:r>
              <a:rPr lang="sv-SE" sz="2000" b="1" strike="noStrike" spc="-1" dirty="0">
                <a:solidFill>
                  <a:srgbClr val="000000"/>
                </a:solidFill>
                <a:latin typeface="Arial"/>
                <a:ea typeface="DejaVu Sans"/>
              </a:rPr>
              <a:t>HSK ledarmöten</a:t>
            </a:r>
          </a:p>
          <a:p>
            <a:pPr algn="ctr">
              <a:lnSpc>
                <a:spcPct val="100000"/>
              </a:lnSpc>
            </a:pPr>
            <a:r>
              <a:rPr lang="sv-SE" sz="2000" b="1" spc="-1" dirty="0">
                <a:solidFill>
                  <a:srgbClr val="000000"/>
                </a:solidFill>
                <a:latin typeface="Arial"/>
                <a:ea typeface="DejaVu Sans"/>
              </a:rPr>
              <a:t>Vi tränare har egna möten och föräldramöte </a:t>
            </a:r>
          </a:p>
          <a:p>
            <a:pPr algn="ctr">
              <a:lnSpc>
                <a:spcPct val="100000"/>
              </a:lnSpc>
            </a:pPr>
            <a:r>
              <a:rPr lang="sv-SE" sz="2000" b="1" spc="-1" dirty="0">
                <a:solidFill>
                  <a:srgbClr val="000000"/>
                </a:solidFill>
                <a:latin typeface="Arial"/>
                <a:ea typeface="DejaVu Sans"/>
              </a:rPr>
              <a:t>Vi förbereder för att andra ska komma och träffa spelarna:</a:t>
            </a:r>
          </a:p>
          <a:p>
            <a:pPr algn="ctr">
              <a:lnSpc>
                <a:spcPct val="100000"/>
              </a:lnSpc>
            </a:pPr>
            <a:r>
              <a:rPr lang="sv-SE" sz="2000" b="1" spc="-1" dirty="0">
                <a:solidFill>
                  <a:srgbClr val="000000"/>
                </a:solidFill>
                <a:latin typeface="Arial"/>
                <a:ea typeface="DejaVu Sans"/>
              </a:rPr>
              <a:t>SISU- obligatoriskt vill komma och prata om ”skippa attityden”</a:t>
            </a:r>
          </a:p>
          <a:p>
            <a:pPr algn="ctr">
              <a:lnSpc>
                <a:spcPct val="100000"/>
              </a:lnSpc>
            </a:pPr>
            <a:r>
              <a:rPr lang="sv-SE" sz="2000" b="1" spc="-1" dirty="0">
                <a:solidFill>
                  <a:srgbClr val="000000"/>
                </a:solidFill>
                <a:latin typeface="Arial"/>
                <a:ea typeface="DejaVu Sans"/>
              </a:rPr>
              <a:t>Förbundet vill komma och träna våra spelare, en träningstid.</a:t>
            </a:r>
          </a:p>
          <a:p>
            <a:pPr algn="ctr">
              <a:lnSpc>
                <a:spcPct val="100000"/>
              </a:lnSpc>
            </a:pPr>
            <a:r>
              <a:rPr lang="sv-SE" sz="2000" b="1" spc="-1" dirty="0">
                <a:solidFill>
                  <a:srgbClr val="000000"/>
                </a:solidFill>
                <a:latin typeface="Arial"/>
                <a:ea typeface="DejaVu Sans"/>
              </a:rPr>
              <a:t>Vi går också utbildningar i den uträckning vi hinner med. Det är utbildningar som gästrike fotbollsförbund arrangerar.</a:t>
            </a:r>
          </a:p>
          <a:p>
            <a:pPr algn="ctr">
              <a:lnSpc>
                <a:spcPct val="100000"/>
              </a:lnSpc>
            </a:pPr>
            <a:endParaRPr lang="sv-SE" sz="2000" b="1" strike="noStrike" spc="-1" dirty="0">
              <a:solidFill>
                <a:srgbClr val="000000"/>
              </a:solidFill>
              <a:latin typeface="Arial"/>
              <a:ea typeface="DejaVu Sans"/>
            </a:endParaRPr>
          </a:p>
          <a:p>
            <a:pPr algn="ctr">
              <a:lnSpc>
                <a:spcPct val="100000"/>
              </a:lnSpc>
            </a:pPr>
            <a:r>
              <a:rPr lang="sv-SE" sz="2000" b="1" spc="-1" dirty="0">
                <a:solidFill>
                  <a:srgbClr val="000000"/>
                </a:solidFill>
                <a:latin typeface="Arial"/>
                <a:ea typeface="DejaVu Sans"/>
              </a:rPr>
              <a:t>Viktigt!</a:t>
            </a:r>
          </a:p>
          <a:p>
            <a:pPr algn="ctr">
              <a:lnSpc>
                <a:spcPct val="100000"/>
              </a:lnSpc>
            </a:pPr>
            <a:r>
              <a:rPr lang="sv-SE" sz="2000" b="1" strike="noStrike" spc="-1" dirty="0">
                <a:solidFill>
                  <a:srgbClr val="000000"/>
                </a:solidFill>
                <a:latin typeface="Arial"/>
                <a:ea typeface="DejaVu Sans"/>
              </a:rPr>
              <a:t>Obligatoriskt med benskydd både på fotbollsträningar och match. </a:t>
            </a:r>
            <a:r>
              <a:rPr lang="sv-SE" sz="2000" b="1" spc="-1" dirty="0">
                <a:solidFill>
                  <a:srgbClr val="000000"/>
                </a:solidFill>
                <a:latin typeface="Arial"/>
                <a:ea typeface="DejaVu Sans"/>
              </a:rPr>
              <a:t>Inga smycken, framför allt inte halsband. Spelare med lång hår ska ha det uppsatt.</a:t>
            </a:r>
          </a:p>
          <a:p>
            <a:pPr algn="ctr">
              <a:lnSpc>
                <a:spcPct val="100000"/>
              </a:lnSpc>
            </a:pPr>
            <a:r>
              <a:rPr lang="sv-SE" sz="2000" b="1" strike="noStrike" spc="-1" dirty="0">
                <a:solidFill>
                  <a:srgbClr val="000000"/>
                </a:solidFill>
                <a:latin typeface="Arial"/>
                <a:ea typeface="DejaVu Sans"/>
              </a:rPr>
              <a:t>Vi måste komma ihåg att ta med sjukvårdsväskan träning som match och fylla på om det behö</a:t>
            </a:r>
            <a:r>
              <a:rPr lang="sv-SE" sz="2000" b="1" spc="-1" dirty="0">
                <a:solidFill>
                  <a:srgbClr val="000000"/>
                </a:solidFill>
                <a:latin typeface="Arial"/>
                <a:ea typeface="DejaVu Sans"/>
              </a:rPr>
              <a:t>vs.</a:t>
            </a:r>
            <a:endParaRPr lang="sv-SE" sz="2000" b="1" strike="noStrike" spc="-1" dirty="0">
              <a:solidFill>
                <a:srgbClr val="000000"/>
              </a:solidFill>
              <a:latin typeface="Arial"/>
              <a:ea typeface="DejaVu Sans"/>
            </a:endParaRPr>
          </a:p>
        </p:txBody>
      </p:sp>
    </p:spTree>
    <p:extLst>
      <p:ext uri="{BB962C8B-B14F-4D97-AF65-F5344CB8AC3E}">
        <p14:creationId xmlns:p14="http://schemas.microsoft.com/office/powerpoint/2010/main" val="29726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3200" b="1" strike="noStrike" spc="-1">
              <a:solidFill>
                <a:srgbClr val="000000"/>
              </a:solidFill>
              <a:latin typeface="Arial"/>
              <a:ea typeface="DejaVu Sans"/>
            </a:endParaRPr>
          </a:p>
        </p:txBody>
      </p:sp>
      <p:sp>
        <p:nvSpPr>
          <p:cNvPr id="5" name="textruta 4">
            <a:extLst>
              <a:ext uri="{FF2B5EF4-FFF2-40B4-BE49-F238E27FC236}">
                <a16:creationId xmlns:a16="http://schemas.microsoft.com/office/drawing/2014/main" id="{9C923D12-2E31-475E-9C6D-8395D3EB2EC1}"/>
              </a:ext>
            </a:extLst>
          </p:cNvPr>
          <p:cNvSpPr txBox="1"/>
          <p:nvPr/>
        </p:nvSpPr>
        <p:spPr>
          <a:xfrm>
            <a:off x="97104" y="1307967"/>
            <a:ext cx="9983521" cy="5509200"/>
          </a:xfrm>
          <a:prstGeom prst="rect">
            <a:avLst/>
          </a:prstGeom>
          <a:noFill/>
        </p:spPr>
        <p:txBody>
          <a:bodyPr wrap="square">
            <a:spAutoFit/>
          </a:bodyPr>
          <a:lstStyle/>
          <a:p>
            <a:pPr algn="ctr">
              <a:lnSpc>
                <a:spcPct val="100000"/>
              </a:lnSpc>
            </a:pPr>
            <a:r>
              <a:rPr lang="sv-SE" sz="1600" b="1" strike="noStrike" spc="-1" dirty="0">
                <a:solidFill>
                  <a:srgbClr val="000000"/>
                </a:solidFill>
                <a:latin typeface="Arial"/>
                <a:ea typeface="DejaVu Sans"/>
              </a:rPr>
              <a:t>Vad gör vi tränare inför match?</a:t>
            </a:r>
          </a:p>
          <a:p>
            <a:pPr algn="ctr">
              <a:lnSpc>
                <a:spcPct val="100000"/>
              </a:lnSpc>
            </a:pPr>
            <a:r>
              <a:rPr lang="sv-SE" sz="1600" b="1" spc="-1" dirty="0">
                <a:solidFill>
                  <a:srgbClr val="000000"/>
                </a:solidFill>
                <a:latin typeface="Arial"/>
                <a:ea typeface="DejaVu Sans"/>
              </a:rPr>
              <a:t>Vilka kommer, laguppställning</a:t>
            </a:r>
          </a:p>
          <a:p>
            <a:pPr algn="ctr"/>
            <a:r>
              <a:rPr lang="sv-SE" sz="1600" b="1" spc="-1" dirty="0">
                <a:solidFill>
                  <a:srgbClr val="000000"/>
                </a:solidFill>
                <a:latin typeface="Arial"/>
                <a:ea typeface="DejaVu Sans"/>
              </a:rPr>
              <a:t>Ringer och välkomnar motståndets tränare (tröjfärg, så inte alla är svarta)</a:t>
            </a:r>
          </a:p>
          <a:p>
            <a:pPr algn="ctr">
              <a:lnSpc>
                <a:spcPct val="100000"/>
              </a:lnSpc>
            </a:pPr>
            <a:r>
              <a:rPr lang="sv-SE" sz="1600" b="1" spc="-1" dirty="0">
                <a:solidFill>
                  <a:srgbClr val="000000"/>
                </a:solidFill>
                <a:latin typeface="Arial"/>
                <a:ea typeface="DejaVu Sans"/>
              </a:rPr>
              <a:t>Kolla att vi har en torr o fin plan</a:t>
            </a:r>
          </a:p>
          <a:p>
            <a:pPr algn="ctr">
              <a:lnSpc>
                <a:spcPct val="100000"/>
              </a:lnSpc>
            </a:pPr>
            <a:r>
              <a:rPr lang="sv-SE" sz="1600" b="1" spc="-1" dirty="0">
                <a:solidFill>
                  <a:srgbClr val="000000"/>
                </a:solidFill>
                <a:latin typeface="Arial"/>
                <a:ea typeface="DejaVu Sans"/>
              </a:rPr>
              <a:t>Ut och ställ iordning mål och planen, oftast konas.</a:t>
            </a:r>
          </a:p>
          <a:p>
            <a:pPr algn="ctr">
              <a:lnSpc>
                <a:spcPct val="100000"/>
              </a:lnSpc>
            </a:pPr>
            <a:r>
              <a:rPr lang="sv-SE" sz="1600" b="1" spc="-1" dirty="0">
                <a:solidFill>
                  <a:srgbClr val="000000"/>
                </a:solidFill>
                <a:latin typeface="Arial"/>
                <a:ea typeface="DejaVu Sans"/>
              </a:rPr>
              <a:t>Ta emot tjejerna och motståndarna</a:t>
            </a:r>
          </a:p>
          <a:p>
            <a:pPr algn="ctr">
              <a:lnSpc>
                <a:spcPct val="100000"/>
              </a:lnSpc>
            </a:pPr>
            <a:r>
              <a:rPr lang="sv-SE" sz="1600" b="1" strike="noStrike" spc="-1" dirty="0">
                <a:solidFill>
                  <a:srgbClr val="000000"/>
                </a:solidFill>
                <a:latin typeface="Arial"/>
                <a:ea typeface="DejaVu Sans"/>
              </a:rPr>
              <a:t>Om inte våran självaste </a:t>
            </a:r>
            <a:r>
              <a:rPr lang="sv-SE" sz="1600" b="1" spc="-1" dirty="0">
                <a:solidFill>
                  <a:srgbClr val="000000"/>
                </a:solidFill>
                <a:latin typeface="Arial"/>
                <a:ea typeface="DejaVu Sans"/>
              </a:rPr>
              <a:t>domaransvarig finns på plats tar vi emot domarna och hälsar dem välkomna och ibland även berättar regler och matchtid. </a:t>
            </a:r>
            <a:r>
              <a:rPr lang="sv-SE" sz="1600" b="1" strike="noStrike" spc="-1" dirty="0">
                <a:solidFill>
                  <a:srgbClr val="000000"/>
                </a:solidFill>
                <a:latin typeface="Arial"/>
                <a:ea typeface="DejaVu Sans"/>
              </a:rPr>
              <a:t>Ser till att matchvärden får nycklar som kan öppna omklädningsrum till domare och även till alla spelare. Domaren skall ha en underskrift att de varit domare och för att de ska få ut arvode.</a:t>
            </a:r>
          </a:p>
          <a:p>
            <a:pPr algn="ctr">
              <a:lnSpc>
                <a:spcPct val="100000"/>
              </a:lnSpc>
            </a:pPr>
            <a:r>
              <a:rPr lang="sv-SE" sz="1600" b="1" spc="-1" dirty="0">
                <a:solidFill>
                  <a:srgbClr val="000000"/>
                </a:solidFill>
                <a:latin typeface="Arial"/>
                <a:ea typeface="DejaVu Sans"/>
              </a:rPr>
              <a:t>Prata taktik och laguppställning med våra spelare, peppa</a:t>
            </a:r>
          </a:p>
          <a:p>
            <a:pPr algn="ctr">
              <a:lnSpc>
                <a:spcPct val="100000"/>
              </a:lnSpc>
            </a:pPr>
            <a:r>
              <a:rPr lang="sv-SE" sz="1600" b="1" spc="-1" dirty="0">
                <a:solidFill>
                  <a:srgbClr val="000000"/>
                </a:solidFill>
                <a:latin typeface="Arial"/>
                <a:ea typeface="DejaVu Sans"/>
              </a:rPr>
              <a:t>Ut och värm upp</a:t>
            </a:r>
          </a:p>
          <a:p>
            <a:pPr algn="ctr">
              <a:lnSpc>
                <a:spcPct val="100000"/>
              </a:lnSpc>
            </a:pPr>
            <a:r>
              <a:rPr lang="sv-SE" sz="1600" b="1" spc="-1" dirty="0">
                <a:solidFill>
                  <a:srgbClr val="000000"/>
                </a:solidFill>
                <a:latin typeface="Arial"/>
                <a:ea typeface="DejaVu Sans"/>
              </a:rPr>
              <a:t>Strax innan matchstart :</a:t>
            </a:r>
          </a:p>
          <a:p>
            <a:pPr algn="ctr">
              <a:lnSpc>
                <a:spcPct val="100000"/>
              </a:lnSpc>
            </a:pPr>
            <a:r>
              <a:rPr lang="sv-SE" sz="1600" b="1" spc="-1" dirty="0">
                <a:solidFill>
                  <a:srgbClr val="000000"/>
                </a:solidFill>
                <a:latin typeface="Arial"/>
                <a:ea typeface="DejaVu Sans"/>
              </a:rPr>
              <a:t>Ställ upp framför publiken och presentera lagen och även vad domarna heter och låta lagen heja på varandra ( High five )</a:t>
            </a:r>
          </a:p>
          <a:p>
            <a:pPr algn="ctr">
              <a:lnSpc>
                <a:spcPct val="100000"/>
              </a:lnSpc>
            </a:pPr>
            <a:r>
              <a:rPr lang="sv-SE" sz="1600" b="1" spc="-1" dirty="0">
                <a:solidFill>
                  <a:srgbClr val="000000"/>
                </a:solidFill>
                <a:latin typeface="Arial"/>
                <a:ea typeface="DejaVu Sans"/>
              </a:rPr>
              <a:t>Matchen drar igång och alla är nervösa</a:t>
            </a:r>
            <a:r>
              <a:rPr lang="sv-SE" sz="1600" b="1" spc="-1" dirty="0">
                <a:solidFill>
                  <a:srgbClr val="000000"/>
                </a:solidFill>
                <a:latin typeface="Arial"/>
                <a:ea typeface="DejaVu Sans"/>
                <a:sym typeface="Wingdings" panose="05000000000000000000" pitchFamily="2" charset="2"/>
              </a:rPr>
              <a:t></a:t>
            </a:r>
          </a:p>
          <a:p>
            <a:pPr algn="ctr">
              <a:lnSpc>
                <a:spcPct val="100000"/>
              </a:lnSpc>
            </a:pPr>
            <a:r>
              <a:rPr lang="sv-SE" sz="1600" b="1" spc="-1" dirty="0">
                <a:solidFill>
                  <a:srgbClr val="000000"/>
                </a:solidFill>
                <a:latin typeface="Arial"/>
                <a:ea typeface="DejaVu Sans"/>
                <a:sym typeface="Wingdings" panose="05000000000000000000" pitchFamily="2" charset="2"/>
              </a:rPr>
              <a:t>Vi peppar och puschar spelarna på planen men framför allt så pratar vi med spelarna på bänken för de är de som hör vad vi säger, vi puschar dem att fundera på hur de skulle gjort i olika situationer som deras lagkamrater hamnar i på planen, försöker få med dem i matchen-mycket lättare att se när man sitter på sidan.</a:t>
            </a:r>
          </a:p>
          <a:p>
            <a:pPr algn="ctr">
              <a:lnSpc>
                <a:spcPct val="100000"/>
              </a:lnSpc>
            </a:pPr>
            <a:r>
              <a:rPr lang="sv-SE" sz="1600" b="1" spc="-1" dirty="0">
                <a:solidFill>
                  <a:srgbClr val="000000"/>
                </a:solidFill>
                <a:latin typeface="Arial"/>
                <a:ea typeface="DejaVu Sans"/>
                <a:sym typeface="Wingdings" panose="05000000000000000000" pitchFamily="2" charset="2"/>
              </a:rPr>
              <a:t>Vi plåstrar om och tar hand om lite skador, fyller på vattenflaskor.</a:t>
            </a:r>
          </a:p>
          <a:p>
            <a:pPr algn="ctr">
              <a:lnSpc>
                <a:spcPct val="100000"/>
              </a:lnSpc>
            </a:pPr>
            <a:r>
              <a:rPr lang="sv-SE" sz="1600" b="1" spc="-1" dirty="0">
                <a:solidFill>
                  <a:srgbClr val="000000"/>
                </a:solidFill>
                <a:latin typeface="Arial"/>
                <a:ea typeface="DejaVu Sans"/>
                <a:sym typeface="Wingdings" panose="05000000000000000000" pitchFamily="2" charset="2"/>
              </a:rPr>
              <a:t>Matchen är slut</a:t>
            </a:r>
            <a:endParaRPr lang="sv-SE" sz="1600" b="1" spc="-1" dirty="0">
              <a:solidFill>
                <a:srgbClr val="000000"/>
              </a:solidFill>
              <a:latin typeface="Arial"/>
              <a:ea typeface="DejaVu Sans"/>
            </a:endParaRPr>
          </a:p>
        </p:txBody>
      </p:sp>
    </p:spTree>
    <p:extLst>
      <p:ext uri="{BB962C8B-B14F-4D97-AF65-F5344CB8AC3E}">
        <p14:creationId xmlns:p14="http://schemas.microsoft.com/office/powerpoint/2010/main" val="2496282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4" name="Rektangel 3"/>
          <p:cNvSpPr/>
          <p:nvPr/>
        </p:nvSpPr>
        <p:spPr>
          <a:xfrm>
            <a:off x="3570105" y="2529424"/>
            <a:ext cx="5038725" cy="3108543"/>
          </a:xfrm>
          <a:prstGeom prst="rect">
            <a:avLst/>
          </a:prstGeom>
        </p:spPr>
        <p:txBody>
          <a:bodyPr>
            <a:spAutoFit/>
          </a:bodyPr>
          <a:lstStyle/>
          <a:p>
            <a:pPr marL="285750" indent="-285750">
              <a:lnSpc>
                <a:spcPct val="100000"/>
              </a:lnSpc>
              <a:buFont typeface="Arial" panose="020B0604020202020204" pitchFamily="34" charset="0"/>
              <a:buChar char="•"/>
            </a:pPr>
            <a:r>
              <a:rPr lang="sv-SE" sz="2800" b="1" spc="-1">
                <a:solidFill>
                  <a:srgbClr val="000000"/>
                </a:solidFill>
              </a:rPr>
              <a:t>Presentation</a:t>
            </a:r>
          </a:p>
          <a:p>
            <a:pPr marL="285750" indent="-285750">
              <a:lnSpc>
                <a:spcPct val="100000"/>
              </a:lnSpc>
              <a:buFont typeface="Arial" panose="020B0604020202020204" pitchFamily="34" charset="0"/>
              <a:buChar char="•"/>
            </a:pPr>
            <a:r>
              <a:rPr lang="sv-SE" sz="2800" b="1" spc="-1">
                <a:solidFill>
                  <a:srgbClr val="000000"/>
                </a:solidFill>
              </a:rPr>
              <a:t>Träning och match</a:t>
            </a:r>
          </a:p>
          <a:p>
            <a:pPr marL="285750" indent="-285750">
              <a:lnSpc>
                <a:spcPct val="100000"/>
              </a:lnSpc>
              <a:buFont typeface="Arial" panose="020B0604020202020204" pitchFamily="34" charset="0"/>
              <a:buChar char="•"/>
            </a:pPr>
            <a:r>
              <a:rPr lang="sv-SE" sz="2800" b="1" spc="-1">
                <a:solidFill>
                  <a:srgbClr val="000000"/>
                </a:solidFill>
              </a:rPr>
              <a:t>Avgifter</a:t>
            </a:r>
          </a:p>
          <a:p>
            <a:pPr marL="285750" indent="-285750">
              <a:lnSpc>
                <a:spcPct val="100000"/>
              </a:lnSpc>
              <a:buFont typeface="Arial" panose="020B0604020202020204" pitchFamily="34" charset="0"/>
              <a:buChar char="•"/>
            </a:pPr>
            <a:r>
              <a:rPr lang="sv-SE" sz="2800" b="1" spc="-1">
                <a:solidFill>
                  <a:srgbClr val="000000"/>
                </a:solidFill>
              </a:rPr>
              <a:t>Arbetsinsatser</a:t>
            </a:r>
          </a:p>
          <a:p>
            <a:pPr marL="285750" indent="-285750">
              <a:lnSpc>
                <a:spcPct val="100000"/>
              </a:lnSpc>
              <a:buFont typeface="Arial" panose="020B0604020202020204" pitchFamily="34" charset="0"/>
              <a:buChar char="•"/>
            </a:pPr>
            <a:r>
              <a:rPr lang="sv-SE" sz="2800" b="1" spc="-1">
                <a:solidFill>
                  <a:srgbClr val="000000"/>
                </a:solidFill>
              </a:rPr>
              <a:t>Lagkassa</a:t>
            </a:r>
            <a:endParaRPr lang="sv-SE" sz="2800" spc="-1"/>
          </a:p>
          <a:p>
            <a:pPr marL="285750" indent="-285750">
              <a:lnSpc>
                <a:spcPct val="100000"/>
              </a:lnSpc>
              <a:buFont typeface="Arial" panose="020B0604020202020204" pitchFamily="34" charset="0"/>
              <a:buChar char="•"/>
            </a:pPr>
            <a:r>
              <a:rPr lang="sv-SE" sz="2800" b="1" spc="-1" err="1">
                <a:solidFill>
                  <a:srgbClr val="000000"/>
                </a:solidFill>
              </a:rPr>
              <a:t>Dalicarlia</a:t>
            </a:r>
            <a:endParaRPr lang="sv-SE" sz="2800" b="1" spc="-1">
              <a:solidFill>
                <a:srgbClr val="000000"/>
              </a:solidFill>
            </a:endParaRPr>
          </a:p>
          <a:p>
            <a:pPr marL="285750" indent="-285750">
              <a:lnSpc>
                <a:spcPct val="100000"/>
              </a:lnSpc>
              <a:buFont typeface="Arial" panose="020B0604020202020204" pitchFamily="34" charset="0"/>
              <a:buChar char="•"/>
            </a:pPr>
            <a:r>
              <a:rPr lang="sv-SE" sz="2800" b="1" spc="-1">
                <a:solidFill>
                  <a:srgbClr val="000000"/>
                </a:solidFill>
              </a:rPr>
              <a:t>Sponsring</a:t>
            </a:r>
          </a:p>
        </p:txBody>
      </p:sp>
    </p:spTree>
    <p:extLst>
      <p:ext uri="{BB962C8B-B14F-4D97-AF65-F5344CB8AC3E}">
        <p14:creationId xmlns:p14="http://schemas.microsoft.com/office/powerpoint/2010/main" val="1012442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3200" b="1" strike="noStrike" spc="-1">
              <a:solidFill>
                <a:srgbClr val="000000"/>
              </a:solidFill>
              <a:latin typeface="Arial"/>
              <a:ea typeface="DejaVu Sans"/>
            </a:endParaRPr>
          </a:p>
        </p:txBody>
      </p:sp>
      <p:sp>
        <p:nvSpPr>
          <p:cNvPr id="5" name="textruta 4">
            <a:extLst>
              <a:ext uri="{FF2B5EF4-FFF2-40B4-BE49-F238E27FC236}">
                <a16:creationId xmlns:a16="http://schemas.microsoft.com/office/drawing/2014/main" id="{9C923D12-2E31-475E-9C6D-8395D3EB2EC1}"/>
              </a:ext>
            </a:extLst>
          </p:cNvPr>
          <p:cNvSpPr txBox="1"/>
          <p:nvPr/>
        </p:nvSpPr>
        <p:spPr>
          <a:xfrm>
            <a:off x="873940" y="1464658"/>
            <a:ext cx="8965975" cy="4031873"/>
          </a:xfrm>
          <a:prstGeom prst="rect">
            <a:avLst/>
          </a:prstGeom>
          <a:noFill/>
        </p:spPr>
        <p:txBody>
          <a:bodyPr wrap="square">
            <a:spAutoFit/>
          </a:bodyPr>
          <a:lstStyle/>
          <a:p>
            <a:pPr algn="ctr">
              <a:lnSpc>
                <a:spcPct val="100000"/>
              </a:lnSpc>
            </a:pPr>
            <a:r>
              <a:rPr lang="sv-SE" sz="1600" b="1" spc="-1">
                <a:solidFill>
                  <a:srgbClr val="000000"/>
                </a:solidFill>
                <a:latin typeface="Arial"/>
                <a:ea typeface="DejaVu Sans"/>
              </a:rPr>
              <a:t>Matchen är slut, alla är slut. </a:t>
            </a:r>
          </a:p>
          <a:p>
            <a:pPr algn="ctr">
              <a:lnSpc>
                <a:spcPct val="100000"/>
              </a:lnSpc>
            </a:pPr>
            <a:r>
              <a:rPr lang="sv-SE" sz="1600" b="1" spc="-1">
                <a:solidFill>
                  <a:srgbClr val="000000"/>
                </a:solidFill>
                <a:latin typeface="Arial"/>
                <a:ea typeface="DejaVu Sans"/>
              </a:rPr>
              <a:t>Nu har vi antingen glada eller besvikna spelar. </a:t>
            </a:r>
          </a:p>
          <a:p>
            <a:pPr algn="ctr">
              <a:lnSpc>
                <a:spcPct val="100000"/>
              </a:lnSpc>
            </a:pPr>
            <a:r>
              <a:rPr lang="sv-SE" sz="1600" b="1" spc="-1">
                <a:solidFill>
                  <a:srgbClr val="000000"/>
                </a:solidFill>
                <a:latin typeface="Arial"/>
                <a:ea typeface="DejaVu Sans"/>
              </a:rPr>
              <a:t>Alla har olika inställningar, erfarenhet av att vinna eller förlora. Hur olika individer tacklar detta ska vi tränare jobba med, alla går ut och tackar motståndarna för en bra match. </a:t>
            </a:r>
          </a:p>
          <a:p>
            <a:pPr algn="ctr">
              <a:lnSpc>
                <a:spcPct val="100000"/>
              </a:lnSpc>
            </a:pPr>
            <a:r>
              <a:rPr lang="sv-SE" sz="1600" b="1" spc="-1">
                <a:solidFill>
                  <a:srgbClr val="000000"/>
                </a:solidFill>
                <a:latin typeface="Arial"/>
                <a:ea typeface="DejaVu Sans"/>
              </a:rPr>
              <a:t>Vi jobbar redan med attityd på träningarna.</a:t>
            </a:r>
          </a:p>
          <a:p>
            <a:pPr algn="ctr">
              <a:lnSpc>
                <a:spcPct val="100000"/>
              </a:lnSpc>
            </a:pPr>
            <a:r>
              <a:rPr lang="sv-SE" sz="1600" b="1" spc="-1">
                <a:solidFill>
                  <a:srgbClr val="000000"/>
                </a:solidFill>
                <a:latin typeface="Arial"/>
                <a:ea typeface="DejaVu Sans"/>
              </a:rPr>
              <a:t> Exempel:</a:t>
            </a:r>
          </a:p>
          <a:p>
            <a:pPr algn="ctr">
              <a:lnSpc>
                <a:spcPct val="100000"/>
              </a:lnSpc>
            </a:pPr>
            <a:r>
              <a:rPr lang="sv-SE" sz="1600" b="1" spc="-1">
                <a:solidFill>
                  <a:srgbClr val="000000"/>
                </a:solidFill>
                <a:latin typeface="Arial"/>
                <a:ea typeface="DejaVu Sans"/>
              </a:rPr>
              <a:t>Jag fäller Mats och visar på hur en spelare visar empati för sin motståndare som man egentligen inte tycker om men som en medmänniska bryr sig om hur det gick. Viktigt!!</a:t>
            </a:r>
          </a:p>
          <a:p>
            <a:pPr algn="ctr">
              <a:lnSpc>
                <a:spcPct val="100000"/>
              </a:lnSpc>
            </a:pPr>
            <a:endParaRPr lang="sv-SE" sz="1600" b="1" spc="-1">
              <a:solidFill>
                <a:srgbClr val="000000"/>
              </a:solidFill>
              <a:latin typeface="Arial"/>
              <a:ea typeface="DejaVu Sans"/>
            </a:endParaRPr>
          </a:p>
          <a:p>
            <a:pPr algn="ctr">
              <a:lnSpc>
                <a:spcPct val="100000"/>
              </a:lnSpc>
            </a:pPr>
            <a:r>
              <a:rPr lang="sv-SE" sz="1600" b="1" strike="noStrike" spc="-1">
                <a:solidFill>
                  <a:srgbClr val="000000"/>
                </a:solidFill>
                <a:latin typeface="Arial"/>
                <a:ea typeface="DejaVu Sans"/>
              </a:rPr>
              <a:t>När vi tackar motståndarna så gör vi det på riktigt, inget fjant.</a:t>
            </a:r>
          </a:p>
          <a:p>
            <a:pPr algn="ctr">
              <a:lnSpc>
                <a:spcPct val="100000"/>
              </a:lnSpc>
            </a:pPr>
            <a:r>
              <a:rPr lang="sv-SE" sz="1600" b="1" spc="-1">
                <a:solidFill>
                  <a:srgbClr val="000000"/>
                </a:solidFill>
                <a:latin typeface="Arial"/>
                <a:ea typeface="DejaVu Sans"/>
              </a:rPr>
              <a:t>Vi delar ut grönt kort till motståndaren bästa spelare och detta kan innefatta så mycket: </a:t>
            </a:r>
          </a:p>
          <a:p>
            <a:pPr algn="ctr">
              <a:lnSpc>
                <a:spcPct val="100000"/>
              </a:lnSpc>
            </a:pPr>
            <a:r>
              <a:rPr lang="sv-SE" sz="1600" b="1" spc="-1">
                <a:solidFill>
                  <a:srgbClr val="000000"/>
                </a:solidFill>
                <a:latin typeface="Arial"/>
                <a:ea typeface="DejaVu Sans"/>
              </a:rPr>
              <a:t>Det kan vara en som visar empati, tar han om laget</a:t>
            </a:r>
          </a:p>
          <a:p>
            <a:pPr algn="ctr">
              <a:lnSpc>
                <a:spcPct val="100000"/>
              </a:lnSpc>
            </a:pPr>
            <a:r>
              <a:rPr lang="sv-SE" sz="1600" b="1" strike="noStrike" spc="-1">
                <a:solidFill>
                  <a:srgbClr val="000000"/>
                </a:solidFill>
                <a:latin typeface="Arial"/>
                <a:ea typeface="DejaVu Sans"/>
              </a:rPr>
              <a:t>Spelar tufft men ändå schyst.</a:t>
            </a:r>
          </a:p>
          <a:p>
            <a:pPr algn="ctr">
              <a:lnSpc>
                <a:spcPct val="100000"/>
              </a:lnSpc>
            </a:pPr>
            <a:r>
              <a:rPr lang="sv-SE" sz="1600" b="1" spc="-1">
                <a:solidFill>
                  <a:srgbClr val="000000"/>
                </a:solidFill>
                <a:latin typeface="Arial"/>
                <a:ea typeface="DejaVu Sans"/>
              </a:rPr>
              <a:t>Ja detta är ganska svårt och ibland ganska lätt</a:t>
            </a:r>
            <a:r>
              <a:rPr lang="sv-SE" sz="1600" b="1" spc="-1">
                <a:solidFill>
                  <a:srgbClr val="000000"/>
                </a:solidFill>
                <a:latin typeface="Arial"/>
                <a:ea typeface="DejaVu Sans"/>
                <a:sym typeface="Wingdings" panose="05000000000000000000" pitchFamily="2" charset="2"/>
              </a:rPr>
              <a:t></a:t>
            </a:r>
          </a:p>
          <a:p>
            <a:pPr algn="ctr">
              <a:lnSpc>
                <a:spcPct val="100000"/>
              </a:lnSpc>
            </a:pPr>
            <a:r>
              <a:rPr lang="sv-SE" sz="1600" b="1" strike="noStrike" spc="-1">
                <a:solidFill>
                  <a:srgbClr val="000000"/>
                </a:solidFill>
                <a:latin typeface="Arial"/>
                <a:ea typeface="DejaVu Sans"/>
                <a:sym typeface="Wingdings" panose="05000000000000000000" pitchFamily="2" charset="2"/>
              </a:rPr>
              <a:t>Nytt för i år är att tränarna pratar med varandra efter match och verkligen frågar om alla var ok, positivt, negativt. Erfarenhetsutbyte tror jag det handlar om mest.</a:t>
            </a:r>
            <a:endParaRPr lang="sv-SE" sz="1600" b="1" strike="noStrike" spc="-1">
              <a:solidFill>
                <a:srgbClr val="000000"/>
              </a:solidFill>
              <a:latin typeface="Arial"/>
              <a:ea typeface="DejaVu Sans"/>
            </a:endParaRPr>
          </a:p>
        </p:txBody>
      </p:sp>
    </p:spTree>
    <p:extLst>
      <p:ext uri="{BB962C8B-B14F-4D97-AF65-F5344CB8AC3E}">
        <p14:creationId xmlns:p14="http://schemas.microsoft.com/office/powerpoint/2010/main" val="390193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3200" b="1" strike="noStrike" spc="-1">
              <a:solidFill>
                <a:srgbClr val="000000"/>
              </a:solidFill>
              <a:latin typeface="Arial"/>
              <a:ea typeface="DejaVu Sans"/>
            </a:endParaRPr>
          </a:p>
        </p:txBody>
      </p:sp>
      <p:sp>
        <p:nvSpPr>
          <p:cNvPr id="5" name="textruta 4">
            <a:extLst>
              <a:ext uri="{FF2B5EF4-FFF2-40B4-BE49-F238E27FC236}">
                <a16:creationId xmlns:a16="http://schemas.microsoft.com/office/drawing/2014/main" id="{9C923D12-2E31-475E-9C6D-8395D3EB2EC1}"/>
              </a:ext>
            </a:extLst>
          </p:cNvPr>
          <p:cNvSpPr txBox="1"/>
          <p:nvPr/>
        </p:nvSpPr>
        <p:spPr>
          <a:xfrm>
            <a:off x="2520669" y="3040316"/>
            <a:ext cx="5041338" cy="3108543"/>
          </a:xfrm>
          <a:prstGeom prst="rect">
            <a:avLst/>
          </a:prstGeom>
          <a:noFill/>
        </p:spPr>
        <p:txBody>
          <a:bodyPr wrap="square">
            <a:spAutoFit/>
          </a:bodyPr>
          <a:lstStyle/>
          <a:p>
            <a:pPr algn="ctr">
              <a:lnSpc>
                <a:spcPct val="100000"/>
              </a:lnSpc>
            </a:pPr>
            <a:r>
              <a:rPr lang="sv-SE" sz="2800" b="1" spc="-1" dirty="0">
                <a:solidFill>
                  <a:srgbClr val="000000"/>
                </a:solidFill>
                <a:latin typeface="Arial"/>
                <a:ea typeface="DejaVu Sans"/>
              </a:rPr>
              <a:t>Ledord F08/09</a:t>
            </a:r>
          </a:p>
          <a:p>
            <a:pPr algn="ctr">
              <a:lnSpc>
                <a:spcPct val="100000"/>
              </a:lnSpc>
            </a:pPr>
            <a:endParaRPr lang="sv-SE" sz="2800" b="1" spc="-1" dirty="0">
              <a:solidFill>
                <a:srgbClr val="000000"/>
              </a:solidFill>
              <a:latin typeface="Arial"/>
              <a:ea typeface="DejaVu Sans"/>
            </a:endParaRPr>
          </a:p>
          <a:p>
            <a:pPr algn="ctr">
              <a:lnSpc>
                <a:spcPct val="100000"/>
              </a:lnSpc>
            </a:pPr>
            <a:r>
              <a:rPr lang="sv-SE" sz="2800" b="1" strike="noStrike" spc="-1" dirty="0">
                <a:solidFill>
                  <a:srgbClr val="000000"/>
                </a:solidFill>
                <a:latin typeface="Arial"/>
                <a:ea typeface="DejaVu Sans"/>
              </a:rPr>
              <a:t>Ha roligt</a:t>
            </a:r>
          </a:p>
          <a:p>
            <a:pPr algn="ctr">
              <a:lnSpc>
                <a:spcPct val="100000"/>
              </a:lnSpc>
            </a:pPr>
            <a:r>
              <a:rPr lang="sv-SE" sz="2800" b="1" spc="-1" dirty="0">
                <a:solidFill>
                  <a:srgbClr val="000000"/>
                </a:solidFill>
                <a:latin typeface="Arial"/>
                <a:ea typeface="DejaVu Sans"/>
              </a:rPr>
              <a:t>Kämpa</a:t>
            </a:r>
          </a:p>
          <a:p>
            <a:pPr algn="ctr">
              <a:lnSpc>
                <a:spcPct val="100000"/>
              </a:lnSpc>
            </a:pPr>
            <a:r>
              <a:rPr lang="sv-SE" sz="2800" b="1" strike="noStrike" spc="-1" dirty="0">
                <a:solidFill>
                  <a:srgbClr val="000000"/>
                </a:solidFill>
                <a:latin typeface="Arial"/>
                <a:ea typeface="DejaVu Sans"/>
              </a:rPr>
              <a:t>Träffa kompisar</a:t>
            </a:r>
          </a:p>
          <a:p>
            <a:pPr algn="ctr">
              <a:lnSpc>
                <a:spcPct val="100000"/>
              </a:lnSpc>
            </a:pPr>
            <a:r>
              <a:rPr lang="sv-SE" sz="2800" b="1" spc="-1">
                <a:solidFill>
                  <a:srgbClr val="000000"/>
                </a:solidFill>
                <a:latin typeface="Arial"/>
                <a:ea typeface="DejaVu Sans"/>
                <a:sym typeface="Wingdings" panose="05000000000000000000" pitchFamily="2" charset="2"/>
              </a:rPr>
              <a:t></a:t>
            </a:r>
            <a:endParaRPr lang="sv-SE" sz="2800" b="1" spc="-1">
              <a:solidFill>
                <a:srgbClr val="000000"/>
              </a:solidFill>
              <a:latin typeface="Arial"/>
              <a:ea typeface="DejaVu Sans"/>
            </a:endParaRPr>
          </a:p>
          <a:p>
            <a:pPr algn="ctr">
              <a:lnSpc>
                <a:spcPct val="100000"/>
              </a:lnSpc>
            </a:pPr>
            <a:endParaRPr lang="sv-SE" sz="2800" b="1" strike="noStrike" spc="-1" dirty="0">
              <a:solidFill>
                <a:srgbClr val="000000"/>
              </a:solidFill>
              <a:latin typeface="Arial"/>
              <a:ea typeface="DejaVu Sans"/>
            </a:endParaRPr>
          </a:p>
        </p:txBody>
      </p:sp>
    </p:spTree>
    <p:extLst>
      <p:ext uri="{BB962C8B-B14F-4D97-AF65-F5344CB8AC3E}">
        <p14:creationId xmlns:p14="http://schemas.microsoft.com/office/powerpoint/2010/main" val="943629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Tree>
    <p:extLst>
      <p:ext uri="{BB962C8B-B14F-4D97-AF65-F5344CB8AC3E}">
        <p14:creationId xmlns:p14="http://schemas.microsoft.com/office/powerpoint/2010/main" val="21099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6" name="textruta 5">
            <a:extLst>
              <a:ext uri="{FF2B5EF4-FFF2-40B4-BE49-F238E27FC236}">
                <a16:creationId xmlns:a16="http://schemas.microsoft.com/office/drawing/2014/main" id="{5A0F2E11-3FCD-4FF8-BE3B-D21DA9E4C8C7}"/>
              </a:ext>
            </a:extLst>
          </p:cNvPr>
          <p:cNvSpPr txBox="1"/>
          <p:nvPr/>
        </p:nvSpPr>
        <p:spPr>
          <a:xfrm>
            <a:off x="1803163" y="1307968"/>
            <a:ext cx="5671526" cy="6463308"/>
          </a:xfrm>
          <a:prstGeom prst="rect">
            <a:avLst/>
          </a:prstGeom>
          <a:noFill/>
        </p:spPr>
        <p:txBody>
          <a:bodyPr wrap="square" lIns="91440" tIns="45720" rIns="91440" bIns="45720" anchor="t">
            <a:spAutoFit/>
          </a:bodyPr>
          <a:lstStyle/>
          <a:p>
            <a:r>
              <a:rPr lang="sv-SE" sz="1800" b="0" i="0" u="none" strike="noStrike" baseline="0" dirty="0">
                <a:solidFill>
                  <a:srgbClr val="000000"/>
                </a:solidFill>
                <a:latin typeface="Calibri" panose="020F0502020204030204" pitchFamily="34" charset="0"/>
              </a:rPr>
              <a:t>	</a:t>
            </a:r>
            <a:r>
              <a:rPr lang="sv-SE" sz="1800" b="1" i="0" u="none" strike="noStrike" baseline="0" dirty="0">
                <a:solidFill>
                  <a:srgbClr val="000000"/>
                </a:solidFill>
                <a:latin typeface="Calibri" panose="020F0502020204030204" pitchFamily="34" charset="0"/>
              </a:rPr>
              <a:t>SPELARTRUPPEN</a:t>
            </a:r>
          </a:p>
          <a:p>
            <a:r>
              <a:rPr lang="sv-SE" sz="1800" b="0" i="0" u="none" strike="noStrike" baseline="0" dirty="0">
                <a:solidFill>
                  <a:srgbClr val="000000"/>
                </a:solidFill>
                <a:latin typeface="Calibri" panose="020F0502020204030204" pitchFamily="34" charset="0"/>
              </a:rPr>
              <a:t>1	Alice Jonasson	</a:t>
            </a:r>
          </a:p>
          <a:p>
            <a:r>
              <a:rPr lang="sv-SE" sz="1800" b="0" i="0" u="none" strike="noStrike" baseline="0" dirty="0">
                <a:solidFill>
                  <a:srgbClr val="000000"/>
                </a:solidFill>
                <a:latin typeface="Calibri" panose="020F0502020204030204" pitchFamily="34" charset="0"/>
              </a:rPr>
              <a:t>2	Alice Hellberg	</a:t>
            </a:r>
          </a:p>
          <a:p>
            <a:r>
              <a:rPr lang="sv-SE" sz="1800" b="0" i="0" u="none" strike="noStrike" baseline="0" dirty="0">
                <a:solidFill>
                  <a:srgbClr val="000000"/>
                </a:solidFill>
                <a:latin typeface="Calibri" panose="020F0502020204030204" pitchFamily="34" charset="0"/>
              </a:rPr>
              <a:t>3	Alina  Lindgren	</a:t>
            </a:r>
          </a:p>
          <a:p>
            <a:r>
              <a:rPr lang="sv-SE" sz="1800" b="0" i="0" u="none" strike="noStrike" baseline="0" dirty="0">
                <a:solidFill>
                  <a:srgbClr val="000000"/>
                </a:solidFill>
                <a:latin typeface="Calibri" panose="020F0502020204030204" pitchFamily="34" charset="0"/>
              </a:rPr>
              <a:t>4	Alva Grip	</a:t>
            </a:r>
          </a:p>
          <a:p>
            <a:r>
              <a:rPr lang="sv-SE" sz="1800" b="0" i="0" u="none" strike="noStrike" baseline="0" dirty="0">
                <a:solidFill>
                  <a:srgbClr val="000000"/>
                </a:solidFill>
                <a:latin typeface="Calibri" panose="020F0502020204030204" pitchFamily="34" charset="0"/>
              </a:rPr>
              <a:t>5	Alva Åhrlin	</a:t>
            </a:r>
          </a:p>
          <a:p>
            <a:r>
              <a:rPr lang="sv-SE" sz="1800" b="0" i="0" u="none" strike="noStrike" baseline="0" dirty="0">
                <a:solidFill>
                  <a:srgbClr val="000000"/>
                </a:solidFill>
                <a:latin typeface="Calibri" panose="020F0502020204030204" pitchFamily="34" charset="0"/>
              </a:rPr>
              <a:t>6	Elin Bergh	</a:t>
            </a:r>
          </a:p>
          <a:p>
            <a:r>
              <a:rPr lang="sv-SE" sz="1800" b="0" i="0" u="none" strike="noStrike" baseline="0" dirty="0">
                <a:solidFill>
                  <a:srgbClr val="000000"/>
                </a:solidFill>
                <a:latin typeface="Calibri" panose="020F0502020204030204" pitchFamily="34" charset="0"/>
              </a:rPr>
              <a:t>7	Elsa Uggla	</a:t>
            </a:r>
          </a:p>
          <a:p>
            <a:r>
              <a:rPr lang="sv-SE" sz="1800" b="0" i="0" u="none" strike="noStrike" baseline="0" dirty="0">
                <a:solidFill>
                  <a:srgbClr val="000000"/>
                </a:solidFill>
                <a:latin typeface="Calibri" panose="020F0502020204030204" pitchFamily="34" charset="0"/>
              </a:rPr>
              <a:t>8	Fiona Öhlund	</a:t>
            </a:r>
          </a:p>
          <a:p>
            <a:r>
              <a:rPr lang="sv-SE" sz="1800" b="0" i="0" u="none" strike="noStrike" baseline="0" dirty="0">
                <a:solidFill>
                  <a:srgbClr val="000000"/>
                </a:solidFill>
                <a:latin typeface="Calibri" panose="020F0502020204030204" pitchFamily="34" charset="0"/>
              </a:rPr>
              <a:t>9	Greta Andersson	</a:t>
            </a:r>
          </a:p>
          <a:p>
            <a:r>
              <a:rPr lang="sv-SE" sz="1800" b="0" i="0" u="none" strike="noStrike" baseline="0" dirty="0">
                <a:solidFill>
                  <a:srgbClr val="000000"/>
                </a:solidFill>
                <a:latin typeface="Calibri" panose="020F0502020204030204" pitchFamily="34" charset="0"/>
              </a:rPr>
              <a:t>10	Isabelle Lindgren	</a:t>
            </a:r>
          </a:p>
          <a:p>
            <a:r>
              <a:rPr lang="sv-SE" sz="1800" b="0" i="0" u="none" strike="noStrike" baseline="0" dirty="0">
                <a:solidFill>
                  <a:srgbClr val="000000"/>
                </a:solidFill>
                <a:latin typeface="Calibri" panose="020F0502020204030204" pitchFamily="34" charset="0"/>
              </a:rPr>
              <a:t>11	Lina Johansson	</a:t>
            </a:r>
          </a:p>
          <a:p>
            <a:r>
              <a:rPr lang="sv-SE" sz="1800" b="0" i="0" u="none" strike="noStrike" baseline="0" dirty="0">
                <a:solidFill>
                  <a:srgbClr val="000000"/>
                </a:solidFill>
                <a:latin typeface="Calibri" panose="020F0502020204030204" pitchFamily="34" charset="0"/>
              </a:rPr>
              <a:t>12	Liv Schuisky	</a:t>
            </a:r>
          </a:p>
          <a:p>
            <a:r>
              <a:rPr lang="sv-SE" sz="1800" b="0" i="0" u="none" strike="noStrike" baseline="0" dirty="0">
                <a:solidFill>
                  <a:srgbClr val="000000"/>
                </a:solidFill>
                <a:latin typeface="Calibri" panose="020F0502020204030204" pitchFamily="34" charset="0"/>
              </a:rPr>
              <a:t>13	Maja Värn	</a:t>
            </a:r>
          </a:p>
          <a:p>
            <a:r>
              <a:rPr lang="sv-SE" sz="1800" b="0" i="0" u="none" strike="noStrike" baseline="0" dirty="0">
                <a:solidFill>
                  <a:srgbClr val="000000"/>
                </a:solidFill>
                <a:latin typeface="Calibri"/>
              </a:rPr>
              <a:t>14	Maya Käller	</a:t>
            </a:r>
          </a:p>
          <a:p>
            <a:r>
              <a:rPr lang="sv-SE" sz="1800" b="0" i="0" u="none" strike="noStrike" baseline="0" dirty="0">
                <a:solidFill>
                  <a:srgbClr val="000000"/>
                </a:solidFill>
                <a:latin typeface="Calibri"/>
              </a:rPr>
              <a:t>15	Minnea Ehlin	</a:t>
            </a:r>
          </a:p>
          <a:p>
            <a:r>
              <a:rPr lang="sv-SE" sz="1800" b="0" i="0" u="none" strike="noStrike" baseline="0" dirty="0">
                <a:solidFill>
                  <a:srgbClr val="000000"/>
                </a:solidFill>
                <a:latin typeface="Calibri" panose="020F0502020204030204" pitchFamily="34" charset="0"/>
              </a:rPr>
              <a:t>16	Rut Hjelm	</a:t>
            </a:r>
          </a:p>
          <a:p>
            <a:r>
              <a:rPr lang="sv-SE" sz="1800" b="0" i="0" u="none" strike="noStrike" baseline="0" dirty="0">
                <a:solidFill>
                  <a:srgbClr val="000000"/>
                </a:solidFill>
                <a:latin typeface="Calibri"/>
              </a:rPr>
              <a:t>17	Signe Rauden	</a:t>
            </a:r>
          </a:p>
          <a:p>
            <a:r>
              <a:rPr lang="sv-SE" sz="1800" b="0" i="0" u="none" strike="noStrike" baseline="0" dirty="0">
                <a:solidFill>
                  <a:srgbClr val="000000"/>
                </a:solidFill>
                <a:latin typeface="Calibri" panose="020F0502020204030204" pitchFamily="34" charset="0"/>
              </a:rPr>
              <a:t>18	Smilla Öhlund	</a:t>
            </a:r>
          </a:p>
          <a:p>
            <a:r>
              <a:rPr lang="sv-SE" sz="1800" b="0" i="0" u="none" strike="noStrike" baseline="0" dirty="0">
                <a:solidFill>
                  <a:srgbClr val="000000"/>
                </a:solidFill>
                <a:latin typeface="Calibri" panose="020F0502020204030204" pitchFamily="34" charset="0"/>
              </a:rPr>
              <a:t>19	Svea Wallström	</a:t>
            </a:r>
          </a:p>
          <a:p>
            <a:r>
              <a:rPr lang="sv-SE" sz="1800" b="0" i="0" u="none" strike="noStrike" baseline="0" dirty="0">
                <a:solidFill>
                  <a:srgbClr val="000000"/>
                </a:solidFill>
                <a:latin typeface="Calibri" panose="020F0502020204030204" pitchFamily="34" charset="0"/>
              </a:rPr>
              <a:t>20	Tuva Strömbergsson	</a:t>
            </a:r>
          </a:p>
          <a:p>
            <a:r>
              <a:rPr lang="sv-SE" sz="1800" b="0" i="0" u="none" strike="noStrike" baseline="0" dirty="0">
                <a:solidFill>
                  <a:srgbClr val="000000"/>
                </a:solidFill>
                <a:latin typeface="Calibri" panose="020F0502020204030204" pitchFamily="34" charset="0"/>
              </a:rPr>
              <a:t>21	Wilma Lindkvist	</a:t>
            </a:r>
          </a:p>
          <a:p>
            <a:endParaRPr lang="sv-SE" sz="1800" b="0" i="0" u="none" strike="noStrike" baseline="0" dirty="0">
              <a:solidFill>
                <a:srgbClr val="000000"/>
              </a:solidFill>
              <a:latin typeface="Calibri"/>
            </a:endParaRPr>
          </a:p>
        </p:txBody>
      </p:sp>
    </p:spTree>
    <p:extLst>
      <p:ext uri="{BB962C8B-B14F-4D97-AF65-F5344CB8AC3E}">
        <p14:creationId xmlns:p14="http://schemas.microsoft.com/office/powerpoint/2010/main" val="2912452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4" name="Rektangel 3"/>
          <p:cNvSpPr/>
          <p:nvPr/>
        </p:nvSpPr>
        <p:spPr>
          <a:xfrm>
            <a:off x="2434323" y="2452421"/>
            <a:ext cx="5038725" cy="2585323"/>
          </a:xfrm>
          <a:prstGeom prst="rect">
            <a:avLst/>
          </a:prstGeom>
        </p:spPr>
        <p:txBody>
          <a:bodyPr>
            <a:spAutoFit/>
          </a:bodyPr>
          <a:lstStyle/>
          <a:p>
            <a:pPr algn="ctr">
              <a:lnSpc>
                <a:spcPct val="100000"/>
              </a:lnSpc>
            </a:pPr>
            <a:r>
              <a:rPr lang="sv-SE" b="1" spc="-1" dirty="0">
                <a:solidFill>
                  <a:srgbClr val="000000"/>
                </a:solidFill>
              </a:rPr>
              <a:t>Ledare</a:t>
            </a:r>
            <a:endParaRPr lang="sv-SE" spc="-1" dirty="0"/>
          </a:p>
          <a:p>
            <a:pPr algn="ctr">
              <a:lnSpc>
                <a:spcPct val="100000"/>
              </a:lnSpc>
            </a:pPr>
            <a:endParaRPr lang="sv-SE" spc="-1" dirty="0"/>
          </a:p>
          <a:p>
            <a:pPr algn="ctr">
              <a:lnSpc>
                <a:spcPct val="100000"/>
              </a:lnSpc>
            </a:pPr>
            <a:r>
              <a:rPr lang="sv-SE" spc="-1" dirty="0">
                <a:solidFill>
                  <a:srgbClr val="000000"/>
                </a:solidFill>
              </a:rPr>
              <a:t>Mikael Rauden </a:t>
            </a:r>
            <a:endParaRPr lang="sv-SE" spc="-1" dirty="0"/>
          </a:p>
          <a:p>
            <a:pPr algn="ctr">
              <a:lnSpc>
                <a:spcPct val="100000"/>
              </a:lnSpc>
            </a:pPr>
            <a:r>
              <a:rPr lang="sv-SE" spc="-1" dirty="0">
                <a:solidFill>
                  <a:srgbClr val="000000"/>
                </a:solidFill>
              </a:rPr>
              <a:t>Mats Käller</a:t>
            </a:r>
            <a:endParaRPr lang="sv-SE" spc="-1" dirty="0"/>
          </a:p>
          <a:p>
            <a:pPr algn="ctr">
              <a:lnSpc>
                <a:spcPct val="100000"/>
              </a:lnSpc>
            </a:pPr>
            <a:r>
              <a:rPr lang="sv-SE" spc="-1" dirty="0">
                <a:solidFill>
                  <a:srgbClr val="000000"/>
                </a:solidFill>
              </a:rPr>
              <a:t>Maria Bergh</a:t>
            </a:r>
          </a:p>
          <a:p>
            <a:pPr algn="ctr">
              <a:lnSpc>
                <a:spcPct val="100000"/>
              </a:lnSpc>
            </a:pPr>
            <a:r>
              <a:rPr lang="sv-SE" spc="-1" dirty="0">
                <a:solidFill>
                  <a:srgbClr val="000000"/>
                </a:solidFill>
              </a:rPr>
              <a:t>(Christian Bergh)</a:t>
            </a:r>
          </a:p>
          <a:p>
            <a:pPr algn="ctr">
              <a:lnSpc>
                <a:spcPct val="100000"/>
              </a:lnSpc>
            </a:pPr>
            <a:r>
              <a:rPr lang="sv-SE" spc="-1" dirty="0">
                <a:solidFill>
                  <a:srgbClr val="000000"/>
                </a:solidFill>
              </a:rPr>
              <a:t>(Mikael Hellberg)</a:t>
            </a:r>
            <a:endParaRPr lang="sv-SE" spc="-1" dirty="0"/>
          </a:p>
          <a:p>
            <a:pPr algn="ctr">
              <a:lnSpc>
                <a:spcPct val="100000"/>
              </a:lnSpc>
            </a:pPr>
            <a:endParaRPr lang="sv-SE" spc="-1" dirty="0"/>
          </a:p>
          <a:p>
            <a:pPr algn="ctr">
              <a:lnSpc>
                <a:spcPct val="100000"/>
              </a:lnSpc>
            </a:pPr>
            <a:r>
              <a:rPr lang="sv-SE" spc="-1" dirty="0">
                <a:solidFill>
                  <a:srgbClr val="000000"/>
                </a:solidFill>
              </a:rPr>
              <a:t>Och du!?</a:t>
            </a:r>
            <a:endParaRPr lang="sv-SE" spc="-1" dirty="0"/>
          </a:p>
        </p:txBody>
      </p:sp>
      <p:sp>
        <p:nvSpPr>
          <p:cNvPr id="5" name="textruta 4">
            <a:extLst>
              <a:ext uri="{FF2B5EF4-FFF2-40B4-BE49-F238E27FC236}">
                <a16:creationId xmlns:a16="http://schemas.microsoft.com/office/drawing/2014/main" id="{022E9897-023A-40F2-BB81-B9F1A35106F7}"/>
              </a:ext>
            </a:extLst>
          </p:cNvPr>
          <p:cNvSpPr txBox="1"/>
          <p:nvPr/>
        </p:nvSpPr>
        <p:spPr>
          <a:xfrm>
            <a:off x="5853868" y="3779837"/>
            <a:ext cx="1862983" cy="923330"/>
          </a:xfrm>
          <a:prstGeom prst="rect">
            <a:avLst/>
          </a:prstGeom>
          <a:noFill/>
        </p:spPr>
        <p:txBody>
          <a:bodyPr wrap="square">
            <a:spAutoFit/>
          </a:bodyPr>
          <a:lstStyle/>
          <a:p>
            <a:r>
              <a:rPr lang="sv-SE" sz="900" dirty="0" err="1">
                <a:effectLst/>
                <a:latin typeface="Segoe UI" panose="020B0502040204020203" pitchFamily="34" charset="0"/>
              </a:rPr>
              <a:t>christian</a:t>
            </a:r>
            <a:r>
              <a:rPr lang="sv-SE" sz="900" dirty="0">
                <a:effectLst/>
                <a:latin typeface="Segoe UI" panose="020B0502040204020203" pitchFamily="34" charset="0"/>
              </a:rPr>
              <a:t> nyopererad, planerad  men ej aktiv just nu</a:t>
            </a:r>
          </a:p>
          <a:p>
            <a:r>
              <a:rPr lang="sv-SE" sz="900" dirty="0">
                <a:latin typeface="Segoe UI" panose="020B0502040204020203" pitchFamily="34" charset="0"/>
              </a:rPr>
              <a:t>Micke H hemma med Alice</a:t>
            </a:r>
            <a:endParaRPr lang="sv-SE" sz="900" dirty="0">
              <a:effectLst/>
              <a:latin typeface="Segoe UI" panose="020B0502040204020203" pitchFamily="34" charset="0"/>
            </a:endParaRPr>
          </a:p>
          <a:p>
            <a:endParaRPr lang="sv-SE" sz="900" dirty="0">
              <a:effectLst/>
              <a:latin typeface="Segoe UI" panose="020B0502040204020203" pitchFamily="34" charset="0"/>
            </a:endParaRPr>
          </a:p>
          <a:p>
            <a:endParaRPr lang="sv-SE" sz="900" dirty="0">
              <a:effectLst/>
              <a:latin typeface="Segoe UI" panose="020B0502040204020203" pitchFamily="34" charset="0"/>
            </a:endParaRPr>
          </a:p>
          <a:p>
            <a:endParaRPr lang="sv-SE" sz="900" dirty="0">
              <a:effectLst/>
              <a:latin typeface="Arial" panose="020B0604020202020204" pitchFamily="34" charset="0"/>
            </a:endParaRPr>
          </a:p>
        </p:txBody>
      </p:sp>
    </p:spTree>
    <p:extLst>
      <p:ext uri="{BB962C8B-B14F-4D97-AF65-F5344CB8AC3E}">
        <p14:creationId xmlns:p14="http://schemas.microsoft.com/office/powerpoint/2010/main" val="778079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739184" y="1990524"/>
            <a:ext cx="6853188" cy="1465348"/>
          </a:xfrm>
          <a:prstGeom prst="rect">
            <a:avLst/>
          </a:prstGeom>
          <a:noFill/>
          <a:ln>
            <a:solidFill>
              <a:schemeClr val="tx1"/>
            </a:solid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2400" b="1" strike="noStrike" spc="-1">
                <a:solidFill>
                  <a:srgbClr val="000000"/>
                </a:solidFill>
                <a:latin typeface="Arial"/>
                <a:ea typeface="DejaVu Sans"/>
              </a:rPr>
              <a:t>April - </a:t>
            </a:r>
            <a:r>
              <a:rPr lang="sv-SE" sz="2400" b="1" spc="-1">
                <a:solidFill>
                  <a:srgbClr val="000000"/>
                </a:solidFill>
                <a:latin typeface="Arial"/>
                <a:ea typeface="DejaVu Sans"/>
              </a:rPr>
              <a:t>Strömvallen måndag &amp; onsdag 18-19</a:t>
            </a:r>
          </a:p>
          <a:p>
            <a:pPr algn="ctr">
              <a:lnSpc>
                <a:spcPct val="100000"/>
              </a:lnSpc>
            </a:pPr>
            <a:endParaRPr lang="sv-SE" sz="2400" b="1" strike="noStrike" spc="-1">
              <a:solidFill>
                <a:srgbClr val="000000"/>
              </a:solidFill>
              <a:latin typeface="Arial"/>
            </a:endParaRPr>
          </a:p>
          <a:p>
            <a:pPr algn="ctr">
              <a:lnSpc>
                <a:spcPct val="100000"/>
              </a:lnSpc>
            </a:pPr>
            <a:r>
              <a:rPr lang="sv-SE" sz="2400" b="1" strike="noStrike" spc="-1">
                <a:solidFill>
                  <a:srgbClr val="000000"/>
                </a:solidFill>
                <a:latin typeface="Arial"/>
              </a:rPr>
              <a:t>IP tisdag 18-19, torsdag 18-19, fredag 17-18 V20</a:t>
            </a:r>
            <a:endParaRPr lang="sv-SE" sz="2400" b="0" strike="noStrike" spc="-1">
              <a:latin typeface="Arial"/>
            </a:endParaRPr>
          </a:p>
        </p:txBody>
      </p:sp>
      <p:sp>
        <p:nvSpPr>
          <p:cNvPr id="4" name="textruta 3"/>
          <p:cNvSpPr txBox="1"/>
          <p:nvPr/>
        </p:nvSpPr>
        <p:spPr>
          <a:xfrm>
            <a:off x="1181577" y="1417080"/>
            <a:ext cx="1557606" cy="584775"/>
          </a:xfrm>
          <a:prstGeom prst="rect">
            <a:avLst/>
          </a:prstGeom>
          <a:noFill/>
        </p:spPr>
        <p:txBody>
          <a:bodyPr wrap="none" rtlCol="0">
            <a:spAutoFit/>
          </a:bodyPr>
          <a:lstStyle/>
          <a:p>
            <a:r>
              <a:rPr lang="sv-SE" sz="3200"/>
              <a:t>Träning</a:t>
            </a:r>
          </a:p>
        </p:txBody>
      </p:sp>
      <p:sp>
        <p:nvSpPr>
          <p:cNvPr id="7" name="CustomShape 1"/>
          <p:cNvSpPr/>
          <p:nvPr/>
        </p:nvSpPr>
        <p:spPr>
          <a:xfrm>
            <a:off x="523251" y="6063916"/>
            <a:ext cx="9069120" cy="1116529"/>
          </a:xfrm>
          <a:prstGeom prst="rect">
            <a:avLst/>
          </a:prstGeom>
          <a:noFill/>
          <a:ln>
            <a:solidFill>
              <a:schemeClr val="tx1"/>
            </a:solid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sv-SE" sz="3200" b="1" strike="noStrike" spc="-1">
                <a:latin typeface="Arial"/>
                <a:ea typeface="DejaVu Sans"/>
              </a:rPr>
              <a:t>Träningsupplägg</a:t>
            </a:r>
            <a:endParaRPr lang="sv-SE" sz="3200" b="0" strike="noStrike" spc="-1">
              <a:latin typeface="Arial"/>
            </a:endParaRPr>
          </a:p>
          <a:p>
            <a:pPr algn="ctr">
              <a:lnSpc>
                <a:spcPct val="100000"/>
              </a:lnSpc>
            </a:pPr>
            <a:r>
              <a:rPr lang="sv-SE" sz="3200" b="1" strike="noStrike" spc="-1">
                <a:latin typeface="Arial"/>
                <a:ea typeface="DejaVu Sans"/>
              </a:rPr>
              <a:t>Utgår från Fotbollförbundets utbildningsplan</a:t>
            </a:r>
            <a:endParaRPr lang="sv-SE" sz="3200" b="0" strike="noStrike" spc="-1">
              <a:latin typeface="Arial"/>
            </a:endParaRPr>
          </a:p>
        </p:txBody>
      </p:sp>
      <p:sp>
        <p:nvSpPr>
          <p:cNvPr id="9" name="textruta 8"/>
          <p:cNvSpPr txBox="1"/>
          <p:nvPr/>
        </p:nvSpPr>
        <p:spPr>
          <a:xfrm>
            <a:off x="731902" y="3455872"/>
            <a:ext cx="2119491" cy="1077218"/>
          </a:xfrm>
          <a:prstGeom prst="rect">
            <a:avLst/>
          </a:prstGeom>
          <a:noFill/>
        </p:spPr>
        <p:txBody>
          <a:bodyPr wrap="none" rtlCol="0">
            <a:spAutoFit/>
          </a:bodyPr>
          <a:lstStyle/>
          <a:p>
            <a:r>
              <a:rPr lang="sv-SE" sz="3200"/>
              <a:t>Utbildning</a:t>
            </a:r>
          </a:p>
          <a:p>
            <a:r>
              <a:rPr lang="sv-SE" sz="3200"/>
              <a:t>för spelare</a:t>
            </a:r>
          </a:p>
        </p:txBody>
      </p:sp>
      <p:sp>
        <p:nvSpPr>
          <p:cNvPr id="10" name="CustomShape 2"/>
          <p:cNvSpPr/>
          <p:nvPr/>
        </p:nvSpPr>
        <p:spPr>
          <a:xfrm>
            <a:off x="2739183" y="3895795"/>
            <a:ext cx="6853187" cy="1316285"/>
          </a:xfrm>
          <a:prstGeom prst="rect">
            <a:avLst/>
          </a:prstGeom>
          <a:noFill/>
          <a:ln>
            <a:solidFill>
              <a:schemeClr val="tx1"/>
            </a:solidFill>
          </a:ln>
        </p:spPr>
        <p:style>
          <a:lnRef idx="0">
            <a:scrgbClr r="0" g="0" b="0"/>
          </a:lnRef>
          <a:fillRef idx="0">
            <a:scrgbClr r="0" g="0" b="0"/>
          </a:fillRef>
          <a:effectRef idx="0">
            <a:scrgbClr r="0" g="0" b="0"/>
          </a:effectRef>
          <a:fontRef idx="minor"/>
        </p:style>
        <p:txBody>
          <a:bodyPr lIns="90000" tIns="45000" rIns="90000" bIns="45000"/>
          <a:lstStyle/>
          <a:p>
            <a:pPr marL="457200" indent="-457200">
              <a:buFont typeface="Arial" panose="020B0604020202020204" pitchFamily="34" charset="0"/>
              <a:buChar char="•"/>
            </a:pPr>
            <a:r>
              <a:rPr lang="sv-SE" sz="2400"/>
              <a:t>Skippa attityden ”SISU”</a:t>
            </a:r>
          </a:p>
          <a:p>
            <a:pPr marL="457200" indent="-457200">
              <a:buFont typeface="Arial" panose="020B0604020202020204" pitchFamily="34" charset="0"/>
              <a:buChar char="•"/>
            </a:pPr>
            <a:r>
              <a:rPr lang="sv-SE" sz="2400"/>
              <a:t>Individuella samtal</a:t>
            </a:r>
          </a:p>
          <a:p>
            <a:pPr marL="457200" indent="-457200">
              <a:buFont typeface="Arial" panose="020B0604020202020204" pitchFamily="34" charset="0"/>
              <a:buChar char="•"/>
            </a:pPr>
            <a:r>
              <a:rPr lang="sv-SE" sz="2400"/>
              <a:t>GFF håller en träning med oss</a:t>
            </a:r>
          </a:p>
        </p:txBody>
      </p:sp>
    </p:spTree>
    <p:extLst>
      <p:ext uri="{BB962C8B-B14F-4D97-AF65-F5344CB8AC3E}">
        <p14:creationId xmlns:p14="http://schemas.microsoft.com/office/powerpoint/2010/main" val="3760867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4" name="CustomShape 1"/>
          <p:cNvSpPr/>
          <p:nvPr/>
        </p:nvSpPr>
        <p:spPr>
          <a:xfrm>
            <a:off x="544713" y="1934678"/>
            <a:ext cx="9069120" cy="5024804"/>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sv-SE" sz="3200" b="1" strike="noStrike" spc="-1" dirty="0">
                <a:solidFill>
                  <a:srgbClr val="000000"/>
                </a:solidFill>
                <a:latin typeface="Arial"/>
                <a:ea typeface="DejaVu Sans"/>
              </a:rPr>
              <a:t>1st lag</a:t>
            </a:r>
            <a:endParaRPr lang="sv-SE" sz="3200" b="0" strike="noStrike" spc="-1" dirty="0">
              <a:latin typeface="Arial"/>
            </a:endParaRPr>
          </a:p>
          <a:p>
            <a:pPr algn="ctr">
              <a:lnSpc>
                <a:spcPct val="100000"/>
              </a:lnSpc>
            </a:pPr>
            <a:r>
              <a:rPr lang="sv-SE" sz="3200" b="1" spc="-1" dirty="0">
                <a:solidFill>
                  <a:srgbClr val="000000"/>
                </a:solidFill>
                <a:latin typeface="Arial"/>
                <a:ea typeface="DejaVu Sans"/>
              </a:rPr>
              <a:t>9</a:t>
            </a:r>
            <a:r>
              <a:rPr lang="sv-SE" sz="3200" b="1" strike="noStrike" spc="-1" dirty="0">
                <a:solidFill>
                  <a:srgbClr val="000000"/>
                </a:solidFill>
                <a:latin typeface="Arial"/>
                <a:ea typeface="DejaVu Sans"/>
              </a:rPr>
              <a:t> mot 9</a:t>
            </a:r>
            <a:endParaRPr lang="sv-SE" sz="3200" b="0" strike="noStrike" spc="-1" dirty="0">
              <a:latin typeface="Arial"/>
            </a:endParaRPr>
          </a:p>
          <a:p>
            <a:pPr algn="ctr">
              <a:lnSpc>
                <a:spcPct val="100000"/>
              </a:lnSpc>
            </a:pPr>
            <a:r>
              <a:rPr lang="sv-SE" sz="3200" b="1" strike="noStrike" spc="-1" dirty="0">
                <a:solidFill>
                  <a:srgbClr val="000000"/>
                </a:solidFill>
                <a:latin typeface="Arial"/>
                <a:ea typeface="DejaVu Sans"/>
              </a:rPr>
              <a:t>3 * 25 minuter</a:t>
            </a:r>
            <a:endParaRPr lang="sv-SE" sz="3200" b="0" strike="noStrike" spc="-1" dirty="0">
              <a:latin typeface="Arial"/>
            </a:endParaRPr>
          </a:p>
          <a:p>
            <a:pPr algn="ctr">
              <a:lnSpc>
                <a:spcPct val="100000"/>
              </a:lnSpc>
            </a:pPr>
            <a:endParaRPr lang="sv-SE" sz="3200" b="0" strike="noStrike" spc="-1" dirty="0">
              <a:latin typeface="Arial"/>
            </a:endParaRPr>
          </a:p>
          <a:p>
            <a:pPr algn="ctr">
              <a:lnSpc>
                <a:spcPct val="100000"/>
              </a:lnSpc>
            </a:pPr>
            <a:r>
              <a:rPr lang="sv-SE" sz="3200" b="1" strike="noStrike" spc="-1" dirty="0">
                <a:latin typeface="Arial"/>
                <a:ea typeface="DejaVu Sans"/>
              </a:rPr>
              <a:t>13 spelare per match </a:t>
            </a:r>
            <a:r>
              <a:rPr lang="sv-SE" sz="1600" b="1" strike="noStrike" spc="-1" dirty="0">
                <a:latin typeface="Arial"/>
                <a:ea typeface="DejaVu Sans"/>
              </a:rPr>
              <a:t>(</a:t>
            </a:r>
            <a:r>
              <a:rPr lang="sv-SE" sz="1600" b="1" strike="noStrike" spc="-1">
                <a:latin typeface="Arial"/>
                <a:ea typeface="DejaVu Sans"/>
              </a:rPr>
              <a:t>rekommendation)</a:t>
            </a:r>
            <a:endParaRPr lang="sv-SE" sz="1600" b="0" strike="noStrike" spc="-1">
              <a:latin typeface="Arial"/>
            </a:endParaRPr>
          </a:p>
          <a:p>
            <a:pPr algn="ctr">
              <a:lnSpc>
                <a:spcPct val="100000"/>
              </a:lnSpc>
            </a:pPr>
            <a:endParaRPr lang="sv-SE" sz="3200" b="0" strike="noStrike" spc="-1" dirty="0">
              <a:latin typeface="Arial"/>
            </a:endParaRPr>
          </a:p>
          <a:p>
            <a:pPr algn="ctr">
              <a:lnSpc>
                <a:spcPct val="100000"/>
              </a:lnSpc>
            </a:pPr>
            <a:endParaRPr lang="sv-SE" sz="3200" b="0" strike="noStrike" spc="-1" dirty="0">
              <a:latin typeface="Arial"/>
            </a:endParaRPr>
          </a:p>
        </p:txBody>
      </p:sp>
    </p:spTree>
    <p:extLst>
      <p:ext uri="{BB962C8B-B14F-4D97-AF65-F5344CB8AC3E}">
        <p14:creationId xmlns:p14="http://schemas.microsoft.com/office/powerpoint/2010/main" val="2999905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876874" y="1527264"/>
            <a:ext cx="8110303" cy="64322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2400" b="1" strike="noStrike" spc="-1">
                <a:solidFill>
                  <a:srgbClr val="000000"/>
                </a:solidFill>
                <a:latin typeface="Arial"/>
                <a:ea typeface="DejaVu Sans"/>
              </a:rPr>
              <a:t>Främst lördagar i serien</a:t>
            </a:r>
            <a:endParaRPr lang="sv-SE" sz="2400" b="0" strike="noStrike" spc="-1">
              <a:latin typeface="Arial"/>
            </a:endParaRPr>
          </a:p>
        </p:txBody>
      </p:sp>
      <p:sp>
        <p:nvSpPr>
          <p:cNvPr id="5" name="textruta 4"/>
          <p:cNvSpPr txBox="1"/>
          <p:nvPr/>
        </p:nvSpPr>
        <p:spPr>
          <a:xfrm>
            <a:off x="1312533" y="1457833"/>
            <a:ext cx="1300356" cy="584775"/>
          </a:xfrm>
          <a:prstGeom prst="rect">
            <a:avLst/>
          </a:prstGeom>
          <a:noFill/>
        </p:spPr>
        <p:txBody>
          <a:bodyPr wrap="none" rtlCol="0">
            <a:spAutoFit/>
          </a:bodyPr>
          <a:lstStyle/>
          <a:p>
            <a:r>
              <a:rPr lang="sv-SE" sz="3200"/>
              <a:t>Match</a:t>
            </a:r>
          </a:p>
        </p:txBody>
      </p:sp>
      <p:sp>
        <p:nvSpPr>
          <p:cNvPr id="7" name="CustomShape 2"/>
          <p:cNvSpPr/>
          <p:nvPr/>
        </p:nvSpPr>
        <p:spPr>
          <a:xfrm>
            <a:off x="750142" y="5540306"/>
            <a:ext cx="8110303" cy="64322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algn="ctr">
              <a:lnSpc>
                <a:spcPct val="100000"/>
              </a:lnSpc>
            </a:pPr>
            <a:r>
              <a:rPr lang="sv-SE" sz="2400" b="1" spc="-1" dirty="0">
                <a:solidFill>
                  <a:srgbClr val="FF0000"/>
                </a:solidFill>
                <a:latin typeface="Arial"/>
                <a:ea typeface="DejaVu Sans"/>
              </a:rPr>
              <a:t>Vi är även anmäld till</a:t>
            </a:r>
            <a:r>
              <a:rPr lang="sv-SE" sz="2400" b="1" strike="noStrike" spc="-1" dirty="0">
                <a:solidFill>
                  <a:srgbClr val="FF0000"/>
                </a:solidFill>
                <a:latin typeface="Arial"/>
                <a:ea typeface="DejaVu Sans"/>
              </a:rPr>
              <a:t> GFFcupen,(</a:t>
            </a:r>
            <a:r>
              <a:rPr lang="sv-SE" sz="1600" b="1" strike="noStrike" spc="-1" dirty="0">
                <a:solidFill>
                  <a:srgbClr val="FF0000"/>
                </a:solidFill>
                <a:latin typeface="Arial"/>
                <a:ea typeface="DejaVu Sans"/>
              </a:rPr>
              <a:t>har inte fått någon tid ännu, blir max 3 </a:t>
            </a:r>
            <a:r>
              <a:rPr lang="sv-SE" sz="1600" b="1" strike="noStrike" spc="-1" dirty="0" err="1">
                <a:solidFill>
                  <a:srgbClr val="FF0000"/>
                </a:solidFill>
                <a:latin typeface="Arial"/>
                <a:ea typeface="DejaVu Sans"/>
              </a:rPr>
              <a:t>st</a:t>
            </a:r>
            <a:r>
              <a:rPr lang="sv-SE" sz="1600" b="1" strike="noStrike" spc="-1" dirty="0">
                <a:solidFill>
                  <a:srgbClr val="FF0000"/>
                </a:solidFill>
                <a:latin typeface="Arial"/>
                <a:ea typeface="DejaVu Sans"/>
              </a:rPr>
              <a:t> på våren och 3 </a:t>
            </a:r>
            <a:r>
              <a:rPr lang="sv-SE" sz="1600" b="1" strike="noStrike" spc="-1" dirty="0" err="1">
                <a:solidFill>
                  <a:srgbClr val="FF0000"/>
                </a:solidFill>
                <a:latin typeface="Arial"/>
                <a:ea typeface="DejaVu Sans"/>
              </a:rPr>
              <a:t>st</a:t>
            </a:r>
            <a:r>
              <a:rPr lang="sv-SE" sz="1600" b="1" strike="noStrike" spc="-1" dirty="0">
                <a:solidFill>
                  <a:srgbClr val="FF0000"/>
                </a:solidFill>
                <a:latin typeface="Arial"/>
                <a:ea typeface="DejaVu Sans"/>
              </a:rPr>
              <a:t> på hösten)</a:t>
            </a:r>
            <a:endParaRPr lang="sv-SE" sz="1600" b="1" strike="noStrike" spc="-1" dirty="0">
              <a:solidFill>
                <a:srgbClr val="FF0000"/>
              </a:solidFill>
              <a:latin typeface="Arial"/>
            </a:endParaRPr>
          </a:p>
        </p:txBody>
      </p:sp>
      <p:pic>
        <p:nvPicPr>
          <p:cNvPr id="4" name="Bildobjekt 3"/>
          <p:cNvPicPr>
            <a:picLocks noChangeAspect="1"/>
          </p:cNvPicPr>
          <p:nvPr/>
        </p:nvPicPr>
        <p:blipFill>
          <a:blip r:embed="rId4"/>
          <a:stretch>
            <a:fillRect/>
          </a:stretch>
        </p:blipFill>
        <p:spPr>
          <a:xfrm>
            <a:off x="956255" y="1931629"/>
            <a:ext cx="8246035" cy="3306629"/>
          </a:xfrm>
          <a:prstGeom prst="rect">
            <a:avLst/>
          </a:prstGeom>
        </p:spPr>
      </p:pic>
    </p:spTree>
    <p:extLst>
      <p:ext uri="{BB962C8B-B14F-4D97-AF65-F5344CB8AC3E}">
        <p14:creationId xmlns:p14="http://schemas.microsoft.com/office/powerpoint/2010/main" val="4136338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4" name="CustomShape 1"/>
          <p:cNvSpPr/>
          <p:nvPr/>
        </p:nvSpPr>
        <p:spPr>
          <a:xfrm>
            <a:off x="504000" y="1769040"/>
            <a:ext cx="9069120" cy="43819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sv-SE" sz="3200" b="1" strike="noStrike" spc="-1" dirty="0">
                <a:solidFill>
                  <a:srgbClr val="000000"/>
                </a:solidFill>
                <a:latin typeface="Arial"/>
                <a:ea typeface="DejaVu Sans"/>
              </a:rPr>
              <a:t>Avgift</a:t>
            </a:r>
            <a:endParaRPr lang="sv-SE" sz="3200" b="0" strike="noStrike" spc="-1" dirty="0">
              <a:latin typeface="Arial"/>
            </a:endParaRPr>
          </a:p>
          <a:p>
            <a:pPr algn="ctr">
              <a:lnSpc>
                <a:spcPct val="100000"/>
              </a:lnSpc>
            </a:pPr>
            <a:r>
              <a:rPr lang="sv-SE" sz="3200" b="0" strike="noStrike" spc="-1" dirty="0">
                <a:solidFill>
                  <a:srgbClr val="000000"/>
                </a:solidFill>
                <a:latin typeface="Arial"/>
                <a:ea typeface="DejaVu Sans"/>
              </a:rPr>
              <a:t>Deltagaravgift 900Kr</a:t>
            </a:r>
            <a:endParaRPr lang="sv-SE" sz="3200" b="0" strike="noStrike" spc="-1" dirty="0">
              <a:latin typeface="Arial"/>
            </a:endParaRPr>
          </a:p>
          <a:p>
            <a:pPr algn="ctr">
              <a:lnSpc>
                <a:spcPct val="100000"/>
              </a:lnSpc>
            </a:pPr>
            <a:r>
              <a:rPr lang="sv-SE" sz="3200" b="0" strike="noStrike" spc="-1" dirty="0">
                <a:solidFill>
                  <a:srgbClr val="000000"/>
                </a:solidFill>
                <a:latin typeface="Arial"/>
                <a:ea typeface="DejaVu Sans"/>
              </a:rPr>
              <a:t>+</a:t>
            </a:r>
            <a:endParaRPr lang="sv-SE" sz="3200" b="0" strike="noStrike" spc="-1" dirty="0">
              <a:latin typeface="Arial"/>
            </a:endParaRPr>
          </a:p>
          <a:p>
            <a:pPr algn="ctr">
              <a:lnSpc>
                <a:spcPct val="100000"/>
              </a:lnSpc>
            </a:pPr>
            <a:r>
              <a:rPr lang="sv-SE" sz="3200" b="0" strike="noStrike" spc="-1" dirty="0">
                <a:solidFill>
                  <a:srgbClr val="000000"/>
                </a:solidFill>
                <a:latin typeface="Arial"/>
                <a:ea typeface="DejaVu Sans"/>
              </a:rPr>
              <a:t>Medlem i HSK</a:t>
            </a:r>
            <a:endParaRPr lang="sv-SE" sz="3200" b="0" strike="noStrike" spc="-1" dirty="0">
              <a:latin typeface="Arial"/>
            </a:endParaRPr>
          </a:p>
          <a:p>
            <a:pPr algn="ctr">
              <a:lnSpc>
                <a:spcPct val="100000"/>
              </a:lnSpc>
            </a:pPr>
            <a:r>
              <a:rPr lang="sv-SE" sz="3200" b="0" strike="noStrike" spc="-1" dirty="0">
                <a:solidFill>
                  <a:srgbClr val="000000"/>
                </a:solidFill>
                <a:latin typeface="Arial"/>
                <a:ea typeface="DejaVu Sans"/>
              </a:rPr>
              <a:t>(200kr person/400kr familj) </a:t>
            </a:r>
          </a:p>
          <a:p>
            <a:pPr algn="ctr">
              <a:lnSpc>
                <a:spcPct val="100000"/>
              </a:lnSpc>
            </a:pPr>
            <a:r>
              <a:rPr lang="sv-SE" sz="2400" spc="-1" dirty="0">
                <a:solidFill>
                  <a:srgbClr val="FF0000"/>
                </a:solidFill>
                <a:latin typeface="Arial"/>
              </a:rPr>
              <a:t>Kommer via mail</a:t>
            </a:r>
            <a:endParaRPr lang="sv-SE" sz="2400" b="0" strike="noStrike" spc="-1" dirty="0">
              <a:solidFill>
                <a:srgbClr val="FF0000"/>
              </a:solidFill>
              <a:latin typeface="Arial"/>
            </a:endParaRPr>
          </a:p>
        </p:txBody>
      </p:sp>
    </p:spTree>
    <p:extLst>
      <p:ext uri="{BB962C8B-B14F-4D97-AF65-F5344CB8AC3E}">
        <p14:creationId xmlns:p14="http://schemas.microsoft.com/office/powerpoint/2010/main" val="995183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949025" y="1493584"/>
            <a:ext cx="3898440" cy="77797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3200" b="1" strike="noStrike" spc="-1">
                <a:solidFill>
                  <a:srgbClr val="000000"/>
                </a:solidFill>
                <a:latin typeface="Arial"/>
                <a:ea typeface="DejaVu Sans"/>
              </a:rPr>
              <a:t>Arbetsinsats</a:t>
            </a:r>
            <a:endParaRPr lang="sv-SE" sz="3200" b="0" strike="noStrike" spc="-1">
              <a:latin typeface="Arial"/>
            </a:endParaRPr>
          </a:p>
        </p:txBody>
      </p:sp>
      <p:sp>
        <p:nvSpPr>
          <p:cNvPr id="4" name="CustomShape 1"/>
          <p:cNvSpPr/>
          <p:nvPr/>
        </p:nvSpPr>
        <p:spPr>
          <a:xfrm>
            <a:off x="544713" y="2103923"/>
            <a:ext cx="9069120" cy="699907"/>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endParaRPr lang="sv-SE" sz="1800" b="0" strike="noStrike" spc="-1">
              <a:latin typeface="Arial"/>
            </a:endParaRPr>
          </a:p>
          <a:p>
            <a:pPr algn="ctr">
              <a:lnSpc>
                <a:spcPct val="100000"/>
              </a:lnSpc>
            </a:pPr>
            <a:endParaRPr lang="sv-SE" sz="1800" b="0" strike="noStrike" spc="-1">
              <a:latin typeface="Arial"/>
            </a:endParaRPr>
          </a:p>
          <a:p>
            <a:pPr algn="ctr">
              <a:lnSpc>
                <a:spcPct val="100000"/>
              </a:lnSpc>
            </a:pPr>
            <a:r>
              <a:rPr lang="sv-SE" sz="2000" b="0" strike="noStrike" spc="-1">
                <a:solidFill>
                  <a:srgbClr val="000000"/>
                </a:solidFill>
                <a:latin typeface="Arial"/>
                <a:ea typeface="DejaVu Sans"/>
              </a:rPr>
              <a:t> </a:t>
            </a:r>
            <a:r>
              <a:rPr lang="sv-SE" sz="2000" b="0" strike="sngStrike" spc="-1">
                <a:solidFill>
                  <a:srgbClr val="000000"/>
                </a:solidFill>
                <a:latin typeface="Arial"/>
                <a:ea typeface="DejaVu Sans"/>
              </a:rPr>
              <a:t>Jordutkörning (1 bil med </a:t>
            </a:r>
            <a:r>
              <a:rPr lang="sv-SE" sz="2000" strike="sngStrike" spc="-1">
                <a:solidFill>
                  <a:srgbClr val="000000"/>
                </a:solidFill>
              </a:rPr>
              <a:t>släp) 24/4 </a:t>
            </a:r>
            <a:r>
              <a:rPr lang="sv-SE" sz="2000" strike="sngStrike" spc="-1" err="1">
                <a:solidFill>
                  <a:srgbClr val="000000"/>
                </a:solidFill>
              </a:rPr>
              <a:t>Kl</a:t>
            </a:r>
            <a:r>
              <a:rPr lang="sv-SE" sz="2000" strike="sngStrike" spc="-1">
                <a:solidFill>
                  <a:srgbClr val="000000"/>
                </a:solidFill>
              </a:rPr>
              <a:t> 09:30, vi hade 3 representanter, </a:t>
            </a:r>
            <a:r>
              <a:rPr lang="sv-SE" sz="2000" strike="sngStrike" spc="-1" err="1">
                <a:solidFill>
                  <a:srgbClr val="000000"/>
                </a:solidFill>
              </a:rPr>
              <a:t>Livs,Elsas</a:t>
            </a:r>
            <a:r>
              <a:rPr lang="sv-SE" sz="2000" strike="sngStrike" spc="-1">
                <a:solidFill>
                  <a:srgbClr val="000000"/>
                </a:solidFill>
              </a:rPr>
              <a:t> och Smillas förälder</a:t>
            </a:r>
            <a:endParaRPr lang="sv-SE" sz="3200" b="0" strike="sngStrike" spc="-1">
              <a:latin typeface="Arial"/>
            </a:endParaRPr>
          </a:p>
          <a:p>
            <a:pPr algn="ctr">
              <a:lnSpc>
                <a:spcPct val="100000"/>
              </a:lnSpc>
            </a:pPr>
            <a:r>
              <a:rPr lang="sv-SE" sz="3200" b="0" strike="noStrike" spc="-1">
                <a:solidFill>
                  <a:srgbClr val="000000"/>
                </a:solidFill>
                <a:latin typeface="Arial"/>
                <a:ea typeface="DejaVu Sans"/>
              </a:rPr>
              <a:t> </a:t>
            </a:r>
            <a:endParaRPr lang="sv-SE" sz="3200" b="0" strike="noStrike" spc="-1">
              <a:latin typeface="Arial"/>
            </a:endParaRPr>
          </a:p>
          <a:p>
            <a:pPr algn="ctr">
              <a:lnSpc>
                <a:spcPct val="100000"/>
              </a:lnSpc>
            </a:pPr>
            <a:endParaRPr lang="sv-SE" sz="3200" b="0" strike="noStrike" spc="-1">
              <a:latin typeface="Arial"/>
            </a:endParaRPr>
          </a:p>
        </p:txBody>
      </p:sp>
      <p:sp>
        <p:nvSpPr>
          <p:cNvPr id="6" name="CustomShape 2"/>
          <p:cNvSpPr/>
          <p:nvPr/>
        </p:nvSpPr>
        <p:spPr>
          <a:xfrm>
            <a:off x="544713" y="2623559"/>
            <a:ext cx="8872752" cy="359777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2400" b="0" strike="noStrike" spc="-1" dirty="0">
              <a:solidFill>
                <a:srgbClr val="000000"/>
              </a:solidFill>
              <a:latin typeface="Arial"/>
              <a:ea typeface="DejaVu Sans"/>
            </a:endParaRPr>
          </a:p>
          <a:p>
            <a:pPr algn="ctr">
              <a:lnSpc>
                <a:spcPct val="100000"/>
              </a:lnSpc>
            </a:pPr>
            <a:endParaRPr lang="sv-SE" sz="2400" spc="-1" dirty="0">
              <a:solidFill>
                <a:srgbClr val="000000"/>
              </a:solidFill>
              <a:latin typeface="Arial"/>
              <a:ea typeface="DejaVu Sans"/>
            </a:endParaRPr>
          </a:p>
          <a:p>
            <a:pPr algn="ctr">
              <a:lnSpc>
                <a:spcPct val="100000"/>
              </a:lnSpc>
            </a:pPr>
            <a:r>
              <a:rPr lang="sv-SE" sz="2400" b="0" strike="noStrike" spc="-1" dirty="0">
                <a:solidFill>
                  <a:srgbClr val="000000"/>
                </a:solidFill>
                <a:latin typeface="Arial"/>
                <a:ea typeface="DejaVu Sans"/>
              </a:rPr>
              <a:t>Midsommarkontakt- Malin Johansson</a:t>
            </a:r>
          </a:p>
          <a:p>
            <a:pPr algn="ctr">
              <a:lnSpc>
                <a:spcPct val="100000"/>
              </a:lnSpc>
            </a:pPr>
            <a:r>
              <a:rPr lang="sv-SE" sz="2400" spc="-1" dirty="0">
                <a:solidFill>
                  <a:srgbClr val="000000"/>
                </a:solidFill>
              </a:rPr>
              <a:t>Midsommar (Malin meddelar våra uppgifter)</a:t>
            </a:r>
            <a:endParaRPr lang="sv-SE" sz="2400" b="0" strike="noStrike" spc="-1" dirty="0">
              <a:latin typeface="Arial"/>
            </a:endParaRPr>
          </a:p>
          <a:p>
            <a:pPr algn="ctr">
              <a:lnSpc>
                <a:spcPct val="100000"/>
              </a:lnSpc>
            </a:pPr>
            <a:r>
              <a:rPr lang="sv-SE" sz="2400" b="0" strike="noStrike" spc="-1" dirty="0">
                <a:solidFill>
                  <a:srgbClr val="000000"/>
                </a:solidFill>
                <a:latin typeface="Arial"/>
                <a:ea typeface="DejaVu Sans"/>
              </a:rPr>
              <a:t>Domaransvarig/</a:t>
            </a:r>
            <a:r>
              <a:rPr lang="sv-SE" sz="2400" b="0" strike="noStrike" spc="-1" dirty="0" err="1">
                <a:solidFill>
                  <a:srgbClr val="000000"/>
                </a:solidFill>
                <a:latin typeface="Arial"/>
                <a:ea typeface="DejaVu Sans"/>
              </a:rPr>
              <a:t>clever</a:t>
            </a:r>
            <a:r>
              <a:rPr lang="sv-SE" sz="2400" b="0" strike="noStrike" spc="-1" dirty="0">
                <a:solidFill>
                  <a:srgbClr val="000000"/>
                </a:solidFill>
                <a:latin typeface="Arial"/>
                <a:ea typeface="DejaVu Sans"/>
              </a:rPr>
              <a:t> service </a:t>
            </a:r>
            <a:r>
              <a:rPr lang="sv-SE" sz="2400" spc="-1" dirty="0">
                <a:solidFill>
                  <a:srgbClr val="000000"/>
                </a:solidFill>
                <a:latin typeface="Arial"/>
                <a:ea typeface="DejaVu Sans"/>
              </a:rPr>
              <a:t>Martin Strömbergsson</a:t>
            </a:r>
            <a:endParaRPr lang="sv-SE" sz="2400" b="0" strike="noStrike" spc="-1" dirty="0">
              <a:latin typeface="Arial"/>
            </a:endParaRPr>
          </a:p>
          <a:p>
            <a:pPr algn="ctr"/>
            <a:r>
              <a:rPr lang="sv-SE" sz="2400" spc="-1" dirty="0">
                <a:solidFill>
                  <a:srgbClr val="000000"/>
                </a:solidFill>
              </a:rPr>
              <a:t>webbmaster i Laget.se Magnus Öhlund</a:t>
            </a:r>
          </a:p>
          <a:p>
            <a:pPr algn="ctr">
              <a:lnSpc>
                <a:spcPct val="100000"/>
              </a:lnSpc>
            </a:pPr>
            <a:r>
              <a:rPr lang="sv-SE" sz="2400" b="0" strike="noStrike" spc="-1" dirty="0">
                <a:solidFill>
                  <a:srgbClr val="000000"/>
                </a:solidFill>
                <a:latin typeface="Arial"/>
                <a:ea typeface="DejaVu Sans"/>
              </a:rPr>
              <a:t>Kassör </a:t>
            </a:r>
            <a:r>
              <a:rPr lang="sv-SE" sz="2400" spc="-1" dirty="0">
                <a:solidFill>
                  <a:srgbClr val="000000"/>
                </a:solidFill>
                <a:latin typeface="Arial"/>
                <a:ea typeface="DejaVu Sans"/>
              </a:rPr>
              <a:t>Mia Wallström</a:t>
            </a:r>
            <a:endParaRPr lang="sv-SE" sz="2400" b="0" strike="noStrike" spc="-1" dirty="0">
              <a:latin typeface="Arial"/>
            </a:endParaRPr>
          </a:p>
          <a:p>
            <a:pPr algn="ctr">
              <a:lnSpc>
                <a:spcPct val="100000"/>
              </a:lnSpc>
            </a:pPr>
            <a:r>
              <a:rPr lang="sv-SE" sz="2400" spc="-1" dirty="0">
                <a:solidFill>
                  <a:srgbClr val="000000"/>
                </a:solidFill>
                <a:latin typeface="Arial"/>
              </a:rPr>
              <a:t>Trivselaktivitet/teamkänsla för laget (?)</a:t>
            </a:r>
          </a:p>
          <a:p>
            <a:pPr algn="ctr">
              <a:lnSpc>
                <a:spcPct val="100000"/>
              </a:lnSpc>
            </a:pPr>
            <a:r>
              <a:rPr lang="sv-SE" sz="1400" spc="-1" dirty="0">
                <a:solidFill>
                  <a:srgbClr val="FF0000"/>
                </a:solidFill>
                <a:latin typeface="Arial"/>
              </a:rPr>
              <a:t>Det var bra aktivitet på föräldrarna som fanns representerade under föräldramötet. Denna aktivitet tar vi tränare på oss om ingen annan har fått något bättre förslag.</a:t>
            </a:r>
          </a:p>
          <a:p>
            <a:pPr algn="ctr">
              <a:lnSpc>
                <a:spcPct val="100000"/>
              </a:lnSpc>
            </a:pPr>
            <a:endParaRPr lang="sv-SE" sz="2400" b="0" strike="noStrike" spc="-1" dirty="0">
              <a:solidFill>
                <a:srgbClr val="000000"/>
              </a:solidFill>
              <a:latin typeface="Arial"/>
            </a:endParaRPr>
          </a:p>
          <a:p>
            <a:pPr algn="ctr">
              <a:lnSpc>
                <a:spcPct val="100000"/>
              </a:lnSpc>
            </a:pPr>
            <a:r>
              <a:rPr lang="sv-SE" sz="2400" b="0" strike="noStrike" spc="-1" dirty="0">
                <a:solidFill>
                  <a:srgbClr val="000000"/>
                </a:solidFill>
                <a:latin typeface="Arial"/>
                <a:ea typeface="DejaVu Sans"/>
              </a:rPr>
              <a:t>Matchvärd (Café, Bollkastning, priser, omklädningsrum mm..), se nästa sida……</a:t>
            </a:r>
            <a:endParaRPr lang="sv-SE" sz="2400" b="0" strike="noStrike" spc="-1" dirty="0">
              <a:latin typeface="Arial"/>
            </a:endParaRPr>
          </a:p>
        </p:txBody>
      </p:sp>
    </p:spTree>
    <p:extLst>
      <p:ext uri="{BB962C8B-B14F-4D97-AF65-F5344CB8AC3E}">
        <p14:creationId xmlns:p14="http://schemas.microsoft.com/office/powerpoint/2010/main" val="1406705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0907D752C86E3C4489207F49A801DDF7" ma:contentTypeVersion="2" ma:contentTypeDescription="Skapa ett nytt dokument." ma:contentTypeScope="" ma:versionID="5a68d6d92912d2fbde974fa3e27ac023">
  <xsd:schema xmlns:xsd="http://www.w3.org/2001/XMLSchema" xmlns:xs="http://www.w3.org/2001/XMLSchema" xmlns:p="http://schemas.microsoft.com/office/2006/metadata/properties" xmlns:ns2="f06feb33-5c25-49a3-8ee2-3409d2c5ef3d" targetNamespace="http://schemas.microsoft.com/office/2006/metadata/properties" ma:root="true" ma:fieldsID="0f2a0ab9c760d9e4d7667c6aa144b718" ns2:_="">
    <xsd:import namespace="f06feb33-5c25-49a3-8ee2-3409d2c5ef3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6feb33-5c25-49a3-8ee2-3409d2c5ef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80BECC-2004-44EC-9C9A-F7CE22B58269}">
  <ds:schemaRefs>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f06feb33-5c25-49a3-8ee2-3409d2c5ef3d"/>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10D645B8-D9EF-4219-BA74-D21168DB90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6feb33-5c25-49a3-8ee2-3409d2c5ef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4BE7ECC-57CE-457C-84D2-6E8239F792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TotalTime>
  <Words>1695</Words>
  <Application>Microsoft Office PowerPoint</Application>
  <PresentationFormat>Anpassad</PresentationFormat>
  <Paragraphs>200</Paragraphs>
  <Slides>22</Slides>
  <Notes>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22</vt:i4>
      </vt:variant>
    </vt:vector>
  </HeadingPairs>
  <TitlesOfParts>
    <vt:vector size="29" baseType="lpstr">
      <vt:lpstr>Arial</vt:lpstr>
      <vt:lpstr>Calibri</vt:lpstr>
      <vt:lpstr>DejaVu Sans</vt:lpstr>
      <vt:lpstr>Segoe UI</vt:lpstr>
      <vt:lpstr>Symbol</vt:lpstr>
      <vt:lpstr>Wingdings</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subject/>
  <dc:creator>Rauden Mikael - KS - Ekonomi</dc:creator>
  <dc:description/>
  <cp:lastModifiedBy>Rauden Mikael - EKF - Ekonomistab</cp:lastModifiedBy>
  <cp:revision>6</cp:revision>
  <dcterms:created xsi:type="dcterms:W3CDTF">2016-04-21T17:28:56Z</dcterms:created>
  <dcterms:modified xsi:type="dcterms:W3CDTF">2022-05-03T18:36:19Z</dcterms:modified>
  <dc:language>sv-SE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Anpassad</vt:lpwstr>
  </property>
  <property fmtid="{D5CDD505-2E9C-101B-9397-08002B2CF9AE}" pid="9" name="ScaleCrop">
    <vt:bool>false</vt:bool>
  </property>
  <property fmtid="{D5CDD505-2E9C-101B-9397-08002B2CF9AE}" pid="10" name="ShareDoc">
    <vt:bool>false</vt:bool>
  </property>
  <property fmtid="{D5CDD505-2E9C-101B-9397-08002B2CF9AE}" pid="11" name="Slides">
    <vt:i4>10</vt:i4>
  </property>
  <property fmtid="{D5CDD505-2E9C-101B-9397-08002B2CF9AE}" pid="12" name="_NewReviewCycle">
    <vt:lpwstr/>
  </property>
  <property fmtid="{D5CDD505-2E9C-101B-9397-08002B2CF9AE}" pid="13" name="ContentTypeId">
    <vt:lpwstr>0x0101000907D752C86E3C4489207F49A801DDF7</vt:lpwstr>
  </property>
</Properties>
</file>