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74" r:id="rId4"/>
    <p:sldId id="286" r:id="rId5"/>
    <p:sldId id="283" r:id="rId6"/>
    <p:sldId id="281" r:id="rId7"/>
    <p:sldId id="268" r:id="rId8"/>
    <p:sldId id="285" r:id="rId9"/>
    <p:sldId id="279" r:id="rId10"/>
    <p:sldId id="262" r:id="rId11"/>
    <p:sldId id="275" r:id="rId12"/>
    <p:sldId id="284" r:id="rId13"/>
    <p:sldId id="278" r:id="rId14"/>
    <p:sldId id="287" r:id="rId15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191E16-3011-4FCD-87F2-CAA651719C6D}" v="8" dt="2023-05-04T15:33:08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>
        <p:scale>
          <a:sx n="110" d="100"/>
          <a:sy n="110" d="100"/>
        </p:scale>
        <p:origin x="638" y="-13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3" y="4715138"/>
            <a:ext cx="5438125" cy="4466961"/>
          </a:xfrm>
          <a:prstGeom prst="rect">
            <a:avLst/>
          </a:prstGeom>
          <a:noFill/>
          <a:ln>
            <a:noFill/>
          </a:ln>
        </p:spPr>
        <p:txBody>
          <a:bodyPr lIns="88207" tIns="88207" rIns="88207" bIns="88207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6793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79763" y="4715138"/>
            <a:ext cx="5438006" cy="4467010"/>
          </a:xfrm>
          <a:prstGeom prst="rect">
            <a:avLst/>
          </a:prstGeom>
        </p:spPr>
        <p:txBody>
          <a:bodyPr lIns="88207" tIns="88207" rIns="88207" bIns="88207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79763" y="4715138"/>
            <a:ext cx="5438125" cy="4466961"/>
          </a:xfrm>
          <a:prstGeom prst="rect">
            <a:avLst/>
          </a:prstGeom>
          <a:noFill/>
          <a:ln>
            <a:noFill/>
          </a:ln>
        </p:spPr>
        <p:txBody>
          <a:bodyPr lIns="88207" tIns="88207" rIns="88207" bIns="88207" anchor="ctr" anchorCtr="0">
            <a:noAutofit/>
          </a:bodyPr>
          <a:lstStyle/>
          <a:p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79763" y="4715138"/>
            <a:ext cx="5438125" cy="4466961"/>
          </a:xfrm>
          <a:prstGeom prst="rect">
            <a:avLst/>
          </a:prstGeom>
          <a:noFill/>
          <a:ln>
            <a:noFill/>
          </a:ln>
        </p:spPr>
        <p:txBody>
          <a:bodyPr lIns="88207" tIns="88207" rIns="88207" bIns="88207" anchor="ctr" anchorCtr="0">
            <a:noAutofit/>
          </a:bodyPr>
          <a:lstStyle/>
          <a:p>
            <a:endParaRPr dirty="0"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147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1000116"/>
            <a:ext cx="8229600" cy="8572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928801"/>
            <a:ext cx="8229600" cy="41973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" name="Shape 24"/>
          <p:cNvCxnSpPr/>
          <p:nvPr/>
        </p:nvCxnSpPr>
        <p:spPr>
          <a:xfrm>
            <a:off x="214282" y="6215082"/>
            <a:ext cx="864399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/>
          <p:nvPr/>
        </p:nvSpPr>
        <p:spPr>
          <a:xfrm>
            <a:off x="357158" y="6211308"/>
            <a:ext cx="166141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sv-S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Hagaströms SK - Fotboll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Box 14025</a:t>
            </a:r>
            <a:b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80014 Gävle 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4491019" y="6211308"/>
            <a:ext cx="1423209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Telefon: 026197966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Fax: 026-198034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6429387" y="6211308"/>
            <a:ext cx="2669513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E-post:fotboll@hagastromssk.se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Hemsida: www.hagastromssk.se/fotboll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2533733" y="6211308"/>
            <a:ext cx="1442125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Bankgiro 5782-6463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sv-SE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PlusGiro 694168-6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vsnittsrubri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Jämförels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nehåll med bild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ed bild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Rubrik och lodrät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Lodrät rubrik och 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://www1.idrottonline.se/default.aspx?id=37671" TargetMode="Externa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v-S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sv-S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Shape 11" descr="http://www1.idrottonline.se/ImageVault/Images/id_86197/width_980/compressionQuality_0/scope_1/ImageVaultHandler.aspx">
            <a:hlinkClick r:id="rId11"/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0531" y="19050"/>
            <a:ext cx="8953499" cy="8953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a.lundell75@hotmail.se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85800" y="1463219"/>
            <a:ext cx="7772400" cy="2091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sv-SE" dirty="0"/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v-SE" dirty="0"/>
              <a:t>2023-05-04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EF60D-95A1-484B-A67B-085C7DA17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Materiel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4C167F-4AA4-6943-9EDA-4B8F1881C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28800"/>
            <a:ext cx="8229600" cy="4452527"/>
          </a:xfrm>
        </p:spPr>
        <p:txBody>
          <a:bodyPr/>
          <a:lstStyle/>
          <a:p>
            <a:pPr marL="457200" indent="-381000">
              <a:spcBef>
                <a:spcPts val="0"/>
              </a:spcBef>
            </a:pPr>
            <a:r>
              <a:rPr lang="sv-SE" sz="2400" dirty="0"/>
              <a:t>Matchkläder kommer som tidigare att tas med till varje match och tvättas av en förälder enligt lista. Special </a:t>
            </a:r>
            <a:r>
              <a:rPr lang="sv-SE" sz="2400"/>
              <a:t>tvättmedel bifogas. </a:t>
            </a:r>
            <a:endParaRPr lang="sv-SE" sz="2400" dirty="0"/>
          </a:p>
          <a:p>
            <a:pPr marL="457200" indent="-381000">
              <a:spcBef>
                <a:spcPts val="0"/>
              </a:spcBef>
            </a:pPr>
            <a:endParaRPr lang="sv-SE" sz="2400" dirty="0"/>
          </a:p>
          <a:p>
            <a:pPr marL="457200" indent="-381000">
              <a:spcBef>
                <a:spcPts val="0"/>
              </a:spcBef>
            </a:pPr>
            <a:r>
              <a:rPr lang="sv-SE" sz="2400" dirty="0"/>
              <a:t>Träningskläder: beställs individuellt på Intersports hemsida</a:t>
            </a:r>
          </a:p>
          <a:p>
            <a:pPr marL="457200" indent="-381000">
              <a:spcBef>
                <a:spcPts val="0"/>
              </a:spcBef>
            </a:pPr>
            <a:endParaRPr lang="sv-SE" sz="2000" dirty="0"/>
          </a:p>
          <a:p>
            <a:pPr marL="457200" indent="-381000">
              <a:spcBef>
                <a:spcPts val="0"/>
              </a:spcBef>
            </a:pPr>
            <a:r>
              <a:rPr lang="sv-SE" sz="2400" dirty="0"/>
              <a:t>Registrera gärna ert medlemskap på Intersport med </a:t>
            </a:r>
            <a:r>
              <a:rPr lang="sv-SE" sz="2400" dirty="0" err="1"/>
              <a:t>Hagaström</a:t>
            </a:r>
            <a:r>
              <a:rPr lang="sv-SE" sz="2400" dirty="0"/>
              <a:t> som förening för det genererar pengar tillbaka till föreningen. </a:t>
            </a:r>
          </a:p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640668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Åtaganden för föräldrar/lag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2000" dirty="0"/>
              <a:t>En städvecka för varje lag i förrådet. P födda 2011 v 30.</a:t>
            </a:r>
          </a:p>
          <a:p>
            <a:r>
              <a:rPr lang="sv-SE" sz="2000" dirty="0"/>
              <a:t>Jordutkörning söndag 7/5 (tar ca 3 h). Samling 9.30.</a:t>
            </a:r>
          </a:p>
          <a:p>
            <a:pPr lvl="1"/>
            <a:r>
              <a:rPr lang="sv-SE" sz="1600" dirty="0"/>
              <a:t>1-2 </a:t>
            </a:r>
            <a:r>
              <a:rPr lang="sv-SE" sz="1600" dirty="0" err="1"/>
              <a:t>st</a:t>
            </a:r>
            <a:r>
              <a:rPr lang="sv-SE" sz="1600" dirty="0"/>
              <a:t> eller fler släpkärror eller flakbilar per lag, och minst 5-6 </a:t>
            </a:r>
            <a:r>
              <a:rPr lang="sv-SE" sz="1600" dirty="0" err="1"/>
              <a:t>pers</a:t>
            </a:r>
            <a:r>
              <a:rPr lang="sv-SE" sz="1600" dirty="0"/>
              <a:t>/lag.  (helst öppna släp). </a:t>
            </a:r>
          </a:p>
          <a:p>
            <a:r>
              <a:rPr lang="sv-SE" sz="2000" dirty="0"/>
              <a:t>Cafeteria/Fikavagn </a:t>
            </a:r>
          </a:p>
          <a:p>
            <a:pPr lvl="1"/>
            <a:r>
              <a:rPr lang="sv-SE" sz="1600" dirty="0"/>
              <a:t>utse en kontaktperson för </a:t>
            </a:r>
            <a:r>
              <a:rPr lang="sv-SE" sz="1600" dirty="0" err="1"/>
              <a:t>cafevagn</a:t>
            </a:r>
            <a:r>
              <a:rPr lang="sv-SE" sz="1600" dirty="0"/>
              <a:t> per lag. Meddela Maria L: </a:t>
            </a:r>
            <a:r>
              <a:rPr lang="sv-SE" sz="1600" u="sng" dirty="0">
                <a:hlinkClick r:id="rId2"/>
              </a:rPr>
              <a:t>Maria.lundell75@hotmail.se</a:t>
            </a:r>
            <a:endParaRPr lang="sv-SE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Midsommarfirande </a:t>
            </a:r>
          </a:p>
          <a:p>
            <a:pPr marL="635000" lvl="1" indent="0">
              <a:buNone/>
            </a:pPr>
            <a:r>
              <a:rPr lang="sv-SE" sz="1600" dirty="0"/>
              <a:t>- utse en kontaktperson per lag för planering innan (från 7-manna) . Meddela Maria L: </a:t>
            </a:r>
            <a:r>
              <a:rPr lang="sv-SE" sz="1600" u="sng" dirty="0">
                <a:hlinkClick r:id="rId2"/>
              </a:rPr>
              <a:t>Maria.lundell75@hotmail.se</a:t>
            </a:r>
            <a:endParaRPr lang="sv-SE" sz="1050" dirty="0"/>
          </a:p>
          <a:p>
            <a:r>
              <a:rPr lang="sv-SE" sz="2000" dirty="0"/>
              <a:t>Arbetsdag för föreningen efter sommaren</a:t>
            </a:r>
          </a:p>
          <a:p>
            <a:pPr lvl="1"/>
            <a:r>
              <a:rPr lang="sv-SE" sz="1600" dirty="0"/>
              <a:t> mer info kommer senare</a:t>
            </a:r>
          </a:p>
        </p:txBody>
      </p:sp>
    </p:spTree>
    <p:extLst>
      <p:ext uri="{BB962C8B-B14F-4D97-AF65-F5344CB8AC3E}">
        <p14:creationId xmlns:p14="http://schemas.microsoft.com/office/powerpoint/2010/main" val="1050631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7474CD-0F31-B05B-60D8-D32CE910E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Matcher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1645E-3B75-98BC-2EE3-3C75A5E4E6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Matchvärd</a:t>
            </a:r>
            <a:endParaRPr lang="en-GB" dirty="0"/>
          </a:p>
          <a:p>
            <a:r>
              <a:rPr lang="en-GB" dirty="0" err="1"/>
              <a:t>Fikavagnsansvarig</a:t>
            </a:r>
            <a:endParaRPr lang="en-GB" dirty="0"/>
          </a:p>
          <a:p>
            <a:r>
              <a:rPr lang="en-GB" dirty="0" err="1"/>
              <a:t>Bollkastning</a:t>
            </a:r>
            <a:endParaRPr lang="en-GB" dirty="0"/>
          </a:p>
          <a:p>
            <a:r>
              <a:rPr lang="en-GB" dirty="0" err="1"/>
              <a:t>Tvätt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matchkläder</a:t>
            </a:r>
            <a:endParaRPr lang="en-GB" dirty="0"/>
          </a:p>
          <a:p>
            <a:endParaRPr lang="en-GB" dirty="0"/>
          </a:p>
          <a:p>
            <a:r>
              <a:rPr lang="en-GB" sz="2800" dirty="0" err="1"/>
              <a:t>Listor</a:t>
            </a:r>
            <a:r>
              <a:rPr lang="en-GB" sz="2800" dirty="0"/>
              <a:t> </a:t>
            </a:r>
            <a:r>
              <a:rPr lang="en-GB" sz="2800" dirty="0" err="1"/>
              <a:t>kommer</a:t>
            </a:r>
            <a:r>
              <a:rPr lang="en-GB" sz="2800" dirty="0"/>
              <a:t>. </a:t>
            </a:r>
          </a:p>
          <a:p>
            <a:r>
              <a:rPr lang="en-GB" sz="2400" dirty="0"/>
              <a:t>Kan man </a:t>
            </a:r>
            <a:r>
              <a:rPr lang="en-GB" sz="2400" dirty="0" err="1"/>
              <a:t>inte</a:t>
            </a:r>
            <a:r>
              <a:rPr lang="en-GB" sz="2400" dirty="0"/>
              <a:t> </a:t>
            </a:r>
            <a:r>
              <a:rPr lang="en-GB" sz="2400" dirty="0" err="1"/>
              <a:t>så</a:t>
            </a:r>
            <a:r>
              <a:rPr lang="en-GB" sz="2400" dirty="0"/>
              <a:t> </a:t>
            </a:r>
            <a:r>
              <a:rPr lang="en-GB" sz="2400" dirty="0" err="1"/>
              <a:t>behöver</a:t>
            </a:r>
            <a:r>
              <a:rPr lang="en-GB" sz="2400" dirty="0"/>
              <a:t> </a:t>
            </a:r>
            <a:r>
              <a:rPr lang="en-GB" sz="2400" dirty="0" err="1"/>
              <a:t>själv</a:t>
            </a:r>
            <a:r>
              <a:rPr lang="en-GB" sz="2400" dirty="0"/>
              <a:t> se till </a:t>
            </a:r>
            <a:r>
              <a:rPr lang="en-GB" sz="2400" dirty="0" err="1"/>
              <a:t>att</a:t>
            </a:r>
            <a:r>
              <a:rPr lang="en-GB" sz="2400" dirty="0"/>
              <a:t> </a:t>
            </a:r>
            <a:r>
              <a:rPr lang="en-GB" sz="2400" dirty="0" err="1"/>
              <a:t>byta</a:t>
            </a:r>
            <a:r>
              <a:rPr lang="en-GB" sz="2400" dirty="0"/>
              <a:t> med </a:t>
            </a:r>
            <a:r>
              <a:rPr lang="en-GB" sz="2400" dirty="0" err="1"/>
              <a:t>ngn</a:t>
            </a:r>
            <a:r>
              <a:rPr lang="en-GB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4591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799" y="1124744"/>
            <a:ext cx="7772400" cy="1470024"/>
          </a:xfrm>
        </p:spPr>
        <p:txBody>
          <a:bodyPr/>
          <a:lstStyle/>
          <a:p>
            <a:r>
              <a:rPr lang="sv-SE" dirty="0"/>
              <a:t>Lotter / Toapapper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51519" y="2276872"/>
            <a:ext cx="8206679" cy="3361928"/>
          </a:xfrm>
        </p:spPr>
        <p:txBody>
          <a:bodyPr/>
          <a:lstStyle/>
          <a:p>
            <a:endParaRPr lang="sv-SE" sz="2000" dirty="0"/>
          </a:p>
          <a:p>
            <a:pPr lvl="1" algn="l"/>
            <a:r>
              <a:rPr lang="sv-SE" sz="2000" dirty="0">
                <a:solidFill>
                  <a:schemeClr val="tx1"/>
                </a:solidFill>
              </a:rPr>
              <a:t>För att slippa höja deltagaravgifter kommer alla spelare (från 7 manna) sälja 4 lotter var av sportlotten. Kostnad 50 kr/styck. Infolapp med tips på vad man kan säga när man säljer medföljer. </a:t>
            </a:r>
          </a:p>
          <a:p>
            <a:pPr lvl="1" algn="l"/>
            <a:r>
              <a:rPr lang="sv-SE" sz="2000" dirty="0" err="1">
                <a:solidFill>
                  <a:schemeClr val="tx1"/>
                </a:solidFill>
              </a:rPr>
              <a:t>Swisha</a:t>
            </a:r>
            <a:r>
              <a:rPr lang="sv-SE" sz="2000" dirty="0">
                <a:solidFill>
                  <a:schemeClr val="tx1"/>
                </a:solidFill>
              </a:rPr>
              <a:t> gärna direkt 200kr till Marie 070 2005217</a:t>
            </a:r>
          </a:p>
          <a:p>
            <a:pPr lvl="1" algn="l"/>
            <a:r>
              <a:rPr lang="sv-SE" sz="2000" dirty="0">
                <a:solidFill>
                  <a:schemeClr val="tx1"/>
                </a:solidFill>
              </a:rPr>
              <a:t>Här saknas några inbetalningar. </a:t>
            </a:r>
          </a:p>
          <a:p>
            <a:pPr lvl="1" algn="l"/>
            <a:endParaRPr lang="sv-SE" sz="2000" dirty="0">
              <a:solidFill>
                <a:schemeClr val="tx1"/>
              </a:solidFill>
            </a:endParaRPr>
          </a:p>
          <a:p>
            <a:pPr lvl="1" algn="l"/>
            <a:r>
              <a:rPr lang="sv-SE" sz="2000" dirty="0">
                <a:solidFill>
                  <a:schemeClr val="tx1"/>
                </a:solidFill>
              </a:rPr>
              <a:t>Toapappersförsäljningen går till laget direkt</a:t>
            </a:r>
          </a:p>
          <a:p>
            <a:pPr lvl="1" algn="l"/>
            <a:r>
              <a:rPr lang="sv-SE" sz="2000" dirty="0">
                <a:solidFill>
                  <a:schemeClr val="tx1"/>
                </a:solidFill>
              </a:rPr>
              <a:t>Målsättningen är att sälja 10 balar / spelare, senast 20 maj</a:t>
            </a:r>
          </a:p>
          <a:p>
            <a:pPr lvl="1" algn="l"/>
            <a:endParaRPr lang="sv-SE" sz="1600" dirty="0">
              <a:solidFill>
                <a:schemeClr val="tx1"/>
              </a:solidFill>
            </a:endParaRPr>
          </a:p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2493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5CFAF0-87EC-E93B-770D-D35C81AA1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Föräldrargruppen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41F69-9A24-9E70-6838-F3A3FE2CDA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Leta </a:t>
            </a:r>
            <a:r>
              <a:rPr lang="en-GB" sz="16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upp</a:t>
            </a:r>
            <a:r>
              <a:rPr lang="en-GB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cup/</a:t>
            </a:r>
            <a:r>
              <a:rPr lang="en-GB" sz="16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cuper</a:t>
            </a:r>
            <a:r>
              <a:rPr lang="en-GB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6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och</a:t>
            </a:r>
            <a:r>
              <a:rPr lang="en-GB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6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anmäla</a:t>
            </a:r>
            <a:r>
              <a:rPr lang="en-GB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till </a:t>
            </a:r>
            <a:r>
              <a:rPr lang="en-GB" sz="16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dem</a:t>
            </a:r>
            <a:r>
              <a:rPr lang="en-GB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GB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Henrik </a:t>
            </a:r>
            <a:r>
              <a:rPr lang="en-GB" sz="16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Winther</a:t>
            </a:r>
            <a:r>
              <a:rPr lang="en-GB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GB" sz="16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Palle</a:t>
            </a:r>
            <a:r>
              <a:rPr lang="en-GB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GB" sz="1600" kern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och</a:t>
            </a:r>
            <a:r>
              <a:rPr lang="en-GB" sz="16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Frida Karlsson</a:t>
            </a:r>
            <a:endParaRPr lang="en-GB" sz="105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GB" sz="1600" kern="0" dirty="0" err="1">
                <a:effectLst/>
              </a:rPr>
              <a:t>Ansvara</a:t>
            </a:r>
            <a:r>
              <a:rPr lang="en-GB" sz="1600" kern="0" dirty="0">
                <a:effectLst/>
              </a:rPr>
              <a:t> för </a:t>
            </a:r>
            <a:r>
              <a:rPr lang="en-GB" sz="1600" kern="0" dirty="0" err="1">
                <a:effectLst/>
              </a:rPr>
              <a:t>lagkassa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samt</a:t>
            </a:r>
            <a:r>
              <a:rPr lang="en-GB" sz="1600" kern="0" dirty="0">
                <a:effectLst/>
              </a:rPr>
              <a:t> det </a:t>
            </a:r>
            <a:r>
              <a:rPr lang="en-GB" sz="1600" kern="0" dirty="0" err="1">
                <a:effectLst/>
              </a:rPr>
              <a:t>som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kommer</a:t>
            </a:r>
            <a:r>
              <a:rPr lang="en-GB" sz="1600" kern="0" dirty="0">
                <a:effectLst/>
              </a:rPr>
              <a:t> in till </a:t>
            </a:r>
            <a:r>
              <a:rPr lang="en-GB" sz="1600" kern="0" dirty="0" err="1">
                <a:effectLst/>
              </a:rPr>
              <a:t>cuper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genom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försäljning</a:t>
            </a:r>
            <a:r>
              <a:rPr lang="en-GB" sz="1600" kern="0" dirty="0">
                <a:effectLst/>
              </a:rPr>
              <a:t>/</a:t>
            </a:r>
            <a:r>
              <a:rPr lang="en-GB" sz="1600" kern="0" dirty="0" err="1">
                <a:effectLst/>
              </a:rPr>
              <a:t>insamling</a:t>
            </a:r>
            <a:r>
              <a:rPr lang="en-GB" sz="1600" kern="0" dirty="0">
                <a:effectLst/>
                <a:sym typeface="Wingdings" panose="05000000000000000000" pitchFamily="2" charset="2"/>
              </a:rPr>
              <a:t></a:t>
            </a:r>
            <a:r>
              <a:rPr lang="en-GB" sz="1600" kern="0" dirty="0">
                <a:effectLst/>
              </a:rPr>
              <a:t> Sara Eriksson </a:t>
            </a:r>
          </a:p>
          <a:p>
            <a:r>
              <a:rPr lang="en-GB" sz="1600" kern="0" dirty="0" err="1">
                <a:effectLst/>
              </a:rPr>
              <a:t>Hjälpa</a:t>
            </a:r>
            <a:r>
              <a:rPr lang="en-GB" sz="1600" kern="0" dirty="0">
                <a:effectLst/>
              </a:rPr>
              <a:t> till </a:t>
            </a:r>
            <a:r>
              <a:rPr lang="en-GB" sz="1600" kern="0" dirty="0" err="1">
                <a:effectLst/>
              </a:rPr>
              <a:t>på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träning</a:t>
            </a:r>
            <a:r>
              <a:rPr lang="en-GB" sz="1600" kern="0" dirty="0">
                <a:effectLst/>
              </a:rPr>
              <a:t> om </a:t>
            </a:r>
            <a:r>
              <a:rPr lang="en-GB" sz="1600" kern="0" dirty="0" err="1">
                <a:effectLst/>
              </a:rPr>
              <a:t>någon</a:t>
            </a:r>
            <a:r>
              <a:rPr lang="en-GB" sz="1600" kern="0" dirty="0">
                <a:effectLst/>
              </a:rPr>
              <a:t>/</a:t>
            </a:r>
            <a:r>
              <a:rPr lang="en-GB" sz="1600" kern="0" dirty="0" err="1">
                <a:effectLst/>
              </a:rPr>
              <a:t>några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av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ordinarie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tränare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är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borta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>
                <a:effectLst/>
                <a:sym typeface="Wingdings" panose="05000000000000000000" pitchFamily="2" charset="2"/>
              </a:rPr>
              <a:t></a:t>
            </a:r>
            <a:r>
              <a:rPr lang="en-GB" sz="1600" kern="0" dirty="0">
                <a:effectLst/>
              </a:rPr>
              <a:t> Andreas </a:t>
            </a:r>
            <a:r>
              <a:rPr lang="en-GB" sz="1600" kern="0" dirty="0" err="1">
                <a:effectLst/>
              </a:rPr>
              <a:t>Qvart</a:t>
            </a:r>
            <a:r>
              <a:rPr lang="en-GB" sz="1600" kern="0" dirty="0">
                <a:effectLst/>
              </a:rPr>
              <a:t> ???</a:t>
            </a:r>
          </a:p>
          <a:p>
            <a:r>
              <a:rPr lang="en-GB" sz="1600" kern="0" dirty="0" err="1">
                <a:effectLst/>
              </a:rPr>
              <a:t>Ansvara</a:t>
            </a:r>
            <a:r>
              <a:rPr lang="en-GB" sz="1600" kern="0" dirty="0">
                <a:effectLst/>
              </a:rPr>
              <a:t> för </a:t>
            </a:r>
            <a:r>
              <a:rPr lang="en-GB" sz="1600" kern="0" dirty="0" err="1">
                <a:effectLst/>
              </a:rPr>
              <a:t>att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killarna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kan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få</a:t>
            </a:r>
            <a:r>
              <a:rPr lang="en-GB" sz="1600" kern="0" dirty="0">
                <a:effectLst/>
              </a:rPr>
              <a:t> ha </a:t>
            </a:r>
            <a:r>
              <a:rPr lang="en-GB" sz="1600" kern="0" dirty="0" err="1">
                <a:effectLst/>
              </a:rPr>
              <a:t>en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avslutning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efter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säsongsavslut</a:t>
            </a:r>
            <a:r>
              <a:rPr lang="en-GB" sz="1600" kern="0" dirty="0">
                <a:effectLst/>
              </a:rPr>
              <a:t>. </a:t>
            </a:r>
            <a:r>
              <a:rPr lang="en-GB" sz="1600" kern="0" dirty="0" err="1">
                <a:effectLst/>
              </a:rPr>
              <a:t>T.ex</a:t>
            </a:r>
            <a:r>
              <a:rPr lang="en-GB" sz="1600" kern="0" dirty="0">
                <a:effectLst/>
              </a:rPr>
              <a:t>. </a:t>
            </a:r>
            <a:r>
              <a:rPr lang="en-GB" sz="1600" kern="0" dirty="0" err="1">
                <a:effectLst/>
              </a:rPr>
              <a:t>bowla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eller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göra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något</a:t>
            </a:r>
            <a:r>
              <a:rPr lang="en-GB" sz="1600" kern="0" dirty="0">
                <a:effectLst/>
              </a:rPr>
              <a:t> annat </a:t>
            </a:r>
            <a:r>
              <a:rPr lang="en-GB" sz="1600" kern="0" dirty="0" err="1">
                <a:effectLst/>
              </a:rPr>
              <a:t>roligt</a:t>
            </a:r>
            <a:r>
              <a:rPr lang="en-GB" sz="1600" kern="0" dirty="0">
                <a:effectLst/>
                <a:sym typeface="Wingdings" panose="05000000000000000000" pitchFamily="2" charset="2"/>
              </a:rPr>
              <a:t></a:t>
            </a:r>
            <a:r>
              <a:rPr lang="en-GB" sz="1600" kern="0" dirty="0">
                <a:effectLst/>
              </a:rPr>
              <a:t> Karin </a:t>
            </a:r>
            <a:r>
              <a:rPr lang="en-GB" sz="1600" kern="0" dirty="0" err="1">
                <a:effectLst/>
              </a:rPr>
              <a:t>och</a:t>
            </a:r>
            <a:r>
              <a:rPr lang="en-GB" sz="1600" kern="0" dirty="0">
                <a:effectLst/>
              </a:rPr>
              <a:t> Elias Wahlberg tills med Frida</a:t>
            </a:r>
          </a:p>
          <a:p>
            <a:r>
              <a:rPr lang="en-GB" sz="1600" kern="0" dirty="0" err="1">
                <a:effectLst/>
              </a:rPr>
              <a:t>Kolla</a:t>
            </a:r>
            <a:r>
              <a:rPr lang="en-GB" sz="1600" kern="0" dirty="0">
                <a:effectLst/>
              </a:rPr>
              <a:t> om det </a:t>
            </a:r>
            <a:r>
              <a:rPr lang="en-GB" sz="1600" kern="0" dirty="0" err="1">
                <a:effectLst/>
              </a:rPr>
              <a:t>finns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sponsorer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och</a:t>
            </a:r>
            <a:r>
              <a:rPr lang="en-GB" sz="1600" kern="0" dirty="0">
                <a:effectLst/>
              </a:rPr>
              <a:t>/</a:t>
            </a:r>
            <a:r>
              <a:rPr lang="en-GB" sz="1600" kern="0" dirty="0" err="1">
                <a:effectLst/>
              </a:rPr>
              <a:t>eller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företag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som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vill</a:t>
            </a:r>
            <a:r>
              <a:rPr lang="en-GB" sz="1600" kern="0" dirty="0">
                <a:effectLst/>
              </a:rPr>
              <a:t> ha </a:t>
            </a:r>
            <a:r>
              <a:rPr lang="en-GB" sz="1600" kern="0" dirty="0" err="1">
                <a:effectLst/>
              </a:rPr>
              <a:t>hjälp</a:t>
            </a:r>
            <a:r>
              <a:rPr lang="en-GB" sz="1600" kern="0" dirty="0">
                <a:effectLst/>
              </a:rPr>
              <a:t> med </a:t>
            </a:r>
            <a:r>
              <a:rPr lang="en-GB" sz="1600" kern="0" dirty="0" err="1">
                <a:effectLst/>
              </a:rPr>
              <a:t>städning</a:t>
            </a:r>
            <a:r>
              <a:rPr lang="en-GB" sz="1600" kern="0" dirty="0">
                <a:effectLst/>
              </a:rPr>
              <a:t>, </a:t>
            </a:r>
            <a:r>
              <a:rPr lang="en-GB" sz="1600" kern="0" dirty="0" err="1">
                <a:effectLst/>
              </a:rPr>
              <a:t>inventering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eller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liknande</a:t>
            </a:r>
            <a:r>
              <a:rPr lang="en-GB" sz="1600" kern="0" dirty="0">
                <a:effectLst/>
              </a:rPr>
              <a:t> mot </a:t>
            </a:r>
            <a:r>
              <a:rPr lang="en-GB" sz="1600" kern="0" dirty="0" err="1">
                <a:effectLst/>
              </a:rPr>
              <a:t>en</a:t>
            </a:r>
            <a:r>
              <a:rPr lang="en-GB" sz="1600" kern="0" dirty="0">
                <a:effectLst/>
              </a:rPr>
              <a:t> summa </a:t>
            </a:r>
            <a:r>
              <a:rPr lang="en-GB" sz="1600" kern="0" dirty="0" err="1">
                <a:effectLst/>
              </a:rPr>
              <a:t>pengar</a:t>
            </a:r>
            <a:r>
              <a:rPr lang="en-GB" sz="1600" kern="0" dirty="0" err="1">
                <a:effectLst/>
                <a:sym typeface="Wingdings" panose="05000000000000000000" pitchFamily="2" charset="2"/>
              </a:rPr>
              <a:t></a:t>
            </a:r>
            <a:r>
              <a:rPr lang="en-GB" sz="1600" kern="0" dirty="0" err="1">
                <a:effectLst/>
              </a:rPr>
              <a:t>Henrik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Winther</a:t>
            </a:r>
            <a:endParaRPr lang="en-GB" sz="1600" kern="0" dirty="0">
              <a:effectLst/>
            </a:endParaRPr>
          </a:p>
          <a:p>
            <a:r>
              <a:rPr lang="en-GB" sz="1600" kern="0" dirty="0" err="1">
                <a:effectLst/>
              </a:rPr>
              <a:t>Ansvara</a:t>
            </a:r>
            <a:r>
              <a:rPr lang="en-GB" sz="1600" kern="0" dirty="0">
                <a:effectLst/>
              </a:rPr>
              <a:t> för </a:t>
            </a:r>
            <a:r>
              <a:rPr lang="en-GB" sz="1600" kern="0" dirty="0" err="1">
                <a:effectLst/>
              </a:rPr>
              <a:t>att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göra</a:t>
            </a:r>
            <a:r>
              <a:rPr lang="en-GB" sz="1600" kern="0" dirty="0">
                <a:effectLst/>
              </a:rPr>
              <a:t> diverse </a:t>
            </a:r>
            <a:r>
              <a:rPr lang="en-GB" sz="1600" kern="0" dirty="0" err="1">
                <a:effectLst/>
              </a:rPr>
              <a:t>scheman</a:t>
            </a:r>
            <a:r>
              <a:rPr lang="en-GB" sz="1600" kern="0" dirty="0">
                <a:effectLst/>
              </a:rPr>
              <a:t>, vi </a:t>
            </a:r>
            <a:r>
              <a:rPr lang="en-GB" sz="1600" kern="0" dirty="0" err="1">
                <a:effectLst/>
              </a:rPr>
              <a:t>tänker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att</a:t>
            </a:r>
            <a:r>
              <a:rPr lang="en-GB" sz="1600" kern="0" dirty="0">
                <a:effectLst/>
              </a:rPr>
              <a:t> man </a:t>
            </a:r>
            <a:r>
              <a:rPr lang="en-GB" sz="1600" kern="0" dirty="0" err="1">
                <a:effectLst/>
              </a:rPr>
              <a:t>bör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vara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ett</a:t>
            </a:r>
            <a:r>
              <a:rPr lang="en-GB" sz="1600" kern="0" dirty="0">
                <a:effectLst/>
              </a:rPr>
              <a:t> par </a:t>
            </a:r>
            <a:r>
              <a:rPr lang="en-GB" sz="1600" kern="0" dirty="0" err="1">
                <a:effectLst/>
              </a:rPr>
              <a:t>stycken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som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gör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alla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scheman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samtidigt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så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att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inte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samma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föräldrar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får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samma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dag</a:t>
            </a:r>
            <a:r>
              <a:rPr lang="en-GB" sz="1600" kern="0" dirty="0">
                <a:effectLst/>
              </a:rPr>
              <a:t> men </a:t>
            </a:r>
            <a:r>
              <a:rPr lang="en-GB" sz="1600" kern="0" dirty="0" err="1">
                <a:effectLst/>
              </a:rPr>
              <a:t>olika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uppgifter</a:t>
            </a:r>
            <a:r>
              <a:rPr lang="en-GB" sz="1600" kern="0" dirty="0">
                <a:effectLst/>
              </a:rPr>
              <a:t>) </a:t>
            </a:r>
            <a:r>
              <a:rPr lang="en-GB" sz="1600" kern="0" dirty="0">
                <a:effectLst/>
                <a:sym typeface="Wingdings" panose="05000000000000000000" pitchFamily="2" charset="2"/>
              </a:rPr>
              <a:t></a:t>
            </a:r>
            <a:r>
              <a:rPr lang="en-GB" sz="1600" kern="0" dirty="0">
                <a:effectLst/>
              </a:rPr>
              <a:t>Helena </a:t>
            </a:r>
            <a:r>
              <a:rPr lang="en-GB" sz="1600" kern="0" dirty="0" err="1">
                <a:effectLst/>
              </a:rPr>
              <a:t>och</a:t>
            </a:r>
            <a:r>
              <a:rPr lang="en-GB" sz="1600" kern="0" dirty="0">
                <a:effectLst/>
              </a:rPr>
              <a:t> Thomas Andersson</a:t>
            </a:r>
          </a:p>
          <a:p>
            <a:pPr indent="139700">
              <a:lnSpc>
                <a:spcPct val="107000"/>
              </a:lnSpc>
              <a:spcAft>
                <a:spcPts val="800"/>
              </a:spcAft>
            </a:pPr>
            <a:r>
              <a:rPr lang="en-GB" sz="1600" kern="0" dirty="0" err="1">
                <a:effectLst/>
              </a:rPr>
              <a:t>Övrigt</a:t>
            </a:r>
            <a:r>
              <a:rPr lang="en-GB" sz="1600" kern="0" dirty="0">
                <a:effectLst/>
              </a:rPr>
              <a:t>: Johan W, </a:t>
            </a:r>
            <a:r>
              <a:rPr lang="en-GB" sz="1600" kern="0" dirty="0" err="1">
                <a:effectLst/>
              </a:rPr>
              <a:t>Jörgen</a:t>
            </a:r>
            <a:r>
              <a:rPr lang="en-GB" sz="1600" kern="0" dirty="0">
                <a:effectLst/>
              </a:rPr>
              <a:t> Andersson,  </a:t>
            </a:r>
            <a:endParaRPr lang="en-GB" sz="1600" kern="100" dirty="0">
              <a:effectLst/>
            </a:endParaRPr>
          </a:p>
          <a:p>
            <a:pPr indent="139700">
              <a:lnSpc>
                <a:spcPct val="107000"/>
              </a:lnSpc>
              <a:spcAft>
                <a:spcPts val="800"/>
              </a:spcAft>
            </a:pPr>
            <a:r>
              <a:rPr lang="en-GB" sz="1600" kern="0" dirty="0" err="1">
                <a:effectLst/>
              </a:rPr>
              <a:t>Nuvarande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lagkassa</a:t>
            </a:r>
            <a:r>
              <a:rPr lang="en-GB" sz="1600" kern="0" dirty="0">
                <a:effectLst/>
              </a:rPr>
              <a:t>: 270kr</a:t>
            </a:r>
            <a:endParaRPr lang="en-GB" sz="1600" kern="100" dirty="0">
              <a:effectLst/>
            </a:endParaRPr>
          </a:p>
          <a:p>
            <a:pPr indent="139700">
              <a:lnSpc>
                <a:spcPct val="107000"/>
              </a:lnSpc>
              <a:spcAft>
                <a:spcPts val="800"/>
              </a:spcAft>
            </a:pPr>
            <a:r>
              <a:rPr lang="en-GB" sz="1600" kern="0" dirty="0">
                <a:effectLst/>
              </a:rPr>
              <a:t> Vi </a:t>
            </a:r>
            <a:r>
              <a:rPr lang="en-GB" sz="1600" kern="0" dirty="0" err="1">
                <a:effectLst/>
              </a:rPr>
              <a:t>har</a:t>
            </a:r>
            <a:r>
              <a:rPr lang="en-GB" sz="1600" kern="0" dirty="0">
                <a:effectLst/>
              </a:rPr>
              <a:t> sponsor till </a:t>
            </a:r>
            <a:r>
              <a:rPr lang="en-GB" sz="1600" kern="0" dirty="0" err="1">
                <a:effectLst/>
              </a:rPr>
              <a:t>innehåll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samt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hinkar</a:t>
            </a:r>
            <a:r>
              <a:rPr lang="en-GB" sz="1600" kern="0" dirty="0">
                <a:effectLst/>
              </a:rPr>
              <a:t> till pris </a:t>
            </a:r>
            <a:r>
              <a:rPr lang="en-GB" sz="1600" kern="0" dirty="0" err="1">
                <a:effectLst/>
              </a:rPr>
              <a:t>i</a:t>
            </a:r>
            <a:r>
              <a:rPr lang="en-GB" sz="1600" kern="0" dirty="0">
                <a:effectLst/>
              </a:rPr>
              <a:t> </a:t>
            </a:r>
            <a:r>
              <a:rPr lang="en-GB" sz="1600" kern="0" dirty="0" err="1">
                <a:effectLst/>
              </a:rPr>
              <a:t>bollkastningen</a:t>
            </a:r>
            <a:endParaRPr lang="en-GB" sz="1600" kern="100" dirty="0">
              <a:effectLst/>
            </a:endParaRPr>
          </a:p>
          <a:p>
            <a:endParaRPr lang="en-GB" sz="1600" kern="0" dirty="0">
              <a:effectLst/>
            </a:endParaRPr>
          </a:p>
          <a:p>
            <a:endParaRPr lang="en-GB" sz="1600" dirty="0"/>
          </a:p>
          <a:p>
            <a:endParaRPr lang="en-GB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1801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916832"/>
            <a:ext cx="8229600" cy="52529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381000">
              <a:spcBef>
                <a:spcPts val="0"/>
              </a:spcBef>
            </a:pPr>
            <a:r>
              <a:rPr lang="sv-SE" sz="2400" dirty="0"/>
              <a:t>Information från Styrelsen</a:t>
            </a:r>
          </a:p>
          <a:p>
            <a:pPr marL="457200" indent="-381000">
              <a:spcBef>
                <a:spcPts val="0"/>
              </a:spcBef>
            </a:pPr>
            <a:r>
              <a:rPr lang="sv-SE" sz="2400" dirty="0"/>
              <a:t>Presentation av tränare, målsättning.</a:t>
            </a:r>
          </a:p>
          <a:p>
            <a:pPr marL="457200" indent="-381000">
              <a:spcBef>
                <a:spcPts val="0"/>
              </a:spcBef>
            </a:pPr>
            <a:r>
              <a:rPr lang="sv-SE" sz="2400" dirty="0"/>
              <a:t>Tränings/Matchtider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sv-SE" sz="2400" dirty="0"/>
              <a:t>Materiel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sv-SE" sz="2400" dirty="0"/>
              <a:t>Åtaganden föräldrar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sv-SE" sz="2400" dirty="0"/>
              <a:t>Försäljning lotter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sv-SE" sz="2400" dirty="0"/>
              <a:t>Övrigt</a:t>
            </a:r>
            <a:endParaRPr lang="sv-SE" sz="2000" dirty="0"/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8" y="863874"/>
            <a:ext cx="8229600" cy="85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sv-SE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13793" y="484188"/>
            <a:ext cx="7772400" cy="1470024"/>
          </a:xfrm>
        </p:spPr>
        <p:txBody>
          <a:bodyPr/>
          <a:lstStyle/>
          <a:p>
            <a:r>
              <a:rPr lang="sv-SE" dirty="0"/>
              <a:t>Styrelsen fotbollssektionen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1" y="2492896"/>
            <a:ext cx="3128392" cy="3145904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663331"/>
              </p:ext>
            </p:extLst>
          </p:nvPr>
        </p:nvGraphicFramePr>
        <p:xfrm>
          <a:off x="629801" y="1700808"/>
          <a:ext cx="7608168" cy="401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2079">
                  <a:extLst>
                    <a:ext uri="{9D8B030D-6E8A-4147-A177-3AD203B41FA5}">
                      <a16:colId xmlns:a16="http://schemas.microsoft.com/office/drawing/2014/main" val="3534877298"/>
                    </a:ext>
                  </a:extLst>
                </a:gridCol>
                <a:gridCol w="4746089">
                  <a:extLst>
                    <a:ext uri="{9D8B030D-6E8A-4147-A177-3AD203B41FA5}">
                      <a16:colId xmlns:a16="http://schemas.microsoft.com/office/drawing/2014/main" val="2855599956"/>
                    </a:ext>
                  </a:extLst>
                </a:gridCol>
              </a:tblGrid>
              <a:tr h="223548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Ansvarsområde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884523"/>
                  </a:ext>
                </a:extLst>
              </a:tr>
              <a:tr h="358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Ny Ordförande: Björn </a:t>
                      </a:r>
                      <a:r>
                        <a:rPr lang="sv-SE" sz="1400" dirty="0" err="1">
                          <a:solidFill>
                            <a:schemeClr val="tx1"/>
                          </a:solidFill>
                        </a:rPr>
                        <a:t>Selnes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Herrlag, säkerhet, övergripande frågor</a:t>
                      </a:r>
                      <a:r>
                        <a:rPr lang="sv-SE" baseline="0" dirty="0"/>
                        <a:t> fotboll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515624"/>
                  </a:ext>
                </a:extLst>
              </a:tr>
              <a:tr h="358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Mia (Maria) Hillman (vice </a:t>
                      </a:r>
                      <a:r>
                        <a:rPr lang="sv-SE" sz="1400" dirty="0" err="1">
                          <a:solidFill>
                            <a:schemeClr val="tx1"/>
                          </a:solidFill>
                        </a:rPr>
                        <a:t>ordf</a:t>
                      </a: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Dam och ungdomslag, bokningar,</a:t>
                      </a:r>
                      <a:r>
                        <a:rPr lang="sv-SE" baseline="0" dirty="0"/>
                        <a:t> serieanmälningar, domare, tränings och matchtider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234443"/>
                  </a:ext>
                </a:extLst>
              </a:tr>
              <a:tr h="358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Sara Eriksson (kassör)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Avgifter,</a:t>
                      </a:r>
                      <a:r>
                        <a:rPr lang="sv-SE" baseline="0" dirty="0"/>
                        <a:t> bokföring, lagkassor, sponsring, 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924345"/>
                  </a:ext>
                </a:extLst>
              </a:tr>
              <a:tr h="358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Ewa Wikman (vice kassör)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Bistår kassör,</a:t>
                      </a:r>
                      <a:r>
                        <a:rPr lang="sv-SE" baseline="0" dirty="0"/>
                        <a:t> Haga sommarlek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661271"/>
                  </a:ext>
                </a:extLst>
              </a:tr>
              <a:tr h="358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Daniel Holmström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Domare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494681"/>
                  </a:ext>
                </a:extLst>
              </a:tr>
              <a:tr h="358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Anna Gertzén Fällgren (</a:t>
                      </a:r>
                      <a:r>
                        <a:rPr lang="sv-SE" sz="1400" dirty="0" err="1">
                          <a:solidFill>
                            <a:schemeClr val="tx1"/>
                          </a:solidFill>
                        </a:rPr>
                        <a:t>sekr</a:t>
                      </a: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Dokument</a:t>
                      </a:r>
                      <a:r>
                        <a:rPr lang="sv-SE" baseline="0" dirty="0"/>
                        <a:t> på laget.se, rutiner och stöttar nya lag med laget.se, bokningar 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50917"/>
                  </a:ext>
                </a:extLst>
              </a:tr>
              <a:tr h="358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Maria Lundell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Kioskansvarig</a:t>
                      </a:r>
                      <a:r>
                        <a:rPr lang="sv-SE" baseline="0" dirty="0"/>
                        <a:t> (</a:t>
                      </a:r>
                      <a:r>
                        <a:rPr lang="sv-SE" baseline="0" dirty="0" err="1"/>
                        <a:t>Cafe</a:t>
                      </a:r>
                      <a:r>
                        <a:rPr lang="sv-SE" dirty="0"/>
                        <a:t>/fikavagn),</a:t>
                      </a:r>
                      <a:r>
                        <a:rPr lang="sv-SE" baseline="0" dirty="0"/>
                        <a:t> Haga sommarlek och midsommar 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932393"/>
                  </a:ext>
                </a:extLst>
              </a:tr>
              <a:tr h="358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Claire </a:t>
                      </a:r>
                      <a:r>
                        <a:rPr lang="sv-SE" sz="1400" dirty="0" err="1">
                          <a:solidFill>
                            <a:schemeClr val="tx1"/>
                          </a:solidFill>
                        </a:rPr>
                        <a:t>Moffatt</a:t>
                      </a: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Materialansvarig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287155"/>
                  </a:ext>
                </a:extLst>
              </a:tr>
              <a:tr h="3585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Viktoria </a:t>
                      </a:r>
                      <a:r>
                        <a:rPr lang="sv-SE" sz="1400" dirty="0" err="1">
                          <a:solidFill>
                            <a:schemeClr val="tx1"/>
                          </a:solidFill>
                        </a:rPr>
                        <a:t>Wassgren</a:t>
                      </a: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400" dirty="0" err="1">
                          <a:solidFill>
                            <a:schemeClr val="tx1"/>
                          </a:solidFill>
                        </a:rPr>
                        <a:t>Emtås</a:t>
                      </a:r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Ny ledamot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300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7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499170A-4BB3-26F8-F2A1-3F94E3620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88FD62-A39A-11DA-7488-8B41144D3C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From i år har man höjt deltagaravgiften med 100 kr på alla utom fotbollsskolan så lotterna gör </a:t>
            </a:r>
            <a:r>
              <a:rPr lang="sv-SE" sz="18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 vi slipper höja ytterligare. </a:t>
            </a:r>
            <a:endParaRPr lang="sv-SE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03200" indent="0" algn="l">
              <a:buNone/>
            </a:pPr>
            <a:endParaRPr lang="sv-SE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203200" indent="0" algn="l">
              <a:buNone/>
            </a:pPr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Fotbollssektionens största utgiftsposter är idag: </a:t>
            </a:r>
          </a:p>
          <a:p>
            <a:pPr algn="l"/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Domararvoden</a:t>
            </a:r>
          </a:p>
          <a:p>
            <a:pPr algn="l"/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Materiel (bollar, matchkläder, </a:t>
            </a:r>
            <a:r>
              <a:rPr lang="sv-SE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träningsredksap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fotbollsskolans material m.m.)</a:t>
            </a:r>
          </a:p>
          <a:p>
            <a:pPr algn="l"/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Plan och hallhyror</a:t>
            </a:r>
          </a:p>
          <a:p>
            <a:pPr algn="l"/>
            <a:r>
              <a:rPr lang="sv-SE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anmälningsavgifter till serier, DM m.m.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291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90DC1C-FFBE-5EA4-FE43-BF998A22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5E9720-5EEF-4A4F-0FC5-616E872589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Målsättning</a:t>
            </a:r>
            <a:r>
              <a:rPr lang="en-GB" dirty="0"/>
              <a:t> för </a:t>
            </a:r>
            <a:r>
              <a:rPr lang="en-GB" dirty="0" err="1"/>
              <a:t>laget</a:t>
            </a:r>
            <a:r>
              <a:rPr lang="en-GB" dirty="0"/>
              <a:t>:</a:t>
            </a:r>
          </a:p>
          <a:p>
            <a:pPr algn="l"/>
            <a:r>
              <a:rPr lang="en-GB" sz="2400" dirty="0"/>
              <a:t> </a:t>
            </a:r>
            <a:r>
              <a:rPr lang="sv-SE" sz="2400" b="0" i="0" dirty="0">
                <a:solidFill>
                  <a:srgbClr val="1D2228"/>
                </a:solidFill>
                <a:effectLst/>
                <a:latin typeface="Helvetica Neue"/>
              </a:rPr>
              <a:t>Att alla i slutet av säsongen ska tycka fotboll är så roligt att de vill fortsätta spela nästa säsong.</a:t>
            </a:r>
          </a:p>
          <a:p>
            <a:pPr algn="l"/>
            <a:r>
              <a:rPr lang="sv-SE" sz="2400" b="0" i="0" dirty="0">
                <a:solidFill>
                  <a:srgbClr val="1D2228"/>
                </a:solidFill>
                <a:effectLst/>
                <a:latin typeface="Helvetica Neue"/>
              </a:rPr>
              <a:t> Utveckla varje spelare tekniskt.</a:t>
            </a:r>
          </a:p>
          <a:p>
            <a:pPr algn="l"/>
            <a:r>
              <a:rPr lang="sv-SE" sz="2400" b="0" i="0" dirty="0">
                <a:solidFill>
                  <a:srgbClr val="1D2228"/>
                </a:solidFill>
                <a:effectLst/>
                <a:latin typeface="Helvetica Neue"/>
              </a:rPr>
              <a:t> Öka varje spelares fysiska förmåga, att fler ska orka spela längre del av en match. </a:t>
            </a:r>
          </a:p>
          <a:p>
            <a:pPr algn="l"/>
            <a:r>
              <a:rPr lang="sv-SE" sz="2400" b="0" i="0" dirty="0">
                <a:solidFill>
                  <a:srgbClr val="1D2228"/>
                </a:solidFill>
                <a:effectLst/>
                <a:latin typeface="Helvetica Neue"/>
              </a:rPr>
              <a:t> Utveckla allas spelförståelse.</a:t>
            </a:r>
          </a:p>
          <a:p>
            <a:pPr algn="l"/>
            <a:r>
              <a:rPr lang="sv-SE" sz="2400" dirty="0">
                <a:solidFill>
                  <a:srgbClr val="1D2228"/>
                </a:solidFill>
                <a:latin typeface="Helvetica Neue"/>
              </a:rPr>
              <a:t> Bra stämning i laget</a:t>
            </a:r>
            <a:endParaRPr lang="sv-SE" sz="2400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203200" indent="0">
              <a:buNone/>
            </a:pPr>
            <a:br>
              <a:rPr lang="sv-SE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49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0DE6D5C-E891-35F8-5A52-0EB6107BA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Matcher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B7FE832-4BE6-EA0B-491E-FDEEEF379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9736" y="1857364"/>
            <a:ext cx="8229600" cy="4197360"/>
          </a:xfrm>
        </p:spPr>
        <p:txBody>
          <a:bodyPr/>
          <a:lstStyle/>
          <a:p>
            <a:r>
              <a:rPr lang="en-GB" sz="2400" dirty="0"/>
              <a:t>Sista </a:t>
            </a:r>
            <a:r>
              <a:rPr lang="en-GB" sz="2400" dirty="0" err="1"/>
              <a:t>året</a:t>
            </a:r>
            <a:r>
              <a:rPr lang="en-GB" sz="2400" dirty="0"/>
              <a:t> 7 mot 7</a:t>
            </a:r>
          </a:p>
          <a:p>
            <a:r>
              <a:rPr lang="en-GB" sz="2400" dirty="0" err="1"/>
              <a:t>Truppen</a:t>
            </a:r>
            <a:r>
              <a:rPr lang="en-GB" sz="2400" dirty="0"/>
              <a:t> </a:t>
            </a:r>
            <a:r>
              <a:rPr lang="en-GB" sz="2400" dirty="0" err="1"/>
              <a:t>består</a:t>
            </a:r>
            <a:r>
              <a:rPr lang="en-GB" sz="2400" dirty="0"/>
              <a:t> </a:t>
            </a:r>
            <a:r>
              <a:rPr lang="en-GB" sz="2400" dirty="0" err="1"/>
              <a:t>av</a:t>
            </a:r>
            <a:r>
              <a:rPr lang="en-GB" sz="2400" dirty="0"/>
              <a:t> 22 </a:t>
            </a:r>
            <a:r>
              <a:rPr lang="en-GB" sz="2400" dirty="0" err="1"/>
              <a:t>spelare</a:t>
            </a:r>
            <a:endParaRPr lang="en-GB" sz="2400" dirty="0"/>
          </a:p>
          <a:p>
            <a:r>
              <a:rPr lang="en-GB" sz="2400" dirty="0"/>
              <a:t>13 </a:t>
            </a:r>
            <a:r>
              <a:rPr lang="en-GB" sz="2400" dirty="0" err="1"/>
              <a:t>spelare</a:t>
            </a:r>
            <a:r>
              <a:rPr lang="en-GB" sz="2400" dirty="0"/>
              <a:t> / match </a:t>
            </a:r>
            <a:r>
              <a:rPr lang="en-GB" sz="2400" dirty="0" err="1"/>
              <a:t>är</a:t>
            </a:r>
            <a:r>
              <a:rPr lang="en-GB" sz="2400" dirty="0"/>
              <a:t> </a:t>
            </a:r>
            <a:r>
              <a:rPr lang="en-GB" sz="2400" dirty="0" err="1"/>
              <a:t>målsättningen</a:t>
            </a:r>
            <a:r>
              <a:rPr lang="en-GB" sz="2400" dirty="0"/>
              <a:t> </a:t>
            </a:r>
            <a:r>
              <a:rPr lang="en-GB" sz="2400" dirty="0" err="1"/>
              <a:t>dvs</a:t>
            </a:r>
            <a:r>
              <a:rPr lang="en-GB" sz="2400" dirty="0"/>
              <a:t> </a:t>
            </a:r>
            <a:r>
              <a:rPr lang="en-GB" sz="2400" dirty="0" err="1"/>
              <a:t>några</a:t>
            </a:r>
            <a:r>
              <a:rPr lang="en-GB" sz="2400" dirty="0"/>
              <a:t> </a:t>
            </a:r>
            <a:r>
              <a:rPr lang="en-GB" sz="2400" dirty="0" err="1"/>
              <a:t>spelare</a:t>
            </a:r>
            <a:r>
              <a:rPr lang="en-GB" sz="2400" dirty="0"/>
              <a:t> </a:t>
            </a:r>
            <a:r>
              <a:rPr lang="en-GB" sz="2400" dirty="0" err="1"/>
              <a:t>står</a:t>
            </a:r>
            <a:r>
              <a:rPr lang="en-GB" sz="2400" dirty="0"/>
              <a:t> </a:t>
            </a:r>
            <a:r>
              <a:rPr lang="en-GB" sz="2400" dirty="0" err="1"/>
              <a:t>över</a:t>
            </a:r>
            <a:r>
              <a:rPr lang="en-GB" sz="2400" dirty="0"/>
              <a:t> </a:t>
            </a:r>
            <a:r>
              <a:rPr lang="en-GB" sz="2400" dirty="0" err="1"/>
              <a:t>varje</a:t>
            </a:r>
            <a:r>
              <a:rPr lang="en-GB" sz="2400" dirty="0"/>
              <a:t> match.</a:t>
            </a:r>
          </a:p>
          <a:p>
            <a:r>
              <a:rPr lang="en-GB" sz="2400" dirty="0"/>
              <a:t>14 matcher, </a:t>
            </a:r>
            <a:r>
              <a:rPr lang="en-GB" sz="2400" dirty="0" err="1"/>
              <a:t>lördagar</a:t>
            </a:r>
            <a:r>
              <a:rPr lang="en-GB" sz="2400" dirty="0"/>
              <a:t>.</a:t>
            </a:r>
          </a:p>
          <a:p>
            <a:r>
              <a:rPr lang="en-GB" sz="2400" dirty="0"/>
              <a:t>Inga matcher </a:t>
            </a:r>
            <a:r>
              <a:rPr lang="en-GB" sz="2400" dirty="0" err="1"/>
              <a:t>på</a:t>
            </a:r>
            <a:r>
              <a:rPr lang="en-GB" sz="2400" dirty="0"/>
              <a:t> </a:t>
            </a:r>
            <a:r>
              <a:rPr lang="en-GB" sz="2400" dirty="0" err="1"/>
              <a:t>helgen</a:t>
            </a:r>
            <a:endParaRPr lang="en-GB" sz="2400" dirty="0"/>
          </a:p>
          <a:p>
            <a:pPr lvl="1"/>
            <a:r>
              <a:rPr lang="en-GB" sz="2000" dirty="0"/>
              <a:t>v 21 GD/GIF </a:t>
            </a:r>
          </a:p>
          <a:p>
            <a:pPr lvl="1"/>
            <a:r>
              <a:rPr lang="en-GB" sz="2000" dirty="0"/>
              <a:t>v 25 </a:t>
            </a:r>
            <a:r>
              <a:rPr lang="en-GB" sz="2000" dirty="0" err="1"/>
              <a:t>midsommar</a:t>
            </a:r>
            <a:r>
              <a:rPr lang="en-GB" sz="2000" dirty="0"/>
              <a:t> </a:t>
            </a:r>
          </a:p>
          <a:p>
            <a:pPr marL="635000" lvl="1" indent="0">
              <a:buNone/>
            </a:pPr>
            <a:r>
              <a:rPr lang="en-GB" sz="2000" dirty="0"/>
              <a:t>Datum för matcher </a:t>
            </a:r>
            <a:r>
              <a:rPr lang="en-GB" sz="2000" dirty="0" err="1"/>
              <a:t>kommer</a:t>
            </a:r>
            <a:r>
              <a:rPr lang="en-GB" sz="2000" dirty="0"/>
              <a:t> </a:t>
            </a:r>
            <a:r>
              <a:rPr lang="en-GB" sz="2000" dirty="0" err="1"/>
              <a:t>på</a:t>
            </a:r>
            <a:r>
              <a:rPr lang="en-GB" sz="2000" dirty="0"/>
              <a:t> mail </a:t>
            </a:r>
            <a:r>
              <a:rPr lang="en-GB" sz="2000" dirty="0" err="1"/>
              <a:t>och</a:t>
            </a:r>
            <a:r>
              <a:rPr lang="en-GB" sz="2000" dirty="0"/>
              <a:t> i </a:t>
            </a:r>
            <a:r>
              <a:rPr lang="en-GB" sz="2000" dirty="0" err="1"/>
              <a:t>laget</a:t>
            </a:r>
            <a:endParaRPr lang="en-GB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736DD2-C47E-7232-1DBD-A7E07B269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786" y="3723838"/>
            <a:ext cx="2610214" cy="313416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3C842D-C6CD-1D29-5CB1-11CDD793C057}"/>
              </a:ext>
            </a:extLst>
          </p:cNvPr>
          <p:cNvSpPr txBox="1"/>
          <p:nvPr/>
        </p:nvSpPr>
        <p:spPr>
          <a:xfrm>
            <a:off x="7255425" y="3344624"/>
            <a:ext cx="1659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Anmälda</a:t>
            </a:r>
            <a:r>
              <a:rPr lang="en-GB" dirty="0"/>
              <a:t> lag</a:t>
            </a:r>
          </a:p>
        </p:txBody>
      </p:sp>
    </p:spTree>
    <p:extLst>
      <p:ext uri="{BB962C8B-B14F-4D97-AF65-F5344CB8AC3E}">
        <p14:creationId xmlns:p14="http://schemas.microsoft.com/office/powerpoint/2010/main" val="67727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8" y="1484784"/>
            <a:ext cx="8229600" cy="53873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endParaRPr lang="sv-SE" sz="1700" dirty="0"/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sv-SE" sz="2400" dirty="0"/>
              <a:t>Träningstider för IP planeras för närvarande. Troligtvis kan man träna på IP i slutet av maj.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endParaRPr lang="sv-SE" sz="2400" dirty="0"/>
          </a:p>
          <a:p>
            <a:pPr marL="457200" lvl="0" indent="-381000">
              <a:spcBef>
                <a:spcPts val="0"/>
              </a:spcBef>
            </a:pPr>
            <a:r>
              <a:rPr lang="sv-SE" sz="2400" dirty="0"/>
              <a:t>B-plan: Måndag 18-19; Onsdag 18-19</a:t>
            </a:r>
          </a:p>
          <a:p>
            <a:pPr marL="457200" lvl="0" indent="-381000">
              <a:spcBef>
                <a:spcPts val="0"/>
              </a:spcBef>
            </a:pPr>
            <a:endParaRPr lang="sv-SE" sz="2400" dirty="0"/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sv-SE" sz="2400" dirty="0"/>
              <a:t>Under maj</a:t>
            </a:r>
          </a:p>
          <a:p>
            <a:pPr marL="857250" lvl="1" indent="-381000">
              <a:spcBef>
                <a:spcPts val="0"/>
              </a:spcBef>
            </a:pPr>
            <a:r>
              <a:rPr lang="sv-SE" sz="1800" dirty="0"/>
              <a:t>Nynäs Lördagar 9-10</a:t>
            </a:r>
          </a:p>
          <a:p>
            <a:pPr marL="857250" lvl="1" indent="-381000">
              <a:spcBef>
                <a:spcPts val="0"/>
              </a:spcBef>
            </a:pPr>
            <a:r>
              <a:rPr lang="sv-SE" sz="1800" dirty="0"/>
              <a:t>Sörby Onsdagar 18-19  3/5   10/5   17/5</a:t>
            </a: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endParaRPr lang="sv-SE" sz="2400" dirty="0"/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SzPct val="100000"/>
            </a:pPr>
            <a:endParaRPr lang="sv-SE" sz="1800" dirty="0"/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8" y="863874"/>
            <a:ext cx="8229600" cy="857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sv-SE" dirty="0"/>
              <a:t>Träningar</a:t>
            </a:r>
            <a:endParaRPr lang="sv-SE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315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9C82BA-5949-62C1-E13C-4565B42A8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Träningsmatcher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FF25AA-6015-6A29-DDC9-A438E4C17C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Lördag</a:t>
            </a:r>
            <a:r>
              <a:rPr lang="en-GB" dirty="0"/>
              <a:t> 6/5 </a:t>
            </a:r>
          </a:p>
          <a:p>
            <a:pPr lvl="1"/>
            <a:r>
              <a:rPr lang="en-GB" dirty="0" err="1"/>
              <a:t>Två</a:t>
            </a:r>
            <a:r>
              <a:rPr lang="en-GB" dirty="0"/>
              <a:t> matcher mot </a:t>
            </a:r>
            <a:r>
              <a:rPr lang="en-GB" dirty="0" err="1"/>
              <a:t>Valbo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Nynäs</a:t>
            </a:r>
            <a:endParaRPr lang="en-GB" dirty="0"/>
          </a:p>
          <a:p>
            <a:r>
              <a:rPr lang="en-GB" dirty="0" err="1"/>
              <a:t>Lördag</a:t>
            </a:r>
            <a:r>
              <a:rPr lang="en-GB" dirty="0"/>
              <a:t> 13/5 </a:t>
            </a:r>
          </a:p>
          <a:p>
            <a:pPr lvl="1"/>
            <a:r>
              <a:rPr lang="en-GB" dirty="0" err="1"/>
              <a:t>Två</a:t>
            </a:r>
            <a:r>
              <a:rPr lang="en-GB" dirty="0"/>
              <a:t> matcher mot </a:t>
            </a:r>
            <a:r>
              <a:rPr lang="en-GB" dirty="0" err="1"/>
              <a:t>Strömsbro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Nynäs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222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EABA900-1992-2BA5-9DCA-3F572BB96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8229600" cy="3621296"/>
          </a:xfrm>
        </p:spPr>
        <p:txBody>
          <a:bodyPr/>
          <a:lstStyle/>
          <a:p>
            <a:r>
              <a:rPr lang="sv-SE" sz="2400" dirty="0"/>
              <a:t>Spelarna registreras i fotbollsförbundets system från 12 års ålder och för det behöver vi ert godkännande, blankett för detta har lämnats ut. </a:t>
            </a:r>
            <a:r>
              <a:rPr lang="sv-SE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6A8BE0-F107-8D05-C43C-316DFF253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6" y="2996952"/>
            <a:ext cx="9107171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69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801</Words>
  <Application>Microsoft Office PowerPoint</Application>
  <PresentationFormat>On-screen Show (4:3)</PresentationFormat>
  <Paragraphs>114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Helvetica Neue</vt:lpstr>
      <vt:lpstr>Office-tema</vt:lpstr>
      <vt:lpstr>PowerPoint Presentation</vt:lpstr>
      <vt:lpstr>Agenda</vt:lpstr>
      <vt:lpstr>Styrelsen fotbollssektionen</vt:lpstr>
      <vt:lpstr>PowerPoint Presentation</vt:lpstr>
      <vt:lpstr>Presentation</vt:lpstr>
      <vt:lpstr>Matcher</vt:lpstr>
      <vt:lpstr>Träningar</vt:lpstr>
      <vt:lpstr>Träningsmatcher</vt:lpstr>
      <vt:lpstr>PowerPoint Presentation</vt:lpstr>
      <vt:lpstr>Materiel</vt:lpstr>
      <vt:lpstr>Åtaganden för föräldrar/lag</vt:lpstr>
      <vt:lpstr>Matcher</vt:lpstr>
      <vt:lpstr>Lotter / Toapapper</vt:lpstr>
      <vt:lpstr>Föräldrargruppen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Sammanfattning frågeformulär  HSK föreningsdomare</dc:title>
  <dc:creator>Björn Ericsson</dc:creator>
  <cp:lastModifiedBy>Marie Vennström</cp:lastModifiedBy>
  <cp:revision>49</cp:revision>
  <cp:lastPrinted>2023-04-18T15:45:23Z</cp:lastPrinted>
  <dcterms:modified xsi:type="dcterms:W3CDTF">2023-05-04T17:58:07Z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8707db-cea7-4907-92d1-cf323291762b_Enabled">
    <vt:lpwstr>True</vt:lpwstr>
  </property>
  <property fmtid="{D5CDD505-2E9C-101B-9397-08002B2CF9AE}" pid="3" name="MSIP_Label_e58707db-cea7-4907-92d1-cf323291762b_SiteId">
    <vt:lpwstr>e11cbe9c-f680-44b9-9d42-d705f740b888</vt:lpwstr>
  </property>
  <property fmtid="{D5CDD505-2E9C-101B-9397-08002B2CF9AE}" pid="4" name="MSIP_Label_e58707db-cea7-4907-92d1-cf323291762b_Owner">
    <vt:lpwstr>bjorn.ericsson@sandvik.com</vt:lpwstr>
  </property>
  <property fmtid="{D5CDD505-2E9C-101B-9397-08002B2CF9AE}" pid="5" name="MSIP_Label_e58707db-cea7-4907-92d1-cf323291762b_SetDate">
    <vt:lpwstr>2020-02-19T20:52:41.9205606Z</vt:lpwstr>
  </property>
  <property fmtid="{D5CDD505-2E9C-101B-9397-08002B2CF9AE}" pid="6" name="MSIP_Label_e58707db-cea7-4907-92d1-cf323291762b_Name">
    <vt:lpwstr>Restricted (i2)</vt:lpwstr>
  </property>
  <property fmtid="{D5CDD505-2E9C-101B-9397-08002B2CF9AE}" pid="7" name="MSIP_Label_e58707db-cea7-4907-92d1-cf323291762b_Application">
    <vt:lpwstr>Microsoft Azure Information Protection</vt:lpwstr>
  </property>
  <property fmtid="{D5CDD505-2E9C-101B-9397-08002B2CF9AE}" pid="8" name="MSIP_Label_e58707db-cea7-4907-92d1-cf323291762b_Extended_MSFT_Method">
    <vt:lpwstr>Automatic</vt:lpwstr>
  </property>
  <property fmtid="{D5CDD505-2E9C-101B-9397-08002B2CF9AE}" pid="9" name="Sensitivity">
    <vt:lpwstr>Restricted (i2)</vt:lpwstr>
  </property>
</Properties>
</file>