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6"/>
  </p:notesMasterIdLst>
  <p:handoutMasterIdLst>
    <p:handoutMasterId r:id="rId17"/>
  </p:handoutMasterIdLst>
  <p:sldIdLst>
    <p:sldId id="296" r:id="rId2"/>
    <p:sldId id="297" r:id="rId3"/>
    <p:sldId id="298" r:id="rId4"/>
    <p:sldId id="303" r:id="rId5"/>
    <p:sldId id="317" r:id="rId6"/>
    <p:sldId id="318" r:id="rId7"/>
    <p:sldId id="300" r:id="rId8"/>
    <p:sldId id="301" r:id="rId9"/>
    <p:sldId id="302" r:id="rId10"/>
    <p:sldId id="311" r:id="rId11"/>
    <p:sldId id="313" r:id="rId12"/>
    <p:sldId id="314" r:id="rId13"/>
    <p:sldId id="307" r:id="rId14"/>
    <p:sldId id="308" r:id="rId15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90" d="100"/>
          <a:sy n="90" d="100"/>
        </p:scale>
        <p:origin x="795" y="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88C-717E-443A-81BF-CFCFCF39B530}" type="datetimeFigureOut">
              <a:rPr lang="sv-SE" smtClean="0"/>
              <a:pPr/>
              <a:t>2019-03-27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7000-0549-4247-A380-AAE003C446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16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5CBF-2154-4A7A-A602-9650599A2E71}" type="datetimeFigureOut">
              <a:rPr lang="sv-SE" smtClean="0"/>
              <a:pPr/>
              <a:t>2019-03-27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22D31-02B0-42B6-B115-67B02FA5E37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9632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236336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2625222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41828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422708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424149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516317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40259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64982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2180092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235303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196444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265033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" y="742950"/>
            <a:ext cx="6618288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>
              <a:latin typeface="Futura Bk"/>
            </a:endParaRPr>
          </a:p>
        </p:txBody>
      </p:sp>
    </p:spTree>
    <p:extLst>
      <p:ext uri="{BB962C8B-B14F-4D97-AF65-F5344CB8AC3E}">
        <p14:creationId xmlns:p14="http://schemas.microsoft.com/office/powerpoint/2010/main" val="80866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5CD84-667A-4DC6-A552-80434910D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B4DD-6010-4A0B-88F9-D68E6786B3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E1E04-2931-4FBD-A22E-506E8D98F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Line with Content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3" y="751390"/>
            <a:ext cx="8460105" cy="369332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3" y="235064"/>
            <a:ext cx="8460105" cy="430887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>
          <a:xfrm>
            <a:off x="348905" y="4710225"/>
            <a:ext cx="182186" cy="107722"/>
          </a:xfrm>
        </p:spPr>
        <p:txBody>
          <a:bodyPr/>
          <a:lstStyle/>
          <a:p>
            <a:fld id="{33088DE5-1DDF-C242-AF39-BA25983D68D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 bwMode="black">
          <a:xfrm>
            <a:off x="331204" y="1458000"/>
            <a:ext cx="8125413" cy="2788998"/>
          </a:xfrm>
        </p:spPr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9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BF1E2-3C70-4470-BF38-CE6C2025B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BABB-D027-4EAD-BA99-534FA1BC0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EA7B1-224B-49EF-9347-27C41D0E78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A121-2D60-4394-A2E9-462B83A53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801DE-3FD1-4214-9838-40220FF76D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04B88-21C1-439E-96A5-1EF564849A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E24EC05B-7A5E-4074-A07A-ED9962065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A549C-2DFD-4594-9D9F-908ED45DE7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414A93-7211-420F-B01A-FBBC35C5E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444411" y="2139702"/>
            <a:ext cx="6480048" cy="172593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sv-SE" dirty="0">
                <a:latin typeface="HP Simplified" pitchFamily="34" charset="0"/>
              </a:rPr>
              <a:t>Pojkar 2010</a:t>
            </a:r>
          </a:p>
          <a:p>
            <a:pPr algn="r"/>
            <a:r>
              <a:rPr lang="sv-SE" dirty="0">
                <a:latin typeface="HP Simplified" pitchFamily="34" charset="0"/>
              </a:rPr>
              <a:t>Fotboll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016" y="1759465"/>
            <a:ext cx="2208443" cy="400110"/>
          </a:xfrm>
        </p:spPr>
        <p:txBody>
          <a:bodyPr/>
          <a:lstStyle/>
          <a:p>
            <a:pPr algn="r"/>
            <a:r>
              <a:rPr lang="sv-SE" sz="2000" dirty="0">
                <a:solidFill>
                  <a:schemeClr val="tx1"/>
                </a:solidFill>
                <a:latin typeface="HP Simplified" pitchFamily="34" charset="0"/>
              </a:rPr>
              <a:t>27 mars2019</a:t>
            </a:r>
          </a:p>
        </p:txBody>
      </p:sp>
    </p:spTree>
    <p:extLst>
      <p:ext uri="{BB962C8B-B14F-4D97-AF65-F5344CB8AC3E}">
        <p14:creationId xmlns:p14="http://schemas.microsoft.com/office/powerpoint/2010/main" val="1402040071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Matchvärdar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16200" y="915566"/>
            <a:ext cx="8125413" cy="38213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Konceptet som Hälsinglands FF har använt i de senaste två åren.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En väst med loggor och text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Ett kort som tydligt förklarar uppdraget före – under – efter match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Ex. antal laminerade matchvärdskort kommer lämnas till alla barn- och ungdomsföreningar i distriktet före seriestart.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Krav på ALLA barn- och ungdomsmatcher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endParaRPr lang="sv-SE" sz="2000" b="0" dirty="0">
              <a:latin typeface="HP Simplified" pitchFamily="34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119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#nolltugg</a:t>
            </a:r>
            <a:endParaRPr lang="en-GB" sz="3200" dirty="0">
              <a:latin typeface="HP Simplifi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204" y="723332"/>
            <a:ext cx="8125413" cy="38213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Ett åtgärdspaket i syfte att skapa goda miljöer under våra matcher.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Pga. att grova utvisningarna eskalerat i våra 11 mot 11 serier de senaste åren och då framförallt säsongen 2018.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Den största ökningen gäller verbala misskötsamheter såsom kränkningar av alla slag, hot mm.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Behovet av åtgärdspaketet framkom på GFFs ordförandekonferens hösten 2018 och fastslogs sedan av GFF styrelse i januari 2019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endParaRPr lang="sv-SE" sz="2000" b="0" dirty="0">
              <a:latin typeface="HP Simplified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03312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#skippaattityden</a:t>
            </a:r>
            <a:endParaRPr lang="en-GB" sz="3200" dirty="0">
              <a:latin typeface="HP Simplifi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204" y="723332"/>
            <a:ext cx="8125413" cy="38213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SISU Idrottsutbildarna genomför konceptet ”Skippa attityden” med lag 8-18 år i föreningar inom GFF.</a:t>
            </a:r>
          </a:p>
          <a:p>
            <a:pPr marL="816102" lvl="1" indent="-514350">
              <a:lnSpc>
                <a:spcPct val="150000"/>
              </a:lnSpc>
              <a:spcBef>
                <a:spcPct val="0"/>
              </a:spcBef>
            </a:pPr>
            <a:r>
              <a:rPr lang="sv-SE" sz="1600" b="0" dirty="0">
                <a:latin typeface="HP Simplified" pitchFamily="34" charset="0"/>
              </a:rPr>
              <a:t>Bokas med SISU</a:t>
            </a:r>
          </a:p>
          <a:p>
            <a:pPr marL="816102" lvl="1" indent="-514350">
              <a:lnSpc>
                <a:spcPct val="150000"/>
              </a:lnSpc>
              <a:spcBef>
                <a:spcPct val="0"/>
              </a:spcBef>
            </a:pPr>
            <a:r>
              <a:rPr lang="sv-SE" sz="1600" b="0" dirty="0">
                <a:latin typeface="HP Simplified" pitchFamily="34" charset="0"/>
              </a:rPr>
              <a:t>Genomförs av SISU</a:t>
            </a:r>
          </a:p>
          <a:p>
            <a:pPr marL="816102" lvl="1" indent="-514350">
              <a:lnSpc>
                <a:spcPct val="150000"/>
              </a:lnSpc>
              <a:spcBef>
                <a:spcPct val="0"/>
              </a:spcBef>
            </a:pPr>
            <a:r>
              <a:rPr lang="sv-SE" sz="1600" b="0" dirty="0">
                <a:latin typeface="HP Simplified" pitchFamily="34" charset="0"/>
              </a:rPr>
              <a:t>Kostar ingenting</a:t>
            </a:r>
          </a:p>
          <a:p>
            <a:pPr marL="816102" lvl="1" indent="-514350">
              <a:lnSpc>
                <a:spcPct val="150000"/>
              </a:lnSpc>
              <a:spcBef>
                <a:spcPct val="0"/>
              </a:spcBef>
            </a:pPr>
            <a:r>
              <a:rPr lang="sv-SE" sz="1600" b="0" dirty="0">
                <a:latin typeface="HP Simplified" pitchFamily="34" charset="0"/>
              </a:rPr>
              <a:t>30 min./tillfälle á 4 gånger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27324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Träningar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204" y="766601"/>
            <a:ext cx="7769188" cy="38213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April 1 gång/vecka på konstgräs(lördagar 9-10 på Strömvallen)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Maj-</a:t>
            </a:r>
            <a:r>
              <a:rPr lang="sv-SE" sz="2000" b="0" dirty="0" err="1">
                <a:latin typeface="HP Simplified" pitchFamily="34" charset="0"/>
              </a:rPr>
              <a:t>Sept</a:t>
            </a:r>
            <a:r>
              <a:rPr lang="sv-SE" sz="2000" b="0" dirty="0">
                <a:latin typeface="HP Simplified" pitchFamily="34" charset="0"/>
              </a:rPr>
              <a:t> 2 gånger/vecka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Uppehåll (cirka juli)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endParaRPr lang="sv-SE" sz="2000" b="0" dirty="0">
              <a:latin typeface="HP Simplifi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180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Övrigt</a:t>
            </a:r>
            <a:endParaRPr lang="en-GB" sz="3200" dirty="0">
              <a:latin typeface="HP Simplified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204" y="766601"/>
            <a:ext cx="7913204" cy="38213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Avgift: 500:-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</a:pPr>
            <a:r>
              <a:rPr lang="sv-SE" sz="2000" b="0" dirty="0">
                <a:latin typeface="HP Simplified" pitchFamily="34" charset="0"/>
              </a:rPr>
              <a:t>Laget.se</a:t>
            </a:r>
            <a:endParaRPr lang="sv-SE" sz="1600" b="0" dirty="0">
              <a:latin typeface="HP Simplifi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50088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Dagordning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1204" y="723332"/>
            <a:ext cx="8125413" cy="3821373"/>
          </a:xfrm>
        </p:spPr>
        <p:txBody>
          <a:bodyPr numCol="2">
            <a:norm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83761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Matchhelger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E25717-66ED-432A-B6FD-B5CE9DD888AB}"/>
              </a:ext>
            </a:extLst>
          </p:cNvPr>
          <p:cNvSpPr txBox="1">
            <a:spLocks/>
          </p:cNvSpPr>
          <p:nvPr/>
        </p:nvSpPr>
        <p:spPr bwMode="black">
          <a:xfrm>
            <a:off x="316200" y="915566"/>
            <a:ext cx="8125413" cy="38213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b="1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sv-SE" sz="2000" b="0" dirty="0">
                <a:latin typeface="HP Simplified" pitchFamily="34" charset="0"/>
              </a:rPr>
              <a:t>2 </a:t>
            </a:r>
            <a:r>
              <a:rPr lang="sv-SE" sz="2000" b="0" dirty="0" err="1">
                <a:latin typeface="HP Simplified" pitchFamily="34" charset="0"/>
              </a:rPr>
              <a:t>st</a:t>
            </a:r>
            <a:r>
              <a:rPr lang="sv-SE" sz="2000" b="0" dirty="0">
                <a:latin typeface="HP Simplified" pitchFamily="34" charset="0"/>
              </a:rPr>
              <a:t> lag</a:t>
            </a:r>
          </a:p>
          <a:p>
            <a:pPr marL="514350" indent="-5143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sv-SE" sz="2000" b="0" dirty="0">
                <a:latin typeface="HP Simplified" pitchFamily="34" charset="0"/>
              </a:rPr>
              <a:t>Mixa lagen från gång till gång</a:t>
            </a:r>
          </a:p>
          <a:p>
            <a:pPr marL="514350" indent="-5143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sv-SE" sz="2000" b="0" dirty="0">
              <a:latin typeface="HP Simplified" pitchFamily="34" charset="0"/>
            </a:endParaRPr>
          </a:p>
          <a:p>
            <a:pPr marL="514350" indent="-514350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endParaRPr lang="sv-SE" sz="2000" b="0" dirty="0">
              <a:latin typeface="HP Simplified" pitchFamily="34" charset="0"/>
            </a:endParaRPr>
          </a:p>
          <a:p>
            <a:pPr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243810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57B3C0-943E-486F-8C0E-3216E7EF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7DA7D8-1958-4092-B709-729470836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00669F-9A0E-487D-A5EB-24575B5A6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327493" cy="5162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C5C57D-47EF-4192-A58A-41D5BBADFB35}"/>
              </a:ext>
            </a:extLst>
          </p:cNvPr>
          <p:cNvSpPr/>
          <p:nvPr/>
        </p:nvSpPr>
        <p:spPr>
          <a:xfrm>
            <a:off x="3275856" y="813506"/>
            <a:ext cx="5832648" cy="2982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489000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sv-SE" sz="3200" dirty="0">
                <a:latin typeface="HP Simplified" pitchFamily="34" charset="0"/>
              </a:rPr>
              <a:t>Stora sammandrag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FE5ED-F5E8-4E9E-B8CA-0558C17119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2B9AC-7F0A-412A-AD00-BC730D8D6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3584"/>
            <a:ext cx="9144000" cy="28163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8E2CC9-A511-48C3-A4B8-0668F12A1319}"/>
              </a:ext>
            </a:extLst>
          </p:cNvPr>
          <p:cNvSpPr/>
          <p:nvPr/>
        </p:nvSpPr>
        <p:spPr>
          <a:xfrm>
            <a:off x="7164288" y="1347614"/>
            <a:ext cx="1944216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0B0E7F-DF4D-41B0-A2ED-290A1A052431}"/>
              </a:ext>
            </a:extLst>
          </p:cNvPr>
          <p:cNvSpPr/>
          <p:nvPr/>
        </p:nvSpPr>
        <p:spPr>
          <a:xfrm>
            <a:off x="20391" y="1347614"/>
            <a:ext cx="1239241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887840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5D51E5-F11F-4C5A-BE93-7557D25AF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267601-8427-4486-8A4D-C266CD47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8B9CB-0806-4178-9925-4B7B341F97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5BA45-5D1A-4119-A3B1-C9463BD5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794" y="0"/>
            <a:ext cx="92975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1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713EC25-0573-4AAB-A5C2-B4239078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03325-91C3-4D05-951F-562FD653D7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40261-48EB-46FE-97EC-5B7C4CE82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" y="0"/>
            <a:ext cx="91229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50829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EDD97EF-9CE9-4E93-A565-59CF4E1E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3EA6C-6B91-4B29-845C-0B50D2922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B6ACBF-5EAF-487C-B7A4-C235AC217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8"/>
            <a:ext cx="9144000" cy="513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5927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04305"/>
            <a:ext cx="864000" cy="92947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D5A67C-96BF-4BA0-BB64-8D63C584C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97DD65-7A01-4AC3-B7D4-223EDFDFC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95404-AB5C-4B7B-ADCB-C0FEFB407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773" y="14075"/>
            <a:ext cx="9219773" cy="51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6966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Technic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207</Words>
  <Application>Microsoft Office PowerPoint</Application>
  <PresentationFormat>On-screen Show (16:9)</PresentationFormat>
  <Paragraphs>33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Futura Bk</vt:lpstr>
      <vt:lpstr>HP Simplified</vt:lpstr>
      <vt:lpstr>Arial</vt:lpstr>
      <vt:lpstr>Calibri</vt:lpstr>
      <vt:lpstr>Franklin Gothic Book</vt:lpstr>
      <vt:lpstr>Verdana</vt:lpstr>
      <vt:lpstr>Wingdings 2</vt:lpstr>
      <vt:lpstr>Technic</vt:lpstr>
      <vt:lpstr>PowerPoint Presentation</vt:lpstr>
      <vt:lpstr>Dagordning</vt:lpstr>
      <vt:lpstr>Matchhelger</vt:lpstr>
      <vt:lpstr>PowerPoint Presentation</vt:lpstr>
      <vt:lpstr>Stora sammandrag 2019</vt:lpstr>
      <vt:lpstr>PowerPoint Presentation</vt:lpstr>
      <vt:lpstr>PowerPoint Presentation</vt:lpstr>
      <vt:lpstr>PowerPoint Presentation</vt:lpstr>
      <vt:lpstr>PowerPoint Presentation</vt:lpstr>
      <vt:lpstr>Matchvärdar</vt:lpstr>
      <vt:lpstr>#nolltugg</vt:lpstr>
      <vt:lpstr>#skippaattityden</vt:lpstr>
      <vt:lpstr>Träningar</vt:lpstr>
      <vt:lpstr>Övrigt</vt:lpstr>
    </vt:vector>
  </TitlesOfParts>
  <Company>EDS: UAF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STYRELSEMÖTE Huvudsektion</dc:title>
  <dc:creator>Blomkvist, Per</dc:creator>
  <cp:lastModifiedBy>Henrik Damberg</cp:lastModifiedBy>
  <cp:revision>99</cp:revision>
  <dcterms:created xsi:type="dcterms:W3CDTF">2009-12-02T21:34:13Z</dcterms:created>
  <dcterms:modified xsi:type="dcterms:W3CDTF">2019-03-28T07:05:35Z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