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modernComment_242_71BAC332.xml" ContentType="application/vnd.ms-powerpoint.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0.xml" ContentType="application/vnd.openxmlformats-officedocument.presentationml.notesSlide+xml"/>
  <Override PartName="/ppt/comments/modernComment_15D_11382B43.xml" ContentType="application/vnd.ms-powerpoint.comments+xml"/>
  <Override PartName="/ppt/notesSlides/notesSlide61.xml" ContentType="application/vnd.openxmlformats-officedocument.presentationml.notesSlide+xml"/>
  <Override PartName="/ppt/comments/modernComment_160_6E12FA73.xml" ContentType="application/vnd.ms-powerpoint.comments+xml"/>
  <Override PartName="/ppt/notesSlides/notesSlide62.xml" ContentType="application/vnd.openxmlformats-officedocument.presentationml.notesSlide+xml"/>
  <Override PartName="/ppt/comments/modernComment_161_E3AFF69.xml" ContentType="application/vnd.ms-powerpoint.comments+xml"/>
  <Override PartName="/ppt/notesSlides/notesSlide63.xml" ContentType="application/vnd.openxmlformats-officedocument.presentationml.notesSlide+xml"/>
  <Override PartName="/ppt/comments/modernComment_15C_A794DB8E.xml" ContentType="application/vnd.ms-powerpoint.comments+xml"/>
  <Override PartName="/ppt/notesSlides/notesSlide64.xml" ContentType="application/vnd.openxmlformats-officedocument.presentationml.notesSlide+xml"/>
  <Override PartName="/ppt/comments/modernComment_162_7FBA5BE9.xml" ContentType="application/vnd.ms-powerpoint.comment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omments/modernComment_164_10450D1B.xml" ContentType="application/vnd.ms-powerpoint.comments+xml"/>
  <Override PartName="/ppt/notesSlides/notesSlide67.xml" ContentType="application/vnd.openxmlformats-officedocument.presentationml.notesSlide+xml"/>
  <Override PartName="/ppt/comments/modernComment_165_C33C159C.xml" ContentType="application/vnd.ms-powerpoint.comments+xml"/>
  <Override PartName="/ppt/notesSlides/notesSlide68.xml" ContentType="application/vnd.openxmlformats-officedocument.presentationml.notesSlide+xml"/>
  <Override PartName="/ppt/comments/modernComment_167_8B9E47A0.xml" ContentType="application/vnd.ms-powerpoint.comment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omments/modernComment_16E_3139ABD5.xml" ContentType="application/vnd.ms-powerpoint.comments+xml"/>
  <Override PartName="/ppt/notesSlides/notesSlide78.xml" ContentType="application/vnd.openxmlformats-officedocument.presentationml.notesSlide+xml"/>
  <Override PartName="/ppt/comments/modernComment_16F_53903974.xml" ContentType="application/vnd.ms-powerpoint.comments+xml"/>
  <Override PartName="/ppt/comments/modernComment_212_FAFB5D74.xml" ContentType="application/vnd.ms-powerpoint.comments+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omments/modernComment_214_31D0C441.xml" ContentType="application/vnd.ms-powerpoint.comments+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comments/modernComment_218_D1C955F9.xml" ContentType="application/vnd.ms-powerpoint.comments+xml"/>
  <Override PartName="/ppt/notesSlides/notesSlide87.xml" ContentType="application/vnd.openxmlformats-officedocument.presentationml.notesSlide+xml"/>
  <Override PartName="/ppt/comments/modernComment_262_32E657DE.xml" ContentType="application/vnd.ms-powerpoint.comments+xml"/>
  <Override PartName="/ppt/notesSlides/notesSlide88.xml" ContentType="application/vnd.openxmlformats-officedocument.presentationml.notesSlide+xml"/>
  <Override PartName="/ppt/comments/modernComment_263_892F412A.xml" ContentType="application/vnd.ms-powerpoint.comments+xml"/>
  <Override PartName="/ppt/notesSlides/notesSlide89.xml" ContentType="application/vnd.openxmlformats-officedocument.presentationml.notesSlide+xml"/>
  <Override PartName="/ppt/comments/modernComment_264_BBA33413.xml" ContentType="application/vnd.ms-powerpoint.comments+xml"/>
  <Override PartName="/ppt/notesSlides/notesSlide90.xml" ContentType="application/vnd.openxmlformats-officedocument.presentationml.notesSlide+xml"/>
  <Override PartName="/ppt/comments/modernComment_265_3D11C6B3.xml" ContentType="application/vnd.ms-powerpoint.comments+xml"/>
  <Override PartName="/ppt/notesSlides/notesSlide91.xml" ContentType="application/vnd.openxmlformats-officedocument.presentationml.notesSlide+xml"/>
  <Override PartName="/ppt/comments/modernComment_266_4AC71909.xml" ContentType="application/vnd.ms-powerpoint.comments+xml"/>
  <Override PartName="/ppt/notesSlides/notesSlide92.xml" ContentType="application/vnd.openxmlformats-officedocument.presentationml.notesSlide+xml"/>
  <Override PartName="/ppt/comments/modernComment_268_1F514BAA.xml" ContentType="application/vnd.ms-powerpoint.comments+xml"/>
  <Override PartName="/ppt/notesSlides/notesSlide93.xml" ContentType="application/vnd.openxmlformats-officedocument.presentationml.notesSlide+xml"/>
  <Override PartName="/ppt/comments/modernComment_269_DF7389E.xml" ContentType="application/vnd.ms-powerpoint.comments+xml"/>
  <Override PartName="/ppt/notesSlides/notesSlide94.xml" ContentType="application/vnd.openxmlformats-officedocument.presentationml.notesSlide+xml"/>
  <Override PartName="/ppt/comments/modernComment_26A_C06A1E6B.xml" ContentType="application/vnd.ms-powerpoint.comments+xml"/>
  <Override PartName="/ppt/notesSlides/notesSlide95.xml" ContentType="application/vnd.openxmlformats-officedocument.presentationml.notesSlide+xml"/>
  <Override PartName="/ppt/comments/modernComment_26B_482D7236.xml" ContentType="application/vnd.ms-powerpoint.comments+xml"/>
  <Override PartName="/ppt/notesSlides/notesSlide96.xml" ContentType="application/vnd.openxmlformats-officedocument.presentationml.notesSlide+xml"/>
  <Override PartName="/ppt/comments/modernComment_26C_6A9B36F6.xml" ContentType="application/vnd.ms-powerpoint.comments+xml"/>
  <Override PartName="/ppt/notesSlides/notesSlide97.xml" ContentType="application/vnd.openxmlformats-officedocument.presentationml.notesSlide+xml"/>
  <Override PartName="/ppt/comments/modernComment_26D_6CB175B8.xml" ContentType="application/vnd.ms-powerpoint.comments+xml"/>
  <Override PartName="/ppt/notesSlides/notesSlide98.xml" ContentType="application/vnd.openxmlformats-officedocument.presentationml.notesSlide+xml"/>
  <Override PartName="/ppt/comments/modernComment_108_60293ECA.xml" ContentType="application/vnd.ms-powerpoint.comments+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comments/modernComment_10D_43A5C31E.xml" ContentType="application/vnd.ms-powerpoint.comments+xml"/>
  <Override PartName="/ppt/notesSlides/notesSlide102.xml" ContentType="application/vnd.openxmlformats-officedocument.presentationml.notesSlide+xml"/>
  <Override PartName="/ppt/comments/modernComment_10E_C46DF1B6.xml" ContentType="application/vnd.ms-powerpoint.comments+xml"/>
  <Override PartName="/ppt/notesSlides/notesSlide103.xml" ContentType="application/vnd.openxmlformats-officedocument.presentationml.notesSlide+xml"/>
  <Override PartName="/ppt/comments/modernComment_239_8F9EC9BE.xml" ContentType="application/vnd.ms-powerpoint.comments+xml"/>
  <Override PartName="/ppt/notesSlides/notesSlide104.xml" ContentType="application/vnd.openxmlformats-officedocument.presentationml.notesSlide+xml"/>
  <Override PartName="/ppt/comments/modernComment_172_DD91435D.xml" ContentType="application/vnd.ms-powerpoint.comments+xml"/>
  <Override PartName="/ppt/notesSlides/notesSlide105.xml" ContentType="application/vnd.openxmlformats-officedocument.presentationml.notesSlide+xml"/>
  <Override PartName="/ppt/comments/modernComment_127_B726A177.xml" ContentType="application/vnd.ms-powerpoint.comments+xml"/>
  <Override PartName="/ppt/notesSlides/notesSlide106.xml" ContentType="application/vnd.openxmlformats-officedocument.presentationml.notesSlide+xml"/>
  <Override PartName="/ppt/comments/modernComment_173_ADEAE4E9.xml" ContentType="application/vnd.ms-powerpoint.comments+xml"/>
  <Override PartName="/ppt/notesSlides/notesSlide107.xml" ContentType="application/vnd.openxmlformats-officedocument.presentationml.notesSlide+xml"/>
  <Override PartName="/ppt/comments/modernComment_23A_27C35BF1.xml" ContentType="application/vnd.ms-powerpoint.comments+xml"/>
  <Override PartName="/ppt/notesSlides/notesSlide108.xml" ContentType="application/vnd.openxmlformats-officedocument.presentationml.notesSlide+xml"/>
  <Override PartName="/ppt/comments/modernComment_23B_2D9F257A.xml" ContentType="application/vnd.ms-powerpoint.comments+xml"/>
  <Override PartName="/ppt/notesSlides/notesSlide109.xml" ContentType="application/vnd.openxmlformats-officedocument.presentationml.notesSlide+xml"/>
  <Override PartName="/ppt/comments/modernComment_175_A1F64A15.xml" ContentType="application/vnd.ms-powerpoint.comments+xml"/>
  <Override PartName="/ppt/notesSlides/notesSlide110.xml" ContentType="application/vnd.openxmlformats-officedocument.presentationml.notesSlide+xml"/>
  <Override PartName="/ppt/comments/modernComment_177_C30190A6.xml" ContentType="application/vnd.ms-powerpoint.comments+xml"/>
  <Override PartName="/ppt/notesSlides/notesSlide111.xml" ContentType="application/vnd.openxmlformats-officedocument.presentationml.notesSlide+xml"/>
  <Override PartName="/ppt/comments/modernComment_195_59716EBF.xml" ContentType="application/vnd.ms-powerpoint.comments+xml"/>
  <Override PartName="/ppt/notesSlides/notesSlide112.xml" ContentType="application/vnd.openxmlformats-officedocument.presentationml.notesSlide+xml"/>
  <Override PartName="/ppt/comments/modernComment_196_39F0FB5B.xml" ContentType="application/vnd.ms-powerpoint.comments+xml"/>
  <Override PartName="/ppt/notesSlides/notesSlide113.xml" ContentType="application/vnd.openxmlformats-officedocument.presentationml.notesSlide+xml"/>
  <Override PartName="/ppt/comments/modernComment_197_53BAC426.xml" ContentType="application/vnd.ms-powerpoint.comments+xml"/>
  <Override PartName="/ppt/notesSlides/notesSlide114.xml" ContentType="application/vnd.openxmlformats-officedocument.presentationml.notesSlide+xml"/>
  <Override PartName="/ppt/comments/modernComment_26F_52904D7F.xml" ContentType="application/vnd.ms-powerpoint.comments+xml"/>
  <Override PartName="/ppt/notesSlides/notesSlide115.xml" ContentType="application/vnd.openxmlformats-officedocument.presentationml.notesSlide+xml"/>
  <Override PartName="/ppt/comments/modernComment_270_C20CDDD5.xml" ContentType="application/vnd.ms-powerpoint.comments+xml"/>
  <Override PartName="/ppt/notesSlides/notesSlide116.xml" ContentType="application/vnd.openxmlformats-officedocument.presentationml.notesSlide+xml"/>
  <Override PartName="/ppt/comments/modernComment_271_D2F94307.xml" ContentType="application/vnd.ms-powerpoint.comments+xml"/>
  <Override PartName="/ppt/notesSlides/notesSlide117.xml" ContentType="application/vnd.openxmlformats-officedocument.presentationml.notesSlide+xml"/>
  <Override PartName="/ppt/comments/modernComment_272_65A1CF9D.xml" ContentType="application/vnd.ms-powerpoint.comments+xml"/>
  <Override PartName="/ppt/notesSlides/notesSlide118.xml" ContentType="application/vnd.openxmlformats-officedocument.presentationml.notesSlide+xml"/>
  <Override PartName="/ppt/comments/modernComment_273_152AC0B5.xml" ContentType="application/vnd.ms-powerpoint.comments+xml"/>
  <Override PartName="/ppt/notesSlides/notesSlide119.xml" ContentType="application/vnd.openxmlformats-officedocument.presentationml.notesSlide+xml"/>
  <Override PartName="/ppt/comments/modernComment_274_A5705535.xml" ContentType="application/vnd.ms-powerpoint.comments+xml"/>
  <Override PartName="/ppt/notesSlides/notesSlide120.xml" ContentType="application/vnd.openxmlformats-officedocument.presentationml.notesSlide+xml"/>
  <Override PartName="/ppt/comments/modernComment_275_433B9BAE.xml" ContentType="application/vnd.ms-powerpoint.comments+xml"/>
  <Override PartName="/ppt/notesSlides/notesSlide121.xml" ContentType="application/vnd.openxmlformats-officedocument.presentationml.notesSlide+xml"/>
  <Override PartName="/ppt/comments/modernComment_276_94B4A6D1.xml" ContentType="application/vnd.ms-powerpoint.comments+xml"/>
  <Override PartName="/ppt/notesSlides/notesSlide122.xml" ContentType="application/vnd.openxmlformats-officedocument.presentationml.notesSlide+xml"/>
  <Override PartName="/ppt/comments/modernComment_277_213DDD4F.xml" ContentType="application/vnd.ms-powerpoint.comments+xml"/>
  <Override PartName="/ppt/notesSlides/notesSlide123.xml" ContentType="application/vnd.openxmlformats-officedocument.presentationml.notesSlide+xml"/>
  <Override PartName="/ppt/comments/modernComment_179_2099884B.xml" ContentType="application/vnd.ms-powerpoint.comments+xml"/>
  <Override PartName="/ppt/notesSlides/notesSlide124.xml" ContentType="application/vnd.openxmlformats-officedocument.presentationml.notesSlide+xml"/>
  <Override PartName="/ppt/comments/modernComment_178_5FA2775D.xml" ContentType="application/vnd.ms-powerpoint.comments+xml"/>
  <Override PartName="/ppt/notesSlides/notesSlide125.xml" ContentType="application/vnd.openxmlformats-officedocument.presentationml.notesSlide+xml"/>
  <Override PartName="/ppt/comments/modernComment_125_880D389E.xml" ContentType="application/vnd.ms-powerpoint.comments+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comments/modernComment_181_629E0F1.xml" ContentType="application/vnd.ms-powerpoint.comments+xml"/>
  <Override PartName="/ppt/notesSlides/notesSlide128.xml" ContentType="application/vnd.openxmlformats-officedocument.presentationml.notesSlide+xml"/>
  <Override PartName="/ppt/comments/modernComment_185_1E4FE288.xml" ContentType="application/vnd.ms-powerpoint.comments+xml"/>
  <Override PartName="/ppt/notesSlides/notesSlide129.xml" ContentType="application/vnd.openxmlformats-officedocument.presentationml.notesSlide+xml"/>
  <Override PartName="/ppt/comments/modernComment_187_8FAF8C1A.xml" ContentType="application/vnd.ms-powerpoint.comments+xml"/>
  <Override PartName="/ppt/notesSlides/notesSlide130.xml" ContentType="application/vnd.openxmlformats-officedocument.presentationml.notesSlide+xml"/>
  <Override PartName="/ppt/comments/modernComment_188_90A6C903.xml" ContentType="application/vnd.ms-powerpoint.comments+xml"/>
  <Override PartName="/ppt/notesSlides/notesSlide131.xml" ContentType="application/vnd.openxmlformats-officedocument.presentationml.notesSlide+xml"/>
  <Override PartName="/ppt/comments/modernComment_18A_7595529F.xml" ContentType="application/vnd.ms-powerpoint.comments+xml"/>
  <Override PartName="/ppt/notesSlides/notesSlide132.xml" ContentType="application/vnd.openxmlformats-officedocument.presentationml.notesSlide+xml"/>
  <Override PartName="/ppt/comments/modernComment_18E_75E0D39.xml" ContentType="application/vnd.ms-powerpoint.comments+xml"/>
  <Override PartName="/ppt/notesSlides/notesSlide133.xml" ContentType="application/vnd.openxmlformats-officedocument.presentationml.notesSlide+xml"/>
  <Override PartName="/ppt/comments/modernComment_18F_32B4EC71.xml" ContentType="application/vnd.ms-powerpoint.comments+xml"/>
  <Override PartName="/ppt/notesSlides/notesSlide134.xml" ContentType="application/vnd.openxmlformats-officedocument.presentationml.notesSlide+xml"/>
  <Override PartName="/ppt/comments/modernComment_190_3F1DBE2C.xml" ContentType="application/vnd.ms-powerpoint.comments+xml"/>
  <Override PartName="/ppt/notesSlides/notesSlide135.xml" ContentType="application/vnd.openxmlformats-officedocument.presentationml.notesSlide+xml"/>
  <Override PartName="/ppt/comments/modernComment_191_B682F84E.xml" ContentType="application/vnd.ms-powerpoint.comments+xml"/>
  <Override PartName="/ppt/notesSlides/notesSlide136.xml" ContentType="application/vnd.openxmlformats-officedocument.presentationml.notesSlide+xml"/>
  <Override PartName="/ppt/comments/modernComment_199_FEFFB762.xml" ContentType="application/vnd.ms-powerpoint.comments+xml"/>
  <Override PartName="/ppt/notesSlides/notesSlide137.xml" ContentType="application/vnd.openxmlformats-officedocument.presentationml.notesSlide+xml"/>
  <Override PartName="/ppt/comments/modernComment_19A_7C375C8.xml" ContentType="application/vnd.ms-powerpoint.comments+xml"/>
  <Override PartName="/ppt/notesSlides/notesSlide138.xml" ContentType="application/vnd.openxmlformats-officedocument.presentationml.notesSlide+xml"/>
  <Override PartName="/ppt/comments/modernComment_19B_98228170.xml" ContentType="application/vnd.ms-powerpoint.comments+xml"/>
  <Override PartName="/ppt/notesSlides/notesSlide139.xml" ContentType="application/vnd.openxmlformats-officedocument.presentationml.notesSlide+xml"/>
  <Override PartName="/ppt/comments/modernComment_192_E2891AF.xml" ContentType="application/vnd.ms-powerpoint.comments+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comments/modernComment_19F_98BE57C8.xml" ContentType="application/vnd.ms-powerpoint.comments+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comments/modernComment_1BB_6CBEAD5F.xml" ContentType="application/vnd.ms-powerpoint.comments+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comments/modernComment_1B7_7D14AC83.xml" ContentType="application/vnd.ms-powerpoint.comments+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comments/modernComment_1B5_F768C6C6.xml" ContentType="application/vnd.ms-powerpoint.comments+xml"/>
  <Override PartName="/ppt/notesSlides/notesSlide149.xml" ContentType="application/vnd.openxmlformats-officedocument.presentationml.notesSlide+xml"/>
  <Override PartName="/ppt/comments/modernComment_1B6_5E23FEFD.xml" ContentType="application/vnd.ms-powerpoint.comments+xml"/>
  <Override PartName="/ppt/notesSlides/notesSlide150.xml" ContentType="application/vnd.openxmlformats-officedocument.presentationml.notesSlide+xml"/>
  <Override PartName="/ppt/comments/modernComment_1B8_85897247.xml" ContentType="application/vnd.ms-powerpoint.comments+xml"/>
  <Override PartName="/ppt/notesSlides/notesSlide151.xml" ContentType="application/vnd.openxmlformats-officedocument.presentationml.notesSlide+xml"/>
  <Override PartName="/ppt/comments/modernComment_1B9_C44A7D5B.xml" ContentType="application/vnd.ms-powerpoint.comments+xml"/>
  <Override PartName="/ppt/notesSlides/notesSlide152.xml" ContentType="application/vnd.openxmlformats-officedocument.presentationml.notesSlide+xml"/>
  <Override PartName="/ppt/comments/modernComment_1BA_9FDF1B2D.xml" ContentType="application/vnd.ms-powerpoint.comments+xml"/>
  <Override PartName="/ppt/notesSlides/notesSlide153.xml" ContentType="application/vnd.openxmlformats-officedocument.presentationml.notesSlide+xml"/>
  <Override PartName="/ppt/comments/modernComment_1BC_81D73A2C.xml" ContentType="application/vnd.ms-powerpoint.comments+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comments/modernComment_1C2_97237DC4.xml" ContentType="application/vnd.ms-powerpoint.comments+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comments/modernComment_1C8_6BA4646E.xml" ContentType="application/vnd.ms-powerpoint.comments+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comments/modernComment_1CB_6F0190C7.xml" ContentType="application/vnd.ms-powerpoint.comments+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comments/modernComment_1D8_54000CA9.xml" ContentType="application/vnd.ms-powerpoint.comments+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comments/modernComment_1DA_1922AC94.xml" ContentType="application/vnd.ms-powerpoint.comments+xml"/>
  <Override PartName="/ppt/notesSlides/notesSlide180.xml" ContentType="application/vnd.openxmlformats-officedocument.presentationml.notesSlide+xml"/>
  <Override PartName="/ppt/comments/modernComment_1DB_8FAB74CE.xml" ContentType="application/vnd.ms-powerpoint.comments+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comments/modernComment_22A_23914B09.xml" ContentType="application/vnd.ms-powerpoint.comments+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comments/modernComment_22D_E19DA44A.xml" ContentType="application/vnd.ms-powerpoint.comments+xml"/>
  <Override PartName="/ppt/notesSlides/notesSlide194.xml" ContentType="application/vnd.openxmlformats-officedocument.presentationml.notesSlide+xml"/>
  <Override PartName="/ppt/comments/modernComment_22E_DC8C55C8.xml" ContentType="application/vnd.ms-powerpoint.comments+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comments/modernComment_230_6FB38FB2.xml" ContentType="application/vnd.ms-powerpoint.comments+xml"/>
  <Override PartName="/ppt/notesSlides/notesSlide197.xml" ContentType="application/vnd.openxmlformats-officedocument.presentationml.notesSlide+xml"/>
  <Override PartName="/ppt/comments/modernComment_1DF_992A9B99.xml" ContentType="application/vnd.ms-powerpoint.comments+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comments/modernComment_1E8_569C8E16.xml" ContentType="application/vnd.ms-powerpoint.comments+xml"/>
  <Override PartName="/ppt/notesSlides/notesSlide205.xml" ContentType="application/vnd.openxmlformats-officedocument.presentationml.notesSlide+xml"/>
  <Override PartName="/ppt/comments/modernComment_1E9_104E6E4C.xml" ContentType="application/vnd.ms-powerpoint.comments+xml"/>
  <Override PartName="/ppt/notesSlides/notesSlide206.xml" ContentType="application/vnd.openxmlformats-officedocument.presentationml.notesSlide+xml"/>
  <Override PartName="/ppt/comments/modernComment_1EA_2F04FAF6.xml" ContentType="application/vnd.ms-powerpoint.comments+xml"/>
  <Override PartName="/ppt/notesSlides/notesSlide207.xml" ContentType="application/vnd.openxmlformats-officedocument.presentationml.notesSlide+xml"/>
  <Override PartName="/ppt/comments/modernComment_1EB_6620B4DC.xml" ContentType="application/vnd.ms-powerpoint.comments+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comments/modernComment_1F0_30D4C320.xml" ContentType="application/vnd.ms-powerpoint.comments+xml"/>
  <Override PartName="/ppt/notesSlides/notesSlide211.xml" ContentType="application/vnd.openxmlformats-officedocument.presentationml.notesSlide+xml"/>
  <Override PartName="/ppt/comments/modernComment_1F1_E619F247.xml" ContentType="application/vnd.ms-powerpoint.comments+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comments/modernComment_201_B734E48A.xml" ContentType="application/vnd.ms-powerpoint.comments+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comments/modernComment_208_3BE08BC2.xml" ContentType="application/vnd.ms-powerpoint.comments+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comments/modernComment_20A_44D70CDE.xml" ContentType="application/vnd.ms-powerpoint.comments+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96" r:id="rId2"/>
  </p:sldMasterIdLst>
  <p:notesMasterIdLst>
    <p:notesMasterId r:id="rId359"/>
  </p:notesMasterIdLst>
  <p:sldIdLst>
    <p:sldId id="256" r:id="rId3"/>
    <p:sldId id="257" r:id="rId4"/>
    <p:sldId id="283" r:id="rId5"/>
    <p:sldId id="260" r:id="rId6"/>
    <p:sldId id="564" r:id="rId7"/>
    <p:sldId id="599" r:id="rId8"/>
    <p:sldId id="573" r:id="rId9"/>
    <p:sldId id="574" r:id="rId10"/>
    <p:sldId id="634" r:id="rId11"/>
    <p:sldId id="563" r:id="rId12"/>
    <p:sldId id="572" r:id="rId13"/>
    <p:sldId id="633" r:id="rId14"/>
    <p:sldId id="284" r:id="rId15"/>
    <p:sldId id="285" r:id="rId16"/>
    <p:sldId id="286" r:id="rId17"/>
    <p:sldId id="287" r:id="rId18"/>
    <p:sldId id="635" r:id="rId19"/>
    <p:sldId id="279" r:id="rId20"/>
    <p:sldId id="632" r:id="rId21"/>
    <p:sldId id="258" r:id="rId22"/>
    <p:sldId id="272" r:id="rId23"/>
    <p:sldId id="274" r:id="rId24"/>
    <p:sldId id="275" r:id="rId25"/>
    <p:sldId id="276" r:id="rId26"/>
    <p:sldId id="277" r:id="rId27"/>
    <p:sldId id="278" r:id="rId28"/>
    <p:sldId id="281" r:id="rId29"/>
    <p:sldId id="282" r:id="rId30"/>
    <p:sldId id="273" r:id="rId31"/>
    <p:sldId id="261" r:id="rId32"/>
    <p:sldId id="288" r:id="rId33"/>
    <p:sldId id="267" r:id="rId34"/>
    <p:sldId id="268" r:id="rId35"/>
    <p:sldId id="600" r:id="rId36"/>
    <p:sldId id="680" r:id="rId37"/>
    <p:sldId id="271" r:id="rId38"/>
    <p:sldId id="575" r:id="rId39"/>
    <p:sldId id="576" r:id="rId40"/>
    <p:sldId id="590" r:id="rId41"/>
    <p:sldId id="591" r:id="rId42"/>
    <p:sldId id="589" r:id="rId43"/>
    <p:sldId id="593" r:id="rId44"/>
    <p:sldId id="637" r:id="rId45"/>
    <p:sldId id="638" r:id="rId46"/>
    <p:sldId id="639" r:id="rId47"/>
    <p:sldId id="592" r:id="rId48"/>
    <p:sldId id="578" r:id="rId49"/>
    <p:sldId id="579" r:id="rId50"/>
    <p:sldId id="580" r:id="rId51"/>
    <p:sldId id="581" r:id="rId52"/>
    <p:sldId id="582" r:id="rId53"/>
    <p:sldId id="583" r:id="rId54"/>
    <p:sldId id="584" r:id="rId55"/>
    <p:sldId id="586" r:id="rId56"/>
    <p:sldId id="587" r:id="rId57"/>
    <p:sldId id="588" r:id="rId58"/>
    <p:sldId id="595" r:id="rId59"/>
    <p:sldId id="596" r:id="rId60"/>
    <p:sldId id="597" r:id="rId61"/>
    <p:sldId id="598" r:id="rId62"/>
    <p:sldId id="601" r:id="rId63"/>
    <p:sldId id="603" r:id="rId64"/>
    <p:sldId id="604" r:id="rId65"/>
    <p:sldId id="605" r:id="rId66"/>
    <p:sldId id="606" r:id="rId67"/>
    <p:sldId id="607" r:id="rId68"/>
    <p:sldId id="608" r:id="rId69"/>
    <p:sldId id="609" r:id="rId70"/>
    <p:sldId id="346" r:id="rId71"/>
    <p:sldId id="349" r:id="rId72"/>
    <p:sldId id="352" r:id="rId73"/>
    <p:sldId id="353" r:id="rId74"/>
    <p:sldId id="348" r:id="rId75"/>
    <p:sldId id="354" r:id="rId76"/>
    <p:sldId id="355" r:id="rId77"/>
    <p:sldId id="356" r:id="rId78"/>
    <p:sldId id="357" r:id="rId79"/>
    <p:sldId id="358" r:id="rId80"/>
    <p:sldId id="359" r:id="rId81"/>
    <p:sldId id="350" r:id="rId82"/>
    <p:sldId id="351" r:id="rId83"/>
    <p:sldId id="565" r:id="rId84"/>
    <p:sldId id="360" r:id="rId85"/>
    <p:sldId id="361" r:id="rId86"/>
    <p:sldId id="362" r:id="rId87"/>
    <p:sldId id="363" r:id="rId88"/>
    <p:sldId id="364" r:id="rId89"/>
    <p:sldId id="566" r:id="rId90"/>
    <p:sldId id="365" r:id="rId91"/>
    <p:sldId id="366" r:id="rId92"/>
    <p:sldId id="367" r:id="rId93"/>
    <p:sldId id="530" r:id="rId94"/>
    <p:sldId id="531" r:id="rId95"/>
    <p:sldId id="290" r:id="rId96"/>
    <p:sldId id="528" r:id="rId97"/>
    <p:sldId id="567" r:id="rId98"/>
    <p:sldId id="568" r:id="rId99"/>
    <p:sldId id="532" r:id="rId100"/>
    <p:sldId id="533" r:id="rId101"/>
    <p:sldId id="534" r:id="rId102"/>
    <p:sldId id="535" r:id="rId103"/>
    <p:sldId id="536" r:id="rId104"/>
    <p:sldId id="610" r:id="rId105"/>
    <p:sldId id="611" r:id="rId106"/>
    <p:sldId id="612" r:id="rId107"/>
    <p:sldId id="613" r:id="rId108"/>
    <p:sldId id="614" r:id="rId109"/>
    <p:sldId id="615" r:id="rId110"/>
    <p:sldId id="616" r:id="rId111"/>
    <p:sldId id="617" r:id="rId112"/>
    <p:sldId id="618" r:id="rId113"/>
    <p:sldId id="619" r:id="rId114"/>
    <p:sldId id="620" r:id="rId115"/>
    <p:sldId id="621" r:id="rId116"/>
    <p:sldId id="368" r:id="rId117"/>
    <p:sldId id="264" r:id="rId118"/>
    <p:sldId id="542" r:id="rId119"/>
    <p:sldId id="543" r:id="rId120"/>
    <p:sldId id="269" r:id="rId121"/>
    <p:sldId id="270" r:id="rId122"/>
    <p:sldId id="569" r:id="rId123"/>
    <p:sldId id="369" r:id="rId124"/>
    <p:sldId id="370" r:id="rId125"/>
    <p:sldId id="374" r:id="rId126"/>
    <p:sldId id="295" r:id="rId127"/>
    <p:sldId id="371" r:id="rId128"/>
    <p:sldId id="570" r:id="rId129"/>
    <p:sldId id="571" r:id="rId130"/>
    <p:sldId id="372" r:id="rId131"/>
    <p:sldId id="373" r:id="rId132"/>
    <p:sldId id="375" r:id="rId133"/>
    <p:sldId id="404" r:id="rId134"/>
    <p:sldId id="405" r:id="rId135"/>
    <p:sldId id="406" r:id="rId136"/>
    <p:sldId id="407" r:id="rId137"/>
    <p:sldId id="622" r:id="rId138"/>
    <p:sldId id="623" r:id="rId139"/>
    <p:sldId id="624" r:id="rId140"/>
    <p:sldId id="625" r:id="rId141"/>
    <p:sldId id="626" r:id="rId142"/>
    <p:sldId id="627" r:id="rId143"/>
    <p:sldId id="628" r:id="rId144"/>
    <p:sldId id="629" r:id="rId145"/>
    <p:sldId id="630" r:id="rId146"/>
    <p:sldId id="631" r:id="rId147"/>
    <p:sldId id="377" r:id="rId148"/>
    <p:sldId id="376" r:id="rId149"/>
    <p:sldId id="379" r:id="rId150"/>
    <p:sldId id="293" r:id="rId151"/>
    <p:sldId id="378" r:id="rId152"/>
    <p:sldId id="381" r:id="rId153"/>
    <p:sldId id="380" r:id="rId154"/>
    <p:sldId id="382" r:id="rId155"/>
    <p:sldId id="383" r:id="rId156"/>
    <p:sldId id="384" r:id="rId157"/>
    <p:sldId id="385" r:id="rId158"/>
    <p:sldId id="386" r:id="rId159"/>
    <p:sldId id="387" r:id="rId160"/>
    <p:sldId id="388" r:id="rId161"/>
    <p:sldId id="389" r:id="rId162"/>
    <p:sldId id="390" r:id="rId163"/>
    <p:sldId id="391" r:id="rId164"/>
    <p:sldId id="392" r:id="rId165"/>
    <p:sldId id="393" r:id="rId166"/>
    <p:sldId id="394" r:id="rId167"/>
    <p:sldId id="395" r:id="rId168"/>
    <p:sldId id="396" r:id="rId169"/>
    <p:sldId id="397" r:id="rId170"/>
    <p:sldId id="398" r:id="rId171"/>
    <p:sldId id="399" r:id="rId172"/>
    <p:sldId id="400" r:id="rId173"/>
    <p:sldId id="401" r:id="rId174"/>
    <p:sldId id="408" r:id="rId175"/>
    <p:sldId id="409" r:id="rId176"/>
    <p:sldId id="410" r:id="rId177"/>
    <p:sldId id="411" r:id="rId178"/>
    <p:sldId id="412" r:id="rId179"/>
    <p:sldId id="402" r:id="rId180"/>
    <p:sldId id="403" r:id="rId181"/>
    <p:sldId id="417" r:id="rId182"/>
    <p:sldId id="415" r:id="rId183"/>
    <p:sldId id="416" r:id="rId184"/>
    <p:sldId id="418" r:id="rId185"/>
    <p:sldId id="443" r:id="rId186"/>
    <p:sldId id="433" r:id="rId187"/>
    <p:sldId id="431" r:id="rId188"/>
    <p:sldId id="432" r:id="rId189"/>
    <p:sldId id="434" r:id="rId190"/>
    <p:sldId id="435" r:id="rId191"/>
    <p:sldId id="439" r:id="rId192"/>
    <p:sldId id="436" r:id="rId193"/>
    <p:sldId id="437" r:id="rId194"/>
    <p:sldId id="438" r:id="rId195"/>
    <p:sldId id="440" r:id="rId196"/>
    <p:sldId id="441" r:id="rId197"/>
    <p:sldId id="442" r:id="rId198"/>
    <p:sldId id="444" r:id="rId199"/>
    <p:sldId id="445" r:id="rId200"/>
    <p:sldId id="446" r:id="rId201"/>
    <p:sldId id="447" r:id="rId202"/>
    <p:sldId id="448" r:id="rId203"/>
    <p:sldId id="449" r:id="rId204"/>
    <p:sldId id="450" r:id="rId205"/>
    <p:sldId id="451" r:id="rId206"/>
    <p:sldId id="453" r:id="rId207"/>
    <p:sldId id="454" r:id="rId208"/>
    <p:sldId id="455" r:id="rId209"/>
    <p:sldId id="456" r:id="rId210"/>
    <p:sldId id="457" r:id="rId211"/>
    <p:sldId id="459" r:id="rId212"/>
    <p:sldId id="458" r:id="rId213"/>
    <p:sldId id="461" r:id="rId214"/>
    <p:sldId id="462" r:id="rId215"/>
    <p:sldId id="460" r:id="rId216"/>
    <p:sldId id="463" r:id="rId217"/>
    <p:sldId id="464" r:id="rId218"/>
    <p:sldId id="465" r:id="rId219"/>
    <p:sldId id="466" r:id="rId220"/>
    <p:sldId id="467" r:id="rId221"/>
    <p:sldId id="468" r:id="rId222"/>
    <p:sldId id="469" r:id="rId223"/>
    <p:sldId id="470" r:id="rId224"/>
    <p:sldId id="471" r:id="rId225"/>
    <p:sldId id="472" r:id="rId226"/>
    <p:sldId id="476" r:id="rId227"/>
    <p:sldId id="473" r:id="rId228"/>
    <p:sldId id="474" r:id="rId229"/>
    <p:sldId id="475" r:id="rId230"/>
    <p:sldId id="477" r:id="rId231"/>
    <p:sldId id="478" r:id="rId232"/>
    <p:sldId id="529" r:id="rId233"/>
    <p:sldId id="544" r:id="rId234"/>
    <p:sldId id="545" r:id="rId235"/>
    <p:sldId id="546" r:id="rId236"/>
    <p:sldId id="547" r:id="rId237"/>
    <p:sldId id="548" r:id="rId238"/>
    <p:sldId id="549" r:id="rId239"/>
    <p:sldId id="550" r:id="rId240"/>
    <p:sldId id="551" r:id="rId241"/>
    <p:sldId id="552" r:id="rId242"/>
    <p:sldId id="553" r:id="rId243"/>
    <p:sldId id="554" r:id="rId244"/>
    <p:sldId id="555" r:id="rId245"/>
    <p:sldId id="556" r:id="rId246"/>
    <p:sldId id="557" r:id="rId247"/>
    <p:sldId id="558" r:id="rId248"/>
    <p:sldId id="559" r:id="rId249"/>
    <p:sldId id="560" r:id="rId250"/>
    <p:sldId id="479" r:id="rId251"/>
    <p:sldId id="480" r:id="rId252"/>
    <p:sldId id="482" r:id="rId253"/>
    <p:sldId id="481" r:id="rId254"/>
    <p:sldId id="483" r:id="rId255"/>
    <p:sldId id="484" r:id="rId256"/>
    <p:sldId id="485" r:id="rId257"/>
    <p:sldId id="486" r:id="rId258"/>
    <p:sldId id="493" r:id="rId259"/>
    <p:sldId id="487" r:id="rId260"/>
    <p:sldId id="488" r:id="rId261"/>
    <p:sldId id="489" r:id="rId262"/>
    <p:sldId id="490" r:id="rId263"/>
    <p:sldId id="491" r:id="rId264"/>
    <p:sldId id="492" r:id="rId265"/>
    <p:sldId id="494" r:id="rId266"/>
    <p:sldId id="495" r:id="rId267"/>
    <p:sldId id="496" r:id="rId268"/>
    <p:sldId id="497" r:id="rId269"/>
    <p:sldId id="498" r:id="rId270"/>
    <p:sldId id="499" r:id="rId271"/>
    <p:sldId id="500" r:id="rId272"/>
    <p:sldId id="501" r:id="rId273"/>
    <p:sldId id="502" r:id="rId274"/>
    <p:sldId id="503" r:id="rId275"/>
    <p:sldId id="504" r:id="rId276"/>
    <p:sldId id="505" r:id="rId277"/>
    <p:sldId id="506" r:id="rId278"/>
    <p:sldId id="507" r:id="rId279"/>
    <p:sldId id="508" r:id="rId280"/>
    <p:sldId id="509" r:id="rId281"/>
    <p:sldId id="510" r:id="rId282"/>
    <p:sldId id="512" r:id="rId283"/>
    <p:sldId id="511" r:id="rId284"/>
    <p:sldId id="513" r:id="rId285"/>
    <p:sldId id="514" r:id="rId286"/>
    <p:sldId id="515" r:id="rId287"/>
    <p:sldId id="516" r:id="rId288"/>
    <p:sldId id="517" r:id="rId289"/>
    <p:sldId id="518" r:id="rId290"/>
    <p:sldId id="519" r:id="rId291"/>
    <p:sldId id="520" r:id="rId292"/>
    <p:sldId id="521" r:id="rId293"/>
    <p:sldId id="522" r:id="rId294"/>
    <p:sldId id="523" r:id="rId295"/>
    <p:sldId id="524" r:id="rId296"/>
    <p:sldId id="525" r:id="rId297"/>
    <p:sldId id="526" r:id="rId298"/>
    <p:sldId id="527" r:id="rId299"/>
    <p:sldId id="679" r:id="rId300"/>
    <p:sldId id="676" r:id="rId301"/>
    <p:sldId id="677" r:id="rId302"/>
    <p:sldId id="678" r:id="rId303"/>
    <p:sldId id="675" r:id="rId304"/>
    <p:sldId id="324" r:id="rId305"/>
    <p:sldId id="325" r:id="rId306"/>
    <p:sldId id="326" r:id="rId307"/>
    <p:sldId id="327" r:id="rId308"/>
    <p:sldId id="328" r:id="rId309"/>
    <p:sldId id="329" r:id="rId310"/>
    <p:sldId id="330" r:id="rId311"/>
    <p:sldId id="331" r:id="rId312"/>
    <p:sldId id="332" r:id="rId313"/>
    <p:sldId id="333" r:id="rId314"/>
    <p:sldId id="334" r:id="rId315"/>
    <p:sldId id="335" r:id="rId316"/>
    <p:sldId id="319" r:id="rId317"/>
    <p:sldId id="336" r:id="rId318"/>
    <p:sldId id="337" r:id="rId319"/>
    <p:sldId id="338" r:id="rId320"/>
    <p:sldId id="339" r:id="rId321"/>
    <p:sldId id="340" r:id="rId322"/>
    <p:sldId id="341" r:id="rId323"/>
    <p:sldId id="342" r:id="rId324"/>
    <p:sldId id="343" r:id="rId325"/>
    <p:sldId id="320" r:id="rId326"/>
    <p:sldId id="344" r:id="rId327"/>
    <p:sldId id="345" r:id="rId328"/>
    <p:sldId id="640" r:id="rId329"/>
    <p:sldId id="641" r:id="rId330"/>
    <p:sldId id="347" r:id="rId331"/>
    <p:sldId id="642" r:id="rId332"/>
    <p:sldId id="643" r:id="rId333"/>
    <p:sldId id="644" r:id="rId334"/>
    <p:sldId id="321" r:id="rId335"/>
    <p:sldId id="645" r:id="rId336"/>
    <p:sldId id="646" r:id="rId337"/>
    <p:sldId id="647" r:id="rId338"/>
    <p:sldId id="648" r:id="rId339"/>
    <p:sldId id="649" r:id="rId340"/>
    <p:sldId id="650" r:id="rId341"/>
    <p:sldId id="651" r:id="rId342"/>
    <p:sldId id="322" r:id="rId343"/>
    <p:sldId id="652" r:id="rId344"/>
    <p:sldId id="653" r:id="rId345"/>
    <p:sldId id="654" r:id="rId346"/>
    <p:sldId id="655" r:id="rId347"/>
    <p:sldId id="323" r:id="rId348"/>
    <p:sldId id="656" r:id="rId349"/>
    <p:sldId id="657" r:id="rId350"/>
    <p:sldId id="658" r:id="rId351"/>
    <p:sldId id="659" r:id="rId352"/>
    <p:sldId id="660" r:id="rId353"/>
    <p:sldId id="661" r:id="rId354"/>
    <p:sldId id="662" r:id="rId355"/>
    <p:sldId id="663" r:id="rId356"/>
    <p:sldId id="561" r:id="rId357"/>
    <p:sldId id="280" r:id="rId3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89A8BB-6AA2-2EC6-0C52-13A61FA19065}" name="Sebastian Åkesson" initials="SÅ" userId="S::akese@jonkoping.se::00ee77cf-82ab-4b8a-8941-1d830650f4d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CB1D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0" autoAdjust="0"/>
    <p:restoredTop sz="68460" autoAdjust="0"/>
  </p:normalViewPr>
  <p:slideViewPr>
    <p:cSldViewPr snapToGrid="0">
      <p:cViewPr varScale="1">
        <p:scale>
          <a:sx n="49" d="100"/>
          <a:sy n="49" d="100"/>
        </p:scale>
        <p:origin x="1536" y="4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99" Type="http://schemas.openxmlformats.org/officeDocument/2006/relationships/slide" Target="slides/slide297.xml"/><Relationship Id="rId303" Type="http://schemas.openxmlformats.org/officeDocument/2006/relationships/slide" Target="slides/slide301.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324" Type="http://schemas.openxmlformats.org/officeDocument/2006/relationships/slide" Target="slides/slide322.xml"/><Relationship Id="rId345" Type="http://schemas.openxmlformats.org/officeDocument/2006/relationships/slide" Target="slides/slide343.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slide" Target="slides/slide245.xml"/><Relationship Id="rId107" Type="http://schemas.openxmlformats.org/officeDocument/2006/relationships/slide" Target="slides/slide105.xml"/><Relationship Id="rId268" Type="http://schemas.openxmlformats.org/officeDocument/2006/relationships/slide" Target="slides/slide266.xml"/><Relationship Id="rId289" Type="http://schemas.openxmlformats.org/officeDocument/2006/relationships/slide" Target="slides/slide287.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314" Type="http://schemas.openxmlformats.org/officeDocument/2006/relationships/slide" Target="slides/slide312.xml"/><Relationship Id="rId335" Type="http://schemas.openxmlformats.org/officeDocument/2006/relationships/slide" Target="slides/slide333.xml"/><Relationship Id="rId356" Type="http://schemas.openxmlformats.org/officeDocument/2006/relationships/slide" Target="slides/slide354.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58" Type="http://schemas.openxmlformats.org/officeDocument/2006/relationships/slide" Target="slides/slide256.xml"/><Relationship Id="rId279" Type="http://schemas.openxmlformats.org/officeDocument/2006/relationships/slide" Target="slides/slide277.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290" Type="http://schemas.openxmlformats.org/officeDocument/2006/relationships/slide" Target="slides/slide288.xml"/><Relationship Id="rId304" Type="http://schemas.openxmlformats.org/officeDocument/2006/relationships/slide" Target="slides/slide302.xml"/><Relationship Id="rId325" Type="http://schemas.openxmlformats.org/officeDocument/2006/relationships/slide" Target="slides/slide323.xml"/><Relationship Id="rId346" Type="http://schemas.openxmlformats.org/officeDocument/2006/relationships/slide" Target="slides/slide344.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269" Type="http://schemas.openxmlformats.org/officeDocument/2006/relationships/slide" Target="slides/slide267.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280" Type="http://schemas.openxmlformats.org/officeDocument/2006/relationships/slide" Target="slides/slide278.xml"/><Relationship Id="rId315" Type="http://schemas.openxmlformats.org/officeDocument/2006/relationships/slide" Target="slides/slide313.xml"/><Relationship Id="rId336" Type="http://schemas.openxmlformats.org/officeDocument/2006/relationships/slide" Target="slides/slide334.xml"/><Relationship Id="rId357" Type="http://schemas.openxmlformats.org/officeDocument/2006/relationships/slide" Target="slides/slide355.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291" Type="http://schemas.openxmlformats.org/officeDocument/2006/relationships/slide" Target="slides/slide289.xml"/><Relationship Id="rId305" Type="http://schemas.openxmlformats.org/officeDocument/2006/relationships/slide" Target="slides/slide303.xml"/><Relationship Id="rId326" Type="http://schemas.openxmlformats.org/officeDocument/2006/relationships/slide" Target="slides/slide324.xml"/><Relationship Id="rId347" Type="http://schemas.openxmlformats.org/officeDocument/2006/relationships/slide" Target="slides/slide345.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281" Type="http://schemas.openxmlformats.org/officeDocument/2006/relationships/slide" Target="slides/slide279.xml"/><Relationship Id="rId316" Type="http://schemas.openxmlformats.org/officeDocument/2006/relationships/slide" Target="slides/slide314.xml"/><Relationship Id="rId337" Type="http://schemas.openxmlformats.org/officeDocument/2006/relationships/slide" Target="slides/slide335.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358" Type="http://schemas.openxmlformats.org/officeDocument/2006/relationships/slide" Target="slides/slide356.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71" Type="http://schemas.openxmlformats.org/officeDocument/2006/relationships/slide" Target="slides/slide269.xml"/><Relationship Id="rId292" Type="http://schemas.openxmlformats.org/officeDocument/2006/relationships/slide" Target="slides/slide290.xml"/><Relationship Id="rId306" Type="http://schemas.openxmlformats.org/officeDocument/2006/relationships/slide" Target="slides/slide304.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327" Type="http://schemas.openxmlformats.org/officeDocument/2006/relationships/slide" Target="slides/slide325.xml"/><Relationship Id="rId348" Type="http://schemas.openxmlformats.org/officeDocument/2006/relationships/slide" Target="slides/slide346.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261" Type="http://schemas.openxmlformats.org/officeDocument/2006/relationships/slide" Target="slides/slide259.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317" Type="http://schemas.openxmlformats.org/officeDocument/2006/relationships/slide" Target="slides/slide315.xml"/><Relationship Id="rId338" Type="http://schemas.openxmlformats.org/officeDocument/2006/relationships/slide" Target="slides/slide336.xml"/><Relationship Id="rId359" Type="http://schemas.openxmlformats.org/officeDocument/2006/relationships/notesMaster" Target="notesMasters/notesMaster1.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72" Type="http://schemas.openxmlformats.org/officeDocument/2006/relationships/slide" Target="slides/slide270.xml"/><Relationship Id="rId293" Type="http://schemas.openxmlformats.org/officeDocument/2006/relationships/slide" Target="slides/slide291.xml"/><Relationship Id="rId307" Type="http://schemas.openxmlformats.org/officeDocument/2006/relationships/slide" Target="slides/slide305.xml"/><Relationship Id="rId328" Type="http://schemas.openxmlformats.org/officeDocument/2006/relationships/slide" Target="slides/slide326.xml"/><Relationship Id="rId349" Type="http://schemas.openxmlformats.org/officeDocument/2006/relationships/slide" Target="slides/slide347.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360" Type="http://schemas.openxmlformats.org/officeDocument/2006/relationships/presProps" Target="presProps.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262" Type="http://schemas.openxmlformats.org/officeDocument/2006/relationships/slide" Target="slides/slide260.xml"/><Relationship Id="rId283" Type="http://schemas.openxmlformats.org/officeDocument/2006/relationships/slide" Target="slides/slide281.xml"/><Relationship Id="rId313" Type="http://schemas.openxmlformats.org/officeDocument/2006/relationships/slide" Target="slides/slide311.xml"/><Relationship Id="rId318" Type="http://schemas.openxmlformats.org/officeDocument/2006/relationships/slide" Target="slides/slide316.xml"/><Relationship Id="rId339" Type="http://schemas.openxmlformats.org/officeDocument/2006/relationships/slide" Target="slides/slide337.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334" Type="http://schemas.openxmlformats.org/officeDocument/2006/relationships/slide" Target="slides/slide332.xml"/><Relationship Id="rId350" Type="http://schemas.openxmlformats.org/officeDocument/2006/relationships/slide" Target="slides/slide348.xml"/><Relationship Id="rId355" Type="http://schemas.openxmlformats.org/officeDocument/2006/relationships/slide" Target="slides/slide35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294" Type="http://schemas.openxmlformats.org/officeDocument/2006/relationships/slide" Target="slides/slide292.xml"/><Relationship Id="rId308" Type="http://schemas.openxmlformats.org/officeDocument/2006/relationships/slide" Target="slides/slide306.xml"/><Relationship Id="rId329" Type="http://schemas.openxmlformats.org/officeDocument/2006/relationships/slide" Target="slides/slide327.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340" Type="http://schemas.openxmlformats.org/officeDocument/2006/relationships/slide" Target="slides/slide338.xml"/><Relationship Id="rId361" Type="http://schemas.openxmlformats.org/officeDocument/2006/relationships/viewProps" Target="viewProps.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slide" Target="slides/slide282.xml"/><Relationship Id="rId319" Type="http://schemas.openxmlformats.org/officeDocument/2006/relationships/slide" Target="slides/slide317.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330" Type="http://schemas.openxmlformats.org/officeDocument/2006/relationships/slide" Target="slides/slide328.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351" Type="http://schemas.openxmlformats.org/officeDocument/2006/relationships/slide" Target="slides/slide349.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95" Type="http://schemas.openxmlformats.org/officeDocument/2006/relationships/slide" Target="slides/slide293.xml"/><Relationship Id="rId309" Type="http://schemas.openxmlformats.org/officeDocument/2006/relationships/slide" Target="slides/slide307.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320" Type="http://schemas.openxmlformats.org/officeDocument/2006/relationships/slide" Target="slides/slide318.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341" Type="http://schemas.openxmlformats.org/officeDocument/2006/relationships/slide" Target="slides/slide339.xml"/><Relationship Id="rId362" Type="http://schemas.openxmlformats.org/officeDocument/2006/relationships/theme" Target="theme/theme1.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slide" Target="slides/slide28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310" Type="http://schemas.openxmlformats.org/officeDocument/2006/relationships/slide" Target="slides/slide308.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331" Type="http://schemas.openxmlformats.org/officeDocument/2006/relationships/slide" Target="slides/slide329.xml"/><Relationship Id="rId352" Type="http://schemas.openxmlformats.org/officeDocument/2006/relationships/slide" Target="slides/slide350.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296" Type="http://schemas.openxmlformats.org/officeDocument/2006/relationships/slide" Target="slides/slide294.xml"/><Relationship Id="rId300" Type="http://schemas.openxmlformats.org/officeDocument/2006/relationships/slide" Target="slides/slide298.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321" Type="http://schemas.openxmlformats.org/officeDocument/2006/relationships/slide" Target="slides/slide319.xml"/><Relationship Id="rId342" Type="http://schemas.openxmlformats.org/officeDocument/2006/relationships/slide" Target="slides/slide340.xml"/><Relationship Id="rId363" Type="http://schemas.openxmlformats.org/officeDocument/2006/relationships/tableStyles" Target="tableStyles.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slide" Target="slides/slide284.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311" Type="http://schemas.openxmlformats.org/officeDocument/2006/relationships/slide" Target="slides/slide309.xml"/><Relationship Id="rId332" Type="http://schemas.openxmlformats.org/officeDocument/2006/relationships/slide" Target="slides/slide330.xml"/><Relationship Id="rId353" Type="http://schemas.openxmlformats.org/officeDocument/2006/relationships/slide" Target="slides/slide351.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297" Type="http://schemas.openxmlformats.org/officeDocument/2006/relationships/slide" Target="slides/slide295.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301" Type="http://schemas.openxmlformats.org/officeDocument/2006/relationships/slide" Target="slides/slide299.xml"/><Relationship Id="rId322" Type="http://schemas.openxmlformats.org/officeDocument/2006/relationships/slide" Target="slides/slide320.xml"/><Relationship Id="rId343" Type="http://schemas.openxmlformats.org/officeDocument/2006/relationships/slide" Target="slides/slide341.xml"/><Relationship Id="rId364" Type="http://schemas.microsoft.com/office/2018/10/relationships/authors" Target="authors.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287" Type="http://schemas.openxmlformats.org/officeDocument/2006/relationships/slide" Target="slides/slide285.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312" Type="http://schemas.openxmlformats.org/officeDocument/2006/relationships/slide" Target="slides/slide310.xml"/><Relationship Id="rId333" Type="http://schemas.openxmlformats.org/officeDocument/2006/relationships/slide" Target="slides/slide331.xml"/><Relationship Id="rId354" Type="http://schemas.openxmlformats.org/officeDocument/2006/relationships/slide" Target="slides/slide352.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slide" Target="slides/slide275.xml"/><Relationship Id="rId298" Type="http://schemas.openxmlformats.org/officeDocument/2006/relationships/slide" Target="slides/slide296.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302" Type="http://schemas.openxmlformats.org/officeDocument/2006/relationships/slide" Target="slides/slide300.xml"/><Relationship Id="rId323" Type="http://schemas.openxmlformats.org/officeDocument/2006/relationships/slide" Target="slides/slide321.xml"/><Relationship Id="rId344" Type="http://schemas.openxmlformats.org/officeDocument/2006/relationships/slide" Target="slides/slide342.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slide" Target="slides/slide286.xml"/></Relationships>
</file>

<file path=ppt/comments/modernComment_108_60293ECA.xml><?xml version="1.0" encoding="utf-8"?>
<p188:cmLst xmlns:a="http://schemas.openxmlformats.org/drawingml/2006/main" xmlns:r="http://schemas.openxmlformats.org/officeDocument/2006/relationships" xmlns:p188="http://schemas.microsoft.com/office/powerpoint/2018/8/main">
  <p188:cm id="{1281ADDA-D49B-40F2-B052-D48F7B46C1E7}" authorId="{B189A8BB-6AA2-2EC6-0C52-13A61FA19065}" created="2022-12-07T12:29:35.988">
    <pc:sldMkLst xmlns:pc="http://schemas.microsoft.com/office/powerpoint/2013/main/command">
      <pc:docMk/>
      <pc:sldMk cId="1613315786" sldId="264"/>
    </pc:sldMkLst>
    <p188:txBody>
      <a:bodyPr/>
      <a:lstStyle/>
      <a:p>
        <a:r>
          <a:rPr lang="sv-SE"/>
          <a:t>Vi vill hitta ytterbacken antingen genom att hitta en rak passning ut mot kanten eller också hitta en ytteranfallare som tar emot och hittar ut till backen som fyllt på</a:t>
        </a:r>
      </a:p>
    </p188:txBody>
  </p188:cm>
  <p188:cm id="{3F5B798E-B3BA-44C1-881F-99FEA4AB2CEA}" authorId="{B189A8BB-6AA2-2EC6-0C52-13A61FA19065}" created="2022-12-07T12:31:04.499">
    <pc:sldMkLst xmlns:pc="http://schemas.microsoft.com/office/powerpoint/2013/main/command">
      <pc:docMk/>
      <pc:sldMk cId="1613315786" sldId="264"/>
    </pc:sldMkLst>
    <p188:txBody>
      <a:bodyPr/>
      <a:lstStyle/>
      <a:p>
        <a:r>
          <a:rPr lang="sv-SE"/>
          <a:t>Jätteviktigt att den andra ytterbacken på motsvarande sida gör en flytt in i banan för att bilda en 3 backslinje när vänsterbacken fyllt på. </a:t>
        </a:r>
      </a:p>
    </p188:txBody>
  </p188:cm>
</p188:cmLst>
</file>

<file path=ppt/comments/modernComment_10D_43A5C31E.xml><?xml version="1.0" encoding="utf-8"?>
<p188:cmLst xmlns:a="http://schemas.openxmlformats.org/drawingml/2006/main" xmlns:r="http://schemas.openxmlformats.org/officeDocument/2006/relationships" xmlns:p188="http://schemas.microsoft.com/office/powerpoint/2018/8/main">
  <p188:cm id="{EE0CD794-2DF6-4408-B879-17DA6635A457}" authorId="{B189A8BB-6AA2-2EC6-0C52-13A61FA19065}" created="2022-12-07T12:31:56.108">
    <pc:sldMkLst xmlns:pc="http://schemas.microsoft.com/office/powerpoint/2013/main/command">
      <pc:docMk/>
      <pc:sldMk cId="1134936862" sldId="269"/>
    </pc:sldMkLst>
    <p188:txBody>
      <a:bodyPr/>
      <a:lstStyle/>
      <a:p>
        <a:r>
          <a:rPr lang="sv-SE"/>
          <a:t>Ytterforwarden tar emot boll samt skydda den för att sedan kunna spela ut den till kanten till ytterbacken.</a:t>
        </a:r>
      </a:p>
    </p188:txBody>
  </p188:cm>
</p188:cmLst>
</file>

<file path=ppt/comments/modernComment_10E_C46DF1B6.xml><?xml version="1.0" encoding="utf-8"?>
<p188:cmLst xmlns:a="http://schemas.openxmlformats.org/drawingml/2006/main" xmlns:r="http://schemas.openxmlformats.org/officeDocument/2006/relationships" xmlns:p188="http://schemas.microsoft.com/office/powerpoint/2018/8/main">
  <p188:cm id="{3DF77A2F-027A-4EE7-91DA-893FF1183821}" authorId="{B189A8BB-6AA2-2EC6-0C52-13A61FA19065}" created="2022-12-07T11:59:51.783">
    <pc:sldMkLst xmlns:pc="http://schemas.microsoft.com/office/powerpoint/2013/main/command">
      <pc:docMk/>
      <pc:sldMk cId="3295539638" sldId="270"/>
    </pc:sldMkLst>
    <p188:txBody>
      <a:bodyPr/>
      <a:lstStyle/>
      <a:p>
        <a:r>
          <a:rPr lang="sv-SE"/>
          <a:t>Här gäller det att vi vågar flytta fram spelare in i boxen för inlägg från ytterback. Något vi måste tänka på är att vi lyfter upp backlinjen för att minska ytor defensivt om vi förlorar bollen på vägen. Lyfter vi upp backlinjen så minskar vi ytan mellan lagdelen Försvar - Mittfält och gör att vi kan vinna tillbaka bollen snabbare</a:t>
        </a:r>
      </a:p>
    </p188:txBody>
  </p188:cm>
  <p188:cm id="{3984B8D1-E367-4E5F-965B-E835821018A5}" authorId="{B189A8BB-6AA2-2EC6-0C52-13A61FA19065}" created="2022-12-07T12:00:45.056">
    <pc:sldMkLst xmlns:pc="http://schemas.microsoft.com/office/powerpoint/2013/main/command">
      <pc:docMk/>
      <pc:sldMk cId="3295539638" sldId="270"/>
    </pc:sldMkLst>
    <p188:txBody>
      <a:bodyPr/>
      <a:lstStyle/>
      <a:p>
        <a:r>
          <a:rPr lang="sv-SE"/>
          <a:t>Jag vill att vi lyfter in en mittfältare också som stannar precis utanför straffområdet för att få bollen vid en ev bortnick.</a:t>
        </a:r>
      </a:p>
    </p188:txBody>
  </p188:cm>
</p188:cmLst>
</file>

<file path=ppt/comments/modernComment_125_880D389E.xml><?xml version="1.0" encoding="utf-8"?>
<p188:cmLst xmlns:a="http://schemas.openxmlformats.org/drawingml/2006/main" xmlns:r="http://schemas.openxmlformats.org/officeDocument/2006/relationships" xmlns:p188="http://schemas.microsoft.com/office/powerpoint/2018/8/main">
  <p188:cm id="{01B9B6B0-B04E-4337-94FF-7EDED1BA4FCD}" authorId="{B189A8BB-6AA2-2EC6-0C52-13A61FA19065}" created="2022-12-08T09:36:35.908">
    <ac:deMkLst xmlns:ac="http://schemas.microsoft.com/office/drawing/2013/main/command">
      <pc:docMk xmlns:pc="http://schemas.microsoft.com/office/powerpoint/2013/main/command"/>
      <pc:sldMk xmlns:pc="http://schemas.microsoft.com/office/powerpoint/2013/main/command" cId="2282567838" sldId="293"/>
      <ac:picMk id="5" creationId="{446F1E8F-D3A8-477C-8CB0-2A3046DF14AA}"/>
    </ac:deMkLst>
    <p188:txBody>
      <a:bodyPr/>
      <a:lstStyle/>
      <a:p>
        <a:r>
          <a:rPr lang="sv-SE"/>
          <a:t>Om mittbacken har ett tillfälle att gå fram med boll så är det meningen att vår defensiva mittfältare går ner och ta mittbackens plats</a:t>
        </a:r>
      </a:p>
    </p188:txBody>
  </p188:cm>
</p188:cmLst>
</file>

<file path=ppt/comments/modernComment_127_B726A177.xml><?xml version="1.0" encoding="utf-8"?>
<p188:cmLst xmlns:a="http://schemas.openxmlformats.org/drawingml/2006/main" xmlns:r="http://schemas.openxmlformats.org/officeDocument/2006/relationships" xmlns:p188="http://schemas.microsoft.com/office/powerpoint/2018/8/main">
  <p188:cm id="{4D80CCC1-1621-4E2D-97E1-F1F0C4347722}" authorId="{B189A8BB-6AA2-2EC6-0C52-13A61FA19065}" created="2023-01-06T16:05:33.586">
    <pc:sldMkLst xmlns:pc="http://schemas.microsoft.com/office/powerpoint/2013/main/command">
      <pc:docMk/>
      <pc:sldMk cId="3072762231" sldId="295"/>
    </pc:sldMkLst>
    <p188:txBody>
      <a:bodyPr/>
      <a:lstStyle/>
      <a:p>
        <a:r>
          <a:rPr lang="sv-SE"/>
          <a:t>Ytterback arbete
Ej låta sin motståndare få bollen rättvänd utan att gå in på rygg från början</a:t>
        </a:r>
      </a:p>
    </p188:txBody>
  </p188:cm>
</p188:cmLst>
</file>

<file path=ppt/comments/modernComment_15C_A794DB8E.xml><?xml version="1.0" encoding="utf-8"?>
<p188:cmLst xmlns:a="http://schemas.openxmlformats.org/drawingml/2006/main" xmlns:r="http://schemas.openxmlformats.org/officeDocument/2006/relationships" xmlns:p188="http://schemas.microsoft.com/office/powerpoint/2018/8/main">
  <p188:cm id="{DDA0C028-4A97-4A79-8A83-69B6579A7208}" authorId="{B189A8BB-6AA2-2EC6-0C52-13A61FA19065}" created="2022-12-07T12:38:36.826">
    <pc:sldMkLst xmlns:pc="http://schemas.microsoft.com/office/powerpoint/2013/main/command">
      <pc:docMk/>
      <pc:sldMk cId="2811550606" sldId="258"/>
    </pc:sldMkLst>
    <p188:txBody>
      <a:bodyPr/>
      <a:lstStyle/>
      <a:p>
        <a:r>
          <a:rPr lang="sv-SE"/>
          <a:t>Här vill vi använda oss av vår falska nia som går ner en yta från att ligga högt just för att skapa sig själv en yta. När hon gjort detta skapar hon ett problem för mittbacken bakom sig. Kommer mittbacken gå upp i rygg och därmed skapa hål bakåt i sin backlinje eller kommer hon avvakta och då möjliggör att vi kan vända upp med bollen?</a:t>
        </a:r>
      </a:p>
    </p188:txBody>
  </p188:cm>
  <p188:cm id="{BDDD5B96-C4E3-4118-AA6C-254CD731FB92}" authorId="{B189A8BB-6AA2-2EC6-0C52-13A61FA19065}" created="2023-01-06T14:37:52.841">
    <pc:sldMkLst xmlns:pc="http://schemas.microsoft.com/office/powerpoint/2013/main/command">
      <pc:docMk/>
      <pc:sldMk cId="2811550606" sldId="348"/>
    </pc:sldMkLst>
    <p188:txBody>
      <a:bodyPr/>
      <a:lstStyle/>
      <a:p>
        <a:r>
          <a:rPr lang="sv-SE"/>
          <a:t>Vi vill ha våra motståndare långa i sina  lagdelar av försvar och mittfält för att frigöra yta</a:t>
        </a:r>
      </a:p>
    </p188:txBody>
  </p188:cm>
</p188:cmLst>
</file>

<file path=ppt/comments/modernComment_15D_11382B43.xml><?xml version="1.0" encoding="utf-8"?>
<p188:cmLst xmlns:a="http://schemas.openxmlformats.org/drawingml/2006/main" xmlns:r="http://schemas.openxmlformats.org/officeDocument/2006/relationships" xmlns:p188="http://schemas.microsoft.com/office/powerpoint/2018/8/main">
  <p188:cm id="{1208C2F2-BB4E-41DC-8E51-68F3C2D0B5FC}" authorId="{B189A8BB-6AA2-2EC6-0C52-13A61FA19065}" created="2023-01-06T14:44:48.425">
    <pc:sldMkLst xmlns:pc="http://schemas.microsoft.com/office/powerpoint/2013/main/command">
      <pc:docMk/>
      <pc:sldMk cId="288893763" sldId="349"/>
    </pc:sldMkLst>
    <p188:txBody>
      <a:bodyPr/>
      <a:lstStyle/>
      <a:p>
        <a:r>
          <a:rPr lang="sv-SE"/>
          <a:t>Vad innebär det att vara en falsk nia?
Genom att vara en falsk nia så har man en central roll för att anfallsspelet ska funka. Men samtidigt kunna ge stöd på ett mittfält.</a:t>
        </a:r>
      </a:p>
    </p188:txBody>
  </p188:cm>
  <p188:cm id="{0040E395-ED23-4884-9060-9C574F61C4E4}" authorId="{B189A8BB-6AA2-2EC6-0C52-13A61FA19065}" created="2023-01-06T14:46:35.573">
    <pc:sldMkLst xmlns:pc="http://schemas.microsoft.com/office/powerpoint/2013/main/command">
      <pc:docMk/>
      <pc:sldMk cId="288893763" sldId="349"/>
    </pc:sldMkLst>
    <p188:txBody>
      <a:bodyPr/>
      <a:lstStyle/>
      <a:p>
        <a:r>
          <a:rPr lang="sv-SE"/>
          <a:t>Vilken betydelse gör man för laget?
Det är en tuff roll att axla men så otrolig viktig för laget för man gör så mycket nytta både defensivt och offensivt. Konditionsmässigt är den tuff och här är viktigt att återhämta sig på planen när möjligheten finns.</a:t>
        </a:r>
      </a:p>
    </p188:txBody>
  </p188:cm>
  <p188:cm id="{31530B53-0ABE-4001-A012-6C1411A4AC71}" authorId="{B189A8BB-6AA2-2EC6-0C52-13A61FA19065}" created="2023-01-06T14:50:32.451">
    <ac:deMkLst xmlns:ac="http://schemas.microsoft.com/office/drawing/2013/main/command">
      <pc:docMk xmlns:pc="http://schemas.microsoft.com/office/powerpoint/2013/main/command"/>
      <pc:sldMk xmlns:pc="http://schemas.microsoft.com/office/powerpoint/2013/main/command" cId="288893763" sldId="349"/>
      <ac:spMk id="3" creationId="{99B69875-8043-4FD1-9D73-C14732E4C680}"/>
    </ac:deMkLst>
    <p188:txBody>
      <a:bodyPr/>
      <a:lstStyle/>
      <a:p>
        <a:r>
          <a:rPr lang="sv-SE"/>
          <a:t>Länksspelet
En falsk nia har som uppgift att länka ihop mittfältet och ge understöd defensivt men även en offensiv uppgift som mål att länka ihop mittfält och anfallet och vara en direkt länk från mittfält till forwards och viss del även från försvar till anfall vid längre bollar tex.</a:t>
        </a:r>
      </a:p>
    </p188:txBody>
  </p188:cm>
</p188:cmLst>
</file>

<file path=ppt/comments/modernComment_160_6E12FA73.xml><?xml version="1.0" encoding="utf-8"?>
<p188:cmLst xmlns:a="http://schemas.openxmlformats.org/drawingml/2006/main" xmlns:r="http://schemas.openxmlformats.org/officeDocument/2006/relationships" xmlns:p188="http://schemas.microsoft.com/office/powerpoint/2018/8/main">
  <p188:cm id="{E186E321-A5A1-40BB-A7E1-CC872D9EF872}" authorId="{B189A8BB-6AA2-2EC6-0C52-13A61FA19065}" created="2023-01-06T14:55:13.775">
    <ac:deMkLst xmlns:ac="http://schemas.microsoft.com/office/drawing/2013/main/command">
      <pc:docMk xmlns:pc="http://schemas.microsoft.com/office/powerpoint/2013/main/command"/>
      <pc:sldMk xmlns:pc="http://schemas.microsoft.com/office/powerpoint/2013/main/command" cId="1846737523" sldId="352"/>
      <ac:picMk id="16" creationId="{622818A3-80E1-45D6-BCCF-2A7824EDF4E6}"/>
    </ac:deMkLst>
    <p188:txBody>
      <a:bodyPr/>
      <a:lstStyle/>
      <a:p>
        <a:r>
          <a:rPr lang="sv-SE"/>
          <a:t>Rörelsemönster
I denna del av planen ska oftast en falsk nia röra sig på. Utifrån egen box till motståndare målområde.</a:t>
        </a:r>
      </a:p>
    </p188:txBody>
  </p188:cm>
  <p188:cm id="{BD64AEF5-C8F0-4212-9C62-8755413FFB5C}" authorId="{B189A8BB-6AA2-2EC6-0C52-13A61FA19065}" created="2023-01-06T14:56:37.430">
    <ac:deMkLst xmlns:ac="http://schemas.microsoft.com/office/drawing/2013/main/command">
      <pc:docMk xmlns:pc="http://schemas.microsoft.com/office/powerpoint/2013/main/command"/>
      <pc:sldMk xmlns:pc="http://schemas.microsoft.com/office/powerpoint/2013/main/command" cId="1846737523" sldId="352"/>
      <ac:picMk id="16" creationId="{622818A3-80E1-45D6-BCCF-2A7824EDF4E6}"/>
    </ac:deMkLst>
    <p188:txBody>
      <a:bodyPr/>
      <a:lstStyle/>
      <a:p>
        <a:r>
          <a:rPr lang="sv-SE"/>
          <a:t>Självklart får man röra sig ut mot kanterna om man har positionsbyte med medspelare eller hittar fri yta vid snabb kontring men i högst utsträckning röra sig i denna ytan.</a:t>
        </a:r>
      </a:p>
    </p188:txBody>
  </p188:cm>
</p188:cmLst>
</file>

<file path=ppt/comments/modernComment_161_E3AFF69.xml><?xml version="1.0" encoding="utf-8"?>
<p188:cmLst xmlns:a="http://schemas.openxmlformats.org/drawingml/2006/main" xmlns:r="http://schemas.openxmlformats.org/officeDocument/2006/relationships" xmlns:p188="http://schemas.microsoft.com/office/powerpoint/2018/8/main">
  <p188:cm id="{51F33D1D-833E-4D71-8CA2-72581C24393B}" authorId="{B189A8BB-6AA2-2EC6-0C52-13A61FA19065}" created="2023-01-06T15:04:51.331">
    <pc:sldMkLst xmlns:pc="http://schemas.microsoft.com/office/powerpoint/2013/main/command">
      <pc:docMk/>
      <pc:sldMk cId="238747497" sldId="353"/>
    </pc:sldMkLst>
    <p188:txBody>
      <a:bodyPr/>
      <a:lstStyle/>
      <a:p>
        <a:r>
          <a:rPr lang="sv-SE"/>
          <a:t>Spelfördelare
Genom fint passningsspel hitta ytor för medspelare offensivt men samtidigt värdera lägen och våga hitta tillbaka för att lugna ner ett spel.</a:t>
        </a:r>
      </a:p>
    </p188:txBody>
  </p188:cm>
  <p188:cm id="{5783C7B6-140D-4BAC-8F4A-17E66C082C83}" authorId="{B189A8BB-6AA2-2EC6-0C52-13A61FA19065}" created="2023-01-06T15:06:09.762">
    <pc:sldMkLst xmlns:pc="http://schemas.microsoft.com/office/powerpoint/2013/main/command">
      <pc:docMk/>
      <pc:sldMk cId="238747497" sldId="353"/>
    </pc:sldMkLst>
    <p188:txBody>
      <a:bodyPr/>
      <a:lstStyle/>
      <a:p>
        <a:r>
          <a:rPr lang="sv-SE"/>
          <a:t>Hitta fria ytor
Försöka ständigt vara ett hot genom att alltid leta fria ytor att operera på. </a:t>
        </a:r>
      </a:p>
    </p188:txBody>
  </p188:cm>
  <p188:cm id="{3792D192-6D45-417A-8631-CDAEC08FDF72}" authorId="{B189A8BB-6AA2-2EC6-0C52-13A61FA19065}" created="2023-01-06T15:07:25.794">
    <pc:sldMkLst xmlns:pc="http://schemas.microsoft.com/office/powerpoint/2013/main/command">
      <pc:docMk/>
      <pc:sldMk cId="238747497" sldId="353"/>
    </pc:sldMkLst>
    <p188:txBody>
      <a:bodyPr/>
      <a:lstStyle/>
      <a:p>
        <a:r>
          <a:rPr lang="sv-SE"/>
          <a:t>Dra med mittback eller gå ifrån
Genom att ligga högt på mittback kunna gå ifrån vid passning i ledig yta och därmed skicka frågetecken till mittbacken om hon vågar gå upp i rygg eller avvakta och låta oss vända upp med boll.</a:t>
        </a:r>
      </a:p>
    </p188:txBody>
  </p188:cm>
  <p188:cm id="{2B6EC9D8-4B43-4B20-8DC8-1236D60063F2}" authorId="{B189A8BB-6AA2-2EC6-0C52-13A61FA19065}" created="2023-01-06T15:08:24.485">
    <pc:sldMkLst xmlns:pc="http://schemas.microsoft.com/office/powerpoint/2013/main/command">
      <pc:docMk/>
      <pc:sldMk cId="238747497" sldId="353"/>
    </pc:sldMkLst>
    <p188:txBody>
      <a:bodyPr/>
      <a:lstStyle/>
      <a:p>
        <a:r>
          <a:rPr lang="sv-SE"/>
          <a:t>Boxspel
Orka vid länksspel jobba sig in i motståndarens målområde och vara ett hot i boxen</a:t>
        </a:r>
      </a:p>
    </p188:txBody>
  </p188:cm>
</p188:cmLst>
</file>

<file path=ppt/comments/modernComment_162_7FBA5BE9.xml><?xml version="1.0" encoding="utf-8"?>
<p188:cmLst xmlns:a="http://schemas.openxmlformats.org/drawingml/2006/main" xmlns:r="http://schemas.openxmlformats.org/officeDocument/2006/relationships" xmlns:p188="http://schemas.microsoft.com/office/powerpoint/2018/8/main">
  <p188:cm id="{3F85FF82-C139-4C9E-A227-443459334319}" authorId="{B189A8BB-6AA2-2EC6-0C52-13A61FA19065}" created="2022-12-07T12:41:34.773">
    <ac:deMkLst xmlns:ac="http://schemas.microsoft.com/office/drawing/2013/main/command">
      <pc:docMk xmlns:pc="http://schemas.microsoft.com/office/powerpoint/2013/main/command"/>
      <pc:sldMk xmlns:pc="http://schemas.microsoft.com/office/powerpoint/2013/main/command" cId="2142919657" sldId="354"/>
      <ac:spMk id="24" creationId="{70882935-D875-4593-83A2-24E2F36A1544}"/>
    </ac:deMkLst>
    <p188:txBody>
      <a:bodyPr/>
      <a:lstStyle/>
      <a:p>
        <a:r>
          <a:rPr lang="sv-SE"/>
          <a:t>I detta scenariot så avvakta hon lite vilket gör att vår 9:a kan ta emot och vända upp med boll. Detta skickar en signal till vår ytter som antingen tar kantyta eller löper mellan ytter-mittback .</a:t>
        </a:r>
      </a:p>
    </p188:txBody>
  </p188:cm>
</p188:cmLst>
</file>

<file path=ppt/comments/modernComment_164_10450D1B.xml><?xml version="1.0" encoding="utf-8"?>
<p188:cmLst xmlns:a="http://schemas.openxmlformats.org/drawingml/2006/main" xmlns:r="http://schemas.openxmlformats.org/officeDocument/2006/relationships" xmlns:p188="http://schemas.microsoft.com/office/powerpoint/2018/8/main">
  <p188:cm id="{39E8E73B-BF8C-48C5-8C89-8E4DE540759F}" authorId="{B189A8BB-6AA2-2EC6-0C52-13A61FA19065}" created="2022-12-07T12:44:16.865">
    <ac:deMkLst xmlns:ac="http://schemas.microsoft.com/office/drawing/2013/main/command">
      <pc:docMk xmlns:pc="http://schemas.microsoft.com/office/powerpoint/2013/main/command"/>
      <pc:sldMk xmlns:pc="http://schemas.microsoft.com/office/powerpoint/2013/main/command" cId="272960795" sldId="356"/>
      <ac:cxnSpMk id="31" creationId="{2D2A89A8-2C85-42AA-BA4F-BAAC03BAC27F}"/>
    </ac:deMkLst>
    <p188:txBody>
      <a:bodyPr/>
      <a:lstStyle/>
      <a:p>
        <a:r>
          <a:rPr lang="sv-SE"/>
          <a:t>scenario 2</a:t>
        </a:r>
      </a:p>
    </p188:txBody>
  </p188:cm>
</p188:cmLst>
</file>

<file path=ppt/comments/modernComment_165_C33C159C.xml><?xml version="1.0" encoding="utf-8"?>
<p188:cmLst xmlns:a="http://schemas.openxmlformats.org/drawingml/2006/main" xmlns:r="http://schemas.openxmlformats.org/officeDocument/2006/relationships" xmlns:p188="http://schemas.microsoft.com/office/powerpoint/2018/8/main">
  <p188:cm id="{F4316716-360F-4325-8F77-27E2E8C68A34}" authorId="{B189A8BB-6AA2-2EC6-0C52-13A61FA19065}" created="2022-12-07T12:44:16.865">
    <ac:deMkLst xmlns:ac="http://schemas.microsoft.com/office/drawing/2013/main/command">
      <pc:docMk xmlns:pc="http://schemas.microsoft.com/office/powerpoint/2013/main/command"/>
      <pc:sldMk xmlns:pc="http://schemas.microsoft.com/office/powerpoint/2013/main/command" cId="3275494812" sldId="284"/>
      <ac:cxnSpMk id="31" creationId="{2D2A89A8-2C85-42AA-BA4F-BAAC03BAC27F}"/>
    </ac:deMkLst>
    <p188:txBody>
      <a:bodyPr/>
      <a:lstStyle/>
      <a:p>
        <a:r>
          <a:rPr lang="sv-SE"/>
          <a:t>scenario 2</a:t>
        </a:r>
      </a:p>
    </p188:txBody>
  </p188:cm>
  <p188:cm id="{0BD3112D-0F82-4FB5-B512-277F7114BCF7}" authorId="{B189A8BB-6AA2-2EC6-0C52-13A61FA19065}" created="2022-12-07T12:46:23.484">
    <ac:deMkLst xmlns:ac="http://schemas.microsoft.com/office/drawing/2013/main/command">
      <pc:docMk xmlns:pc="http://schemas.microsoft.com/office/powerpoint/2013/main/command"/>
      <pc:sldMk xmlns:pc="http://schemas.microsoft.com/office/powerpoint/2013/main/command" cId="3275494812" sldId="357"/>
      <ac:spMk id="10" creationId="{FA0093FC-0C81-42C6-9AA3-698F7E457823}"/>
    </ac:deMkLst>
    <p188:txBody>
      <a:bodyPr/>
      <a:lstStyle/>
      <a:p>
        <a:r>
          <a:rPr lang="sv-SE"/>
          <a:t>Här kommer mittbacken upp i rygg vilket vi då kan använda en mittfältare till hjälp och på samma sätt använda vår ytteranfallare att gå i djupet eller hitta ut till kanterna.</a:t>
        </a:r>
      </a:p>
    </p188:txBody>
  </p188:cm>
  <p188:cm id="{B69A0954-C56A-4898-996B-787FE3B03670}" authorId="{B189A8BB-6AA2-2EC6-0C52-13A61FA19065}" created="2022-12-07T12:47:36.161">
    <ac:deMkLst xmlns:ac="http://schemas.microsoft.com/office/drawing/2013/main/command">
      <pc:docMk xmlns:pc="http://schemas.microsoft.com/office/powerpoint/2013/main/command"/>
      <pc:sldMk xmlns:pc="http://schemas.microsoft.com/office/powerpoint/2013/main/command" cId="3275494812" sldId="357"/>
      <ac:cxnSpMk id="39" creationId="{246AE47C-31CC-49BF-B2A3-B89ACC1A918F}"/>
    </ac:deMkLst>
    <p188:txBody>
      <a:bodyPr/>
      <a:lstStyle/>
      <a:p>
        <a:r>
          <a:rPr lang="sv-SE"/>
          <a:t>Här kan vi också dra en långboll bakom backlinje och därav använda oss av vår snabbhet att komma på kontringar</a:t>
        </a:r>
      </a:p>
    </p188:txBody>
  </p188:cm>
</p188:cmLst>
</file>

<file path=ppt/comments/modernComment_167_8B9E47A0.xml><?xml version="1.0" encoding="utf-8"?>
<p188:cmLst xmlns:a="http://schemas.openxmlformats.org/drawingml/2006/main" xmlns:r="http://schemas.openxmlformats.org/officeDocument/2006/relationships" xmlns:p188="http://schemas.microsoft.com/office/powerpoint/2018/8/main">
  <p188:cm id="{7C4E8F0F-EF8B-4248-88E2-544F7E08BED9}" authorId="{B189A8BB-6AA2-2EC6-0C52-13A61FA19065}" created="2022-12-07T12:49:40.364">
    <pc:sldMkLst xmlns:pc="http://schemas.microsoft.com/office/powerpoint/2013/main/command">
      <pc:docMk/>
      <pc:sldMk cId="2342406048" sldId="286"/>
    </pc:sldMkLst>
    <p188:txBody>
      <a:bodyPr/>
      <a:lstStyle/>
      <a:p>
        <a:r>
          <a:rPr lang="sv-SE"/>
          <a:t>Här har vi hittat en långboll bakom backlinjen och skapat oss ett friläge</a:t>
        </a:r>
      </a:p>
    </p188:txBody>
  </p188:cm>
</p188:cmLst>
</file>

<file path=ppt/comments/modernComment_16E_3139ABD5.xml><?xml version="1.0" encoding="utf-8"?>
<p188:cmLst xmlns:a="http://schemas.openxmlformats.org/drawingml/2006/main" xmlns:r="http://schemas.openxmlformats.org/officeDocument/2006/relationships" xmlns:p188="http://schemas.microsoft.com/office/powerpoint/2018/8/main">
  <p188:cm id="{8352E136-B2F9-4FE4-92A1-16C10BA5981E}" authorId="{B189A8BB-6AA2-2EC6-0C52-13A61FA19065}" created="2022-12-07T14:49:34.027">
    <pc:sldMkLst xmlns:pc="http://schemas.microsoft.com/office/powerpoint/2013/main/command">
      <pc:docMk/>
      <pc:sldMk cId="825863125" sldId="288"/>
    </pc:sldMkLst>
    <p188:txBody>
      <a:bodyPr/>
      <a:lstStyle/>
      <a:p>
        <a:r>
          <a:rPr lang="sv-SE"/>
          <a:t>Här jobbar vi i ett lagförsvar från en uppspelsfas från motståndarna. 
Vår falska nia har ansvar att gå upp och stötta på mittbackarna.</a:t>
        </a:r>
      </a:p>
    </p188:txBody>
  </p188:cm>
</p188:cmLst>
</file>

<file path=ppt/comments/modernComment_16F_53903974.xml><?xml version="1.0" encoding="utf-8"?>
<p188:cmLst xmlns:a="http://schemas.openxmlformats.org/drawingml/2006/main" xmlns:r="http://schemas.openxmlformats.org/officeDocument/2006/relationships" xmlns:p188="http://schemas.microsoft.com/office/powerpoint/2018/8/main">
  <p188:cm id="{4212FDCE-7F79-4016-9926-0860A39222C3}" authorId="{B189A8BB-6AA2-2EC6-0C52-13A61FA19065}" created="2022-12-07T14:49:34.027">
    <pc:sldMkLst xmlns:pc="http://schemas.microsoft.com/office/powerpoint/2013/main/command">
      <pc:docMk/>
      <pc:sldMk cId="825863125" sldId="288"/>
    </pc:sldMkLst>
    <p188:replyLst>
      <p188:reply id="{B6AEF5DE-B71F-4AD8-BFF4-EC7896845F2F}" authorId="{B189A8BB-6AA2-2EC6-0C52-13A61FA19065}" created="2023-01-06T15:25:47.169">
        <p188:txBody>
          <a:bodyPr/>
          <a:lstStyle/>
          <a:p>
            <a:r>
              <a:rPr lang="sv-SE"/>
              <a:t>Här gäller det att vi inte kommer för nära utan uppgiften är bara att styra mittbackens passning ut till kanten.</a:t>
            </a:r>
          </a:p>
        </p188:txBody>
      </p188:reply>
    </p188:replyLst>
    <p188:txBody>
      <a:bodyPr/>
      <a:lstStyle/>
      <a:p>
        <a:r>
          <a:rPr lang="sv-SE"/>
          <a:t>Här jobbar vi i ett lagförsvar från en uppspelsfas från motståndarna. 
Vår falska nia har ansvar att gå upp och stötta på mittbackarna.</a:t>
        </a:r>
      </a:p>
    </p188:txBody>
  </p188:cm>
</p188:cmLst>
</file>

<file path=ppt/comments/modernComment_172_DD91435D.xml><?xml version="1.0" encoding="utf-8"?>
<p188:cmLst xmlns:a="http://schemas.openxmlformats.org/drawingml/2006/main" xmlns:r="http://schemas.openxmlformats.org/officeDocument/2006/relationships" xmlns:p188="http://schemas.microsoft.com/office/powerpoint/2018/8/main">
  <p188:cm id="{8461E4CA-BCAE-4156-B3B6-16CEB4D2F3AA}" authorId="{B189A8BB-6AA2-2EC6-0C52-13A61FA19065}" created="2023-01-06T16:01:49.214">
    <ac:deMkLst xmlns:ac="http://schemas.microsoft.com/office/drawing/2013/main/command">
      <pc:docMk xmlns:pc="http://schemas.microsoft.com/office/powerpoint/2013/main/command"/>
      <pc:sldMk xmlns:pc="http://schemas.microsoft.com/office/powerpoint/2013/main/command" cId="3717284701" sldId="370"/>
      <ac:picMk id="39" creationId="{0E62EDB3-A465-4BB0-BA85-F7444C855790}"/>
    </ac:deMkLst>
    <p188:txBody>
      <a:bodyPr/>
      <a:lstStyle/>
      <a:p>
        <a:r>
          <a:rPr lang="sv-SE"/>
          <a:t>Defensivt arbete - Trigger inspark
Gå in i rygg på motståndare</a:t>
        </a:r>
      </a:p>
    </p188:txBody>
  </p188:cm>
</p188:cmLst>
</file>

<file path=ppt/comments/modernComment_173_ADEAE4E9.xml><?xml version="1.0" encoding="utf-8"?>
<p188:cmLst xmlns:a="http://schemas.openxmlformats.org/drawingml/2006/main" xmlns:r="http://schemas.openxmlformats.org/officeDocument/2006/relationships" xmlns:p188="http://schemas.microsoft.com/office/powerpoint/2018/8/main">
  <p188:cm id="{B4219F94-BFD5-432B-A26B-1439AC59EB24}" authorId="{B189A8BB-6AA2-2EC6-0C52-13A61FA19065}" created="2023-01-06T16:05:33.586">
    <pc:sldMkLst xmlns:pc="http://schemas.microsoft.com/office/powerpoint/2013/main/command">
      <pc:docMk/>
      <pc:sldMk cId="3072762231" sldId="295"/>
    </pc:sldMkLst>
    <p188:txBody>
      <a:bodyPr/>
      <a:lstStyle/>
      <a:p>
        <a:r>
          <a:rPr lang="sv-SE"/>
          <a:t>Ytterback arbete
Ej låta sin motståndare få bollen rättvänd utan att gå in på rygg från början</a:t>
        </a:r>
      </a:p>
    </p188:txBody>
  </p188:cm>
</p188:cmLst>
</file>

<file path=ppt/comments/modernComment_175_A1F64A15.xml><?xml version="1.0" encoding="utf-8"?>
<p188:cmLst xmlns:a="http://schemas.openxmlformats.org/drawingml/2006/main" xmlns:r="http://schemas.openxmlformats.org/officeDocument/2006/relationships" xmlns:p188="http://schemas.microsoft.com/office/powerpoint/2018/8/main">
  <p188:cm id="{690AAA2A-58DA-4E0F-8F7B-00BC91DEF016}" authorId="{B189A8BB-6AA2-2EC6-0C52-13A61FA19065}" created="2023-01-06T16:15:58.975">
    <pc:sldMkLst xmlns:pc="http://schemas.microsoft.com/office/powerpoint/2013/main/command">
      <pc:docMk/>
      <pc:sldMk cId="2717272597" sldId="373"/>
    </pc:sldMkLst>
    <p188:replyLst>
      <p188:reply id="{9D9CD5B7-D715-4D7A-9FE1-7421661820B7}" authorId="{B189A8BB-6AA2-2EC6-0C52-13A61FA19065}" created="2023-01-06T16:16:29.652">
        <p188:txBody>
          <a:bodyPr/>
          <a:lstStyle/>
          <a:p>
            <a:r>
              <a:rPr lang="sv-SE"/>
              <a:t>Zonen måste skyddas</a:t>
            </a:r>
          </a:p>
        </p188:txBody>
      </p188:reply>
    </p188:replyLst>
    <p188:txBody>
      <a:bodyPr/>
      <a:lstStyle/>
      <a:p>
        <a:r>
          <a:rPr lang="sv-SE"/>
          <a:t>Motståndare kontring
Ena ytterbacken tappar sin markering vilket gör att mittbacken måste vara beredd att gå och ta ytterzonen medans andra mittbacken får 2 motståndare som går i djupet och här måste andra ytterbacken hjälpa till att ge understöd till sin mittback och ta en anfallares löpning</a:t>
        </a:r>
      </a:p>
    </p188:txBody>
  </p188:cm>
</p188:cmLst>
</file>

<file path=ppt/comments/modernComment_177_C30190A6.xml><?xml version="1.0" encoding="utf-8"?>
<p188:cmLst xmlns:a="http://schemas.openxmlformats.org/drawingml/2006/main" xmlns:r="http://schemas.openxmlformats.org/officeDocument/2006/relationships" xmlns:p188="http://schemas.microsoft.com/office/powerpoint/2018/8/main">
  <p188:cm id="{C555E1FA-45E9-4BC1-BE3A-2709586981A5}" authorId="{B189A8BB-6AA2-2EC6-0C52-13A61FA19065}" created="2023-01-06T16:15:58.975">
    <pc:sldMkLst xmlns:pc="http://schemas.microsoft.com/office/powerpoint/2013/main/command">
      <pc:docMk/>
      <pc:sldMk cId="2717272597" sldId="373"/>
    </pc:sldMkLst>
    <p188:replyLst>
      <p188:reply id="{9D9CD5B7-D715-4D7A-9FE1-7421661820B7}" authorId="{B189A8BB-6AA2-2EC6-0C52-13A61FA19065}" created="2023-01-06T16:16:29.652">
        <p188:txBody>
          <a:bodyPr/>
          <a:lstStyle/>
          <a:p>
            <a:r>
              <a:rPr lang="sv-SE"/>
              <a:t>Zonen måste skyddas</a:t>
            </a:r>
          </a:p>
        </p188:txBody>
      </p188:reply>
    </p188:replyLst>
    <p188:txBody>
      <a:bodyPr/>
      <a:lstStyle/>
      <a:p>
        <a:r>
          <a:rPr lang="sv-SE"/>
          <a:t>Motståndare kontring
Ena ytterbacken tappar sin markering vilket gör att mittbacken måste vara beredd att gå och ta ytterzonen medans andra mittbacken får 2 motståndare som går i djupet och här måste andra ytterbacken hjälpa till att ge understöd till sin mittback och ta en anfallares löpning</a:t>
        </a:r>
      </a:p>
    </p188:txBody>
  </p188:cm>
</p188:cmLst>
</file>

<file path=ppt/comments/modernComment_178_5FA2775D.xml><?xml version="1.0" encoding="utf-8"?>
<p188:cmLst xmlns:a="http://schemas.openxmlformats.org/drawingml/2006/main" xmlns:r="http://schemas.openxmlformats.org/officeDocument/2006/relationships" xmlns:p188="http://schemas.microsoft.com/office/powerpoint/2018/8/main">
  <p188:cm id="{F9A78FBA-6A13-48EB-BB85-9C7F02583231}" authorId="{B189A8BB-6AA2-2EC6-0C52-13A61FA19065}" created="2023-01-06T16:35:42.385">
    <ac:deMkLst xmlns:ac="http://schemas.microsoft.com/office/drawing/2013/main/command">
      <pc:docMk xmlns:pc="http://schemas.microsoft.com/office/powerpoint/2013/main/command"/>
      <pc:sldMk xmlns:pc="http://schemas.microsoft.com/office/powerpoint/2013/main/command" cId="1604482909" sldId="376"/>
      <ac:picMk id="16" creationId="{622818A3-80E1-45D6-BCCF-2A7824EDF4E6}"/>
    </ac:deMkLst>
    <p188:txBody>
      <a:bodyPr/>
      <a:lstStyle/>
      <a:p>
        <a:r>
          <a:rPr lang="sv-SE"/>
          <a:t>Mittbacken rör sig främst centralt men i vissa fall kommer behöva röra sig mer mot kanten vid exempel överflyttning eller understöd</a:t>
        </a:r>
      </a:p>
    </p188:txBody>
  </p188:cm>
  <p188:cm id="{5C4D3C53-140A-4D51-93B3-7A9518841C40}" authorId="{B189A8BB-6AA2-2EC6-0C52-13A61FA19065}" created="2023-01-06T16:36:07.831">
    <ac:deMkLst xmlns:ac="http://schemas.microsoft.com/office/drawing/2013/main/command">
      <pc:docMk xmlns:pc="http://schemas.microsoft.com/office/powerpoint/2013/main/command"/>
      <pc:sldMk xmlns:pc="http://schemas.microsoft.com/office/powerpoint/2013/main/command" cId="1604482909" sldId="376"/>
      <ac:picMk id="16" creationId="{622818A3-80E1-45D6-BCCF-2A7824EDF4E6}"/>
    </ac:deMkLst>
    <p188:txBody>
      <a:bodyPr/>
      <a:lstStyle/>
      <a:p>
        <a:r>
          <a:rPr lang="sv-SE"/>
          <a:t>Samt så ska mittbacken vara vid boxen när det är inlägg eller frisparkar offensivt</a:t>
        </a:r>
      </a:p>
    </p188:txBody>
  </p188:cm>
</p188:cmLst>
</file>

<file path=ppt/comments/modernComment_179_2099884B.xml><?xml version="1.0" encoding="utf-8"?>
<p188:cmLst xmlns:a="http://schemas.openxmlformats.org/drawingml/2006/main" xmlns:r="http://schemas.openxmlformats.org/officeDocument/2006/relationships" xmlns:p188="http://schemas.microsoft.com/office/powerpoint/2018/8/main">
  <p188:cm id="{219D647E-6326-4707-8AC7-7995084AA698}" authorId="{B189A8BB-6AA2-2EC6-0C52-13A61FA19065}" created="2023-01-06T16:26:30.930">
    <ac:txMkLst xmlns:ac="http://schemas.microsoft.com/office/drawing/2013/main/command">
      <pc:docMk xmlns:pc="http://schemas.microsoft.com/office/powerpoint/2013/main/command"/>
      <pc:sldMk xmlns:pc="http://schemas.microsoft.com/office/powerpoint/2013/main/command" cId="546932811" sldId="377"/>
      <ac:spMk id="3" creationId="{99B69875-8043-4FD1-9D73-C14732E4C680}"/>
      <ac:txMk cp="0" len="47">
        <ac:context len="140" hash="69793786"/>
      </ac:txMk>
    </ac:txMkLst>
    <p188:pos x="7052779" y="391815"/>
    <p188:txBody>
      <a:bodyPr/>
      <a:lstStyle/>
      <a:p>
        <a:r>
          <a:rPr lang="sv-SE"/>
          <a:t>Vad innebär det att vara mittback i formationen
Att vara mittback i denna formation innebär mycket ansvar att hålla ihop lagdelarna men också att ge trygghet till laget. Här krävs det att man är reaktionsnabb, lugn med boll samt vågar ta för sig och lyfta med boll som utan.  </a:t>
        </a:r>
      </a:p>
    </p188:txBody>
  </p188:cm>
  <p188:cm id="{065BB086-9AD8-4DF2-8561-64845189BD0D}" authorId="{B189A8BB-6AA2-2EC6-0C52-13A61FA19065}" created="2023-01-06T16:28:55.826">
    <ac:deMkLst xmlns:ac="http://schemas.microsoft.com/office/drawing/2013/main/command">
      <pc:docMk xmlns:pc="http://schemas.microsoft.com/office/powerpoint/2013/main/command"/>
      <pc:sldMk xmlns:pc="http://schemas.microsoft.com/office/powerpoint/2013/main/command" cId="546932811" sldId="377"/>
      <ac:spMk id="3" creationId="{99B69875-8043-4FD1-9D73-C14732E4C680}"/>
    </ac:deMkLst>
    <p188:txBody>
      <a:bodyPr/>
      <a:lstStyle/>
      <a:p>
        <a:r>
          <a:rPr lang="sv-SE"/>
          <a:t>Vilken betydelse gör man för laget?
En otroligt trygghet och viktig del för laget genom att hålla igång snacket och styra medspelare.</a:t>
        </a:r>
      </a:p>
    </p188:txBody>
  </p188:cm>
  <p188:cm id="{8C3FEAD7-A6F1-4864-A60B-48E560C4FF2F}" authorId="{B189A8BB-6AA2-2EC6-0C52-13A61FA19065}" created="2023-01-06T16:30:52.974">
    <ac:deMkLst xmlns:ac="http://schemas.microsoft.com/office/drawing/2013/main/command">
      <pc:docMk xmlns:pc="http://schemas.microsoft.com/office/powerpoint/2013/main/command"/>
      <pc:sldMk xmlns:pc="http://schemas.microsoft.com/office/powerpoint/2013/main/command" cId="546932811" sldId="377"/>
      <ac:spMk id="3" creationId="{99B69875-8043-4FD1-9D73-C14732E4C680}"/>
    </ac:deMkLst>
    <p188:txBody>
      <a:bodyPr/>
      <a:lstStyle/>
      <a:p>
        <a:r>
          <a:rPr lang="sv-SE"/>
          <a:t>Vilka defensiva uppgifter har man?
Som tidigare varit inne på så är det att ge understöd till ytterbackar främst men också att ta djup samt det fysiska spelet.</a:t>
        </a:r>
      </a:p>
    </p188:txBody>
  </p188:cm>
  <p188:cm id="{E9FE5B74-3BDE-439D-9B5B-7F972DA49130}" authorId="{B189A8BB-6AA2-2EC6-0C52-13A61FA19065}" created="2023-01-06T16:32:10.894">
    <ac:deMkLst xmlns:ac="http://schemas.microsoft.com/office/drawing/2013/main/command">
      <pc:docMk xmlns:pc="http://schemas.microsoft.com/office/powerpoint/2013/main/command"/>
      <pc:sldMk xmlns:pc="http://schemas.microsoft.com/office/powerpoint/2013/main/command" cId="546932811" sldId="377"/>
      <ac:spMk id="3" creationId="{99B69875-8043-4FD1-9D73-C14732E4C680}"/>
    </ac:deMkLst>
    <p188:txBody>
      <a:bodyPr/>
      <a:lstStyle/>
      <a:p>
        <a:r>
          <a:rPr lang="sv-SE"/>
          <a:t>Kommunikationen
En mittbacks främsta uppgift är att hålla en kommunikation med sina medspelare och vara en viktig pjäs i det defensiva spelet där man ska styra och hjälpa sina medspelare genom sitt snack.</a:t>
        </a:r>
      </a:p>
    </p188:txBody>
  </p188:cm>
</p188:cmLst>
</file>

<file path=ppt/comments/modernComment_181_629E0F1.xml><?xml version="1.0" encoding="utf-8"?>
<p188:cmLst xmlns:a="http://schemas.openxmlformats.org/drawingml/2006/main" xmlns:r="http://schemas.openxmlformats.org/officeDocument/2006/relationships" xmlns:p188="http://schemas.microsoft.com/office/powerpoint/2018/8/main">
  <p188:cm id="{6DBFA556-22D9-41A7-B796-082A4AEDA1C7}" authorId="{B189A8BB-6AA2-2EC6-0C52-13A61FA19065}" created="2023-01-06T16:52:22.943">
    <pc:sldMkLst xmlns:pc="http://schemas.microsoft.com/office/powerpoint/2013/main/command">
      <pc:docMk/>
      <pc:sldMk cId="103407857" sldId="385"/>
    </pc:sldMkLst>
    <p188:txBody>
      <a:bodyPr/>
      <a:lstStyle/>
      <a:p>
        <a:r>
          <a:rPr lang="sv-SE"/>
          <a:t>Här går ytterbacken bort sig i ett brytningsförsök.
Men eftersom vår mitback ligger i understöd så kan hon rädda upp situationen när yttern försöker bryta sig fram på kanten genom att hon ligger nära och har en spelförståelse att följa med och bryta i rätt läge</a:t>
        </a:r>
      </a:p>
    </p188:txBody>
  </p188:cm>
</p188:cmLst>
</file>

<file path=ppt/comments/modernComment_185_1E4FE288.xml><?xml version="1.0" encoding="utf-8"?>
<p188:cmLst xmlns:a="http://schemas.openxmlformats.org/drawingml/2006/main" xmlns:r="http://schemas.openxmlformats.org/officeDocument/2006/relationships" xmlns:p188="http://schemas.microsoft.com/office/powerpoint/2018/8/main">
  <p188:cm id="{728BAC66-F03F-4265-BDE8-3323111BEC89}" authorId="{B189A8BB-6AA2-2EC6-0C52-13A61FA19065}" created="2023-01-06T17:08:10.704">
    <pc:sldMkLst xmlns:pc="http://schemas.microsoft.com/office/powerpoint/2013/main/command">
      <pc:docMk/>
      <pc:sldMk cId="508551816" sldId="389"/>
    </pc:sldMkLst>
    <p188:txBody>
      <a:bodyPr/>
      <a:lstStyle/>
      <a:p>
        <a:r>
          <a:rPr lang="sv-SE"/>
          <a:t>Här spelar vi ut bollen till en medspelare som har mycket yta framför oss då måste vi kommunicera att vi ska lyfta laget.</a:t>
        </a:r>
      </a:p>
    </p188:txBody>
  </p188:cm>
</p188:cmLst>
</file>

<file path=ppt/comments/modernComment_187_8FAF8C1A.xml><?xml version="1.0" encoding="utf-8"?>
<p188:cmLst xmlns:a="http://schemas.openxmlformats.org/drawingml/2006/main" xmlns:r="http://schemas.openxmlformats.org/officeDocument/2006/relationships" xmlns:p188="http://schemas.microsoft.com/office/powerpoint/2018/8/main">
  <p188:cm id="{539A7185-AD62-47AC-B71E-C3656942AB69}" authorId="{B189A8BB-6AA2-2EC6-0C52-13A61FA19065}" created="2023-01-06T17:08:51.492">
    <pc:sldMkLst xmlns:pc="http://schemas.microsoft.com/office/powerpoint/2013/main/command">
      <pc:docMk/>
      <pc:sldMk cId="2410646554" sldId="391"/>
    </pc:sldMkLst>
    <p188:txBody>
      <a:bodyPr/>
      <a:lstStyle/>
      <a:p>
        <a:r>
          <a:rPr lang="sv-SE"/>
          <a:t>Vi lyfter tillsammans med laget så backlinjen ligger i linje med varandra</a:t>
        </a:r>
      </a:p>
    </p188:txBody>
  </p188:cm>
</p188:cmLst>
</file>

<file path=ppt/comments/modernComment_188_90A6C903.xml><?xml version="1.0" encoding="utf-8"?>
<p188:cmLst xmlns:a="http://schemas.openxmlformats.org/drawingml/2006/main" xmlns:r="http://schemas.openxmlformats.org/officeDocument/2006/relationships" xmlns:p188="http://schemas.microsoft.com/office/powerpoint/2018/8/main">
  <p188:cm id="{55147DD9-19C6-44EC-84D6-85335AB8E098}" authorId="{B189A8BB-6AA2-2EC6-0C52-13A61FA19065}" created="2023-01-06T17:11:58.274">
    <pc:sldMkLst xmlns:pc="http://schemas.microsoft.com/office/powerpoint/2013/main/command">
      <pc:docMk/>
      <pc:sldMk cId="2426849539" sldId="392"/>
    </pc:sldMkLst>
    <p188:txBody>
      <a:bodyPr/>
      <a:lstStyle/>
      <a:p>
        <a:r>
          <a:rPr lang="sv-SE"/>
          <a:t>Här lägger vi en långboll mot forwards och därmed lyfter laget</a:t>
        </a:r>
      </a:p>
    </p188:txBody>
  </p188:cm>
</p188:cmLst>
</file>

<file path=ppt/comments/modernComment_18A_7595529F.xml><?xml version="1.0" encoding="utf-8"?>
<p188:cmLst xmlns:a="http://schemas.openxmlformats.org/drawingml/2006/main" xmlns:r="http://schemas.openxmlformats.org/officeDocument/2006/relationships" xmlns:p188="http://schemas.microsoft.com/office/powerpoint/2018/8/main">
  <p188:cm id="{82A90D7F-A3A1-4CF9-9042-C7B29B817453}" authorId="{B189A8BB-6AA2-2EC6-0C52-13A61FA19065}" created="2023-01-06T17:13:57.497">
    <pc:sldMkLst xmlns:pc="http://schemas.microsoft.com/office/powerpoint/2013/main/command">
      <pc:docMk/>
      <pc:sldMk cId="1972720287" sldId="394"/>
    </pc:sldMkLst>
    <p188:txBody>
      <a:bodyPr/>
      <a:lstStyle/>
      <a:p>
        <a:r>
          <a:rPr lang="sv-SE"/>
          <a:t>Även när vi lyft upp en bit så vill vi lyfta ännu mer när vi ser att vi har ett bra tillfälle att komma fri med öppen yta framför oss och därför lyfter upp till halva.
Gör vi detta på ett snabbt sätt så kommer inte deras anfallare hinna med i förflyttningen och därför ej ligga i rätt position om deras backar bryter bollen medans vi ligger i rätt positioner från början.</a:t>
        </a:r>
      </a:p>
    </p188:txBody>
  </p188:cm>
</p188:cmLst>
</file>

<file path=ppt/comments/modernComment_18E_75E0D39.xml><?xml version="1.0" encoding="utf-8"?>
<p188:cmLst xmlns:a="http://schemas.openxmlformats.org/drawingml/2006/main" xmlns:r="http://schemas.openxmlformats.org/officeDocument/2006/relationships" xmlns:p188="http://schemas.microsoft.com/office/powerpoint/2018/8/main">
  <p188:cm id="{E9066B61-608A-4790-A0C5-150ACD5FC167}" authorId="{B189A8BB-6AA2-2EC6-0C52-13A61FA19065}" created="2023-01-06T17:17:37.715">
    <ac:deMkLst xmlns:ac="http://schemas.microsoft.com/office/drawing/2013/main/command">
      <pc:docMk xmlns:pc="http://schemas.microsoft.com/office/powerpoint/2013/main/command"/>
      <pc:sldMk xmlns:pc="http://schemas.microsoft.com/office/powerpoint/2013/main/command" cId="123604281" sldId="398"/>
      <ac:spMk id="23" creationId="{898B7F91-38F4-45B6-B7FD-2F9132FE0978}"/>
    </ac:deMkLst>
    <p188:txBody>
      <a:bodyPr/>
      <a:lstStyle/>
      <a:p>
        <a:r>
          <a:rPr lang="sv-SE"/>
          <a:t>Här vill vi etabliera ett längre anfall med ett lugn. Vi har ingen anfallspelare som pressar oss utan vi kan bredda laget och hitta ytor att spela bollen på</a:t>
        </a:r>
      </a:p>
    </p188:txBody>
  </p188:cm>
</p188:cmLst>
</file>

<file path=ppt/comments/modernComment_18F_32B4EC71.xml><?xml version="1.0" encoding="utf-8"?>
<p188:cmLst xmlns:a="http://schemas.openxmlformats.org/drawingml/2006/main" xmlns:r="http://schemas.openxmlformats.org/officeDocument/2006/relationships" xmlns:p188="http://schemas.microsoft.com/office/powerpoint/2018/8/main">
  <p188:cm id="{7E99ADA3-F8A9-48CE-8FAA-31919A8BFD92}" authorId="{B189A8BB-6AA2-2EC6-0C52-13A61FA19065}" created="2023-01-06T17:17:37.715">
    <ac:deMkLst xmlns:ac="http://schemas.microsoft.com/office/drawing/2013/main/command">
      <pc:docMk xmlns:pc="http://schemas.microsoft.com/office/powerpoint/2013/main/command"/>
      <pc:sldMk xmlns:pc="http://schemas.microsoft.com/office/powerpoint/2013/main/command" cId="850717809" sldId="399"/>
      <ac:spMk id="23" creationId="{898B7F91-38F4-45B6-B7FD-2F9132FE0978}"/>
    </ac:deMkLst>
    <p188:txBody>
      <a:bodyPr/>
      <a:lstStyle/>
      <a:p>
        <a:r>
          <a:rPr lang="sv-SE"/>
          <a:t>Här vill vi etabliera ett längre anfall med ett lugn. Vi har ingen anfallspelare som pressar oss utan vi kan bredda laget och hitta ytor att spela bollen på</a:t>
        </a:r>
      </a:p>
    </p188:txBody>
  </p188:cm>
  <p188:cm id="{910B1145-A93E-4402-839A-4CF68A353690}" authorId="{B189A8BB-6AA2-2EC6-0C52-13A61FA19065}" created="2023-01-06T17:20:00.008">
    <ac:deMkLst xmlns:ac="http://schemas.microsoft.com/office/drawing/2013/main/command">
      <pc:docMk xmlns:pc="http://schemas.microsoft.com/office/powerpoint/2013/main/command"/>
      <pc:sldMk xmlns:pc="http://schemas.microsoft.com/office/powerpoint/2013/main/command" cId="850717809" sldId="399"/>
      <ac:spMk id="23" creationId="{898B7F91-38F4-45B6-B7FD-2F9132FE0978}"/>
    </ac:deMkLst>
    <p188:txBody>
      <a:bodyPr/>
      <a:lstStyle/>
      <a:p>
        <a:r>
          <a:rPr lang="sv-SE"/>
          <a:t>Vi kan hitta in centralt om det öppnar upp sig men vi kan också gärna hitta kanten genom att ytterbacken har breddat och därefter hitta ett inlägg vilken är jättebra eftersom vi redan har många spelare offensivt att slå den på i boxen</a:t>
        </a:r>
      </a:p>
    </p188:txBody>
  </p188:cm>
  <p188:cm id="{F7EEDCE4-E1CC-4C12-A37A-94A5EF27989B}" authorId="{B189A8BB-6AA2-2EC6-0C52-13A61FA19065}" created="2023-01-06T17:25:24.550">
    <pc:sldMkLst xmlns:pc="http://schemas.microsoft.com/office/powerpoint/2013/main/command">
      <pc:docMk/>
      <pc:sldMk cId="850717809" sldId="399"/>
    </pc:sldMkLst>
    <p188:txBody>
      <a:bodyPr/>
      <a:lstStyle/>
      <a:p>
        <a:r>
          <a:rPr lang="sv-SE"/>
          <a:t>Vi behöver såklart inte hitta ett inlägg varje gång utan vi kan rulla tilbaka bollen och få motståndaren i konstant överflyttning och trötta ut dem på det sättet.</a:t>
        </a:r>
      </a:p>
    </p188:txBody>
  </p188:cm>
</p188:cmLst>
</file>

<file path=ppt/comments/modernComment_190_3F1DBE2C.xml><?xml version="1.0" encoding="utf-8"?>
<p188:cmLst xmlns:a="http://schemas.openxmlformats.org/drawingml/2006/main" xmlns:r="http://schemas.openxmlformats.org/officeDocument/2006/relationships" xmlns:p188="http://schemas.microsoft.com/office/powerpoint/2018/8/main">
  <p188:cm id="{0165AF70-02D3-49B9-BD81-0A881836E845}" authorId="{B189A8BB-6AA2-2EC6-0C52-13A61FA19065}" created="2023-01-06T17:17:37.715">
    <ac:deMkLst xmlns:ac="http://schemas.microsoft.com/office/drawing/2013/main/command">
      <pc:docMk xmlns:pc="http://schemas.microsoft.com/office/powerpoint/2013/main/command"/>
      <pc:sldMk xmlns:pc="http://schemas.microsoft.com/office/powerpoint/2013/main/command" cId="1058913836" sldId="400"/>
      <ac:spMk id="23" creationId="{898B7F91-38F4-45B6-B7FD-2F9132FE0978}"/>
    </ac:deMkLst>
    <p188:txBody>
      <a:bodyPr/>
      <a:lstStyle/>
      <a:p>
        <a:r>
          <a:rPr lang="sv-SE"/>
          <a:t>Här vill vi etabliera ett längre anfall med ett lugn. Vi har ingen anfallspelare som pressar oss utan vi kan bredda laget och hitta ytor att spela bollen på</a:t>
        </a:r>
      </a:p>
    </p188:txBody>
  </p188:cm>
  <p188:cm id="{6D2738DB-FD4D-4D42-95F8-ABB218DAAEC3}" authorId="{B189A8BB-6AA2-2EC6-0C52-13A61FA19065}" created="2023-01-06T17:20:00.008">
    <ac:deMkLst xmlns:ac="http://schemas.microsoft.com/office/drawing/2013/main/command">
      <pc:docMk xmlns:pc="http://schemas.microsoft.com/office/powerpoint/2013/main/command"/>
      <pc:sldMk xmlns:pc="http://schemas.microsoft.com/office/powerpoint/2013/main/command" cId="1058913836" sldId="400"/>
      <ac:spMk id="23" creationId="{898B7F91-38F4-45B6-B7FD-2F9132FE0978}"/>
    </ac:deMkLst>
    <p188:txBody>
      <a:bodyPr/>
      <a:lstStyle/>
      <a:p>
        <a:r>
          <a:rPr lang="sv-SE"/>
          <a:t>Vi kan hitta in centralt om det öppnar upp sig men vi kan också gärna hitta kanten genom att ytterbacken har breddat och därefter hitta ett inlägg vilken är jättebra eftersom vi redan har många spelare offensivt att slå den på i boxen</a:t>
        </a:r>
      </a:p>
    </p188:txBody>
  </p188:cm>
</p188:cmLst>
</file>

<file path=ppt/comments/modernComment_191_B682F84E.xml><?xml version="1.0" encoding="utf-8"?>
<p188:cmLst xmlns:a="http://schemas.openxmlformats.org/drawingml/2006/main" xmlns:r="http://schemas.openxmlformats.org/officeDocument/2006/relationships" xmlns:p188="http://schemas.microsoft.com/office/powerpoint/2018/8/main">
  <p188:cm id="{0EB8CE36-C525-4974-AA2A-29F4E3D1DDFE}" authorId="{B189A8BB-6AA2-2EC6-0C52-13A61FA19065}" created="2023-01-06T17:17:37.715">
    <ac:deMkLst xmlns:ac="http://schemas.microsoft.com/office/drawing/2013/main/command">
      <pc:docMk xmlns:pc="http://schemas.microsoft.com/office/powerpoint/2013/main/command"/>
      <pc:sldMk xmlns:pc="http://schemas.microsoft.com/office/powerpoint/2013/main/command" cId="3062036558" sldId="401"/>
      <ac:spMk id="23" creationId="{898B7F91-38F4-45B6-B7FD-2F9132FE0978}"/>
    </ac:deMkLst>
    <p188:txBody>
      <a:bodyPr/>
      <a:lstStyle/>
      <a:p>
        <a:r>
          <a:rPr lang="sv-SE"/>
          <a:t>Här vill vi etabliera ett längre anfall med ett lugn. Vi har ingen anfallspelare som pressar oss utan vi kan bredda laget och hitta ytor att spela bollen på</a:t>
        </a:r>
      </a:p>
    </p188:txBody>
  </p188:cm>
  <p188:cm id="{38D51073-CC0F-4F9C-9809-E8AE90760427}" authorId="{B189A8BB-6AA2-2EC6-0C52-13A61FA19065}" created="2023-01-06T17:20:00.008">
    <ac:deMkLst xmlns:ac="http://schemas.microsoft.com/office/drawing/2013/main/command">
      <pc:docMk xmlns:pc="http://schemas.microsoft.com/office/powerpoint/2013/main/command"/>
      <pc:sldMk xmlns:pc="http://schemas.microsoft.com/office/powerpoint/2013/main/command" cId="3062036558" sldId="401"/>
      <ac:spMk id="23" creationId="{898B7F91-38F4-45B6-B7FD-2F9132FE0978}"/>
    </ac:deMkLst>
    <p188:txBody>
      <a:bodyPr/>
      <a:lstStyle/>
      <a:p>
        <a:r>
          <a:rPr lang="sv-SE"/>
          <a:t>Vi kan hitta in centralt om det öppnar upp sig men vi kan också gärna hitta kanten genom att ytterbacken har breddat och därefter hitta ett inlägg vilken är jättebra eftersom vi redan har många spelare offensivt att slå den på i boxen</a:t>
        </a:r>
      </a:p>
    </p188:txBody>
  </p188:cm>
</p188:cmLst>
</file>

<file path=ppt/comments/modernComment_192_E2891AF.xml><?xml version="1.0" encoding="utf-8"?>
<p188:cmLst xmlns:a="http://schemas.openxmlformats.org/drawingml/2006/main" xmlns:r="http://schemas.openxmlformats.org/officeDocument/2006/relationships" xmlns:p188="http://schemas.microsoft.com/office/powerpoint/2018/8/main">
  <p188:cm id="{FEDCA5DD-FAA1-4C98-B81D-F8CD0F3EA8DB}" authorId="{B189A8BB-6AA2-2EC6-0C52-13A61FA19065}" created="2023-01-06T17:27:52.718">
    <ac:deMkLst xmlns:ac="http://schemas.microsoft.com/office/drawing/2013/main/command">
      <pc:docMk xmlns:pc="http://schemas.microsoft.com/office/powerpoint/2013/main/command"/>
      <pc:sldMk xmlns:pc="http://schemas.microsoft.com/office/powerpoint/2013/main/command" cId="237539759" sldId="402"/>
      <ac:spMk id="3" creationId="{99B69875-8043-4FD1-9D73-C14732E4C680}"/>
    </ac:deMkLst>
    <p188:txBody>
      <a:bodyPr/>
      <a:lstStyle/>
      <a:p>
        <a:r>
          <a:rPr lang="sv-SE"/>
          <a:t>Vad innebär det att vara defensivmitt i formationen
Främsta uppgiften man har i denna formation är att ligga i rätt ytor hela tiden och har ett samspel med sina innemittfältare och styra dem i spelet men samtidigt också styra spelet själv med boll</a:t>
        </a:r>
      </a:p>
    </p188:txBody>
  </p188:cm>
  <p188:cm id="{A11944A2-7851-4000-805F-62B318EEEEAB}" authorId="{B189A8BB-6AA2-2EC6-0C52-13A61FA19065}" created="2023-01-06T17:29:03.951">
    <ac:txMkLst xmlns:ac="http://schemas.microsoft.com/office/drawing/2013/main/command">
      <pc:docMk xmlns:pc="http://schemas.microsoft.com/office/powerpoint/2013/main/command"/>
      <pc:sldMk xmlns:pc="http://schemas.microsoft.com/office/powerpoint/2013/main/command" cId="237539759" sldId="402"/>
      <ac:spMk id="3" creationId="{99B69875-8043-4FD1-9D73-C14732E4C680}"/>
      <ac:txMk cp="53" len="35">
        <ac:context len="195" hash="19286876"/>
      </ac:txMk>
    </ac:txMkLst>
    <p188:pos x="4875636" y="1044958"/>
    <p188:txBody>
      <a:bodyPr/>
      <a:lstStyle/>
      <a:p>
        <a:r>
          <a:rPr lang="sv-SE"/>
          <a:t>Vilken betydelse gör man för laget?
Även detta en viktig roll i laget då man är backlinjens sköld hela tiden och ska alltid befinna sig i ett bra läge att bryta bollen. 
Även till stor betydelse för sina innemittfältskollegor</a:t>
        </a:r>
      </a:p>
    </p188:txBody>
  </p188:cm>
  <p188:cm id="{428608FB-C3AF-4E7C-A47C-8E7D96708308}" authorId="{B189A8BB-6AA2-2EC6-0C52-13A61FA19065}" created="2023-01-06T17:30:18.186">
    <ac:txMkLst xmlns:ac="http://schemas.microsoft.com/office/drawing/2013/main/command">
      <pc:docMk xmlns:pc="http://schemas.microsoft.com/office/powerpoint/2013/main/command"/>
      <pc:sldMk xmlns:pc="http://schemas.microsoft.com/office/powerpoint/2013/main/command" cId="237539759" sldId="402"/>
      <ac:spMk id="3" creationId="{99B69875-8043-4FD1-9D73-C14732E4C680}"/>
      <ac:txMk cp="90" len="34">
        <ac:context len="195" hash="19286876"/>
      </ac:txMk>
    </ac:txMkLst>
    <p188:pos x="4788551" y="1843243"/>
    <p188:txBody>
      <a:bodyPr/>
      <a:lstStyle/>
      <a:p>
        <a:r>
          <a:rPr lang="sv-SE"/>
          <a:t>Vilka defensiva uppgifter har man?
Skydda backlinjen samt kommunicera med laget för att ha sina medspelare i rätt positioner för snabbt kunna bryta boll.</a:t>
        </a:r>
      </a:p>
    </p188:txBody>
  </p188:cm>
  <p188:cm id="{75D3D785-EA2A-4C5E-A1E9-68DE55545A41}" authorId="{B189A8BB-6AA2-2EC6-0C52-13A61FA19065}" created="2023-01-06T17:31:25.079">
    <ac:txMkLst xmlns:ac="http://schemas.microsoft.com/office/drawing/2013/main/command">
      <pc:docMk xmlns:pc="http://schemas.microsoft.com/office/powerpoint/2013/main/command"/>
      <pc:sldMk xmlns:pc="http://schemas.microsoft.com/office/powerpoint/2013/main/command" cId="237539759" sldId="402"/>
      <ac:spMk id="3" creationId="{99B69875-8043-4FD1-9D73-C14732E4C680}"/>
      <ac:txMk cp="126" len="35">
        <ac:context len="195" hash="19286876"/>
      </ac:txMk>
    </ac:txMkLst>
    <p188:pos x="4730494" y="2627015"/>
    <p188:txBody>
      <a:bodyPr/>
      <a:lstStyle/>
      <a:p>
        <a:r>
          <a:rPr lang="sv-SE"/>
          <a:t>Vilka offensiva uppgifter har man?
Dem offensiva uppgifterna man kan ha är när man vill bryta liner och ta med boll framåt och utmana via genombrott centralt.</a:t>
        </a:r>
      </a:p>
    </p188:txBody>
  </p188:cm>
  <p188:cm id="{2BEEFB12-5D65-4226-B718-27A82D07AD7A}" authorId="{B189A8BB-6AA2-2EC6-0C52-13A61FA19065}" created="2023-01-06T17:33:33.092">
    <pc:sldMkLst xmlns:pc="http://schemas.microsoft.com/office/powerpoint/2013/main/command">
      <pc:docMk/>
      <pc:sldMk cId="237539759" sldId="402"/>
    </pc:sldMkLst>
    <p188:txBody>
      <a:bodyPr/>
      <a:lstStyle/>
      <a:p>
        <a:r>
          <a:rPr lang="sv-SE"/>
          <a:t>Kommunikationen och styra spel
Genom att ligga i rätt ytor får man också mycket ansvar att styra spelet med boll som utan. Spelförståelse är till största vikt i positionen där det gäller att se spelet i flera steg framåt samt också läsa spel innan det hänt.</a:t>
        </a:r>
      </a:p>
    </p188:txBody>
  </p188:cm>
</p188:cmLst>
</file>

<file path=ppt/comments/modernComment_195_59716EBF.xml><?xml version="1.0" encoding="utf-8"?>
<p188:cmLst xmlns:a="http://schemas.openxmlformats.org/drawingml/2006/main" xmlns:r="http://schemas.openxmlformats.org/officeDocument/2006/relationships" xmlns:p188="http://schemas.microsoft.com/office/powerpoint/2018/8/main">
  <p188:cm id="{A210B9B0-6280-4592-BB41-5AE57363DE00}" authorId="{B189A8BB-6AA2-2EC6-0C52-13A61FA19065}" created="2023-01-06T17:48:58.899">
    <pc:sldMkLst xmlns:pc="http://schemas.microsoft.com/office/powerpoint/2013/main/command">
      <pc:docMk/>
      <pc:sldMk cId="1500606143" sldId="405"/>
    </pc:sldMkLst>
    <p188:txBody>
      <a:bodyPr/>
      <a:lstStyle/>
      <a:p>
        <a:r>
          <a:rPr lang="sv-SE"/>
          <a:t>Här måste ytterbacken snabbt in och ligga rätt i linje med backlinjen för att inte upphäva offside.
Backlinjen ska också lägga sig närmare varandra.</a:t>
        </a:r>
      </a:p>
    </p188:txBody>
  </p188:cm>
</p188:cmLst>
</file>

<file path=ppt/comments/modernComment_196_39F0FB5B.xml><?xml version="1.0" encoding="utf-8"?>
<p188:cmLst xmlns:a="http://schemas.openxmlformats.org/drawingml/2006/main" xmlns:r="http://schemas.openxmlformats.org/officeDocument/2006/relationships" xmlns:p188="http://schemas.microsoft.com/office/powerpoint/2018/8/main">
  <p188:cm id="{AC94AEC1-7BC5-4F92-AAF3-F930830219FA}" authorId="{B189A8BB-6AA2-2EC6-0C52-13A61FA19065}" created="2023-01-06T17:49:30.639">
    <pc:sldMkLst xmlns:pc="http://schemas.microsoft.com/office/powerpoint/2013/main/command">
      <pc:docMk/>
      <pc:sldMk cId="972094299" sldId="406"/>
    </pc:sldMkLst>
    <p188:txBody>
      <a:bodyPr/>
      <a:lstStyle/>
      <a:p>
        <a:r>
          <a:rPr lang="sv-SE"/>
          <a:t>Här har vi kommit i rätt läge och har en linje i backlinjen.</a:t>
        </a:r>
      </a:p>
    </p188:txBody>
  </p188:cm>
</p188:cmLst>
</file>

<file path=ppt/comments/modernComment_197_53BAC426.xml><?xml version="1.0" encoding="utf-8"?>
<p188:cmLst xmlns:a="http://schemas.openxmlformats.org/drawingml/2006/main" xmlns:r="http://schemas.openxmlformats.org/officeDocument/2006/relationships" xmlns:p188="http://schemas.microsoft.com/office/powerpoint/2018/8/main">
  <p188:cm id="{8A514C47-8C60-42F6-9B67-FECD07ADAEE7}" authorId="{B189A8BB-6AA2-2EC6-0C52-13A61FA19065}" created="2023-01-06T17:50:35.752">
    <pc:sldMkLst xmlns:pc="http://schemas.microsoft.com/office/powerpoint/2013/main/command">
      <pc:docMk/>
      <pc:sldMk cId="1404748838" sldId="407"/>
    </pc:sldMkLst>
    <p188:txBody>
      <a:bodyPr/>
      <a:lstStyle/>
      <a:p>
        <a:r>
          <a:rPr lang="sv-SE"/>
          <a:t>Bollen slås från motståndaren till sin anfallare men eftersom vi ligger korrekt så ligger anfallaren i offsideläge och vi har lyckats att hålla vår linje.</a:t>
        </a:r>
      </a:p>
    </p188:txBody>
  </p188:cm>
</p188:cmLst>
</file>

<file path=ppt/comments/modernComment_199_FEFFB762.xml><?xml version="1.0" encoding="utf-8"?>
<p188:cmLst xmlns:a="http://schemas.openxmlformats.org/drawingml/2006/main" xmlns:r="http://schemas.openxmlformats.org/officeDocument/2006/relationships" xmlns:p188="http://schemas.microsoft.com/office/powerpoint/2018/8/main">
  <p188:cm id="{63A0BE3A-4C62-42A9-A12C-33FB291B32B8}" authorId="{B189A8BB-6AA2-2EC6-0C52-13A61FA19065}" created="2023-01-06T17:54:50.058">
    <pc:sldMkLst xmlns:pc="http://schemas.microsoft.com/office/powerpoint/2013/main/command">
      <pc:docMk/>
      <pc:sldMk cId="4278171490" sldId="409"/>
    </pc:sldMkLst>
    <p188:txBody>
      <a:bodyPr/>
      <a:lstStyle/>
      <a:p>
        <a:r>
          <a:rPr lang="sv-SE"/>
          <a:t>Motståndaren försöker hitta en längre boll mot sin forward. Här gäller det att vi är samspelta med att en mittback går in i duell för utmana motståndaren om bollen medans den andra mittbacken tar djupet bakom. Viktigt också att backlinjen kryper närmare varandra.</a:t>
        </a:r>
      </a:p>
    </p188:txBody>
  </p188:cm>
</p188:cmLst>
</file>

<file path=ppt/comments/modernComment_19A_7C375C8.xml><?xml version="1.0" encoding="utf-8"?>
<p188:cmLst xmlns:a="http://schemas.openxmlformats.org/drawingml/2006/main" xmlns:r="http://schemas.openxmlformats.org/officeDocument/2006/relationships" xmlns:p188="http://schemas.microsoft.com/office/powerpoint/2018/8/main">
  <p188:cm id="{242DF0D3-43CD-41DF-9DF7-B95DCFD788F1}" authorId="{B189A8BB-6AA2-2EC6-0C52-13A61FA19065}" created="2023-01-06T17:56:55.441">
    <pc:sldMkLst xmlns:pc="http://schemas.microsoft.com/office/powerpoint/2013/main/command">
      <pc:docMk/>
      <pc:sldMk cId="130250184" sldId="410"/>
    </pc:sldMkLst>
    <p188:txBody>
      <a:bodyPr/>
      <a:lstStyle/>
      <a:p>
        <a:r>
          <a:rPr lang="sv-SE"/>
          <a:t>Vår ena mittback gå upp i duell för att vinna boll</a:t>
        </a:r>
      </a:p>
    </p188:txBody>
  </p188:cm>
</p188:cmLst>
</file>

<file path=ppt/comments/modernComment_19B_98228170.xml><?xml version="1.0" encoding="utf-8"?>
<p188:cmLst xmlns:a="http://schemas.openxmlformats.org/drawingml/2006/main" xmlns:r="http://schemas.openxmlformats.org/officeDocument/2006/relationships" xmlns:p188="http://schemas.microsoft.com/office/powerpoint/2018/8/main">
  <p188:cm id="{65129E1E-2FDA-4F61-93D6-61041FB69578}" authorId="{B189A8BB-6AA2-2EC6-0C52-13A61FA19065}" created="2023-01-06T17:56:33.557">
    <pc:sldMkLst xmlns:pc="http://schemas.microsoft.com/office/powerpoint/2013/main/command">
      <pc:docMk/>
      <pc:sldMk cId="2552398192" sldId="411"/>
    </pc:sldMkLst>
    <p188:txBody>
      <a:bodyPr/>
      <a:lstStyle/>
      <a:p>
        <a:r>
          <a:rPr lang="sv-SE"/>
          <a:t>Motståndaren skarvar bollen bakåt men eftersom vi är så samspelta så har vår andra mittback uppfattat faran och gått ner och hjälpt till genom att ta djupet och vinner andra bollen och kan lugnt och stilla passa vidare bollen till ytterback.</a:t>
        </a:r>
      </a:p>
    </p188:txBody>
  </p188:cm>
</p188:cmLst>
</file>

<file path=ppt/comments/modernComment_19F_98BE57C8.xml><?xml version="1.0" encoding="utf-8"?>
<p188:cmLst xmlns:a="http://schemas.openxmlformats.org/drawingml/2006/main" xmlns:r="http://schemas.openxmlformats.org/officeDocument/2006/relationships" xmlns:p188="http://schemas.microsoft.com/office/powerpoint/2018/8/main">
  <p188:cm id="{7755D26A-046B-4F3E-9B55-B56AD40F3D0D}" authorId="{B189A8BB-6AA2-2EC6-0C52-13A61FA19065}" created="2022-12-08T09:36:35.908">
    <ac:deMkLst xmlns:ac="http://schemas.microsoft.com/office/drawing/2013/main/command">
      <pc:docMk xmlns:pc="http://schemas.microsoft.com/office/powerpoint/2013/main/command"/>
      <pc:sldMk xmlns:pc="http://schemas.microsoft.com/office/powerpoint/2013/main/command" cId="2562611144" sldId="415"/>
      <ac:picMk id="5" creationId="{446F1E8F-D3A8-477C-8CB0-2A3046DF14AA}"/>
    </ac:deMkLst>
    <p188:txBody>
      <a:bodyPr/>
      <a:lstStyle/>
      <a:p>
        <a:r>
          <a:rPr lang="sv-SE"/>
          <a:t>Om mittbacken har ett tillfälle att gå fram med boll så är det meningen att vår defensiva mittfältare går ner och ta mittbackens plats</a:t>
        </a:r>
      </a:p>
    </p188:txBody>
  </p188:cm>
</p188:cmLst>
</file>

<file path=ppt/comments/modernComment_1B5_F768C6C6.xml><?xml version="1.0" encoding="utf-8"?>
<p188:cmLst xmlns:a="http://schemas.openxmlformats.org/drawingml/2006/main" xmlns:r="http://schemas.openxmlformats.org/officeDocument/2006/relationships" xmlns:p188="http://schemas.microsoft.com/office/powerpoint/2018/8/main">
  <p188:cm id="{BB9D35AF-949A-4BD1-8A6C-C357B4730CAD}" authorId="{B189A8BB-6AA2-2EC6-0C52-13A61FA19065}" created="2023-01-08T10:52:09.011">
    <pc:sldMkLst xmlns:pc="http://schemas.microsoft.com/office/powerpoint/2013/main/command">
      <pc:docMk/>
      <pc:sldMk cId="4150838982" sldId="437"/>
    </pc:sldMkLst>
    <p188:txBody>
      <a:bodyPr/>
      <a:lstStyle/>
      <a:p>
        <a:r>
          <a:rPr lang="sv-SE"/>
          <a:t>I denna mittfältstrion blir vi alldeles för raka och har ej denna triangeln mellan varandra vilket kan då öppna upp sig yta jämte oss</a:t>
        </a:r>
      </a:p>
    </p188:txBody>
  </p188:cm>
</p188:cmLst>
</file>

<file path=ppt/comments/modernComment_1B6_5E23FEFD.xml><?xml version="1.0" encoding="utf-8"?>
<p188:cmLst xmlns:a="http://schemas.openxmlformats.org/drawingml/2006/main" xmlns:r="http://schemas.openxmlformats.org/officeDocument/2006/relationships" xmlns:p188="http://schemas.microsoft.com/office/powerpoint/2018/8/main">
  <p188:cm id="{1EC57BDB-5D80-4897-B965-A049F8B90EE1}" authorId="{B189A8BB-6AA2-2EC6-0C52-13A61FA19065}" created="2023-01-08T10:53:33.427">
    <pc:sldMkLst xmlns:pc="http://schemas.microsoft.com/office/powerpoint/2013/main/command">
      <pc:docMk/>
      <pc:sldMk cId="1579417341" sldId="438"/>
    </pc:sldMkLst>
    <p188:txBody>
      <a:bodyPr/>
      <a:lstStyle/>
      <a:p>
        <a:r>
          <a:rPr lang="sv-SE"/>
          <a:t>Här har motståndaren spelat förbi vårt mittfält. då gäller det för vår mittfältare att snabbt komma upp och styra bort motståndaren från mitten och så spelet styrs mot kanten istället.</a:t>
        </a:r>
      </a:p>
    </p188:txBody>
  </p188:cm>
  <p188:cm id="{3D444872-B814-47C8-A8F6-B35C465DCBC7}" authorId="{B189A8BB-6AA2-2EC6-0C52-13A61FA19065}" created="2023-01-08T10:54:04.342">
    <pc:sldMkLst xmlns:pc="http://schemas.microsoft.com/office/powerpoint/2013/main/command">
      <pc:docMk/>
      <pc:sldMk cId="1579417341" sldId="438"/>
    </pc:sldMkLst>
    <p188:txBody>
      <a:bodyPr/>
      <a:lstStyle/>
      <a:p>
        <a:r>
          <a:rPr lang="sv-SE"/>
          <a:t>Viktigt att vi inte går bort oss i en duell här utan helt enkelt bara ligger nära och styr bort.</a:t>
        </a:r>
      </a:p>
    </p188:txBody>
  </p188:cm>
  <p188:cm id="{D10F1604-3213-4B9C-B3BF-1B7F7F7D4580}" authorId="{B189A8BB-6AA2-2EC6-0C52-13A61FA19065}" created="2023-01-08T10:58:24.860">
    <pc:sldMkLst xmlns:pc="http://schemas.microsoft.com/office/powerpoint/2013/main/command">
      <pc:docMk/>
      <pc:sldMk cId="1579417341" sldId="438"/>
    </pc:sldMkLst>
    <p188:txBody>
      <a:bodyPr/>
      <a:lstStyle/>
      <a:p>
        <a:r>
          <a:rPr lang="sv-SE"/>
          <a:t>Om vi går in i duellen måste vi vara säkra på att vi vinner den. Här gäller triggers för att få gå in i duellen</a:t>
        </a:r>
      </a:p>
    </p188:txBody>
  </p188:cm>
</p188:cmLst>
</file>

<file path=ppt/comments/modernComment_1B7_7D14AC83.xml><?xml version="1.0" encoding="utf-8"?>
<p188:cmLst xmlns:a="http://schemas.openxmlformats.org/drawingml/2006/main" xmlns:r="http://schemas.openxmlformats.org/officeDocument/2006/relationships" xmlns:p188="http://schemas.microsoft.com/office/powerpoint/2018/8/main">
  <p188:cm id="{E04946F1-A9F5-4C78-A8F8-21EAA408B541}" authorId="{B189A8BB-6AA2-2EC6-0C52-13A61FA19065}" created="2023-01-08T11:04:22.193">
    <ac:txMkLst xmlns:ac="http://schemas.microsoft.com/office/drawing/2013/main/command">
      <pc:docMk xmlns:pc="http://schemas.microsoft.com/office/powerpoint/2013/main/command"/>
      <pc:sldMk xmlns:pc="http://schemas.microsoft.com/office/powerpoint/2013/main/command" cId="2098506883" sldId="439"/>
      <ac:spMk id="3" creationId="{DF0A7C2B-4DEC-4A8D-8451-1BF8A55E1B77}"/>
      <ac:txMk cp="0" len="28">
        <ac:context len="112" hash="3146638448"/>
      </ac:txMk>
    </ac:txMkLst>
    <p188:pos x="4356136" y="391813"/>
    <p188:txBody>
      <a:bodyPr/>
      <a:lstStyle/>
      <a:p>
        <a:r>
          <a:rPr lang="sv-SE"/>
          <a:t>Vad är en triangelformation?
I en triangelformation ska mittfältaren utgöra ett triangelspel där vi ligger i ytor för att täcka av spel på så stor yta som möjligt för att det ska ske spel genom triangeln på den centrala delen av planen.</a:t>
        </a:r>
      </a:p>
    </p188:txBody>
  </p188:cm>
  <p188:cm id="{C8169F69-E8E0-4C35-A31F-844584F17FA4}" authorId="{B189A8BB-6AA2-2EC6-0C52-13A61FA19065}" created="2023-01-08T11:05:37.527">
    <ac:txMkLst xmlns:ac="http://schemas.microsoft.com/office/drawing/2013/main/command">
      <pc:docMk xmlns:pc="http://schemas.microsoft.com/office/powerpoint/2013/main/command"/>
      <pc:sldMk xmlns:pc="http://schemas.microsoft.com/office/powerpoint/2013/main/command" cId="2098506883" sldId="439"/>
      <ac:spMk id="3" creationId="{DF0A7C2B-4DEC-4A8D-8451-1BF8A55E1B77}"/>
      <ac:txMk cp="30" len="64">
        <ac:context len="112" hash="3146638448"/>
      </ac:txMk>
    </ac:txMkLst>
    <p188:pos x="8550765" y="1175584"/>
    <p188:txBody>
      <a:bodyPr/>
      <a:lstStyle/>
      <a:p>
        <a:r>
          <a:rPr lang="sv-SE"/>
          <a:t>Varför är det viktigt att vi ligger i ett triangelspel i mitten?
Lite som vi gick igenom nyss. Vad kan då gå fel?
När vi ej ligger i vår formation utgör det ytor som motståndaren kan spela förbi hela den lagdelen.</a:t>
        </a:r>
      </a:p>
    </p188:txBody>
  </p188:cm>
  <p188:cm id="{1710C2F5-B697-4CD2-ABD8-7545E0CA58D1}" authorId="{B189A8BB-6AA2-2EC6-0C52-13A61FA19065}" created="2023-01-08T11:06:49.707">
    <ac:txMkLst xmlns:ac="http://schemas.microsoft.com/office/drawing/2013/main/command">
      <pc:docMk xmlns:pc="http://schemas.microsoft.com/office/powerpoint/2013/main/command"/>
      <pc:sldMk xmlns:pc="http://schemas.microsoft.com/office/powerpoint/2013/main/command" cId="2098506883" sldId="439"/>
      <ac:spMk id="3" creationId="{DF0A7C2B-4DEC-4A8D-8451-1BF8A55E1B77}"/>
      <ac:txMk cp="96" len="13">
        <ac:context len="112" hash="3146638448"/>
      </ac:txMk>
    </ac:txMkLst>
    <p188:pos x="2570879" y="2089984"/>
    <p188:txBody>
      <a:bodyPr/>
      <a:lstStyle/>
      <a:p>
        <a:r>
          <a:rPr lang="sv-SE"/>
          <a:t>Kommunikation
Det är A och O för att formationen ska lyckas att snacket finns där och att man alltid har en trygghet att styras av sina medspelare bakom sig.</a:t>
        </a:r>
      </a:p>
    </p188:txBody>
  </p188:cm>
</p188:cmLst>
</file>

<file path=ppt/comments/modernComment_1B8_85897247.xml><?xml version="1.0" encoding="utf-8"?>
<p188:cmLst xmlns:a="http://schemas.openxmlformats.org/drawingml/2006/main" xmlns:r="http://schemas.openxmlformats.org/officeDocument/2006/relationships" xmlns:p188="http://schemas.microsoft.com/office/powerpoint/2018/8/main">
  <p188:cm id="{C35C743A-F5A2-4C75-9161-E07CBECB5FCD}" authorId="{B189A8BB-6AA2-2EC6-0C52-13A61FA19065}" created="2023-01-08T11:11:08.868">
    <pc:sldMkLst xmlns:pc="http://schemas.microsoft.com/office/powerpoint/2013/main/command">
      <pc:docMk/>
      <pc:sldMk cId="2240377415" sldId="440"/>
    </pc:sldMkLst>
    <p188:txBody>
      <a:bodyPr/>
      <a:lstStyle/>
      <a:p>
        <a:r>
          <a:rPr lang="sv-SE"/>
          <a:t>Här vill vi skydda vår backlinje så vi måste ligga lite snett när vi går och styr bort motståndaren. Viktigt att vi inte ligger för nära så hon dribbla förbi oss men samtidigt viktigt att vi inte ligger för långt ifrån så det finns en passningsmöjlighet att slå bollen jämte oss.</a:t>
        </a:r>
      </a:p>
    </p188:txBody>
  </p188:cm>
</p188:cmLst>
</file>

<file path=ppt/comments/modernComment_1B9_C44A7D5B.xml><?xml version="1.0" encoding="utf-8"?>
<p188:cmLst xmlns:a="http://schemas.openxmlformats.org/drawingml/2006/main" xmlns:r="http://schemas.openxmlformats.org/officeDocument/2006/relationships" xmlns:p188="http://schemas.microsoft.com/office/powerpoint/2018/8/main">
  <p188:cm id="{A6042DD1-E258-41F8-BEF5-051AFAD426A7}" authorId="{B189A8BB-6AA2-2EC6-0C52-13A61FA19065}" created="2023-01-08T11:12:17.913">
    <pc:sldMkLst xmlns:pc="http://schemas.microsoft.com/office/powerpoint/2013/main/command">
      <pc:docMk/>
      <pc:sldMk cId="3293216091" sldId="441"/>
    </pc:sldMkLst>
    <p188:txBody>
      <a:bodyPr/>
      <a:lstStyle/>
      <a:p>
        <a:r>
          <a:rPr lang="sv-SE"/>
          <a:t>Här har vi följt med motståndaren en bit ut och kanske finns det nu en möjlighet att återeröva bollen vid en längre bolltouch tex och då kan vi göra en brytning.</a:t>
        </a:r>
      </a:p>
    </p188:txBody>
  </p188:cm>
</p188:cmLst>
</file>

<file path=ppt/comments/modernComment_1BA_9FDF1B2D.xml><?xml version="1.0" encoding="utf-8"?>
<p188:cmLst xmlns:a="http://schemas.openxmlformats.org/drawingml/2006/main" xmlns:r="http://schemas.openxmlformats.org/officeDocument/2006/relationships" xmlns:p188="http://schemas.microsoft.com/office/powerpoint/2018/8/main">
  <p188:cm id="{4A73C050-6973-4E7F-A233-32FCC39794FF}" authorId="{B189A8BB-6AA2-2EC6-0C52-13A61FA19065}" created="2023-01-08T11:12:17.913">
    <pc:sldMkLst xmlns:pc="http://schemas.microsoft.com/office/powerpoint/2013/main/command">
      <pc:docMk/>
      <pc:sldMk cId="3293216091" sldId="441"/>
    </pc:sldMkLst>
    <p188:txBody>
      <a:bodyPr/>
      <a:lstStyle/>
      <a:p>
        <a:r>
          <a:rPr lang="sv-SE"/>
          <a:t>Här har vi följt med motståndaren en bit ut och kanske finns det nu en möjlighet att återeröva bollen vid en längre bolltouch tex och då kan vi göra en brytning.</a:t>
        </a:r>
      </a:p>
    </p188:txBody>
  </p188:cm>
</p188:cmLst>
</file>

<file path=ppt/comments/modernComment_1BB_6CBEAD5F.xml><?xml version="1.0" encoding="utf-8"?>
<p188:cmLst xmlns:a="http://schemas.openxmlformats.org/drawingml/2006/main" xmlns:r="http://schemas.openxmlformats.org/officeDocument/2006/relationships" xmlns:p188="http://schemas.microsoft.com/office/powerpoint/2018/8/main">
  <p188:cm id="{94C61BFD-A849-4E81-9941-19D7DFCA53F7}" authorId="{B189A8BB-6AA2-2EC6-0C52-13A61FA19065}" created="2023-01-08T11:21:40.352">
    <pc:sldMkLst xmlns:pc="http://schemas.microsoft.com/office/powerpoint/2013/main/command">
      <pc:docMk/>
      <pc:sldMk cId="1824435551" sldId="443"/>
    </pc:sldMkLst>
    <p188:txBody>
      <a:bodyPr/>
      <a:lstStyle/>
      <a:p>
        <a:r>
          <a:rPr lang="sv-SE"/>
          <a:t>Denna zonen oavsett hur högt på planen vi befinner oss ska skyddas av vår CDM.
Spelaren ska äga ytan och ta hjälp av sina innemittfältare för att komma i så bra läge att vinna bollen så ofta det går.</a:t>
        </a:r>
      </a:p>
    </p188:txBody>
  </p188:cm>
</p188:cmLst>
</file>

<file path=ppt/comments/modernComment_1BC_81D73A2C.xml><?xml version="1.0" encoding="utf-8"?>
<p188:cmLst xmlns:a="http://schemas.openxmlformats.org/drawingml/2006/main" xmlns:r="http://schemas.openxmlformats.org/officeDocument/2006/relationships" xmlns:p188="http://schemas.microsoft.com/office/powerpoint/2018/8/main">
  <p188:cm id="{2667A8A2-43F9-46CE-8104-4C451667D5F4}" authorId="{B189A8BB-6AA2-2EC6-0C52-13A61FA19065}" created="2023-01-08T11:26:09.772">
    <ac:txMkLst xmlns:ac="http://schemas.microsoft.com/office/drawing/2013/main/command">
      <pc:docMk xmlns:pc="http://schemas.microsoft.com/office/powerpoint/2013/main/command"/>
      <pc:sldMk xmlns:pc="http://schemas.microsoft.com/office/powerpoint/2013/main/command" cId="2178365996" sldId="444"/>
      <ac:spMk id="3" creationId="{8979C028-A6CC-489A-ABC2-6B1207A5BC2F}"/>
      <ac:txMk cp="0" len="137">
        <ac:context len="191" hash="3292908586"/>
      </ac:txMk>
    </ac:txMkLst>
    <p188:pos x="9450650" y="391813"/>
    <p188:txBody>
      <a:bodyPr/>
      <a:lstStyle/>
      <a:p>
        <a:r>
          <a:rPr lang="sv-SE"/>
          <a:t>Hur kan man kommunicera med sina innemittfältare för att vinna bollen ett steg högre upp och i ju med detta kunna komma till en kontring.
Det är ett stort ansvar för spelaren i denna position att genomföra ett presspel av kollegorna dels för att man måste styra och samtidigt ha en blick var ytorna bakom finns som man måste skydda. Men när man kan lyckas med detta så hjälper man laget otroligt mycket defensivt.</a:t>
        </a:r>
      </a:p>
    </p188:txBody>
  </p188:cm>
  <p188:cm id="{9DE1E2BF-EBD5-4CA8-BF8C-0A8549C6F8FE}" authorId="{B189A8BB-6AA2-2EC6-0C52-13A61FA19065}" created="2023-01-08T11:29:35.636">
    <ac:txMkLst xmlns:ac="http://schemas.microsoft.com/office/drawing/2013/main/command">
      <pc:docMk xmlns:pc="http://schemas.microsoft.com/office/powerpoint/2013/main/command"/>
      <pc:sldMk xmlns:pc="http://schemas.microsoft.com/office/powerpoint/2013/main/command" cId="2178365996" sldId="444"/>
      <ac:spMk id="3" creationId="{8979C028-A6CC-489A-ABC2-6B1207A5BC2F}"/>
      <ac:txMk cp="139" len="51">
        <ac:context len="191" hash="3292908586"/>
      </ac:txMk>
    </ac:txMkLst>
    <p188:pos x="7258993" y="1828727"/>
    <p188:txBody>
      <a:bodyPr/>
      <a:lstStyle/>
      <a:p>
        <a:r>
          <a:rPr lang="sv-SE"/>
          <a:t>Vinna bollen högt på ett centralt mittfält, varför?
Varför ska vi vinna bollen högt på ett mittfält istället för att vinna den längre ner på vår planhalva? Vad vinner vi på detta?
Kan vi vinna bollen högt vid antingen runt mitten eller längre upp mot motståndarens planhalva så kan vi också sätta igång en kontring när motståndaren är som mest sårbar. 
Varför är motståndaren som mest sårbar i det läget?
Jo för dem ej ligger i försvarsposition utan kan ligga spridda över hela planen och då finns mycket yta där att ta.</a:t>
        </a:r>
      </a:p>
    </p188:txBody>
  </p188:cm>
</p188:cmLst>
</file>

<file path=ppt/comments/modernComment_1C2_97237DC4.xml><?xml version="1.0" encoding="utf-8"?>
<p188:cmLst xmlns:a="http://schemas.openxmlformats.org/drawingml/2006/main" xmlns:r="http://schemas.openxmlformats.org/officeDocument/2006/relationships" xmlns:p188="http://schemas.microsoft.com/office/powerpoint/2018/8/main">
  <p188:cm id="{B738F772-BA81-4D40-9C79-7B68BFC228E7}" authorId="{B189A8BB-6AA2-2EC6-0C52-13A61FA19065}" created="2023-01-08T11:37:25.770">
    <pc:sldMkLst xmlns:pc="http://schemas.microsoft.com/office/powerpoint/2013/main/command">
      <pc:docMk/>
      <pc:sldMk cId="2535685572" sldId="450"/>
    </pc:sldMkLst>
    <p188:txBody>
      <a:bodyPr/>
      <a:lstStyle/>
      <a:p>
        <a:r>
          <a:rPr lang="sv-SE"/>
          <a:t>Vi kan också bryta liner och i ju med detta kan vi komma i ett 4-3 läge och ställa frågetecken till mittbacken direkt om hon ska täcka mitten eller kanten? Här har vi en jättemöjlighet att utnyttja ett bra läge dels för vi kommer i ett övertag men också för motståndarna har sin backlinje högt och då finns det massor av yta bakom denna som vi vet att våra snabba forwards älskar</a:t>
        </a:r>
      </a:p>
    </p188:txBody>
  </p188:cm>
</p188:cmLst>
</file>

<file path=ppt/comments/modernComment_1C8_6BA4646E.xml><?xml version="1.0" encoding="utf-8"?>
<p188:cmLst xmlns:a="http://schemas.openxmlformats.org/drawingml/2006/main" xmlns:r="http://schemas.openxmlformats.org/officeDocument/2006/relationships" xmlns:p188="http://schemas.microsoft.com/office/powerpoint/2018/8/main">
  <p188:cm id="{637EB08A-5FA1-4954-B519-51488BA95433}" authorId="{B189A8BB-6AA2-2EC6-0C52-13A61FA19065}" created="2023-01-08T11:57:15.182">
    <ac:txMkLst xmlns:ac="http://schemas.microsoft.com/office/drawing/2013/main/command">
      <pc:docMk xmlns:pc="http://schemas.microsoft.com/office/powerpoint/2013/main/command"/>
      <pc:sldMk xmlns:pc="http://schemas.microsoft.com/office/powerpoint/2013/main/command" cId="1805935726" sldId="456"/>
      <ac:spMk id="3" creationId="{99B69875-8043-4FD1-9D73-C14732E4C680}"/>
      <ac:txMk cp="0" len="48">
        <ac:context len="190" hash="1998262219"/>
      </ac:txMk>
    </ac:txMkLst>
    <p188:pos x="6544779" y="391815"/>
    <p188:txBody>
      <a:bodyPr/>
      <a:lstStyle/>
      <a:p>
        <a:r>
          <a:rPr lang="sv-SE"/>
          <a:t>Vad innebär det att vara innermitt i formationen?
Att vara innermittfältare i formationen har man till uppgift att vara väldigt samspelt med spelarna runt omkring sig. Positionsspel utgör väldigt mycket av uppgifterna man har. </a:t>
        </a:r>
      </a:p>
    </p188:txBody>
  </p188:cm>
  <p188:cm id="{577A612A-0757-44F0-B777-DEAD1960FA4B}" authorId="{B189A8BB-6AA2-2EC6-0C52-13A61FA19065}" created="2023-01-08T12:01:19.596">
    <ac:txMkLst xmlns:ac="http://schemas.microsoft.com/office/drawing/2013/main/command">
      <pc:docMk xmlns:pc="http://schemas.microsoft.com/office/powerpoint/2013/main/command"/>
      <pc:sldMk xmlns:pc="http://schemas.microsoft.com/office/powerpoint/2013/main/command" cId="1805935726" sldId="456"/>
      <ac:spMk id="3" creationId="{99B69875-8043-4FD1-9D73-C14732E4C680}"/>
      <ac:txMk cp="50" len="35">
        <ac:context len="190" hash="1998262219"/>
      </ac:txMk>
    </ac:txMkLst>
    <p188:pos x="4875636" y="1044958"/>
    <p188:txBody>
      <a:bodyPr/>
      <a:lstStyle/>
      <a:p>
        <a:r>
          <a:rPr lang="sv-SE"/>
          <a:t>Vilken betydelse gör man för laget?
Som innermittfältare så är det väldigt spel som går igenom er där där det handlar om att fördela bollar, ligga i defensiva ytor som att bryta boll och ha en snabb blick för att kunna transportera boll eller hitta passning, väggspel till medspelarna. Man skulle kunna säga att innermittfältarna är hjärtat i laget där det kan vara mycket kamp till att lugna ner spelet och styra tempot i matchen.</a:t>
        </a:r>
      </a:p>
    </p188:txBody>
  </p188:cm>
  <p188:cm id="{1466F24C-4823-4118-8809-BB23EA1F5840}" authorId="{B189A8BB-6AA2-2EC6-0C52-13A61FA19065}" created="2023-01-08T12:03:21.468">
    <ac:txMkLst xmlns:ac="http://schemas.microsoft.com/office/drawing/2013/main/command">
      <pc:docMk xmlns:pc="http://schemas.microsoft.com/office/powerpoint/2013/main/command"/>
      <pc:sldMk xmlns:pc="http://schemas.microsoft.com/office/powerpoint/2013/main/command" cId="1805935726" sldId="456"/>
      <ac:spMk id="3" creationId="{99B69875-8043-4FD1-9D73-C14732E4C680}"/>
      <ac:txMk cp="87" len="34">
        <ac:context len="190" hash="1998262219"/>
      </ac:txMk>
    </ac:txMkLst>
    <p188:pos x="4788551" y="1843243"/>
    <p188:txBody>
      <a:bodyPr/>
      <a:lstStyle/>
      <a:p>
        <a:r>
          <a:rPr lang="sv-SE"/>
          <a:t>Vilka defensiva uppgifter har man?
Dem defensiva uppgifterna man har är att ligga i rätt ytor och bryta passningar som bollar med stor säkerhet. Även att styra anfallarna så dem kommer i rätt första press.</a:t>
        </a:r>
      </a:p>
    </p188:txBody>
  </p188:cm>
  <p188:cm id="{B777FFB3-3EED-4DA9-8FE2-D09423877813}" authorId="{B189A8BB-6AA2-2EC6-0C52-13A61FA19065}" created="2023-01-08T12:05:56.660">
    <ac:txMkLst xmlns:ac="http://schemas.microsoft.com/office/drawing/2013/main/command">
      <pc:docMk xmlns:pc="http://schemas.microsoft.com/office/powerpoint/2013/main/command"/>
      <pc:sldMk xmlns:pc="http://schemas.microsoft.com/office/powerpoint/2013/main/command" cId="1805935726" sldId="456"/>
      <ac:spMk id="3" creationId="{99B69875-8043-4FD1-9D73-C14732E4C680}"/>
      <ac:txMk cp="123" len="35">
        <ac:context len="190" hash="1998262219"/>
      </ac:txMk>
    </ac:txMkLst>
    <p188:pos x="4730494" y="2627015"/>
    <p188:txBody>
      <a:bodyPr/>
      <a:lstStyle/>
      <a:p>
        <a:r>
          <a:rPr lang="sv-SE"/>
          <a:t>Vilka offensiva uppgifter har man?
Lite som jag pratade om innan att man är en spelfördelare och styr tempot i matchen. Ni har också uppgiften att fylla på offensivt när vi är på motståndarens planhalva och hitta kombinationer med varandra även att våga ta skott utifrån.</a:t>
        </a:r>
      </a:p>
    </p188:txBody>
  </p188:cm>
  <p188:cm id="{6BD0B4C0-4E59-44B1-9368-A72178F9D8A4}" authorId="{B189A8BB-6AA2-2EC6-0C52-13A61FA19065}" created="2023-01-08T12:07:42.169">
    <ac:txMkLst xmlns:ac="http://schemas.microsoft.com/office/drawing/2013/main/command">
      <pc:docMk xmlns:pc="http://schemas.microsoft.com/office/powerpoint/2013/main/command"/>
      <pc:sldMk xmlns:pc="http://schemas.microsoft.com/office/powerpoint/2013/main/command" cId="1805935726" sldId="456"/>
      <ac:spMk id="3" creationId="{99B69875-8043-4FD1-9D73-C14732E4C680}"/>
      <ac:txMk cp="159" len="28">
        <ac:context len="190" hash="1998262219"/>
      </ac:txMk>
    </ac:txMkLst>
    <p188:pos x="4324094" y="3294672"/>
    <p188:txBody>
      <a:bodyPr/>
      <a:lstStyle/>
      <a:p>
        <a:r>
          <a:rPr lang="sv-SE"/>
          <a:t>Kommunikationen och presspel
Har vi också pratat om. Här gäller samspelet i mittfältet att man styrs i rätt position för att antingen styra ut motståndaren eller bryta när tillfälle ges.</a:t>
        </a:r>
      </a:p>
    </p188:txBody>
  </p188:cm>
</p188:cmLst>
</file>

<file path=ppt/comments/modernComment_1CB_6F0190C7.xml><?xml version="1.0" encoding="utf-8"?>
<p188:cmLst xmlns:a="http://schemas.openxmlformats.org/drawingml/2006/main" xmlns:r="http://schemas.openxmlformats.org/officeDocument/2006/relationships" xmlns:p188="http://schemas.microsoft.com/office/powerpoint/2018/8/main">
  <p188:cm id="{326BD3FB-E301-4832-AD0B-173657C79D2F}" authorId="{B189A8BB-6AA2-2EC6-0C52-13A61FA19065}" created="2023-01-08T16:30:40.631">
    <ac:txMkLst xmlns:ac="http://schemas.microsoft.com/office/drawing/2013/main/command">
      <pc:docMk xmlns:pc="http://schemas.microsoft.com/office/powerpoint/2013/main/command"/>
      <pc:sldMk xmlns:pc="http://schemas.microsoft.com/office/powerpoint/2013/main/command" cId="1862373575" sldId="459"/>
      <ac:spMk id="3" creationId="{46DC976D-9344-4D04-A53B-29959EA36A54}"/>
      <ac:txMk cp="50">
        <ac:context len="113" hash="586833403"/>
      </ac:txMk>
    </ac:txMkLst>
    <p188:pos x="9566765" y="391813"/>
    <p188:txBody>
      <a:bodyPr/>
      <a:lstStyle/>
      <a:p>
        <a:r>
          <a:rPr lang="sv-SE"/>
          <a:t>Om motståndaren har ett längre anfall mot oss så är vår främsta uppgift att skydda området ovanför backlinjen och krympa ytorna för motståndarna att spela bollen på. I det läget får vi gå in på CDM yta för att krypa ihop lagdelen. Men när vi gör detta måste vi ha någon som pressa eller styr bollhållaren och antingen är det ena innermittfältaren eller vår falska nia som har denna uppgift på den centrala delen av planen.</a:t>
        </a:r>
      </a:p>
    </p188:txBody>
  </p188:cm>
</p188:cmLst>
</file>

<file path=ppt/comments/modernComment_1D8_54000CA9.xml><?xml version="1.0" encoding="utf-8"?>
<p188:cmLst xmlns:a="http://schemas.openxmlformats.org/drawingml/2006/main" xmlns:r="http://schemas.openxmlformats.org/officeDocument/2006/relationships" xmlns:p188="http://schemas.microsoft.com/office/powerpoint/2018/8/main">
  <p188:cm id="{7BE505EC-66E4-4C42-85CD-0DACEF3FF0C1}" authorId="{B189A8BB-6AA2-2EC6-0C52-13A61FA19065}" created="2023-01-08T13:16:10.356">
    <pc:sldMkLst xmlns:pc="http://schemas.microsoft.com/office/powerpoint/2013/main/command">
      <pc:docMk/>
      <pc:sldMk cId="1409289385" sldId="472"/>
    </pc:sldMkLst>
    <p188:txBody>
      <a:bodyPr/>
      <a:lstStyle/>
      <a:p>
        <a:r>
          <a:rPr lang="sv-SE"/>
          <a:t>Vad kan vi se mer för mönster än triangeln som vi kan hitta på träningsplanen?</a:t>
        </a:r>
      </a:p>
    </p188:txBody>
  </p188:cm>
</p188:cmLst>
</file>

<file path=ppt/comments/modernComment_1DA_1922AC94.xml><?xml version="1.0" encoding="utf-8"?>
<p188:cmLst xmlns:a="http://schemas.openxmlformats.org/drawingml/2006/main" xmlns:r="http://schemas.openxmlformats.org/officeDocument/2006/relationships" xmlns:p188="http://schemas.microsoft.com/office/powerpoint/2018/8/main">
  <p188:cm id="{CF1DC699-F1AB-4546-8C4E-BCDC44BE828C}" authorId="{B189A8BB-6AA2-2EC6-0C52-13A61FA19065}" created="2023-01-08T13:19:54.266">
    <pc:sldMkLst xmlns:pc="http://schemas.microsoft.com/office/powerpoint/2013/main/command">
      <pc:docMk/>
      <pc:sldMk cId="421702804" sldId="474"/>
    </pc:sldMkLst>
    <p188:txBody>
      <a:bodyPr/>
      <a:lstStyle/>
      <a:p>
        <a:r>
          <a:rPr lang="sv-SE"/>
          <a:t>Här kan vi antingen vända upp med boll eller bara lugna ner spelet och hitta tillbaka till vår backlinje. Här får innermittfältaren styra speltempot i detta anfall</a:t>
        </a:r>
      </a:p>
    </p188:txBody>
  </p188:cm>
</p188:cmLst>
</file>

<file path=ppt/comments/modernComment_1DB_8FAB74CE.xml><?xml version="1.0" encoding="utf-8"?>
<p188:cmLst xmlns:a="http://schemas.openxmlformats.org/drawingml/2006/main" xmlns:r="http://schemas.openxmlformats.org/officeDocument/2006/relationships" xmlns:p188="http://schemas.microsoft.com/office/powerpoint/2018/8/main">
  <p188:cm id="{16EC821E-DEEF-4835-BDB8-FB4322DB1CB9}" authorId="{B189A8BB-6AA2-2EC6-0C52-13A61FA19065}" created="2023-01-08T13:20:51.134">
    <pc:sldMkLst xmlns:pc="http://schemas.microsoft.com/office/powerpoint/2013/main/command">
      <pc:docMk/>
      <pc:sldMk cId="2410378446" sldId="475"/>
    </pc:sldMkLst>
    <p188:txBody>
      <a:bodyPr/>
      <a:lstStyle/>
      <a:p>
        <a:r>
          <a:rPr lang="sv-SE"/>
          <a:t>Här kan vi hitta ett exempel på en  speluppbyggnad från backlinje för att hitta ett inlägg från en ytterback</a:t>
        </a:r>
      </a:p>
    </p188:txBody>
  </p188:cm>
</p188:cmLst>
</file>

<file path=ppt/comments/modernComment_1DF_992A9B99.xml><?xml version="1.0" encoding="utf-8"?>
<p188:cmLst xmlns:a="http://schemas.openxmlformats.org/drawingml/2006/main" xmlns:r="http://schemas.openxmlformats.org/officeDocument/2006/relationships" xmlns:p188="http://schemas.microsoft.com/office/powerpoint/2018/8/main">
  <p188:cm id="{095098BA-5ABC-4FD2-AAE1-5D7E02F3FE31}" authorId="{B189A8BB-6AA2-2EC6-0C52-13A61FA19065}" created="2023-01-08T13:29:16.425">
    <ac:txMkLst xmlns:ac="http://schemas.microsoft.com/office/drawing/2013/main/command">
      <pc:docMk xmlns:pc="http://schemas.microsoft.com/office/powerpoint/2013/main/command"/>
      <pc:sldMk xmlns:pc="http://schemas.microsoft.com/office/powerpoint/2013/main/command" cId="2569706393" sldId="479"/>
      <ac:spMk id="3" creationId="{99B69875-8043-4FD1-9D73-C14732E4C680}"/>
      <ac:txMk cp="0" len="53">
        <ac:context len="192" hash="270358373"/>
      </ac:txMk>
    </ac:txMkLst>
    <p188:pos x="7110836" y="391815"/>
    <p188:txBody>
      <a:bodyPr/>
      <a:lstStyle/>
      <a:p>
        <a:r>
          <a:rPr lang="sv-SE"/>
          <a:t>Vad innebär det att vara ytteranfallare i formationen?
Som ytteranfallare krävs det att man är löpstark men här behöver man även en stor spelförståelse och beslutfattande. </a:t>
        </a:r>
      </a:p>
    </p188:txBody>
  </p188:cm>
  <p188:cm id="{0A5A01BE-718E-4FEC-BFE7-0AA2514B4390}" authorId="{B189A8BB-6AA2-2EC6-0C52-13A61FA19065}" created="2023-01-08T13:37:55.730">
    <ac:txMkLst xmlns:ac="http://schemas.microsoft.com/office/drawing/2013/main/command">
      <pc:docMk xmlns:pc="http://schemas.microsoft.com/office/powerpoint/2013/main/command"/>
      <pc:sldMk xmlns:pc="http://schemas.microsoft.com/office/powerpoint/2013/main/command" cId="2569706393" sldId="479"/>
      <ac:spMk id="3" creationId="{99B69875-8043-4FD1-9D73-C14732E4C680}"/>
      <ac:txMk cp="55" len="35">
        <ac:context len="192" hash="270358373"/>
      </ac:txMk>
    </ac:txMkLst>
    <p188:pos x="4875636" y="1044958"/>
    <p188:txBody>
      <a:bodyPr/>
      <a:lstStyle/>
      <a:p>
        <a:r>
          <a:rPr lang="sv-SE"/>
          <a:t>Vilken betydelse gör man för laget?
Förutom att vara målfarlig har man också en stor betydelse i första pressen att vinna tillbaka bollen högt på motspelarnas planhalva. 
Men även genom att vara löpstark ta löpningar för att dra med sig motspelare och öppna upp ytor för medspelare.</a:t>
        </a:r>
      </a:p>
    </p188:txBody>
  </p188:cm>
  <p188:cm id="{84FED5CE-1BCF-4EA2-B333-5C4C668472B5}" authorId="{B189A8BB-6AA2-2EC6-0C52-13A61FA19065}" created="2023-01-08T13:40:19.433">
    <ac:txMkLst xmlns:ac="http://schemas.microsoft.com/office/drawing/2013/main/command">
      <pc:docMk xmlns:pc="http://schemas.microsoft.com/office/powerpoint/2013/main/command"/>
      <pc:sldMk xmlns:pc="http://schemas.microsoft.com/office/powerpoint/2013/main/command" cId="2569706393" sldId="479"/>
      <ac:spMk id="3" creationId="{99B69875-8043-4FD1-9D73-C14732E4C680}"/>
      <ac:txMk cp="92" len="34">
        <ac:context len="192" hash="270358373"/>
      </ac:txMk>
    </ac:txMkLst>
    <p188:pos x="4788551" y="1843243"/>
    <p188:txBody>
      <a:bodyPr/>
      <a:lstStyle/>
      <a:p>
        <a:r>
          <a:rPr lang="sv-SE"/>
          <a:t>Vilka defensiva uppgifter har man?
Tillsammans med sina anfallskollegor har man till uppgift att tillsammans sätta första pressen ihop. 
har motståndarna bollen högre upp på vår planhalva så behöver vi gå ner och stötta mittfältet och hjälpa till defensivt.</a:t>
        </a:r>
      </a:p>
    </p188:txBody>
  </p188:cm>
  <p188:cm id="{211B9BBC-7634-473B-A71D-4D7AA0F3C6ED}" authorId="{B189A8BB-6AA2-2EC6-0C52-13A61FA19065}" created="2023-01-08T13:40:45">
    <ac:txMkLst xmlns:ac="http://schemas.microsoft.com/office/drawing/2013/main/command">
      <pc:docMk xmlns:pc="http://schemas.microsoft.com/office/powerpoint/2013/main/command"/>
      <pc:sldMk xmlns:pc="http://schemas.microsoft.com/office/powerpoint/2013/main/command" cId="2569706393" sldId="479"/>
      <ac:spMk id="3" creationId="{99B69875-8043-4FD1-9D73-C14732E4C680}"/>
      <ac:txMk cp="128" len="34">
        <ac:context len="192" hash="270358373"/>
      </ac:txMk>
    </ac:txMkLst>
    <p188:pos x="4643408" y="2627015"/>
    <p188:replyLst>
      <p188:reply id="{5F673C53-F3BA-41E4-8A7F-5377E39D943F}" authorId="{B189A8BB-6AA2-2EC6-0C52-13A61FA19065}" created="2023-01-08T13:55:09.834">
        <p188:txBody>
          <a:bodyPr/>
          <a:lstStyle/>
          <a:p>
            <a:r>
              <a:rPr lang="sv-SE"/>
              <a:t>Här måste vi också jobba med styrka att hålla ifrån motspelare när vi har boll men även att trampa förbi på korrekt sätt</a:t>
            </a:r>
          </a:p>
        </p188:txBody>
      </p188:reply>
    </p188:replyLst>
    <p188:txBody>
      <a:bodyPr/>
      <a:lstStyle/>
      <a:p>
        <a:r>
          <a:rPr lang="sv-SE"/>
          <a:t>Vilka offensiva uppgifter har man?
Osjälviska löpningar som sagt men också ett stort beslutfattande när man ska vända tillbaka ett spel om möjligheter framåt är begränsade. Viktigt att ibland vända upp och lugna ner spelet och vänta in laget så vi kan fylla på med våra spelare på offensiv planyta. 
Annars är det mycket ansvar att få något att hända offensivt att våga utmana och ta för sig för att skapa chanser och kunna lägga sig i position att själv göra mål.</a:t>
        </a:r>
      </a:p>
    </p188:txBody>
  </p188:cm>
  <p188:cm id="{D95756D6-709B-4B10-9E2E-96AA78EFBDFA}" authorId="{B189A8BB-6AA2-2EC6-0C52-13A61FA19065}" created="2023-01-08T13:46:01.800">
    <ac:txMkLst xmlns:ac="http://schemas.microsoft.com/office/drawing/2013/main/command">
      <pc:docMk xmlns:pc="http://schemas.microsoft.com/office/powerpoint/2013/main/command"/>
      <pc:sldMk xmlns:pc="http://schemas.microsoft.com/office/powerpoint/2013/main/command" cId="2569706393" sldId="479"/>
      <ac:spMk id="3" creationId="{99B69875-8043-4FD1-9D73-C14732E4C680}"/>
      <ac:txMk cp="164" len="25">
        <ac:context len="192" hash="270358373"/>
      </ac:txMk>
    </ac:txMkLst>
    <p188:pos x="3656436" y="3294672"/>
    <p188:txBody>
      <a:bodyPr/>
      <a:lstStyle/>
      <a:p>
        <a:r>
          <a:rPr lang="sv-SE"/>
          <a:t>Presspel och djupledsspel
Har vi pratat om..</a:t>
        </a:r>
      </a:p>
    </p188:txBody>
  </p188:cm>
</p188:cmLst>
</file>

<file path=ppt/comments/modernComment_1E8_569C8E16.xml><?xml version="1.0" encoding="utf-8"?>
<p188:cmLst xmlns:a="http://schemas.openxmlformats.org/drawingml/2006/main" xmlns:r="http://schemas.openxmlformats.org/officeDocument/2006/relationships" xmlns:p188="http://schemas.microsoft.com/office/powerpoint/2018/8/main">
  <p188:cm id="{BA034755-0318-4C55-A585-56A7A42DD3D9}" authorId="{B189A8BB-6AA2-2EC6-0C52-13A61FA19065}" created="2023-01-08T13:58:55.715">
    <pc:sldMkLst xmlns:pc="http://schemas.microsoft.com/office/powerpoint/2013/main/command">
      <pc:docMk/>
      <pc:sldMk cId="1453100566" sldId="488"/>
    </pc:sldMkLst>
    <p188:txBody>
      <a:bodyPr/>
      <a:lstStyle/>
      <a:p>
        <a:r>
          <a:rPr lang="sv-SE"/>
          <a:t>I detta läget, hur ska en anfallare agera för att trampa förbi sin motståndare jämte sig?
Ska hon löpa längs kanten med sin snabbhet eller kan hon göra på ett mer effektivt sätt sakta ner motspelaren och få henne bakom sig istället för att springa jämte?</a:t>
        </a:r>
      </a:p>
    </p188:txBody>
  </p188:cm>
</p188:cmLst>
</file>

<file path=ppt/comments/modernComment_1E9_104E6E4C.xml><?xml version="1.0" encoding="utf-8"?>
<p188:cmLst xmlns:a="http://schemas.openxmlformats.org/drawingml/2006/main" xmlns:r="http://schemas.openxmlformats.org/officeDocument/2006/relationships" xmlns:p188="http://schemas.microsoft.com/office/powerpoint/2018/8/main">
  <p188:cm id="{B79E73A0-9CD3-4A8F-B076-3498DEA6458B}" authorId="{B189A8BB-6AA2-2EC6-0C52-13A61FA19065}" created="2023-01-08T14:01:04.897">
    <pc:sldMkLst xmlns:pc="http://schemas.microsoft.com/office/powerpoint/2013/main/command">
      <pc:docMk/>
      <pc:sldMk cId="273575500" sldId="489"/>
    </pc:sldMkLst>
    <p188:txBody>
      <a:bodyPr/>
      <a:lstStyle/>
      <a:p>
        <a:r>
          <a:rPr lang="sv-SE"/>
          <a:t>Här trampar anfallaren förbi sin motståndare genom att löpa framför henne istället för jämte vilket gör att backen måste sakta ner och tappar fart.</a:t>
        </a:r>
      </a:p>
    </p188:txBody>
  </p188:cm>
</p188:cmLst>
</file>

<file path=ppt/comments/modernComment_1EA_2F04FAF6.xml><?xml version="1.0" encoding="utf-8"?>
<p188:cmLst xmlns:a="http://schemas.openxmlformats.org/drawingml/2006/main" xmlns:r="http://schemas.openxmlformats.org/officeDocument/2006/relationships" xmlns:p188="http://schemas.microsoft.com/office/powerpoint/2018/8/main">
  <p188:cm id="{A7AE0F52-4E4C-4B9E-A6F5-788D02209F8A}" authorId="{B189A8BB-6AA2-2EC6-0C52-13A61FA19065}" created="2023-01-08T14:01:04.897">
    <pc:sldMkLst xmlns:pc="http://schemas.microsoft.com/office/powerpoint/2013/main/command">
      <pc:docMk/>
      <pc:sldMk cId="273575500" sldId="489"/>
    </pc:sldMkLst>
    <p188:txBody>
      <a:bodyPr/>
      <a:lstStyle/>
      <a:p>
        <a:r>
          <a:rPr lang="sv-SE"/>
          <a:t>Här trampar anfallaren förbi sin motståndare genom att löpa framför henne istället för jämte vilket gör att backen måste sakta ner och tappar fart.</a:t>
        </a:r>
      </a:p>
    </p188:txBody>
  </p188:cm>
</p188:cmLst>
</file>

<file path=ppt/comments/modernComment_1EB_6620B4DC.xml><?xml version="1.0" encoding="utf-8"?>
<p188:cmLst xmlns:a="http://schemas.openxmlformats.org/drawingml/2006/main" xmlns:r="http://schemas.openxmlformats.org/officeDocument/2006/relationships" xmlns:p188="http://schemas.microsoft.com/office/powerpoint/2018/8/main">
  <p188:cm id="{670B8646-7536-4F17-B08F-3FF5B0250F48}" authorId="{B189A8BB-6AA2-2EC6-0C52-13A61FA19065}" created="2023-01-08T14:05:32.905">
    <pc:sldMkLst xmlns:pc="http://schemas.microsoft.com/office/powerpoint/2013/main/command">
      <pc:docMk/>
      <pc:sldMk cId="1713419484" sldId="491"/>
    </pc:sldMkLst>
    <p188:txBody>
      <a:bodyPr/>
      <a:lstStyle/>
      <a:p>
        <a:r>
          <a:rPr lang="sv-SE"/>
          <a:t>När vi kommer närmare målet hamnar vi också i en bättre vinkel för att göra mål än vi hade gjort om vi fortsatt löpt på kanten.</a:t>
        </a:r>
      </a:p>
    </p188:txBody>
  </p188:cm>
</p188:cmLst>
</file>

<file path=ppt/comments/modernComment_1F0_30D4C320.xml><?xml version="1.0" encoding="utf-8"?>
<p188:cmLst xmlns:a="http://schemas.openxmlformats.org/drawingml/2006/main" xmlns:r="http://schemas.openxmlformats.org/officeDocument/2006/relationships" xmlns:p188="http://schemas.microsoft.com/office/powerpoint/2018/8/main">
  <p188:cm id="{2B313AAE-A68F-463E-984E-F63A65E75056}" authorId="{B189A8BB-6AA2-2EC6-0C52-13A61FA19065}" created="2023-01-08T14:13:46.389">
    <pc:sldMkLst xmlns:pc="http://schemas.microsoft.com/office/powerpoint/2013/main/command">
      <pc:docMk/>
      <pc:sldMk cId="819249952" sldId="496"/>
    </pc:sldMkLst>
    <p188:txBody>
      <a:bodyPr/>
      <a:lstStyle/>
      <a:p>
        <a:r>
          <a:rPr lang="sv-SE"/>
          <a:t>Här drar ena anfallaren in mot bottre stolpen och får med sig sin back vilken öppnar upp sig i mitten. Ena backen vill ligga i passningsvägen för inspel längs mitten</a:t>
        </a:r>
      </a:p>
    </p188:txBody>
  </p188:cm>
</p188:cmLst>
</file>

<file path=ppt/comments/modernComment_1F1_E619F247.xml><?xml version="1.0" encoding="utf-8"?>
<p188:cmLst xmlns:a="http://schemas.openxmlformats.org/drawingml/2006/main" xmlns:r="http://schemas.openxmlformats.org/officeDocument/2006/relationships" xmlns:p188="http://schemas.microsoft.com/office/powerpoint/2018/8/main">
  <p188:cm id="{861554BF-3862-47BA-B22F-81015E83F07E}" authorId="{B189A8BB-6AA2-2EC6-0C52-13A61FA19065}" created="2023-01-08T14:14:30.790">
    <pc:sldMkLst xmlns:pc="http://schemas.microsoft.com/office/powerpoint/2013/main/command">
      <pc:docMk/>
      <pc:sldMk cId="3860460103" sldId="497"/>
    </pc:sldMkLst>
    <p188:txBody>
      <a:bodyPr/>
      <a:lstStyle/>
      <a:p>
        <a:r>
          <a:rPr lang="sv-SE"/>
          <a:t>Här vill vi då istället hitta passning snett inåt mitten där vår falska nia har stannat upp och lagt sig i en bra position för att göra mål.</a:t>
        </a:r>
      </a:p>
    </p188:txBody>
  </p188:cm>
</p188:cmLst>
</file>

<file path=ppt/comments/modernComment_201_B734E48A.xml><?xml version="1.0" encoding="utf-8"?>
<p188:cmLst xmlns:a="http://schemas.openxmlformats.org/drawingml/2006/main" xmlns:r="http://schemas.openxmlformats.org/officeDocument/2006/relationships" xmlns:p188="http://schemas.microsoft.com/office/powerpoint/2018/8/main">
  <p188:cm id="{D4A66164-493B-4FB6-8A3F-BADB466584C8}" authorId="{B189A8BB-6AA2-2EC6-0C52-13A61FA19065}" created="2023-01-08T14:51:20.585">
    <ac:txMkLst xmlns:ac="http://schemas.microsoft.com/office/drawing/2013/main/command">
      <pc:docMk xmlns:pc="http://schemas.microsoft.com/office/powerpoint/2013/main/command"/>
      <pc:sldMk xmlns:pc="http://schemas.microsoft.com/office/powerpoint/2013/main/command" cId="3073696906" sldId="513"/>
      <ac:spMk id="3" creationId="{C4983272-C3AF-441B-9D09-F06B387BE299}"/>
      <ac:txMk cp="46" len="86">
        <ac:context len="134" hash="562563025"/>
      </ac:txMk>
    </ac:txMkLst>
    <p188:pos x="8928136" y="1625527"/>
    <p188:txBody>
      <a:bodyPr/>
      <a:lstStyle/>
      <a:p>
        <a:r>
          <a:rPr lang="sv-SE"/>
          <a:t>Vad kan vara en trigger för att anfallarna ska gå in i press och försöka vinna bollen?
Dålig mottagning - Blicken ner - Höjdboll - Dålig slagen passning</a:t>
        </a:r>
      </a:p>
    </p188:txBody>
  </p188:cm>
</p188:cmLst>
</file>

<file path=ppt/comments/modernComment_208_3BE08BC2.xml><?xml version="1.0" encoding="utf-8"?>
<p188:cmLst xmlns:a="http://schemas.openxmlformats.org/drawingml/2006/main" xmlns:r="http://schemas.openxmlformats.org/officeDocument/2006/relationships" xmlns:p188="http://schemas.microsoft.com/office/powerpoint/2018/8/main">
  <p188:cm id="{852A37DD-7FC3-4BF2-BCB1-3BAF16F632B1}" authorId="{B189A8BB-6AA2-2EC6-0C52-13A61FA19065}" created="2023-01-08T14:55:46.798">
    <ac:txMkLst xmlns:ac="http://schemas.microsoft.com/office/drawing/2013/main/command">
      <pc:docMk xmlns:pc="http://schemas.microsoft.com/office/powerpoint/2013/main/command"/>
      <pc:sldMk xmlns:pc="http://schemas.microsoft.com/office/powerpoint/2013/main/command" cId="1004571586" sldId="520"/>
      <ac:spMk id="3" creationId="{99B69875-8043-4FD1-9D73-C14732E4C680}"/>
      <ac:txMk cp="0" len="46">
        <ac:context len="119" hash="2232532378"/>
      </ac:txMk>
    </ac:txMkLst>
    <p188:pos x="6936665" y="391815"/>
    <p188:txBody>
      <a:bodyPr/>
      <a:lstStyle/>
      <a:p>
        <a:r>
          <a:rPr lang="sv-SE"/>
          <a:t>Vad innebär det att vara målvakt i formationen
Att vara målvakt i denna formation är det en styrka att ha kvalite när det kommer till spel på fötterna.
Något som är viktigt är också att läsa spelet vad som sker i nästa sektion och på det sättet sätta sig i en bra position för att rädda skott eller agera på något sätt för att förhindra mål.</a:t>
        </a:r>
      </a:p>
    </p188:txBody>
  </p188:cm>
  <p188:cm id="{426B96F5-A105-4372-8EEE-433D42F681F5}" authorId="{B189A8BB-6AA2-2EC6-0C52-13A61FA19065}" created="2023-01-08T14:56:56.029">
    <ac:txMkLst xmlns:ac="http://schemas.microsoft.com/office/drawing/2013/main/command">
      <pc:docMk xmlns:pc="http://schemas.microsoft.com/office/powerpoint/2013/main/command"/>
      <pc:sldMk xmlns:pc="http://schemas.microsoft.com/office/powerpoint/2013/main/command" cId="1004571586" sldId="520"/>
      <ac:spMk id="3" creationId="{99B69875-8043-4FD1-9D73-C14732E4C680}"/>
      <ac:txMk cp="85" len="17">
        <ac:context len="119" hash="2232532378"/>
      </ac:txMk>
    </ac:txMkLst>
    <p188:pos x="2756551" y="2089986"/>
    <p188:txBody>
      <a:bodyPr/>
      <a:lstStyle/>
      <a:p>
        <a:r>
          <a:rPr lang="sv-SE"/>
          <a:t>Vilken betydelse gör man för laget?
Här vill vi ha en trygghet bakåt och som alltid vill kommunicera utåt för att hjälpa medspelarna.</a:t>
        </a:r>
      </a:p>
    </p188:txBody>
  </p188:cm>
  <p188:cm id="{00C42798-30B4-4050-9676-6A46719D1482}" authorId="{B189A8BB-6AA2-2EC6-0C52-13A61FA19065}" created="2023-01-08T14:58:24.982">
    <ac:txMkLst xmlns:ac="http://schemas.microsoft.com/office/drawing/2013/main/command">
      <pc:docMk xmlns:pc="http://schemas.microsoft.com/office/powerpoint/2013/main/command"/>
      <pc:sldMk xmlns:pc="http://schemas.microsoft.com/office/powerpoint/2013/main/command" cId="1004571586" sldId="520"/>
      <ac:spMk id="3" creationId="{99B69875-8043-4FD1-9D73-C14732E4C680}"/>
      <ac:txMk cp="85" len="17">
        <ac:context len="119" hash="2232532378"/>
      </ac:txMk>
    </ac:txMkLst>
    <p188:pos x="2756551" y="2089986"/>
    <p188:txBody>
      <a:bodyPr/>
      <a:lstStyle/>
      <a:p>
        <a:r>
          <a:rPr lang="sv-SE"/>
          <a:t>Utrusningar, när?
När ska man utrusa? Ja det är en svår fråga och här handlar det om kommunikation och en förmåga att läsa spelet men också att våga ta steget ut från eget straffområde</a:t>
        </a:r>
      </a:p>
    </p188:txBody>
  </p188:cm>
  <p188:cm id="{7D52B23B-7747-4ADF-BB4D-A42C4E37FB09}" authorId="{B189A8BB-6AA2-2EC6-0C52-13A61FA19065}" created="2023-01-08T14:59:44.067">
    <ac:txMkLst xmlns:ac="http://schemas.microsoft.com/office/drawing/2013/main/command">
      <pc:docMk xmlns:pc="http://schemas.microsoft.com/office/powerpoint/2013/main/command"/>
      <pc:sldMk xmlns:pc="http://schemas.microsoft.com/office/powerpoint/2013/main/command" cId="1004571586" sldId="520"/>
      <ac:spMk id="3" creationId="{99B69875-8043-4FD1-9D73-C14732E4C680}"/>
      <ac:txMk cp="104" len="13">
        <ac:context len="119" hash="2232532378"/>
      </ac:txMk>
    </ac:txMkLst>
    <p188:pos x="2567865" y="2989872"/>
    <p188:txBody>
      <a:bodyPr/>
      <a:lstStyle/>
      <a:p>
        <a:r>
          <a:rPr lang="sv-SE"/>
          <a:t>Kommunikation
Det är väldigt viktigt av våra målvakter att ha en kommunicering utåt på planen för att styra framförallt backlinjen.</a:t>
        </a:r>
      </a:p>
    </p188:txBody>
  </p188:cm>
</p188:cmLst>
</file>

<file path=ppt/comments/modernComment_20A_44D70CDE.xml><?xml version="1.0" encoding="utf-8"?>
<p188:cmLst xmlns:a="http://schemas.openxmlformats.org/drawingml/2006/main" xmlns:r="http://schemas.openxmlformats.org/officeDocument/2006/relationships" xmlns:p188="http://schemas.microsoft.com/office/powerpoint/2018/8/main">
  <p188:cm id="{8B50A54A-85CA-427F-B2ED-1D22A9E6F5B2}" authorId="{B189A8BB-6AA2-2EC6-0C52-13A61FA19065}" created="2023-01-08T15:02:36.637">
    <pc:sldMkLst xmlns:pc="http://schemas.microsoft.com/office/powerpoint/2013/main/command">
      <pc:docMk/>
      <pc:sldMk cId="1154944222" sldId="522"/>
    </pc:sldMkLst>
    <p188:txBody>
      <a:bodyPr/>
      <a:lstStyle/>
      <a:p>
        <a:r>
          <a:rPr lang="sv-SE"/>
          <a:t>Egentligen alltid när motståndarna har bollen i backlinje att vi våga ta klivet ut för att snabbt kunna vara på plats om en långboll slås ovanför vår backlinje.</a:t>
        </a:r>
      </a:p>
    </p188:txBody>
  </p188:cm>
</p188:cmLst>
</file>

<file path=ppt/comments/modernComment_212_FAFB5D74.xml><?xml version="1.0" encoding="utf-8"?>
<p188:cmLst xmlns:a="http://schemas.openxmlformats.org/drawingml/2006/main" xmlns:r="http://schemas.openxmlformats.org/officeDocument/2006/relationships" xmlns:p188="http://schemas.microsoft.com/office/powerpoint/2018/8/main">
  <p188:cm id="{B9AD534D-FBEB-48D4-B09A-6F84E04ECC4D}" authorId="{B189A8BB-6AA2-2EC6-0C52-13A61FA19065}" created="2022-12-07T14:49:34.027">
    <pc:sldMkLst xmlns:pc="http://schemas.microsoft.com/office/powerpoint/2013/main/command">
      <pc:docMk/>
      <pc:sldMk cId="825863125" sldId="288"/>
    </pc:sldMkLst>
    <p188:replyLst>
      <p188:reply id="{B6AEF5DE-B71F-4AD8-BFF4-EC7896845F2F}" authorId="{B189A8BB-6AA2-2EC6-0C52-13A61FA19065}" created="2023-01-06T15:25:47.169">
        <p188:txBody>
          <a:bodyPr/>
          <a:lstStyle/>
          <a:p>
            <a:r>
              <a:rPr lang="sv-SE"/>
              <a:t>Här gäller det att vi inte kommer för nära utan uppgiften är bara att styra mittbackens passning ut till kanten.</a:t>
            </a:r>
          </a:p>
        </p188:txBody>
      </p188:reply>
    </p188:replyLst>
    <p188:txBody>
      <a:bodyPr/>
      <a:lstStyle/>
      <a:p>
        <a:r>
          <a:rPr lang="sv-SE"/>
          <a:t>Här jobbar vi i ett lagförsvar från en uppspelsfas från motståndarna. 
Vår falska nia har ansvar att gå upp och stötta på mittbackarna.</a:t>
        </a:r>
      </a:p>
    </p188:txBody>
  </p188:cm>
</p188:cmLst>
</file>

<file path=ppt/comments/modernComment_214_31D0C441.xml><?xml version="1.0" encoding="utf-8"?>
<p188:cmLst xmlns:a="http://schemas.openxmlformats.org/drawingml/2006/main" xmlns:r="http://schemas.openxmlformats.org/officeDocument/2006/relationships" xmlns:p188="http://schemas.microsoft.com/office/powerpoint/2018/8/main">
  <p188:cm id="{A83CB3B5-542C-4FA3-8274-9C2B49AABAA1}" authorId="{B189A8BB-6AA2-2EC6-0C52-13A61FA19065}" created="2023-01-06T15:31:55.502">
    <ac:txMkLst xmlns:ac="http://schemas.microsoft.com/office/drawing/2013/main/command">
      <pc:docMk xmlns:pc="http://schemas.microsoft.com/office/powerpoint/2013/main/command"/>
      <pc:sldMk xmlns:pc="http://schemas.microsoft.com/office/powerpoint/2013/main/command" cId="835765313" sldId="532"/>
      <ac:spMk id="3" creationId="{99B69875-8043-4FD1-9D73-C14732E4C680}"/>
      <ac:txMk cp="0" len="52">
        <ac:context len="130" hash="3780075893"/>
      </ac:txMk>
    </ac:txMkLst>
    <p188:pos x="7749465" y="391815"/>
    <p188:txBody>
      <a:bodyPr/>
      <a:lstStyle/>
      <a:p>
        <a:r>
          <a:rPr lang="sv-SE"/>
          <a:t>Vad innebär det att vara ytterback i denna formation?
I denna formation har ytterbackarna en viktig funktion för att presspelet ska fungera samt också en frihet att våga lyfta och skapa chanser offensivt.</a:t>
        </a:r>
      </a:p>
    </p188:txBody>
  </p188:cm>
  <p188:cm id="{0C4B74FE-6263-4CCF-AC6A-6E403A058889}" authorId="{B189A8BB-6AA2-2EC6-0C52-13A61FA19065}" created="2023-01-06T15:32:44.232">
    <ac:txMkLst xmlns:ac="http://schemas.microsoft.com/office/drawing/2013/main/command">
      <pc:docMk xmlns:pc="http://schemas.microsoft.com/office/powerpoint/2013/main/command"/>
      <pc:sldMk xmlns:pc="http://schemas.microsoft.com/office/powerpoint/2013/main/command" cId="835765313" sldId="532"/>
      <ac:spMk id="3" creationId="{99B69875-8043-4FD1-9D73-C14732E4C680}"/>
      <ac:txMk cp="54" len="35">
        <ac:context len="130" hash="3780075893"/>
      </ac:txMk>
    </ac:txMkLst>
    <p188:pos x="5296551" y="1175586"/>
    <p188:txBody>
      <a:bodyPr/>
      <a:lstStyle/>
      <a:p>
        <a:r>
          <a:rPr lang="sv-SE"/>
          <a:t>Vilken betydelse gör man för laget?
Som tidigare sagt så har man en viktig funktion för att försvaret som anfallsspelet ska fungera.</a:t>
        </a:r>
      </a:p>
    </p188:txBody>
  </p188:cm>
  <p188:cm id="{AD0B3798-652B-4912-A2EB-209671616B84}" authorId="{B189A8BB-6AA2-2EC6-0C52-13A61FA19065}" created="2023-01-06T15:34:21.551">
    <ac:txMkLst xmlns:ac="http://schemas.microsoft.com/office/drawing/2013/main/command">
      <pc:docMk xmlns:pc="http://schemas.microsoft.com/office/powerpoint/2013/main/command"/>
      <pc:sldMk xmlns:pc="http://schemas.microsoft.com/office/powerpoint/2013/main/command" cId="835765313" sldId="532"/>
      <ac:spMk id="3" creationId="{99B69875-8043-4FD1-9D73-C14732E4C680}"/>
      <ac:txMk cp="54" len="35">
        <ac:context len="130" hash="3780075893"/>
      </ac:txMk>
    </ac:txMkLst>
    <p188:pos x="5296551" y="1175586"/>
    <p188:txBody>
      <a:bodyPr/>
      <a:lstStyle/>
      <a:p>
        <a:r>
          <a:rPr lang="sv-SE"/>
          <a:t>Offensiva räder
Som ytterback ska man ha känslan att man vågar lyfta upp och hjälpa till offensivt samt våga ta räder utmed kanten för hitta samspel med mittfält och anfall för tex väggspel och inlägg.</a:t>
        </a:r>
      </a:p>
    </p188:txBody>
  </p188:cm>
  <p188:cm id="{1796B617-2319-4233-A1B7-8119FBAB77AF}" authorId="{B189A8BB-6AA2-2EC6-0C52-13A61FA19065}" created="2023-01-06T15:36:42.037">
    <ac:txMkLst xmlns:ac="http://schemas.microsoft.com/office/drawing/2013/main/command">
      <pc:docMk xmlns:pc="http://schemas.microsoft.com/office/powerpoint/2013/main/command"/>
      <pc:sldMk xmlns:pc="http://schemas.microsoft.com/office/powerpoint/2013/main/command" cId="835765313" sldId="532"/>
      <ac:spMk id="3" creationId="{99B69875-8043-4FD1-9D73-C14732E4C680}"/>
      <ac:txMk cp="54" len="35">
        <ac:context len="130" hash="3780075893"/>
      </ac:txMk>
    </ac:txMkLst>
    <p188:pos x="5296551" y="1175586"/>
    <p188:txBody>
      <a:bodyPr/>
      <a:lstStyle/>
      <a:p>
        <a:r>
          <a:rPr lang="sv-SE"/>
          <a:t>Defensiva uppgifter
Ytterbackar har defensiva uppgifter som att flytta över när spelet är på andra sidan och skapa 3 backslinje när vi har bollen offensivt på ena kanten. 
Men också ge understöd till mittbackar samt ha presspel på sin spelare när motståndaren har bollen på sin planhalva.</a:t>
        </a:r>
      </a:p>
    </p188:txBody>
  </p188:cm>
</p188:cmLst>
</file>

<file path=ppt/comments/modernComment_218_D1C955F9.xml><?xml version="1.0" encoding="utf-8"?>
<p188:cmLst xmlns:a="http://schemas.openxmlformats.org/drawingml/2006/main" xmlns:r="http://schemas.openxmlformats.org/officeDocument/2006/relationships" xmlns:p188="http://schemas.microsoft.com/office/powerpoint/2018/8/main">
  <p188:cm id="{7EA31B32-8DD2-462B-85B4-D90CC23EB52D}" authorId="{B189A8BB-6AA2-2EC6-0C52-13A61FA19065}" created="2022-12-07T12:21:38.610">
    <ac:deMkLst xmlns:ac="http://schemas.microsoft.com/office/drawing/2013/main/command">
      <pc:docMk xmlns:pc="http://schemas.microsoft.com/office/powerpoint/2013/main/command"/>
      <pc:sldMk xmlns:pc="http://schemas.microsoft.com/office/powerpoint/2013/main/command" cId="3519632889" sldId="536"/>
      <ac:spMk id="21" creationId="{085C09BF-A3D9-4417-9919-44B7D884BDDA}"/>
    </ac:deMkLst>
    <p188:txBody>
      <a:bodyPr/>
      <a:lstStyle/>
      <a:p>
        <a:r>
          <a:rPr lang="sv-SE"/>
          <a:t>Vi vill starta våra insparkar väldigt brett för att dra isär motståndarna. Kan vi hitta yterbackarna så försöker vi göra detta direkt eller via en mittback. Vi kan även hitta vår defensiva spelare direkt om hon kommer med fart offensivt och löper in i en öppen yta.</a:t>
        </a:r>
      </a:p>
    </p188:txBody>
  </p188:cm>
</p188:cmLst>
</file>

<file path=ppt/comments/modernComment_22A_23914B09.xml><?xml version="1.0" encoding="utf-8"?>
<p188:cmLst xmlns:a="http://schemas.openxmlformats.org/drawingml/2006/main" xmlns:r="http://schemas.openxmlformats.org/officeDocument/2006/relationships" xmlns:p188="http://schemas.microsoft.com/office/powerpoint/2018/8/main">
  <p188:cm id="{8D81B887-F5C7-4018-80E1-206AB9CFFBDA}" authorId="{B189A8BB-6AA2-2EC6-0C52-13A61FA19065}" created="2023-01-08T16:49:02.202">
    <pc:sldMkLst xmlns:pc="http://schemas.microsoft.com/office/powerpoint/2013/main/command">
      <pc:docMk/>
      <pc:sldMk cId="596724489" sldId="543"/>
    </pc:sldMkLst>
    <p188:txBody>
      <a:bodyPr/>
      <a:lstStyle/>
      <a:p>
        <a:r>
          <a:rPr lang="sv-SE"/>
          <a:t>Eftersom vi ligger nära och bara styr spelaren så får hon inga möjligheter att slå in den centralt utan till slut måste hitta ut på kanten tex. Vi har då lyckats förhindra ett genombrott.</a:t>
        </a:r>
      </a:p>
    </p188:txBody>
  </p188:cm>
</p188:cmLst>
</file>

<file path=ppt/comments/modernComment_22D_E19DA44A.xml><?xml version="1.0" encoding="utf-8"?>
<p188:cmLst xmlns:a="http://schemas.openxmlformats.org/drawingml/2006/main" xmlns:r="http://schemas.openxmlformats.org/officeDocument/2006/relationships" xmlns:p188="http://schemas.microsoft.com/office/powerpoint/2018/8/main">
  <p188:cm id="{37CB86CD-A334-448C-A13B-D082BAE03A1B}" authorId="{B189A8BB-6AA2-2EC6-0C52-13A61FA19065}" created="2023-01-08T16:51:00.558">
    <pc:sldMkLst xmlns:pc="http://schemas.microsoft.com/office/powerpoint/2013/main/command">
      <pc:docMk/>
      <pc:sldMk cId="3785204810" sldId="546"/>
    </pc:sldMkLst>
    <p188:txBody>
      <a:bodyPr/>
      <a:lstStyle/>
      <a:p>
        <a:r>
          <a:rPr lang="sv-SE"/>
          <a:t>Vad händer om vi går bort oss i markering och tappar vår spelare?</a:t>
        </a:r>
      </a:p>
    </p188:txBody>
  </p188:cm>
</p188:cmLst>
</file>

<file path=ppt/comments/modernComment_22E_DC8C55C8.xml><?xml version="1.0" encoding="utf-8"?>
<p188:cmLst xmlns:a="http://schemas.openxmlformats.org/drawingml/2006/main" xmlns:r="http://schemas.openxmlformats.org/officeDocument/2006/relationships" xmlns:p188="http://schemas.microsoft.com/office/powerpoint/2018/8/main">
  <p188:cm id="{7FD06194-DCBC-48AC-BE67-448B32FEB331}" authorId="{B189A8BB-6AA2-2EC6-0C52-13A61FA19065}" created="2023-01-08T16:52:20.654">
    <pc:sldMkLst xmlns:pc="http://schemas.microsoft.com/office/powerpoint/2013/main/command">
      <pc:docMk/>
      <pc:sldMk cId="3700184520" sldId="547"/>
    </pc:sldMkLst>
    <p188:txBody>
      <a:bodyPr/>
      <a:lstStyle/>
      <a:p>
        <a:r>
          <a:rPr lang="sv-SE"/>
          <a:t>Då är det viktigaste att vi ligger i rätt zon där största faran förekommer. Här är då vår CDM viktig att hon lägger sig på ett avstånd för att styra bort spelet centralt</a:t>
        </a:r>
      </a:p>
    </p188:txBody>
  </p188:cm>
</p188:cmLst>
</file>

<file path=ppt/comments/modernComment_230_6FB38FB2.xml><?xml version="1.0" encoding="utf-8"?>
<p188:cmLst xmlns:a="http://schemas.openxmlformats.org/drawingml/2006/main" xmlns:r="http://schemas.openxmlformats.org/officeDocument/2006/relationships" xmlns:p188="http://schemas.microsoft.com/office/powerpoint/2018/8/main">
  <p188:cm id="{80A69B4F-72E6-4E4B-9897-F9ADD6ACCF8E}" authorId="{B189A8BB-6AA2-2EC6-0C52-13A61FA19065}" created="2023-01-08T16:53:41.821">
    <pc:sldMkLst xmlns:pc="http://schemas.microsoft.com/office/powerpoint/2013/main/command">
      <pc:docMk/>
      <pc:sldMk cId="1874038706" sldId="549"/>
    </pc:sldMkLst>
    <p188:txBody>
      <a:bodyPr/>
      <a:lstStyle/>
      <a:p>
        <a:r>
          <a:rPr lang="sv-SE"/>
          <a:t>Skydda zonen framför mittbackarna prio 1</a:t>
        </a:r>
      </a:p>
    </p188:txBody>
  </p188:cm>
</p188:cmLst>
</file>

<file path=ppt/comments/modernComment_239_8F9EC9BE.xml><?xml version="1.0" encoding="utf-8"?>
<p188:cmLst xmlns:a="http://schemas.openxmlformats.org/drawingml/2006/main" xmlns:r="http://schemas.openxmlformats.org/officeDocument/2006/relationships" xmlns:p188="http://schemas.microsoft.com/office/powerpoint/2018/8/main">
  <p188:cm id="{2BA390AC-1DBC-49C0-BC16-70DCA2DB0666}" authorId="{B189A8BB-6AA2-2EC6-0C52-13A61FA19065}" created="2022-12-07T11:59:51.783">
    <pc:sldMkLst xmlns:pc="http://schemas.microsoft.com/office/powerpoint/2013/main/command">
      <pc:docMk/>
      <pc:sldMk cId="3295539638" sldId="270"/>
    </pc:sldMkLst>
    <p188:txBody>
      <a:bodyPr/>
      <a:lstStyle/>
      <a:p>
        <a:r>
          <a:rPr lang="sv-SE"/>
          <a:t>Här gäller det att vi vågar flytta fram spelare in i boxen för inlägg från ytterback. Något vi måste tänka på är att vi lyfter upp backlinjen för att minska ytor defensivt om vi förlorar bollen på vägen. Lyfter vi upp backlinjen så minskar vi ytan mellan lagdelen Försvar - Mittfält och gör att vi kan vinna tillbaka bollen snabbare</a:t>
        </a:r>
      </a:p>
    </p188:txBody>
  </p188:cm>
  <p188:cm id="{857DC28F-8DE2-439F-A954-786C8A45C391}" authorId="{B189A8BB-6AA2-2EC6-0C52-13A61FA19065}" created="2022-12-07T12:00:45.056">
    <pc:sldMkLst xmlns:pc="http://schemas.microsoft.com/office/powerpoint/2013/main/command">
      <pc:docMk/>
      <pc:sldMk cId="3295539638" sldId="270"/>
    </pc:sldMkLst>
    <p188:txBody>
      <a:bodyPr/>
      <a:lstStyle/>
      <a:p>
        <a:r>
          <a:rPr lang="sv-SE"/>
          <a:t>Jag vill att vi lyfter in en mittfältare också som stannar precis utanför straffområdet för att få bollen vid en ev bortnick.</a:t>
        </a:r>
      </a:p>
    </p188:txBody>
  </p188:cm>
</p188:cmLst>
</file>

<file path=ppt/comments/modernComment_23A_27C35BF1.xml><?xml version="1.0" encoding="utf-8"?>
<p188:cmLst xmlns:a="http://schemas.openxmlformats.org/drawingml/2006/main" xmlns:r="http://schemas.openxmlformats.org/officeDocument/2006/relationships" xmlns:p188="http://schemas.microsoft.com/office/powerpoint/2018/8/main">
  <p188:cm id="{430CD6D0-8F82-4054-89EF-EAB8C91667CE}" authorId="{B189A8BB-6AA2-2EC6-0C52-13A61FA19065}" created="2023-01-06T16:05:33.586">
    <pc:sldMkLst xmlns:pc="http://schemas.microsoft.com/office/powerpoint/2013/main/command">
      <pc:docMk/>
      <pc:sldMk cId="3072762231" sldId="295"/>
    </pc:sldMkLst>
    <p188:txBody>
      <a:bodyPr/>
      <a:lstStyle/>
      <a:p>
        <a:r>
          <a:rPr lang="sv-SE"/>
          <a:t>Ytterback arbete
Ej låta sin motståndare få bollen rättvänd utan att gå in på rygg från början</a:t>
        </a:r>
      </a:p>
    </p188:txBody>
  </p188:cm>
</p188:cmLst>
</file>

<file path=ppt/comments/modernComment_23B_2D9F257A.xml><?xml version="1.0" encoding="utf-8"?>
<p188:cmLst xmlns:a="http://schemas.openxmlformats.org/drawingml/2006/main" xmlns:r="http://schemas.openxmlformats.org/officeDocument/2006/relationships" xmlns:p188="http://schemas.microsoft.com/office/powerpoint/2018/8/main">
  <p188:cm id="{342123CD-EE3D-416B-A96E-0414D8149EBC}" authorId="{B189A8BB-6AA2-2EC6-0C52-13A61FA19065}" created="2023-01-06T16:05:33.586">
    <pc:sldMkLst xmlns:pc="http://schemas.microsoft.com/office/powerpoint/2013/main/command">
      <pc:docMk/>
      <pc:sldMk cId="3072762231" sldId="295"/>
    </pc:sldMkLst>
    <p188:txBody>
      <a:bodyPr/>
      <a:lstStyle/>
      <a:p>
        <a:r>
          <a:rPr lang="sv-SE"/>
          <a:t>Ytterback arbete
Ej låta sin motståndare få bollen rättvänd utan att gå in på rygg från början</a:t>
        </a:r>
      </a:p>
    </p188:txBody>
  </p188:cm>
</p188:cmLst>
</file>

<file path=ppt/comments/modernComment_242_71BAC332.xml><?xml version="1.0" encoding="utf-8"?>
<p188:cmLst xmlns:a="http://schemas.openxmlformats.org/drawingml/2006/main" xmlns:r="http://schemas.openxmlformats.org/officeDocument/2006/relationships" xmlns:p188="http://schemas.microsoft.com/office/powerpoint/2018/8/main">
  <p188:cm id="{3BB34D6C-107E-42F4-BE5D-3005E9880B4B}" authorId="{B189A8BB-6AA2-2EC6-0C52-13A61FA19065}" created="2022-12-07T12:41:34.773">
    <ac:deMkLst xmlns:ac="http://schemas.microsoft.com/office/drawing/2013/main/command">
      <pc:docMk xmlns:pc="http://schemas.microsoft.com/office/powerpoint/2013/main/command"/>
      <pc:sldMk xmlns:pc="http://schemas.microsoft.com/office/powerpoint/2013/main/command" cId="1908065074" sldId="578"/>
      <ac:spMk id="24" creationId="{70882935-D875-4593-83A2-24E2F36A1544}"/>
    </ac:deMkLst>
    <p188:txBody>
      <a:bodyPr/>
      <a:lstStyle/>
      <a:p>
        <a:r>
          <a:rPr lang="sv-SE"/>
          <a:t>I detta scenariot så avvakta hon lite vilket gör att vår 9:a kan ta emot och vända upp med boll. Detta skickar en signal till vår ytter som antingen tar kantyta eller löper mellan ytter-mittback .</a:t>
        </a:r>
      </a:p>
    </p188:txBody>
  </p188:cm>
</p188:cmLst>
</file>

<file path=ppt/comments/modernComment_262_32E657DE.xml><?xml version="1.0" encoding="utf-8"?>
<p188:cmLst xmlns:a="http://schemas.openxmlformats.org/drawingml/2006/main" xmlns:r="http://schemas.openxmlformats.org/officeDocument/2006/relationships" xmlns:p188="http://schemas.microsoft.com/office/powerpoint/2018/8/main">
  <p188:cm id="{EB941E30-9208-4971-972F-0DF265A31D34}" authorId="{B189A8BB-6AA2-2EC6-0C52-13A61FA19065}" created="2022-12-07T12:21:38.610">
    <ac:deMkLst xmlns:ac="http://schemas.microsoft.com/office/drawing/2013/main/command">
      <pc:docMk xmlns:pc="http://schemas.microsoft.com/office/powerpoint/2013/main/command"/>
      <pc:sldMk xmlns:pc="http://schemas.microsoft.com/office/powerpoint/2013/main/command" cId="853956574" sldId="610"/>
      <ac:spMk id="21" creationId="{085C09BF-A3D9-4417-9919-44B7D884BDDA}"/>
    </ac:deMkLst>
    <p188:txBody>
      <a:bodyPr/>
      <a:lstStyle/>
      <a:p>
        <a:r>
          <a:rPr lang="sv-SE"/>
          <a:t>Vi vill starta våra insparkar väldigt brett för att dra isär motståndarna. Kan vi hitta yterbackarna så försöker vi göra detta direkt eller via en mittback. Vi kan även hitta vår defensiva spelare direkt om hon kommer med fart offensivt och löper in i en öppen yta.</a:t>
        </a:r>
      </a:p>
    </p188:txBody>
  </p188:cm>
</p188:cmLst>
</file>

<file path=ppt/comments/modernComment_263_892F412A.xml><?xml version="1.0" encoding="utf-8"?>
<p188:cmLst xmlns:a="http://schemas.openxmlformats.org/drawingml/2006/main" xmlns:r="http://schemas.openxmlformats.org/officeDocument/2006/relationships" xmlns:p188="http://schemas.microsoft.com/office/powerpoint/2018/8/main">
  <p188:cm id="{2152209A-80B2-4C83-A090-920B6123B370}" authorId="{B189A8BB-6AA2-2EC6-0C52-13A61FA19065}" created="2022-12-07T12:21:38.610">
    <ac:deMkLst xmlns:ac="http://schemas.microsoft.com/office/drawing/2013/main/command">
      <pc:docMk xmlns:pc="http://schemas.microsoft.com/office/powerpoint/2013/main/command"/>
      <pc:sldMk xmlns:pc="http://schemas.microsoft.com/office/powerpoint/2013/main/command" cId="2301575466" sldId="611"/>
      <ac:spMk id="21" creationId="{085C09BF-A3D9-4417-9919-44B7D884BDDA}"/>
    </ac:deMkLst>
    <p188:txBody>
      <a:bodyPr/>
      <a:lstStyle/>
      <a:p>
        <a:r>
          <a:rPr lang="sv-SE"/>
          <a:t>Vi vill starta våra insparkar väldigt brett för att dra isär motståndarna. Kan vi hitta yterbackarna så försöker vi göra detta direkt eller via en mittback. Vi kan även hitta vår defensiva spelare direkt om hon kommer med fart offensivt och löper in i en öppen yta.</a:t>
        </a:r>
      </a:p>
    </p188:txBody>
  </p188:cm>
</p188:cmLst>
</file>

<file path=ppt/comments/modernComment_264_BBA33413.xml><?xml version="1.0" encoding="utf-8"?>
<p188:cmLst xmlns:a="http://schemas.openxmlformats.org/drawingml/2006/main" xmlns:r="http://schemas.openxmlformats.org/officeDocument/2006/relationships" xmlns:p188="http://schemas.microsoft.com/office/powerpoint/2018/8/main">
  <p188:cm id="{1570467D-4E9F-4663-AAD8-C60CA18A4CD2}" authorId="{B189A8BB-6AA2-2EC6-0C52-13A61FA19065}" created="2022-12-07T12:21:38.610">
    <ac:deMkLst xmlns:ac="http://schemas.microsoft.com/office/drawing/2013/main/command">
      <pc:docMk xmlns:pc="http://schemas.microsoft.com/office/powerpoint/2013/main/command"/>
      <pc:sldMk xmlns:pc="http://schemas.microsoft.com/office/powerpoint/2013/main/command" cId="3148035091" sldId="612"/>
      <ac:spMk id="21" creationId="{085C09BF-A3D9-4417-9919-44B7D884BDDA}"/>
    </ac:deMkLst>
    <p188:txBody>
      <a:bodyPr/>
      <a:lstStyle/>
      <a:p>
        <a:r>
          <a:rPr lang="sv-SE"/>
          <a:t>Vi vill starta våra insparkar väldigt brett för att dra isär motståndarna. Kan vi hitta yterbackarna så försöker vi göra detta direkt eller via en mittback. Vi kan även hitta vår defensiva spelare direkt om hon kommer med fart offensivt och löper in i en öppen yta.</a:t>
        </a:r>
      </a:p>
    </p188:txBody>
  </p188:cm>
</p188:cmLst>
</file>

<file path=ppt/comments/modernComment_265_3D11C6B3.xml><?xml version="1.0" encoding="utf-8"?>
<p188:cmLst xmlns:a="http://schemas.openxmlformats.org/drawingml/2006/main" xmlns:r="http://schemas.openxmlformats.org/officeDocument/2006/relationships" xmlns:p188="http://schemas.microsoft.com/office/powerpoint/2018/8/main">
  <p188:cm id="{85C88372-CA6C-4E17-AF0C-8CDBB81E711B}" authorId="{B189A8BB-6AA2-2EC6-0C52-13A61FA19065}" created="2022-12-07T12:21:38.610">
    <ac:deMkLst xmlns:ac="http://schemas.microsoft.com/office/drawing/2013/main/command">
      <pc:docMk xmlns:pc="http://schemas.microsoft.com/office/powerpoint/2013/main/command"/>
      <pc:sldMk xmlns:pc="http://schemas.microsoft.com/office/powerpoint/2013/main/command" cId="1024575155" sldId="613"/>
      <ac:spMk id="21" creationId="{085C09BF-A3D9-4417-9919-44B7D884BDDA}"/>
    </ac:deMkLst>
    <p188:txBody>
      <a:bodyPr/>
      <a:lstStyle/>
      <a:p>
        <a:r>
          <a:rPr lang="sv-SE"/>
          <a:t>Vi vill starta våra insparkar väldigt brett för att dra isär motståndarna. Kan vi hitta yterbackarna så försöker vi göra detta direkt eller via en mittback. Vi kan även hitta vår defensiva spelare direkt om hon kommer med fart offensivt och löper in i en öppen yta.</a:t>
        </a:r>
      </a:p>
    </p188:txBody>
  </p188:cm>
</p188:cmLst>
</file>

<file path=ppt/comments/modernComment_266_4AC71909.xml><?xml version="1.0" encoding="utf-8"?>
<p188:cmLst xmlns:a="http://schemas.openxmlformats.org/drawingml/2006/main" xmlns:r="http://schemas.openxmlformats.org/officeDocument/2006/relationships" xmlns:p188="http://schemas.microsoft.com/office/powerpoint/2018/8/main">
  <p188:cm id="{688AB266-638C-4ECB-8A1E-850431CE2C0B}" authorId="{B189A8BB-6AA2-2EC6-0C52-13A61FA19065}" created="2022-12-07T12:21:38.610">
    <ac:deMkLst xmlns:ac="http://schemas.microsoft.com/office/drawing/2013/main/command">
      <pc:docMk xmlns:pc="http://schemas.microsoft.com/office/powerpoint/2013/main/command"/>
      <pc:sldMk xmlns:pc="http://schemas.microsoft.com/office/powerpoint/2013/main/command" cId="1254562057" sldId="614"/>
      <ac:spMk id="21" creationId="{085C09BF-A3D9-4417-9919-44B7D884BDDA}"/>
    </ac:deMkLst>
    <p188:txBody>
      <a:bodyPr/>
      <a:lstStyle/>
      <a:p>
        <a:r>
          <a:rPr lang="sv-SE"/>
          <a:t>Vi vill starta våra insparkar väldigt brett för att dra isär motståndarna. Kan vi hitta yterbackarna så försöker vi göra detta direkt eller via en mittback. Vi kan även hitta vår defensiva spelare direkt om hon kommer med fart offensivt och löper in i en öppen yta.</a:t>
        </a:r>
      </a:p>
    </p188:txBody>
  </p188:cm>
</p188:cmLst>
</file>

<file path=ppt/comments/modernComment_268_1F514BAA.xml><?xml version="1.0" encoding="utf-8"?>
<p188:cmLst xmlns:a="http://schemas.openxmlformats.org/drawingml/2006/main" xmlns:r="http://schemas.openxmlformats.org/officeDocument/2006/relationships" xmlns:p188="http://schemas.microsoft.com/office/powerpoint/2018/8/main">
  <p188:cm id="{62025416-7D39-4ADA-A90A-31C7F1B485EB}" authorId="{B189A8BB-6AA2-2EC6-0C52-13A61FA19065}" created="2022-12-07T12:21:38.610">
    <ac:deMkLst xmlns:ac="http://schemas.microsoft.com/office/drawing/2013/main/command">
      <pc:docMk xmlns:pc="http://schemas.microsoft.com/office/powerpoint/2013/main/command"/>
      <pc:sldMk xmlns:pc="http://schemas.microsoft.com/office/powerpoint/2013/main/command" cId="525421482" sldId="616"/>
      <ac:spMk id="21" creationId="{085C09BF-A3D9-4417-9919-44B7D884BDDA}"/>
    </ac:deMkLst>
    <p188:txBody>
      <a:bodyPr/>
      <a:lstStyle/>
      <a:p>
        <a:r>
          <a:rPr lang="sv-SE"/>
          <a:t>Vi vill starta våra insparkar väldigt brett för att dra isär motståndarna. Kan vi hitta yterbackarna så försöker vi göra detta direkt eller via en mittback. Vi kan även hitta vår defensiva spelare direkt om hon kommer med fart offensivt och löper in i en öppen yta.</a:t>
        </a:r>
      </a:p>
    </p188:txBody>
  </p188:cm>
</p188:cmLst>
</file>

<file path=ppt/comments/modernComment_269_DF7389E.xml><?xml version="1.0" encoding="utf-8"?>
<p188:cmLst xmlns:a="http://schemas.openxmlformats.org/drawingml/2006/main" xmlns:r="http://schemas.openxmlformats.org/officeDocument/2006/relationships" xmlns:p188="http://schemas.microsoft.com/office/powerpoint/2018/8/main">
  <p188:cm id="{3B1E4A76-7D7E-4968-BCDB-F890508337CD}" authorId="{B189A8BB-6AA2-2EC6-0C52-13A61FA19065}" created="2022-12-07T12:21:38.610">
    <ac:deMkLst xmlns:ac="http://schemas.microsoft.com/office/drawing/2013/main/command">
      <pc:docMk xmlns:pc="http://schemas.microsoft.com/office/powerpoint/2013/main/command"/>
      <pc:sldMk xmlns:pc="http://schemas.microsoft.com/office/powerpoint/2013/main/command" cId="234305694" sldId="617"/>
      <ac:spMk id="21" creationId="{085C09BF-A3D9-4417-9919-44B7D884BDDA}"/>
    </ac:deMkLst>
    <p188:txBody>
      <a:bodyPr/>
      <a:lstStyle/>
      <a:p>
        <a:r>
          <a:rPr lang="sv-SE"/>
          <a:t>Vi vill starta våra insparkar väldigt brett för att dra isär motståndarna. Kan vi hitta yterbackarna så försöker vi göra detta direkt eller via en mittback. Vi kan även hitta vår defensiva spelare direkt om hon kommer med fart offensivt och löper in i en öppen yta.</a:t>
        </a:r>
      </a:p>
    </p188:txBody>
  </p188:cm>
</p188:cmLst>
</file>

<file path=ppt/comments/modernComment_26A_C06A1E6B.xml><?xml version="1.0" encoding="utf-8"?>
<p188:cmLst xmlns:a="http://schemas.openxmlformats.org/drawingml/2006/main" xmlns:r="http://schemas.openxmlformats.org/officeDocument/2006/relationships" xmlns:p188="http://schemas.microsoft.com/office/powerpoint/2018/8/main">
  <p188:cm id="{03DC3916-3A80-423B-865E-8222F4083C1D}" authorId="{B189A8BB-6AA2-2EC6-0C52-13A61FA19065}" created="2022-12-07T12:21:38.610">
    <ac:deMkLst xmlns:ac="http://schemas.microsoft.com/office/drawing/2013/main/command">
      <pc:docMk xmlns:pc="http://schemas.microsoft.com/office/powerpoint/2013/main/command"/>
      <pc:sldMk xmlns:pc="http://schemas.microsoft.com/office/powerpoint/2013/main/command" cId="3228180075" sldId="618"/>
      <ac:spMk id="21" creationId="{085C09BF-A3D9-4417-9919-44B7D884BDDA}"/>
    </ac:deMkLst>
    <p188:txBody>
      <a:bodyPr/>
      <a:lstStyle/>
      <a:p>
        <a:r>
          <a:rPr lang="sv-SE"/>
          <a:t>Vi vill starta våra insparkar väldigt brett för att dra isär motståndarna. Kan vi hitta yterbackarna så försöker vi göra detta direkt eller via en mittback. Vi kan även hitta vår defensiva spelare direkt om hon kommer med fart offensivt och löper in i en öppen yta.</a:t>
        </a:r>
      </a:p>
    </p188:txBody>
  </p188:cm>
</p188:cmLst>
</file>

<file path=ppt/comments/modernComment_26B_482D7236.xml><?xml version="1.0" encoding="utf-8"?>
<p188:cmLst xmlns:a="http://schemas.openxmlformats.org/drawingml/2006/main" xmlns:r="http://schemas.openxmlformats.org/officeDocument/2006/relationships" xmlns:p188="http://schemas.microsoft.com/office/powerpoint/2018/8/main">
  <p188:cm id="{BB2911E7-35CE-4813-A6B1-1F3E7A81E8A3}" authorId="{B189A8BB-6AA2-2EC6-0C52-13A61FA19065}" created="2022-12-07T12:21:38.610">
    <ac:deMkLst xmlns:ac="http://schemas.microsoft.com/office/drawing/2013/main/command">
      <pc:docMk xmlns:pc="http://schemas.microsoft.com/office/powerpoint/2013/main/command"/>
      <pc:sldMk xmlns:pc="http://schemas.microsoft.com/office/powerpoint/2013/main/command" cId="1210937910" sldId="619"/>
      <ac:spMk id="21" creationId="{085C09BF-A3D9-4417-9919-44B7D884BDDA}"/>
    </ac:deMkLst>
    <p188:txBody>
      <a:bodyPr/>
      <a:lstStyle/>
      <a:p>
        <a:r>
          <a:rPr lang="sv-SE"/>
          <a:t>Vi vill starta våra insparkar väldigt brett för att dra isär motståndarna. Kan vi hitta yterbackarna så försöker vi göra detta direkt eller via en mittback. Vi kan även hitta vår defensiva spelare direkt om hon kommer med fart offensivt och löper in i en öppen yta.</a:t>
        </a:r>
      </a:p>
    </p188:txBody>
  </p188:cm>
</p188:cmLst>
</file>

<file path=ppt/comments/modernComment_26C_6A9B36F6.xml><?xml version="1.0" encoding="utf-8"?>
<p188:cmLst xmlns:a="http://schemas.openxmlformats.org/drawingml/2006/main" xmlns:r="http://schemas.openxmlformats.org/officeDocument/2006/relationships" xmlns:p188="http://schemas.microsoft.com/office/powerpoint/2018/8/main">
  <p188:cm id="{F9453DD9-2766-42A2-9784-382D7A4ED78B}" authorId="{B189A8BB-6AA2-2EC6-0C52-13A61FA19065}" created="2022-12-07T12:21:38.610">
    <ac:deMkLst xmlns:ac="http://schemas.microsoft.com/office/drawing/2013/main/command">
      <pc:docMk xmlns:pc="http://schemas.microsoft.com/office/powerpoint/2013/main/command"/>
      <pc:sldMk xmlns:pc="http://schemas.microsoft.com/office/powerpoint/2013/main/command" cId="1788557046" sldId="620"/>
      <ac:spMk id="21" creationId="{085C09BF-A3D9-4417-9919-44B7D884BDDA}"/>
    </ac:deMkLst>
    <p188:txBody>
      <a:bodyPr/>
      <a:lstStyle/>
      <a:p>
        <a:r>
          <a:rPr lang="sv-SE"/>
          <a:t>Vi vill starta våra insparkar väldigt brett för att dra isär motståndarna. Kan vi hitta yterbackarna så försöker vi göra detta direkt eller via en mittback. Vi kan även hitta vår defensiva spelare direkt om hon kommer med fart offensivt och löper in i en öppen yta.</a:t>
        </a:r>
      </a:p>
    </p188:txBody>
  </p188:cm>
</p188:cmLst>
</file>

<file path=ppt/comments/modernComment_26D_6CB175B8.xml><?xml version="1.0" encoding="utf-8"?>
<p188:cmLst xmlns:a="http://schemas.openxmlformats.org/drawingml/2006/main" xmlns:r="http://schemas.openxmlformats.org/officeDocument/2006/relationships" xmlns:p188="http://schemas.microsoft.com/office/powerpoint/2018/8/main">
  <p188:cm id="{428F058A-EB3D-4D85-B4F2-794B578B809B}" authorId="{B189A8BB-6AA2-2EC6-0C52-13A61FA19065}" created="2022-12-07T12:21:38.610">
    <ac:deMkLst xmlns:ac="http://schemas.microsoft.com/office/drawing/2013/main/command">
      <pc:docMk xmlns:pc="http://schemas.microsoft.com/office/powerpoint/2013/main/command"/>
      <pc:sldMk xmlns:pc="http://schemas.microsoft.com/office/powerpoint/2013/main/command" cId="1823569336" sldId="621"/>
      <ac:spMk id="21" creationId="{085C09BF-A3D9-4417-9919-44B7D884BDDA}"/>
    </ac:deMkLst>
    <p188:txBody>
      <a:bodyPr/>
      <a:lstStyle/>
      <a:p>
        <a:r>
          <a:rPr lang="sv-SE"/>
          <a:t>Vi vill starta våra insparkar väldigt brett för att dra isär motståndarna. Kan vi hitta yterbackarna så försöker vi göra detta direkt eller via en mittback. Vi kan även hitta vår defensiva spelare direkt om hon kommer med fart offensivt och löper in i en öppen yta.</a:t>
        </a:r>
      </a:p>
    </p188:txBody>
  </p188:cm>
</p188:cmLst>
</file>

<file path=ppt/comments/modernComment_26F_52904D7F.xml><?xml version="1.0" encoding="utf-8"?>
<p188:cmLst xmlns:a="http://schemas.openxmlformats.org/drawingml/2006/main" xmlns:r="http://schemas.openxmlformats.org/officeDocument/2006/relationships" xmlns:p188="http://schemas.microsoft.com/office/powerpoint/2018/8/main">
  <p188:cm id="{0D3C00CE-63B8-40A1-8FA2-E1FC1BA97AFA}" authorId="{B189A8BB-6AA2-2EC6-0C52-13A61FA19065}" created="2023-01-06T17:48:58.899">
    <pc:sldMkLst xmlns:pc="http://schemas.microsoft.com/office/powerpoint/2013/main/command">
      <pc:docMk/>
      <pc:sldMk cId="1500606143" sldId="405"/>
    </pc:sldMkLst>
    <p188:txBody>
      <a:bodyPr/>
      <a:lstStyle/>
      <a:p>
        <a:r>
          <a:rPr lang="sv-SE"/>
          <a:t>Här måste ytterbacken snabbt in och ligga rätt i linje med backlinjen för att inte upphäva offside.
Backlinjen ska också lägga sig närmare varandra.</a:t>
        </a:r>
      </a:p>
    </p188:txBody>
  </p188:cm>
</p188:cmLst>
</file>

<file path=ppt/comments/modernComment_270_C20CDDD5.xml><?xml version="1.0" encoding="utf-8"?>
<p188:cmLst xmlns:a="http://schemas.openxmlformats.org/drawingml/2006/main" xmlns:r="http://schemas.openxmlformats.org/officeDocument/2006/relationships" xmlns:p188="http://schemas.microsoft.com/office/powerpoint/2018/8/main">
  <p188:cm id="{29956C7C-208C-4F8F-A3BF-83B1182CE5A8}" authorId="{B189A8BB-6AA2-2EC6-0C52-13A61FA19065}" created="2023-01-06T17:48:58.899">
    <pc:sldMkLst xmlns:pc="http://schemas.microsoft.com/office/powerpoint/2013/main/command">
      <pc:docMk/>
      <pc:sldMk cId="1500606143" sldId="405"/>
    </pc:sldMkLst>
    <p188:txBody>
      <a:bodyPr/>
      <a:lstStyle/>
      <a:p>
        <a:r>
          <a:rPr lang="sv-SE"/>
          <a:t>Här måste ytterbacken snabbt in och ligga rätt i linje med backlinjen för att inte upphäva offside.
Backlinjen ska också lägga sig närmare varandra.</a:t>
        </a:r>
      </a:p>
    </p188:txBody>
  </p188:cm>
</p188:cmLst>
</file>

<file path=ppt/comments/modernComment_271_D2F94307.xml><?xml version="1.0" encoding="utf-8"?>
<p188:cmLst xmlns:a="http://schemas.openxmlformats.org/drawingml/2006/main" xmlns:r="http://schemas.openxmlformats.org/officeDocument/2006/relationships" xmlns:p188="http://schemas.microsoft.com/office/powerpoint/2018/8/main">
  <p188:cm id="{0A565D63-630A-4B82-975E-7711A6C68BCB}" authorId="{B189A8BB-6AA2-2EC6-0C52-13A61FA19065}" created="2023-01-06T17:48:58.899">
    <pc:sldMkLst xmlns:pc="http://schemas.microsoft.com/office/powerpoint/2013/main/command">
      <pc:docMk/>
      <pc:sldMk cId="1500606143" sldId="405"/>
    </pc:sldMkLst>
    <p188:txBody>
      <a:bodyPr/>
      <a:lstStyle/>
      <a:p>
        <a:r>
          <a:rPr lang="sv-SE"/>
          <a:t>Här måste ytterbacken snabbt in och ligga rätt i linje med backlinjen för att inte upphäva offside.
Backlinjen ska också lägga sig närmare varandra.</a:t>
        </a:r>
      </a:p>
    </p188:txBody>
  </p188:cm>
</p188:cmLst>
</file>

<file path=ppt/comments/modernComment_272_65A1CF9D.xml><?xml version="1.0" encoding="utf-8"?>
<p188:cmLst xmlns:a="http://schemas.openxmlformats.org/drawingml/2006/main" xmlns:r="http://schemas.openxmlformats.org/officeDocument/2006/relationships" xmlns:p188="http://schemas.microsoft.com/office/powerpoint/2018/8/main">
  <p188:cm id="{599FE37F-9403-4EEC-8B87-AAC980A45052}" authorId="{B189A8BB-6AA2-2EC6-0C52-13A61FA19065}" created="2023-01-06T17:48:58.899">
    <pc:sldMkLst xmlns:pc="http://schemas.microsoft.com/office/powerpoint/2013/main/command">
      <pc:docMk/>
      <pc:sldMk cId="1500606143" sldId="405"/>
    </pc:sldMkLst>
    <p188:txBody>
      <a:bodyPr/>
      <a:lstStyle/>
      <a:p>
        <a:r>
          <a:rPr lang="sv-SE"/>
          <a:t>Här måste ytterbacken snabbt in och ligga rätt i linje med backlinjen för att inte upphäva offside.
Backlinjen ska också lägga sig närmare varandra.</a:t>
        </a:r>
      </a:p>
    </p188:txBody>
  </p188:cm>
</p188:cmLst>
</file>

<file path=ppt/comments/modernComment_273_152AC0B5.xml><?xml version="1.0" encoding="utf-8"?>
<p188:cmLst xmlns:a="http://schemas.openxmlformats.org/drawingml/2006/main" xmlns:r="http://schemas.openxmlformats.org/officeDocument/2006/relationships" xmlns:p188="http://schemas.microsoft.com/office/powerpoint/2018/8/main">
  <p188:cm id="{B153C2AC-902E-49E4-94AD-B93B8D17F1B3}" authorId="{B189A8BB-6AA2-2EC6-0C52-13A61FA19065}" created="2023-01-06T17:48:58.899">
    <pc:sldMkLst xmlns:pc="http://schemas.microsoft.com/office/powerpoint/2013/main/command">
      <pc:docMk/>
      <pc:sldMk cId="1500606143" sldId="405"/>
    </pc:sldMkLst>
    <p188:txBody>
      <a:bodyPr/>
      <a:lstStyle/>
      <a:p>
        <a:r>
          <a:rPr lang="sv-SE"/>
          <a:t>Här måste ytterbacken snabbt in och ligga rätt i linje med backlinjen för att inte upphäva offside.
Backlinjen ska också lägga sig närmare varandra.</a:t>
        </a:r>
      </a:p>
    </p188:txBody>
  </p188:cm>
</p188:cmLst>
</file>

<file path=ppt/comments/modernComment_274_A5705535.xml><?xml version="1.0" encoding="utf-8"?>
<p188:cmLst xmlns:a="http://schemas.openxmlformats.org/drawingml/2006/main" xmlns:r="http://schemas.openxmlformats.org/officeDocument/2006/relationships" xmlns:p188="http://schemas.microsoft.com/office/powerpoint/2018/8/main">
  <p188:cm id="{97896DD5-674B-4AFA-9EFA-BE985D76FDE4}" authorId="{B189A8BB-6AA2-2EC6-0C52-13A61FA19065}" created="2023-01-06T17:48:58.899">
    <pc:sldMkLst xmlns:pc="http://schemas.microsoft.com/office/powerpoint/2013/main/command">
      <pc:docMk/>
      <pc:sldMk cId="1500606143" sldId="405"/>
    </pc:sldMkLst>
    <p188:txBody>
      <a:bodyPr/>
      <a:lstStyle/>
      <a:p>
        <a:r>
          <a:rPr lang="sv-SE"/>
          <a:t>Här måste ytterbacken snabbt in och ligga rätt i linje med backlinjen för att inte upphäva offside.
Backlinjen ska också lägga sig närmare varandra.</a:t>
        </a:r>
      </a:p>
    </p188:txBody>
  </p188:cm>
</p188:cmLst>
</file>

<file path=ppt/comments/modernComment_275_433B9BAE.xml><?xml version="1.0" encoding="utf-8"?>
<p188:cmLst xmlns:a="http://schemas.openxmlformats.org/drawingml/2006/main" xmlns:r="http://schemas.openxmlformats.org/officeDocument/2006/relationships" xmlns:p188="http://schemas.microsoft.com/office/powerpoint/2018/8/main">
  <p188:cm id="{B69F4A75-ED87-4A5F-BF0E-5759EB991758}" authorId="{B189A8BB-6AA2-2EC6-0C52-13A61FA19065}" created="2023-01-06T17:48:58.899">
    <pc:sldMkLst xmlns:pc="http://schemas.microsoft.com/office/powerpoint/2013/main/command">
      <pc:docMk/>
      <pc:sldMk cId="1500606143" sldId="405"/>
    </pc:sldMkLst>
    <p188:txBody>
      <a:bodyPr/>
      <a:lstStyle/>
      <a:p>
        <a:r>
          <a:rPr lang="sv-SE"/>
          <a:t>Här måste ytterbacken snabbt in och ligga rätt i linje med backlinjen för att inte upphäva offside.
Backlinjen ska också lägga sig närmare varandra.</a:t>
        </a:r>
      </a:p>
    </p188:txBody>
  </p188:cm>
</p188:cmLst>
</file>

<file path=ppt/comments/modernComment_276_94B4A6D1.xml><?xml version="1.0" encoding="utf-8"?>
<p188:cmLst xmlns:a="http://schemas.openxmlformats.org/drawingml/2006/main" xmlns:r="http://schemas.openxmlformats.org/officeDocument/2006/relationships" xmlns:p188="http://schemas.microsoft.com/office/powerpoint/2018/8/main">
  <p188:cm id="{BA83E707-21E6-4FB5-8757-B1C9848EEFDB}" authorId="{B189A8BB-6AA2-2EC6-0C52-13A61FA19065}" created="2023-01-06T17:48:58.899">
    <pc:sldMkLst xmlns:pc="http://schemas.microsoft.com/office/powerpoint/2013/main/command">
      <pc:docMk/>
      <pc:sldMk cId="1500606143" sldId="405"/>
    </pc:sldMkLst>
    <p188:txBody>
      <a:bodyPr/>
      <a:lstStyle/>
      <a:p>
        <a:r>
          <a:rPr lang="sv-SE"/>
          <a:t>Här måste ytterbacken snabbt in och ligga rätt i linje med backlinjen för att inte upphäva offside.
Backlinjen ska också lägga sig närmare varandra.</a:t>
        </a:r>
      </a:p>
    </p188:txBody>
  </p188:cm>
</p188:cmLst>
</file>

<file path=ppt/comments/modernComment_277_213DDD4F.xml><?xml version="1.0" encoding="utf-8"?>
<p188:cmLst xmlns:a="http://schemas.openxmlformats.org/drawingml/2006/main" xmlns:r="http://schemas.openxmlformats.org/officeDocument/2006/relationships" xmlns:p188="http://schemas.microsoft.com/office/powerpoint/2018/8/main">
  <p188:cm id="{0F9C63AF-5E48-4113-9547-97A3E85064E6}" authorId="{B189A8BB-6AA2-2EC6-0C52-13A61FA19065}" created="2023-01-06T17:48:58.899">
    <pc:sldMkLst xmlns:pc="http://schemas.microsoft.com/office/powerpoint/2013/main/command">
      <pc:docMk/>
      <pc:sldMk cId="1500606143" sldId="405"/>
    </pc:sldMkLst>
    <p188:txBody>
      <a:bodyPr/>
      <a:lstStyle/>
      <a:p>
        <a:r>
          <a:rPr lang="sv-SE"/>
          <a:t>Här måste ytterbacken snabbt in och ligga rätt i linje med backlinjen för att inte upphäva offside.
Backlinjen ska också lägga sig närmare varandra.</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F59DBD-6B85-43C3-9A50-264C12C8E573}"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656E5AC4-D2EE-4BFD-AD09-5E236248DF81}">
      <dgm:prSet custT="1"/>
      <dgm:spPr>
        <a:solidFill>
          <a:srgbClr val="FF0000"/>
        </a:solidFill>
      </dgm:spPr>
      <dgm:t>
        <a:bodyPr/>
        <a:lstStyle/>
        <a:p>
          <a:r>
            <a:rPr lang="en-US" sz="2400" b="1" dirty="0">
              <a:solidFill>
                <a:schemeClr val="bg2"/>
              </a:solidFill>
            </a:rPr>
            <a:t>Försäsong</a:t>
          </a:r>
        </a:p>
      </dgm:t>
    </dgm:pt>
    <dgm:pt modelId="{253E69F6-8621-4F9D-AD6F-E1C1E8AA04F0}" type="parTrans" cxnId="{961A1811-032D-4CF9-8BC3-9B4663845307}">
      <dgm:prSet/>
      <dgm:spPr/>
      <dgm:t>
        <a:bodyPr/>
        <a:lstStyle/>
        <a:p>
          <a:endParaRPr lang="en-US"/>
        </a:p>
      </dgm:t>
    </dgm:pt>
    <dgm:pt modelId="{A5CBC0E2-EC15-4C06-BE44-A8D9A8EE70C9}" type="sibTrans" cxnId="{961A1811-032D-4CF9-8BC3-9B4663845307}">
      <dgm:prSet/>
      <dgm:spPr/>
      <dgm:t>
        <a:bodyPr/>
        <a:lstStyle/>
        <a:p>
          <a:endParaRPr lang="en-US"/>
        </a:p>
      </dgm:t>
    </dgm:pt>
    <dgm:pt modelId="{BCC6428F-EDC3-4EB4-B33B-1297CE135C8F}">
      <dgm:prSet custT="1"/>
      <dgm:spPr>
        <a:solidFill>
          <a:srgbClr val="FFC000"/>
        </a:solidFill>
      </dgm:spPr>
      <dgm:t>
        <a:bodyPr/>
        <a:lstStyle/>
        <a:p>
          <a:r>
            <a:rPr lang="en-US" sz="2000" b="1" dirty="0" err="1">
              <a:solidFill>
                <a:schemeClr val="bg2"/>
              </a:solidFill>
            </a:rPr>
            <a:t>Matchkalender</a:t>
          </a:r>
          <a:endParaRPr lang="en-US" sz="2000" b="1" dirty="0">
            <a:solidFill>
              <a:schemeClr val="bg2"/>
            </a:solidFill>
          </a:endParaRPr>
        </a:p>
      </dgm:t>
    </dgm:pt>
    <dgm:pt modelId="{387038B9-8832-4C01-AC7E-1C0BA2FB8779}" type="parTrans" cxnId="{D9665B2E-766A-4F18-95B8-9BF568C18EDB}">
      <dgm:prSet/>
      <dgm:spPr/>
      <dgm:t>
        <a:bodyPr/>
        <a:lstStyle/>
        <a:p>
          <a:endParaRPr lang="en-US"/>
        </a:p>
      </dgm:t>
    </dgm:pt>
    <dgm:pt modelId="{9D8AB850-3035-4CEE-8BE7-2D3391A66EE8}" type="sibTrans" cxnId="{D9665B2E-766A-4F18-95B8-9BF568C18EDB}">
      <dgm:prSet/>
      <dgm:spPr/>
      <dgm:t>
        <a:bodyPr/>
        <a:lstStyle/>
        <a:p>
          <a:endParaRPr lang="en-US"/>
        </a:p>
      </dgm:t>
    </dgm:pt>
    <dgm:pt modelId="{1180E34D-DBDF-46AA-9411-4A99728E82A4}">
      <dgm:prSet custT="1"/>
      <dgm:spPr>
        <a:solidFill>
          <a:srgbClr val="92D050"/>
        </a:solidFill>
      </dgm:spPr>
      <dgm:t>
        <a:bodyPr/>
        <a:lstStyle/>
        <a:p>
          <a:r>
            <a:rPr lang="en-US" sz="2000" b="1" dirty="0">
              <a:solidFill>
                <a:schemeClr val="bg2"/>
              </a:solidFill>
            </a:rPr>
            <a:t>Träningsmatcher</a:t>
          </a:r>
        </a:p>
      </dgm:t>
    </dgm:pt>
    <dgm:pt modelId="{7B038723-C177-475E-A2C2-F295D00165A8}" type="parTrans" cxnId="{5FB65D3A-7100-4D85-ACE5-A24879D98D4C}">
      <dgm:prSet/>
      <dgm:spPr/>
      <dgm:t>
        <a:bodyPr/>
        <a:lstStyle/>
        <a:p>
          <a:endParaRPr lang="en-US"/>
        </a:p>
      </dgm:t>
    </dgm:pt>
    <dgm:pt modelId="{A1FC9EC7-E7FF-4B52-A536-90F78D17731D}" type="sibTrans" cxnId="{5FB65D3A-7100-4D85-ACE5-A24879D98D4C}">
      <dgm:prSet/>
      <dgm:spPr/>
      <dgm:t>
        <a:bodyPr/>
        <a:lstStyle/>
        <a:p>
          <a:endParaRPr lang="en-US"/>
        </a:p>
      </dgm:t>
    </dgm:pt>
    <dgm:pt modelId="{48A15DE2-8BCA-45E4-8494-F0AA5C2D1224}">
      <dgm:prSet custT="1"/>
      <dgm:spPr>
        <a:solidFill>
          <a:srgbClr val="00B050"/>
        </a:solidFill>
      </dgm:spPr>
      <dgm:t>
        <a:bodyPr/>
        <a:lstStyle/>
        <a:p>
          <a:r>
            <a:rPr lang="en-US" sz="2000" b="1" dirty="0">
              <a:solidFill>
                <a:schemeClr val="bg2"/>
              </a:solidFill>
            </a:rPr>
            <a:t>La Femme Cup</a:t>
          </a:r>
        </a:p>
      </dgm:t>
    </dgm:pt>
    <dgm:pt modelId="{E290B1E8-BE75-41F6-A0AF-14C7996D3EB1}" type="parTrans" cxnId="{25BF6DE0-8F4B-4355-A410-1E9368281C02}">
      <dgm:prSet/>
      <dgm:spPr/>
      <dgm:t>
        <a:bodyPr/>
        <a:lstStyle/>
        <a:p>
          <a:endParaRPr lang="en-US"/>
        </a:p>
      </dgm:t>
    </dgm:pt>
    <dgm:pt modelId="{BBADAD57-52E1-46C6-AA20-CC6AFD672DBA}" type="sibTrans" cxnId="{25BF6DE0-8F4B-4355-A410-1E9368281C02}">
      <dgm:prSet/>
      <dgm:spPr/>
      <dgm:t>
        <a:bodyPr/>
        <a:lstStyle/>
        <a:p>
          <a:endParaRPr lang="en-US"/>
        </a:p>
      </dgm:t>
    </dgm:pt>
    <dgm:pt modelId="{1E15267D-CC34-48D2-A335-20AA25B55E46}">
      <dgm:prSet custT="1"/>
      <dgm:spPr>
        <a:solidFill>
          <a:srgbClr val="00B0F0"/>
        </a:solidFill>
      </dgm:spPr>
      <dgm:t>
        <a:bodyPr/>
        <a:lstStyle/>
        <a:p>
          <a:r>
            <a:rPr lang="en-US" sz="2400" b="1" dirty="0">
              <a:solidFill>
                <a:schemeClr val="bg2"/>
              </a:solidFill>
            </a:rPr>
            <a:t>Träningsläger</a:t>
          </a:r>
        </a:p>
      </dgm:t>
    </dgm:pt>
    <dgm:pt modelId="{8C6FC4EB-B85E-4084-9DF7-CB48A734AC9B}" type="parTrans" cxnId="{F23E9076-D91B-4E7D-B24F-7BE6029D908B}">
      <dgm:prSet/>
      <dgm:spPr/>
      <dgm:t>
        <a:bodyPr/>
        <a:lstStyle/>
        <a:p>
          <a:endParaRPr lang="en-US"/>
        </a:p>
      </dgm:t>
    </dgm:pt>
    <dgm:pt modelId="{B50F5787-027A-4EDC-B904-6CE8C1AA5280}" type="sibTrans" cxnId="{F23E9076-D91B-4E7D-B24F-7BE6029D908B}">
      <dgm:prSet/>
      <dgm:spPr/>
      <dgm:t>
        <a:bodyPr/>
        <a:lstStyle/>
        <a:p>
          <a:endParaRPr lang="en-US"/>
        </a:p>
      </dgm:t>
    </dgm:pt>
    <dgm:pt modelId="{2158A0DF-0333-48DB-9CEE-E6700D21F922}">
      <dgm:prSet custT="1"/>
      <dgm:spPr>
        <a:solidFill>
          <a:schemeClr val="accent1">
            <a:lumMod val="60000"/>
            <a:lumOff val="40000"/>
          </a:schemeClr>
        </a:solidFill>
      </dgm:spPr>
      <dgm:t>
        <a:bodyPr/>
        <a:lstStyle/>
        <a:p>
          <a:r>
            <a:rPr lang="en-US" sz="2400" b="1" dirty="0">
              <a:solidFill>
                <a:schemeClr val="bg2"/>
              </a:solidFill>
            </a:rPr>
            <a:t>Aktivitets-grupper</a:t>
          </a:r>
        </a:p>
      </dgm:t>
    </dgm:pt>
    <dgm:pt modelId="{C448E2E3-E664-427A-B316-A1234A1CA7F9}" type="parTrans" cxnId="{ABDA8944-31D9-4AD6-AC2C-C263ACDB4995}">
      <dgm:prSet/>
      <dgm:spPr/>
      <dgm:t>
        <a:bodyPr/>
        <a:lstStyle/>
        <a:p>
          <a:endParaRPr lang="en-US"/>
        </a:p>
      </dgm:t>
    </dgm:pt>
    <dgm:pt modelId="{C79DD880-0609-440D-A000-CC60521FF675}" type="sibTrans" cxnId="{ABDA8944-31D9-4AD6-AC2C-C263ACDB4995}">
      <dgm:prSet/>
      <dgm:spPr/>
      <dgm:t>
        <a:bodyPr/>
        <a:lstStyle/>
        <a:p>
          <a:endParaRPr lang="en-US"/>
        </a:p>
      </dgm:t>
    </dgm:pt>
    <dgm:pt modelId="{572B3BC4-88EC-44A4-A77D-CE28EF9009B9}">
      <dgm:prSet/>
      <dgm:spPr>
        <a:solidFill>
          <a:srgbClr val="7030A0"/>
        </a:solidFill>
      </dgm:spPr>
      <dgm:t>
        <a:bodyPr/>
        <a:lstStyle/>
        <a:p>
          <a:r>
            <a:rPr lang="en-US" b="1" dirty="0">
              <a:solidFill>
                <a:schemeClr val="bg2"/>
              </a:solidFill>
            </a:rPr>
            <a:t>Förväntningar/</a:t>
          </a:r>
          <a:br>
            <a:rPr lang="en-US" b="1" dirty="0">
              <a:solidFill>
                <a:schemeClr val="bg2"/>
              </a:solidFill>
            </a:rPr>
          </a:br>
          <a:r>
            <a:rPr lang="en-US" b="1" dirty="0">
              <a:solidFill>
                <a:schemeClr val="bg2"/>
              </a:solidFill>
            </a:rPr>
            <a:t>Krav</a:t>
          </a:r>
        </a:p>
      </dgm:t>
    </dgm:pt>
    <dgm:pt modelId="{B6AE23F2-5E66-4DA0-82BD-277BEBD11EEA}" type="parTrans" cxnId="{A5469FD8-7847-42E7-8AF3-5C590899B290}">
      <dgm:prSet/>
      <dgm:spPr/>
      <dgm:t>
        <a:bodyPr/>
        <a:lstStyle/>
        <a:p>
          <a:endParaRPr lang="en-US"/>
        </a:p>
      </dgm:t>
    </dgm:pt>
    <dgm:pt modelId="{806655FF-3807-4F5F-AB68-FC2219B5275D}" type="sibTrans" cxnId="{A5469FD8-7847-42E7-8AF3-5C590899B290}">
      <dgm:prSet/>
      <dgm:spPr/>
      <dgm:t>
        <a:bodyPr/>
        <a:lstStyle/>
        <a:p>
          <a:endParaRPr lang="en-US"/>
        </a:p>
      </dgm:t>
    </dgm:pt>
    <dgm:pt modelId="{1618B9FF-62D6-4C66-A8B4-389DD5703E4F}">
      <dgm:prSet/>
      <dgm:spPr>
        <a:solidFill>
          <a:srgbClr val="FF3300"/>
        </a:solidFill>
      </dgm:spPr>
      <dgm:t>
        <a:bodyPr/>
        <a:lstStyle/>
        <a:p>
          <a:r>
            <a:rPr lang="en-US" b="1" dirty="0">
              <a:solidFill>
                <a:schemeClr val="bg2"/>
              </a:solidFill>
            </a:rPr>
            <a:t>Formation</a:t>
          </a:r>
        </a:p>
      </dgm:t>
    </dgm:pt>
    <dgm:pt modelId="{DD4EBBC1-75CE-4D26-9425-A28FF2F61E5B}" type="parTrans" cxnId="{1C163CD7-8F7E-4953-8D12-2A4BE2F75126}">
      <dgm:prSet/>
      <dgm:spPr/>
      <dgm:t>
        <a:bodyPr/>
        <a:lstStyle/>
        <a:p>
          <a:endParaRPr lang="sv-SE"/>
        </a:p>
      </dgm:t>
    </dgm:pt>
    <dgm:pt modelId="{B7AD7667-A46C-4431-9AFB-872F602958CA}" type="sibTrans" cxnId="{1C163CD7-8F7E-4953-8D12-2A4BE2F75126}">
      <dgm:prSet/>
      <dgm:spPr/>
      <dgm:t>
        <a:bodyPr/>
        <a:lstStyle/>
        <a:p>
          <a:endParaRPr lang="sv-SE"/>
        </a:p>
      </dgm:t>
    </dgm:pt>
    <dgm:pt modelId="{565F8E85-32B9-4B74-93E9-D6146583449A}">
      <dgm:prSet/>
      <dgm:spPr>
        <a:solidFill>
          <a:schemeClr val="accent3"/>
        </a:solidFill>
      </dgm:spPr>
      <dgm:t>
        <a:bodyPr/>
        <a:lstStyle/>
        <a:p>
          <a:r>
            <a:rPr lang="en-US" b="1" dirty="0">
              <a:solidFill>
                <a:schemeClr val="bg2"/>
              </a:solidFill>
            </a:rPr>
            <a:t>Roller och Taktik</a:t>
          </a:r>
        </a:p>
      </dgm:t>
    </dgm:pt>
    <dgm:pt modelId="{10749972-DACD-4856-B680-88ABD291FD58}" type="parTrans" cxnId="{82217BEF-715C-4B43-82F1-C54277763E52}">
      <dgm:prSet/>
      <dgm:spPr/>
      <dgm:t>
        <a:bodyPr/>
        <a:lstStyle/>
        <a:p>
          <a:endParaRPr lang="sv-SE"/>
        </a:p>
      </dgm:t>
    </dgm:pt>
    <dgm:pt modelId="{89C4FD26-611F-4763-829B-3F2E5CF13CBB}" type="sibTrans" cxnId="{82217BEF-715C-4B43-82F1-C54277763E52}">
      <dgm:prSet/>
      <dgm:spPr/>
      <dgm:t>
        <a:bodyPr/>
        <a:lstStyle/>
        <a:p>
          <a:endParaRPr lang="sv-SE"/>
        </a:p>
      </dgm:t>
    </dgm:pt>
    <dgm:pt modelId="{A6DFC4C5-C0F6-45CB-AAD4-1E9A9820DC39}">
      <dgm:prSet/>
      <dgm:spPr>
        <a:solidFill>
          <a:srgbClr val="CB1DC3"/>
        </a:solidFill>
      </dgm:spPr>
      <dgm:t>
        <a:bodyPr/>
        <a:lstStyle/>
        <a:p>
          <a:r>
            <a:rPr lang="en-US" b="1" dirty="0">
              <a:solidFill>
                <a:schemeClr val="bg2"/>
              </a:solidFill>
            </a:rPr>
            <a:t>Tränings-struktur</a:t>
          </a:r>
        </a:p>
      </dgm:t>
    </dgm:pt>
    <dgm:pt modelId="{6F40FFD4-624D-47F7-97B0-D0274C995F3F}" type="parTrans" cxnId="{54117197-738D-407B-AB3A-87FB66EDB8A0}">
      <dgm:prSet/>
      <dgm:spPr/>
      <dgm:t>
        <a:bodyPr/>
        <a:lstStyle/>
        <a:p>
          <a:endParaRPr lang="sv-SE"/>
        </a:p>
      </dgm:t>
    </dgm:pt>
    <dgm:pt modelId="{9954DE72-ABAF-49A7-AFD7-FE9031CC6DAB}" type="sibTrans" cxnId="{54117197-738D-407B-AB3A-87FB66EDB8A0}">
      <dgm:prSet/>
      <dgm:spPr/>
      <dgm:t>
        <a:bodyPr/>
        <a:lstStyle/>
        <a:p>
          <a:endParaRPr lang="sv-SE"/>
        </a:p>
      </dgm:t>
    </dgm:pt>
    <dgm:pt modelId="{4DD2458E-5B94-43FC-A5E2-DFF58E8F2B89}">
      <dgm:prSet/>
      <dgm:spPr>
        <a:solidFill>
          <a:schemeClr val="bg1">
            <a:lumMod val="65000"/>
          </a:schemeClr>
        </a:solidFill>
      </dgm:spPr>
      <dgm:t>
        <a:bodyPr/>
        <a:lstStyle/>
        <a:p>
          <a:r>
            <a:rPr lang="en-US" b="1" dirty="0">
              <a:solidFill>
                <a:schemeClr val="bg2"/>
              </a:solidFill>
            </a:rPr>
            <a:t>Speltid</a:t>
          </a:r>
        </a:p>
      </dgm:t>
    </dgm:pt>
    <dgm:pt modelId="{EC2FAC74-5332-48BA-A112-634A193804E7}" type="parTrans" cxnId="{3DC0CCCD-BC4E-4428-9101-CA287DBD2A26}">
      <dgm:prSet/>
      <dgm:spPr/>
      <dgm:t>
        <a:bodyPr/>
        <a:lstStyle/>
        <a:p>
          <a:endParaRPr lang="sv-SE"/>
        </a:p>
      </dgm:t>
    </dgm:pt>
    <dgm:pt modelId="{6A88E039-BE32-444B-A5DE-8A97B3C4C42C}" type="sibTrans" cxnId="{3DC0CCCD-BC4E-4428-9101-CA287DBD2A26}">
      <dgm:prSet/>
      <dgm:spPr/>
      <dgm:t>
        <a:bodyPr/>
        <a:lstStyle/>
        <a:p>
          <a:endParaRPr lang="sv-SE"/>
        </a:p>
      </dgm:t>
    </dgm:pt>
    <dgm:pt modelId="{7A79BFE2-9029-413C-8082-38110C32E69B}">
      <dgm:prSet custT="1"/>
      <dgm:spPr>
        <a:solidFill>
          <a:srgbClr val="002060"/>
        </a:solidFill>
      </dgm:spPr>
      <dgm:t>
        <a:bodyPr/>
        <a:lstStyle/>
        <a:p>
          <a:r>
            <a:rPr lang="en-US" sz="2800" b="1" dirty="0">
              <a:solidFill>
                <a:schemeClr val="bg2"/>
              </a:solidFill>
            </a:rPr>
            <a:t>Fotbolls-begrepp</a:t>
          </a:r>
        </a:p>
      </dgm:t>
    </dgm:pt>
    <dgm:pt modelId="{EED2F3D0-0E92-4FE7-A44F-7A353415097C}" type="parTrans" cxnId="{5C8E0855-1342-40DE-8BDD-123F17DBF317}">
      <dgm:prSet/>
      <dgm:spPr/>
      <dgm:t>
        <a:bodyPr/>
        <a:lstStyle/>
        <a:p>
          <a:endParaRPr lang="sv-SE"/>
        </a:p>
      </dgm:t>
    </dgm:pt>
    <dgm:pt modelId="{DD0E8A1C-4BB3-4EE0-B50C-62D7CA63A87A}" type="sibTrans" cxnId="{5C8E0855-1342-40DE-8BDD-123F17DBF317}">
      <dgm:prSet/>
      <dgm:spPr/>
      <dgm:t>
        <a:bodyPr/>
        <a:lstStyle/>
        <a:p>
          <a:endParaRPr lang="sv-SE"/>
        </a:p>
      </dgm:t>
    </dgm:pt>
    <dgm:pt modelId="{8917B0A8-EDE7-458F-ACAB-314FD6305AF7}" type="pres">
      <dgm:prSet presAssocID="{7DF59DBD-6B85-43C3-9A50-264C12C8E573}" presName="Name0" presStyleCnt="0">
        <dgm:presLayoutVars>
          <dgm:dir/>
          <dgm:resizeHandles val="exact"/>
        </dgm:presLayoutVars>
      </dgm:prSet>
      <dgm:spPr/>
    </dgm:pt>
    <dgm:pt modelId="{9585C7CF-1917-4A2A-8996-36D857BF953A}" type="pres">
      <dgm:prSet presAssocID="{656E5AC4-D2EE-4BFD-AD09-5E236248DF81}" presName="node" presStyleLbl="node1" presStyleIdx="0" presStyleCnt="12">
        <dgm:presLayoutVars>
          <dgm:bulletEnabled val="1"/>
        </dgm:presLayoutVars>
      </dgm:prSet>
      <dgm:spPr/>
    </dgm:pt>
    <dgm:pt modelId="{4BB7EC53-D3F1-4595-951C-2184CDF0F73A}" type="pres">
      <dgm:prSet presAssocID="{A5CBC0E2-EC15-4C06-BE44-A8D9A8EE70C9}" presName="sibTrans" presStyleLbl="sibTrans1D1" presStyleIdx="0" presStyleCnt="11"/>
      <dgm:spPr/>
    </dgm:pt>
    <dgm:pt modelId="{696BCD5C-4D4B-4BA5-8498-739031ECBB2C}" type="pres">
      <dgm:prSet presAssocID="{A5CBC0E2-EC15-4C06-BE44-A8D9A8EE70C9}" presName="connectorText" presStyleLbl="sibTrans1D1" presStyleIdx="0" presStyleCnt="11"/>
      <dgm:spPr/>
    </dgm:pt>
    <dgm:pt modelId="{67FB1DD0-480C-41DA-B166-55FCCD705525}" type="pres">
      <dgm:prSet presAssocID="{BCC6428F-EDC3-4EB4-B33B-1297CE135C8F}" presName="node" presStyleLbl="node1" presStyleIdx="1" presStyleCnt="12">
        <dgm:presLayoutVars>
          <dgm:bulletEnabled val="1"/>
        </dgm:presLayoutVars>
      </dgm:prSet>
      <dgm:spPr/>
    </dgm:pt>
    <dgm:pt modelId="{4057DBC5-6657-4CA0-BBC0-D74908AAD3C2}" type="pres">
      <dgm:prSet presAssocID="{9D8AB850-3035-4CEE-8BE7-2D3391A66EE8}" presName="sibTrans" presStyleLbl="sibTrans1D1" presStyleIdx="1" presStyleCnt="11"/>
      <dgm:spPr/>
    </dgm:pt>
    <dgm:pt modelId="{311311C5-DF96-4BC5-9017-E021AAF6E6C6}" type="pres">
      <dgm:prSet presAssocID="{9D8AB850-3035-4CEE-8BE7-2D3391A66EE8}" presName="connectorText" presStyleLbl="sibTrans1D1" presStyleIdx="1" presStyleCnt="11"/>
      <dgm:spPr/>
    </dgm:pt>
    <dgm:pt modelId="{C3AEF62A-0E21-436F-9441-4BF6B5B45D3E}" type="pres">
      <dgm:prSet presAssocID="{1180E34D-DBDF-46AA-9411-4A99728E82A4}" presName="node" presStyleLbl="node1" presStyleIdx="2" presStyleCnt="12">
        <dgm:presLayoutVars>
          <dgm:bulletEnabled val="1"/>
        </dgm:presLayoutVars>
      </dgm:prSet>
      <dgm:spPr/>
    </dgm:pt>
    <dgm:pt modelId="{DD7F8037-9E1B-4728-8BBB-CD1CC683C753}" type="pres">
      <dgm:prSet presAssocID="{A1FC9EC7-E7FF-4B52-A536-90F78D17731D}" presName="sibTrans" presStyleLbl="sibTrans1D1" presStyleIdx="2" presStyleCnt="11"/>
      <dgm:spPr/>
    </dgm:pt>
    <dgm:pt modelId="{914BD8B3-79A3-41DC-B05B-A4273EB9EB5F}" type="pres">
      <dgm:prSet presAssocID="{A1FC9EC7-E7FF-4B52-A536-90F78D17731D}" presName="connectorText" presStyleLbl="sibTrans1D1" presStyleIdx="2" presStyleCnt="11"/>
      <dgm:spPr/>
    </dgm:pt>
    <dgm:pt modelId="{E1F79AE8-E34B-46A4-A93E-FA4A00057726}" type="pres">
      <dgm:prSet presAssocID="{48A15DE2-8BCA-45E4-8494-F0AA5C2D1224}" presName="node" presStyleLbl="node1" presStyleIdx="3" presStyleCnt="12">
        <dgm:presLayoutVars>
          <dgm:bulletEnabled val="1"/>
        </dgm:presLayoutVars>
      </dgm:prSet>
      <dgm:spPr/>
    </dgm:pt>
    <dgm:pt modelId="{7FFB7066-54F4-476C-8CC0-77523860338A}" type="pres">
      <dgm:prSet presAssocID="{BBADAD57-52E1-46C6-AA20-CC6AFD672DBA}" presName="sibTrans" presStyleLbl="sibTrans1D1" presStyleIdx="3" presStyleCnt="11"/>
      <dgm:spPr/>
    </dgm:pt>
    <dgm:pt modelId="{EF2AF5DD-531F-4D48-BF4B-E7FE68274A77}" type="pres">
      <dgm:prSet presAssocID="{BBADAD57-52E1-46C6-AA20-CC6AFD672DBA}" presName="connectorText" presStyleLbl="sibTrans1D1" presStyleIdx="3" presStyleCnt="11"/>
      <dgm:spPr/>
    </dgm:pt>
    <dgm:pt modelId="{D44A1876-798C-496D-9EB2-9CA67377F3D8}" type="pres">
      <dgm:prSet presAssocID="{1E15267D-CC34-48D2-A335-20AA25B55E46}" presName="node" presStyleLbl="node1" presStyleIdx="4" presStyleCnt="12">
        <dgm:presLayoutVars>
          <dgm:bulletEnabled val="1"/>
        </dgm:presLayoutVars>
      </dgm:prSet>
      <dgm:spPr/>
    </dgm:pt>
    <dgm:pt modelId="{39A62CB4-DB3F-4B2E-BB0B-4A2C13E4E01B}" type="pres">
      <dgm:prSet presAssocID="{B50F5787-027A-4EDC-B904-6CE8C1AA5280}" presName="sibTrans" presStyleLbl="sibTrans1D1" presStyleIdx="4" presStyleCnt="11"/>
      <dgm:spPr/>
    </dgm:pt>
    <dgm:pt modelId="{0C59105C-9332-4007-89F5-E90365D69A71}" type="pres">
      <dgm:prSet presAssocID="{B50F5787-027A-4EDC-B904-6CE8C1AA5280}" presName="connectorText" presStyleLbl="sibTrans1D1" presStyleIdx="4" presStyleCnt="11"/>
      <dgm:spPr/>
    </dgm:pt>
    <dgm:pt modelId="{C36C89B9-15C4-434E-A07D-6DC599D18ED7}" type="pres">
      <dgm:prSet presAssocID="{2158A0DF-0333-48DB-9CEE-E6700D21F922}" presName="node" presStyleLbl="node1" presStyleIdx="5" presStyleCnt="12">
        <dgm:presLayoutVars>
          <dgm:bulletEnabled val="1"/>
        </dgm:presLayoutVars>
      </dgm:prSet>
      <dgm:spPr/>
    </dgm:pt>
    <dgm:pt modelId="{905AB9A4-1FBF-4AC0-9EA2-F499FFC36B2A}" type="pres">
      <dgm:prSet presAssocID="{C79DD880-0609-440D-A000-CC60521FF675}" presName="sibTrans" presStyleLbl="sibTrans1D1" presStyleIdx="5" presStyleCnt="11"/>
      <dgm:spPr/>
    </dgm:pt>
    <dgm:pt modelId="{F05566DD-7722-4B66-A412-4BDB4CC86C31}" type="pres">
      <dgm:prSet presAssocID="{C79DD880-0609-440D-A000-CC60521FF675}" presName="connectorText" presStyleLbl="sibTrans1D1" presStyleIdx="5" presStyleCnt="11"/>
      <dgm:spPr/>
    </dgm:pt>
    <dgm:pt modelId="{A86773B4-1862-4A13-9B00-7FAAA712568A}" type="pres">
      <dgm:prSet presAssocID="{7A79BFE2-9029-413C-8082-38110C32E69B}" presName="node" presStyleLbl="node1" presStyleIdx="6" presStyleCnt="12">
        <dgm:presLayoutVars>
          <dgm:bulletEnabled val="1"/>
        </dgm:presLayoutVars>
      </dgm:prSet>
      <dgm:spPr/>
    </dgm:pt>
    <dgm:pt modelId="{A80600EF-CAD2-4956-8A87-B691410B229C}" type="pres">
      <dgm:prSet presAssocID="{DD0E8A1C-4BB3-4EE0-B50C-62D7CA63A87A}" presName="sibTrans" presStyleLbl="sibTrans1D1" presStyleIdx="6" presStyleCnt="11"/>
      <dgm:spPr/>
    </dgm:pt>
    <dgm:pt modelId="{DB3C5386-294D-405B-A613-574F97C42420}" type="pres">
      <dgm:prSet presAssocID="{DD0E8A1C-4BB3-4EE0-B50C-62D7CA63A87A}" presName="connectorText" presStyleLbl="sibTrans1D1" presStyleIdx="6" presStyleCnt="11"/>
      <dgm:spPr/>
    </dgm:pt>
    <dgm:pt modelId="{B877A9FC-0081-471E-B8D5-EA6C3DF79347}" type="pres">
      <dgm:prSet presAssocID="{A6DFC4C5-C0F6-45CB-AAD4-1E9A9820DC39}" presName="node" presStyleLbl="node1" presStyleIdx="7" presStyleCnt="12">
        <dgm:presLayoutVars>
          <dgm:bulletEnabled val="1"/>
        </dgm:presLayoutVars>
      </dgm:prSet>
      <dgm:spPr/>
    </dgm:pt>
    <dgm:pt modelId="{B771EE04-92CA-49E5-BEE4-72F1D5E307BE}" type="pres">
      <dgm:prSet presAssocID="{9954DE72-ABAF-49A7-AFD7-FE9031CC6DAB}" presName="sibTrans" presStyleLbl="sibTrans1D1" presStyleIdx="7" presStyleCnt="11"/>
      <dgm:spPr/>
    </dgm:pt>
    <dgm:pt modelId="{45372966-6BA1-4207-9A5E-9C73A0022C5D}" type="pres">
      <dgm:prSet presAssocID="{9954DE72-ABAF-49A7-AFD7-FE9031CC6DAB}" presName="connectorText" presStyleLbl="sibTrans1D1" presStyleIdx="7" presStyleCnt="11"/>
      <dgm:spPr/>
    </dgm:pt>
    <dgm:pt modelId="{42656258-9679-4002-9320-3329AA78593D}" type="pres">
      <dgm:prSet presAssocID="{572B3BC4-88EC-44A4-A77D-CE28EF9009B9}" presName="node" presStyleLbl="node1" presStyleIdx="8" presStyleCnt="12">
        <dgm:presLayoutVars>
          <dgm:bulletEnabled val="1"/>
        </dgm:presLayoutVars>
      </dgm:prSet>
      <dgm:spPr/>
    </dgm:pt>
    <dgm:pt modelId="{7914F05B-CA0F-4601-9150-6C813ED4F0E2}" type="pres">
      <dgm:prSet presAssocID="{806655FF-3807-4F5F-AB68-FC2219B5275D}" presName="sibTrans" presStyleLbl="sibTrans1D1" presStyleIdx="8" presStyleCnt="11"/>
      <dgm:spPr/>
    </dgm:pt>
    <dgm:pt modelId="{D97386AF-324A-42E1-884C-789814F3B3A9}" type="pres">
      <dgm:prSet presAssocID="{806655FF-3807-4F5F-AB68-FC2219B5275D}" presName="connectorText" presStyleLbl="sibTrans1D1" presStyleIdx="8" presStyleCnt="11"/>
      <dgm:spPr/>
    </dgm:pt>
    <dgm:pt modelId="{D51EEDC2-DCFE-49D5-B2D1-FB1B81CE4A39}" type="pres">
      <dgm:prSet presAssocID="{4DD2458E-5B94-43FC-A5E2-DFF58E8F2B89}" presName="node" presStyleLbl="node1" presStyleIdx="9" presStyleCnt="12">
        <dgm:presLayoutVars>
          <dgm:bulletEnabled val="1"/>
        </dgm:presLayoutVars>
      </dgm:prSet>
      <dgm:spPr/>
    </dgm:pt>
    <dgm:pt modelId="{5D0047FA-79D6-4ABE-848B-916BE2FEEE29}" type="pres">
      <dgm:prSet presAssocID="{6A88E039-BE32-444B-A5DE-8A97B3C4C42C}" presName="sibTrans" presStyleLbl="sibTrans1D1" presStyleIdx="9" presStyleCnt="11"/>
      <dgm:spPr/>
    </dgm:pt>
    <dgm:pt modelId="{47BFD07D-C504-43B2-9147-E178EAE4493F}" type="pres">
      <dgm:prSet presAssocID="{6A88E039-BE32-444B-A5DE-8A97B3C4C42C}" presName="connectorText" presStyleLbl="sibTrans1D1" presStyleIdx="9" presStyleCnt="11"/>
      <dgm:spPr/>
    </dgm:pt>
    <dgm:pt modelId="{F4908FB8-7872-48D3-917D-BA63F02DE6AC}" type="pres">
      <dgm:prSet presAssocID="{1618B9FF-62D6-4C66-A8B4-389DD5703E4F}" presName="node" presStyleLbl="node1" presStyleIdx="10" presStyleCnt="12">
        <dgm:presLayoutVars>
          <dgm:bulletEnabled val="1"/>
        </dgm:presLayoutVars>
      </dgm:prSet>
      <dgm:spPr/>
    </dgm:pt>
    <dgm:pt modelId="{27E407B9-1194-4B82-AE90-5FFF933A061E}" type="pres">
      <dgm:prSet presAssocID="{B7AD7667-A46C-4431-9AFB-872F602958CA}" presName="sibTrans" presStyleLbl="sibTrans1D1" presStyleIdx="10" presStyleCnt="11"/>
      <dgm:spPr/>
    </dgm:pt>
    <dgm:pt modelId="{C5A0C975-905D-42A2-9C4D-1364B51969A6}" type="pres">
      <dgm:prSet presAssocID="{B7AD7667-A46C-4431-9AFB-872F602958CA}" presName="connectorText" presStyleLbl="sibTrans1D1" presStyleIdx="10" presStyleCnt="11"/>
      <dgm:spPr/>
    </dgm:pt>
    <dgm:pt modelId="{D029927B-73F7-4FE1-968C-C9590191DBBF}" type="pres">
      <dgm:prSet presAssocID="{565F8E85-32B9-4B74-93E9-D6146583449A}" presName="node" presStyleLbl="node1" presStyleIdx="11" presStyleCnt="12">
        <dgm:presLayoutVars>
          <dgm:bulletEnabled val="1"/>
        </dgm:presLayoutVars>
      </dgm:prSet>
      <dgm:spPr/>
    </dgm:pt>
  </dgm:ptLst>
  <dgm:cxnLst>
    <dgm:cxn modelId="{6964E40A-2D1B-44AA-B4EC-8281BE134D78}" type="presOf" srcId="{A1FC9EC7-E7FF-4B52-A536-90F78D17731D}" destId="{914BD8B3-79A3-41DC-B05B-A4273EB9EB5F}" srcOrd="1" destOrd="0" presId="urn:microsoft.com/office/officeart/2016/7/layout/RepeatingBendingProcessNew"/>
    <dgm:cxn modelId="{961A1811-032D-4CF9-8BC3-9B4663845307}" srcId="{7DF59DBD-6B85-43C3-9A50-264C12C8E573}" destId="{656E5AC4-D2EE-4BFD-AD09-5E236248DF81}" srcOrd="0" destOrd="0" parTransId="{253E69F6-8621-4F9D-AD6F-E1C1E8AA04F0}" sibTransId="{A5CBC0E2-EC15-4C06-BE44-A8D9A8EE70C9}"/>
    <dgm:cxn modelId="{4C62E01A-E7C6-4FA8-8A62-4AC388517970}" type="presOf" srcId="{A6DFC4C5-C0F6-45CB-AAD4-1E9A9820DC39}" destId="{B877A9FC-0081-471E-B8D5-EA6C3DF79347}" srcOrd="0" destOrd="0" presId="urn:microsoft.com/office/officeart/2016/7/layout/RepeatingBendingProcessNew"/>
    <dgm:cxn modelId="{A6981D1E-90AE-48EE-AEC2-83ECEEF599EB}" type="presOf" srcId="{B7AD7667-A46C-4431-9AFB-872F602958CA}" destId="{C5A0C975-905D-42A2-9C4D-1364B51969A6}" srcOrd="1" destOrd="0" presId="urn:microsoft.com/office/officeart/2016/7/layout/RepeatingBendingProcessNew"/>
    <dgm:cxn modelId="{994FE71F-C8BE-42C7-8926-F16BA968B6D7}" type="presOf" srcId="{A5CBC0E2-EC15-4C06-BE44-A8D9A8EE70C9}" destId="{696BCD5C-4D4B-4BA5-8498-739031ECBB2C}" srcOrd="1" destOrd="0" presId="urn:microsoft.com/office/officeart/2016/7/layout/RepeatingBendingProcessNew"/>
    <dgm:cxn modelId="{92F20127-2C8B-4BA2-930B-E6B57EB003D7}" type="presOf" srcId="{B50F5787-027A-4EDC-B904-6CE8C1AA5280}" destId="{39A62CB4-DB3F-4B2E-BB0B-4A2C13E4E01B}" srcOrd="0" destOrd="0" presId="urn:microsoft.com/office/officeart/2016/7/layout/RepeatingBendingProcessNew"/>
    <dgm:cxn modelId="{28260627-A606-4EE5-9FC1-D608137DCCDC}" type="presOf" srcId="{A5CBC0E2-EC15-4C06-BE44-A8D9A8EE70C9}" destId="{4BB7EC53-D3F1-4595-951C-2184CDF0F73A}" srcOrd="0" destOrd="0" presId="urn:microsoft.com/office/officeart/2016/7/layout/RepeatingBendingProcessNew"/>
    <dgm:cxn modelId="{D9665B2E-766A-4F18-95B8-9BF568C18EDB}" srcId="{7DF59DBD-6B85-43C3-9A50-264C12C8E573}" destId="{BCC6428F-EDC3-4EB4-B33B-1297CE135C8F}" srcOrd="1" destOrd="0" parTransId="{387038B9-8832-4C01-AC7E-1C0BA2FB8779}" sibTransId="{9D8AB850-3035-4CEE-8BE7-2D3391A66EE8}"/>
    <dgm:cxn modelId="{313F9230-C69D-475E-AA27-819F22FF510B}" type="presOf" srcId="{4DD2458E-5B94-43FC-A5E2-DFF58E8F2B89}" destId="{D51EEDC2-DCFE-49D5-B2D1-FB1B81CE4A39}" srcOrd="0" destOrd="0" presId="urn:microsoft.com/office/officeart/2016/7/layout/RepeatingBendingProcessNew"/>
    <dgm:cxn modelId="{D9EA1D34-81C7-4B4F-8658-AC6D2A928182}" type="presOf" srcId="{6A88E039-BE32-444B-A5DE-8A97B3C4C42C}" destId="{47BFD07D-C504-43B2-9147-E178EAE4493F}" srcOrd="1" destOrd="0" presId="urn:microsoft.com/office/officeart/2016/7/layout/RepeatingBendingProcessNew"/>
    <dgm:cxn modelId="{88EF0039-2827-40E9-B626-F47B36E5D19A}" type="presOf" srcId="{1618B9FF-62D6-4C66-A8B4-389DD5703E4F}" destId="{F4908FB8-7872-48D3-917D-BA63F02DE6AC}" srcOrd="0" destOrd="0" presId="urn:microsoft.com/office/officeart/2016/7/layout/RepeatingBendingProcessNew"/>
    <dgm:cxn modelId="{5FB65D3A-7100-4D85-ACE5-A24879D98D4C}" srcId="{7DF59DBD-6B85-43C3-9A50-264C12C8E573}" destId="{1180E34D-DBDF-46AA-9411-4A99728E82A4}" srcOrd="2" destOrd="0" parTransId="{7B038723-C177-475E-A2C2-F295D00165A8}" sibTransId="{A1FC9EC7-E7FF-4B52-A536-90F78D17731D}"/>
    <dgm:cxn modelId="{781AFC40-692E-4A56-A282-73AAD53BF0B2}" type="presOf" srcId="{B50F5787-027A-4EDC-B904-6CE8C1AA5280}" destId="{0C59105C-9332-4007-89F5-E90365D69A71}" srcOrd="1" destOrd="0" presId="urn:microsoft.com/office/officeart/2016/7/layout/RepeatingBendingProcessNew"/>
    <dgm:cxn modelId="{8334085C-21C5-4545-B2E2-4036901104CA}" type="presOf" srcId="{C79DD880-0609-440D-A000-CC60521FF675}" destId="{F05566DD-7722-4B66-A412-4BDB4CC86C31}" srcOrd="1" destOrd="0" presId="urn:microsoft.com/office/officeart/2016/7/layout/RepeatingBendingProcessNew"/>
    <dgm:cxn modelId="{ABDA8944-31D9-4AD6-AC2C-C263ACDB4995}" srcId="{7DF59DBD-6B85-43C3-9A50-264C12C8E573}" destId="{2158A0DF-0333-48DB-9CEE-E6700D21F922}" srcOrd="5" destOrd="0" parTransId="{C448E2E3-E664-427A-B316-A1234A1CA7F9}" sibTransId="{C79DD880-0609-440D-A000-CC60521FF675}"/>
    <dgm:cxn modelId="{85543E50-812D-4CC9-BF67-BF3F23168DA7}" type="presOf" srcId="{565F8E85-32B9-4B74-93E9-D6146583449A}" destId="{D029927B-73F7-4FE1-968C-C9590191DBBF}" srcOrd="0" destOrd="0" presId="urn:microsoft.com/office/officeart/2016/7/layout/RepeatingBendingProcessNew"/>
    <dgm:cxn modelId="{5C8E0855-1342-40DE-8BDD-123F17DBF317}" srcId="{7DF59DBD-6B85-43C3-9A50-264C12C8E573}" destId="{7A79BFE2-9029-413C-8082-38110C32E69B}" srcOrd="6" destOrd="0" parTransId="{EED2F3D0-0E92-4FE7-A44F-7A353415097C}" sibTransId="{DD0E8A1C-4BB3-4EE0-B50C-62D7CA63A87A}"/>
    <dgm:cxn modelId="{F23E9076-D91B-4E7D-B24F-7BE6029D908B}" srcId="{7DF59DBD-6B85-43C3-9A50-264C12C8E573}" destId="{1E15267D-CC34-48D2-A335-20AA25B55E46}" srcOrd="4" destOrd="0" parTransId="{8C6FC4EB-B85E-4084-9DF7-CB48A734AC9B}" sibTransId="{B50F5787-027A-4EDC-B904-6CE8C1AA5280}"/>
    <dgm:cxn modelId="{40A4B97B-782D-492A-8A2C-256AE36E284F}" type="presOf" srcId="{BBADAD57-52E1-46C6-AA20-CC6AFD672DBA}" destId="{EF2AF5DD-531F-4D48-BF4B-E7FE68274A77}" srcOrd="1" destOrd="0" presId="urn:microsoft.com/office/officeart/2016/7/layout/RepeatingBendingProcessNew"/>
    <dgm:cxn modelId="{974B5F83-18BE-4029-8559-B6C232CFFA8F}" type="presOf" srcId="{DD0E8A1C-4BB3-4EE0-B50C-62D7CA63A87A}" destId="{DB3C5386-294D-405B-A613-574F97C42420}" srcOrd="1" destOrd="0" presId="urn:microsoft.com/office/officeart/2016/7/layout/RepeatingBendingProcessNew"/>
    <dgm:cxn modelId="{7A0F8B83-A03C-4633-9DF6-0402B9833EFC}" type="presOf" srcId="{2158A0DF-0333-48DB-9CEE-E6700D21F922}" destId="{C36C89B9-15C4-434E-A07D-6DC599D18ED7}" srcOrd="0" destOrd="0" presId="urn:microsoft.com/office/officeart/2016/7/layout/RepeatingBendingProcessNew"/>
    <dgm:cxn modelId="{A7C1D185-EE92-4A76-AA52-406913652060}" type="presOf" srcId="{806655FF-3807-4F5F-AB68-FC2219B5275D}" destId="{D97386AF-324A-42E1-884C-789814F3B3A9}" srcOrd="1" destOrd="0" presId="urn:microsoft.com/office/officeart/2016/7/layout/RepeatingBendingProcessNew"/>
    <dgm:cxn modelId="{B1B9E789-30FB-44DC-A63D-1F21D8C746A7}" type="presOf" srcId="{656E5AC4-D2EE-4BFD-AD09-5E236248DF81}" destId="{9585C7CF-1917-4A2A-8996-36D857BF953A}" srcOrd="0" destOrd="0" presId="urn:microsoft.com/office/officeart/2016/7/layout/RepeatingBendingProcessNew"/>
    <dgm:cxn modelId="{BF93FB8D-D00A-45D4-92DB-DB618726569E}" type="presOf" srcId="{572B3BC4-88EC-44A4-A77D-CE28EF9009B9}" destId="{42656258-9679-4002-9320-3329AA78593D}" srcOrd="0" destOrd="0" presId="urn:microsoft.com/office/officeart/2016/7/layout/RepeatingBendingProcessNew"/>
    <dgm:cxn modelId="{F7400C8E-47F0-4133-810B-D77059EAE3D7}" type="presOf" srcId="{A1FC9EC7-E7FF-4B52-A536-90F78D17731D}" destId="{DD7F8037-9E1B-4728-8BBB-CD1CC683C753}" srcOrd="0" destOrd="0" presId="urn:microsoft.com/office/officeart/2016/7/layout/RepeatingBendingProcessNew"/>
    <dgm:cxn modelId="{7C05FD90-DF31-4F4D-B68D-14F4C684A6E1}" type="presOf" srcId="{9954DE72-ABAF-49A7-AFD7-FE9031CC6DAB}" destId="{B771EE04-92CA-49E5-BEE4-72F1D5E307BE}" srcOrd="0" destOrd="0" presId="urn:microsoft.com/office/officeart/2016/7/layout/RepeatingBendingProcessNew"/>
    <dgm:cxn modelId="{CF153194-97D2-4A40-B3CA-5C98D30FB25F}" type="presOf" srcId="{7A79BFE2-9029-413C-8082-38110C32E69B}" destId="{A86773B4-1862-4A13-9B00-7FAAA712568A}" srcOrd="0" destOrd="0" presId="urn:microsoft.com/office/officeart/2016/7/layout/RepeatingBendingProcessNew"/>
    <dgm:cxn modelId="{7C115C96-9D2E-4811-A835-54F140E65981}" type="presOf" srcId="{BBADAD57-52E1-46C6-AA20-CC6AFD672DBA}" destId="{7FFB7066-54F4-476C-8CC0-77523860338A}" srcOrd="0" destOrd="0" presId="urn:microsoft.com/office/officeart/2016/7/layout/RepeatingBendingProcessNew"/>
    <dgm:cxn modelId="{54117197-738D-407B-AB3A-87FB66EDB8A0}" srcId="{7DF59DBD-6B85-43C3-9A50-264C12C8E573}" destId="{A6DFC4C5-C0F6-45CB-AAD4-1E9A9820DC39}" srcOrd="7" destOrd="0" parTransId="{6F40FFD4-624D-47F7-97B0-D0274C995F3F}" sibTransId="{9954DE72-ABAF-49A7-AFD7-FE9031CC6DAB}"/>
    <dgm:cxn modelId="{D29DBABE-6FFB-4EF4-90ED-6D845FA3B4B5}" type="presOf" srcId="{BCC6428F-EDC3-4EB4-B33B-1297CE135C8F}" destId="{67FB1DD0-480C-41DA-B166-55FCCD705525}" srcOrd="0" destOrd="0" presId="urn:microsoft.com/office/officeart/2016/7/layout/RepeatingBendingProcessNew"/>
    <dgm:cxn modelId="{1173E7BF-E1E2-4EF7-BDC9-3133274604A3}" type="presOf" srcId="{7DF59DBD-6B85-43C3-9A50-264C12C8E573}" destId="{8917B0A8-EDE7-458F-ACAB-314FD6305AF7}" srcOrd="0" destOrd="0" presId="urn:microsoft.com/office/officeart/2016/7/layout/RepeatingBendingProcessNew"/>
    <dgm:cxn modelId="{CA16E9BF-64F3-4E0B-BC27-0B2257F3D248}" type="presOf" srcId="{B7AD7667-A46C-4431-9AFB-872F602958CA}" destId="{27E407B9-1194-4B82-AE90-5FFF933A061E}" srcOrd="0" destOrd="0" presId="urn:microsoft.com/office/officeart/2016/7/layout/RepeatingBendingProcessNew"/>
    <dgm:cxn modelId="{5CAFCBC6-2A10-44B5-9B07-4F1ED1C1D39D}" type="presOf" srcId="{1E15267D-CC34-48D2-A335-20AA25B55E46}" destId="{D44A1876-798C-496D-9EB2-9CA67377F3D8}" srcOrd="0" destOrd="0" presId="urn:microsoft.com/office/officeart/2016/7/layout/RepeatingBendingProcessNew"/>
    <dgm:cxn modelId="{3DC0CCCD-BC4E-4428-9101-CA287DBD2A26}" srcId="{7DF59DBD-6B85-43C3-9A50-264C12C8E573}" destId="{4DD2458E-5B94-43FC-A5E2-DFF58E8F2B89}" srcOrd="9" destOrd="0" parTransId="{EC2FAC74-5332-48BA-A112-634A193804E7}" sibTransId="{6A88E039-BE32-444B-A5DE-8A97B3C4C42C}"/>
    <dgm:cxn modelId="{DD9338D5-C3E8-4CF7-86B6-88FD24E27E5F}" type="presOf" srcId="{9D8AB850-3035-4CEE-8BE7-2D3391A66EE8}" destId="{4057DBC5-6657-4CA0-BBC0-D74908AAD3C2}" srcOrd="0" destOrd="0" presId="urn:microsoft.com/office/officeart/2016/7/layout/RepeatingBendingProcessNew"/>
    <dgm:cxn modelId="{1C163CD7-8F7E-4953-8D12-2A4BE2F75126}" srcId="{7DF59DBD-6B85-43C3-9A50-264C12C8E573}" destId="{1618B9FF-62D6-4C66-A8B4-389DD5703E4F}" srcOrd="10" destOrd="0" parTransId="{DD4EBBC1-75CE-4D26-9425-A28FF2F61E5B}" sibTransId="{B7AD7667-A46C-4431-9AFB-872F602958CA}"/>
    <dgm:cxn modelId="{A5469FD8-7847-42E7-8AF3-5C590899B290}" srcId="{7DF59DBD-6B85-43C3-9A50-264C12C8E573}" destId="{572B3BC4-88EC-44A4-A77D-CE28EF9009B9}" srcOrd="8" destOrd="0" parTransId="{B6AE23F2-5E66-4DA0-82BD-277BEBD11EEA}" sibTransId="{806655FF-3807-4F5F-AB68-FC2219B5275D}"/>
    <dgm:cxn modelId="{5C7773DC-5131-4749-8128-EAB3EC384EF7}" type="presOf" srcId="{48A15DE2-8BCA-45E4-8494-F0AA5C2D1224}" destId="{E1F79AE8-E34B-46A4-A93E-FA4A00057726}" srcOrd="0" destOrd="0" presId="urn:microsoft.com/office/officeart/2016/7/layout/RepeatingBendingProcessNew"/>
    <dgm:cxn modelId="{FFFD42DF-6B19-47FA-AA48-5B0F641AA5FF}" type="presOf" srcId="{C79DD880-0609-440D-A000-CC60521FF675}" destId="{905AB9A4-1FBF-4AC0-9EA2-F499FFC36B2A}" srcOrd="0" destOrd="0" presId="urn:microsoft.com/office/officeart/2016/7/layout/RepeatingBendingProcessNew"/>
    <dgm:cxn modelId="{25BF6DE0-8F4B-4355-A410-1E9368281C02}" srcId="{7DF59DBD-6B85-43C3-9A50-264C12C8E573}" destId="{48A15DE2-8BCA-45E4-8494-F0AA5C2D1224}" srcOrd="3" destOrd="0" parTransId="{E290B1E8-BE75-41F6-A0AF-14C7996D3EB1}" sibTransId="{BBADAD57-52E1-46C6-AA20-CC6AFD672DBA}"/>
    <dgm:cxn modelId="{F5625AE1-4D36-4B8F-A2F3-977A978CEF20}" type="presOf" srcId="{6A88E039-BE32-444B-A5DE-8A97B3C4C42C}" destId="{5D0047FA-79D6-4ABE-848B-916BE2FEEE29}" srcOrd="0" destOrd="0" presId="urn:microsoft.com/office/officeart/2016/7/layout/RepeatingBendingProcessNew"/>
    <dgm:cxn modelId="{E9CD5EE3-A335-4B12-A3B4-99A601C89831}" type="presOf" srcId="{806655FF-3807-4F5F-AB68-FC2219B5275D}" destId="{7914F05B-CA0F-4601-9150-6C813ED4F0E2}" srcOrd="0" destOrd="0" presId="urn:microsoft.com/office/officeart/2016/7/layout/RepeatingBendingProcessNew"/>
    <dgm:cxn modelId="{82217BEF-715C-4B43-82F1-C54277763E52}" srcId="{7DF59DBD-6B85-43C3-9A50-264C12C8E573}" destId="{565F8E85-32B9-4B74-93E9-D6146583449A}" srcOrd="11" destOrd="0" parTransId="{10749972-DACD-4856-B680-88ABD291FD58}" sibTransId="{89C4FD26-611F-4763-829B-3F2E5CF13CBB}"/>
    <dgm:cxn modelId="{377D84F0-D3DF-4019-8D10-CD7524CF926B}" type="presOf" srcId="{1180E34D-DBDF-46AA-9411-4A99728E82A4}" destId="{C3AEF62A-0E21-436F-9441-4BF6B5B45D3E}" srcOrd="0" destOrd="0" presId="urn:microsoft.com/office/officeart/2016/7/layout/RepeatingBendingProcessNew"/>
    <dgm:cxn modelId="{FE426BF2-E1F6-47CD-A768-6AF84F048AF9}" type="presOf" srcId="{DD0E8A1C-4BB3-4EE0-B50C-62D7CA63A87A}" destId="{A80600EF-CAD2-4956-8A87-B691410B229C}" srcOrd="0" destOrd="0" presId="urn:microsoft.com/office/officeart/2016/7/layout/RepeatingBendingProcessNew"/>
    <dgm:cxn modelId="{C1E140F5-D05F-4EDD-A0CA-5972BB213193}" type="presOf" srcId="{9954DE72-ABAF-49A7-AFD7-FE9031CC6DAB}" destId="{45372966-6BA1-4207-9A5E-9C73A0022C5D}" srcOrd="1" destOrd="0" presId="urn:microsoft.com/office/officeart/2016/7/layout/RepeatingBendingProcessNew"/>
    <dgm:cxn modelId="{16335BFE-E30B-4676-87D1-ADB5EC1BCC73}" type="presOf" srcId="{9D8AB850-3035-4CEE-8BE7-2D3391A66EE8}" destId="{311311C5-DF96-4BC5-9017-E021AAF6E6C6}" srcOrd="1" destOrd="0" presId="urn:microsoft.com/office/officeart/2016/7/layout/RepeatingBendingProcessNew"/>
    <dgm:cxn modelId="{5BB9A9D8-45E9-4E8D-A14F-A28BD01EA272}" type="presParOf" srcId="{8917B0A8-EDE7-458F-ACAB-314FD6305AF7}" destId="{9585C7CF-1917-4A2A-8996-36D857BF953A}" srcOrd="0" destOrd="0" presId="urn:microsoft.com/office/officeart/2016/7/layout/RepeatingBendingProcessNew"/>
    <dgm:cxn modelId="{CDE71CB9-FB5D-4560-8F98-05200171516F}" type="presParOf" srcId="{8917B0A8-EDE7-458F-ACAB-314FD6305AF7}" destId="{4BB7EC53-D3F1-4595-951C-2184CDF0F73A}" srcOrd="1" destOrd="0" presId="urn:microsoft.com/office/officeart/2016/7/layout/RepeatingBendingProcessNew"/>
    <dgm:cxn modelId="{2019B714-CABA-44F8-9DCE-73672B7B6E64}" type="presParOf" srcId="{4BB7EC53-D3F1-4595-951C-2184CDF0F73A}" destId="{696BCD5C-4D4B-4BA5-8498-739031ECBB2C}" srcOrd="0" destOrd="0" presId="urn:microsoft.com/office/officeart/2016/7/layout/RepeatingBendingProcessNew"/>
    <dgm:cxn modelId="{481408BB-C4AC-4904-B3DF-089EA1285411}" type="presParOf" srcId="{8917B0A8-EDE7-458F-ACAB-314FD6305AF7}" destId="{67FB1DD0-480C-41DA-B166-55FCCD705525}" srcOrd="2" destOrd="0" presId="urn:microsoft.com/office/officeart/2016/7/layout/RepeatingBendingProcessNew"/>
    <dgm:cxn modelId="{60498C7C-00AF-48D5-A2CA-A9041AA204BA}" type="presParOf" srcId="{8917B0A8-EDE7-458F-ACAB-314FD6305AF7}" destId="{4057DBC5-6657-4CA0-BBC0-D74908AAD3C2}" srcOrd="3" destOrd="0" presId="urn:microsoft.com/office/officeart/2016/7/layout/RepeatingBendingProcessNew"/>
    <dgm:cxn modelId="{F5C70F6F-5A9A-4A86-91DA-2436CA2E869F}" type="presParOf" srcId="{4057DBC5-6657-4CA0-BBC0-D74908AAD3C2}" destId="{311311C5-DF96-4BC5-9017-E021AAF6E6C6}" srcOrd="0" destOrd="0" presId="urn:microsoft.com/office/officeart/2016/7/layout/RepeatingBendingProcessNew"/>
    <dgm:cxn modelId="{3F4D59C7-4FFA-45BD-8F5C-44DC3FA6539D}" type="presParOf" srcId="{8917B0A8-EDE7-458F-ACAB-314FD6305AF7}" destId="{C3AEF62A-0E21-436F-9441-4BF6B5B45D3E}" srcOrd="4" destOrd="0" presId="urn:microsoft.com/office/officeart/2016/7/layout/RepeatingBendingProcessNew"/>
    <dgm:cxn modelId="{366B65FC-842E-45DE-BA30-1B1FAE7B676C}" type="presParOf" srcId="{8917B0A8-EDE7-458F-ACAB-314FD6305AF7}" destId="{DD7F8037-9E1B-4728-8BBB-CD1CC683C753}" srcOrd="5" destOrd="0" presId="urn:microsoft.com/office/officeart/2016/7/layout/RepeatingBendingProcessNew"/>
    <dgm:cxn modelId="{2C8F90F2-591B-4D3F-A82C-BAB215418911}" type="presParOf" srcId="{DD7F8037-9E1B-4728-8BBB-CD1CC683C753}" destId="{914BD8B3-79A3-41DC-B05B-A4273EB9EB5F}" srcOrd="0" destOrd="0" presId="urn:microsoft.com/office/officeart/2016/7/layout/RepeatingBendingProcessNew"/>
    <dgm:cxn modelId="{12EF37F0-0FBB-466A-A3DD-CB3E20B9703E}" type="presParOf" srcId="{8917B0A8-EDE7-458F-ACAB-314FD6305AF7}" destId="{E1F79AE8-E34B-46A4-A93E-FA4A00057726}" srcOrd="6" destOrd="0" presId="urn:microsoft.com/office/officeart/2016/7/layout/RepeatingBendingProcessNew"/>
    <dgm:cxn modelId="{ED20B750-7E9E-4BDE-868A-216623B30544}" type="presParOf" srcId="{8917B0A8-EDE7-458F-ACAB-314FD6305AF7}" destId="{7FFB7066-54F4-476C-8CC0-77523860338A}" srcOrd="7" destOrd="0" presId="urn:microsoft.com/office/officeart/2016/7/layout/RepeatingBendingProcessNew"/>
    <dgm:cxn modelId="{638576EA-444F-45D1-961C-3DEC96ACFF1D}" type="presParOf" srcId="{7FFB7066-54F4-476C-8CC0-77523860338A}" destId="{EF2AF5DD-531F-4D48-BF4B-E7FE68274A77}" srcOrd="0" destOrd="0" presId="urn:microsoft.com/office/officeart/2016/7/layout/RepeatingBendingProcessNew"/>
    <dgm:cxn modelId="{ED404AB8-2DAB-4141-8C9B-E191B805ED17}" type="presParOf" srcId="{8917B0A8-EDE7-458F-ACAB-314FD6305AF7}" destId="{D44A1876-798C-496D-9EB2-9CA67377F3D8}" srcOrd="8" destOrd="0" presId="urn:microsoft.com/office/officeart/2016/7/layout/RepeatingBendingProcessNew"/>
    <dgm:cxn modelId="{3200030B-0F79-4A31-993F-A562A7672AFD}" type="presParOf" srcId="{8917B0A8-EDE7-458F-ACAB-314FD6305AF7}" destId="{39A62CB4-DB3F-4B2E-BB0B-4A2C13E4E01B}" srcOrd="9" destOrd="0" presId="urn:microsoft.com/office/officeart/2016/7/layout/RepeatingBendingProcessNew"/>
    <dgm:cxn modelId="{442660FD-EEE7-4ABF-89CF-79F66C634036}" type="presParOf" srcId="{39A62CB4-DB3F-4B2E-BB0B-4A2C13E4E01B}" destId="{0C59105C-9332-4007-89F5-E90365D69A71}" srcOrd="0" destOrd="0" presId="urn:microsoft.com/office/officeart/2016/7/layout/RepeatingBendingProcessNew"/>
    <dgm:cxn modelId="{CF94A4ED-11BA-410A-938F-B96708363714}" type="presParOf" srcId="{8917B0A8-EDE7-458F-ACAB-314FD6305AF7}" destId="{C36C89B9-15C4-434E-A07D-6DC599D18ED7}" srcOrd="10" destOrd="0" presId="urn:microsoft.com/office/officeart/2016/7/layout/RepeatingBendingProcessNew"/>
    <dgm:cxn modelId="{92012BD2-D51E-400D-A17C-7E8E0775CB2B}" type="presParOf" srcId="{8917B0A8-EDE7-458F-ACAB-314FD6305AF7}" destId="{905AB9A4-1FBF-4AC0-9EA2-F499FFC36B2A}" srcOrd="11" destOrd="0" presId="urn:microsoft.com/office/officeart/2016/7/layout/RepeatingBendingProcessNew"/>
    <dgm:cxn modelId="{3F232F21-0E7C-48C3-AB8C-D46548B0BB42}" type="presParOf" srcId="{905AB9A4-1FBF-4AC0-9EA2-F499FFC36B2A}" destId="{F05566DD-7722-4B66-A412-4BDB4CC86C31}" srcOrd="0" destOrd="0" presId="urn:microsoft.com/office/officeart/2016/7/layout/RepeatingBendingProcessNew"/>
    <dgm:cxn modelId="{4071B4E5-C946-45E7-9A8F-C6F451182E90}" type="presParOf" srcId="{8917B0A8-EDE7-458F-ACAB-314FD6305AF7}" destId="{A86773B4-1862-4A13-9B00-7FAAA712568A}" srcOrd="12" destOrd="0" presId="urn:microsoft.com/office/officeart/2016/7/layout/RepeatingBendingProcessNew"/>
    <dgm:cxn modelId="{F3602B4B-514A-4E71-A210-51628A70257A}" type="presParOf" srcId="{8917B0A8-EDE7-458F-ACAB-314FD6305AF7}" destId="{A80600EF-CAD2-4956-8A87-B691410B229C}" srcOrd="13" destOrd="0" presId="urn:microsoft.com/office/officeart/2016/7/layout/RepeatingBendingProcessNew"/>
    <dgm:cxn modelId="{B28C47A4-D5BA-4AD4-80AF-CDB4ADAE4EC3}" type="presParOf" srcId="{A80600EF-CAD2-4956-8A87-B691410B229C}" destId="{DB3C5386-294D-405B-A613-574F97C42420}" srcOrd="0" destOrd="0" presId="urn:microsoft.com/office/officeart/2016/7/layout/RepeatingBendingProcessNew"/>
    <dgm:cxn modelId="{85DAACE0-499A-499A-A3F2-7AB983762022}" type="presParOf" srcId="{8917B0A8-EDE7-458F-ACAB-314FD6305AF7}" destId="{B877A9FC-0081-471E-B8D5-EA6C3DF79347}" srcOrd="14" destOrd="0" presId="urn:microsoft.com/office/officeart/2016/7/layout/RepeatingBendingProcessNew"/>
    <dgm:cxn modelId="{E5DB2340-92E2-4A48-A6DF-4DF246271283}" type="presParOf" srcId="{8917B0A8-EDE7-458F-ACAB-314FD6305AF7}" destId="{B771EE04-92CA-49E5-BEE4-72F1D5E307BE}" srcOrd="15" destOrd="0" presId="urn:microsoft.com/office/officeart/2016/7/layout/RepeatingBendingProcessNew"/>
    <dgm:cxn modelId="{904F953F-2EF2-422D-BB3C-CACB4EF46F8C}" type="presParOf" srcId="{B771EE04-92CA-49E5-BEE4-72F1D5E307BE}" destId="{45372966-6BA1-4207-9A5E-9C73A0022C5D}" srcOrd="0" destOrd="0" presId="urn:microsoft.com/office/officeart/2016/7/layout/RepeatingBendingProcessNew"/>
    <dgm:cxn modelId="{27C95240-EA07-4DD9-80BE-AC01AF7E406E}" type="presParOf" srcId="{8917B0A8-EDE7-458F-ACAB-314FD6305AF7}" destId="{42656258-9679-4002-9320-3329AA78593D}" srcOrd="16" destOrd="0" presId="urn:microsoft.com/office/officeart/2016/7/layout/RepeatingBendingProcessNew"/>
    <dgm:cxn modelId="{ED9D7516-6080-47AC-8FF1-4FDDD51819D5}" type="presParOf" srcId="{8917B0A8-EDE7-458F-ACAB-314FD6305AF7}" destId="{7914F05B-CA0F-4601-9150-6C813ED4F0E2}" srcOrd="17" destOrd="0" presId="urn:microsoft.com/office/officeart/2016/7/layout/RepeatingBendingProcessNew"/>
    <dgm:cxn modelId="{73D573E4-7656-4369-94EC-2C59B3EE622F}" type="presParOf" srcId="{7914F05B-CA0F-4601-9150-6C813ED4F0E2}" destId="{D97386AF-324A-42E1-884C-789814F3B3A9}" srcOrd="0" destOrd="0" presId="urn:microsoft.com/office/officeart/2016/7/layout/RepeatingBendingProcessNew"/>
    <dgm:cxn modelId="{9BAD0B21-AD5D-4428-9BB2-E708F45D5B70}" type="presParOf" srcId="{8917B0A8-EDE7-458F-ACAB-314FD6305AF7}" destId="{D51EEDC2-DCFE-49D5-B2D1-FB1B81CE4A39}" srcOrd="18" destOrd="0" presId="urn:microsoft.com/office/officeart/2016/7/layout/RepeatingBendingProcessNew"/>
    <dgm:cxn modelId="{DE8FC2B2-1B6C-4A64-882E-64DFA432E02E}" type="presParOf" srcId="{8917B0A8-EDE7-458F-ACAB-314FD6305AF7}" destId="{5D0047FA-79D6-4ABE-848B-916BE2FEEE29}" srcOrd="19" destOrd="0" presId="urn:microsoft.com/office/officeart/2016/7/layout/RepeatingBendingProcessNew"/>
    <dgm:cxn modelId="{AF7692F1-3E83-467D-B112-0ABA78824618}" type="presParOf" srcId="{5D0047FA-79D6-4ABE-848B-916BE2FEEE29}" destId="{47BFD07D-C504-43B2-9147-E178EAE4493F}" srcOrd="0" destOrd="0" presId="urn:microsoft.com/office/officeart/2016/7/layout/RepeatingBendingProcessNew"/>
    <dgm:cxn modelId="{77FDF8C4-888E-4358-ACF2-583824437893}" type="presParOf" srcId="{8917B0A8-EDE7-458F-ACAB-314FD6305AF7}" destId="{F4908FB8-7872-48D3-917D-BA63F02DE6AC}" srcOrd="20" destOrd="0" presId="urn:microsoft.com/office/officeart/2016/7/layout/RepeatingBendingProcessNew"/>
    <dgm:cxn modelId="{46300195-A92E-4250-8FEA-3AB4AAFCD54A}" type="presParOf" srcId="{8917B0A8-EDE7-458F-ACAB-314FD6305AF7}" destId="{27E407B9-1194-4B82-AE90-5FFF933A061E}" srcOrd="21" destOrd="0" presId="urn:microsoft.com/office/officeart/2016/7/layout/RepeatingBendingProcessNew"/>
    <dgm:cxn modelId="{AD77869B-8DE6-4F0E-8CE9-B440A178FA60}" type="presParOf" srcId="{27E407B9-1194-4B82-AE90-5FFF933A061E}" destId="{C5A0C975-905D-42A2-9C4D-1364B51969A6}" srcOrd="0" destOrd="0" presId="urn:microsoft.com/office/officeart/2016/7/layout/RepeatingBendingProcessNew"/>
    <dgm:cxn modelId="{76379F3C-CE36-4B7E-AFCE-1A23E74DA974}" type="presParOf" srcId="{8917B0A8-EDE7-458F-ACAB-314FD6305AF7}" destId="{D029927B-73F7-4FE1-968C-C9590191DBBF}" srcOrd="2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2B493D-9AEE-42FE-B1DC-89B03B9F855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9CA1C3D-2338-4EA3-80D4-A35530397052}">
      <dgm:prSet/>
      <dgm:spPr/>
      <dgm:t>
        <a:bodyPr/>
        <a:lstStyle/>
        <a:p>
          <a:r>
            <a:rPr lang="en-US" dirty="0"/>
            <a:t>Vecka 2-3 		Anfallsspel &amp; Försvar &amp; Kontringar</a:t>
          </a:r>
        </a:p>
      </dgm:t>
    </dgm:pt>
    <dgm:pt modelId="{B4643AFD-10DB-458C-9B81-E3EB409D2F8B}" type="parTrans" cxnId="{06E19032-1745-479A-A87D-4E730AF2207B}">
      <dgm:prSet/>
      <dgm:spPr/>
      <dgm:t>
        <a:bodyPr/>
        <a:lstStyle/>
        <a:p>
          <a:endParaRPr lang="en-US"/>
        </a:p>
      </dgm:t>
    </dgm:pt>
    <dgm:pt modelId="{6CD18D47-9C17-42D6-BF01-5EB15839E7D0}" type="sibTrans" cxnId="{06E19032-1745-479A-A87D-4E730AF2207B}">
      <dgm:prSet/>
      <dgm:spPr/>
      <dgm:t>
        <a:bodyPr/>
        <a:lstStyle/>
        <a:p>
          <a:endParaRPr lang="en-US"/>
        </a:p>
      </dgm:t>
    </dgm:pt>
    <dgm:pt modelId="{395B673F-2BCD-487E-B16F-D62C1EF10F91}">
      <dgm:prSet/>
      <dgm:spPr/>
      <dgm:t>
        <a:bodyPr/>
        <a:lstStyle/>
        <a:p>
          <a:r>
            <a:rPr lang="en-US" dirty="0"/>
            <a:t>Vecka 4			Presspel &amp; Possession</a:t>
          </a:r>
        </a:p>
      </dgm:t>
    </dgm:pt>
    <dgm:pt modelId="{43C3F2B1-5CE1-4CF2-B4EF-23956F546153}" type="parTrans" cxnId="{66622A5E-0554-4960-8E3F-A8B16775BFA6}">
      <dgm:prSet/>
      <dgm:spPr/>
      <dgm:t>
        <a:bodyPr/>
        <a:lstStyle/>
        <a:p>
          <a:endParaRPr lang="en-US"/>
        </a:p>
      </dgm:t>
    </dgm:pt>
    <dgm:pt modelId="{B12BC3F9-15A7-4C99-9638-46E2FD497CE7}" type="sibTrans" cxnId="{66622A5E-0554-4960-8E3F-A8B16775BFA6}">
      <dgm:prSet/>
      <dgm:spPr/>
      <dgm:t>
        <a:bodyPr/>
        <a:lstStyle/>
        <a:p>
          <a:endParaRPr lang="en-US"/>
        </a:p>
      </dgm:t>
    </dgm:pt>
    <dgm:pt modelId="{0ADA9933-F66D-40EE-B975-EBC348F36CBA}">
      <dgm:prSet/>
      <dgm:spPr/>
      <dgm:t>
        <a:bodyPr/>
        <a:lstStyle/>
        <a:p>
          <a:r>
            <a:rPr lang="en-US" dirty="0"/>
            <a:t>Vecka 5			Formationsövning 7 mot 7			Cup - La Femme</a:t>
          </a:r>
        </a:p>
      </dgm:t>
    </dgm:pt>
    <dgm:pt modelId="{9F4BD1CD-FA32-4F5A-B7A6-404467432A73}" type="parTrans" cxnId="{68DB808F-F3EA-49DA-8167-CDBEB9F9BB09}">
      <dgm:prSet/>
      <dgm:spPr/>
      <dgm:t>
        <a:bodyPr/>
        <a:lstStyle/>
        <a:p>
          <a:endParaRPr lang="en-US"/>
        </a:p>
      </dgm:t>
    </dgm:pt>
    <dgm:pt modelId="{EA9FF859-3A38-44F6-907A-51DECDDBFF7F}" type="sibTrans" cxnId="{68DB808F-F3EA-49DA-8167-CDBEB9F9BB09}">
      <dgm:prSet/>
      <dgm:spPr/>
      <dgm:t>
        <a:bodyPr/>
        <a:lstStyle/>
        <a:p>
          <a:endParaRPr lang="en-US"/>
        </a:p>
      </dgm:t>
    </dgm:pt>
    <dgm:pt modelId="{D07AC2F8-AF86-476A-8CA9-B8933BAE0908}">
      <dgm:prSet/>
      <dgm:spPr/>
      <dgm:t>
        <a:bodyPr/>
        <a:lstStyle/>
        <a:p>
          <a:r>
            <a:rPr lang="en-US" dirty="0"/>
            <a:t>Vecka 6 		Possession, Presspel &amp; Kontringar		</a:t>
          </a:r>
        </a:p>
      </dgm:t>
    </dgm:pt>
    <dgm:pt modelId="{2BDC2541-401B-4DEC-9ADD-9994FD84BA44}" type="parTrans" cxnId="{0E8E9908-3C90-4D58-BEE6-7B46970EAFF1}">
      <dgm:prSet/>
      <dgm:spPr/>
      <dgm:t>
        <a:bodyPr/>
        <a:lstStyle/>
        <a:p>
          <a:endParaRPr lang="en-US"/>
        </a:p>
      </dgm:t>
    </dgm:pt>
    <dgm:pt modelId="{5658D9DF-0A46-4064-B722-47C55D61FBF0}" type="sibTrans" cxnId="{0E8E9908-3C90-4D58-BEE6-7B46970EAFF1}">
      <dgm:prSet/>
      <dgm:spPr/>
      <dgm:t>
        <a:bodyPr/>
        <a:lstStyle/>
        <a:p>
          <a:endParaRPr lang="en-US"/>
        </a:p>
      </dgm:t>
    </dgm:pt>
    <dgm:pt modelId="{2B854930-54BC-40FD-AD6A-198334D06B13}">
      <dgm:prSet/>
      <dgm:spPr/>
      <dgm:t>
        <a:bodyPr/>
        <a:lstStyle/>
        <a:p>
          <a:r>
            <a:rPr lang="en-US" dirty="0"/>
            <a:t>Vecka 7			Anfallsspel &amp; Försvar				Träningsmatch - 15 </a:t>
          </a:r>
          <a:r>
            <a:rPr lang="en-US" dirty="0" err="1"/>
            <a:t>feb</a:t>
          </a:r>
          <a:r>
            <a:rPr lang="en-US" dirty="0"/>
            <a:t> - Gripenbergs SK		</a:t>
          </a:r>
        </a:p>
      </dgm:t>
    </dgm:pt>
    <dgm:pt modelId="{A7578B59-E153-4F6B-A435-B03EEE1B6C2F}" type="parTrans" cxnId="{90785971-AAA1-4CB0-A3DF-D74181F456BD}">
      <dgm:prSet/>
      <dgm:spPr/>
      <dgm:t>
        <a:bodyPr/>
        <a:lstStyle/>
        <a:p>
          <a:endParaRPr lang="en-US"/>
        </a:p>
      </dgm:t>
    </dgm:pt>
    <dgm:pt modelId="{565DE26C-89E2-4320-A767-4CE74F83BFFE}" type="sibTrans" cxnId="{90785971-AAA1-4CB0-A3DF-D74181F456BD}">
      <dgm:prSet/>
      <dgm:spPr/>
      <dgm:t>
        <a:bodyPr/>
        <a:lstStyle/>
        <a:p>
          <a:endParaRPr lang="en-US"/>
        </a:p>
      </dgm:t>
    </dgm:pt>
    <dgm:pt modelId="{EC4FD9EF-AEB5-4C54-8D5A-5B1BC21E8FE1}">
      <dgm:prSet/>
      <dgm:spPr/>
      <dgm:t>
        <a:bodyPr/>
        <a:lstStyle/>
        <a:p>
          <a:r>
            <a:rPr lang="en-US" dirty="0"/>
            <a:t>Vecka 8	 		Speluppbyggnad &amp; Fasta situationer		</a:t>
          </a:r>
        </a:p>
      </dgm:t>
    </dgm:pt>
    <dgm:pt modelId="{08450B5C-C60C-493A-8734-5ED4755B5D1F}" type="parTrans" cxnId="{037067BB-63C6-4E51-8A01-2D8BD447D629}">
      <dgm:prSet/>
      <dgm:spPr/>
      <dgm:t>
        <a:bodyPr/>
        <a:lstStyle/>
        <a:p>
          <a:endParaRPr lang="en-US"/>
        </a:p>
      </dgm:t>
    </dgm:pt>
    <dgm:pt modelId="{03BEF3C9-0F39-499A-9EB7-02D13E80953B}" type="sibTrans" cxnId="{037067BB-63C6-4E51-8A01-2D8BD447D629}">
      <dgm:prSet/>
      <dgm:spPr/>
      <dgm:t>
        <a:bodyPr/>
        <a:lstStyle/>
        <a:p>
          <a:endParaRPr lang="en-US"/>
        </a:p>
      </dgm:t>
    </dgm:pt>
    <dgm:pt modelId="{1840B868-4186-42A2-8D8E-2BC5BD63C467}">
      <dgm:prSet/>
      <dgm:spPr/>
      <dgm:t>
        <a:bodyPr/>
        <a:lstStyle/>
        <a:p>
          <a:r>
            <a:rPr lang="en-US" dirty="0"/>
            <a:t>Vecka 9			Possession, Presspel &amp; Kontringar		Träningsmatch - 2 mars - </a:t>
          </a:r>
          <a:r>
            <a:rPr lang="en-US" dirty="0" err="1"/>
            <a:t>Ekhagens</a:t>
          </a:r>
          <a:r>
            <a:rPr lang="en-US" dirty="0"/>
            <a:t> IF </a:t>
          </a:r>
        </a:p>
      </dgm:t>
    </dgm:pt>
    <dgm:pt modelId="{F3C7A80B-0C88-4101-84F9-29F3D8D0C937}" type="parTrans" cxnId="{D0F98E67-AC97-4C30-8E11-0C0C090A5C7D}">
      <dgm:prSet/>
      <dgm:spPr/>
      <dgm:t>
        <a:bodyPr/>
        <a:lstStyle/>
        <a:p>
          <a:endParaRPr lang="en-US"/>
        </a:p>
      </dgm:t>
    </dgm:pt>
    <dgm:pt modelId="{B016293D-B0D6-4A7A-B75A-24B5F279066E}" type="sibTrans" cxnId="{D0F98E67-AC97-4C30-8E11-0C0C090A5C7D}">
      <dgm:prSet/>
      <dgm:spPr/>
      <dgm:t>
        <a:bodyPr/>
        <a:lstStyle/>
        <a:p>
          <a:endParaRPr lang="en-US"/>
        </a:p>
      </dgm:t>
    </dgm:pt>
    <dgm:pt modelId="{C91828B6-2B3D-47B1-B324-356C8E875EF8}">
      <dgm:prSet/>
      <dgm:spPr/>
      <dgm:t>
        <a:bodyPr/>
        <a:lstStyle/>
        <a:p>
          <a:r>
            <a:rPr lang="en-US" dirty="0"/>
            <a:t>Vecka 10 		Anfallsspel &amp; Försvar				Träningsmatch – 10 mars – </a:t>
          </a:r>
          <a:r>
            <a:rPr lang="en-US" dirty="0" err="1"/>
            <a:t>Rås</a:t>
          </a:r>
          <a:r>
            <a:rPr lang="en-US" dirty="0"/>
            <a:t> LB</a:t>
          </a:r>
        </a:p>
      </dgm:t>
    </dgm:pt>
    <dgm:pt modelId="{DF44EBCD-D223-4280-871D-9BEBC38B082E}" type="parTrans" cxnId="{6E7A9FE8-6046-41E2-800A-A992F6C7D1DA}">
      <dgm:prSet/>
      <dgm:spPr/>
      <dgm:t>
        <a:bodyPr/>
        <a:lstStyle/>
        <a:p>
          <a:endParaRPr lang="en-US"/>
        </a:p>
      </dgm:t>
    </dgm:pt>
    <dgm:pt modelId="{F44FE6D2-566B-4DB7-AAE5-9BA0A28A4978}" type="sibTrans" cxnId="{6E7A9FE8-6046-41E2-800A-A992F6C7D1DA}">
      <dgm:prSet/>
      <dgm:spPr/>
      <dgm:t>
        <a:bodyPr/>
        <a:lstStyle/>
        <a:p>
          <a:endParaRPr lang="en-US"/>
        </a:p>
      </dgm:t>
    </dgm:pt>
    <dgm:pt modelId="{523C94CA-A93E-4816-B6D2-C22DCAC38BBE}">
      <dgm:prSet/>
      <dgm:spPr/>
      <dgm:t>
        <a:bodyPr/>
        <a:lstStyle/>
        <a:p>
          <a:r>
            <a:rPr lang="en-US" dirty="0"/>
            <a:t>Vecka 11 		Possession, Presspel &amp; Kontringar		Toyota Cup		</a:t>
          </a:r>
        </a:p>
      </dgm:t>
    </dgm:pt>
    <dgm:pt modelId="{25EDC37B-DB49-471D-9DBD-929727BB6A5E}" type="parTrans" cxnId="{56D477E7-46FF-436D-88B2-AAD9A04D1652}">
      <dgm:prSet/>
      <dgm:spPr/>
      <dgm:t>
        <a:bodyPr/>
        <a:lstStyle/>
        <a:p>
          <a:endParaRPr lang="en-US"/>
        </a:p>
      </dgm:t>
    </dgm:pt>
    <dgm:pt modelId="{33135C58-54C4-4AB7-96EC-581E2D341D90}" type="sibTrans" cxnId="{56D477E7-46FF-436D-88B2-AAD9A04D1652}">
      <dgm:prSet/>
      <dgm:spPr/>
      <dgm:t>
        <a:bodyPr/>
        <a:lstStyle/>
        <a:p>
          <a:endParaRPr lang="en-US"/>
        </a:p>
      </dgm:t>
    </dgm:pt>
    <dgm:pt modelId="{95F341CA-4063-4476-8692-1D854990149A}">
      <dgm:prSet/>
      <dgm:spPr/>
      <dgm:t>
        <a:bodyPr/>
        <a:lstStyle/>
        <a:p>
          <a:r>
            <a:rPr lang="en-US" dirty="0"/>
            <a:t>Vecka 12 		Anfallsspel &amp; Försvar				Toyota Cup</a:t>
          </a:r>
        </a:p>
      </dgm:t>
    </dgm:pt>
    <dgm:pt modelId="{D99A8A8F-B263-47D0-AFBE-65219BB69806}" type="parTrans" cxnId="{2A5B5045-0F25-4CCA-8122-4D593A58ADAD}">
      <dgm:prSet/>
      <dgm:spPr/>
      <dgm:t>
        <a:bodyPr/>
        <a:lstStyle/>
        <a:p>
          <a:endParaRPr lang="en-US"/>
        </a:p>
      </dgm:t>
    </dgm:pt>
    <dgm:pt modelId="{43DC7E62-AB61-42FC-A3A1-3203B6FE5876}" type="sibTrans" cxnId="{2A5B5045-0F25-4CCA-8122-4D593A58ADAD}">
      <dgm:prSet/>
      <dgm:spPr/>
      <dgm:t>
        <a:bodyPr/>
        <a:lstStyle/>
        <a:p>
          <a:endParaRPr lang="en-US"/>
        </a:p>
      </dgm:t>
    </dgm:pt>
    <dgm:pt modelId="{5F0DDCBB-26B9-45BB-99E6-489C65BB0586}">
      <dgm:prSet/>
      <dgm:spPr/>
      <dgm:t>
        <a:bodyPr/>
        <a:lstStyle/>
        <a:p>
          <a:r>
            <a:rPr lang="en-US" dirty="0"/>
            <a:t>Vecka 13		Speluppbyggnad &amp; Fasta situationer		Toyota Cup</a:t>
          </a:r>
        </a:p>
      </dgm:t>
    </dgm:pt>
    <dgm:pt modelId="{24222378-58A7-4E56-8368-AE8291FDB6E9}" type="parTrans" cxnId="{C03A1E70-1547-4398-B508-878F0B5AE96C}">
      <dgm:prSet/>
      <dgm:spPr/>
      <dgm:t>
        <a:bodyPr/>
        <a:lstStyle/>
        <a:p>
          <a:endParaRPr lang="en-US"/>
        </a:p>
      </dgm:t>
    </dgm:pt>
    <dgm:pt modelId="{A7202747-1F73-44E5-9FDA-B75476CE1B15}" type="sibTrans" cxnId="{C03A1E70-1547-4398-B508-878F0B5AE96C}">
      <dgm:prSet/>
      <dgm:spPr/>
      <dgm:t>
        <a:bodyPr/>
        <a:lstStyle/>
        <a:p>
          <a:endParaRPr lang="en-US"/>
        </a:p>
      </dgm:t>
    </dgm:pt>
    <dgm:pt modelId="{3BA89A76-5620-4AC0-8F92-FA2B683EF36A}">
      <dgm:prSet/>
      <dgm:spPr/>
      <dgm:t>
        <a:bodyPr/>
        <a:lstStyle/>
        <a:p>
          <a:r>
            <a:rPr lang="en-US" dirty="0"/>
            <a:t>Vecka 14		Possession &amp; Presspel				6 </a:t>
          </a:r>
          <a:r>
            <a:rPr lang="en-US" dirty="0" err="1"/>
            <a:t>april</a:t>
          </a:r>
          <a:r>
            <a:rPr lang="en-US" dirty="0"/>
            <a:t> - Träningsläger</a:t>
          </a:r>
        </a:p>
      </dgm:t>
    </dgm:pt>
    <dgm:pt modelId="{00CA079B-922D-43EC-A287-883166A70AB1}" type="parTrans" cxnId="{EA42A191-5574-4014-B2B4-174C9656079E}">
      <dgm:prSet/>
      <dgm:spPr/>
      <dgm:t>
        <a:bodyPr/>
        <a:lstStyle/>
        <a:p>
          <a:endParaRPr lang="en-US"/>
        </a:p>
      </dgm:t>
    </dgm:pt>
    <dgm:pt modelId="{594F77B4-7DE9-487E-ABEF-D16C72A69559}" type="sibTrans" cxnId="{EA42A191-5574-4014-B2B4-174C9656079E}">
      <dgm:prSet/>
      <dgm:spPr/>
      <dgm:t>
        <a:bodyPr/>
        <a:lstStyle/>
        <a:p>
          <a:endParaRPr lang="en-US"/>
        </a:p>
      </dgm:t>
    </dgm:pt>
    <dgm:pt modelId="{AB796B8D-7DE4-4A14-B0F6-AA77EB232F79}">
      <dgm:prSet/>
      <dgm:spPr/>
      <dgm:t>
        <a:bodyPr/>
        <a:lstStyle/>
        <a:p>
          <a:r>
            <a:rPr lang="en-US" dirty="0"/>
            <a:t>Vecka 15 		Speluppbyggnad &amp; Försvar			Seriestart						</a:t>
          </a:r>
        </a:p>
      </dgm:t>
    </dgm:pt>
    <dgm:pt modelId="{F0290587-49B3-41EC-9A18-28F4179B5FE0}" type="parTrans" cxnId="{A30F0D54-2638-442E-9BA4-B651D4DEF386}">
      <dgm:prSet/>
      <dgm:spPr/>
      <dgm:t>
        <a:bodyPr/>
        <a:lstStyle/>
        <a:p>
          <a:endParaRPr lang="en-US"/>
        </a:p>
      </dgm:t>
    </dgm:pt>
    <dgm:pt modelId="{C1D7BFF6-E765-4784-BC22-B0ED48BF36D7}" type="sibTrans" cxnId="{A30F0D54-2638-442E-9BA4-B651D4DEF386}">
      <dgm:prSet/>
      <dgm:spPr/>
      <dgm:t>
        <a:bodyPr/>
        <a:lstStyle/>
        <a:p>
          <a:endParaRPr lang="en-US"/>
        </a:p>
      </dgm:t>
    </dgm:pt>
    <dgm:pt modelId="{25160B31-6780-4AA9-ACF0-4ACD10703874}">
      <dgm:prSet/>
      <dgm:spPr/>
      <dgm:t>
        <a:bodyPr/>
        <a:lstStyle/>
        <a:p>
          <a:endParaRPr lang="en-US" dirty="0"/>
        </a:p>
      </dgm:t>
    </dgm:pt>
    <dgm:pt modelId="{200266E8-14CF-4233-9918-63313C4D240F}" type="parTrans" cxnId="{499E879B-22F4-405D-9934-B7B1D580A7D4}">
      <dgm:prSet/>
      <dgm:spPr/>
      <dgm:t>
        <a:bodyPr/>
        <a:lstStyle/>
        <a:p>
          <a:endParaRPr lang="en-US"/>
        </a:p>
      </dgm:t>
    </dgm:pt>
    <dgm:pt modelId="{5A0D8B62-63A6-4441-949D-6A279F4E3A4B}" type="sibTrans" cxnId="{499E879B-22F4-405D-9934-B7B1D580A7D4}">
      <dgm:prSet/>
      <dgm:spPr/>
      <dgm:t>
        <a:bodyPr/>
        <a:lstStyle/>
        <a:p>
          <a:endParaRPr lang="en-US"/>
        </a:p>
      </dgm:t>
    </dgm:pt>
    <dgm:pt modelId="{A0D7DF72-ADA6-4DBB-A478-9AB026E45AAD}" type="pres">
      <dgm:prSet presAssocID="{122B493D-9AEE-42FE-B1DC-89B03B9F855E}" presName="vert0" presStyleCnt="0">
        <dgm:presLayoutVars>
          <dgm:dir/>
          <dgm:animOne val="branch"/>
          <dgm:animLvl val="lvl"/>
        </dgm:presLayoutVars>
      </dgm:prSet>
      <dgm:spPr/>
    </dgm:pt>
    <dgm:pt modelId="{C4793893-92D5-4672-8B8D-CF35421E5EB7}" type="pres">
      <dgm:prSet presAssocID="{79CA1C3D-2338-4EA3-80D4-A35530397052}" presName="thickLine" presStyleLbl="alignNode1" presStyleIdx="0" presStyleCnt="14"/>
      <dgm:spPr/>
    </dgm:pt>
    <dgm:pt modelId="{47072D23-3F2C-4819-B135-DD22B2A3B279}" type="pres">
      <dgm:prSet presAssocID="{79CA1C3D-2338-4EA3-80D4-A35530397052}" presName="horz1" presStyleCnt="0"/>
      <dgm:spPr/>
    </dgm:pt>
    <dgm:pt modelId="{2CFA6287-F39E-49BF-A063-38EDE639062B}" type="pres">
      <dgm:prSet presAssocID="{79CA1C3D-2338-4EA3-80D4-A35530397052}" presName="tx1" presStyleLbl="revTx" presStyleIdx="0" presStyleCnt="14"/>
      <dgm:spPr/>
    </dgm:pt>
    <dgm:pt modelId="{89EEFCA3-26EC-48F3-ABBD-833D1A4B3065}" type="pres">
      <dgm:prSet presAssocID="{79CA1C3D-2338-4EA3-80D4-A35530397052}" presName="vert1" presStyleCnt="0"/>
      <dgm:spPr/>
    </dgm:pt>
    <dgm:pt modelId="{06B4F286-8B4E-4FAB-8A3D-39719F1E879B}" type="pres">
      <dgm:prSet presAssocID="{395B673F-2BCD-487E-B16F-D62C1EF10F91}" presName="thickLine" presStyleLbl="alignNode1" presStyleIdx="1" presStyleCnt="14"/>
      <dgm:spPr/>
    </dgm:pt>
    <dgm:pt modelId="{9F6CC75C-F650-4C59-956A-2421BA3E9951}" type="pres">
      <dgm:prSet presAssocID="{395B673F-2BCD-487E-B16F-D62C1EF10F91}" presName="horz1" presStyleCnt="0"/>
      <dgm:spPr/>
    </dgm:pt>
    <dgm:pt modelId="{FD2F440A-AF5E-445C-A551-5A09F12C2AE7}" type="pres">
      <dgm:prSet presAssocID="{395B673F-2BCD-487E-B16F-D62C1EF10F91}" presName="tx1" presStyleLbl="revTx" presStyleIdx="1" presStyleCnt="14"/>
      <dgm:spPr/>
    </dgm:pt>
    <dgm:pt modelId="{9E75E1AE-F81C-4F2B-9FCC-68E45F60328B}" type="pres">
      <dgm:prSet presAssocID="{395B673F-2BCD-487E-B16F-D62C1EF10F91}" presName="vert1" presStyleCnt="0"/>
      <dgm:spPr/>
    </dgm:pt>
    <dgm:pt modelId="{7FD49F1F-BE45-40CB-A52D-793FD97DDA1B}" type="pres">
      <dgm:prSet presAssocID="{0ADA9933-F66D-40EE-B975-EBC348F36CBA}" presName="thickLine" presStyleLbl="alignNode1" presStyleIdx="2" presStyleCnt="14"/>
      <dgm:spPr/>
    </dgm:pt>
    <dgm:pt modelId="{9075BFA3-FDA2-4B0F-B9CB-1628BA39DF5D}" type="pres">
      <dgm:prSet presAssocID="{0ADA9933-F66D-40EE-B975-EBC348F36CBA}" presName="horz1" presStyleCnt="0"/>
      <dgm:spPr/>
    </dgm:pt>
    <dgm:pt modelId="{A87C5A11-2F6A-4700-AEE6-8B140B06F060}" type="pres">
      <dgm:prSet presAssocID="{0ADA9933-F66D-40EE-B975-EBC348F36CBA}" presName="tx1" presStyleLbl="revTx" presStyleIdx="2" presStyleCnt="14"/>
      <dgm:spPr/>
    </dgm:pt>
    <dgm:pt modelId="{1E107E9F-AA2D-4704-AA52-64DA09D6857C}" type="pres">
      <dgm:prSet presAssocID="{0ADA9933-F66D-40EE-B975-EBC348F36CBA}" presName="vert1" presStyleCnt="0"/>
      <dgm:spPr/>
    </dgm:pt>
    <dgm:pt modelId="{70892861-6942-4C2F-A86F-6FB0BFB7B81D}" type="pres">
      <dgm:prSet presAssocID="{D07AC2F8-AF86-476A-8CA9-B8933BAE0908}" presName="thickLine" presStyleLbl="alignNode1" presStyleIdx="3" presStyleCnt="14"/>
      <dgm:spPr/>
    </dgm:pt>
    <dgm:pt modelId="{C7AA491D-11F9-4D03-9F67-541414A8319E}" type="pres">
      <dgm:prSet presAssocID="{D07AC2F8-AF86-476A-8CA9-B8933BAE0908}" presName="horz1" presStyleCnt="0"/>
      <dgm:spPr/>
    </dgm:pt>
    <dgm:pt modelId="{68E77D00-0266-4C15-BB5D-3DB146E76D38}" type="pres">
      <dgm:prSet presAssocID="{D07AC2F8-AF86-476A-8CA9-B8933BAE0908}" presName="tx1" presStyleLbl="revTx" presStyleIdx="3" presStyleCnt="14"/>
      <dgm:spPr/>
    </dgm:pt>
    <dgm:pt modelId="{633B1FA5-D9C7-4596-BFCE-5C5E6AB9E15E}" type="pres">
      <dgm:prSet presAssocID="{D07AC2F8-AF86-476A-8CA9-B8933BAE0908}" presName="vert1" presStyleCnt="0"/>
      <dgm:spPr/>
    </dgm:pt>
    <dgm:pt modelId="{A34F7D00-5394-477C-B1BB-E172EA426131}" type="pres">
      <dgm:prSet presAssocID="{2B854930-54BC-40FD-AD6A-198334D06B13}" presName="thickLine" presStyleLbl="alignNode1" presStyleIdx="4" presStyleCnt="14"/>
      <dgm:spPr/>
    </dgm:pt>
    <dgm:pt modelId="{196E8302-AC39-4E43-A799-76CFA2031902}" type="pres">
      <dgm:prSet presAssocID="{2B854930-54BC-40FD-AD6A-198334D06B13}" presName="horz1" presStyleCnt="0"/>
      <dgm:spPr/>
    </dgm:pt>
    <dgm:pt modelId="{08F4E18B-C769-4BF5-A44F-E24486E83722}" type="pres">
      <dgm:prSet presAssocID="{2B854930-54BC-40FD-AD6A-198334D06B13}" presName="tx1" presStyleLbl="revTx" presStyleIdx="4" presStyleCnt="14"/>
      <dgm:spPr/>
    </dgm:pt>
    <dgm:pt modelId="{2FA2D67E-9CB5-4497-BD00-103BCA890CA3}" type="pres">
      <dgm:prSet presAssocID="{2B854930-54BC-40FD-AD6A-198334D06B13}" presName="vert1" presStyleCnt="0"/>
      <dgm:spPr/>
    </dgm:pt>
    <dgm:pt modelId="{14BBBE88-611B-4CCD-9E31-A6BD5A85D69A}" type="pres">
      <dgm:prSet presAssocID="{EC4FD9EF-AEB5-4C54-8D5A-5B1BC21E8FE1}" presName="thickLine" presStyleLbl="alignNode1" presStyleIdx="5" presStyleCnt="14"/>
      <dgm:spPr/>
    </dgm:pt>
    <dgm:pt modelId="{92DA55F8-75EA-4E4C-98F0-24DD386F92A7}" type="pres">
      <dgm:prSet presAssocID="{EC4FD9EF-AEB5-4C54-8D5A-5B1BC21E8FE1}" presName="horz1" presStyleCnt="0"/>
      <dgm:spPr/>
    </dgm:pt>
    <dgm:pt modelId="{3203FE44-D69C-43E5-9E2B-4104A5633A3C}" type="pres">
      <dgm:prSet presAssocID="{EC4FD9EF-AEB5-4C54-8D5A-5B1BC21E8FE1}" presName="tx1" presStyleLbl="revTx" presStyleIdx="5" presStyleCnt="14"/>
      <dgm:spPr/>
    </dgm:pt>
    <dgm:pt modelId="{FED68147-FAE5-4E62-A048-EC7C283BB029}" type="pres">
      <dgm:prSet presAssocID="{EC4FD9EF-AEB5-4C54-8D5A-5B1BC21E8FE1}" presName="vert1" presStyleCnt="0"/>
      <dgm:spPr/>
    </dgm:pt>
    <dgm:pt modelId="{BFD29300-7745-4294-B234-D2C9EE5665D8}" type="pres">
      <dgm:prSet presAssocID="{1840B868-4186-42A2-8D8E-2BC5BD63C467}" presName="thickLine" presStyleLbl="alignNode1" presStyleIdx="6" presStyleCnt="14"/>
      <dgm:spPr/>
    </dgm:pt>
    <dgm:pt modelId="{0199CFD2-693B-4385-914F-CDB9CC5741FB}" type="pres">
      <dgm:prSet presAssocID="{1840B868-4186-42A2-8D8E-2BC5BD63C467}" presName="horz1" presStyleCnt="0"/>
      <dgm:spPr/>
    </dgm:pt>
    <dgm:pt modelId="{7DD6494A-FF9F-49D2-AE78-E98CEEA4944A}" type="pres">
      <dgm:prSet presAssocID="{1840B868-4186-42A2-8D8E-2BC5BD63C467}" presName="tx1" presStyleLbl="revTx" presStyleIdx="6" presStyleCnt="14"/>
      <dgm:spPr/>
    </dgm:pt>
    <dgm:pt modelId="{E2170680-7E3A-4610-900D-1A7176FC2324}" type="pres">
      <dgm:prSet presAssocID="{1840B868-4186-42A2-8D8E-2BC5BD63C467}" presName="vert1" presStyleCnt="0"/>
      <dgm:spPr/>
    </dgm:pt>
    <dgm:pt modelId="{236E0A03-D60A-47AB-BA4F-631E1DD8F39A}" type="pres">
      <dgm:prSet presAssocID="{C91828B6-2B3D-47B1-B324-356C8E875EF8}" presName="thickLine" presStyleLbl="alignNode1" presStyleIdx="7" presStyleCnt="14"/>
      <dgm:spPr/>
    </dgm:pt>
    <dgm:pt modelId="{601E8994-ABAA-478A-A96B-187FBFF3022B}" type="pres">
      <dgm:prSet presAssocID="{C91828B6-2B3D-47B1-B324-356C8E875EF8}" presName="horz1" presStyleCnt="0"/>
      <dgm:spPr/>
    </dgm:pt>
    <dgm:pt modelId="{B0FB805D-CA6A-4C5B-B672-E1D8E61D665D}" type="pres">
      <dgm:prSet presAssocID="{C91828B6-2B3D-47B1-B324-356C8E875EF8}" presName="tx1" presStyleLbl="revTx" presStyleIdx="7" presStyleCnt="14"/>
      <dgm:spPr/>
    </dgm:pt>
    <dgm:pt modelId="{CB4B03C0-386A-48DE-BE5F-4FB47FCB9C96}" type="pres">
      <dgm:prSet presAssocID="{C91828B6-2B3D-47B1-B324-356C8E875EF8}" presName="vert1" presStyleCnt="0"/>
      <dgm:spPr/>
    </dgm:pt>
    <dgm:pt modelId="{D1B417AF-44E9-4DB5-8EAC-D7DD77AB3BBF}" type="pres">
      <dgm:prSet presAssocID="{523C94CA-A93E-4816-B6D2-C22DCAC38BBE}" presName="thickLine" presStyleLbl="alignNode1" presStyleIdx="8" presStyleCnt="14"/>
      <dgm:spPr/>
    </dgm:pt>
    <dgm:pt modelId="{EFA2524B-6D51-4A19-85E1-6FA9F1C78449}" type="pres">
      <dgm:prSet presAssocID="{523C94CA-A93E-4816-B6D2-C22DCAC38BBE}" presName="horz1" presStyleCnt="0"/>
      <dgm:spPr/>
    </dgm:pt>
    <dgm:pt modelId="{3FF815A1-5360-49F7-868F-1014B5E853F7}" type="pres">
      <dgm:prSet presAssocID="{523C94CA-A93E-4816-B6D2-C22DCAC38BBE}" presName="tx1" presStyleLbl="revTx" presStyleIdx="8" presStyleCnt="14"/>
      <dgm:spPr/>
    </dgm:pt>
    <dgm:pt modelId="{89FC7950-FFB4-4AB5-B4A3-44C0B250AC1F}" type="pres">
      <dgm:prSet presAssocID="{523C94CA-A93E-4816-B6D2-C22DCAC38BBE}" presName="vert1" presStyleCnt="0"/>
      <dgm:spPr/>
    </dgm:pt>
    <dgm:pt modelId="{D685703E-56C9-4785-A4A1-051541CE2FB0}" type="pres">
      <dgm:prSet presAssocID="{95F341CA-4063-4476-8692-1D854990149A}" presName="thickLine" presStyleLbl="alignNode1" presStyleIdx="9" presStyleCnt="14"/>
      <dgm:spPr/>
    </dgm:pt>
    <dgm:pt modelId="{D7F69C72-360F-4D94-BCBD-DA9BA7314FCF}" type="pres">
      <dgm:prSet presAssocID="{95F341CA-4063-4476-8692-1D854990149A}" presName="horz1" presStyleCnt="0"/>
      <dgm:spPr/>
    </dgm:pt>
    <dgm:pt modelId="{C4EDE12B-D621-47AA-B48A-98AD945F1558}" type="pres">
      <dgm:prSet presAssocID="{95F341CA-4063-4476-8692-1D854990149A}" presName="tx1" presStyleLbl="revTx" presStyleIdx="9" presStyleCnt="14"/>
      <dgm:spPr/>
    </dgm:pt>
    <dgm:pt modelId="{A077BCC4-9DF7-4A3A-A7C2-052CAEA184DA}" type="pres">
      <dgm:prSet presAssocID="{95F341CA-4063-4476-8692-1D854990149A}" presName="vert1" presStyleCnt="0"/>
      <dgm:spPr/>
    </dgm:pt>
    <dgm:pt modelId="{EEFEB2B7-6732-418C-9B78-2E86B0CF1290}" type="pres">
      <dgm:prSet presAssocID="{5F0DDCBB-26B9-45BB-99E6-489C65BB0586}" presName="thickLine" presStyleLbl="alignNode1" presStyleIdx="10" presStyleCnt="14"/>
      <dgm:spPr/>
    </dgm:pt>
    <dgm:pt modelId="{ED271128-C7E1-40DD-BC51-B778DD13FB3A}" type="pres">
      <dgm:prSet presAssocID="{5F0DDCBB-26B9-45BB-99E6-489C65BB0586}" presName="horz1" presStyleCnt="0"/>
      <dgm:spPr/>
    </dgm:pt>
    <dgm:pt modelId="{82161521-4E43-4C39-AAFE-88BFB4E4F7FB}" type="pres">
      <dgm:prSet presAssocID="{5F0DDCBB-26B9-45BB-99E6-489C65BB0586}" presName="tx1" presStyleLbl="revTx" presStyleIdx="10" presStyleCnt="14"/>
      <dgm:spPr/>
    </dgm:pt>
    <dgm:pt modelId="{661CDDD3-82AA-4F9E-AAE4-3D30DBF511DB}" type="pres">
      <dgm:prSet presAssocID="{5F0DDCBB-26B9-45BB-99E6-489C65BB0586}" presName="vert1" presStyleCnt="0"/>
      <dgm:spPr/>
    </dgm:pt>
    <dgm:pt modelId="{ED3E23CB-B947-4C3E-A281-ECB6452ADA25}" type="pres">
      <dgm:prSet presAssocID="{3BA89A76-5620-4AC0-8F92-FA2B683EF36A}" presName="thickLine" presStyleLbl="alignNode1" presStyleIdx="11" presStyleCnt="14"/>
      <dgm:spPr/>
    </dgm:pt>
    <dgm:pt modelId="{CD0B3B37-F6CF-4BE8-A19A-FBB822640B5C}" type="pres">
      <dgm:prSet presAssocID="{3BA89A76-5620-4AC0-8F92-FA2B683EF36A}" presName="horz1" presStyleCnt="0"/>
      <dgm:spPr/>
    </dgm:pt>
    <dgm:pt modelId="{BDF0F1CC-F417-4E23-AE03-C6221990DE47}" type="pres">
      <dgm:prSet presAssocID="{3BA89A76-5620-4AC0-8F92-FA2B683EF36A}" presName="tx1" presStyleLbl="revTx" presStyleIdx="11" presStyleCnt="14"/>
      <dgm:spPr/>
    </dgm:pt>
    <dgm:pt modelId="{D30B2C33-FAE2-464E-BBC7-1C6ADCCC2231}" type="pres">
      <dgm:prSet presAssocID="{3BA89A76-5620-4AC0-8F92-FA2B683EF36A}" presName="vert1" presStyleCnt="0"/>
      <dgm:spPr/>
    </dgm:pt>
    <dgm:pt modelId="{8E9B9FEF-C2AB-4CE9-B9EE-F9DB72A8F7AF}" type="pres">
      <dgm:prSet presAssocID="{AB796B8D-7DE4-4A14-B0F6-AA77EB232F79}" presName="thickLine" presStyleLbl="alignNode1" presStyleIdx="12" presStyleCnt="14"/>
      <dgm:spPr/>
    </dgm:pt>
    <dgm:pt modelId="{F423A1E9-0D81-476D-90FA-6C7046F401EF}" type="pres">
      <dgm:prSet presAssocID="{AB796B8D-7DE4-4A14-B0F6-AA77EB232F79}" presName="horz1" presStyleCnt="0"/>
      <dgm:spPr/>
    </dgm:pt>
    <dgm:pt modelId="{00406B80-5D0E-498E-987C-48A0AFE8DE41}" type="pres">
      <dgm:prSet presAssocID="{AB796B8D-7DE4-4A14-B0F6-AA77EB232F79}" presName="tx1" presStyleLbl="revTx" presStyleIdx="12" presStyleCnt="14"/>
      <dgm:spPr/>
    </dgm:pt>
    <dgm:pt modelId="{B171FD49-9CDB-4EC1-B95C-1B6D838C51CE}" type="pres">
      <dgm:prSet presAssocID="{AB796B8D-7DE4-4A14-B0F6-AA77EB232F79}" presName="vert1" presStyleCnt="0"/>
      <dgm:spPr/>
    </dgm:pt>
    <dgm:pt modelId="{B4E52826-B510-49BB-83A8-54D50F288015}" type="pres">
      <dgm:prSet presAssocID="{25160B31-6780-4AA9-ACF0-4ACD10703874}" presName="thickLine" presStyleLbl="alignNode1" presStyleIdx="13" presStyleCnt="14"/>
      <dgm:spPr/>
    </dgm:pt>
    <dgm:pt modelId="{90F176E6-FEA5-4DC2-B721-E9405382FCF6}" type="pres">
      <dgm:prSet presAssocID="{25160B31-6780-4AA9-ACF0-4ACD10703874}" presName="horz1" presStyleCnt="0"/>
      <dgm:spPr/>
    </dgm:pt>
    <dgm:pt modelId="{2C12489C-07AE-4EFF-87D7-23652232C3D9}" type="pres">
      <dgm:prSet presAssocID="{25160B31-6780-4AA9-ACF0-4ACD10703874}" presName="tx1" presStyleLbl="revTx" presStyleIdx="13" presStyleCnt="14"/>
      <dgm:spPr/>
    </dgm:pt>
    <dgm:pt modelId="{3BD58C27-3799-42CF-9F1F-08D5E34C6F52}" type="pres">
      <dgm:prSet presAssocID="{25160B31-6780-4AA9-ACF0-4ACD10703874}" presName="vert1" presStyleCnt="0"/>
      <dgm:spPr/>
    </dgm:pt>
  </dgm:ptLst>
  <dgm:cxnLst>
    <dgm:cxn modelId="{98F1E606-3054-4126-861A-1C505F387DC1}" type="presOf" srcId="{3BA89A76-5620-4AC0-8F92-FA2B683EF36A}" destId="{BDF0F1CC-F417-4E23-AE03-C6221990DE47}" srcOrd="0" destOrd="0" presId="urn:microsoft.com/office/officeart/2008/layout/LinedList"/>
    <dgm:cxn modelId="{0E8E9908-3C90-4D58-BEE6-7B46970EAFF1}" srcId="{122B493D-9AEE-42FE-B1DC-89B03B9F855E}" destId="{D07AC2F8-AF86-476A-8CA9-B8933BAE0908}" srcOrd="3" destOrd="0" parTransId="{2BDC2541-401B-4DEC-9ADD-9994FD84BA44}" sibTransId="{5658D9DF-0A46-4064-B722-47C55D61FBF0}"/>
    <dgm:cxn modelId="{BB5D000D-A841-48A6-A400-5ABFA1B03AC0}" type="presOf" srcId="{EC4FD9EF-AEB5-4C54-8D5A-5B1BC21E8FE1}" destId="{3203FE44-D69C-43E5-9E2B-4104A5633A3C}" srcOrd="0" destOrd="0" presId="urn:microsoft.com/office/officeart/2008/layout/LinedList"/>
    <dgm:cxn modelId="{634B2C11-0DB6-4949-A0D2-0481C7FF0E17}" type="presOf" srcId="{25160B31-6780-4AA9-ACF0-4ACD10703874}" destId="{2C12489C-07AE-4EFF-87D7-23652232C3D9}" srcOrd="0" destOrd="0" presId="urn:microsoft.com/office/officeart/2008/layout/LinedList"/>
    <dgm:cxn modelId="{06E19032-1745-479A-A87D-4E730AF2207B}" srcId="{122B493D-9AEE-42FE-B1DC-89B03B9F855E}" destId="{79CA1C3D-2338-4EA3-80D4-A35530397052}" srcOrd="0" destOrd="0" parTransId="{B4643AFD-10DB-458C-9B81-E3EB409D2F8B}" sibTransId="{6CD18D47-9C17-42D6-BF01-5EB15839E7D0}"/>
    <dgm:cxn modelId="{00620E3C-81B5-4DB3-ABC1-0E57304878B4}" type="presOf" srcId="{5F0DDCBB-26B9-45BB-99E6-489C65BB0586}" destId="{82161521-4E43-4C39-AAFE-88BFB4E4F7FB}" srcOrd="0" destOrd="0" presId="urn:microsoft.com/office/officeart/2008/layout/LinedList"/>
    <dgm:cxn modelId="{8951205E-55F1-4DB3-946C-0F93DF06D6AC}" type="presOf" srcId="{1840B868-4186-42A2-8D8E-2BC5BD63C467}" destId="{7DD6494A-FF9F-49D2-AE78-E98CEEA4944A}" srcOrd="0" destOrd="0" presId="urn:microsoft.com/office/officeart/2008/layout/LinedList"/>
    <dgm:cxn modelId="{66622A5E-0554-4960-8E3F-A8B16775BFA6}" srcId="{122B493D-9AEE-42FE-B1DC-89B03B9F855E}" destId="{395B673F-2BCD-487E-B16F-D62C1EF10F91}" srcOrd="1" destOrd="0" parTransId="{43C3F2B1-5CE1-4CF2-B4EF-23956F546153}" sibTransId="{B12BC3F9-15A7-4C99-9638-46E2FD497CE7}"/>
    <dgm:cxn modelId="{88462445-F12F-48A8-9AEE-612193430663}" type="presOf" srcId="{2B854930-54BC-40FD-AD6A-198334D06B13}" destId="{08F4E18B-C769-4BF5-A44F-E24486E83722}" srcOrd="0" destOrd="0" presId="urn:microsoft.com/office/officeart/2008/layout/LinedList"/>
    <dgm:cxn modelId="{2A5B5045-0F25-4CCA-8122-4D593A58ADAD}" srcId="{122B493D-9AEE-42FE-B1DC-89B03B9F855E}" destId="{95F341CA-4063-4476-8692-1D854990149A}" srcOrd="9" destOrd="0" parTransId="{D99A8A8F-B263-47D0-AFBE-65219BB69806}" sibTransId="{43DC7E62-AB61-42FC-A3A1-3203B6FE5876}"/>
    <dgm:cxn modelId="{D0F98E67-AC97-4C30-8E11-0C0C090A5C7D}" srcId="{122B493D-9AEE-42FE-B1DC-89B03B9F855E}" destId="{1840B868-4186-42A2-8D8E-2BC5BD63C467}" srcOrd="6" destOrd="0" parTransId="{F3C7A80B-0C88-4101-84F9-29F3D8D0C937}" sibTransId="{B016293D-B0D6-4A7A-B75A-24B5F279066E}"/>
    <dgm:cxn modelId="{9C78E969-FD8E-4152-B8F7-9B61C91EF199}" type="presOf" srcId="{D07AC2F8-AF86-476A-8CA9-B8933BAE0908}" destId="{68E77D00-0266-4C15-BB5D-3DB146E76D38}" srcOrd="0" destOrd="0" presId="urn:microsoft.com/office/officeart/2008/layout/LinedList"/>
    <dgm:cxn modelId="{29BE234D-C10F-4C7E-BE08-50DF5FB5D6C2}" type="presOf" srcId="{95F341CA-4063-4476-8692-1D854990149A}" destId="{C4EDE12B-D621-47AA-B48A-98AD945F1558}" srcOrd="0" destOrd="0" presId="urn:microsoft.com/office/officeart/2008/layout/LinedList"/>
    <dgm:cxn modelId="{F547546E-97EC-4563-8D4F-C708C1A7EE59}" type="presOf" srcId="{79CA1C3D-2338-4EA3-80D4-A35530397052}" destId="{2CFA6287-F39E-49BF-A063-38EDE639062B}" srcOrd="0" destOrd="0" presId="urn:microsoft.com/office/officeart/2008/layout/LinedList"/>
    <dgm:cxn modelId="{C03A1E70-1547-4398-B508-878F0B5AE96C}" srcId="{122B493D-9AEE-42FE-B1DC-89B03B9F855E}" destId="{5F0DDCBB-26B9-45BB-99E6-489C65BB0586}" srcOrd="10" destOrd="0" parTransId="{24222378-58A7-4E56-8368-AE8291FDB6E9}" sibTransId="{A7202747-1F73-44E5-9FDA-B75476CE1B15}"/>
    <dgm:cxn modelId="{90785971-AAA1-4CB0-A3DF-D74181F456BD}" srcId="{122B493D-9AEE-42FE-B1DC-89B03B9F855E}" destId="{2B854930-54BC-40FD-AD6A-198334D06B13}" srcOrd="4" destOrd="0" parTransId="{A7578B59-E153-4F6B-A435-B03EEE1B6C2F}" sibTransId="{565DE26C-89E2-4320-A767-4CE74F83BFFE}"/>
    <dgm:cxn modelId="{A30F0D54-2638-442E-9BA4-B651D4DEF386}" srcId="{122B493D-9AEE-42FE-B1DC-89B03B9F855E}" destId="{AB796B8D-7DE4-4A14-B0F6-AA77EB232F79}" srcOrd="12" destOrd="0" parTransId="{F0290587-49B3-41EC-9A18-28F4179B5FE0}" sibTransId="{C1D7BFF6-E765-4784-BC22-B0ED48BF36D7}"/>
    <dgm:cxn modelId="{EABACC7D-1BCF-49D1-876F-9C33AAB0205D}" type="presOf" srcId="{AB796B8D-7DE4-4A14-B0F6-AA77EB232F79}" destId="{00406B80-5D0E-498E-987C-48A0AFE8DE41}" srcOrd="0" destOrd="0" presId="urn:microsoft.com/office/officeart/2008/layout/LinedList"/>
    <dgm:cxn modelId="{68DB808F-F3EA-49DA-8167-CDBEB9F9BB09}" srcId="{122B493D-9AEE-42FE-B1DC-89B03B9F855E}" destId="{0ADA9933-F66D-40EE-B975-EBC348F36CBA}" srcOrd="2" destOrd="0" parTransId="{9F4BD1CD-FA32-4F5A-B7A6-404467432A73}" sibTransId="{EA9FF859-3A38-44F6-907A-51DECDDBFF7F}"/>
    <dgm:cxn modelId="{EA42A191-5574-4014-B2B4-174C9656079E}" srcId="{122B493D-9AEE-42FE-B1DC-89B03B9F855E}" destId="{3BA89A76-5620-4AC0-8F92-FA2B683EF36A}" srcOrd="11" destOrd="0" parTransId="{00CA079B-922D-43EC-A287-883166A70AB1}" sibTransId="{594F77B4-7DE9-487E-ABEF-D16C72A69559}"/>
    <dgm:cxn modelId="{499E879B-22F4-405D-9934-B7B1D580A7D4}" srcId="{122B493D-9AEE-42FE-B1DC-89B03B9F855E}" destId="{25160B31-6780-4AA9-ACF0-4ACD10703874}" srcOrd="13" destOrd="0" parTransId="{200266E8-14CF-4233-9918-63313C4D240F}" sibTransId="{5A0D8B62-63A6-4441-949D-6A279F4E3A4B}"/>
    <dgm:cxn modelId="{E0DDA99F-297E-47A5-8C13-A307318BC329}" type="presOf" srcId="{C91828B6-2B3D-47B1-B324-356C8E875EF8}" destId="{B0FB805D-CA6A-4C5B-B672-E1D8E61D665D}" srcOrd="0" destOrd="0" presId="urn:microsoft.com/office/officeart/2008/layout/LinedList"/>
    <dgm:cxn modelId="{6804F9A6-E219-4770-9F2F-A87E3E13E29D}" type="presOf" srcId="{395B673F-2BCD-487E-B16F-D62C1EF10F91}" destId="{FD2F440A-AF5E-445C-A551-5A09F12C2AE7}" srcOrd="0" destOrd="0" presId="urn:microsoft.com/office/officeart/2008/layout/LinedList"/>
    <dgm:cxn modelId="{7FF6B2B6-DD53-4CFB-A7BF-F45547B1C4B7}" type="presOf" srcId="{122B493D-9AEE-42FE-B1DC-89B03B9F855E}" destId="{A0D7DF72-ADA6-4DBB-A478-9AB026E45AAD}" srcOrd="0" destOrd="0" presId="urn:microsoft.com/office/officeart/2008/layout/LinedList"/>
    <dgm:cxn modelId="{037067BB-63C6-4E51-8A01-2D8BD447D629}" srcId="{122B493D-9AEE-42FE-B1DC-89B03B9F855E}" destId="{EC4FD9EF-AEB5-4C54-8D5A-5B1BC21E8FE1}" srcOrd="5" destOrd="0" parTransId="{08450B5C-C60C-493A-8734-5ED4755B5D1F}" sibTransId="{03BEF3C9-0F39-499A-9EB7-02D13E80953B}"/>
    <dgm:cxn modelId="{DBA5F4CF-7896-4845-8D8E-A88C3A632C74}" type="presOf" srcId="{0ADA9933-F66D-40EE-B975-EBC348F36CBA}" destId="{A87C5A11-2F6A-4700-AEE6-8B140B06F060}" srcOrd="0" destOrd="0" presId="urn:microsoft.com/office/officeart/2008/layout/LinedList"/>
    <dgm:cxn modelId="{56D477E7-46FF-436D-88B2-AAD9A04D1652}" srcId="{122B493D-9AEE-42FE-B1DC-89B03B9F855E}" destId="{523C94CA-A93E-4816-B6D2-C22DCAC38BBE}" srcOrd="8" destOrd="0" parTransId="{25EDC37B-DB49-471D-9DBD-929727BB6A5E}" sibTransId="{33135C58-54C4-4AB7-96EC-581E2D341D90}"/>
    <dgm:cxn modelId="{6E7A9FE8-6046-41E2-800A-A992F6C7D1DA}" srcId="{122B493D-9AEE-42FE-B1DC-89B03B9F855E}" destId="{C91828B6-2B3D-47B1-B324-356C8E875EF8}" srcOrd="7" destOrd="0" parTransId="{DF44EBCD-D223-4280-871D-9BEBC38B082E}" sibTransId="{F44FE6D2-566B-4DB7-AAE5-9BA0A28A4978}"/>
    <dgm:cxn modelId="{DA8D51ED-44A7-42AB-B2C5-92CEC36F09EB}" type="presOf" srcId="{523C94CA-A93E-4816-B6D2-C22DCAC38BBE}" destId="{3FF815A1-5360-49F7-868F-1014B5E853F7}" srcOrd="0" destOrd="0" presId="urn:microsoft.com/office/officeart/2008/layout/LinedList"/>
    <dgm:cxn modelId="{6F93B85E-E601-479A-B9B8-C59CC87BC6BA}" type="presParOf" srcId="{A0D7DF72-ADA6-4DBB-A478-9AB026E45AAD}" destId="{C4793893-92D5-4672-8B8D-CF35421E5EB7}" srcOrd="0" destOrd="0" presId="urn:microsoft.com/office/officeart/2008/layout/LinedList"/>
    <dgm:cxn modelId="{4E351145-4AED-4F4E-8833-379CB75D6B8E}" type="presParOf" srcId="{A0D7DF72-ADA6-4DBB-A478-9AB026E45AAD}" destId="{47072D23-3F2C-4819-B135-DD22B2A3B279}" srcOrd="1" destOrd="0" presId="urn:microsoft.com/office/officeart/2008/layout/LinedList"/>
    <dgm:cxn modelId="{2A7DA2BC-1A69-4D98-B22D-8DA58627B3A4}" type="presParOf" srcId="{47072D23-3F2C-4819-B135-DD22B2A3B279}" destId="{2CFA6287-F39E-49BF-A063-38EDE639062B}" srcOrd="0" destOrd="0" presId="urn:microsoft.com/office/officeart/2008/layout/LinedList"/>
    <dgm:cxn modelId="{3C2D3D5F-5939-424F-9C6E-C7C6A5649F17}" type="presParOf" srcId="{47072D23-3F2C-4819-B135-DD22B2A3B279}" destId="{89EEFCA3-26EC-48F3-ABBD-833D1A4B3065}" srcOrd="1" destOrd="0" presId="urn:microsoft.com/office/officeart/2008/layout/LinedList"/>
    <dgm:cxn modelId="{3F9E236A-5928-4F92-91B8-98BF0D1C5699}" type="presParOf" srcId="{A0D7DF72-ADA6-4DBB-A478-9AB026E45AAD}" destId="{06B4F286-8B4E-4FAB-8A3D-39719F1E879B}" srcOrd="2" destOrd="0" presId="urn:microsoft.com/office/officeart/2008/layout/LinedList"/>
    <dgm:cxn modelId="{A92353F4-EECF-4454-909E-1E2DEF495E33}" type="presParOf" srcId="{A0D7DF72-ADA6-4DBB-A478-9AB026E45AAD}" destId="{9F6CC75C-F650-4C59-956A-2421BA3E9951}" srcOrd="3" destOrd="0" presId="urn:microsoft.com/office/officeart/2008/layout/LinedList"/>
    <dgm:cxn modelId="{2A61B178-7506-4406-8234-8A1635BD9D9F}" type="presParOf" srcId="{9F6CC75C-F650-4C59-956A-2421BA3E9951}" destId="{FD2F440A-AF5E-445C-A551-5A09F12C2AE7}" srcOrd="0" destOrd="0" presId="urn:microsoft.com/office/officeart/2008/layout/LinedList"/>
    <dgm:cxn modelId="{3887092F-BA67-40BC-B1E6-6D93CF755F6A}" type="presParOf" srcId="{9F6CC75C-F650-4C59-956A-2421BA3E9951}" destId="{9E75E1AE-F81C-4F2B-9FCC-68E45F60328B}" srcOrd="1" destOrd="0" presId="urn:microsoft.com/office/officeart/2008/layout/LinedList"/>
    <dgm:cxn modelId="{0DD0CB76-62BF-4677-A284-25AAABDFEA2E}" type="presParOf" srcId="{A0D7DF72-ADA6-4DBB-A478-9AB026E45AAD}" destId="{7FD49F1F-BE45-40CB-A52D-793FD97DDA1B}" srcOrd="4" destOrd="0" presId="urn:microsoft.com/office/officeart/2008/layout/LinedList"/>
    <dgm:cxn modelId="{EF3CDF73-472A-491A-AA08-9ED1F5819173}" type="presParOf" srcId="{A0D7DF72-ADA6-4DBB-A478-9AB026E45AAD}" destId="{9075BFA3-FDA2-4B0F-B9CB-1628BA39DF5D}" srcOrd="5" destOrd="0" presId="urn:microsoft.com/office/officeart/2008/layout/LinedList"/>
    <dgm:cxn modelId="{F84C0B76-C533-4354-9BFA-87F75AB0E945}" type="presParOf" srcId="{9075BFA3-FDA2-4B0F-B9CB-1628BA39DF5D}" destId="{A87C5A11-2F6A-4700-AEE6-8B140B06F060}" srcOrd="0" destOrd="0" presId="urn:microsoft.com/office/officeart/2008/layout/LinedList"/>
    <dgm:cxn modelId="{FC908446-1B0E-4F41-BBE4-0BAB35E0F1BF}" type="presParOf" srcId="{9075BFA3-FDA2-4B0F-B9CB-1628BA39DF5D}" destId="{1E107E9F-AA2D-4704-AA52-64DA09D6857C}" srcOrd="1" destOrd="0" presId="urn:microsoft.com/office/officeart/2008/layout/LinedList"/>
    <dgm:cxn modelId="{59FF0344-7E88-48E8-A88E-13F6355D7796}" type="presParOf" srcId="{A0D7DF72-ADA6-4DBB-A478-9AB026E45AAD}" destId="{70892861-6942-4C2F-A86F-6FB0BFB7B81D}" srcOrd="6" destOrd="0" presId="urn:microsoft.com/office/officeart/2008/layout/LinedList"/>
    <dgm:cxn modelId="{34B15CFD-D949-4ED8-ABDD-B226E76D5D2C}" type="presParOf" srcId="{A0D7DF72-ADA6-4DBB-A478-9AB026E45AAD}" destId="{C7AA491D-11F9-4D03-9F67-541414A8319E}" srcOrd="7" destOrd="0" presId="urn:microsoft.com/office/officeart/2008/layout/LinedList"/>
    <dgm:cxn modelId="{674727C4-1FEE-4E08-AE88-7D1D1682503B}" type="presParOf" srcId="{C7AA491D-11F9-4D03-9F67-541414A8319E}" destId="{68E77D00-0266-4C15-BB5D-3DB146E76D38}" srcOrd="0" destOrd="0" presId="urn:microsoft.com/office/officeart/2008/layout/LinedList"/>
    <dgm:cxn modelId="{B7EC3787-1092-4852-A0B9-D508D4ED9018}" type="presParOf" srcId="{C7AA491D-11F9-4D03-9F67-541414A8319E}" destId="{633B1FA5-D9C7-4596-BFCE-5C5E6AB9E15E}" srcOrd="1" destOrd="0" presId="urn:microsoft.com/office/officeart/2008/layout/LinedList"/>
    <dgm:cxn modelId="{60BF5079-E859-48EA-AC0F-94AE92C2147D}" type="presParOf" srcId="{A0D7DF72-ADA6-4DBB-A478-9AB026E45AAD}" destId="{A34F7D00-5394-477C-B1BB-E172EA426131}" srcOrd="8" destOrd="0" presId="urn:microsoft.com/office/officeart/2008/layout/LinedList"/>
    <dgm:cxn modelId="{6F5806BB-9970-495E-B6E0-0215ADAEB0AF}" type="presParOf" srcId="{A0D7DF72-ADA6-4DBB-A478-9AB026E45AAD}" destId="{196E8302-AC39-4E43-A799-76CFA2031902}" srcOrd="9" destOrd="0" presId="urn:microsoft.com/office/officeart/2008/layout/LinedList"/>
    <dgm:cxn modelId="{1E45DD37-BC03-41A3-A6E3-ECF7A3FFE2CB}" type="presParOf" srcId="{196E8302-AC39-4E43-A799-76CFA2031902}" destId="{08F4E18B-C769-4BF5-A44F-E24486E83722}" srcOrd="0" destOrd="0" presId="urn:microsoft.com/office/officeart/2008/layout/LinedList"/>
    <dgm:cxn modelId="{AB8C96F6-03F8-4706-A35D-FABA45930815}" type="presParOf" srcId="{196E8302-AC39-4E43-A799-76CFA2031902}" destId="{2FA2D67E-9CB5-4497-BD00-103BCA890CA3}" srcOrd="1" destOrd="0" presId="urn:microsoft.com/office/officeart/2008/layout/LinedList"/>
    <dgm:cxn modelId="{EE27F753-77E9-4197-9FFB-69AAA2CDD1BE}" type="presParOf" srcId="{A0D7DF72-ADA6-4DBB-A478-9AB026E45AAD}" destId="{14BBBE88-611B-4CCD-9E31-A6BD5A85D69A}" srcOrd="10" destOrd="0" presId="urn:microsoft.com/office/officeart/2008/layout/LinedList"/>
    <dgm:cxn modelId="{34F27C2D-3423-4FFC-A20C-6A62F28C2DFC}" type="presParOf" srcId="{A0D7DF72-ADA6-4DBB-A478-9AB026E45AAD}" destId="{92DA55F8-75EA-4E4C-98F0-24DD386F92A7}" srcOrd="11" destOrd="0" presId="urn:microsoft.com/office/officeart/2008/layout/LinedList"/>
    <dgm:cxn modelId="{B9BF3544-0E3F-4B2A-82C1-27C96D449291}" type="presParOf" srcId="{92DA55F8-75EA-4E4C-98F0-24DD386F92A7}" destId="{3203FE44-D69C-43E5-9E2B-4104A5633A3C}" srcOrd="0" destOrd="0" presId="urn:microsoft.com/office/officeart/2008/layout/LinedList"/>
    <dgm:cxn modelId="{46A02764-4D28-48CC-BB01-0D00E5CD9B6D}" type="presParOf" srcId="{92DA55F8-75EA-4E4C-98F0-24DD386F92A7}" destId="{FED68147-FAE5-4E62-A048-EC7C283BB029}" srcOrd="1" destOrd="0" presId="urn:microsoft.com/office/officeart/2008/layout/LinedList"/>
    <dgm:cxn modelId="{040F1E1E-C7C1-4AF3-A763-FDD16641CAB8}" type="presParOf" srcId="{A0D7DF72-ADA6-4DBB-A478-9AB026E45AAD}" destId="{BFD29300-7745-4294-B234-D2C9EE5665D8}" srcOrd="12" destOrd="0" presId="urn:microsoft.com/office/officeart/2008/layout/LinedList"/>
    <dgm:cxn modelId="{D4C31289-D365-4E9E-BD80-AD9BC142EF35}" type="presParOf" srcId="{A0D7DF72-ADA6-4DBB-A478-9AB026E45AAD}" destId="{0199CFD2-693B-4385-914F-CDB9CC5741FB}" srcOrd="13" destOrd="0" presId="urn:microsoft.com/office/officeart/2008/layout/LinedList"/>
    <dgm:cxn modelId="{4EECAFC4-E8B3-457E-BA0E-AD8007039819}" type="presParOf" srcId="{0199CFD2-693B-4385-914F-CDB9CC5741FB}" destId="{7DD6494A-FF9F-49D2-AE78-E98CEEA4944A}" srcOrd="0" destOrd="0" presId="urn:microsoft.com/office/officeart/2008/layout/LinedList"/>
    <dgm:cxn modelId="{9150D2EC-9B06-447B-A1D4-4F522EAC3A17}" type="presParOf" srcId="{0199CFD2-693B-4385-914F-CDB9CC5741FB}" destId="{E2170680-7E3A-4610-900D-1A7176FC2324}" srcOrd="1" destOrd="0" presId="urn:microsoft.com/office/officeart/2008/layout/LinedList"/>
    <dgm:cxn modelId="{B0C4FC6E-E2E5-4CBA-83DA-D4EC555EA878}" type="presParOf" srcId="{A0D7DF72-ADA6-4DBB-A478-9AB026E45AAD}" destId="{236E0A03-D60A-47AB-BA4F-631E1DD8F39A}" srcOrd="14" destOrd="0" presId="urn:microsoft.com/office/officeart/2008/layout/LinedList"/>
    <dgm:cxn modelId="{AD6D33AF-2561-431A-91B9-5F8159A48AF4}" type="presParOf" srcId="{A0D7DF72-ADA6-4DBB-A478-9AB026E45AAD}" destId="{601E8994-ABAA-478A-A96B-187FBFF3022B}" srcOrd="15" destOrd="0" presId="urn:microsoft.com/office/officeart/2008/layout/LinedList"/>
    <dgm:cxn modelId="{14493B03-4A06-4AE4-B1FE-4FBCBACD1F2E}" type="presParOf" srcId="{601E8994-ABAA-478A-A96B-187FBFF3022B}" destId="{B0FB805D-CA6A-4C5B-B672-E1D8E61D665D}" srcOrd="0" destOrd="0" presId="urn:microsoft.com/office/officeart/2008/layout/LinedList"/>
    <dgm:cxn modelId="{0757C6B4-2FC6-4EF6-980C-D9DA400501D5}" type="presParOf" srcId="{601E8994-ABAA-478A-A96B-187FBFF3022B}" destId="{CB4B03C0-386A-48DE-BE5F-4FB47FCB9C96}" srcOrd="1" destOrd="0" presId="urn:microsoft.com/office/officeart/2008/layout/LinedList"/>
    <dgm:cxn modelId="{35FC112D-76E7-4039-A628-E25A4D9327EA}" type="presParOf" srcId="{A0D7DF72-ADA6-4DBB-A478-9AB026E45AAD}" destId="{D1B417AF-44E9-4DB5-8EAC-D7DD77AB3BBF}" srcOrd="16" destOrd="0" presId="urn:microsoft.com/office/officeart/2008/layout/LinedList"/>
    <dgm:cxn modelId="{18970884-1BEA-46C8-820A-B3DAF3D5DD38}" type="presParOf" srcId="{A0D7DF72-ADA6-4DBB-A478-9AB026E45AAD}" destId="{EFA2524B-6D51-4A19-85E1-6FA9F1C78449}" srcOrd="17" destOrd="0" presId="urn:microsoft.com/office/officeart/2008/layout/LinedList"/>
    <dgm:cxn modelId="{D42D4A36-8A49-427D-B07A-1DD1D69F5E9A}" type="presParOf" srcId="{EFA2524B-6D51-4A19-85E1-6FA9F1C78449}" destId="{3FF815A1-5360-49F7-868F-1014B5E853F7}" srcOrd="0" destOrd="0" presId="urn:microsoft.com/office/officeart/2008/layout/LinedList"/>
    <dgm:cxn modelId="{F1AF3257-B403-434E-9375-42DB0604C8A2}" type="presParOf" srcId="{EFA2524B-6D51-4A19-85E1-6FA9F1C78449}" destId="{89FC7950-FFB4-4AB5-B4A3-44C0B250AC1F}" srcOrd="1" destOrd="0" presId="urn:microsoft.com/office/officeart/2008/layout/LinedList"/>
    <dgm:cxn modelId="{BF6DAE1E-EA6C-42F8-96A0-3A590092F490}" type="presParOf" srcId="{A0D7DF72-ADA6-4DBB-A478-9AB026E45AAD}" destId="{D685703E-56C9-4785-A4A1-051541CE2FB0}" srcOrd="18" destOrd="0" presId="urn:microsoft.com/office/officeart/2008/layout/LinedList"/>
    <dgm:cxn modelId="{B6E54347-AA99-40D5-9D73-B45235D8149A}" type="presParOf" srcId="{A0D7DF72-ADA6-4DBB-A478-9AB026E45AAD}" destId="{D7F69C72-360F-4D94-BCBD-DA9BA7314FCF}" srcOrd="19" destOrd="0" presId="urn:microsoft.com/office/officeart/2008/layout/LinedList"/>
    <dgm:cxn modelId="{5FFEBAD8-8778-4BFF-A1FE-C3B6020828BE}" type="presParOf" srcId="{D7F69C72-360F-4D94-BCBD-DA9BA7314FCF}" destId="{C4EDE12B-D621-47AA-B48A-98AD945F1558}" srcOrd="0" destOrd="0" presId="urn:microsoft.com/office/officeart/2008/layout/LinedList"/>
    <dgm:cxn modelId="{E8EDF46C-CA88-45DC-8CBA-29455F483FD4}" type="presParOf" srcId="{D7F69C72-360F-4D94-BCBD-DA9BA7314FCF}" destId="{A077BCC4-9DF7-4A3A-A7C2-052CAEA184DA}" srcOrd="1" destOrd="0" presId="urn:microsoft.com/office/officeart/2008/layout/LinedList"/>
    <dgm:cxn modelId="{07BA83D1-B9D7-41E7-82A7-E908E1E52720}" type="presParOf" srcId="{A0D7DF72-ADA6-4DBB-A478-9AB026E45AAD}" destId="{EEFEB2B7-6732-418C-9B78-2E86B0CF1290}" srcOrd="20" destOrd="0" presId="urn:microsoft.com/office/officeart/2008/layout/LinedList"/>
    <dgm:cxn modelId="{CFAF2BE6-0966-4739-BE99-D6C65632B78E}" type="presParOf" srcId="{A0D7DF72-ADA6-4DBB-A478-9AB026E45AAD}" destId="{ED271128-C7E1-40DD-BC51-B778DD13FB3A}" srcOrd="21" destOrd="0" presId="urn:microsoft.com/office/officeart/2008/layout/LinedList"/>
    <dgm:cxn modelId="{6D68CDA1-6E93-4C6B-8A31-C11534F5C9DB}" type="presParOf" srcId="{ED271128-C7E1-40DD-BC51-B778DD13FB3A}" destId="{82161521-4E43-4C39-AAFE-88BFB4E4F7FB}" srcOrd="0" destOrd="0" presId="urn:microsoft.com/office/officeart/2008/layout/LinedList"/>
    <dgm:cxn modelId="{219D3AD8-AB18-46E0-BDDC-FAE8897944C2}" type="presParOf" srcId="{ED271128-C7E1-40DD-BC51-B778DD13FB3A}" destId="{661CDDD3-82AA-4F9E-AAE4-3D30DBF511DB}" srcOrd="1" destOrd="0" presId="urn:microsoft.com/office/officeart/2008/layout/LinedList"/>
    <dgm:cxn modelId="{E1A7FE42-6C73-4301-8982-D0AA9B6B678B}" type="presParOf" srcId="{A0D7DF72-ADA6-4DBB-A478-9AB026E45AAD}" destId="{ED3E23CB-B947-4C3E-A281-ECB6452ADA25}" srcOrd="22" destOrd="0" presId="urn:microsoft.com/office/officeart/2008/layout/LinedList"/>
    <dgm:cxn modelId="{503904E1-95D3-4833-8FF3-0ADD737B8DF8}" type="presParOf" srcId="{A0D7DF72-ADA6-4DBB-A478-9AB026E45AAD}" destId="{CD0B3B37-F6CF-4BE8-A19A-FBB822640B5C}" srcOrd="23" destOrd="0" presId="urn:microsoft.com/office/officeart/2008/layout/LinedList"/>
    <dgm:cxn modelId="{0C054C7C-2CB3-42A2-AAEE-0C795C601F49}" type="presParOf" srcId="{CD0B3B37-F6CF-4BE8-A19A-FBB822640B5C}" destId="{BDF0F1CC-F417-4E23-AE03-C6221990DE47}" srcOrd="0" destOrd="0" presId="urn:microsoft.com/office/officeart/2008/layout/LinedList"/>
    <dgm:cxn modelId="{86115227-1AB2-43FE-8582-319C61389FCC}" type="presParOf" srcId="{CD0B3B37-F6CF-4BE8-A19A-FBB822640B5C}" destId="{D30B2C33-FAE2-464E-BBC7-1C6ADCCC2231}" srcOrd="1" destOrd="0" presId="urn:microsoft.com/office/officeart/2008/layout/LinedList"/>
    <dgm:cxn modelId="{11D235C9-F20A-4F5F-8D51-20109A97B944}" type="presParOf" srcId="{A0D7DF72-ADA6-4DBB-A478-9AB026E45AAD}" destId="{8E9B9FEF-C2AB-4CE9-B9EE-F9DB72A8F7AF}" srcOrd="24" destOrd="0" presId="urn:microsoft.com/office/officeart/2008/layout/LinedList"/>
    <dgm:cxn modelId="{D5033AC5-3E80-4E1B-9C2F-9277CE084B77}" type="presParOf" srcId="{A0D7DF72-ADA6-4DBB-A478-9AB026E45AAD}" destId="{F423A1E9-0D81-476D-90FA-6C7046F401EF}" srcOrd="25" destOrd="0" presId="urn:microsoft.com/office/officeart/2008/layout/LinedList"/>
    <dgm:cxn modelId="{B1302F99-D153-4E96-A2CE-8D58FC7CD3F4}" type="presParOf" srcId="{F423A1E9-0D81-476D-90FA-6C7046F401EF}" destId="{00406B80-5D0E-498E-987C-48A0AFE8DE41}" srcOrd="0" destOrd="0" presId="urn:microsoft.com/office/officeart/2008/layout/LinedList"/>
    <dgm:cxn modelId="{AD3258B5-0E13-40E9-A411-50E1329E9B95}" type="presParOf" srcId="{F423A1E9-0D81-476D-90FA-6C7046F401EF}" destId="{B171FD49-9CDB-4EC1-B95C-1B6D838C51CE}" srcOrd="1" destOrd="0" presId="urn:microsoft.com/office/officeart/2008/layout/LinedList"/>
    <dgm:cxn modelId="{DD80C4C9-9181-4BD6-B95B-53F71CF2AD50}" type="presParOf" srcId="{A0D7DF72-ADA6-4DBB-A478-9AB026E45AAD}" destId="{B4E52826-B510-49BB-83A8-54D50F288015}" srcOrd="26" destOrd="0" presId="urn:microsoft.com/office/officeart/2008/layout/LinedList"/>
    <dgm:cxn modelId="{5AC4A481-5664-4C77-9EC4-5B5E2C352678}" type="presParOf" srcId="{A0D7DF72-ADA6-4DBB-A478-9AB026E45AAD}" destId="{90F176E6-FEA5-4DC2-B721-E9405382FCF6}" srcOrd="27" destOrd="0" presId="urn:microsoft.com/office/officeart/2008/layout/LinedList"/>
    <dgm:cxn modelId="{934CD06A-1857-4F20-BC28-60E63342357B}" type="presParOf" srcId="{90F176E6-FEA5-4DC2-B721-E9405382FCF6}" destId="{2C12489C-07AE-4EFF-87D7-23652232C3D9}" srcOrd="0" destOrd="0" presId="urn:microsoft.com/office/officeart/2008/layout/LinedList"/>
    <dgm:cxn modelId="{CFE38F6E-7CD3-4993-9670-C7C6C65ED569}" type="presParOf" srcId="{90F176E6-FEA5-4DC2-B721-E9405382FCF6}" destId="{3BD58C27-3799-42CF-9F1F-08D5E34C6F5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BD5347-1406-42FE-A2DC-D2FD08DD1D35}" type="doc">
      <dgm:prSet loTypeId="urn:microsoft.com/office/officeart/2005/8/layout/vList5" loCatId="list" qsTypeId="urn:microsoft.com/office/officeart/2005/8/quickstyle/simple5" qsCatId="simple" csTypeId="urn:microsoft.com/office/officeart/2005/8/colors/accent0_3" csCatId="mainScheme" phldr="1"/>
      <dgm:spPr/>
      <dgm:t>
        <a:bodyPr/>
        <a:lstStyle/>
        <a:p>
          <a:endParaRPr lang="en-US"/>
        </a:p>
      </dgm:t>
    </dgm:pt>
    <dgm:pt modelId="{5238A183-38F1-4C2E-8E02-53B67985C3BE}">
      <dgm:prSet/>
      <dgm:spPr>
        <a:solidFill>
          <a:srgbClr val="FF0000"/>
        </a:solidFill>
      </dgm:spPr>
      <dgm:t>
        <a:bodyPr/>
        <a:lstStyle/>
        <a:p>
          <a:r>
            <a:rPr lang="en-US"/>
            <a:t>Falsk 9</a:t>
          </a:r>
        </a:p>
      </dgm:t>
    </dgm:pt>
    <dgm:pt modelId="{E4D2E573-6B11-4108-AE3A-20291F118597}" type="parTrans" cxnId="{D382D327-9EE4-4230-B070-092E02F5959F}">
      <dgm:prSet/>
      <dgm:spPr/>
      <dgm:t>
        <a:bodyPr/>
        <a:lstStyle/>
        <a:p>
          <a:endParaRPr lang="en-US"/>
        </a:p>
      </dgm:t>
    </dgm:pt>
    <dgm:pt modelId="{8252870B-E978-4A7B-8A33-DB181BD8A2B3}" type="sibTrans" cxnId="{D382D327-9EE4-4230-B070-092E02F5959F}">
      <dgm:prSet/>
      <dgm:spPr/>
      <dgm:t>
        <a:bodyPr/>
        <a:lstStyle/>
        <a:p>
          <a:endParaRPr lang="en-US"/>
        </a:p>
      </dgm:t>
    </dgm:pt>
    <dgm:pt modelId="{F261BC9B-9315-4A67-9B28-1B83DD916C2F}">
      <dgm:prSet/>
      <dgm:spPr>
        <a:solidFill>
          <a:srgbClr val="FFC000"/>
        </a:solidFill>
      </dgm:spPr>
      <dgm:t>
        <a:bodyPr/>
        <a:lstStyle/>
        <a:p>
          <a:r>
            <a:rPr lang="en-US"/>
            <a:t>Ytterbackar</a:t>
          </a:r>
        </a:p>
      </dgm:t>
    </dgm:pt>
    <dgm:pt modelId="{317279FE-5058-4777-836E-619F026EEC39}" type="parTrans" cxnId="{A75DC472-B09F-401F-9BAA-A36C3FC805A3}">
      <dgm:prSet/>
      <dgm:spPr/>
      <dgm:t>
        <a:bodyPr/>
        <a:lstStyle/>
        <a:p>
          <a:endParaRPr lang="en-US"/>
        </a:p>
      </dgm:t>
    </dgm:pt>
    <dgm:pt modelId="{4532EE3E-E761-467B-AC0E-BC3F3C31256D}" type="sibTrans" cxnId="{A75DC472-B09F-401F-9BAA-A36C3FC805A3}">
      <dgm:prSet/>
      <dgm:spPr/>
      <dgm:t>
        <a:bodyPr/>
        <a:lstStyle/>
        <a:p>
          <a:endParaRPr lang="en-US"/>
        </a:p>
      </dgm:t>
    </dgm:pt>
    <dgm:pt modelId="{8FCC18AD-EE60-4FF4-9D87-0094757E6E69}">
      <dgm:prSet/>
      <dgm:spPr>
        <a:solidFill>
          <a:srgbClr val="00B050"/>
        </a:solidFill>
      </dgm:spPr>
      <dgm:t>
        <a:bodyPr/>
        <a:lstStyle/>
        <a:p>
          <a:r>
            <a:rPr lang="en-US"/>
            <a:t>Mittbackar</a:t>
          </a:r>
        </a:p>
      </dgm:t>
    </dgm:pt>
    <dgm:pt modelId="{8C753270-DD90-466A-BAB3-0A2C205518D4}" type="parTrans" cxnId="{B15AE977-36A2-4BB3-91A4-D686DDB953CE}">
      <dgm:prSet/>
      <dgm:spPr/>
      <dgm:t>
        <a:bodyPr/>
        <a:lstStyle/>
        <a:p>
          <a:endParaRPr lang="en-US"/>
        </a:p>
      </dgm:t>
    </dgm:pt>
    <dgm:pt modelId="{209FE45F-42D7-4A48-87AF-C7EAF24E304B}" type="sibTrans" cxnId="{B15AE977-36A2-4BB3-91A4-D686DDB953CE}">
      <dgm:prSet/>
      <dgm:spPr/>
      <dgm:t>
        <a:bodyPr/>
        <a:lstStyle/>
        <a:p>
          <a:endParaRPr lang="en-US"/>
        </a:p>
      </dgm:t>
    </dgm:pt>
    <dgm:pt modelId="{6567C01E-32CC-47EE-B79A-AEBD6DEE9552}">
      <dgm:prSet/>
      <dgm:spPr>
        <a:solidFill>
          <a:srgbClr val="0070C0"/>
        </a:solidFill>
      </dgm:spPr>
      <dgm:t>
        <a:bodyPr/>
        <a:lstStyle/>
        <a:p>
          <a:r>
            <a:rPr lang="en-US"/>
            <a:t>Defensiv mittfältare</a:t>
          </a:r>
        </a:p>
      </dgm:t>
    </dgm:pt>
    <dgm:pt modelId="{517C912B-7B76-478F-876C-2B550B229CF8}" type="parTrans" cxnId="{0416D566-15ED-4BEA-832C-B77627E40744}">
      <dgm:prSet/>
      <dgm:spPr/>
      <dgm:t>
        <a:bodyPr/>
        <a:lstStyle/>
        <a:p>
          <a:endParaRPr lang="en-US"/>
        </a:p>
      </dgm:t>
    </dgm:pt>
    <dgm:pt modelId="{339121A9-75FA-4225-B4FD-76139D9F72EC}" type="sibTrans" cxnId="{0416D566-15ED-4BEA-832C-B77627E40744}">
      <dgm:prSet/>
      <dgm:spPr/>
      <dgm:t>
        <a:bodyPr/>
        <a:lstStyle/>
        <a:p>
          <a:endParaRPr lang="en-US"/>
        </a:p>
      </dgm:t>
    </dgm:pt>
    <dgm:pt modelId="{FA5021D9-00FD-461C-A14E-0409B7FE0BAE}">
      <dgm:prSet/>
      <dgm:spPr>
        <a:solidFill>
          <a:srgbClr val="FF00FF"/>
        </a:solidFill>
      </dgm:spPr>
      <dgm:t>
        <a:bodyPr/>
        <a:lstStyle/>
        <a:p>
          <a:r>
            <a:rPr lang="en-US"/>
            <a:t>Innermittfältare</a:t>
          </a:r>
        </a:p>
      </dgm:t>
    </dgm:pt>
    <dgm:pt modelId="{E4A37073-9C89-4378-9082-030B28945210}" type="parTrans" cxnId="{681949A7-5562-49F0-B522-25B274712A5C}">
      <dgm:prSet/>
      <dgm:spPr/>
      <dgm:t>
        <a:bodyPr/>
        <a:lstStyle/>
        <a:p>
          <a:endParaRPr lang="en-US"/>
        </a:p>
      </dgm:t>
    </dgm:pt>
    <dgm:pt modelId="{6E456481-2191-4A8B-9B1E-45BE9C3A096F}" type="sibTrans" cxnId="{681949A7-5562-49F0-B522-25B274712A5C}">
      <dgm:prSet/>
      <dgm:spPr/>
      <dgm:t>
        <a:bodyPr/>
        <a:lstStyle/>
        <a:p>
          <a:endParaRPr lang="en-US"/>
        </a:p>
      </dgm:t>
    </dgm:pt>
    <dgm:pt modelId="{AD0F7AA7-0B2A-47D2-9258-C8AF65915D48}">
      <dgm:prSet/>
      <dgm:spPr>
        <a:solidFill>
          <a:schemeClr val="accent4">
            <a:lumMod val="50000"/>
          </a:schemeClr>
        </a:solidFill>
      </dgm:spPr>
      <dgm:t>
        <a:bodyPr/>
        <a:lstStyle/>
        <a:p>
          <a:r>
            <a:rPr lang="en-US" dirty="0" err="1">
              <a:solidFill>
                <a:schemeClr val="bg1"/>
              </a:solidFill>
            </a:rPr>
            <a:t>Ytterforward</a:t>
          </a:r>
          <a:endParaRPr lang="en-US" dirty="0">
            <a:solidFill>
              <a:schemeClr val="bg1"/>
            </a:solidFill>
          </a:endParaRPr>
        </a:p>
      </dgm:t>
    </dgm:pt>
    <dgm:pt modelId="{671D05D6-A8D4-420C-8025-16C81C0B185B}" type="parTrans" cxnId="{AABEE742-61D4-4A30-9E19-7C8638A06851}">
      <dgm:prSet/>
      <dgm:spPr/>
      <dgm:t>
        <a:bodyPr/>
        <a:lstStyle/>
        <a:p>
          <a:endParaRPr lang="en-US"/>
        </a:p>
      </dgm:t>
    </dgm:pt>
    <dgm:pt modelId="{AF23678D-562F-4776-88D3-37938F3E7FDD}" type="sibTrans" cxnId="{AABEE742-61D4-4A30-9E19-7C8638A06851}">
      <dgm:prSet/>
      <dgm:spPr/>
      <dgm:t>
        <a:bodyPr/>
        <a:lstStyle/>
        <a:p>
          <a:endParaRPr lang="en-US"/>
        </a:p>
      </dgm:t>
    </dgm:pt>
    <dgm:pt modelId="{D0EBC276-162E-4B29-9D72-68C48F3307F9}">
      <dgm:prSet/>
      <dgm:spPr>
        <a:solidFill>
          <a:srgbClr val="7030A0"/>
        </a:solidFill>
      </dgm:spPr>
      <dgm:t>
        <a:bodyPr/>
        <a:lstStyle/>
        <a:p>
          <a:r>
            <a:rPr lang="en-US"/>
            <a:t>Målvakt</a:t>
          </a:r>
        </a:p>
      </dgm:t>
    </dgm:pt>
    <dgm:pt modelId="{0FB3F753-4F1D-4E74-A447-4B4C07F72A4E}" type="parTrans" cxnId="{28B988AB-FB93-4A1D-9D52-DE0CC26EB7A8}">
      <dgm:prSet/>
      <dgm:spPr/>
      <dgm:t>
        <a:bodyPr/>
        <a:lstStyle/>
        <a:p>
          <a:endParaRPr lang="en-US"/>
        </a:p>
      </dgm:t>
    </dgm:pt>
    <dgm:pt modelId="{2FE4CB96-128C-40AB-8615-D607CA602414}" type="sibTrans" cxnId="{28B988AB-FB93-4A1D-9D52-DE0CC26EB7A8}">
      <dgm:prSet/>
      <dgm:spPr/>
      <dgm:t>
        <a:bodyPr/>
        <a:lstStyle/>
        <a:p>
          <a:endParaRPr lang="en-US"/>
        </a:p>
      </dgm:t>
    </dgm:pt>
    <dgm:pt modelId="{4AE1783B-7F8F-4636-8962-FD8F247BA7BA}" type="pres">
      <dgm:prSet presAssocID="{04BD5347-1406-42FE-A2DC-D2FD08DD1D35}" presName="Name0" presStyleCnt="0">
        <dgm:presLayoutVars>
          <dgm:dir/>
          <dgm:animLvl val="lvl"/>
          <dgm:resizeHandles val="exact"/>
        </dgm:presLayoutVars>
      </dgm:prSet>
      <dgm:spPr/>
    </dgm:pt>
    <dgm:pt modelId="{E5AD064C-81BB-40B3-8EBE-0542D56DADF9}" type="pres">
      <dgm:prSet presAssocID="{5238A183-38F1-4C2E-8E02-53B67985C3BE}" presName="linNode" presStyleCnt="0"/>
      <dgm:spPr/>
    </dgm:pt>
    <dgm:pt modelId="{32C93FF8-825D-479F-A421-D8FD4E996DEC}" type="pres">
      <dgm:prSet presAssocID="{5238A183-38F1-4C2E-8E02-53B67985C3BE}" presName="parentText" presStyleLbl="node1" presStyleIdx="0" presStyleCnt="7">
        <dgm:presLayoutVars>
          <dgm:chMax val="1"/>
          <dgm:bulletEnabled val="1"/>
        </dgm:presLayoutVars>
      </dgm:prSet>
      <dgm:spPr/>
    </dgm:pt>
    <dgm:pt modelId="{FC958796-5FFB-41E7-BB73-87600814D0D7}" type="pres">
      <dgm:prSet presAssocID="{8252870B-E978-4A7B-8A33-DB181BD8A2B3}" presName="sp" presStyleCnt="0"/>
      <dgm:spPr/>
    </dgm:pt>
    <dgm:pt modelId="{8FEFB278-7066-4BDF-A95A-973B9A5393BC}" type="pres">
      <dgm:prSet presAssocID="{F261BC9B-9315-4A67-9B28-1B83DD916C2F}" presName="linNode" presStyleCnt="0"/>
      <dgm:spPr/>
    </dgm:pt>
    <dgm:pt modelId="{3017D224-CF30-4EFE-B090-3442D76FE1F8}" type="pres">
      <dgm:prSet presAssocID="{F261BC9B-9315-4A67-9B28-1B83DD916C2F}" presName="parentText" presStyleLbl="node1" presStyleIdx="1" presStyleCnt="7">
        <dgm:presLayoutVars>
          <dgm:chMax val="1"/>
          <dgm:bulletEnabled val="1"/>
        </dgm:presLayoutVars>
      </dgm:prSet>
      <dgm:spPr/>
    </dgm:pt>
    <dgm:pt modelId="{B54A8C7C-1EAA-437D-910C-55224D9BA615}" type="pres">
      <dgm:prSet presAssocID="{4532EE3E-E761-467B-AC0E-BC3F3C31256D}" presName="sp" presStyleCnt="0"/>
      <dgm:spPr/>
    </dgm:pt>
    <dgm:pt modelId="{49B1B60E-F89E-4621-9049-9B8BF55784EC}" type="pres">
      <dgm:prSet presAssocID="{8FCC18AD-EE60-4FF4-9D87-0094757E6E69}" presName="linNode" presStyleCnt="0"/>
      <dgm:spPr/>
    </dgm:pt>
    <dgm:pt modelId="{40DFBF56-FAF2-44F0-A8BD-4273D2F0D6B7}" type="pres">
      <dgm:prSet presAssocID="{8FCC18AD-EE60-4FF4-9D87-0094757E6E69}" presName="parentText" presStyleLbl="node1" presStyleIdx="2" presStyleCnt="7">
        <dgm:presLayoutVars>
          <dgm:chMax val="1"/>
          <dgm:bulletEnabled val="1"/>
        </dgm:presLayoutVars>
      </dgm:prSet>
      <dgm:spPr/>
    </dgm:pt>
    <dgm:pt modelId="{9BEA2EDC-61C0-4F01-B2BE-4BA57184F196}" type="pres">
      <dgm:prSet presAssocID="{209FE45F-42D7-4A48-87AF-C7EAF24E304B}" presName="sp" presStyleCnt="0"/>
      <dgm:spPr/>
    </dgm:pt>
    <dgm:pt modelId="{DEFE508C-A91C-4068-AA07-FCB3B494AAC5}" type="pres">
      <dgm:prSet presAssocID="{6567C01E-32CC-47EE-B79A-AEBD6DEE9552}" presName="linNode" presStyleCnt="0"/>
      <dgm:spPr/>
    </dgm:pt>
    <dgm:pt modelId="{A69B0EB7-5FDC-4590-94FA-44640B743DE4}" type="pres">
      <dgm:prSet presAssocID="{6567C01E-32CC-47EE-B79A-AEBD6DEE9552}" presName="parentText" presStyleLbl="node1" presStyleIdx="3" presStyleCnt="7">
        <dgm:presLayoutVars>
          <dgm:chMax val="1"/>
          <dgm:bulletEnabled val="1"/>
        </dgm:presLayoutVars>
      </dgm:prSet>
      <dgm:spPr/>
    </dgm:pt>
    <dgm:pt modelId="{9B28795B-85DA-4EB4-8B39-40EA08BCC6A9}" type="pres">
      <dgm:prSet presAssocID="{339121A9-75FA-4225-B4FD-76139D9F72EC}" presName="sp" presStyleCnt="0"/>
      <dgm:spPr/>
    </dgm:pt>
    <dgm:pt modelId="{11AC6703-2BEE-46E1-BC9F-5856A4200F9F}" type="pres">
      <dgm:prSet presAssocID="{FA5021D9-00FD-461C-A14E-0409B7FE0BAE}" presName="linNode" presStyleCnt="0"/>
      <dgm:spPr/>
    </dgm:pt>
    <dgm:pt modelId="{EC2EFA70-99BF-47C0-A21D-4555D9E9E5D7}" type="pres">
      <dgm:prSet presAssocID="{FA5021D9-00FD-461C-A14E-0409B7FE0BAE}" presName="parentText" presStyleLbl="node1" presStyleIdx="4" presStyleCnt="7">
        <dgm:presLayoutVars>
          <dgm:chMax val="1"/>
          <dgm:bulletEnabled val="1"/>
        </dgm:presLayoutVars>
      </dgm:prSet>
      <dgm:spPr/>
    </dgm:pt>
    <dgm:pt modelId="{8FE18CE3-7085-403A-B922-5F0A97CC7473}" type="pres">
      <dgm:prSet presAssocID="{6E456481-2191-4A8B-9B1E-45BE9C3A096F}" presName="sp" presStyleCnt="0"/>
      <dgm:spPr/>
    </dgm:pt>
    <dgm:pt modelId="{DCECD9F1-BD5F-4E7E-9B61-A40A82A7A19A}" type="pres">
      <dgm:prSet presAssocID="{AD0F7AA7-0B2A-47D2-9258-C8AF65915D48}" presName="linNode" presStyleCnt="0"/>
      <dgm:spPr/>
    </dgm:pt>
    <dgm:pt modelId="{50CE5727-466A-4DF2-88E5-523FA7670932}" type="pres">
      <dgm:prSet presAssocID="{AD0F7AA7-0B2A-47D2-9258-C8AF65915D48}" presName="parentText" presStyleLbl="node1" presStyleIdx="5" presStyleCnt="7">
        <dgm:presLayoutVars>
          <dgm:chMax val="1"/>
          <dgm:bulletEnabled val="1"/>
        </dgm:presLayoutVars>
      </dgm:prSet>
      <dgm:spPr/>
    </dgm:pt>
    <dgm:pt modelId="{791E8EB9-2C78-484E-95CA-5884511291F5}" type="pres">
      <dgm:prSet presAssocID="{AF23678D-562F-4776-88D3-37938F3E7FDD}" presName="sp" presStyleCnt="0"/>
      <dgm:spPr/>
    </dgm:pt>
    <dgm:pt modelId="{28526185-F3DA-4764-8D64-3CC3A1EEA6D6}" type="pres">
      <dgm:prSet presAssocID="{D0EBC276-162E-4B29-9D72-68C48F3307F9}" presName="linNode" presStyleCnt="0"/>
      <dgm:spPr/>
    </dgm:pt>
    <dgm:pt modelId="{938A29B1-5B08-4542-8661-DC5C983AB161}" type="pres">
      <dgm:prSet presAssocID="{D0EBC276-162E-4B29-9D72-68C48F3307F9}" presName="parentText" presStyleLbl="node1" presStyleIdx="6" presStyleCnt="7">
        <dgm:presLayoutVars>
          <dgm:chMax val="1"/>
          <dgm:bulletEnabled val="1"/>
        </dgm:presLayoutVars>
      </dgm:prSet>
      <dgm:spPr/>
    </dgm:pt>
  </dgm:ptLst>
  <dgm:cxnLst>
    <dgm:cxn modelId="{FBCDD614-1564-4F93-B5FD-203E228260A5}" type="presOf" srcId="{5238A183-38F1-4C2E-8E02-53B67985C3BE}" destId="{32C93FF8-825D-479F-A421-D8FD4E996DEC}" srcOrd="0" destOrd="0" presId="urn:microsoft.com/office/officeart/2005/8/layout/vList5"/>
    <dgm:cxn modelId="{5001FA18-413F-421A-81B4-5B9A3C088050}" type="presOf" srcId="{AD0F7AA7-0B2A-47D2-9258-C8AF65915D48}" destId="{50CE5727-466A-4DF2-88E5-523FA7670932}" srcOrd="0" destOrd="0" presId="urn:microsoft.com/office/officeart/2005/8/layout/vList5"/>
    <dgm:cxn modelId="{FDD42D1C-372F-4A32-BEB0-7C38CEDDBD27}" type="presOf" srcId="{D0EBC276-162E-4B29-9D72-68C48F3307F9}" destId="{938A29B1-5B08-4542-8661-DC5C983AB161}" srcOrd="0" destOrd="0" presId="urn:microsoft.com/office/officeart/2005/8/layout/vList5"/>
    <dgm:cxn modelId="{AEFDA325-9CF2-43BE-9D2D-CA3A259AFA8A}" type="presOf" srcId="{FA5021D9-00FD-461C-A14E-0409B7FE0BAE}" destId="{EC2EFA70-99BF-47C0-A21D-4555D9E9E5D7}" srcOrd="0" destOrd="0" presId="urn:microsoft.com/office/officeart/2005/8/layout/vList5"/>
    <dgm:cxn modelId="{D382D327-9EE4-4230-B070-092E02F5959F}" srcId="{04BD5347-1406-42FE-A2DC-D2FD08DD1D35}" destId="{5238A183-38F1-4C2E-8E02-53B67985C3BE}" srcOrd="0" destOrd="0" parTransId="{E4D2E573-6B11-4108-AE3A-20291F118597}" sibTransId="{8252870B-E978-4A7B-8A33-DB181BD8A2B3}"/>
    <dgm:cxn modelId="{1A89E238-1B16-49D1-AEF3-B92F40DE0B8A}" type="presOf" srcId="{8FCC18AD-EE60-4FF4-9D87-0094757E6E69}" destId="{40DFBF56-FAF2-44F0-A8BD-4273D2F0D6B7}" srcOrd="0" destOrd="0" presId="urn:microsoft.com/office/officeart/2005/8/layout/vList5"/>
    <dgm:cxn modelId="{AABEE742-61D4-4A30-9E19-7C8638A06851}" srcId="{04BD5347-1406-42FE-A2DC-D2FD08DD1D35}" destId="{AD0F7AA7-0B2A-47D2-9258-C8AF65915D48}" srcOrd="5" destOrd="0" parTransId="{671D05D6-A8D4-420C-8025-16C81C0B185B}" sibTransId="{AF23678D-562F-4776-88D3-37938F3E7FDD}"/>
    <dgm:cxn modelId="{0416D566-15ED-4BEA-832C-B77627E40744}" srcId="{04BD5347-1406-42FE-A2DC-D2FD08DD1D35}" destId="{6567C01E-32CC-47EE-B79A-AEBD6DEE9552}" srcOrd="3" destOrd="0" parTransId="{517C912B-7B76-478F-876C-2B550B229CF8}" sibTransId="{339121A9-75FA-4225-B4FD-76139D9F72EC}"/>
    <dgm:cxn modelId="{A75DC472-B09F-401F-9BAA-A36C3FC805A3}" srcId="{04BD5347-1406-42FE-A2DC-D2FD08DD1D35}" destId="{F261BC9B-9315-4A67-9B28-1B83DD916C2F}" srcOrd="1" destOrd="0" parTransId="{317279FE-5058-4777-836E-619F026EEC39}" sibTransId="{4532EE3E-E761-467B-AC0E-BC3F3C31256D}"/>
    <dgm:cxn modelId="{8E859D75-6D53-4E99-9037-59FE950E062C}" type="presOf" srcId="{6567C01E-32CC-47EE-B79A-AEBD6DEE9552}" destId="{A69B0EB7-5FDC-4590-94FA-44640B743DE4}" srcOrd="0" destOrd="0" presId="urn:microsoft.com/office/officeart/2005/8/layout/vList5"/>
    <dgm:cxn modelId="{B15AE977-36A2-4BB3-91A4-D686DDB953CE}" srcId="{04BD5347-1406-42FE-A2DC-D2FD08DD1D35}" destId="{8FCC18AD-EE60-4FF4-9D87-0094757E6E69}" srcOrd="2" destOrd="0" parTransId="{8C753270-DD90-466A-BAB3-0A2C205518D4}" sibTransId="{209FE45F-42D7-4A48-87AF-C7EAF24E304B}"/>
    <dgm:cxn modelId="{4CB89084-A292-4E24-97F5-4C9B4656CEB8}" type="presOf" srcId="{F261BC9B-9315-4A67-9B28-1B83DD916C2F}" destId="{3017D224-CF30-4EFE-B090-3442D76FE1F8}" srcOrd="0" destOrd="0" presId="urn:microsoft.com/office/officeart/2005/8/layout/vList5"/>
    <dgm:cxn modelId="{D6A9429E-9395-4BFF-8A9F-D83D9507DD37}" type="presOf" srcId="{04BD5347-1406-42FE-A2DC-D2FD08DD1D35}" destId="{4AE1783B-7F8F-4636-8962-FD8F247BA7BA}" srcOrd="0" destOrd="0" presId="urn:microsoft.com/office/officeart/2005/8/layout/vList5"/>
    <dgm:cxn modelId="{681949A7-5562-49F0-B522-25B274712A5C}" srcId="{04BD5347-1406-42FE-A2DC-D2FD08DD1D35}" destId="{FA5021D9-00FD-461C-A14E-0409B7FE0BAE}" srcOrd="4" destOrd="0" parTransId="{E4A37073-9C89-4378-9082-030B28945210}" sibTransId="{6E456481-2191-4A8B-9B1E-45BE9C3A096F}"/>
    <dgm:cxn modelId="{28B988AB-FB93-4A1D-9D52-DE0CC26EB7A8}" srcId="{04BD5347-1406-42FE-A2DC-D2FD08DD1D35}" destId="{D0EBC276-162E-4B29-9D72-68C48F3307F9}" srcOrd="6" destOrd="0" parTransId="{0FB3F753-4F1D-4E74-A447-4B4C07F72A4E}" sibTransId="{2FE4CB96-128C-40AB-8615-D607CA602414}"/>
    <dgm:cxn modelId="{9C1A759E-56DE-4E6B-8A43-44A9340D68EE}" type="presParOf" srcId="{4AE1783B-7F8F-4636-8962-FD8F247BA7BA}" destId="{E5AD064C-81BB-40B3-8EBE-0542D56DADF9}" srcOrd="0" destOrd="0" presId="urn:microsoft.com/office/officeart/2005/8/layout/vList5"/>
    <dgm:cxn modelId="{12616D78-175D-4F2D-B838-7B7F050F6847}" type="presParOf" srcId="{E5AD064C-81BB-40B3-8EBE-0542D56DADF9}" destId="{32C93FF8-825D-479F-A421-D8FD4E996DEC}" srcOrd="0" destOrd="0" presId="urn:microsoft.com/office/officeart/2005/8/layout/vList5"/>
    <dgm:cxn modelId="{96559AE8-BB11-4070-9A51-C37BD7EA92CA}" type="presParOf" srcId="{4AE1783B-7F8F-4636-8962-FD8F247BA7BA}" destId="{FC958796-5FFB-41E7-BB73-87600814D0D7}" srcOrd="1" destOrd="0" presId="urn:microsoft.com/office/officeart/2005/8/layout/vList5"/>
    <dgm:cxn modelId="{E637E1D1-2E0D-440C-B5E5-8E3C311BA2DF}" type="presParOf" srcId="{4AE1783B-7F8F-4636-8962-FD8F247BA7BA}" destId="{8FEFB278-7066-4BDF-A95A-973B9A5393BC}" srcOrd="2" destOrd="0" presId="urn:microsoft.com/office/officeart/2005/8/layout/vList5"/>
    <dgm:cxn modelId="{70DA5B17-22B1-4D73-8C03-2F4A13D15E34}" type="presParOf" srcId="{8FEFB278-7066-4BDF-A95A-973B9A5393BC}" destId="{3017D224-CF30-4EFE-B090-3442D76FE1F8}" srcOrd="0" destOrd="0" presId="urn:microsoft.com/office/officeart/2005/8/layout/vList5"/>
    <dgm:cxn modelId="{B88788B0-1198-4280-A976-965810D03603}" type="presParOf" srcId="{4AE1783B-7F8F-4636-8962-FD8F247BA7BA}" destId="{B54A8C7C-1EAA-437D-910C-55224D9BA615}" srcOrd="3" destOrd="0" presId="urn:microsoft.com/office/officeart/2005/8/layout/vList5"/>
    <dgm:cxn modelId="{C3977F5B-8C82-4566-AF36-F92E680BDF19}" type="presParOf" srcId="{4AE1783B-7F8F-4636-8962-FD8F247BA7BA}" destId="{49B1B60E-F89E-4621-9049-9B8BF55784EC}" srcOrd="4" destOrd="0" presId="urn:microsoft.com/office/officeart/2005/8/layout/vList5"/>
    <dgm:cxn modelId="{8D1770FB-4559-491E-88A5-BFFF3129842C}" type="presParOf" srcId="{49B1B60E-F89E-4621-9049-9B8BF55784EC}" destId="{40DFBF56-FAF2-44F0-A8BD-4273D2F0D6B7}" srcOrd="0" destOrd="0" presId="urn:microsoft.com/office/officeart/2005/8/layout/vList5"/>
    <dgm:cxn modelId="{18F667F9-CD35-4745-A5DF-0A8254DD7771}" type="presParOf" srcId="{4AE1783B-7F8F-4636-8962-FD8F247BA7BA}" destId="{9BEA2EDC-61C0-4F01-B2BE-4BA57184F196}" srcOrd="5" destOrd="0" presId="urn:microsoft.com/office/officeart/2005/8/layout/vList5"/>
    <dgm:cxn modelId="{D523E1E4-E532-43AD-9DBD-76910BFDAD04}" type="presParOf" srcId="{4AE1783B-7F8F-4636-8962-FD8F247BA7BA}" destId="{DEFE508C-A91C-4068-AA07-FCB3B494AAC5}" srcOrd="6" destOrd="0" presId="urn:microsoft.com/office/officeart/2005/8/layout/vList5"/>
    <dgm:cxn modelId="{A6AF8CC9-87D1-4064-AE52-916CF1D0CA6B}" type="presParOf" srcId="{DEFE508C-A91C-4068-AA07-FCB3B494AAC5}" destId="{A69B0EB7-5FDC-4590-94FA-44640B743DE4}" srcOrd="0" destOrd="0" presId="urn:microsoft.com/office/officeart/2005/8/layout/vList5"/>
    <dgm:cxn modelId="{5BF97331-015D-48D2-B955-B3C76484AD5E}" type="presParOf" srcId="{4AE1783B-7F8F-4636-8962-FD8F247BA7BA}" destId="{9B28795B-85DA-4EB4-8B39-40EA08BCC6A9}" srcOrd="7" destOrd="0" presId="urn:microsoft.com/office/officeart/2005/8/layout/vList5"/>
    <dgm:cxn modelId="{CFCF130D-F1D6-41A9-8A3F-80F3BB1B3817}" type="presParOf" srcId="{4AE1783B-7F8F-4636-8962-FD8F247BA7BA}" destId="{11AC6703-2BEE-46E1-BC9F-5856A4200F9F}" srcOrd="8" destOrd="0" presId="urn:microsoft.com/office/officeart/2005/8/layout/vList5"/>
    <dgm:cxn modelId="{78C54E20-028D-4065-99A7-B557692B8D61}" type="presParOf" srcId="{11AC6703-2BEE-46E1-BC9F-5856A4200F9F}" destId="{EC2EFA70-99BF-47C0-A21D-4555D9E9E5D7}" srcOrd="0" destOrd="0" presId="urn:microsoft.com/office/officeart/2005/8/layout/vList5"/>
    <dgm:cxn modelId="{84D389B7-F185-49F9-9B2E-0EB8BE39C0B9}" type="presParOf" srcId="{4AE1783B-7F8F-4636-8962-FD8F247BA7BA}" destId="{8FE18CE3-7085-403A-B922-5F0A97CC7473}" srcOrd="9" destOrd="0" presId="urn:microsoft.com/office/officeart/2005/8/layout/vList5"/>
    <dgm:cxn modelId="{829CA6DA-15DB-47C2-8CEF-5CD411A488A7}" type="presParOf" srcId="{4AE1783B-7F8F-4636-8962-FD8F247BA7BA}" destId="{DCECD9F1-BD5F-4E7E-9B61-A40A82A7A19A}" srcOrd="10" destOrd="0" presId="urn:microsoft.com/office/officeart/2005/8/layout/vList5"/>
    <dgm:cxn modelId="{028ABE01-8E30-4B77-8D62-B00386643FF9}" type="presParOf" srcId="{DCECD9F1-BD5F-4E7E-9B61-A40A82A7A19A}" destId="{50CE5727-466A-4DF2-88E5-523FA7670932}" srcOrd="0" destOrd="0" presId="urn:microsoft.com/office/officeart/2005/8/layout/vList5"/>
    <dgm:cxn modelId="{F34599D9-F819-4A51-9697-DD50437F1EC2}" type="presParOf" srcId="{4AE1783B-7F8F-4636-8962-FD8F247BA7BA}" destId="{791E8EB9-2C78-484E-95CA-5884511291F5}" srcOrd="11" destOrd="0" presId="urn:microsoft.com/office/officeart/2005/8/layout/vList5"/>
    <dgm:cxn modelId="{B5D6F961-31E2-4F6E-8FD2-BE50EB8AEB0F}" type="presParOf" srcId="{4AE1783B-7F8F-4636-8962-FD8F247BA7BA}" destId="{28526185-F3DA-4764-8D64-3CC3A1EEA6D6}" srcOrd="12" destOrd="0" presId="urn:microsoft.com/office/officeart/2005/8/layout/vList5"/>
    <dgm:cxn modelId="{952DE021-6F8D-40D9-8ACE-3A9FF225B092}" type="presParOf" srcId="{28526185-F3DA-4764-8D64-3CC3A1EEA6D6}" destId="{938A29B1-5B08-4542-8661-DC5C983AB161}"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7EC53-D3F1-4595-951C-2184CDF0F73A}">
      <dsp:nvSpPr>
        <dsp:cNvPr id="0" name=""/>
        <dsp:cNvSpPr/>
      </dsp:nvSpPr>
      <dsp:spPr>
        <a:xfrm>
          <a:off x="2126578" y="939333"/>
          <a:ext cx="458470" cy="91440"/>
        </a:xfrm>
        <a:custGeom>
          <a:avLst/>
          <a:gdLst/>
          <a:ahLst/>
          <a:cxnLst/>
          <a:rect l="0" t="0" r="0" b="0"/>
          <a:pathLst>
            <a:path>
              <a:moveTo>
                <a:pt x="0" y="45720"/>
              </a:moveTo>
              <a:lnTo>
                <a:pt x="458470"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43587" y="982608"/>
        <a:ext cx="24453" cy="4890"/>
      </dsp:txXfrm>
    </dsp:sp>
    <dsp:sp modelId="{9585C7CF-1917-4A2A-8996-36D857BF953A}">
      <dsp:nvSpPr>
        <dsp:cNvPr id="0" name=""/>
        <dsp:cNvSpPr/>
      </dsp:nvSpPr>
      <dsp:spPr>
        <a:xfrm>
          <a:off x="1985" y="347135"/>
          <a:ext cx="2126393" cy="1275836"/>
        </a:xfrm>
        <a:prstGeom prst="rect">
          <a:avLst/>
        </a:prstGeom>
        <a:solidFill>
          <a:srgbClr val="FF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195" tIns="109371" rIns="104195" bIns="109371"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2"/>
              </a:solidFill>
            </a:rPr>
            <a:t>Försäsong</a:t>
          </a:r>
        </a:p>
      </dsp:txBody>
      <dsp:txXfrm>
        <a:off x="1985" y="347135"/>
        <a:ext cx="2126393" cy="1275836"/>
      </dsp:txXfrm>
    </dsp:sp>
    <dsp:sp modelId="{4057DBC5-6657-4CA0-BBC0-D74908AAD3C2}">
      <dsp:nvSpPr>
        <dsp:cNvPr id="0" name=""/>
        <dsp:cNvSpPr/>
      </dsp:nvSpPr>
      <dsp:spPr>
        <a:xfrm>
          <a:off x="4742043" y="939333"/>
          <a:ext cx="458470" cy="91440"/>
        </a:xfrm>
        <a:custGeom>
          <a:avLst/>
          <a:gdLst/>
          <a:ahLst/>
          <a:cxnLst/>
          <a:rect l="0" t="0" r="0" b="0"/>
          <a:pathLst>
            <a:path>
              <a:moveTo>
                <a:pt x="0" y="45720"/>
              </a:moveTo>
              <a:lnTo>
                <a:pt x="458470"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59051" y="982608"/>
        <a:ext cx="24453" cy="4890"/>
      </dsp:txXfrm>
    </dsp:sp>
    <dsp:sp modelId="{67FB1DD0-480C-41DA-B166-55FCCD705525}">
      <dsp:nvSpPr>
        <dsp:cNvPr id="0" name=""/>
        <dsp:cNvSpPr/>
      </dsp:nvSpPr>
      <dsp:spPr>
        <a:xfrm>
          <a:off x="2617449" y="347135"/>
          <a:ext cx="2126393" cy="1275836"/>
        </a:xfrm>
        <a:prstGeom prst="rect">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195" tIns="109371" rIns="104195" bIns="109371"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bg2"/>
              </a:solidFill>
            </a:rPr>
            <a:t>Matchkalender</a:t>
          </a:r>
          <a:endParaRPr lang="en-US" sz="2000" b="1" kern="1200" dirty="0">
            <a:solidFill>
              <a:schemeClr val="bg2"/>
            </a:solidFill>
          </a:endParaRPr>
        </a:p>
      </dsp:txBody>
      <dsp:txXfrm>
        <a:off x="2617449" y="347135"/>
        <a:ext cx="2126393" cy="1275836"/>
      </dsp:txXfrm>
    </dsp:sp>
    <dsp:sp modelId="{DD7F8037-9E1B-4728-8BBB-CD1CC683C753}">
      <dsp:nvSpPr>
        <dsp:cNvPr id="0" name=""/>
        <dsp:cNvSpPr/>
      </dsp:nvSpPr>
      <dsp:spPr>
        <a:xfrm>
          <a:off x="7357507" y="939333"/>
          <a:ext cx="458470" cy="91440"/>
        </a:xfrm>
        <a:custGeom>
          <a:avLst/>
          <a:gdLst/>
          <a:ahLst/>
          <a:cxnLst/>
          <a:rect l="0" t="0" r="0" b="0"/>
          <a:pathLst>
            <a:path>
              <a:moveTo>
                <a:pt x="0" y="45720"/>
              </a:moveTo>
              <a:lnTo>
                <a:pt x="458470"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74516" y="982608"/>
        <a:ext cx="24453" cy="4890"/>
      </dsp:txXfrm>
    </dsp:sp>
    <dsp:sp modelId="{C3AEF62A-0E21-436F-9441-4BF6B5B45D3E}">
      <dsp:nvSpPr>
        <dsp:cNvPr id="0" name=""/>
        <dsp:cNvSpPr/>
      </dsp:nvSpPr>
      <dsp:spPr>
        <a:xfrm>
          <a:off x="5232913" y="347135"/>
          <a:ext cx="2126393" cy="1275836"/>
        </a:xfrm>
        <a:prstGeom prst="rect">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195" tIns="109371" rIns="104195" bIns="109371"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2"/>
              </a:solidFill>
            </a:rPr>
            <a:t>Träningsmatcher</a:t>
          </a:r>
        </a:p>
      </dsp:txBody>
      <dsp:txXfrm>
        <a:off x="5232913" y="347135"/>
        <a:ext cx="2126393" cy="1275836"/>
      </dsp:txXfrm>
    </dsp:sp>
    <dsp:sp modelId="{7FFB7066-54F4-476C-8CC0-77523860338A}">
      <dsp:nvSpPr>
        <dsp:cNvPr id="0" name=""/>
        <dsp:cNvSpPr/>
      </dsp:nvSpPr>
      <dsp:spPr>
        <a:xfrm>
          <a:off x="1065182" y="1621171"/>
          <a:ext cx="7846392" cy="458470"/>
        </a:xfrm>
        <a:custGeom>
          <a:avLst/>
          <a:gdLst/>
          <a:ahLst/>
          <a:cxnLst/>
          <a:rect l="0" t="0" r="0" b="0"/>
          <a:pathLst>
            <a:path>
              <a:moveTo>
                <a:pt x="7846392" y="0"/>
              </a:moveTo>
              <a:lnTo>
                <a:pt x="7846392" y="246335"/>
              </a:lnTo>
              <a:lnTo>
                <a:pt x="0" y="246335"/>
              </a:lnTo>
              <a:lnTo>
                <a:pt x="0" y="45847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91837" y="1847961"/>
        <a:ext cx="393081" cy="4890"/>
      </dsp:txXfrm>
    </dsp:sp>
    <dsp:sp modelId="{E1F79AE8-E34B-46A4-A93E-FA4A00057726}">
      <dsp:nvSpPr>
        <dsp:cNvPr id="0" name=""/>
        <dsp:cNvSpPr/>
      </dsp:nvSpPr>
      <dsp:spPr>
        <a:xfrm>
          <a:off x="7848378" y="347135"/>
          <a:ext cx="2126393" cy="1275836"/>
        </a:xfrm>
        <a:prstGeom prst="rect">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195" tIns="109371" rIns="104195" bIns="109371"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2"/>
              </a:solidFill>
            </a:rPr>
            <a:t>La Femme Cup</a:t>
          </a:r>
        </a:p>
      </dsp:txBody>
      <dsp:txXfrm>
        <a:off x="7848378" y="347135"/>
        <a:ext cx="2126393" cy="1275836"/>
      </dsp:txXfrm>
    </dsp:sp>
    <dsp:sp modelId="{39A62CB4-DB3F-4B2E-BB0B-4A2C13E4E01B}">
      <dsp:nvSpPr>
        <dsp:cNvPr id="0" name=""/>
        <dsp:cNvSpPr/>
      </dsp:nvSpPr>
      <dsp:spPr>
        <a:xfrm>
          <a:off x="2126578" y="2704240"/>
          <a:ext cx="458470" cy="91440"/>
        </a:xfrm>
        <a:custGeom>
          <a:avLst/>
          <a:gdLst/>
          <a:ahLst/>
          <a:cxnLst/>
          <a:rect l="0" t="0" r="0" b="0"/>
          <a:pathLst>
            <a:path>
              <a:moveTo>
                <a:pt x="0" y="45720"/>
              </a:moveTo>
              <a:lnTo>
                <a:pt x="458470"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43587" y="2747515"/>
        <a:ext cx="24453" cy="4890"/>
      </dsp:txXfrm>
    </dsp:sp>
    <dsp:sp modelId="{D44A1876-798C-496D-9EB2-9CA67377F3D8}">
      <dsp:nvSpPr>
        <dsp:cNvPr id="0" name=""/>
        <dsp:cNvSpPr/>
      </dsp:nvSpPr>
      <dsp:spPr>
        <a:xfrm>
          <a:off x="1985" y="2112042"/>
          <a:ext cx="2126393" cy="1275836"/>
        </a:xfrm>
        <a:prstGeom prst="rect">
          <a:avLst/>
        </a:prstGeom>
        <a:solidFill>
          <a:srgbClr val="00B0F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195" tIns="109371" rIns="104195" bIns="109371"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2"/>
              </a:solidFill>
            </a:rPr>
            <a:t>Träningsläger</a:t>
          </a:r>
        </a:p>
      </dsp:txBody>
      <dsp:txXfrm>
        <a:off x="1985" y="2112042"/>
        <a:ext cx="2126393" cy="1275836"/>
      </dsp:txXfrm>
    </dsp:sp>
    <dsp:sp modelId="{905AB9A4-1FBF-4AC0-9EA2-F499FFC36B2A}">
      <dsp:nvSpPr>
        <dsp:cNvPr id="0" name=""/>
        <dsp:cNvSpPr/>
      </dsp:nvSpPr>
      <dsp:spPr>
        <a:xfrm>
          <a:off x="4742043" y="2704240"/>
          <a:ext cx="458470" cy="91440"/>
        </a:xfrm>
        <a:custGeom>
          <a:avLst/>
          <a:gdLst/>
          <a:ahLst/>
          <a:cxnLst/>
          <a:rect l="0" t="0" r="0" b="0"/>
          <a:pathLst>
            <a:path>
              <a:moveTo>
                <a:pt x="0" y="45720"/>
              </a:moveTo>
              <a:lnTo>
                <a:pt x="458470"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59051" y="2747515"/>
        <a:ext cx="24453" cy="4890"/>
      </dsp:txXfrm>
    </dsp:sp>
    <dsp:sp modelId="{C36C89B9-15C4-434E-A07D-6DC599D18ED7}">
      <dsp:nvSpPr>
        <dsp:cNvPr id="0" name=""/>
        <dsp:cNvSpPr/>
      </dsp:nvSpPr>
      <dsp:spPr>
        <a:xfrm>
          <a:off x="2617449" y="2112042"/>
          <a:ext cx="2126393" cy="1275836"/>
        </a:xfrm>
        <a:prstGeom prst="rect">
          <a:avLst/>
        </a:prstGeom>
        <a:solidFill>
          <a:schemeClr val="accent1">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195" tIns="109371" rIns="104195" bIns="109371"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2"/>
              </a:solidFill>
            </a:rPr>
            <a:t>Aktivitets-grupper</a:t>
          </a:r>
        </a:p>
      </dsp:txBody>
      <dsp:txXfrm>
        <a:off x="2617449" y="2112042"/>
        <a:ext cx="2126393" cy="1275836"/>
      </dsp:txXfrm>
    </dsp:sp>
    <dsp:sp modelId="{A80600EF-CAD2-4956-8A87-B691410B229C}">
      <dsp:nvSpPr>
        <dsp:cNvPr id="0" name=""/>
        <dsp:cNvSpPr/>
      </dsp:nvSpPr>
      <dsp:spPr>
        <a:xfrm>
          <a:off x="7357507" y="2704240"/>
          <a:ext cx="458470" cy="91440"/>
        </a:xfrm>
        <a:custGeom>
          <a:avLst/>
          <a:gdLst/>
          <a:ahLst/>
          <a:cxnLst/>
          <a:rect l="0" t="0" r="0" b="0"/>
          <a:pathLst>
            <a:path>
              <a:moveTo>
                <a:pt x="0" y="45720"/>
              </a:moveTo>
              <a:lnTo>
                <a:pt x="458470"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7574516" y="2747515"/>
        <a:ext cx="24453" cy="4890"/>
      </dsp:txXfrm>
    </dsp:sp>
    <dsp:sp modelId="{A86773B4-1862-4A13-9B00-7FAAA712568A}">
      <dsp:nvSpPr>
        <dsp:cNvPr id="0" name=""/>
        <dsp:cNvSpPr/>
      </dsp:nvSpPr>
      <dsp:spPr>
        <a:xfrm>
          <a:off x="5232913" y="2112042"/>
          <a:ext cx="2126393" cy="1275836"/>
        </a:xfrm>
        <a:prstGeom prst="rect">
          <a:avLst/>
        </a:prstGeom>
        <a:solidFill>
          <a:srgbClr val="00206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195" tIns="109371" rIns="104195" bIns="109371"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2"/>
              </a:solidFill>
            </a:rPr>
            <a:t>Fotbolls-begrepp</a:t>
          </a:r>
        </a:p>
      </dsp:txBody>
      <dsp:txXfrm>
        <a:off x="5232913" y="2112042"/>
        <a:ext cx="2126393" cy="1275836"/>
      </dsp:txXfrm>
    </dsp:sp>
    <dsp:sp modelId="{B771EE04-92CA-49E5-BEE4-72F1D5E307BE}">
      <dsp:nvSpPr>
        <dsp:cNvPr id="0" name=""/>
        <dsp:cNvSpPr/>
      </dsp:nvSpPr>
      <dsp:spPr>
        <a:xfrm>
          <a:off x="1065182" y="3386078"/>
          <a:ext cx="7846392" cy="458470"/>
        </a:xfrm>
        <a:custGeom>
          <a:avLst/>
          <a:gdLst/>
          <a:ahLst/>
          <a:cxnLst/>
          <a:rect l="0" t="0" r="0" b="0"/>
          <a:pathLst>
            <a:path>
              <a:moveTo>
                <a:pt x="7846392" y="0"/>
              </a:moveTo>
              <a:lnTo>
                <a:pt x="7846392" y="246335"/>
              </a:lnTo>
              <a:lnTo>
                <a:pt x="0" y="246335"/>
              </a:lnTo>
              <a:lnTo>
                <a:pt x="0" y="45847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4791837" y="3612868"/>
        <a:ext cx="393081" cy="4890"/>
      </dsp:txXfrm>
    </dsp:sp>
    <dsp:sp modelId="{B877A9FC-0081-471E-B8D5-EA6C3DF79347}">
      <dsp:nvSpPr>
        <dsp:cNvPr id="0" name=""/>
        <dsp:cNvSpPr/>
      </dsp:nvSpPr>
      <dsp:spPr>
        <a:xfrm>
          <a:off x="7848378" y="2112042"/>
          <a:ext cx="2126393" cy="1275836"/>
        </a:xfrm>
        <a:prstGeom prst="rect">
          <a:avLst/>
        </a:prstGeom>
        <a:solidFill>
          <a:srgbClr val="CB1DC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195" tIns="109371" rIns="104195" bIns="109371"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2"/>
              </a:solidFill>
            </a:rPr>
            <a:t>Tränings-struktur</a:t>
          </a:r>
        </a:p>
      </dsp:txBody>
      <dsp:txXfrm>
        <a:off x="7848378" y="2112042"/>
        <a:ext cx="2126393" cy="1275836"/>
      </dsp:txXfrm>
    </dsp:sp>
    <dsp:sp modelId="{7914F05B-CA0F-4601-9150-6C813ED4F0E2}">
      <dsp:nvSpPr>
        <dsp:cNvPr id="0" name=""/>
        <dsp:cNvSpPr/>
      </dsp:nvSpPr>
      <dsp:spPr>
        <a:xfrm>
          <a:off x="2126578" y="4469147"/>
          <a:ext cx="458470" cy="91440"/>
        </a:xfrm>
        <a:custGeom>
          <a:avLst/>
          <a:gdLst/>
          <a:ahLst/>
          <a:cxnLst/>
          <a:rect l="0" t="0" r="0" b="0"/>
          <a:pathLst>
            <a:path>
              <a:moveTo>
                <a:pt x="0" y="45720"/>
              </a:moveTo>
              <a:lnTo>
                <a:pt x="458470"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43587" y="4512421"/>
        <a:ext cx="24453" cy="4890"/>
      </dsp:txXfrm>
    </dsp:sp>
    <dsp:sp modelId="{42656258-9679-4002-9320-3329AA78593D}">
      <dsp:nvSpPr>
        <dsp:cNvPr id="0" name=""/>
        <dsp:cNvSpPr/>
      </dsp:nvSpPr>
      <dsp:spPr>
        <a:xfrm>
          <a:off x="1985" y="3876949"/>
          <a:ext cx="2126393" cy="1275836"/>
        </a:xfrm>
        <a:prstGeom prst="rect">
          <a:avLst/>
        </a:prstGeom>
        <a:solidFill>
          <a:srgbClr val="7030A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195" tIns="109371" rIns="104195" bIns="109371"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2"/>
              </a:solidFill>
            </a:rPr>
            <a:t>Förväntningar/</a:t>
          </a:r>
          <a:br>
            <a:rPr lang="en-US" sz="2200" b="1" kern="1200" dirty="0">
              <a:solidFill>
                <a:schemeClr val="bg2"/>
              </a:solidFill>
            </a:rPr>
          </a:br>
          <a:r>
            <a:rPr lang="en-US" sz="2200" b="1" kern="1200" dirty="0">
              <a:solidFill>
                <a:schemeClr val="bg2"/>
              </a:solidFill>
            </a:rPr>
            <a:t>Krav</a:t>
          </a:r>
        </a:p>
      </dsp:txBody>
      <dsp:txXfrm>
        <a:off x="1985" y="3876949"/>
        <a:ext cx="2126393" cy="1275836"/>
      </dsp:txXfrm>
    </dsp:sp>
    <dsp:sp modelId="{5D0047FA-79D6-4ABE-848B-916BE2FEEE29}">
      <dsp:nvSpPr>
        <dsp:cNvPr id="0" name=""/>
        <dsp:cNvSpPr/>
      </dsp:nvSpPr>
      <dsp:spPr>
        <a:xfrm>
          <a:off x="4742043" y="4469147"/>
          <a:ext cx="458470" cy="91440"/>
        </a:xfrm>
        <a:custGeom>
          <a:avLst/>
          <a:gdLst/>
          <a:ahLst/>
          <a:cxnLst/>
          <a:rect l="0" t="0" r="0" b="0"/>
          <a:pathLst>
            <a:path>
              <a:moveTo>
                <a:pt x="0" y="45720"/>
              </a:moveTo>
              <a:lnTo>
                <a:pt x="458470"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4959051" y="4512421"/>
        <a:ext cx="24453" cy="4890"/>
      </dsp:txXfrm>
    </dsp:sp>
    <dsp:sp modelId="{D51EEDC2-DCFE-49D5-B2D1-FB1B81CE4A39}">
      <dsp:nvSpPr>
        <dsp:cNvPr id="0" name=""/>
        <dsp:cNvSpPr/>
      </dsp:nvSpPr>
      <dsp:spPr>
        <a:xfrm>
          <a:off x="2617449" y="3876949"/>
          <a:ext cx="2126393" cy="1275836"/>
        </a:xfrm>
        <a:prstGeom prst="rect">
          <a:avLst/>
        </a:prstGeom>
        <a:solidFill>
          <a:schemeClr val="bg1">
            <a:lumMod val="6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195" tIns="109371" rIns="104195" bIns="109371"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2"/>
              </a:solidFill>
            </a:rPr>
            <a:t>Speltid</a:t>
          </a:r>
        </a:p>
      </dsp:txBody>
      <dsp:txXfrm>
        <a:off x="2617449" y="3876949"/>
        <a:ext cx="2126393" cy="1275836"/>
      </dsp:txXfrm>
    </dsp:sp>
    <dsp:sp modelId="{27E407B9-1194-4B82-AE90-5FFF933A061E}">
      <dsp:nvSpPr>
        <dsp:cNvPr id="0" name=""/>
        <dsp:cNvSpPr/>
      </dsp:nvSpPr>
      <dsp:spPr>
        <a:xfrm>
          <a:off x="7357507" y="4469147"/>
          <a:ext cx="458470" cy="91440"/>
        </a:xfrm>
        <a:custGeom>
          <a:avLst/>
          <a:gdLst/>
          <a:ahLst/>
          <a:cxnLst/>
          <a:rect l="0" t="0" r="0" b="0"/>
          <a:pathLst>
            <a:path>
              <a:moveTo>
                <a:pt x="0" y="45720"/>
              </a:moveTo>
              <a:lnTo>
                <a:pt x="458470"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7574516" y="4512421"/>
        <a:ext cx="24453" cy="4890"/>
      </dsp:txXfrm>
    </dsp:sp>
    <dsp:sp modelId="{F4908FB8-7872-48D3-917D-BA63F02DE6AC}">
      <dsp:nvSpPr>
        <dsp:cNvPr id="0" name=""/>
        <dsp:cNvSpPr/>
      </dsp:nvSpPr>
      <dsp:spPr>
        <a:xfrm>
          <a:off x="5232913" y="3876949"/>
          <a:ext cx="2126393" cy="1275836"/>
        </a:xfrm>
        <a:prstGeom prst="rect">
          <a:avLst/>
        </a:prstGeom>
        <a:solidFill>
          <a:srgbClr val="FF33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195" tIns="109371" rIns="104195" bIns="109371"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2"/>
              </a:solidFill>
            </a:rPr>
            <a:t>Formation</a:t>
          </a:r>
        </a:p>
      </dsp:txBody>
      <dsp:txXfrm>
        <a:off x="5232913" y="3876949"/>
        <a:ext cx="2126393" cy="1275836"/>
      </dsp:txXfrm>
    </dsp:sp>
    <dsp:sp modelId="{D029927B-73F7-4FE1-968C-C9590191DBBF}">
      <dsp:nvSpPr>
        <dsp:cNvPr id="0" name=""/>
        <dsp:cNvSpPr/>
      </dsp:nvSpPr>
      <dsp:spPr>
        <a:xfrm>
          <a:off x="7848378" y="3876949"/>
          <a:ext cx="2126393" cy="1275836"/>
        </a:xfrm>
        <a:prstGeom prst="rect">
          <a:avLst/>
        </a:prstGeom>
        <a:solidFill>
          <a:schemeClr val="accent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195" tIns="109371" rIns="104195" bIns="109371"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2"/>
              </a:solidFill>
            </a:rPr>
            <a:t>Roller och Taktik</a:t>
          </a:r>
        </a:p>
      </dsp:txBody>
      <dsp:txXfrm>
        <a:off x="7848378" y="3876949"/>
        <a:ext cx="2126393" cy="12758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93893-92D5-4672-8B8D-CF35421E5EB7}">
      <dsp:nvSpPr>
        <dsp:cNvPr id="0" name=""/>
        <dsp:cNvSpPr/>
      </dsp:nvSpPr>
      <dsp:spPr>
        <a:xfrm>
          <a:off x="0" y="682"/>
          <a:ext cx="10959172"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FA6287-F39E-49BF-A063-38EDE639062B}">
      <dsp:nvSpPr>
        <dsp:cNvPr id="0" name=""/>
        <dsp:cNvSpPr/>
      </dsp:nvSpPr>
      <dsp:spPr>
        <a:xfrm>
          <a:off x="0" y="682"/>
          <a:ext cx="10959172" cy="399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Vecka 2-3 		Anfallsspel &amp; Försvar &amp; Kontringar</a:t>
          </a:r>
        </a:p>
      </dsp:txBody>
      <dsp:txXfrm>
        <a:off x="0" y="682"/>
        <a:ext cx="10959172" cy="399324"/>
      </dsp:txXfrm>
    </dsp:sp>
    <dsp:sp modelId="{06B4F286-8B4E-4FAB-8A3D-39719F1E879B}">
      <dsp:nvSpPr>
        <dsp:cNvPr id="0" name=""/>
        <dsp:cNvSpPr/>
      </dsp:nvSpPr>
      <dsp:spPr>
        <a:xfrm>
          <a:off x="0" y="400007"/>
          <a:ext cx="10959172"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2F440A-AF5E-445C-A551-5A09F12C2AE7}">
      <dsp:nvSpPr>
        <dsp:cNvPr id="0" name=""/>
        <dsp:cNvSpPr/>
      </dsp:nvSpPr>
      <dsp:spPr>
        <a:xfrm>
          <a:off x="0" y="400007"/>
          <a:ext cx="10959172" cy="399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Vecka 4			Presspel &amp; Possession</a:t>
          </a:r>
        </a:p>
      </dsp:txBody>
      <dsp:txXfrm>
        <a:off x="0" y="400007"/>
        <a:ext cx="10959172" cy="399324"/>
      </dsp:txXfrm>
    </dsp:sp>
    <dsp:sp modelId="{7FD49F1F-BE45-40CB-A52D-793FD97DDA1B}">
      <dsp:nvSpPr>
        <dsp:cNvPr id="0" name=""/>
        <dsp:cNvSpPr/>
      </dsp:nvSpPr>
      <dsp:spPr>
        <a:xfrm>
          <a:off x="0" y="799331"/>
          <a:ext cx="10959172"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7C5A11-2F6A-4700-AEE6-8B140B06F060}">
      <dsp:nvSpPr>
        <dsp:cNvPr id="0" name=""/>
        <dsp:cNvSpPr/>
      </dsp:nvSpPr>
      <dsp:spPr>
        <a:xfrm>
          <a:off x="0" y="799331"/>
          <a:ext cx="10959172" cy="399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Vecka 5			Formationsövning 7 mot 7			Cup - La Femme</a:t>
          </a:r>
        </a:p>
      </dsp:txBody>
      <dsp:txXfrm>
        <a:off x="0" y="799331"/>
        <a:ext cx="10959172" cy="399324"/>
      </dsp:txXfrm>
    </dsp:sp>
    <dsp:sp modelId="{70892861-6942-4C2F-A86F-6FB0BFB7B81D}">
      <dsp:nvSpPr>
        <dsp:cNvPr id="0" name=""/>
        <dsp:cNvSpPr/>
      </dsp:nvSpPr>
      <dsp:spPr>
        <a:xfrm>
          <a:off x="0" y="1198656"/>
          <a:ext cx="10959172"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E77D00-0266-4C15-BB5D-3DB146E76D38}">
      <dsp:nvSpPr>
        <dsp:cNvPr id="0" name=""/>
        <dsp:cNvSpPr/>
      </dsp:nvSpPr>
      <dsp:spPr>
        <a:xfrm>
          <a:off x="0" y="1198656"/>
          <a:ext cx="10959172" cy="399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Vecka 6 		Possession, Presspel &amp; Kontringar		</a:t>
          </a:r>
        </a:p>
      </dsp:txBody>
      <dsp:txXfrm>
        <a:off x="0" y="1198656"/>
        <a:ext cx="10959172" cy="399324"/>
      </dsp:txXfrm>
    </dsp:sp>
    <dsp:sp modelId="{A34F7D00-5394-477C-B1BB-E172EA426131}">
      <dsp:nvSpPr>
        <dsp:cNvPr id="0" name=""/>
        <dsp:cNvSpPr/>
      </dsp:nvSpPr>
      <dsp:spPr>
        <a:xfrm>
          <a:off x="0" y="1597980"/>
          <a:ext cx="10959172"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F4E18B-C769-4BF5-A44F-E24486E83722}">
      <dsp:nvSpPr>
        <dsp:cNvPr id="0" name=""/>
        <dsp:cNvSpPr/>
      </dsp:nvSpPr>
      <dsp:spPr>
        <a:xfrm>
          <a:off x="0" y="1597980"/>
          <a:ext cx="10959172" cy="399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Vecka 7			Anfallsspel &amp; Försvar				Träningsmatch - 15 </a:t>
          </a:r>
          <a:r>
            <a:rPr lang="en-US" sz="1500" kern="1200" dirty="0" err="1"/>
            <a:t>feb</a:t>
          </a:r>
          <a:r>
            <a:rPr lang="en-US" sz="1500" kern="1200" dirty="0"/>
            <a:t> - Gripenbergs SK		</a:t>
          </a:r>
        </a:p>
      </dsp:txBody>
      <dsp:txXfrm>
        <a:off x="0" y="1597980"/>
        <a:ext cx="10959172" cy="399324"/>
      </dsp:txXfrm>
    </dsp:sp>
    <dsp:sp modelId="{14BBBE88-611B-4CCD-9E31-A6BD5A85D69A}">
      <dsp:nvSpPr>
        <dsp:cNvPr id="0" name=""/>
        <dsp:cNvSpPr/>
      </dsp:nvSpPr>
      <dsp:spPr>
        <a:xfrm>
          <a:off x="0" y="1997305"/>
          <a:ext cx="10959172"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03FE44-D69C-43E5-9E2B-4104A5633A3C}">
      <dsp:nvSpPr>
        <dsp:cNvPr id="0" name=""/>
        <dsp:cNvSpPr/>
      </dsp:nvSpPr>
      <dsp:spPr>
        <a:xfrm>
          <a:off x="0" y="1997305"/>
          <a:ext cx="10959172" cy="399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Vecka 8	 		Speluppbyggnad &amp; Fasta situationer		</a:t>
          </a:r>
        </a:p>
      </dsp:txBody>
      <dsp:txXfrm>
        <a:off x="0" y="1997305"/>
        <a:ext cx="10959172" cy="399324"/>
      </dsp:txXfrm>
    </dsp:sp>
    <dsp:sp modelId="{BFD29300-7745-4294-B234-D2C9EE5665D8}">
      <dsp:nvSpPr>
        <dsp:cNvPr id="0" name=""/>
        <dsp:cNvSpPr/>
      </dsp:nvSpPr>
      <dsp:spPr>
        <a:xfrm>
          <a:off x="0" y="2396629"/>
          <a:ext cx="10959172"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D6494A-FF9F-49D2-AE78-E98CEEA4944A}">
      <dsp:nvSpPr>
        <dsp:cNvPr id="0" name=""/>
        <dsp:cNvSpPr/>
      </dsp:nvSpPr>
      <dsp:spPr>
        <a:xfrm>
          <a:off x="0" y="2396629"/>
          <a:ext cx="10959172" cy="399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Vecka 9			Possession, Presspel &amp; Kontringar		Träningsmatch - 2 mars - </a:t>
          </a:r>
          <a:r>
            <a:rPr lang="en-US" sz="1500" kern="1200" dirty="0" err="1"/>
            <a:t>Ekhagens</a:t>
          </a:r>
          <a:r>
            <a:rPr lang="en-US" sz="1500" kern="1200" dirty="0"/>
            <a:t> IF </a:t>
          </a:r>
        </a:p>
      </dsp:txBody>
      <dsp:txXfrm>
        <a:off x="0" y="2396629"/>
        <a:ext cx="10959172" cy="399324"/>
      </dsp:txXfrm>
    </dsp:sp>
    <dsp:sp modelId="{236E0A03-D60A-47AB-BA4F-631E1DD8F39A}">
      <dsp:nvSpPr>
        <dsp:cNvPr id="0" name=""/>
        <dsp:cNvSpPr/>
      </dsp:nvSpPr>
      <dsp:spPr>
        <a:xfrm>
          <a:off x="0" y="2795954"/>
          <a:ext cx="10959172"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FB805D-CA6A-4C5B-B672-E1D8E61D665D}">
      <dsp:nvSpPr>
        <dsp:cNvPr id="0" name=""/>
        <dsp:cNvSpPr/>
      </dsp:nvSpPr>
      <dsp:spPr>
        <a:xfrm>
          <a:off x="0" y="2795954"/>
          <a:ext cx="10959172" cy="399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Vecka 10 		Anfallsspel &amp; Försvar				Träningsmatch – 10 mars – </a:t>
          </a:r>
          <a:r>
            <a:rPr lang="en-US" sz="1500" kern="1200" dirty="0" err="1"/>
            <a:t>Rås</a:t>
          </a:r>
          <a:r>
            <a:rPr lang="en-US" sz="1500" kern="1200" dirty="0"/>
            <a:t> LB</a:t>
          </a:r>
        </a:p>
      </dsp:txBody>
      <dsp:txXfrm>
        <a:off x="0" y="2795954"/>
        <a:ext cx="10959172" cy="399324"/>
      </dsp:txXfrm>
    </dsp:sp>
    <dsp:sp modelId="{D1B417AF-44E9-4DB5-8EAC-D7DD77AB3BBF}">
      <dsp:nvSpPr>
        <dsp:cNvPr id="0" name=""/>
        <dsp:cNvSpPr/>
      </dsp:nvSpPr>
      <dsp:spPr>
        <a:xfrm>
          <a:off x="0" y="3195278"/>
          <a:ext cx="10959172"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F815A1-5360-49F7-868F-1014B5E853F7}">
      <dsp:nvSpPr>
        <dsp:cNvPr id="0" name=""/>
        <dsp:cNvSpPr/>
      </dsp:nvSpPr>
      <dsp:spPr>
        <a:xfrm>
          <a:off x="0" y="3195278"/>
          <a:ext cx="10959172" cy="399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Vecka 11 		Possession, Presspel &amp; Kontringar		Toyota Cup		</a:t>
          </a:r>
        </a:p>
      </dsp:txBody>
      <dsp:txXfrm>
        <a:off x="0" y="3195278"/>
        <a:ext cx="10959172" cy="399324"/>
      </dsp:txXfrm>
    </dsp:sp>
    <dsp:sp modelId="{D685703E-56C9-4785-A4A1-051541CE2FB0}">
      <dsp:nvSpPr>
        <dsp:cNvPr id="0" name=""/>
        <dsp:cNvSpPr/>
      </dsp:nvSpPr>
      <dsp:spPr>
        <a:xfrm>
          <a:off x="0" y="3594602"/>
          <a:ext cx="10959172"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EDE12B-D621-47AA-B48A-98AD945F1558}">
      <dsp:nvSpPr>
        <dsp:cNvPr id="0" name=""/>
        <dsp:cNvSpPr/>
      </dsp:nvSpPr>
      <dsp:spPr>
        <a:xfrm>
          <a:off x="0" y="3594602"/>
          <a:ext cx="10959172" cy="399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Vecka 12 		Anfallsspel &amp; Försvar				Toyota Cup</a:t>
          </a:r>
        </a:p>
      </dsp:txBody>
      <dsp:txXfrm>
        <a:off x="0" y="3594602"/>
        <a:ext cx="10959172" cy="399324"/>
      </dsp:txXfrm>
    </dsp:sp>
    <dsp:sp modelId="{EEFEB2B7-6732-418C-9B78-2E86B0CF1290}">
      <dsp:nvSpPr>
        <dsp:cNvPr id="0" name=""/>
        <dsp:cNvSpPr/>
      </dsp:nvSpPr>
      <dsp:spPr>
        <a:xfrm>
          <a:off x="0" y="3993927"/>
          <a:ext cx="10959172"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161521-4E43-4C39-AAFE-88BFB4E4F7FB}">
      <dsp:nvSpPr>
        <dsp:cNvPr id="0" name=""/>
        <dsp:cNvSpPr/>
      </dsp:nvSpPr>
      <dsp:spPr>
        <a:xfrm>
          <a:off x="0" y="3993927"/>
          <a:ext cx="10959172" cy="399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Vecka 13		Speluppbyggnad &amp; Fasta situationer		Toyota Cup</a:t>
          </a:r>
        </a:p>
      </dsp:txBody>
      <dsp:txXfrm>
        <a:off x="0" y="3993927"/>
        <a:ext cx="10959172" cy="399324"/>
      </dsp:txXfrm>
    </dsp:sp>
    <dsp:sp modelId="{ED3E23CB-B947-4C3E-A281-ECB6452ADA25}">
      <dsp:nvSpPr>
        <dsp:cNvPr id="0" name=""/>
        <dsp:cNvSpPr/>
      </dsp:nvSpPr>
      <dsp:spPr>
        <a:xfrm>
          <a:off x="0" y="4393251"/>
          <a:ext cx="10959172"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F0F1CC-F417-4E23-AE03-C6221990DE47}">
      <dsp:nvSpPr>
        <dsp:cNvPr id="0" name=""/>
        <dsp:cNvSpPr/>
      </dsp:nvSpPr>
      <dsp:spPr>
        <a:xfrm>
          <a:off x="0" y="4393251"/>
          <a:ext cx="10959172" cy="399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Vecka 14		Possession &amp; Presspel				6 </a:t>
          </a:r>
          <a:r>
            <a:rPr lang="en-US" sz="1500" kern="1200" dirty="0" err="1"/>
            <a:t>april</a:t>
          </a:r>
          <a:r>
            <a:rPr lang="en-US" sz="1500" kern="1200" dirty="0"/>
            <a:t> - Träningsläger</a:t>
          </a:r>
        </a:p>
      </dsp:txBody>
      <dsp:txXfrm>
        <a:off x="0" y="4393251"/>
        <a:ext cx="10959172" cy="399324"/>
      </dsp:txXfrm>
    </dsp:sp>
    <dsp:sp modelId="{8E9B9FEF-C2AB-4CE9-B9EE-F9DB72A8F7AF}">
      <dsp:nvSpPr>
        <dsp:cNvPr id="0" name=""/>
        <dsp:cNvSpPr/>
      </dsp:nvSpPr>
      <dsp:spPr>
        <a:xfrm>
          <a:off x="0" y="4792576"/>
          <a:ext cx="10959172"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406B80-5D0E-498E-987C-48A0AFE8DE41}">
      <dsp:nvSpPr>
        <dsp:cNvPr id="0" name=""/>
        <dsp:cNvSpPr/>
      </dsp:nvSpPr>
      <dsp:spPr>
        <a:xfrm>
          <a:off x="0" y="4792576"/>
          <a:ext cx="10959172" cy="399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Vecka 15 		Speluppbyggnad &amp; Försvar			Seriestart						</a:t>
          </a:r>
        </a:p>
      </dsp:txBody>
      <dsp:txXfrm>
        <a:off x="0" y="4792576"/>
        <a:ext cx="10959172" cy="399324"/>
      </dsp:txXfrm>
    </dsp:sp>
    <dsp:sp modelId="{B4E52826-B510-49BB-83A8-54D50F288015}">
      <dsp:nvSpPr>
        <dsp:cNvPr id="0" name=""/>
        <dsp:cNvSpPr/>
      </dsp:nvSpPr>
      <dsp:spPr>
        <a:xfrm>
          <a:off x="0" y="5191900"/>
          <a:ext cx="10959172"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12489C-07AE-4EFF-87D7-23652232C3D9}">
      <dsp:nvSpPr>
        <dsp:cNvPr id="0" name=""/>
        <dsp:cNvSpPr/>
      </dsp:nvSpPr>
      <dsp:spPr>
        <a:xfrm>
          <a:off x="0" y="5191900"/>
          <a:ext cx="10959172" cy="399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endParaRPr lang="en-US" sz="1500" kern="1200" dirty="0"/>
        </a:p>
      </dsp:txBody>
      <dsp:txXfrm>
        <a:off x="0" y="5191900"/>
        <a:ext cx="10959172" cy="3993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93FF8-825D-479F-A421-D8FD4E996DEC}">
      <dsp:nvSpPr>
        <dsp:cNvPr id="0" name=""/>
        <dsp:cNvSpPr/>
      </dsp:nvSpPr>
      <dsp:spPr>
        <a:xfrm>
          <a:off x="3465805" y="307"/>
          <a:ext cx="3899030" cy="492910"/>
        </a:xfrm>
        <a:prstGeom prst="roundRect">
          <a:avLst/>
        </a:prstGeom>
        <a:solidFill>
          <a:srgbClr val="FF0000"/>
        </a:soli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Falsk 9</a:t>
          </a:r>
        </a:p>
      </dsp:txBody>
      <dsp:txXfrm>
        <a:off x="3489867" y="24369"/>
        <a:ext cx="3850906" cy="444786"/>
      </dsp:txXfrm>
    </dsp:sp>
    <dsp:sp modelId="{3017D224-CF30-4EFE-B090-3442D76FE1F8}">
      <dsp:nvSpPr>
        <dsp:cNvPr id="0" name=""/>
        <dsp:cNvSpPr/>
      </dsp:nvSpPr>
      <dsp:spPr>
        <a:xfrm>
          <a:off x="3465805" y="517863"/>
          <a:ext cx="3899030" cy="492910"/>
        </a:xfrm>
        <a:prstGeom prst="roundRect">
          <a:avLst/>
        </a:prstGeom>
        <a:solidFill>
          <a:srgbClr val="FFC000"/>
        </a:soli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Ytterbackar</a:t>
          </a:r>
        </a:p>
      </dsp:txBody>
      <dsp:txXfrm>
        <a:off x="3489867" y="541925"/>
        <a:ext cx="3850906" cy="444786"/>
      </dsp:txXfrm>
    </dsp:sp>
    <dsp:sp modelId="{40DFBF56-FAF2-44F0-A8BD-4273D2F0D6B7}">
      <dsp:nvSpPr>
        <dsp:cNvPr id="0" name=""/>
        <dsp:cNvSpPr/>
      </dsp:nvSpPr>
      <dsp:spPr>
        <a:xfrm>
          <a:off x="3465805" y="1035419"/>
          <a:ext cx="3899030" cy="492910"/>
        </a:xfrm>
        <a:prstGeom prst="roundRect">
          <a:avLst/>
        </a:prstGeom>
        <a:solidFill>
          <a:srgbClr val="00B050"/>
        </a:soli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Mittbackar</a:t>
          </a:r>
        </a:p>
      </dsp:txBody>
      <dsp:txXfrm>
        <a:off x="3489867" y="1059481"/>
        <a:ext cx="3850906" cy="444786"/>
      </dsp:txXfrm>
    </dsp:sp>
    <dsp:sp modelId="{A69B0EB7-5FDC-4590-94FA-44640B743DE4}">
      <dsp:nvSpPr>
        <dsp:cNvPr id="0" name=""/>
        <dsp:cNvSpPr/>
      </dsp:nvSpPr>
      <dsp:spPr>
        <a:xfrm>
          <a:off x="3465805" y="1552976"/>
          <a:ext cx="3899030" cy="492910"/>
        </a:xfrm>
        <a:prstGeom prst="roundRect">
          <a:avLst/>
        </a:prstGeom>
        <a:solidFill>
          <a:srgbClr val="0070C0"/>
        </a:soli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Defensiv mittfältare</a:t>
          </a:r>
        </a:p>
      </dsp:txBody>
      <dsp:txXfrm>
        <a:off x="3489867" y="1577038"/>
        <a:ext cx="3850906" cy="444786"/>
      </dsp:txXfrm>
    </dsp:sp>
    <dsp:sp modelId="{EC2EFA70-99BF-47C0-A21D-4555D9E9E5D7}">
      <dsp:nvSpPr>
        <dsp:cNvPr id="0" name=""/>
        <dsp:cNvSpPr/>
      </dsp:nvSpPr>
      <dsp:spPr>
        <a:xfrm>
          <a:off x="3465805" y="2070532"/>
          <a:ext cx="3899030" cy="492910"/>
        </a:xfrm>
        <a:prstGeom prst="roundRect">
          <a:avLst/>
        </a:prstGeom>
        <a:solidFill>
          <a:srgbClr val="FF00FF"/>
        </a:soli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Innermittfältare</a:t>
          </a:r>
        </a:p>
      </dsp:txBody>
      <dsp:txXfrm>
        <a:off x="3489867" y="2094594"/>
        <a:ext cx="3850906" cy="444786"/>
      </dsp:txXfrm>
    </dsp:sp>
    <dsp:sp modelId="{50CE5727-466A-4DF2-88E5-523FA7670932}">
      <dsp:nvSpPr>
        <dsp:cNvPr id="0" name=""/>
        <dsp:cNvSpPr/>
      </dsp:nvSpPr>
      <dsp:spPr>
        <a:xfrm>
          <a:off x="3465805" y="2588088"/>
          <a:ext cx="3899030" cy="492910"/>
        </a:xfrm>
        <a:prstGeom prst="roundRect">
          <a:avLst/>
        </a:prstGeom>
        <a:solidFill>
          <a:schemeClr val="accent4">
            <a:lumMod val="50000"/>
          </a:schemeClr>
        </a:soli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err="1">
              <a:solidFill>
                <a:schemeClr val="bg1"/>
              </a:solidFill>
            </a:rPr>
            <a:t>Ytterforward</a:t>
          </a:r>
          <a:endParaRPr lang="en-US" sz="2600" kern="1200" dirty="0">
            <a:solidFill>
              <a:schemeClr val="bg1"/>
            </a:solidFill>
          </a:endParaRPr>
        </a:p>
      </dsp:txBody>
      <dsp:txXfrm>
        <a:off x="3489867" y="2612150"/>
        <a:ext cx="3850906" cy="444786"/>
      </dsp:txXfrm>
    </dsp:sp>
    <dsp:sp modelId="{938A29B1-5B08-4542-8661-DC5C983AB161}">
      <dsp:nvSpPr>
        <dsp:cNvPr id="0" name=""/>
        <dsp:cNvSpPr/>
      </dsp:nvSpPr>
      <dsp:spPr>
        <a:xfrm>
          <a:off x="3465805" y="3105644"/>
          <a:ext cx="3899030" cy="492910"/>
        </a:xfrm>
        <a:prstGeom prst="roundRect">
          <a:avLst/>
        </a:prstGeom>
        <a:solidFill>
          <a:srgbClr val="7030A0"/>
        </a:soli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Målvakt</a:t>
          </a:r>
        </a:p>
      </dsp:txBody>
      <dsp:txXfrm>
        <a:off x="3489867" y="3129706"/>
        <a:ext cx="3850906" cy="444786"/>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B044D-0409-41B8-BE52-9406E40B4617}" type="datetimeFigureOut">
              <a:rPr lang="sv-SE" smtClean="0"/>
              <a:t>2025-01-18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8AE678-8319-47D3-B357-73FFEF13E4F5}" type="slidenum">
              <a:rPr lang="sv-SE" smtClean="0"/>
              <a:t>‹#›</a:t>
            </a:fld>
            <a:endParaRPr lang="sv-SE"/>
          </a:p>
        </p:txBody>
      </p:sp>
    </p:spTree>
    <p:extLst>
      <p:ext uri="{BB962C8B-B14F-4D97-AF65-F5344CB8AC3E}">
        <p14:creationId xmlns:p14="http://schemas.microsoft.com/office/powerpoint/2010/main" val="3700876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F8AE678-8319-47D3-B357-73FFEF13E4F5}" type="slidenum">
              <a:rPr lang="sv-SE" smtClean="0"/>
              <a:t>1</a:t>
            </a:fld>
            <a:endParaRPr lang="sv-SE"/>
          </a:p>
        </p:txBody>
      </p:sp>
    </p:spTree>
    <p:extLst>
      <p:ext uri="{BB962C8B-B14F-4D97-AF65-F5344CB8AC3E}">
        <p14:creationId xmlns:p14="http://schemas.microsoft.com/office/powerpoint/2010/main" val="1807059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det gäller uttagningen har vi bestämt att titta på träningsnärvaron och ta ut truppen efter hur mycket man har tränat. </a:t>
            </a:r>
            <a:br>
              <a:rPr lang="sv-SE" dirty="0"/>
            </a:br>
            <a:r>
              <a:rPr lang="sv-SE" dirty="0"/>
              <a:t>Detta följer såklart att vi titta på position till position och ta ut tex dem i respektive lagdelarna som tränat mest. </a:t>
            </a:r>
            <a:br>
              <a:rPr lang="sv-SE" dirty="0"/>
            </a:br>
            <a:r>
              <a:rPr lang="sv-SE" dirty="0"/>
              <a:t>5 försvarare, 5 mittfältare, 2 forwards och 1-2 målvakter. </a:t>
            </a:r>
            <a:br>
              <a:rPr lang="sv-SE" dirty="0"/>
            </a:br>
            <a:r>
              <a:rPr lang="sv-SE" dirty="0"/>
              <a:t>När det sedan gäller speltiden i cupen ska vi försöka fixa så alla får spela lika mycket. </a:t>
            </a:r>
          </a:p>
        </p:txBody>
      </p:sp>
      <p:sp>
        <p:nvSpPr>
          <p:cNvPr id="4" name="Platshållare för bildnummer 3"/>
          <p:cNvSpPr>
            <a:spLocks noGrp="1"/>
          </p:cNvSpPr>
          <p:nvPr>
            <p:ph type="sldNum" sz="quarter" idx="5"/>
          </p:nvPr>
        </p:nvSpPr>
        <p:spPr/>
        <p:txBody>
          <a:bodyPr/>
          <a:lstStyle/>
          <a:p>
            <a:fld id="{0F8AE678-8319-47D3-B357-73FFEF13E4F5}" type="slidenum">
              <a:rPr lang="sv-SE" smtClean="0"/>
              <a:t>13</a:t>
            </a:fld>
            <a:endParaRPr lang="sv-SE"/>
          </a:p>
        </p:txBody>
      </p:sp>
    </p:spTree>
    <p:extLst>
      <p:ext uri="{BB962C8B-B14F-4D97-AF65-F5344CB8AC3E}">
        <p14:creationId xmlns:p14="http://schemas.microsoft.com/office/powerpoint/2010/main" val="112707232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415253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Ytterforwarden tar emot boll samt skydda den för att sedan kunna spela ut den till kanten till ytterbacken.</a:t>
            </a:r>
            <a:endParaRPr lang="sv-SE" sz="1800" dirty="0">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813988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Här gäller det att vi vågar flytta fram spelare in i boxen för inlägg från ytterback. Något vi måste tänka på är att vi lyfter upp backlinjen för att minska ytor defensivt om vi förlorar bollen på vägen. Lyfter vi upp backlinjen så minskar vi ytan mellan lagdelen Försvar - Mittfält och gör att vi kan vinna tillbaka bollen snabbare</a:t>
            </a:r>
            <a:endParaRPr lang="sv-SE" sz="1800" dirty="0">
              <a:effectLst/>
              <a:latin typeface="Arial" panose="020B0604020202020204" pitchFamily="34" charset="0"/>
            </a:endParaRPr>
          </a:p>
          <a:p>
            <a:r>
              <a:rPr lang="sv-SE" sz="1800" dirty="0">
                <a:effectLst/>
                <a:latin typeface="Segoe UI" panose="020B0502040204020203" pitchFamily="34" charset="0"/>
              </a:rPr>
              <a:t>Jag vill att vi lyfter in en mittfältare också som stannar precis utanför straffområdet för att få bollen vid en ev bortnick.</a:t>
            </a:r>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249516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Här gäller det att vi vågar flytta fram spelare in i boxen för inlägg från ytterback. Något vi måste tänka på är att vi lyfter upp backlinjen för att minska ytor defensivt om vi förlorar bollen på vägen. Lyfter vi upp backlinjen så minskar vi ytan mellan lagdelen Försvar - Mittfält och gör att vi kan vinna tillbaka bollen snabbare</a:t>
            </a:r>
            <a:endParaRPr lang="sv-SE" sz="1800" dirty="0">
              <a:effectLst/>
              <a:latin typeface="Arial" panose="020B0604020202020204" pitchFamily="34" charset="0"/>
            </a:endParaRPr>
          </a:p>
          <a:p>
            <a:r>
              <a:rPr lang="sv-SE" sz="1800" dirty="0">
                <a:effectLst/>
                <a:latin typeface="Segoe UI" panose="020B0502040204020203" pitchFamily="34" charset="0"/>
              </a:rPr>
              <a:t>Jag vill att vi lyfter in en mittfältare också som stannar precis utanför straffområdet för att få bollen vid en ev bortnick.</a:t>
            </a:r>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81461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Defensivt arbete - Trigger inspark</a:t>
            </a:r>
            <a:br>
              <a:rPr lang="sv-SE" sz="1800" dirty="0">
                <a:effectLst/>
                <a:latin typeface="Segoe UI" panose="020B0502040204020203" pitchFamily="34" charset="0"/>
              </a:rPr>
            </a:br>
            <a:r>
              <a:rPr lang="sv-SE" sz="1800" dirty="0">
                <a:effectLst/>
                <a:latin typeface="Segoe UI" panose="020B0502040204020203" pitchFamily="34" charset="0"/>
              </a:rPr>
              <a:t>Gå in i rygg på motståndare</a:t>
            </a:r>
            <a:endParaRPr lang="sv-SE" sz="1800" dirty="0">
              <a:effectLst/>
              <a:latin typeface="Arial" panose="020B0604020202020204" pitchFamily="34" charset="0"/>
            </a:endParaRP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068427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Ytterback arbete</a:t>
            </a:r>
            <a:br>
              <a:rPr lang="sv-SE" sz="1800" dirty="0">
                <a:effectLst/>
                <a:latin typeface="Segoe UI" panose="020B0502040204020203" pitchFamily="34" charset="0"/>
              </a:rPr>
            </a:br>
            <a:r>
              <a:rPr lang="sv-SE" sz="1800" dirty="0">
                <a:effectLst/>
                <a:latin typeface="Segoe UI" panose="020B0502040204020203" pitchFamily="34" charset="0"/>
              </a:rPr>
              <a:t>Ej låta sin motståndare få bollen rättvänd utan att gå in på rygg från början</a:t>
            </a:r>
            <a:endParaRPr lang="sv-SE" sz="1800" dirty="0">
              <a:effectLst/>
              <a:latin typeface="Arial" panose="020B0604020202020204" pitchFamily="34" charset="0"/>
            </a:endParaRP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436476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374203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Hur gör vi då när vi inte hinner in på rygg?</a:t>
            </a:r>
          </a:p>
          <a:p>
            <a:r>
              <a:rPr lang="sv-SE" dirty="0"/>
              <a:t>Här gäller det då att ligga med någon meter ifrån för att styra henne utåt mot kanten, vi vill inte låta henne ta bollen in centralt. </a:t>
            </a: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81603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51570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Motståndare kontring</a:t>
            </a:r>
            <a:br>
              <a:rPr lang="sv-SE" sz="1800" dirty="0">
                <a:effectLst/>
                <a:latin typeface="Segoe UI" panose="020B0502040204020203" pitchFamily="34" charset="0"/>
              </a:rPr>
            </a:br>
            <a:r>
              <a:rPr lang="sv-SE" sz="1800" dirty="0">
                <a:effectLst/>
                <a:latin typeface="Segoe UI" panose="020B0502040204020203" pitchFamily="34" charset="0"/>
              </a:rPr>
              <a:t>Ena ytterbacken tappar sin markering vilket gör att mittbacken måste vara beredd att gå och ta ytterzonen medans andra mittbacken får 2 motståndare som går i djupet och här måste andra ytterbacken hjälpa till att ge understöd till sin mittback och ta en anfallares löpning</a:t>
            </a:r>
            <a:endParaRPr lang="sv-SE"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Zonen måste skyddas</a:t>
            </a:r>
            <a:endParaRPr lang="sv-SE" sz="1800" dirty="0">
              <a:effectLst/>
              <a:latin typeface="Arial" panose="020B0604020202020204" pitchFamily="34" charset="0"/>
            </a:endParaRP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6730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Mer regler och info kommer längre fram</a:t>
            </a:r>
          </a:p>
        </p:txBody>
      </p:sp>
      <p:sp>
        <p:nvSpPr>
          <p:cNvPr id="4" name="Platshållare för bildnummer 3"/>
          <p:cNvSpPr>
            <a:spLocks noGrp="1"/>
          </p:cNvSpPr>
          <p:nvPr>
            <p:ph type="sldNum" sz="quarter" idx="5"/>
          </p:nvPr>
        </p:nvSpPr>
        <p:spPr/>
        <p:txBody>
          <a:bodyPr/>
          <a:lstStyle/>
          <a:p>
            <a:fld id="{0F8AE678-8319-47D3-B357-73FFEF13E4F5}" type="slidenum">
              <a:rPr lang="sv-SE" smtClean="0"/>
              <a:t>14</a:t>
            </a:fld>
            <a:endParaRPr lang="sv-SE"/>
          </a:p>
        </p:txBody>
      </p:sp>
    </p:spTree>
    <p:extLst>
      <p:ext uri="{BB962C8B-B14F-4D97-AF65-F5344CB8AC3E}">
        <p14:creationId xmlns:p14="http://schemas.microsoft.com/office/powerpoint/2010/main" val="145929132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Motståndare kontring</a:t>
            </a:r>
            <a:br>
              <a:rPr lang="sv-SE" sz="1800" dirty="0">
                <a:effectLst/>
                <a:latin typeface="Segoe UI" panose="020B0502040204020203" pitchFamily="34" charset="0"/>
              </a:rPr>
            </a:br>
            <a:r>
              <a:rPr lang="sv-SE" sz="1800" dirty="0">
                <a:effectLst/>
                <a:latin typeface="Segoe UI" panose="020B0502040204020203" pitchFamily="34" charset="0"/>
              </a:rPr>
              <a:t>Ena ytterbacken tappar sin markering vilket gör att mittbacken måste vara beredd att gå och ta ytterzonen medans andra mittbacken får 2 motståndare som går i djupet och här måste andra ytterbacken hjälpa till att ge understöd till sin mittback och ta en anfallares löpning</a:t>
            </a:r>
            <a:endParaRPr lang="sv-SE" sz="1800" dirty="0">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51828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Här måste ytterbacken snabbt in och ligga rätt i linje med backlinjen för att inte upphäva offside.</a:t>
            </a:r>
            <a:br>
              <a:rPr lang="sv-SE" sz="1800" dirty="0">
                <a:effectLst/>
                <a:latin typeface="Segoe UI" panose="020B0502040204020203" pitchFamily="34" charset="0"/>
              </a:rPr>
            </a:br>
            <a:r>
              <a:rPr lang="sv-SE" sz="1800" dirty="0">
                <a:effectLst/>
                <a:latin typeface="Segoe UI" panose="020B0502040204020203" pitchFamily="34" charset="0"/>
              </a:rPr>
              <a:t>Backlinjen ska också lägga sig närmare varandra.</a:t>
            </a:r>
            <a:endParaRPr lang="sv-SE" sz="1800" dirty="0">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557631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Här har vi kommit i rätt läge och har en linje i backlinjen.</a:t>
            </a:r>
            <a:endParaRPr lang="sv-SE" sz="1800" dirty="0">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946549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Segoe UI" panose="020B0502040204020203" pitchFamily="34" charset="0"/>
              </a:rPr>
              <a:t>Bollen slås från motståndaren till sin anfallare men eftersom vi ligger korrekt så ligger anfallaren i offsideläge och vi har lyckats att hålla vår linje.</a:t>
            </a:r>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22933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Vi vill gärna ha med våra ytterbackar mycket i det offensiva spelet så då är det viktigt att våra anfallare ligger högt för att frigöra yta för våra ytterbackar på kanterna. </a:t>
            </a:r>
            <a:endParaRPr lang="sv-SE" sz="1800" dirty="0">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72937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Ytterbacken ska alltid sträva efter att vara spelbar på kanterna. Som ni ser är det så viktigt att andra ytterbacken på andra sidan faller in och hjälper backlinjen.</a:t>
            </a:r>
            <a:endParaRPr lang="sv-SE" sz="1800" dirty="0">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609143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Det gäller på samtliga sidor så det ser likadant ut på andra sidan. </a:t>
            </a:r>
            <a:endParaRPr lang="sv-SE" sz="1800" dirty="0">
              <a:effectLst/>
              <a:latin typeface="Arial" panose="020B0604020202020204" pitchFamily="34" charset="0"/>
            </a:endParaRPr>
          </a:p>
          <a:p>
            <a:r>
              <a:rPr lang="sv-SE" dirty="0"/>
              <a:t>Här drar yttern in för att öppna yta för ytterbacken. </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25334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Det gäller på samtliga sidor så det ser likadant ut på andra sidan. </a:t>
            </a:r>
            <a:endParaRPr lang="sv-SE" sz="1800" dirty="0">
              <a:effectLst/>
              <a:latin typeface="Arial" panose="020B0604020202020204" pitchFamily="34" charset="0"/>
            </a:endParaRPr>
          </a:p>
          <a:p>
            <a:r>
              <a:rPr lang="sv-SE" dirty="0"/>
              <a:t>Här drar yttern in för att öppna yta för ytterbacken. </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562561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Här öppnar vi då upp en yta på kanten som ytterbacken och yttern kan bygga upp något av. </a:t>
            </a:r>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027273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Här öppnar vi då upp en yta på kanten som ytterbacken och yttern kan bygga upp något av. </a:t>
            </a:r>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2400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har även lagt in ett träningsläger i kalendern och då har vi kommit fram till att 5 april kör vi ett dags läger här på hovet där vi går igenom en hel del taktiska saker som vi har sett senaste matcherna som på Veo men också tid för att umgås tillsammans och gör massa roliga saker. </a:t>
            </a:r>
          </a:p>
          <a:p>
            <a:endParaRPr lang="sv-SE" dirty="0"/>
          </a:p>
          <a:p>
            <a:r>
              <a:rPr lang="sv-SE" dirty="0"/>
              <a:t>Dagen börjar med frukost tillsammans och avslutar med lekar och film på slutet. </a:t>
            </a:r>
          </a:p>
          <a:p>
            <a:endParaRPr lang="sv-SE" dirty="0"/>
          </a:p>
          <a:p>
            <a:r>
              <a:rPr lang="sv-SE" dirty="0"/>
              <a:t>Vi ser detta som en utmärkt uppladdning inför säsongen som startar ev veckan efter. </a:t>
            </a:r>
          </a:p>
        </p:txBody>
      </p:sp>
      <p:sp>
        <p:nvSpPr>
          <p:cNvPr id="4" name="Platshållare för bildnummer 3"/>
          <p:cNvSpPr>
            <a:spLocks noGrp="1"/>
          </p:cNvSpPr>
          <p:nvPr>
            <p:ph type="sldNum" sz="quarter" idx="5"/>
          </p:nvPr>
        </p:nvSpPr>
        <p:spPr/>
        <p:txBody>
          <a:bodyPr/>
          <a:lstStyle/>
          <a:p>
            <a:fld id="{0F8AE678-8319-47D3-B357-73FFEF13E4F5}" type="slidenum">
              <a:rPr lang="sv-SE" smtClean="0"/>
              <a:t>15</a:t>
            </a:fld>
            <a:endParaRPr lang="sv-SE"/>
          </a:p>
        </p:txBody>
      </p:sp>
    </p:spTree>
    <p:extLst>
      <p:ext uri="{BB962C8B-B14F-4D97-AF65-F5344CB8AC3E}">
        <p14:creationId xmlns:p14="http://schemas.microsoft.com/office/powerpoint/2010/main" val="138756784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Så beroende på var bollen befinner sig vill vi ha ytterbacken i en spelbar position högre upp i korridoren. Dels för att skapa problem för motståndarna vid markeringsspelet. </a:t>
            </a:r>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508686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Så beroende på var bollen befinner sig vill vi ha ytterbacken i en spelbar position högre upp i korridoren. Dels för att skapa problem för motståndarna vid markeringsspelet. </a:t>
            </a:r>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75542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Så beroende på var bollen befinner sig vill vi ha ytterbacken i en spelbar position högre upp i korridoren. Dels för att skapa problem för motståndarna vid markeringsspelet. </a:t>
            </a:r>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856018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Vad innebär det att vara mittback i formationen</a:t>
            </a:r>
            <a:br>
              <a:rPr lang="sv-SE" sz="1800" dirty="0">
                <a:effectLst/>
                <a:latin typeface="Segoe UI" panose="020B0502040204020203" pitchFamily="34" charset="0"/>
              </a:rPr>
            </a:br>
            <a:r>
              <a:rPr lang="sv-SE" sz="1800" dirty="0">
                <a:effectLst/>
                <a:latin typeface="Segoe UI" panose="020B0502040204020203" pitchFamily="34" charset="0"/>
              </a:rPr>
              <a:t>Att vara mittback i denna formation innebär mycket ansvar att hålla ihop lagdelarna men också att ge trygghet till laget. Här krävs det att man är reaktionsnabb, lugn med boll samt vågar ta för sig och lyfta med boll som utan. </a:t>
            </a:r>
            <a:endParaRPr lang="sv-SE"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Vilken betydelse gör man för laget?</a:t>
            </a:r>
            <a:br>
              <a:rPr lang="sv-SE" sz="1800" dirty="0">
                <a:effectLst/>
                <a:latin typeface="Segoe UI" panose="020B0502040204020203" pitchFamily="34" charset="0"/>
              </a:rPr>
            </a:br>
            <a:r>
              <a:rPr lang="sv-SE" sz="1800" dirty="0">
                <a:effectLst/>
                <a:latin typeface="Segoe UI" panose="020B0502040204020203" pitchFamily="34" charset="0"/>
              </a:rPr>
              <a:t>En otroligt trygghet och viktig del för laget genom att hålla igång snacket och styra medspelare.</a:t>
            </a:r>
            <a:endParaRPr lang="sv-SE"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Vilka defensiva uppgifter har man?</a:t>
            </a:r>
            <a:br>
              <a:rPr lang="sv-SE" sz="1800" dirty="0">
                <a:effectLst/>
                <a:latin typeface="Segoe UI" panose="020B0502040204020203" pitchFamily="34" charset="0"/>
              </a:rPr>
            </a:br>
            <a:r>
              <a:rPr lang="sv-SE" sz="1800" dirty="0">
                <a:effectLst/>
                <a:latin typeface="Segoe UI" panose="020B0502040204020203" pitchFamily="34" charset="0"/>
              </a:rPr>
              <a:t>Som tidigare varit inne på så är det att ge understöd till ytterbackar främst men också att ta djup samt det fysiska spelet.</a:t>
            </a:r>
            <a:endParaRPr lang="sv-SE"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Kommunikationen</a:t>
            </a:r>
            <a:br>
              <a:rPr lang="sv-SE" sz="1800" dirty="0">
                <a:effectLst/>
                <a:latin typeface="Segoe UI" panose="020B0502040204020203" pitchFamily="34" charset="0"/>
              </a:rPr>
            </a:br>
            <a:r>
              <a:rPr lang="sv-SE" sz="1800" dirty="0">
                <a:effectLst/>
                <a:latin typeface="Segoe UI" panose="020B0502040204020203" pitchFamily="34" charset="0"/>
              </a:rPr>
              <a:t>En mittbacks främsta uppgift är att hålla en kommunikation med sina medspelare och vara en viktig pjäs i det defensiva spelet där man ska styra och hjälpa sina medspelare genom sitt snack.</a:t>
            </a:r>
            <a:endParaRPr lang="sv-SE" sz="1800" dirty="0">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11365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Mittbacken rör sig främst centralt men i vissa fall kommer behöva röra sig mer mot kanten vid exempel överflyttning eller understöd</a:t>
            </a:r>
            <a:endParaRPr lang="sv-SE"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Samt så ska mittbacken vara vid boxen när det är hörna eller frisparkar offensivt</a:t>
            </a:r>
            <a:endParaRPr lang="sv-SE" sz="1800" dirty="0">
              <a:effectLst/>
              <a:latin typeface="Arial" panose="020B0604020202020204" pitchFamily="34" charset="0"/>
            </a:endParaRP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52671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Om mittbacken har ett tillfälle att gå fram med boll så är det meningen att vår defensiva mittfältare går ner och ta mittbackens plats</a:t>
            </a:r>
            <a:endParaRPr lang="sv-SE" sz="1800" dirty="0">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03447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296763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Här går ytterbacken bort sig i ett brytningsförsök.</a:t>
            </a:r>
            <a:br>
              <a:rPr lang="sv-SE" sz="1800" dirty="0">
                <a:effectLst/>
                <a:latin typeface="Segoe UI" panose="020B0502040204020203" pitchFamily="34" charset="0"/>
              </a:rPr>
            </a:br>
            <a:r>
              <a:rPr lang="sv-SE" sz="1800" dirty="0">
                <a:effectLst/>
                <a:latin typeface="Segoe UI" panose="020B0502040204020203" pitchFamily="34" charset="0"/>
              </a:rPr>
              <a:t>Men eftersom vår mitback ligger i understöd så kan hon rädda upp situationen när yttern försöker bryta sig fram på kanten genom att hon ligger nära och har en spelförståelse att följa med och bryta i rätt läge</a:t>
            </a:r>
            <a:endParaRPr lang="sv-SE" sz="1800" dirty="0">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873089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Här spelar vi ut bollen till en medspelare som har mycket yta framför oss då måste vi kommunicera att vi ska lyfta laget.</a:t>
            </a:r>
            <a:endParaRPr lang="sv-SE" sz="1800" dirty="0">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91484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Vi lyfter tillsammans med laget så backlinjen ligger i linje med varandra</a:t>
            </a:r>
            <a:endParaRPr lang="sv-SE" sz="1800" dirty="0">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4920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har vi aktivitetsgrupperna för året. Här fyller vi på med nyförvärv i grupperna när det sker.</a:t>
            </a:r>
          </a:p>
          <a:p>
            <a:r>
              <a:rPr lang="sv-SE" dirty="0"/>
              <a:t>Jag har satt ansvariga i grupperna som har ett extra ansvar att det genomförs men vill man absolut inte vara ansvarig så byt med någon i gruppen och meddela mig. </a:t>
            </a:r>
          </a:p>
          <a:p>
            <a:endParaRPr lang="sv-SE" dirty="0"/>
          </a:p>
          <a:p>
            <a:r>
              <a:rPr lang="sv-SE" dirty="0"/>
              <a:t>Kan vara bra att ta en bild på denna och sätter ihop en </a:t>
            </a:r>
            <a:r>
              <a:rPr lang="sv-SE" dirty="0" err="1"/>
              <a:t>whatsup</a:t>
            </a:r>
            <a:r>
              <a:rPr lang="sv-SE" dirty="0"/>
              <a:t> grupp tillsammans. </a:t>
            </a:r>
          </a:p>
          <a:p>
            <a:endParaRPr lang="sv-SE" dirty="0"/>
          </a:p>
          <a:p>
            <a:r>
              <a:rPr lang="sv-SE" dirty="0"/>
              <a:t>Här kan även klubben gå in och hjälpa till med en slant om ni skulle vilja göra något. </a:t>
            </a:r>
          </a:p>
          <a:p>
            <a:endParaRPr lang="sv-SE" dirty="0"/>
          </a:p>
          <a:p>
            <a:r>
              <a:rPr lang="sv-SE" dirty="0"/>
              <a:t>Jag kommer även lägga ut grupperna på hemsidan att hitta. Även där blir den då uppdaterad. </a:t>
            </a:r>
          </a:p>
        </p:txBody>
      </p:sp>
      <p:sp>
        <p:nvSpPr>
          <p:cNvPr id="4" name="Platshållare för bildnummer 3"/>
          <p:cNvSpPr>
            <a:spLocks noGrp="1"/>
          </p:cNvSpPr>
          <p:nvPr>
            <p:ph type="sldNum" sz="quarter" idx="5"/>
          </p:nvPr>
        </p:nvSpPr>
        <p:spPr/>
        <p:txBody>
          <a:bodyPr/>
          <a:lstStyle/>
          <a:p>
            <a:fld id="{0F8AE678-8319-47D3-B357-73FFEF13E4F5}" type="slidenum">
              <a:rPr lang="sv-SE" smtClean="0"/>
              <a:t>16</a:t>
            </a:fld>
            <a:endParaRPr lang="sv-SE"/>
          </a:p>
        </p:txBody>
      </p:sp>
    </p:spTree>
    <p:extLst>
      <p:ext uri="{BB962C8B-B14F-4D97-AF65-F5344CB8AC3E}">
        <p14:creationId xmlns:p14="http://schemas.microsoft.com/office/powerpoint/2010/main" val="375255888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Här lägger vi en långboll mot forwards och därmed lyfter laget</a:t>
            </a:r>
            <a:endParaRPr lang="sv-SE" sz="1800" dirty="0">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209923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Segoe UI" panose="020B0502040204020203" pitchFamily="34" charset="0"/>
              </a:rPr>
              <a:t>Även när vi lyft upp en bit så vill vi lyfta ännu mer när vi ser att vi har ett bra tillfälle att komma fri med öppen yta framför oss och därför lyfter upp till halva.</a:t>
            </a:r>
            <a:br>
              <a:rPr lang="sv-SE" sz="1800" dirty="0">
                <a:effectLst/>
                <a:latin typeface="Segoe UI" panose="020B0502040204020203" pitchFamily="34" charset="0"/>
              </a:rPr>
            </a:br>
            <a:r>
              <a:rPr lang="sv-SE" sz="1800" dirty="0">
                <a:effectLst/>
                <a:latin typeface="Segoe UI" panose="020B0502040204020203" pitchFamily="34" charset="0"/>
              </a:rPr>
              <a:t>Gör vi detta på ett snabbt sätt så kommer inte deras anfallare hinna med i förflyttningen och därför ej ligga i rätt position om deras backar bryter bollen medans vi ligger i rätt positioner från början.</a:t>
            </a:r>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673375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Segoe UI" panose="020B0502040204020203" pitchFamily="34" charset="0"/>
              </a:rPr>
              <a:t>Här vill vi etabliera ett längre anfall med ett lugn. Vi har ingen anfallspelare som pressar oss utan vi kan bredda laget och hitta ytor att spela bollen på</a:t>
            </a:r>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770672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Här vill vi etabliera ett längre anfall med ett lugn. Vi har ingen anfallspelare som pressar oss utan vi kan bredda laget och hitta ytor att spela bollen på</a:t>
            </a:r>
            <a:endParaRPr lang="sv-SE"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Vi kan hitta in centralt om det öppnar upp sig men vi kan också gärna hitta kanten genom att ytterbacken har breddat och därefter hitta ett inlägg vilken är jättebra eftersom vi redan har många spelare offensivt att slå den på i boxen</a:t>
            </a:r>
            <a:endParaRPr lang="sv-SE" sz="1800" dirty="0">
              <a:effectLst/>
              <a:latin typeface="Arial" panose="020B0604020202020204" pitchFamily="34" charset="0"/>
            </a:endParaRPr>
          </a:p>
          <a:p>
            <a:r>
              <a:rPr lang="sv-SE" sz="1800" dirty="0">
                <a:effectLst/>
                <a:latin typeface="Segoe UI" panose="020B0502040204020203" pitchFamily="34" charset="0"/>
              </a:rPr>
              <a:t>Vi behöver såklart inte hitta ett inlägg varje gång utan vi kan rulla tilbaka bollen och få motståndaren i konstant överflyttning och trötta ut dem på det sättet.</a:t>
            </a:r>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96118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Här vill vi etabliera ett längre anfall med ett lugn. Vi har ingen anfallspelare som pressar oss utan vi kan bredda laget och hitta ytor att spela bollen på</a:t>
            </a:r>
            <a:endParaRPr lang="sv-SE"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Vi kan hitta in centralt om det öppnar upp sig men vi kan också gärna hitta kanten genom att ytterbacken har breddat och därefter hitta ett inlägg vilken är jättebra eftersom vi redan har många spelare offensivt att slå den på i boxen</a:t>
            </a:r>
            <a:endParaRPr lang="sv-SE" sz="1800" dirty="0">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269369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Här vill vi etabliera ett längre anfall med ett lugn. Vi har ingen anfallspelare som pressar oss utan vi kan bredda laget och hitta ytor att spela bollen på</a:t>
            </a:r>
            <a:endParaRPr lang="sv-SE" sz="1800" dirty="0">
              <a:effectLst/>
              <a:latin typeface="Arial" panose="020B0604020202020204" pitchFamily="34" charset="0"/>
            </a:endParaRPr>
          </a:p>
          <a:p>
            <a:r>
              <a:rPr lang="sv-SE" sz="1800" dirty="0">
                <a:effectLst/>
                <a:latin typeface="Segoe UI" panose="020B0502040204020203" pitchFamily="34" charset="0"/>
              </a:rPr>
              <a:t>Vi kan hitta in centralt om det öppnar upp sig men vi kan också gärna hitta kanten genom att ytterbacken har breddat och därefter hitta ett inlägg vilken är jättebra eftersom vi redan har många spelare offensivt att slå den på i boxen</a:t>
            </a:r>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162028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Motståndaren försöker hitta en längre boll mot sin forward. Här gäller det att vi är samspelta med att en mittback går in i duell för utmana motståndaren om bollen medans den andra mittbacken tar djupet bakom. Viktigt också att backlinjen kryper närmare varandra.</a:t>
            </a:r>
            <a:endParaRPr lang="sv-SE" sz="1800" dirty="0">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743275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Vår ena mittback gå upp i duell för att vinna boll</a:t>
            </a:r>
            <a:endParaRPr lang="sv-SE" sz="1800" dirty="0">
              <a:effectLst/>
              <a:latin typeface="Arial" panose="020B0604020202020204" pitchFamily="34" charset="0"/>
            </a:endParaRP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28521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Motståndaren skarvar bollen bakåt men eftersom vi är så samspelta så har vår andra mittback uppfattat faran och gått ner och hjälpt till genom att ta djupet och vinner andra bollen och kan lugnt och stilla passa vidare bollen till ytterback.</a:t>
            </a:r>
            <a:endParaRPr lang="sv-SE" sz="1800" dirty="0">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315314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effectLst/>
                <a:latin typeface="Segoe UI" panose="020B0502040204020203" pitchFamily="34" charset="0"/>
              </a:rPr>
              <a:t>Vad innebär det att vara defensivmitt i formationen?</a:t>
            </a:r>
            <a:br>
              <a:rPr lang="sv-SE" sz="1800" dirty="0">
                <a:effectLst/>
                <a:latin typeface="Segoe UI" panose="020B0502040204020203" pitchFamily="34" charset="0"/>
              </a:rPr>
            </a:br>
            <a:r>
              <a:rPr lang="sv-SE" sz="1800" dirty="0">
                <a:effectLst/>
                <a:latin typeface="Segoe UI" panose="020B0502040204020203" pitchFamily="34" charset="0"/>
              </a:rPr>
              <a:t>Främsta uppgiften man har i denna formation är att ligga i rätt ytor hela tiden och har ett samspel med sina innemittfältare och styra dem i spelet men samtidigt också styra spelet själv med boll</a:t>
            </a:r>
            <a:endParaRPr lang="sv-SE" sz="1800" b="1"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effectLst/>
                <a:latin typeface="Segoe UI" panose="020B0502040204020203" pitchFamily="34" charset="0"/>
              </a:rPr>
              <a:t>Vilken betydelse gör man för laget?</a:t>
            </a:r>
            <a:br>
              <a:rPr lang="sv-SE" sz="1800" dirty="0">
                <a:effectLst/>
                <a:latin typeface="Segoe UI" panose="020B0502040204020203" pitchFamily="34" charset="0"/>
              </a:rPr>
            </a:br>
            <a:r>
              <a:rPr lang="sv-SE" sz="1800" dirty="0">
                <a:effectLst/>
                <a:latin typeface="Segoe UI" panose="020B0502040204020203" pitchFamily="34" charset="0"/>
              </a:rPr>
              <a:t>Även detta en viktig roll i laget då man är backlinjens sköld hela tiden och ska alltid befinna sig i ett bra läge att bryta bollen. </a:t>
            </a:r>
            <a:br>
              <a:rPr lang="sv-SE" sz="1800" dirty="0">
                <a:effectLst/>
                <a:latin typeface="Segoe UI" panose="020B0502040204020203" pitchFamily="34" charset="0"/>
              </a:rPr>
            </a:br>
            <a:r>
              <a:rPr lang="sv-SE" sz="1800" dirty="0">
                <a:effectLst/>
                <a:latin typeface="Segoe UI" panose="020B0502040204020203" pitchFamily="34" charset="0"/>
              </a:rPr>
              <a:t>Även till stor betydelse för sina innemittfältskollegor</a:t>
            </a:r>
            <a:endParaRPr lang="sv-SE"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effectLst/>
                <a:latin typeface="Segoe UI" panose="020B0502040204020203" pitchFamily="34" charset="0"/>
              </a:rPr>
              <a:t>Vilka defensiva uppgifter har man?</a:t>
            </a:r>
            <a:br>
              <a:rPr lang="sv-SE" sz="1800" dirty="0">
                <a:effectLst/>
                <a:latin typeface="Segoe UI" panose="020B0502040204020203" pitchFamily="34" charset="0"/>
              </a:rPr>
            </a:br>
            <a:r>
              <a:rPr lang="sv-SE" sz="1800" dirty="0">
                <a:effectLst/>
                <a:latin typeface="Segoe UI" panose="020B0502040204020203" pitchFamily="34" charset="0"/>
              </a:rPr>
              <a:t>Skydda backlinjen samt kommunicera med laget för att ha sina medspelare i rätt positioner för snabbt kunna bryta boll.</a:t>
            </a:r>
            <a:endParaRPr lang="sv-SE" sz="1800" dirty="0">
              <a:effectLst/>
              <a:latin typeface="Arial" panose="020B0604020202020204" pitchFamily="34" charset="0"/>
            </a:endParaRPr>
          </a:p>
          <a:p>
            <a:r>
              <a:rPr lang="sv-SE" sz="1800" b="1" dirty="0">
                <a:effectLst/>
                <a:latin typeface="Segoe UI" panose="020B0502040204020203" pitchFamily="34" charset="0"/>
              </a:rPr>
              <a:t>Vilka offensiva uppgifter har man?</a:t>
            </a:r>
            <a:br>
              <a:rPr lang="sv-SE" sz="1800" dirty="0">
                <a:effectLst/>
                <a:latin typeface="Segoe UI" panose="020B0502040204020203" pitchFamily="34" charset="0"/>
              </a:rPr>
            </a:br>
            <a:r>
              <a:rPr lang="sv-SE" sz="1800" dirty="0">
                <a:effectLst/>
                <a:latin typeface="Segoe UI" panose="020B0502040204020203" pitchFamily="34" charset="0"/>
              </a:rPr>
              <a:t>Dem offensiva uppgifterna man kan ha är när man vill bryta liner och ta med boll framåt och utmana via genombrott centralt.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effectLst/>
                <a:latin typeface="Segoe UI" panose="020B0502040204020203" pitchFamily="34" charset="0"/>
              </a:rPr>
              <a:t>Kommunikationen och styra spel</a:t>
            </a:r>
            <a:br>
              <a:rPr lang="sv-SE" sz="1800" dirty="0">
                <a:effectLst/>
                <a:latin typeface="Segoe UI" panose="020B0502040204020203" pitchFamily="34" charset="0"/>
              </a:rPr>
            </a:br>
            <a:r>
              <a:rPr lang="sv-SE" sz="1800" dirty="0">
                <a:effectLst/>
                <a:latin typeface="Segoe UI" panose="020B0502040204020203" pitchFamily="34" charset="0"/>
              </a:rPr>
              <a:t>Genom att ligga i rätt ytor får man också mycket ansvar att styra spelet med boll som utan. Spelförståelse är till största vikt i positionen där det gäller att se spelet i flera steg framåt samt också läsa spel innan det hänt.</a:t>
            </a:r>
            <a:endParaRPr lang="sv-SE" sz="1800" dirty="0">
              <a:effectLst/>
              <a:latin typeface="Arial" panose="020B0604020202020204" pitchFamily="34" charset="0"/>
            </a:endParaRP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9455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oss är det viktigt att man trivs i klubben och i laget därför ska vi nu göra en undersökning. </a:t>
            </a:r>
          </a:p>
          <a:p>
            <a:endParaRPr lang="sv-SE" dirty="0"/>
          </a:p>
          <a:p>
            <a:r>
              <a:rPr lang="sv-SE" dirty="0"/>
              <a:t>Ni får ta upp eran telefon och scanna en kod som kommer upp här strax sen får ni skriva in upp till 3 ord som ni tycker är viktiga för er här hos oss. </a:t>
            </a:r>
          </a:p>
          <a:p>
            <a:r>
              <a:rPr lang="sv-SE" dirty="0"/>
              <a:t>Det kan vara till exempel vara gemenskap, ha roligt, tävla, trygghet osv </a:t>
            </a:r>
            <a:r>
              <a:rPr lang="sv-SE" dirty="0" err="1"/>
              <a:t>osv</a:t>
            </a:r>
            <a:r>
              <a:rPr lang="sv-SE" dirty="0"/>
              <a:t>. Det finns inga rätt eller fel utan det som ni tycker är viktigt för er. </a:t>
            </a:r>
          </a:p>
          <a:p>
            <a:r>
              <a:rPr lang="sv-SE" dirty="0"/>
              <a:t>Ni får 3 min på er att komma på sen ska vi se resultatet och prata lite om detta. </a:t>
            </a:r>
          </a:p>
          <a:p>
            <a:endParaRPr lang="sv-SE" dirty="0"/>
          </a:p>
          <a:p>
            <a:r>
              <a:rPr lang="sv-SE" dirty="0"/>
              <a:t>Okej nu har vi fått upp ett antal ord, hur kan vi leva upp till detta? </a:t>
            </a:r>
          </a:p>
          <a:p>
            <a:r>
              <a:rPr lang="sv-SE" dirty="0"/>
              <a:t>Hur ska vi i gruppen arbeta med att få in så många av dessa ord i vårt lag? </a:t>
            </a:r>
          </a:p>
          <a:p>
            <a:r>
              <a:rPr lang="sv-SE" dirty="0"/>
              <a:t>Hur går vi tillväga, vad är viktigt att vi tänker på?</a:t>
            </a:r>
          </a:p>
        </p:txBody>
      </p:sp>
      <p:sp>
        <p:nvSpPr>
          <p:cNvPr id="4" name="Platshållare för bildnummer 3"/>
          <p:cNvSpPr>
            <a:spLocks noGrp="1"/>
          </p:cNvSpPr>
          <p:nvPr>
            <p:ph type="sldNum" sz="quarter" idx="5"/>
          </p:nvPr>
        </p:nvSpPr>
        <p:spPr/>
        <p:txBody>
          <a:bodyPr/>
          <a:lstStyle/>
          <a:p>
            <a:fld id="{0F8AE678-8319-47D3-B357-73FFEF13E4F5}" type="slidenum">
              <a:rPr lang="sv-SE" smtClean="0"/>
              <a:t>17</a:t>
            </a:fld>
            <a:endParaRPr lang="sv-SE"/>
          </a:p>
        </p:txBody>
      </p:sp>
    </p:spTree>
    <p:extLst>
      <p:ext uri="{BB962C8B-B14F-4D97-AF65-F5344CB8AC3E}">
        <p14:creationId xmlns:p14="http://schemas.microsoft.com/office/powerpoint/2010/main" val="181226064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61892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Segoe UI" panose="020B0502040204020203" pitchFamily="34" charset="0"/>
              </a:rPr>
              <a:t>Om mittbacken har ett tillfälle att gå fram med boll så är det meningen att vår defensiva mittfältare går ner och ta mittbackens plats</a:t>
            </a:r>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245624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722062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Denna zonen oavsett hur högt på planen vi befinner oss ska skyddas av vår CDM.</a:t>
            </a:r>
            <a:br>
              <a:rPr lang="sv-SE" sz="1800" dirty="0">
                <a:effectLst/>
                <a:latin typeface="Segoe UI" panose="020B0502040204020203" pitchFamily="34" charset="0"/>
              </a:rPr>
            </a:br>
            <a:r>
              <a:rPr lang="sv-SE" sz="1800" dirty="0">
                <a:effectLst/>
                <a:latin typeface="Segoe UI" panose="020B0502040204020203" pitchFamily="34" charset="0"/>
              </a:rPr>
              <a:t>Spelaren ska äga ytan och ta hjälp av sina innemittfältare för att komma i så bra läge att vinna bollen så ofta det går.</a:t>
            </a:r>
            <a:endParaRPr lang="sv-SE" sz="1800" dirty="0">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529333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70791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762301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effectLst/>
                <a:latin typeface="Segoe UI" panose="020B0502040204020203" pitchFamily="34" charset="0"/>
              </a:rPr>
              <a:t>Vad är en triangelformation?</a:t>
            </a:r>
            <a:br>
              <a:rPr lang="sv-SE" sz="1800" dirty="0">
                <a:effectLst/>
                <a:latin typeface="Segoe UI" panose="020B0502040204020203" pitchFamily="34" charset="0"/>
              </a:rPr>
            </a:br>
            <a:r>
              <a:rPr lang="sv-SE" sz="1800" dirty="0">
                <a:effectLst/>
                <a:latin typeface="Segoe UI" panose="020B0502040204020203" pitchFamily="34" charset="0"/>
              </a:rPr>
              <a:t>I en triangelformation ska mittfältaren utgöra ett triangelspel där vi ligger i ytor för att täcka av spel på så stor yta som möjligt för att det ska ske spel genom triangeln på den centrala delen av planen.</a:t>
            </a:r>
            <a:endParaRPr lang="sv-SE" sz="1800" b="1"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effectLst/>
                <a:latin typeface="Segoe UI" panose="020B0502040204020203" pitchFamily="34" charset="0"/>
              </a:rPr>
              <a:t>Varför är det viktigt att vi ligger i ett triangelspel i mitten?</a:t>
            </a:r>
            <a:br>
              <a:rPr lang="sv-SE" sz="1800" dirty="0">
                <a:effectLst/>
                <a:latin typeface="Segoe UI" panose="020B0502040204020203" pitchFamily="34" charset="0"/>
              </a:rPr>
            </a:br>
            <a:r>
              <a:rPr lang="sv-SE" sz="1800" dirty="0">
                <a:effectLst/>
                <a:latin typeface="Segoe UI" panose="020B0502040204020203" pitchFamily="34" charset="0"/>
              </a:rPr>
              <a:t>Lite som vi gick igenom nyss. Vad kan då gå fel?</a:t>
            </a:r>
            <a:br>
              <a:rPr lang="sv-SE" sz="1800" dirty="0">
                <a:effectLst/>
                <a:latin typeface="Segoe UI" panose="020B0502040204020203" pitchFamily="34" charset="0"/>
              </a:rPr>
            </a:br>
            <a:r>
              <a:rPr lang="sv-SE" sz="1800" dirty="0">
                <a:effectLst/>
                <a:latin typeface="Segoe UI" panose="020B0502040204020203" pitchFamily="34" charset="0"/>
              </a:rPr>
              <a:t>När vi ej ligger i vår formation utgör det ytor som motståndaren kan spela förbi hela den lagdelen.</a:t>
            </a:r>
            <a:endParaRPr lang="sv-SE"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effectLst/>
                <a:latin typeface="Segoe UI" panose="020B0502040204020203" pitchFamily="34" charset="0"/>
              </a:rPr>
              <a:t>Kommunikation</a:t>
            </a:r>
            <a:br>
              <a:rPr lang="sv-SE" sz="1800" dirty="0">
                <a:effectLst/>
                <a:latin typeface="Segoe UI" panose="020B0502040204020203" pitchFamily="34" charset="0"/>
              </a:rPr>
            </a:br>
            <a:r>
              <a:rPr lang="sv-SE" sz="1800" dirty="0">
                <a:effectLst/>
                <a:latin typeface="Segoe UI" panose="020B0502040204020203" pitchFamily="34" charset="0"/>
              </a:rPr>
              <a:t>Det är A och O för att formationen ska lyckas att snacket finns där och att man alltid har en trygghet att styras av sina medspelare bakom sig.</a:t>
            </a:r>
            <a:endParaRPr lang="sv-SE" sz="1800" dirty="0">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04836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459011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Segoe UI" panose="020B0502040204020203" pitchFamily="34" charset="0"/>
              </a:rPr>
              <a:t>I denna mittfältstrion blir vi alldeles för raka och bolltittande och tappar zonmarkeringen samt triangeln mellan varandra vilket kan då öppna upp sig yta jämte oss</a:t>
            </a:r>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15069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Här har motståndaren spelat förbi vårt mittfält. då gäller det för vår mittfältare att snabbt komma upp och styra bort motståndaren från mitten och så spelet styrs mot kanten istället.</a:t>
            </a:r>
            <a:endParaRPr lang="sv-SE"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Viktigt att vi inte går bort oss i en duell här utan helt enkelt bara ligger nära och styr bort.</a:t>
            </a:r>
            <a:endParaRPr lang="sv-SE"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Om vi går in i duellen måste vi vara säkra på att vi vinner den. Här gäller triggers för att få gå in i duellen</a:t>
            </a:r>
            <a:endParaRPr lang="sv-SE" sz="1800" dirty="0">
              <a:effectLst/>
              <a:latin typeface="Arial" panose="020B0604020202020204" pitchFamily="34" charset="0"/>
            </a:endParaRP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264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Då ska vi gå in på nästa avsnitt och kommer då prata lite om </a:t>
            </a:r>
            <a:r>
              <a:rPr lang="sv-SE" dirty="0" err="1"/>
              <a:t>fotbollsbegrepp</a:t>
            </a:r>
            <a:r>
              <a:rPr lang="sv-SE" dirty="0"/>
              <a:t> och varför vi vill använda oss av detta?</a:t>
            </a:r>
          </a:p>
        </p:txBody>
      </p:sp>
      <p:sp>
        <p:nvSpPr>
          <p:cNvPr id="4" name="Platshållare för bildnummer 3"/>
          <p:cNvSpPr>
            <a:spLocks noGrp="1"/>
          </p:cNvSpPr>
          <p:nvPr>
            <p:ph type="sldNum" sz="quarter" idx="5"/>
          </p:nvPr>
        </p:nvSpPr>
        <p:spPr/>
        <p:txBody>
          <a:bodyPr/>
          <a:lstStyle/>
          <a:p>
            <a:fld id="{0F8AE678-8319-47D3-B357-73FFEF13E4F5}" type="slidenum">
              <a:rPr lang="sv-SE" smtClean="0"/>
              <a:t>19</a:t>
            </a:fld>
            <a:endParaRPr lang="sv-SE"/>
          </a:p>
        </p:txBody>
      </p:sp>
    </p:spTree>
    <p:extLst>
      <p:ext uri="{BB962C8B-B14F-4D97-AF65-F5344CB8AC3E}">
        <p14:creationId xmlns:p14="http://schemas.microsoft.com/office/powerpoint/2010/main" val="218395373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Här vill vi skydda vår backlinje så vi måste ligga lite snett när vi går och styr bort motståndaren. Viktigt att vi inte ligger för nära så hon dribbla förbi oss men samtidigt viktigt att vi inte ligger för långt ifrån så det finns en passningsmöjlighet att slå bollen jämte oss.</a:t>
            </a:r>
            <a:endParaRPr lang="sv-SE" sz="1800" dirty="0">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7148521"/>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Segoe UI" panose="020B0502040204020203" pitchFamily="34" charset="0"/>
              </a:rPr>
              <a:t>Här har vi följt med motståndaren en bit ut och kanske finns det nu en möjlighet att återeröva bollen vid en längre bolltouch tex och då kan vi göra en brytning.</a:t>
            </a:r>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763582"/>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Här har vi följt med motståndaren en bit ut och kanske finns det nu en möjlighet att återeröva bollen vid en längre bolltouch tex och då kan vi göra en brytning.</a:t>
            </a:r>
            <a:endParaRPr lang="sv-SE" sz="1800" dirty="0">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91318"/>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effectLst/>
                <a:latin typeface="Segoe UI" panose="020B0502040204020203" pitchFamily="34" charset="0"/>
              </a:rPr>
              <a:t>Hur kan man kommunicera med sina innemittfältare för att vinna bollen ett steg högre upp och i ju med detta kunna komma till en kontring.</a:t>
            </a:r>
            <a:br>
              <a:rPr lang="sv-SE" sz="1800" b="1" dirty="0">
                <a:effectLst/>
                <a:latin typeface="Segoe UI" panose="020B0502040204020203" pitchFamily="34" charset="0"/>
              </a:rPr>
            </a:br>
            <a:r>
              <a:rPr lang="sv-SE" sz="1800" dirty="0">
                <a:effectLst/>
                <a:latin typeface="Segoe UI" panose="020B0502040204020203" pitchFamily="34" charset="0"/>
              </a:rPr>
              <a:t>Det är ett stort ansvar för spelaren i denna position att genomföra ett presspel av kollegorna dels för att man måste styra och samtidigt ha en blick var ytorna bakom finns som man måste skydda. Men när man kan lyckas med detta så hjälper man laget otroligt mycket defensivt.</a:t>
            </a:r>
            <a:endParaRPr lang="sv-SE"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effectLst/>
                <a:latin typeface="Segoe UI" panose="020B0502040204020203" pitchFamily="34" charset="0"/>
              </a:rPr>
              <a:t>Vinna bollen högt på ett centralt mittfält, varför?</a:t>
            </a:r>
            <a:br>
              <a:rPr lang="sv-SE" sz="1800" dirty="0">
                <a:effectLst/>
                <a:latin typeface="Segoe UI" panose="020B0502040204020203" pitchFamily="34" charset="0"/>
              </a:rPr>
            </a:br>
            <a:r>
              <a:rPr lang="sv-SE" sz="1800" dirty="0">
                <a:effectLst/>
                <a:latin typeface="Segoe UI" panose="020B0502040204020203" pitchFamily="34" charset="0"/>
              </a:rPr>
              <a:t>Varför ska vi vinna bollen högt på ett mittfält istället för att vinna den längre ner på vår planhalva? Vad vinner vi på detta?</a:t>
            </a:r>
            <a:br>
              <a:rPr lang="sv-SE" sz="1800" dirty="0">
                <a:effectLst/>
                <a:latin typeface="Segoe UI" panose="020B0502040204020203" pitchFamily="34" charset="0"/>
              </a:rPr>
            </a:br>
            <a:r>
              <a:rPr lang="sv-SE" sz="1800" dirty="0">
                <a:effectLst/>
                <a:latin typeface="Segoe UI" panose="020B0502040204020203" pitchFamily="34" charset="0"/>
              </a:rPr>
              <a:t>Kan vi vinna bollen högt vid antingen runt mitten eller längre upp mot motståndarens planhalva så kan vi också sätta igång en kontring när motståndaren är som mest sårbar. </a:t>
            </a:r>
            <a:br>
              <a:rPr lang="sv-SE" sz="1800" dirty="0">
                <a:effectLst/>
                <a:latin typeface="Segoe UI" panose="020B0502040204020203" pitchFamily="34" charset="0"/>
              </a:rPr>
            </a:br>
            <a:r>
              <a:rPr lang="sv-SE" sz="1800" dirty="0">
                <a:effectLst/>
                <a:latin typeface="Segoe UI" panose="020B0502040204020203" pitchFamily="34" charset="0"/>
              </a:rPr>
              <a:t>Varför är motståndaren som mest sårbar i det läget?</a:t>
            </a:r>
            <a:br>
              <a:rPr lang="sv-SE" sz="1800" dirty="0">
                <a:effectLst/>
                <a:latin typeface="Segoe UI" panose="020B0502040204020203" pitchFamily="34" charset="0"/>
              </a:rPr>
            </a:br>
            <a:r>
              <a:rPr lang="sv-SE" sz="1800" dirty="0">
                <a:effectLst/>
                <a:latin typeface="Segoe UI" panose="020B0502040204020203" pitchFamily="34" charset="0"/>
              </a:rPr>
              <a:t>Jo för dem ej ligger i försvarsposition utan kan ligga spridda över hela planen och då finns mycket yta där att ta.</a:t>
            </a:r>
            <a:endParaRPr lang="sv-SE" sz="1800" dirty="0">
              <a:effectLst/>
              <a:latin typeface="Arial" panose="020B0604020202020204" pitchFamily="34" charset="0"/>
            </a:endParaRP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7556071"/>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 kan vi göra i denna situationen för att skapa press och erövra bollen?</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175166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Jo genom kommunikation flytta upp presspelet och läsa situationen och bryta bollen samtidigt som vi har kontroll bakåt</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1674879"/>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Okej nu har vi lyckats bryta bollen centralt, vad skickar det för signaler till laget då?</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024695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Ypperlig kontring, där vi passar på att utnyttja motståndarna när dem ej ligger i försvarsposition.</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621123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Vi kan också bryta liner och i ju med detta kan vi komma i ett 4-3 läge och ställa frågetecken till mittbacken direkt om hon ska täcka mitten eller kanten? Här har vi en jättemöjlighet att utnyttja ett bra läge dels för vi kommer i ett övertag men också för motståndarna har sin backlinje högt och då finns det massor av yta bakom denna som vi vet att våra snabba forwards älskar</a:t>
            </a:r>
            <a:endParaRPr lang="sv-SE" sz="1800" dirty="0">
              <a:effectLst/>
              <a:latin typeface="Arial" panose="020B0604020202020204" pitchFamily="34" charset="0"/>
            </a:endParaRP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655148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en CDM vill ta yta framför sig vad är då viktigt att vi tänker på för att skydda backlinjen?</a:t>
            </a:r>
          </a:p>
          <a:p>
            <a:r>
              <a:rPr lang="sv-SE" dirty="0"/>
              <a:t>Jo att ta dennes position och man byter helt enkelt position med varandra</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3590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ska börja med att sätta oss i grupperna och diskutera detta med varandra. Ni får 5 min på er sen ska vi se vad de olika grupperna har att säga.  </a:t>
            </a:r>
          </a:p>
        </p:txBody>
      </p:sp>
      <p:sp>
        <p:nvSpPr>
          <p:cNvPr id="4" name="Platshållare för bildnummer 3"/>
          <p:cNvSpPr>
            <a:spLocks noGrp="1"/>
          </p:cNvSpPr>
          <p:nvPr>
            <p:ph type="sldNum" sz="quarter" idx="5"/>
          </p:nvPr>
        </p:nvSpPr>
        <p:spPr/>
        <p:txBody>
          <a:bodyPr/>
          <a:lstStyle/>
          <a:p>
            <a:fld id="{0F8AE678-8319-47D3-B357-73FFEF13E4F5}" type="slidenum">
              <a:rPr lang="sv-SE" smtClean="0"/>
              <a:t>20</a:t>
            </a:fld>
            <a:endParaRPr lang="sv-SE"/>
          </a:p>
        </p:txBody>
      </p:sp>
    </p:spTree>
    <p:extLst>
      <p:ext uri="{BB962C8B-B14F-4D97-AF65-F5344CB8AC3E}">
        <p14:creationId xmlns:p14="http://schemas.microsoft.com/office/powerpoint/2010/main" val="7450"/>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5790290"/>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5406152"/>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effectLst/>
                <a:latin typeface="Segoe UI" panose="020B0502040204020203" pitchFamily="34" charset="0"/>
              </a:rPr>
              <a:t>Vad innebär det att vara innermitt i formationen?</a:t>
            </a:r>
            <a:br>
              <a:rPr lang="sv-SE" sz="1800" dirty="0">
                <a:effectLst/>
                <a:latin typeface="Segoe UI" panose="020B0502040204020203" pitchFamily="34" charset="0"/>
              </a:rPr>
            </a:br>
            <a:r>
              <a:rPr lang="sv-SE" sz="1800" dirty="0">
                <a:effectLst/>
                <a:latin typeface="Segoe UI" panose="020B0502040204020203" pitchFamily="34" charset="0"/>
              </a:rPr>
              <a:t>Att vara innermittfältare i formationen har man till uppgift att vara väldigt samspelt med spelarna runt omkring sig. Positionsspelet utgör väldigt mycket av uppgifterna man har. Här handlar det om att i rätt lägen antingen ligga i zon eller manmarkering vid försvar som att göra sig spelbar vid speluppbyggnad. </a:t>
            </a:r>
            <a:endParaRPr lang="sv-SE"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effectLst/>
                <a:latin typeface="Segoe UI" panose="020B0502040204020203" pitchFamily="34" charset="0"/>
              </a:rPr>
              <a:t>Vilken betydelse gör man för laget?</a:t>
            </a:r>
            <a:br>
              <a:rPr lang="sv-SE" sz="1800" dirty="0">
                <a:effectLst/>
                <a:latin typeface="Segoe UI" panose="020B0502040204020203" pitchFamily="34" charset="0"/>
              </a:rPr>
            </a:br>
            <a:r>
              <a:rPr lang="sv-SE" sz="1800" dirty="0">
                <a:effectLst/>
                <a:latin typeface="Segoe UI" panose="020B0502040204020203" pitchFamily="34" charset="0"/>
              </a:rPr>
              <a:t>Som innermittfältare så är det väldigt spel som går igenom er där där det handlar om att fördela bollar, ligga i defensiva ytor som att bryta boll och ha en snabb blick för att kunna transportera boll eller hitta passning, väggspel till medspelarna. Man skulle kunna säga att innermittfältarna är hjärtat i laget där det kan vara mycket kamp till att lugna ner spelet och styra tempot i matchen.</a:t>
            </a:r>
            <a:endParaRPr lang="sv-SE" sz="1800" dirty="0">
              <a:effectLst/>
              <a:latin typeface="Arial" panose="020B0604020202020204" pitchFamily="34" charset="0"/>
            </a:endParaRPr>
          </a:p>
          <a:p>
            <a:r>
              <a:rPr lang="sv-SE" sz="1800" b="1" dirty="0">
                <a:effectLst/>
                <a:latin typeface="Segoe UI" panose="020B0502040204020203" pitchFamily="34" charset="0"/>
              </a:rPr>
              <a:t>Vilka defensiva uppgifter har man?</a:t>
            </a:r>
            <a:br>
              <a:rPr lang="sv-SE" sz="1800" dirty="0">
                <a:effectLst/>
                <a:latin typeface="Segoe UI" panose="020B0502040204020203" pitchFamily="34" charset="0"/>
              </a:rPr>
            </a:br>
            <a:r>
              <a:rPr lang="sv-SE" sz="1800" dirty="0">
                <a:effectLst/>
                <a:latin typeface="Segoe UI" panose="020B0502040204020203" pitchFamily="34" charset="0"/>
              </a:rPr>
              <a:t>Dem defensiva uppgifterna man har är att ligga i rätt ytor och bryta passningar som bollar med stor säkerhet. Även att styra anfallarna så dem kommer i rätt första press.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effectLst/>
                <a:latin typeface="Segoe UI" panose="020B0502040204020203" pitchFamily="34" charset="0"/>
              </a:rPr>
              <a:t>Vilka offensiva uppgifter har man?</a:t>
            </a:r>
            <a:br>
              <a:rPr lang="sv-SE" sz="1800" dirty="0">
                <a:effectLst/>
                <a:latin typeface="Segoe UI" panose="020B0502040204020203" pitchFamily="34" charset="0"/>
              </a:rPr>
            </a:br>
            <a:r>
              <a:rPr lang="sv-SE" sz="1800" dirty="0">
                <a:effectLst/>
                <a:latin typeface="Segoe UI" panose="020B0502040204020203" pitchFamily="34" charset="0"/>
              </a:rPr>
              <a:t>Lite som jag pratade om innan att man är en spelfördelare och styr tempot i matchen. Ni har också uppgiften att fylla på offensivt när vi är på motståndarens planhalva och hitta kombinationer med varandra även att våga ta skott utifrån.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effectLst/>
                <a:latin typeface="Segoe UI" panose="020B0502040204020203" pitchFamily="34" charset="0"/>
              </a:rPr>
              <a:t>Kommunikationen och presspel</a:t>
            </a:r>
            <a:br>
              <a:rPr lang="sv-SE" sz="1800" dirty="0">
                <a:effectLst/>
                <a:latin typeface="Segoe UI" panose="020B0502040204020203" pitchFamily="34" charset="0"/>
              </a:rPr>
            </a:br>
            <a:r>
              <a:rPr lang="sv-SE" sz="1800" dirty="0">
                <a:effectLst/>
                <a:latin typeface="Segoe UI" panose="020B0502040204020203" pitchFamily="34" charset="0"/>
              </a:rPr>
              <a:t>Har vi också pratat om. Här gäller samspelet i mittfältet att man styrs i rätt position för att antingen styra ut motståndaren eller bryta när tillfälle ges.</a:t>
            </a:r>
            <a:endParaRPr lang="sv-SE" sz="1800" dirty="0">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01396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Som central mittfältare så täcker man upp till nästan hela planen så man har ett väldigt stort upptagningsområde. </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580556"/>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Om motståndaren har ett längre anfall mot oss så är vår främsta uppgift att skydda området ovanför backlinjen och krympa ytorna för motståndarna att spela bollen på. I det läget får vi gå in på CDM yta för att krypa ihop lagdelen. Men när vi gör detta måste vi ha någon som pressa eller styr bollhållaren och antingen är det ena innermittfältaren eller vår falska nia som har denna uppgift på den centrala delen av planen.</a:t>
            </a:r>
            <a:endParaRPr lang="sv-SE" sz="1800" dirty="0">
              <a:effectLst/>
              <a:latin typeface="Arial" panose="020B0604020202020204" pitchFamily="34" charset="0"/>
            </a:endParaRP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27240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0149211"/>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038546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5620760"/>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6789829"/>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4528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chemeClr val="tx1"/>
                </a:solidFill>
                <a:effectLst/>
                <a:latin typeface="Stag Sans"/>
              </a:rPr>
              <a:t>Spelbarhet</a:t>
            </a:r>
            <a:br>
              <a:rPr lang="sv-SE" b="1" dirty="0">
                <a:solidFill>
                  <a:schemeClr val="tx1"/>
                </a:solidFill>
                <a:effectLst/>
                <a:latin typeface="Stag Sans"/>
              </a:rPr>
            </a:br>
            <a:r>
              <a:rPr lang="sv-SE" b="0" i="0" dirty="0">
                <a:solidFill>
                  <a:schemeClr val="tx1"/>
                </a:solidFill>
                <a:effectLst/>
                <a:latin typeface="Stag Sans"/>
              </a:rPr>
              <a:t>Att vara spelbar innebär att vara i en position för att kunna ta emot en passning. För att bollhållaren ska kunna passa till en medspelare måste det finnas fri spelyta mellan de båda spelarna. På högre nivå kan bollhållaren passa bollen i luften och över motspelare. På så vis kan en medspelare vara spelbar även om han eller hon befinner sig bakom en motspelare.</a:t>
            </a:r>
          </a:p>
          <a:p>
            <a:pPr marL="0" marR="0" lvl="0" indent="0" algn="l" defTabSz="914400" rtl="0" eaLnBrk="1" fontAlgn="auto" latinLnBrk="0" hangingPunct="1">
              <a:lnSpc>
                <a:spcPct val="100000"/>
              </a:lnSpc>
              <a:spcBef>
                <a:spcPts val="0"/>
              </a:spcBef>
              <a:spcAft>
                <a:spcPts val="0"/>
              </a:spcAft>
              <a:buClrTx/>
              <a:buSzTx/>
              <a:buFontTx/>
              <a:buNone/>
              <a:tabLst/>
              <a:defRPr/>
            </a:pPr>
            <a:br>
              <a:rPr lang="sv-SE" dirty="0"/>
            </a:br>
            <a:r>
              <a:rPr lang="sv-SE" b="1" dirty="0">
                <a:solidFill>
                  <a:schemeClr val="tx1"/>
                </a:solidFill>
                <a:effectLst/>
                <a:latin typeface="Stag Sans"/>
              </a:rPr>
              <a:t>Speldjup</a:t>
            </a:r>
            <a:br>
              <a:rPr lang="sv-SE" b="1" dirty="0">
                <a:solidFill>
                  <a:schemeClr val="tx1"/>
                </a:solidFill>
                <a:effectLst/>
                <a:latin typeface="Stag Sans"/>
              </a:rPr>
            </a:br>
            <a:r>
              <a:rPr lang="sv-SE" b="0" i="0" dirty="0">
                <a:solidFill>
                  <a:schemeClr val="tx1"/>
                </a:solidFill>
                <a:effectLst/>
                <a:latin typeface="Stag Sans"/>
              </a:rPr>
              <a:t>Speldjup innebär att medspelarna skapar förutsättningar för bollhållaren att spela bollen både framåt och bakåt. När bollhållaren har spelalternativ både framåt och bakåt ställs det försvarande laget inför stora utmaningar för att hålla laget kompakt i djupled. Att ge speldjup framåt innebär att laget skapar förutsättningar för att ta sig framåt mot motståndarnas mål. När bollhållaren är felvänd eller det är trångt runt bollen kan en passning bakåt ofta ge laget nya möjligheter att anfalla, till exempel genom en spelvändning.</a:t>
            </a:r>
          </a:p>
          <a:p>
            <a:br>
              <a:rPr lang="sv-SE" dirty="0"/>
            </a:br>
            <a:r>
              <a:rPr lang="sv-SE" b="1" dirty="0">
                <a:solidFill>
                  <a:schemeClr val="tx1"/>
                </a:solidFill>
                <a:effectLst/>
                <a:latin typeface="Stag Sans"/>
              </a:rPr>
              <a:t>Spelbredd</a:t>
            </a:r>
            <a:br>
              <a:rPr lang="sv-SE" b="1" dirty="0">
                <a:solidFill>
                  <a:schemeClr val="tx1"/>
                </a:solidFill>
                <a:effectLst/>
                <a:latin typeface="Stag Sans"/>
              </a:rPr>
            </a:br>
            <a:r>
              <a:rPr lang="sv-SE" b="0" i="0" dirty="0">
                <a:solidFill>
                  <a:schemeClr val="tx1"/>
                </a:solidFill>
                <a:effectLst/>
                <a:latin typeface="Stag Sans"/>
              </a:rPr>
              <a:t>När laget har bra spelbredd utnyttjar spelarna spelytans bredd maximalt vilket drar isär motståndarnas försvar i sidled. Den mest uppenbara fördelen med bra spelbredd är att laget kan få fria spelare med mycket spelyta på kanterna eftersom det försvarande laget inte kan täcka hela planen. Detta sker ofta genom snabba spelvändningar. Spelbredd kan även skapa fria spelytor centralt mellan motspelarna eftersom de tvingas försvara ett större område</a:t>
            </a:r>
          </a:p>
          <a:p>
            <a:endParaRPr lang="sv-SE" b="0" i="0" dirty="0">
              <a:solidFill>
                <a:schemeClr val="tx1"/>
              </a:solidFill>
              <a:effectLst/>
              <a:latin typeface="Stag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chemeClr val="tx1"/>
                </a:solidFill>
                <a:effectLst/>
                <a:latin typeface="Stag Sans"/>
              </a:rPr>
              <a:t>Spelavstånd</a:t>
            </a:r>
            <a:br>
              <a:rPr lang="sv-SE" b="1" dirty="0">
                <a:solidFill>
                  <a:schemeClr val="tx1"/>
                </a:solidFill>
                <a:effectLst/>
                <a:latin typeface="Stag Sans"/>
              </a:rPr>
            </a:br>
            <a:r>
              <a:rPr lang="sv-SE" b="0" i="0" dirty="0">
                <a:solidFill>
                  <a:schemeClr val="tx1"/>
                </a:solidFill>
                <a:effectLst/>
                <a:latin typeface="Stag Sans"/>
              </a:rPr>
              <a:t>Med spelavstånd menas avståndet mellan bollhållaren och medspelarna. Vad som är ett bra spelavstånd varierar från situation till situation. Om avståndet är för kort kan motspelaren som pressar bollhållaren även hinna störa medspelaren när denna får bollen. Vid för långt spelavstånd blir det svårare att nå fram med en passning med precision. Det kan även finnas risk för att en motspelare bryter passningen innan den når fram till medspelaren. Om laget har spelare på olika spelavstånd blir det svårt för motståndarna att försvara sig.</a:t>
            </a:r>
          </a:p>
          <a:p>
            <a:endParaRPr lang="sv-SE" dirty="0"/>
          </a:p>
          <a:p>
            <a:r>
              <a:rPr lang="sv-SE" dirty="0"/>
              <a:t>Gul lapp!</a:t>
            </a:r>
          </a:p>
        </p:txBody>
      </p:sp>
      <p:sp>
        <p:nvSpPr>
          <p:cNvPr id="4" name="Platshållare för bildnummer 3"/>
          <p:cNvSpPr>
            <a:spLocks noGrp="1"/>
          </p:cNvSpPr>
          <p:nvPr>
            <p:ph type="sldNum" sz="quarter" idx="5"/>
          </p:nvPr>
        </p:nvSpPr>
        <p:spPr/>
        <p:txBody>
          <a:bodyPr/>
          <a:lstStyle/>
          <a:p>
            <a:fld id="{0F8AE678-8319-47D3-B357-73FFEF13E4F5}" type="slidenum">
              <a:rPr lang="sv-SE" smtClean="0"/>
              <a:t>21</a:t>
            </a:fld>
            <a:endParaRPr lang="sv-SE"/>
          </a:p>
        </p:txBody>
      </p:sp>
    </p:spTree>
    <p:extLst>
      <p:ext uri="{BB962C8B-B14F-4D97-AF65-F5344CB8AC3E}">
        <p14:creationId xmlns:p14="http://schemas.microsoft.com/office/powerpoint/2010/main" val="1762364469"/>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9692223"/>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145665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66958"/>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2065822"/>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898693"/>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598595"/>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Segoe UI" panose="020B0502040204020203" pitchFamily="34" charset="0"/>
              </a:rPr>
              <a:t>Vad kan vi se mer för mönster än triangeln som vi kan hitta på träningsplanen?</a:t>
            </a:r>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5099470"/>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569623"/>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3478470"/>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Segoe UI" panose="020B0502040204020203" pitchFamily="34" charset="0"/>
              </a:rPr>
              <a:t>Här kan vi antingen vända upp med boll eller bara lugna ner spelet och hitta tillbaka till vår backlinje. Här får innermittfältaren styra speltempot i detta anfall</a:t>
            </a:r>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63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dirty="0">
                <a:solidFill>
                  <a:schemeClr val="tx1"/>
                </a:solidFill>
                <a:effectLst/>
                <a:latin typeface="Stag Sans"/>
              </a:rPr>
              <a:t>Press</a:t>
            </a:r>
            <a:br>
              <a:rPr lang="sv-SE" sz="1200" b="1" dirty="0">
                <a:solidFill>
                  <a:schemeClr val="tx1"/>
                </a:solidFill>
                <a:effectLst/>
                <a:latin typeface="Stag Sans"/>
              </a:rPr>
            </a:br>
            <a:r>
              <a:rPr lang="sv-SE" sz="1200" b="0" i="0" dirty="0">
                <a:solidFill>
                  <a:schemeClr val="tx1"/>
                </a:solidFill>
                <a:effectLst/>
                <a:latin typeface="Stag Sans"/>
              </a:rPr>
              <a:t>Att pressa motståndarens bollhållare har ofta högst prioritet i försvarsspelet. Beroende på lagets arbetssätt och hur situationen på planen ser ut kan det även finnas situationer när laget inte vill pressa motståndarna. Ett exempel kan vara att försvarande lag är i numerärt underläge och därför vill prioritera att skydda ytan bakom backlinjen och vinna tid för att flera spelare ska komma över på försvarssidan.</a:t>
            </a:r>
            <a:br>
              <a:rPr lang="sv-SE" sz="1200" b="0" i="0" dirty="0">
                <a:solidFill>
                  <a:schemeClr val="tx1"/>
                </a:solidFill>
                <a:effectLst/>
                <a:latin typeface="Stag Sans"/>
              </a:rPr>
            </a:br>
            <a:r>
              <a:rPr lang="sv-SE" sz="1200" b="0" i="0" dirty="0">
                <a:solidFill>
                  <a:schemeClr val="tx1"/>
                </a:solidFill>
                <a:effectLst/>
                <a:latin typeface="Stag Sans"/>
              </a:rPr>
              <a:t>Oftast är det spelaren närmast motståndarnas bollhållare som sätter press. Spelarnas roller kan innebära att en särskild spelare ska pressa mot en viss spelare i motståndarlaget, till exempel att central spelare pressar mot central spelare.</a:t>
            </a:r>
            <a:br>
              <a:rPr lang="sv-SE" sz="1200" b="0" i="0" dirty="0">
                <a:solidFill>
                  <a:schemeClr val="tx1"/>
                </a:solidFill>
                <a:effectLst/>
                <a:latin typeface="Stag Sans"/>
              </a:rPr>
            </a:br>
            <a:r>
              <a:rPr lang="sv-SE" sz="1200" b="0" i="0" dirty="0">
                <a:solidFill>
                  <a:schemeClr val="tx1"/>
                </a:solidFill>
                <a:effectLst/>
                <a:latin typeface="Stag Sans"/>
              </a:rPr>
              <a:t>Pressen kan ha flera syften. Vanligast är att försöka pressa så intensivt att laget kan vinna bollen direkt via brytning från den pressande spelaren eller via felpassning. Syftet kan också vara att styra spelet i en riktning som är till fördel för det egna laget eller att minska tid och utrymme för att förhindra spel framåt.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b="1" dirty="0">
              <a:solidFill>
                <a:schemeClr val="tx1"/>
              </a:solidFill>
              <a:effectLst/>
              <a:latin typeface="Stag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dirty="0">
                <a:solidFill>
                  <a:schemeClr val="tx1"/>
                </a:solidFill>
                <a:effectLst/>
                <a:latin typeface="Stag Sans"/>
              </a:rPr>
              <a:t>Markering</a:t>
            </a:r>
            <a:br>
              <a:rPr lang="sv-SE" sz="1200" b="1" dirty="0">
                <a:solidFill>
                  <a:schemeClr val="tx1"/>
                </a:solidFill>
                <a:effectLst/>
                <a:latin typeface="Stag Sans"/>
              </a:rPr>
            </a:br>
            <a:r>
              <a:rPr lang="sv-SE" sz="1200" b="0" i="0" dirty="0">
                <a:solidFill>
                  <a:schemeClr val="tx1"/>
                </a:solidFill>
                <a:effectLst/>
                <a:latin typeface="Stag Sans"/>
              </a:rPr>
              <a:t>Avsikten med att markera motståndarna är att begränsa bollhållarens passningsalternativ. Bra markering innebär ofta att den försvarande spelaren kan bryta en passning eller tvinga motspelaren att ta emot passningen felvänd. Markeringsavståndet mellan motspelaren och försvarsspelaren beror på var spelaren befinner sig på planen och hur långt man är från bollen och det egna målet. Ju närmare det egna målet spelaren är, desto närmare motspelaren ska man vara.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dirty="0">
              <a:solidFill>
                <a:schemeClr val="tx1"/>
              </a:solidFill>
              <a:effectLst/>
              <a:latin typeface="Stag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dirty="0">
                <a:solidFill>
                  <a:schemeClr val="tx1"/>
                </a:solidFill>
                <a:effectLst/>
                <a:latin typeface="Stag Sans"/>
              </a:rPr>
              <a:t>Täckning</a:t>
            </a:r>
            <a:br>
              <a:rPr lang="sv-SE" sz="1200" b="1" dirty="0">
                <a:solidFill>
                  <a:schemeClr val="tx1"/>
                </a:solidFill>
                <a:effectLst/>
                <a:latin typeface="Stag Sans"/>
              </a:rPr>
            </a:br>
            <a:r>
              <a:rPr lang="sv-SE" sz="1200" b="0" i="0" dirty="0">
                <a:solidFill>
                  <a:schemeClr val="tx1"/>
                </a:solidFill>
                <a:effectLst/>
                <a:latin typeface="Stag Sans"/>
              </a:rPr>
              <a:t>Att täcka betyder att försvarsspelarna bevakar spelytor som är attraktiva för motståndarna. Spelare som finns långt från bollen kan täcka spelytor vilka kan bli farliga i ett senare skede. De spelare som täcker ska också kunna bryta passningar och vara beredda på att ge understöd eller inleda press mot motståndarnas bollhållare. Vid täckning samarbetar ofta en lagdel och gör det svårt för motståndarna att spela igenom lagdelen. Om en spelare från lagdelen pressar behöver övriga spelare i lagdelen komma ner bakom den pressande spelaren för att förhindra spel bakom denna.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dirty="0">
              <a:solidFill>
                <a:schemeClr val="tx1"/>
              </a:solidFill>
              <a:effectLst/>
              <a:latin typeface="Stag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dirty="0">
                <a:solidFill>
                  <a:schemeClr val="tx1"/>
                </a:solidFill>
                <a:effectLst/>
                <a:latin typeface="Stag Sans"/>
              </a:rPr>
              <a:t>Understöd</a:t>
            </a:r>
            <a:br>
              <a:rPr lang="sv-SE" sz="1200" b="1" dirty="0">
                <a:solidFill>
                  <a:schemeClr val="tx1"/>
                </a:solidFill>
                <a:effectLst/>
                <a:latin typeface="Stag Sans"/>
              </a:rPr>
            </a:br>
            <a:r>
              <a:rPr lang="sv-SE" sz="1200" b="0" i="0" dirty="0">
                <a:solidFill>
                  <a:schemeClr val="tx1"/>
                </a:solidFill>
                <a:effectLst/>
                <a:latin typeface="Stag Sans"/>
              </a:rPr>
              <a:t>Att ge understöd innebär att täcka en yta strax bakom den spelare som pressar bollhållaren. Understödet ska vara tillräckligt nära för att kunna ingripa om den pressande spelaren blir överspelad. Understödsspelaren kan också underlätta försvarsarbetet genom att coacha medspelaren. Ett bra understöd kan innebära att den spelare som pressar kan chansa lite eftersom det finns en gardering bakom i form av understöd.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dirty="0">
              <a:solidFill>
                <a:schemeClr val="tx1"/>
              </a:solidFill>
              <a:effectLst/>
              <a:latin typeface="Stag Sans"/>
            </a:endParaRPr>
          </a:p>
          <a:p>
            <a:endParaRPr lang="sv-SE" dirty="0"/>
          </a:p>
        </p:txBody>
      </p:sp>
      <p:sp>
        <p:nvSpPr>
          <p:cNvPr id="4" name="Platshållare för bildnummer 3"/>
          <p:cNvSpPr>
            <a:spLocks noGrp="1"/>
          </p:cNvSpPr>
          <p:nvPr>
            <p:ph type="sldNum" sz="quarter" idx="5"/>
          </p:nvPr>
        </p:nvSpPr>
        <p:spPr/>
        <p:txBody>
          <a:bodyPr/>
          <a:lstStyle/>
          <a:p>
            <a:fld id="{0F8AE678-8319-47D3-B357-73FFEF13E4F5}" type="slidenum">
              <a:rPr lang="sv-SE" smtClean="0"/>
              <a:t>22</a:t>
            </a:fld>
            <a:endParaRPr lang="sv-SE"/>
          </a:p>
        </p:txBody>
      </p:sp>
    </p:spTree>
    <p:extLst>
      <p:ext uri="{BB962C8B-B14F-4D97-AF65-F5344CB8AC3E}">
        <p14:creationId xmlns:p14="http://schemas.microsoft.com/office/powerpoint/2010/main" val="1095847057"/>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Här kan vi hitta ett exempel på en speluppbyggnad från backlinje för att hitta ett inlägg från en ytterback</a:t>
            </a:r>
            <a:endParaRPr lang="sv-SE" sz="1800" dirty="0">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25826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1121654"/>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4575465"/>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5676135"/>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5076422"/>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1473293"/>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21797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1803163"/>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2227254"/>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025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Jag brukar säga anfallszon försvarszon och mittenzon vilket är samma sak som tredjedelarna.</a:t>
            </a:r>
          </a:p>
        </p:txBody>
      </p:sp>
      <p:sp>
        <p:nvSpPr>
          <p:cNvPr id="4" name="Platshållare för bildnummer 3"/>
          <p:cNvSpPr>
            <a:spLocks noGrp="1"/>
          </p:cNvSpPr>
          <p:nvPr>
            <p:ph type="sldNum" sz="quarter" idx="5"/>
          </p:nvPr>
        </p:nvSpPr>
        <p:spPr/>
        <p:txBody>
          <a:bodyPr/>
          <a:lstStyle/>
          <a:p>
            <a:fld id="{0F8AE678-8319-47D3-B357-73FFEF13E4F5}" type="slidenum">
              <a:rPr lang="sv-SE" smtClean="0"/>
              <a:t>26</a:t>
            </a:fld>
            <a:endParaRPr lang="sv-SE"/>
          </a:p>
        </p:txBody>
      </p:sp>
    </p:spTree>
    <p:extLst>
      <p:ext uri="{BB962C8B-B14F-4D97-AF65-F5344CB8AC3E}">
        <p14:creationId xmlns:p14="http://schemas.microsoft.com/office/powerpoint/2010/main" val="3126232145"/>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65607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Segoe UI" panose="020B0502040204020203" pitchFamily="34" charset="0"/>
              </a:rPr>
              <a:t>Eftersom vi ligger nära och bara styr spelaren så får hon inga möjligheter att slå in den centralt utan till slut måste hitta ut på kanten tex. Vi har då lyckats förhindra ett genombrott.</a:t>
            </a:r>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3118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655626"/>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Vad händer om vi går bort oss i markering och tappar vår spelare?</a:t>
            </a:r>
            <a:endParaRPr lang="sv-SE" sz="1800" dirty="0">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176274"/>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Då är det viktigaste att vi ligger i rätt zon där största faran förekommer. Här är då vår CDM viktig att hon lägger sig på ett avstånd för att styra bort spelet centralt</a:t>
            </a:r>
            <a:endParaRPr lang="sv-SE" sz="1800" dirty="0">
              <a:effectLst/>
              <a:latin typeface="Arial" panose="020B0604020202020204" pitchFamily="34" charset="0"/>
            </a:endParaRP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5982821"/>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173049"/>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Skydda zonen framför mittbackarna prio 1</a:t>
            </a:r>
            <a:endParaRPr lang="sv-SE" sz="1800" dirty="0">
              <a:effectLst/>
              <a:latin typeface="Arial" panose="020B0604020202020204" pitchFamily="34" charset="0"/>
            </a:endParaRP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0296722"/>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effectLst/>
                <a:latin typeface="Segoe UI" panose="020B0502040204020203" pitchFamily="34" charset="0"/>
              </a:rPr>
              <a:t>Vad innebär det att vara ytteranfallare i formationen?</a:t>
            </a:r>
            <a:br>
              <a:rPr lang="sv-SE" sz="1800" dirty="0">
                <a:effectLst/>
                <a:latin typeface="Segoe UI" panose="020B0502040204020203" pitchFamily="34" charset="0"/>
              </a:rPr>
            </a:br>
            <a:r>
              <a:rPr lang="sv-SE" sz="1800" dirty="0">
                <a:effectLst/>
                <a:latin typeface="Segoe UI" panose="020B0502040204020203" pitchFamily="34" charset="0"/>
              </a:rPr>
              <a:t>Som ytteranfallare krävs det att man är löpstark men här behöver man även en stor spelförståelse och beslutfattande. </a:t>
            </a:r>
            <a:endParaRPr lang="sv-SE"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effectLst/>
                <a:latin typeface="Segoe UI" panose="020B0502040204020203" pitchFamily="34" charset="0"/>
              </a:rPr>
              <a:t>Vilken betydelse gör man för laget?</a:t>
            </a:r>
            <a:br>
              <a:rPr lang="sv-SE" sz="1800" dirty="0">
                <a:effectLst/>
                <a:latin typeface="Segoe UI" panose="020B0502040204020203" pitchFamily="34" charset="0"/>
              </a:rPr>
            </a:br>
            <a:r>
              <a:rPr lang="sv-SE" sz="1800" dirty="0">
                <a:effectLst/>
                <a:latin typeface="Segoe UI" panose="020B0502040204020203" pitchFamily="34" charset="0"/>
              </a:rPr>
              <a:t>Förutom att vara målfarlig har man också en stor betydelse i första pressen att vinna tillbaka bollen högt på motspelarnas planhalva. </a:t>
            </a:r>
            <a:br>
              <a:rPr lang="sv-SE" sz="1800" dirty="0">
                <a:effectLst/>
                <a:latin typeface="Segoe UI" panose="020B0502040204020203" pitchFamily="34" charset="0"/>
              </a:rPr>
            </a:br>
            <a:r>
              <a:rPr lang="sv-SE" sz="1800" dirty="0">
                <a:effectLst/>
                <a:latin typeface="Segoe UI" panose="020B0502040204020203" pitchFamily="34" charset="0"/>
              </a:rPr>
              <a:t>Men även genom att vara löpstark ta löpningar för att dra med sig motspelare och öppna upp ytor för medspelare.</a:t>
            </a:r>
            <a:endParaRPr lang="sv-SE"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effectLst/>
                <a:latin typeface="Segoe UI" panose="020B0502040204020203" pitchFamily="34" charset="0"/>
              </a:rPr>
              <a:t>Vilka defensiva uppgifter har man?</a:t>
            </a:r>
            <a:br>
              <a:rPr lang="sv-SE" sz="1800" dirty="0">
                <a:effectLst/>
                <a:latin typeface="Segoe UI" panose="020B0502040204020203" pitchFamily="34" charset="0"/>
              </a:rPr>
            </a:br>
            <a:r>
              <a:rPr lang="sv-SE" sz="1800" dirty="0">
                <a:effectLst/>
                <a:latin typeface="Segoe UI" panose="020B0502040204020203" pitchFamily="34" charset="0"/>
              </a:rPr>
              <a:t>Tillsammans med sina anfallskollegor har man till uppgift att tillsammans sätta första pressen ihop. </a:t>
            </a:r>
            <a:br>
              <a:rPr lang="sv-SE" sz="1800" dirty="0">
                <a:effectLst/>
                <a:latin typeface="Segoe UI" panose="020B0502040204020203" pitchFamily="34" charset="0"/>
              </a:rPr>
            </a:br>
            <a:r>
              <a:rPr lang="sv-SE" sz="1800" dirty="0">
                <a:effectLst/>
                <a:latin typeface="Segoe UI" panose="020B0502040204020203" pitchFamily="34" charset="0"/>
              </a:rPr>
              <a:t>har motståndarna bollen högre upp på vår planhalva så behöver vi gå ner och stötta mittfältet och hjälpa till defensivt.</a:t>
            </a:r>
            <a:endParaRPr lang="sv-SE" sz="1800" dirty="0">
              <a:effectLst/>
              <a:latin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b="1" dirty="0">
                <a:effectLst/>
                <a:latin typeface="Segoe UI" panose="020B0502040204020203" pitchFamily="34" charset="0"/>
              </a:rPr>
              <a:t>Vilka offensiva uppgifter har man?</a:t>
            </a:r>
            <a:br>
              <a:rPr lang="sv-SE" sz="1800" dirty="0">
                <a:effectLst/>
                <a:latin typeface="Segoe UI" panose="020B0502040204020203" pitchFamily="34" charset="0"/>
              </a:rPr>
            </a:br>
            <a:r>
              <a:rPr lang="sv-SE" sz="1800" dirty="0">
                <a:effectLst/>
                <a:latin typeface="Segoe UI" panose="020B0502040204020203" pitchFamily="34" charset="0"/>
              </a:rPr>
              <a:t>Osjälviska löpningar som sagt men också ett stort beslutfattande när man ska vända tillbaka ett spel om möjligheter framåt är begränsade. Viktigt att ibland vända upp och lugna ner spelet och vänta in laget så vi kan fylla på med våra spelare på offensiv planyta. </a:t>
            </a:r>
            <a:br>
              <a:rPr lang="sv-SE" sz="1800" dirty="0">
                <a:effectLst/>
                <a:latin typeface="Segoe UI" panose="020B0502040204020203" pitchFamily="34" charset="0"/>
              </a:rPr>
            </a:br>
            <a:r>
              <a:rPr lang="sv-SE" sz="1800" dirty="0">
                <a:effectLst/>
                <a:latin typeface="Segoe UI" panose="020B0502040204020203" pitchFamily="34" charset="0"/>
              </a:rPr>
              <a:t>Annars är det mycket ansvar att få något att hända offensivt att våga utmana och ta för sig för att skapa chanser och kunna lägga sig i position att själv göra mål. Här måste vi också jobba med styrka att hålla ifrån motspelare när vi har boll men även att trampa förbi på korrekt sätt</a:t>
            </a:r>
            <a:endParaRPr lang="sv-SE"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effectLst/>
                <a:latin typeface="Segoe UI" panose="020B0502040204020203" pitchFamily="34" charset="0"/>
              </a:rPr>
              <a:t>Presspel och djupledsspel</a:t>
            </a:r>
            <a:br>
              <a:rPr lang="sv-SE" sz="1800" dirty="0">
                <a:effectLst/>
                <a:latin typeface="Segoe UI" panose="020B0502040204020203" pitchFamily="34" charset="0"/>
              </a:rPr>
            </a:br>
            <a:r>
              <a:rPr lang="sv-SE" sz="1800" dirty="0">
                <a:effectLst/>
                <a:latin typeface="Segoe UI" panose="020B0502040204020203" pitchFamily="34" charset="0"/>
              </a:rPr>
              <a:t>Har vi pratat om..</a:t>
            </a:r>
            <a:endParaRPr lang="sv-SE"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491177"/>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3683510"/>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888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kommer vi avverka under dagen och det kan komma in lite övriga punkter mellan dessa ämnen. Så det är lite mer än vad som står här</a:t>
            </a:r>
          </a:p>
        </p:txBody>
      </p:sp>
      <p:sp>
        <p:nvSpPr>
          <p:cNvPr id="4" name="Platshållare för bildnummer 3"/>
          <p:cNvSpPr>
            <a:spLocks noGrp="1"/>
          </p:cNvSpPr>
          <p:nvPr>
            <p:ph type="sldNum" sz="quarter" idx="5"/>
          </p:nvPr>
        </p:nvSpPr>
        <p:spPr/>
        <p:txBody>
          <a:bodyPr/>
          <a:lstStyle/>
          <a:p>
            <a:fld id="{0F8AE678-8319-47D3-B357-73FFEF13E4F5}" type="slidenum">
              <a:rPr lang="sv-SE" smtClean="0"/>
              <a:t>2</a:t>
            </a:fld>
            <a:endParaRPr lang="sv-SE"/>
          </a:p>
        </p:txBody>
      </p:sp>
    </p:spTree>
    <p:extLst>
      <p:ext uri="{BB962C8B-B14F-4D97-AF65-F5344CB8AC3E}">
        <p14:creationId xmlns:p14="http://schemas.microsoft.com/office/powerpoint/2010/main" val="3484174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skapa de bästa förutsättningarna behöver tränare och spelare tillsammans tillmötesgå tre grundläggande behov som ökar den självbestämmande motivationen, helt grundläggande för långsiktig utveckling.</a:t>
            </a:r>
            <a:br>
              <a:rPr lang="sv-SE" dirty="0"/>
            </a:br>
            <a:br>
              <a:rPr lang="sv-SE" dirty="0"/>
            </a:br>
            <a:r>
              <a:rPr lang="sv-SE" dirty="0"/>
              <a:t>• Självständighet, som innebär att spelaren kan påverka sin situation och öka sin upplevelse av att ha inflytande och egen drivkraft. </a:t>
            </a:r>
            <a:br>
              <a:rPr lang="sv-SE" dirty="0"/>
            </a:br>
            <a:r>
              <a:rPr lang="sv-SE" dirty="0"/>
              <a:t>- Detta arbetar vi genom att låta er spelare vara med och känna er delaktiga i beslut vi gör på planen. </a:t>
            </a:r>
            <a:br>
              <a:rPr lang="sv-SE" dirty="0"/>
            </a:br>
            <a:br>
              <a:rPr lang="sv-SE" dirty="0"/>
            </a:br>
            <a:r>
              <a:rPr lang="sv-SE" dirty="0"/>
              <a:t>• Egen kompetens, vilket betyder att spelaren vill känna sig duktig på saker och klara av dem på egen hand. </a:t>
            </a:r>
            <a:br>
              <a:rPr lang="sv-SE" dirty="0"/>
            </a:br>
            <a:r>
              <a:rPr lang="sv-SE" dirty="0"/>
              <a:t>- Detta område arbetar vi för att ni spelare ska bli säkra på planen genom att vi har videoanalys på saker ni gör på match men också höjer er när bi gör bra saker på träningsplanen. </a:t>
            </a:r>
          </a:p>
          <a:p>
            <a:br>
              <a:rPr lang="sv-SE" dirty="0"/>
            </a:br>
            <a:r>
              <a:rPr lang="sv-SE" dirty="0"/>
              <a:t>• Tillhörighet i en grupp, det vill säga att identifiera sig med, känna sig trygg och omhändertagen samt att ha betydelse för gruppen. I det ingår också att känna glädje och mening i gruppen.</a:t>
            </a:r>
          </a:p>
          <a:p>
            <a:r>
              <a:rPr lang="sv-SE" dirty="0"/>
              <a:t>- Aktivitetsgrupperna använder vi för att uppnå detta. Samtidigt som det är så mycket mer som att åka på cup tillsammans som att träffas innan i omklädningsrummet innan. </a:t>
            </a:r>
            <a:br>
              <a:rPr lang="sv-SE" dirty="0"/>
            </a:br>
            <a:endParaRPr lang="sv-SE" dirty="0"/>
          </a:p>
          <a:p>
            <a:r>
              <a:rPr lang="sv-SE" dirty="0"/>
              <a:t>För att uppnå passion så är det att man förena fotbollen i sin identitet. Men detta är på en högre nivå där man vill bli proffs till exempel. </a:t>
            </a:r>
          </a:p>
        </p:txBody>
      </p:sp>
      <p:sp>
        <p:nvSpPr>
          <p:cNvPr id="4" name="Platshållare för bildnummer 3"/>
          <p:cNvSpPr>
            <a:spLocks noGrp="1"/>
          </p:cNvSpPr>
          <p:nvPr>
            <p:ph type="sldNum" sz="quarter" idx="5"/>
          </p:nvPr>
        </p:nvSpPr>
        <p:spPr/>
        <p:txBody>
          <a:bodyPr/>
          <a:lstStyle/>
          <a:p>
            <a:fld id="{0F8AE678-8319-47D3-B357-73FFEF13E4F5}" type="slidenum">
              <a:rPr lang="sv-SE" smtClean="0"/>
              <a:t>27</a:t>
            </a:fld>
            <a:endParaRPr lang="sv-SE"/>
          </a:p>
        </p:txBody>
      </p:sp>
    </p:spTree>
    <p:extLst>
      <p:ext uri="{BB962C8B-B14F-4D97-AF65-F5344CB8AC3E}">
        <p14:creationId xmlns:p14="http://schemas.microsoft.com/office/powerpoint/2010/main" val="3867495489"/>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5515303"/>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428775"/>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811751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570993"/>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I detta läget, hur ska en anfallare agera för att trampa förbi sin motståndare jämte sig?</a:t>
            </a:r>
            <a:br>
              <a:rPr lang="sv-SE" sz="1800" dirty="0">
                <a:effectLst/>
                <a:latin typeface="Segoe UI" panose="020B0502040204020203" pitchFamily="34" charset="0"/>
              </a:rPr>
            </a:br>
            <a:r>
              <a:rPr lang="sv-SE" sz="1800" dirty="0">
                <a:effectLst/>
                <a:latin typeface="Segoe UI" panose="020B0502040204020203" pitchFamily="34" charset="0"/>
              </a:rPr>
              <a:t>Ska hon löpa längs kanten med sin snabbhet eller kan hon göra på ett mer effektivt sätt sakta ner motspelaren och få henne bakom sig istället för att springa jämte?</a:t>
            </a:r>
            <a:endParaRPr lang="sv-SE" sz="1800" dirty="0">
              <a:effectLst/>
              <a:latin typeface="Arial" panose="020B0604020202020204" pitchFamily="34" charset="0"/>
            </a:endParaRP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1204321"/>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Här trampar anfallaren förbi sin motståndare genom att löpa framför henne istället för jämte vilket gör att backen måste sakta ner och tappar fart.</a:t>
            </a:r>
            <a:endParaRPr lang="sv-SE" sz="1800" dirty="0">
              <a:effectLst/>
              <a:latin typeface="Arial" panose="020B0604020202020204" pitchFamily="34" charset="0"/>
            </a:endParaRP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2769289"/>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Här trampar anfallaren förbi sin motståndare genom att löpa framför henne istället för jämte vilket gör att backen måste sakta ner och tappar fart.</a:t>
            </a:r>
            <a:endParaRPr lang="sv-SE" sz="1800" dirty="0">
              <a:effectLst/>
              <a:latin typeface="Arial" panose="020B0604020202020204" pitchFamily="34" charset="0"/>
            </a:endParaRPr>
          </a:p>
          <a:p>
            <a:r>
              <a:rPr lang="sv-SE" dirty="0"/>
              <a:t>Vi vill bromsa motståndaren så denna antingen måste klippa oss eller jagar oss utan att ta sig förbi oss. </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39549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När vi kommer närmare målet hamnar vi också i en bättre vinkel för att göra mål än vi hade gjort om vi fortsatt löpt på kanten.</a:t>
            </a:r>
            <a:endParaRPr lang="sv-SE" sz="1800" dirty="0">
              <a:effectLst/>
              <a:latin typeface="Arial" panose="020B0604020202020204" pitchFamily="34" charset="0"/>
            </a:endParaRP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1666145"/>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6023558"/>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9134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Taktik </a:t>
            </a:r>
            <a:r>
              <a:rPr lang="sv-SE" dirty="0"/>
              <a:t>En taktisk kunskap och förståelse hos spelaren bör finnas rent generellt kring hur samarbetet inom laget ska se ut. Men, även lagets spelidé, taktiken och den specifika matchen och den egna rollen påverkar spelarens förutsättningar att förstå spelet.</a:t>
            </a:r>
          </a:p>
          <a:p>
            <a:r>
              <a:rPr lang="sv-SE" dirty="0"/>
              <a:t>- Detta gör vi till exempel genom att gå igenom vad förväntningarna är på era olika positioner. Men här kommer så klart även </a:t>
            </a:r>
            <a:r>
              <a:rPr lang="sv-SE" dirty="0" err="1"/>
              <a:t>videoanalysen</a:t>
            </a:r>
            <a:r>
              <a:rPr lang="sv-SE" dirty="0"/>
              <a:t> in. </a:t>
            </a:r>
            <a:br>
              <a:rPr lang="sv-SE" dirty="0"/>
            </a:br>
            <a:br>
              <a:rPr lang="sv-SE" dirty="0"/>
            </a:br>
            <a:r>
              <a:rPr lang="sv-SE" b="1" dirty="0"/>
              <a:t>Perceptionen</a:t>
            </a:r>
            <a:r>
              <a:rPr lang="sv-SE" dirty="0"/>
              <a:t> är en stor del av hur kvaliteten på beslutsunderlaget är hos spelaren. Spelaren har fördel av att ha varit i samma eller liknande situationer förut. Dessutom är det bra att behärska ett ”scannande beteende”, det vill säga att använda framför allt blicken och huvudrörelser samt hörseln till att hämta in högkvalitativ information om situationen på planen under spelet. </a:t>
            </a:r>
          </a:p>
          <a:p>
            <a:r>
              <a:rPr lang="sv-SE" dirty="0"/>
              <a:t>- Tjatar jag om mycket på träningsplanen att förutse nästa steg och se till omgivningen, vart motståndare, bollen, medspelare, yta finns hela tiden. </a:t>
            </a:r>
          </a:p>
          <a:p>
            <a:endParaRPr lang="sv-SE" b="1" dirty="0"/>
          </a:p>
          <a:p>
            <a:r>
              <a:rPr lang="sv-SE" b="1" dirty="0"/>
              <a:t>Beslutsfattandet </a:t>
            </a:r>
            <a:r>
              <a:rPr lang="sv-SE" dirty="0"/>
              <a:t>är det sista steget som gör att spelaren agerar och genomför den för stunden bästa aktionen på planen. Där är informationsprocessen och den inre feedbacken avgörande för kvaliteten på agerandet och slutresultatet i situationen.</a:t>
            </a:r>
          </a:p>
          <a:p>
            <a:r>
              <a:rPr lang="sv-SE" dirty="0"/>
              <a:t>- Genom att öva på dem 2 första stegen kan vi nå ett beslutfattande som är i linje vad taktiken och hur vi vill spela se ut. </a:t>
            </a:r>
          </a:p>
        </p:txBody>
      </p:sp>
      <p:sp>
        <p:nvSpPr>
          <p:cNvPr id="4" name="Platshållare för bildnummer 3"/>
          <p:cNvSpPr>
            <a:spLocks noGrp="1"/>
          </p:cNvSpPr>
          <p:nvPr>
            <p:ph type="sldNum" sz="quarter" idx="5"/>
          </p:nvPr>
        </p:nvSpPr>
        <p:spPr/>
        <p:txBody>
          <a:bodyPr/>
          <a:lstStyle/>
          <a:p>
            <a:fld id="{0F8AE678-8319-47D3-B357-73FFEF13E4F5}" type="slidenum">
              <a:rPr lang="sv-SE" smtClean="0"/>
              <a:t>28</a:t>
            </a:fld>
            <a:endParaRPr lang="sv-SE"/>
          </a:p>
        </p:txBody>
      </p:sp>
    </p:spTree>
    <p:extLst>
      <p:ext uri="{BB962C8B-B14F-4D97-AF65-F5344CB8AC3E}">
        <p14:creationId xmlns:p14="http://schemas.microsoft.com/office/powerpoint/2010/main" val="3199665345"/>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Här drar ena anfallaren in mot bottre stolpen och får med sig sin back vilken öppnar upp sig i mitten. Ena backen vill ligga i passningsvägen för inspel längs mitten</a:t>
            </a:r>
            <a:endParaRPr lang="sv-SE" sz="1800" dirty="0">
              <a:effectLst/>
              <a:latin typeface="Arial" panose="020B0604020202020204" pitchFamily="34" charset="0"/>
            </a:endParaRP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651219"/>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Här vill vi då istället hitta passning snett inåt mitten där vår falska nia har stannat upp och lagt sig i en bra position för att göra mål.</a:t>
            </a:r>
            <a:endParaRPr lang="sv-SE" sz="1800" dirty="0">
              <a:effectLst/>
              <a:latin typeface="Arial" panose="020B0604020202020204" pitchFamily="34" charset="0"/>
            </a:endParaRP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607938"/>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072441"/>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59948"/>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5394819"/>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305514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5541617"/>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2727528"/>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0664549"/>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403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u="sng" dirty="0"/>
              <a:t>Motivationsmiljö</a:t>
            </a:r>
            <a:br>
              <a:rPr lang="sv-SE" b="0" u="sng" dirty="0"/>
            </a:br>
            <a:endParaRPr lang="sv-SE" b="0" u="sng" dirty="0"/>
          </a:p>
          <a:p>
            <a:r>
              <a:rPr lang="sv-SE" b="1" dirty="0"/>
              <a:t>Relationer </a:t>
            </a:r>
            <a:r>
              <a:rPr lang="sv-SE" dirty="0"/>
              <a:t>– Här handlar det om vi ska ha bra relationer mellan tränare och spelare men också lagkamrater med varandra. Ni ska känna att ni får stöd av era lagkamrater och av mig som tränare att jag alltid har min dörr öppen för diskussion. Detta är absolut den viktigaste kärnan som denna trupp ska genomsyras av. </a:t>
            </a:r>
            <a:br>
              <a:rPr lang="sv-SE" dirty="0"/>
            </a:br>
            <a:r>
              <a:rPr lang="sv-SE" b="1" dirty="0"/>
              <a:t>Påverkan</a:t>
            </a:r>
            <a:r>
              <a:rPr lang="sv-SE" dirty="0"/>
              <a:t> – Detta handlar om att ni får chans att påverka inom givna ramar som finns när det gäller taktiska drag, träningsupplägg osv. Vi ska tillsammans utvecklas och ni ska ha egen påverkan på er utveckling.</a:t>
            </a:r>
          </a:p>
          <a:p>
            <a:r>
              <a:rPr lang="sv-SE" b="1" dirty="0"/>
              <a:t>Långsiktighet</a:t>
            </a:r>
            <a:r>
              <a:rPr lang="sv-SE" dirty="0"/>
              <a:t> – Den långsiktiga utveckling är viktig att ta upp och det handlar om tex att ni ska få beröm även när en fotbollsaktion blir fel men syftet var bra. Jag vill att ni ska ha frihet att testa nya saker och därav får en högre utveckling i det långa loppet. Det kan vara individuell som lagutveckling. Lagutveckling kan vara till exempel att tillsammans sträva att passa oss fram i varje spelyta för att nå ett avslut. </a:t>
            </a:r>
          </a:p>
          <a:p>
            <a:endParaRPr lang="sv-SE" u="sng" dirty="0"/>
          </a:p>
          <a:p>
            <a:r>
              <a:rPr lang="sv-SE" u="sng" dirty="0"/>
              <a:t>Lärandemiljö</a:t>
            </a:r>
          </a:p>
          <a:p>
            <a:endParaRPr lang="sv-SE" dirty="0"/>
          </a:p>
          <a:p>
            <a:r>
              <a:rPr lang="sv-SE" b="1" dirty="0"/>
              <a:t>Upptäcka </a:t>
            </a:r>
            <a:r>
              <a:rPr lang="sv-SE" dirty="0"/>
              <a:t>– Ni ska få möjlighet att upptäcka egna lösningar på planen samt matcher. Detta gör jag igenom att låta er snacka mycket själva tillsammans på matcher och träningar framförallt.</a:t>
            </a:r>
          </a:p>
          <a:p>
            <a:r>
              <a:rPr lang="sv-SE" b="1" dirty="0"/>
              <a:t>Engagemang</a:t>
            </a:r>
            <a:r>
              <a:rPr lang="sv-SE" dirty="0"/>
              <a:t> – Det hoppas jag lyser igenom mycket, hur mycket jag bryr mig om er som spelare men också som människor. </a:t>
            </a:r>
          </a:p>
          <a:p>
            <a:r>
              <a:rPr lang="sv-SE" b="1" dirty="0"/>
              <a:t>Hjälp</a:t>
            </a:r>
            <a:r>
              <a:rPr lang="sv-SE" dirty="0"/>
              <a:t> – Hjälp att upptäcka lösningar på träningsplanen, match och samtal. </a:t>
            </a:r>
          </a:p>
          <a:p>
            <a:endParaRPr lang="sv-SE" dirty="0"/>
          </a:p>
          <a:p>
            <a:r>
              <a:rPr lang="sv-SE" dirty="0"/>
              <a:t>* Citat, Jag tycker citatet här nedan beskriver ganska bra hur träningarna ska genomsyras. Jag vill att ni ska få upptäcka och öva genom att jag ställer frågor och sätter er i situationer där ni få upptäcka lösningar. </a:t>
            </a:r>
          </a:p>
        </p:txBody>
      </p:sp>
      <p:sp>
        <p:nvSpPr>
          <p:cNvPr id="4" name="Platshållare för bildnummer 3"/>
          <p:cNvSpPr>
            <a:spLocks noGrp="1"/>
          </p:cNvSpPr>
          <p:nvPr>
            <p:ph type="sldNum" sz="quarter" idx="5"/>
          </p:nvPr>
        </p:nvSpPr>
        <p:spPr/>
        <p:txBody>
          <a:bodyPr/>
          <a:lstStyle/>
          <a:p>
            <a:fld id="{0F8AE678-8319-47D3-B357-73FFEF13E4F5}" type="slidenum">
              <a:rPr lang="sv-SE" smtClean="0"/>
              <a:t>29</a:t>
            </a:fld>
            <a:endParaRPr lang="sv-SE"/>
          </a:p>
        </p:txBody>
      </p:sp>
    </p:spTree>
    <p:extLst>
      <p:ext uri="{BB962C8B-B14F-4D97-AF65-F5344CB8AC3E}">
        <p14:creationId xmlns:p14="http://schemas.microsoft.com/office/powerpoint/2010/main" val="1648586246"/>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2151534"/>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767650"/>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567222"/>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8748180"/>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Vad kan vara en trigger för att anfallarna ska gå in i press och försöka vinna bollen?</a:t>
            </a:r>
            <a:br>
              <a:rPr lang="sv-SE" sz="1800" dirty="0">
                <a:effectLst/>
                <a:latin typeface="Segoe UI" panose="020B0502040204020203" pitchFamily="34" charset="0"/>
              </a:rPr>
            </a:br>
            <a:r>
              <a:rPr lang="sv-SE" sz="1800" dirty="0">
                <a:effectLst/>
                <a:latin typeface="Segoe UI" panose="020B0502040204020203" pitchFamily="34" charset="0"/>
              </a:rPr>
              <a:t>Dålig mottagning - Blicken ner - Höjdboll - Dålig slagen passning</a:t>
            </a:r>
            <a:endParaRPr lang="sv-SE" sz="1800" dirty="0">
              <a:effectLst/>
              <a:latin typeface="Arial" panose="020B0604020202020204" pitchFamily="34" charset="0"/>
            </a:endParaRP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7152272"/>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354852"/>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485530"/>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3863156"/>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017622"/>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396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Kallelse träning: </a:t>
            </a:r>
            <a:r>
              <a:rPr lang="sv-SE" dirty="0"/>
              <a:t>Vi kommer skicka ut kallelser på appen och det kommer 2 dagar innan träningen. </a:t>
            </a:r>
            <a:br>
              <a:rPr lang="sv-SE" dirty="0"/>
            </a:br>
            <a:r>
              <a:rPr lang="sv-SE" dirty="0"/>
              <a:t>Men det som är viktigt är att man svarar innan kl 12:00 på träningsdagen och detta för att vi ledare ska kunna planera träningen utifrån antalet spelare så det handlar om respekt till ledare som till lagkamraterna såklart men bra om ni svarar så fort som möjligt för att underlätta för oss ledare när det gäller utformningen av träningen så vi är tillräckligt med spelare för vissa övningar eller inte. </a:t>
            </a:r>
          </a:p>
          <a:p>
            <a:r>
              <a:rPr lang="sv-SE" dirty="0"/>
              <a:t>För att få en giltig frånvaro till träning så ska det också vara en giltig anledningen till varför man missar den, inte att man ska fika med mormor eller liknande utan försök prioritera fotbollen. Självklart är till exempel om man är sjuk eller har mycket i skolan en skälig anledning att missa. Skolan ska prioriteras såklart!</a:t>
            </a:r>
          </a:p>
          <a:p>
            <a:endParaRPr lang="sv-SE" dirty="0"/>
          </a:p>
          <a:p>
            <a:r>
              <a:rPr lang="sv-SE" dirty="0"/>
              <a:t>Sen förstår vi såklart om det sker saker efter den tiden och man plötsligt blivit sjuk eller något annat kommit emellan som gör att man inte kan men då måste man meddela oss detta snabbast möjligast och gärna till mig om då jag håller i planeringen av träningen. Är det giltiga skäl så slipper man såklart böter ska tilläggas.</a:t>
            </a:r>
          </a:p>
          <a:p>
            <a:endParaRPr lang="sv-SE" dirty="0"/>
          </a:p>
          <a:p>
            <a:r>
              <a:rPr lang="sv-SE" b="1" dirty="0"/>
              <a:t>Kallelse match: </a:t>
            </a:r>
            <a:r>
              <a:rPr lang="sv-SE" dirty="0"/>
              <a:t>Skickas ut runt 3-5 dagar tidigare så ni spelare kan förberedda er men här vill jag också slå ett slag för att övriga spelare fortfarande kan behövas.</a:t>
            </a:r>
          </a:p>
          <a:p>
            <a:endParaRPr lang="sv-SE" dirty="0"/>
          </a:p>
          <a:p>
            <a:r>
              <a:rPr lang="sv-SE" b="1" dirty="0"/>
              <a:t>Frånvaro match: </a:t>
            </a:r>
            <a:r>
              <a:rPr lang="sv-SE" b="0" dirty="0"/>
              <a:t>Detta ska skrivas i frånvaro dokumentet. Gärna så snabbt ni vet om ni missar en match även om det är 2 månader framöver.</a:t>
            </a:r>
          </a:p>
        </p:txBody>
      </p:sp>
      <p:sp>
        <p:nvSpPr>
          <p:cNvPr id="4" name="Platshållare för bildnummer 3"/>
          <p:cNvSpPr>
            <a:spLocks noGrp="1"/>
          </p:cNvSpPr>
          <p:nvPr>
            <p:ph type="sldNum" sz="quarter" idx="5"/>
          </p:nvPr>
        </p:nvSpPr>
        <p:spPr/>
        <p:txBody>
          <a:bodyPr/>
          <a:lstStyle/>
          <a:p>
            <a:fld id="{6409E681-3CD7-49F8-B8E6-9A3173456A0A}" type="slidenum">
              <a:rPr lang="sv-SE" smtClean="0"/>
              <a:t>31</a:t>
            </a:fld>
            <a:endParaRPr lang="sv-SE"/>
          </a:p>
        </p:txBody>
      </p:sp>
    </p:spTree>
    <p:extLst>
      <p:ext uri="{BB962C8B-B14F-4D97-AF65-F5344CB8AC3E}">
        <p14:creationId xmlns:p14="http://schemas.microsoft.com/office/powerpoint/2010/main" val="75725430"/>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011051"/>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effectLst/>
                <a:latin typeface="Segoe UI" panose="020B0502040204020203" pitchFamily="34" charset="0"/>
              </a:rPr>
              <a:t>Vad innebär det att vara målvakt i formationen</a:t>
            </a:r>
            <a:br>
              <a:rPr lang="sv-SE" sz="1800" dirty="0">
                <a:effectLst/>
                <a:latin typeface="Segoe UI" panose="020B0502040204020203" pitchFamily="34" charset="0"/>
              </a:rPr>
            </a:br>
            <a:r>
              <a:rPr lang="sv-SE" sz="1800" dirty="0">
                <a:effectLst/>
                <a:latin typeface="Segoe UI" panose="020B0502040204020203" pitchFamily="34" charset="0"/>
              </a:rPr>
              <a:t>Att vara målvakt i denna formation är det en styrka att ha kvalite när det kommer till spel på fötterna.</a:t>
            </a:r>
            <a:br>
              <a:rPr lang="sv-SE" sz="1800" dirty="0">
                <a:effectLst/>
                <a:latin typeface="Segoe UI" panose="020B0502040204020203" pitchFamily="34" charset="0"/>
              </a:rPr>
            </a:br>
            <a:r>
              <a:rPr lang="sv-SE" sz="1800" dirty="0">
                <a:effectLst/>
                <a:latin typeface="Segoe UI" panose="020B0502040204020203" pitchFamily="34" charset="0"/>
              </a:rPr>
              <a:t>Något som är viktigt är också att läsa spelet vad som sker i nästa sektion och på det sättet sätta sig i en bra position för att rädda skott eller agera på något sätt för att förhindra mål.</a:t>
            </a:r>
            <a:endParaRPr lang="sv-SE" sz="1800" b="1"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effectLst/>
                <a:latin typeface="Segoe UI" panose="020B0502040204020203" pitchFamily="34" charset="0"/>
              </a:rPr>
              <a:t>Vilken betydelse gör man för laget?</a:t>
            </a:r>
            <a:br>
              <a:rPr lang="sv-SE" sz="1800" dirty="0">
                <a:effectLst/>
                <a:latin typeface="Segoe UI" panose="020B0502040204020203" pitchFamily="34" charset="0"/>
              </a:rPr>
            </a:br>
            <a:r>
              <a:rPr lang="sv-SE" sz="1800" dirty="0">
                <a:effectLst/>
                <a:latin typeface="Segoe UI" panose="020B0502040204020203" pitchFamily="34" charset="0"/>
              </a:rPr>
              <a:t>Här vill vi ha en trygghet bakåt och som alltid vill kommunicera utåt för att hjälpa medspelarna.</a:t>
            </a:r>
            <a:endParaRPr lang="sv-SE"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effectLst/>
                <a:latin typeface="Segoe UI" panose="020B0502040204020203" pitchFamily="34" charset="0"/>
              </a:rPr>
              <a:t>Utrusningar, när?</a:t>
            </a:r>
            <a:br>
              <a:rPr lang="sv-SE" sz="1800" dirty="0">
                <a:effectLst/>
                <a:latin typeface="Segoe UI" panose="020B0502040204020203" pitchFamily="34" charset="0"/>
              </a:rPr>
            </a:br>
            <a:r>
              <a:rPr lang="sv-SE" sz="1800" dirty="0">
                <a:effectLst/>
                <a:latin typeface="Segoe UI" panose="020B0502040204020203" pitchFamily="34" charset="0"/>
              </a:rPr>
              <a:t>När ska man utrusa? Ja det är en svår fråga och här handlar det om kommunikation och en förmåga att läsa spelet men också att våga ta steget ut från eget straffområde</a:t>
            </a:r>
            <a:endParaRPr lang="sv-SE"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effectLst/>
                <a:latin typeface="Segoe UI" panose="020B0502040204020203" pitchFamily="34" charset="0"/>
              </a:rPr>
              <a:t>Kommunikation</a:t>
            </a:r>
            <a:br>
              <a:rPr lang="sv-SE" sz="1800" dirty="0">
                <a:effectLst/>
                <a:latin typeface="Segoe UI" panose="020B0502040204020203" pitchFamily="34" charset="0"/>
              </a:rPr>
            </a:br>
            <a:r>
              <a:rPr lang="sv-SE" sz="1800" dirty="0">
                <a:effectLst/>
                <a:latin typeface="Segoe UI" panose="020B0502040204020203" pitchFamily="34" charset="0"/>
              </a:rPr>
              <a:t>Det är väldigt viktigt av våra målvakter att ha en kommunicering utåt på planen för att styra framförallt backlinjen.</a:t>
            </a:r>
            <a:endParaRPr lang="sv-SE" sz="1800" dirty="0">
              <a:effectLst/>
              <a:latin typeface="Arial" panose="020B0604020202020204" pitchFamily="34" charset="0"/>
            </a:endParaRP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976783"/>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6447872"/>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Egentligen alltid när motståndarna har bollen i backlinje att vi våga ta klivet ut för att snabbt kunna vara på plats om en långboll slås ovanför vår backlinje.</a:t>
            </a:r>
            <a:endParaRPr lang="sv-SE" sz="1800" dirty="0">
              <a:effectLst/>
              <a:latin typeface="Arial" panose="020B0604020202020204" pitchFamily="34" charset="0"/>
            </a:endParaRP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034133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203330"/>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379395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8920088"/>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4640509"/>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Jag har även haft en annan formation i baktankarna ett tag som jag vill att vi ska testa lite på försäsongen och det är en 4-2-3-1 formation och då är det väl passande att gå igenom även den lite lätt. </a:t>
            </a:r>
          </a:p>
          <a:p>
            <a:endParaRPr lang="sv-SE" dirty="0"/>
          </a:p>
          <a:p>
            <a:r>
              <a:rPr lang="sv-SE" dirty="0"/>
              <a:t>Är det någon som har spelat den tidigare?</a:t>
            </a:r>
          </a:p>
          <a:p>
            <a:endParaRPr lang="sv-SE" dirty="0"/>
          </a:p>
          <a:p>
            <a:r>
              <a:rPr lang="sv-SE" dirty="0"/>
              <a:t>Den är väldigt lik 4-3-3 men med lite justeringar såklart. Vi ska gå igenom lite snabbt vissa saker.</a:t>
            </a:r>
          </a:p>
        </p:txBody>
      </p:sp>
      <p:sp>
        <p:nvSpPr>
          <p:cNvPr id="4" name="Platshållare för bildnummer 3"/>
          <p:cNvSpPr>
            <a:spLocks noGrp="1"/>
          </p:cNvSpPr>
          <p:nvPr>
            <p:ph type="sldNum" sz="quarter" idx="5"/>
          </p:nvPr>
        </p:nvSpPr>
        <p:spPr/>
        <p:txBody>
          <a:bodyPr/>
          <a:lstStyle/>
          <a:p>
            <a:fld id="{0F8AE678-8319-47D3-B357-73FFEF13E4F5}" type="slidenum">
              <a:rPr lang="sv-SE" smtClean="0"/>
              <a:t>298</a:t>
            </a:fld>
            <a:endParaRPr lang="sv-SE"/>
          </a:p>
        </p:txBody>
      </p:sp>
    </p:spTree>
    <p:extLst>
      <p:ext uri="{BB962C8B-B14F-4D97-AF65-F5344CB8AC3E}">
        <p14:creationId xmlns:p14="http://schemas.microsoft.com/office/powerpoint/2010/main" val="203251982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solidFill>
                  <a:schemeClr val="tx1"/>
                </a:solidFill>
                <a:latin typeface="Times New Roman" panose="02020603050405020304" pitchFamily="18" charset="0"/>
                <a:cs typeface="Times New Roman" panose="02020603050405020304" pitchFamily="18" charset="0"/>
              </a:rPr>
              <a:t>Översikt</a:t>
            </a:r>
            <a:br>
              <a:rPr lang="sv-SE" sz="1200" dirty="0">
                <a:solidFill>
                  <a:schemeClr val="tx1"/>
                </a:solidFill>
                <a:latin typeface="Times New Roman" panose="02020603050405020304" pitchFamily="18" charset="0"/>
                <a:cs typeface="Times New Roman" panose="02020603050405020304" pitchFamily="18" charset="0"/>
              </a:rPr>
            </a:br>
            <a:r>
              <a:rPr lang="sv-SE" sz="1200" dirty="0">
                <a:solidFill>
                  <a:schemeClr val="tx1"/>
                </a:solidFill>
                <a:latin typeface="Times New Roman" panose="02020603050405020304" pitchFamily="18" charset="0"/>
                <a:cs typeface="Times New Roman" panose="02020603050405020304" pitchFamily="18" charset="0"/>
              </a:rPr>
              <a:t>Detta är en formation som erbjuder mycket offensiv kraft samtidigt som det finns defensiv styrka i försvaret.</a:t>
            </a:r>
          </a:p>
          <a:p>
            <a:endParaRPr lang="sv-SE" sz="1200" dirty="0">
              <a:solidFill>
                <a:schemeClr val="tx1"/>
              </a:solidFill>
              <a:latin typeface="Times New Roman" panose="02020603050405020304" pitchFamily="18" charset="0"/>
              <a:cs typeface="Times New Roman" panose="02020603050405020304" pitchFamily="18" charset="0"/>
            </a:endParaRPr>
          </a:p>
          <a:p>
            <a:r>
              <a:rPr lang="sv-SE" sz="1200" b="1" dirty="0">
                <a:solidFill>
                  <a:schemeClr val="tx1"/>
                </a:solidFill>
                <a:latin typeface="Times New Roman" panose="02020603050405020304" pitchFamily="18" charset="0"/>
                <a:cs typeface="Times New Roman" panose="02020603050405020304" pitchFamily="18" charset="0"/>
              </a:rPr>
              <a:t>Offensivt</a:t>
            </a:r>
          </a:p>
          <a:p>
            <a:r>
              <a:rPr lang="sv-SE" sz="1200" dirty="0">
                <a:solidFill>
                  <a:schemeClr val="tx1"/>
                </a:solidFill>
                <a:latin typeface="Times New Roman" panose="02020603050405020304" pitchFamily="18" charset="0"/>
                <a:cs typeface="Times New Roman" panose="02020603050405020304" pitchFamily="18" charset="0"/>
              </a:rPr>
              <a:t>Här vill vi som i vår vanliga formation arbeta mycket med våra ytterbackar att de ska fylla på kanten när vi har bollen offensivt. Vilket gör att vi blir många spelare på motståndarens planhalva.</a:t>
            </a:r>
          </a:p>
          <a:p>
            <a:endParaRPr lang="sv-SE" sz="1200" dirty="0">
              <a:solidFill>
                <a:schemeClr val="tx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solidFill>
                  <a:srgbClr val="FF0000"/>
                </a:solidFill>
                <a:latin typeface="Times New Roman" panose="02020603050405020304" pitchFamily="18" charset="0"/>
                <a:cs typeface="Times New Roman" panose="02020603050405020304" pitchFamily="18" charset="0"/>
              </a:rPr>
              <a:t>Defensivt</a:t>
            </a:r>
            <a:br>
              <a:rPr lang="sv-SE" sz="1200" dirty="0">
                <a:solidFill>
                  <a:schemeClr val="tx1"/>
                </a:solidFill>
                <a:latin typeface="Times New Roman" panose="02020603050405020304" pitchFamily="18" charset="0"/>
                <a:cs typeface="Times New Roman" panose="02020603050405020304" pitchFamily="18" charset="0"/>
              </a:rPr>
            </a:br>
            <a:r>
              <a:rPr lang="sv-SE" sz="1200" dirty="0">
                <a:solidFill>
                  <a:schemeClr val="tx1"/>
                </a:solidFill>
                <a:latin typeface="Times New Roman" panose="02020603050405020304" pitchFamily="18" charset="0"/>
                <a:cs typeface="Times New Roman" panose="02020603050405020304" pitchFamily="18" charset="0"/>
              </a:rPr>
              <a:t>Detta är en stark formation defensivt då vi spelar med 2 sköldar framför backlinjen som skyddar den centrala ytan samt som någon av sköldarna kan falla ner i ytterzonen och hjälpa till defensivt samtidigt som vi fortfarande har en sköld kvar i mittenzonen.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chemeClr val="tx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solidFill>
                  <a:srgbClr val="FF0000"/>
                </a:solidFill>
                <a:latin typeface="Times New Roman" panose="02020603050405020304" pitchFamily="18" charset="0"/>
                <a:cs typeface="Times New Roman" panose="02020603050405020304" pitchFamily="18" charset="0"/>
              </a:rPr>
              <a:t>Överbelastning centralt</a:t>
            </a:r>
            <a:br>
              <a:rPr lang="sv-SE" sz="1200" b="1" dirty="0">
                <a:solidFill>
                  <a:schemeClr val="bg2"/>
                </a:solidFill>
                <a:latin typeface="Times New Roman" panose="02020603050405020304" pitchFamily="18" charset="0"/>
                <a:cs typeface="Times New Roman" panose="02020603050405020304" pitchFamily="18" charset="0"/>
              </a:rPr>
            </a:br>
            <a:r>
              <a:rPr lang="sv-SE" sz="1200" dirty="0">
                <a:solidFill>
                  <a:schemeClr val="tx1"/>
                </a:solidFill>
                <a:latin typeface="Times New Roman" panose="02020603050405020304" pitchFamily="18" charset="0"/>
                <a:cs typeface="Times New Roman" panose="02020603050405020304" pitchFamily="18" charset="0"/>
              </a:rPr>
              <a:t>Det finns också en styrka i att överbelasta mittenzonen och komma i andra vågar när vi får upp spelet i offensiv yta.</a:t>
            </a:r>
          </a:p>
          <a:p>
            <a:endParaRPr lang="sv-SE" dirty="0"/>
          </a:p>
        </p:txBody>
      </p:sp>
      <p:sp>
        <p:nvSpPr>
          <p:cNvPr id="4" name="Platshållare för bildnummer 3"/>
          <p:cNvSpPr>
            <a:spLocks noGrp="1"/>
          </p:cNvSpPr>
          <p:nvPr>
            <p:ph type="sldNum" sz="quarter" idx="5"/>
          </p:nvPr>
        </p:nvSpPr>
        <p:spPr/>
        <p:txBody>
          <a:bodyPr/>
          <a:lstStyle/>
          <a:p>
            <a:fld id="{0F8AE678-8319-47D3-B357-73FFEF13E4F5}" type="slidenum">
              <a:rPr lang="sv-SE" smtClean="0"/>
              <a:t>300</a:t>
            </a:fld>
            <a:endParaRPr lang="sv-SE"/>
          </a:p>
        </p:txBody>
      </p:sp>
    </p:spTree>
    <p:extLst>
      <p:ext uri="{BB962C8B-B14F-4D97-AF65-F5344CB8AC3E}">
        <p14:creationId xmlns:p14="http://schemas.microsoft.com/office/powerpoint/2010/main" val="3397725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tänker även att vi ska prata lite om hur uttagningarna inför försäsongen ser ut.</a:t>
            </a:r>
          </a:p>
          <a:p>
            <a:r>
              <a:rPr lang="sv-SE" dirty="0"/>
              <a:t>Här finns det vissa saker vi kommer titta på när vi tar ut en matchtrupp.</a:t>
            </a:r>
          </a:p>
          <a:p>
            <a:endParaRPr lang="sv-SE" dirty="0"/>
          </a:p>
          <a:p>
            <a:pPr marL="0" indent="0">
              <a:buNone/>
            </a:pPr>
            <a:r>
              <a:rPr lang="sv-SE" b="1" dirty="0"/>
              <a:t>1. Träningsnärvaro </a:t>
            </a:r>
          </a:p>
          <a:p>
            <a:pPr marL="0" indent="0">
              <a:buNone/>
            </a:pPr>
            <a:r>
              <a:rPr lang="sv-SE" dirty="0"/>
              <a:t>Framförallt så är ju träningsnärvaron den större aspekten vi ser över när det gäller att ta ut en trupp. </a:t>
            </a:r>
          </a:p>
          <a:p>
            <a:pPr marL="0" indent="0">
              <a:buNone/>
            </a:pPr>
            <a:r>
              <a:rPr lang="sv-SE" dirty="0"/>
              <a:t>Med detta så innefattar det lite olika aspekter. När vi tittar över en matchtrupp så kan det se olika ut beroende vilken position man har. Det kan vara så att många försvarare har bra deltagande på träningarna och då blir det hårdare konkurrens om dessa platser medan på en annan position är vi mindre spelare på och kanske på det sättet blir uttagen.</a:t>
            </a:r>
          </a:p>
          <a:p>
            <a:pPr marL="0" indent="0">
              <a:buNone/>
            </a:pPr>
            <a:endParaRPr lang="sv-SE" dirty="0"/>
          </a:p>
          <a:p>
            <a:pPr marL="0" indent="0">
              <a:buNone/>
            </a:pPr>
            <a:r>
              <a:rPr lang="sv-SE" b="1" dirty="0"/>
              <a:t>2. Prestation</a:t>
            </a:r>
          </a:p>
          <a:p>
            <a:pPr marL="0" indent="0">
              <a:buNone/>
            </a:pPr>
            <a:r>
              <a:rPr lang="sv-SE" dirty="0"/>
              <a:t>Men alla kan ju komma på en träning för att få närvaro men det gäller ju också att prestera såklart. Vi ser ju direkt om det är någon som inte kör 100% utan det gäller såklart att visa att man vill spela på träningarna och ta in det vi ledare säger på planen som sina medspelare.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Detta är inte något vi har sett än så länge utan ni är en träningsflitig grupp som verkligen ger allt på träningarna, det märks snabbt!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Så ni vet om hur det kan se ut.  </a:t>
            </a:r>
          </a:p>
          <a:p>
            <a:pPr marL="0" indent="0">
              <a:buNone/>
            </a:pPr>
            <a:br>
              <a:rPr lang="sv-SE" dirty="0">
                <a:solidFill>
                  <a:schemeClr val="bg1"/>
                </a:solidFill>
              </a:rPr>
            </a:br>
            <a:endParaRPr lang="sv-SE" dirty="0">
              <a:solidFill>
                <a:schemeClr val="bg1"/>
              </a:solidFill>
            </a:endParaRPr>
          </a:p>
          <a:p>
            <a:pPr marL="0" indent="0">
              <a:buNone/>
            </a:pPr>
            <a:r>
              <a:rPr lang="sv-SE" b="1" dirty="0"/>
              <a:t>Träningsmatcher</a:t>
            </a:r>
          </a:p>
          <a:p>
            <a:r>
              <a:rPr lang="sv-SE" dirty="0">
                <a:solidFill>
                  <a:schemeClr val="bg1"/>
                </a:solidFill>
              </a:rPr>
              <a:t>Under träningsmatcherna är tanken att alla som blir uttagna kommer få spela 45 min minst. I största möjliga mån även minst 60 min det beror på hur många som är tillgängliga på vissa positioner.</a:t>
            </a:r>
          </a:p>
          <a:p>
            <a:r>
              <a:rPr lang="sv-SE" dirty="0">
                <a:solidFill>
                  <a:schemeClr val="bg1"/>
                </a:solidFill>
              </a:rPr>
              <a:t>När det gäller träningsmatcherna så ser vi gärna att vi har en stor matchtrupp där såklart 09/10 även får speltid för dem som vill såklart. </a:t>
            </a:r>
          </a:p>
          <a:p>
            <a:endParaRPr lang="sv-SE" dirty="0">
              <a:solidFill>
                <a:schemeClr val="bg1"/>
              </a:solidFill>
            </a:endParaRPr>
          </a:p>
          <a:p>
            <a:pPr marL="0" indent="0">
              <a:buNone/>
            </a:pPr>
            <a:r>
              <a:rPr lang="sv-SE" b="1" dirty="0"/>
              <a:t>Cupmatcher</a:t>
            </a:r>
          </a:p>
          <a:p>
            <a:r>
              <a:rPr lang="sv-SE" dirty="0">
                <a:solidFill>
                  <a:schemeClr val="bg1"/>
                </a:solidFill>
              </a:rPr>
              <a:t>Cupmatcherna kommer det fortfarande vara fokus på träningsnärvaron men här kan det förekomma viss frångående från träningsnärvaron för att resultatet ska prioriteras i någon avgörande match. </a:t>
            </a:r>
          </a:p>
          <a:p>
            <a:r>
              <a:rPr lang="sv-SE" dirty="0">
                <a:solidFill>
                  <a:schemeClr val="bg1"/>
                </a:solidFill>
              </a:rPr>
              <a:t>Målet är såklart att gå vidare! Men vi ser detta mer som träningsmatcher som är lite mer resultatorienterade. </a:t>
            </a:r>
          </a:p>
          <a:p>
            <a:endParaRPr lang="sv-SE" dirty="0">
              <a:solidFill>
                <a:schemeClr val="bg1"/>
              </a:solidFill>
            </a:endParaRPr>
          </a:p>
          <a:p>
            <a:r>
              <a:rPr lang="sv-SE" b="1" dirty="0">
                <a:solidFill>
                  <a:schemeClr val="bg1"/>
                </a:solidFill>
              </a:rPr>
              <a:t>Serien</a:t>
            </a:r>
          </a:p>
          <a:p>
            <a:r>
              <a:rPr lang="sv-SE" b="0" dirty="0">
                <a:solidFill>
                  <a:schemeClr val="bg1"/>
                </a:solidFill>
              </a:rPr>
              <a:t>När det gäller seriematcherna så är det lite som på cupen men vi ska inte gå in på det så mycket just nu utan det kommer längre fram på seriemötet närmare våren. </a:t>
            </a:r>
            <a:br>
              <a:rPr lang="sv-SE" dirty="0">
                <a:solidFill>
                  <a:schemeClr val="bg1"/>
                </a:solidFill>
              </a:rPr>
            </a:br>
            <a:endParaRPr lang="sv-SE" dirty="0"/>
          </a:p>
        </p:txBody>
      </p:sp>
      <p:sp>
        <p:nvSpPr>
          <p:cNvPr id="4" name="Platshållare för bildnummer 3"/>
          <p:cNvSpPr>
            <a:spLocks noGrp="1"/>
          </p:cNvSpPr>
          <p:nvPr>
            <p:ph type="sldNum" sz="quarter" idx="5"/>
          </p:nvPr>
        </p:nvSpPr>
        <p:spPr/>
        <p:txBody>
          <a:bodyPr/>
          <a:lstStyle/>
          <a:p>
            <a:fld id="{0F8AE678-8319-47D3-B357-73FFEF13E4F5}" type="slidenum">
              <a:rPr lang="sv-SE" smtClean="0"/>
              <a:t>33</a:t>
            </a:fld>
            <a:endParaRPr lang="sv-SE"/>
          </a:p>
        </p:txBody>
      </p:sp>
    </p:spTree>
    <p:extLst>
      <p:ext uri="{BB962C8B-B14F-4D97-AF65-F5344CB8AC3E}">
        <p14:creationId xmlns:p14="http://schemas.microsoft.com/office/powerpoint/2010/main" val="2099236129"/>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solidFill>
                  <a:srgbClr val="FF0000"/>
                </a:solidFill>
                <a:latin typeface="Times New Roman" panose="02020603050405020304" pitchFamily="18" charset="0"/>
                <a:cs typeface="Times New Roman" panose="02020603050405020304" pitchFamily="18" charset="0"/>
              </a:rPr>
              <a:t>Starka motståndare</a:t>
            </a:r>
            <a:br>
              <a:rPr lang="sv-SE" dirty="0">
                <a:latin typeface="Times New Roman" panose="02020603050405020304" pitchFamily="18" charset="0"/>
                <a:cs typeface="Times New Roman" panose="02020603050405020304" pitchFamily="18" charset="0"/>
              </a:rPr>
            </a:br>
            <a:r>
              <a:rPr lang="sv-SE" dirty="0">
                <a:latin typeface="Times New Roman" panose="02020603050405020304" pitchFamily="18" charset="0"/>
                <a:cs typeface="Times New Roman" panose="02020603050405020304" pitchFamily="18" charset="0"/>
              </a:rPr>
              <a:t>En 4-2-3-1 har såklart även sina svagheter. </a:t>
            </a:r>
            <a:br>
              <a:rPr lang="sv-SE" dirty="0">
                <a:latin typeface="Times New Roman" panose="02020603050405020304" pitchFamily="18" charset="0"/>
                <a:cs typeface="Times New Roman" panose="02020603050405020304" pitchFamily="18" charset="0"/>
              </a:rPr>
            </a:br>
            <a:r>
              <a:rPr lang="sv-SE" dirty="0">
                <a:latin typeface="Times New Roman" panose="02020603050405020304" pitchFamily="18" charset="0"/>
                <a:cs typeface="Times New Roman" panose="02020603050405020304" pitchFamily="18" charset="0"/>
              </a:rPr>
              <a:t>Mot en offensiv stark motståndare så kan vi bli tillbaka pressade och får svårt att hitta upp bollen offensivt om vi kommer för djupt ner med våra mittfältare. </a:t>
            </a:r>
          </a:p>
          <a:p>
            <a:r>
              <a:rPr lang="sv-SE" b="1" dirty="0">
                <a:solidFill>
                  <a:srgbClr val="FF0000"/>
                </a:solidFill>
                <a:latin typeface="Times New Roman" panose="02020603050405020304" pitchFamily="18" charset="0"/>
                <a:cs typeface="Times New Roman" panose="02020603050405020304" pitchFamily="18" charset="0"/>
              </a:rPr>
              <a:t>Ytterzonerna </a:t>
            </a:r>
            <a:br>
              <a:rPr lang="sv-SE" dirty="0">
                <a:latin typeface="Times New Roman" panose="02020603050405020304" pitchFamily="18" charset="0"/>
                <a:cs typeface="Times New Roman" panose="02020603050405020304" pitchFamily="18" charset="0"/>
              </a:rPr>
            </a:br>
            <a:r>
              <a:rPr lang="sv-SE" dirty="0" err="1">
                <a:latin typeface="Times New Roman" panose="02020603050405020304" pitchFamily="18" charset="0"/>
                <a:cs typeface="Times New Roman" panose="02020603050405020304" pitchFamily="18" charset="0"/>
              </a:rPr>
              <a:t>Ytterzonerna</a:t>
            </a:r>
            <a:r>
              <a:rPr lang="sv-SE" dirty="0">
                <a:latin typeface="Times New Roman" panose="02020603050405020304" pitchFamily="18" charset="0"/>
                <a:cs typeface="Times New Roman" panose="02020603050405020304" pitchFamily="18" charset="0"/>
              </a:rPr>
              <a:t> blir också en svaghet då det öppnar upp sig mycket för en mot en situationer mot vår ytterback speciellt när vi förlorar bollen i speluppbyggnad. </a:t>
            </a:r>
          </a:p>
          <a:p>
            <a:r>
              <a:rPr lang="sv-SE" b="1" dirty="0">
                <a:solidFill>
                  <a:srgbClr val="FF0000"/>
                </a:solidFill>
                <a:latin typeface="Times New Roman" panose="02020603050405020304" pitchFamily="18" charset="0"/>
                <a:cs typeface="Times New Roman" panose="02020603050405020304" pitchFamily="18" charset="0"/>
              </a:rPr>
              <a:t>Kantspelet</a:t>
            </a:r>
            <a:br>
              <a:rPr lang="sv-SE" dirty="0">
                <a:latin typeface="Times New Roman" panose="02020603050405020304" pitchFamily="18" charset="0"/>
                <a:cs typeface="Times New Roman" panose="02020603050405020304" pitchFamily="18" charset="0"/>
              </a:rPr>
            </a:br>
            <a:r>
              <a:rPr lang="sv-SE" dirty="0">
                <a:latin typeface="Times New Roman" panose="02020603050405020304" pitchFamily="18" charset="0"/>
                <a:cs typeface="Times New Roman" panose="02020603050405020304" pitchFamily="18" charset="0"/>
              </a:rPr>
              <a:t>Då vi använder mesta dels av den centrala delen i vår överlastning på planen så förlora vi en del lägen på kanterna om inte vi hinner dit på kontringar/spelvändningar.</a:t>
            </a:r>
          </a:p>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301</a:t>
            </a:fld>
            <a:endParaRPr lang="sv-SE"/>
          </a:p>
        </p:txBody>
      </p:sp>
    </p:spTree>
    <p:extLst>
      <p:ext uri="{BB962C8B-B14F-4D97-AF65-F5344CB8AC3E}">
        <p14:creationId xmlns:p14="http://schemas.microsoft.com/office/powerpoint/2010/main" val="2373435374"/>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Rollerna</a:t>
            </a:r>
            <a:br>
              <a:rPr lang="sv-SE" dirty="0"/>
            </a:br>
            <a:r>
              <a:rPr lang="sv-SE" dirty="0"/>
              <a:t>Som spets i denna formationen så ser denna rollen annorlunda ut beroende på hur spelet ser ut och hur motståndarna ligger med sina lagdelar.</a:t>
            </a:r>
          </a:p>
          <a:p>
            <a:r>
              <a:rPr lang="sv-SE" dirty="0"/>
              <a:t>Värderingen är av yttersta vikt, här krävs det att man är snabb, har bra spelförståelse, stark för att hålla undan motståndare och framförallt har rutin.</a:t>
            </a:r>
          </a:p>
          <a:p>
            <a:endParaRPr lang="sv-SE" dirty="0"/>
          </a:p>
          <a:p>
            <a:r>
              <a:rPr lang="sv-SE" b="1" dirty="0"/>
              <a:t>Uppspelsroll</a:t>
            </a:r>
            <a:br>
              <a:rPr lang="sv-SE" dirty="0"/>
            </a:br>
            <a:r>
              <a:rPr lang="sv-SE" dirty="0"/>
              <a:t>En falsk nia ska vara spindeln i nätet i anfallsspelet, här läggs mycket fokus på att väva in sina offensiva kollegor i anfall. </a:t>
            </a:r>
            <a:br>
              <a:rPr lang="sv-SE" dirty="0"/>
            </a:br>
            <a:r>
              <a:rPr lang="sv-SE" dirty="0"/>
              <a:t>Prioriteringen ska vara att dra isär motståndarnas backlinje med deras mittfält. På detta sätt ska den falska nian i många fall kunna falla in framför motståndarnas backlinje och på detta sätt kunna vända upp med boll om chansen finns eller att dra med sig en mittback och på det sättet frigöra sina offensiva mittfältare att löpa in i den tomma ytan.</a:t>
            </a:r>
          </a:p>
          <a:p>
            <a:endParaRPr lang="sv-SE" dirty="0"/>
          </a:p>
          <a:p>
            <a:r>
              <a:rPr lang="sv-SE" b="1" dirty="0"/>
              <a:t>Djupledsspelet</a:t>
            </a:r>
          </a:p>
          <a:p>
            <a:r>
              <a:rPr lang="sv-SE" dirty="0"/>
              <a:t>På samma sätt som man ska vara ett hot att få boll när man kommer ner i en yta så ska man vara ett offensivt hot i djupled. </a:t>
            </a:r>
            <a:br>
              <a:rPr lang="sv-SE" dirty="0"/>
            </a:br>
            <a:r>
              <a:rPr lang="sv-SE" dirty="0"/>
              <a:t>Man ska vara beredd att gå i djupled så fort man ser att en medspelare tittar fram rättvänd med boll. </a:t>
            </a:r>
          </a:p>
        </p:txBody>
      </p:sp>
      <p:sp>
        <p:nvSpPr>
          <p:cNvPr id="4" name="Platshållare för bildnummer 3"/>
          <p:cNvSpPr>
            <a:spLocks noGrp="1"/>
          </p:cNvSpPr>
          <p:nvPr>
            <p:ph type="sldNum" sz="quarter" idx="5"/>
          </p:nvPr>
        </p:nvSpPr>
        <p:spPr/>
        <p:txBody>
          <a:bodyPr/>
          <a:lstStyle/>
          <a:p>
            <a:fld id="{15410FE1-FAD2-4D40-B699-490637628B1A}" type="slidenum">
              <a:rPr lang="sv-SE" smtClean="0"/>
              <a:t>302</a:t>
            </a:fld>
            <a:endParaRPr lang="sv-SE"/>
          </a:p>
        </p:txBody>
      </p:sp>
    </p:spTree>
    <p:extLst>
      <p:ext uri="{BB962C8B-B14F-4D97-AF65-F5344CB8AC3E}">
        <p14:creationId xmlns:p14="http://schemas.microsoft.com/office/powerpoint/2010/main" val="2225615626"/>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303</a:t>
            </a:fld>
            <a:endParaRPr lang="sv-SE"/>
          </a:p>
        </p:txBody>
      </p:sp>
    </p:spTree>
    <p:extLst>
      <p:ext uri="{BB962C8B-B14F-4D97-AF65-F5344CB8AC3E}">
        <p14:creationId xmlns:p14="http://schemas.microsoft.com/office/powerpoint/2010/main" val="4045941464"/>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304</a:t>
            </a:fld>
            <a:endParaRPr lang="sv-SE"/>
          </a:p>
        </p:txBody>
      </p:sp>
    </p:spTree>
    <p:extLst>
      <p:ext uri="{BB962C8B-B14F-4D97-AF65-F5344CB8AC3E}">
        <p14:creationId xmlns:p14="http://schemas.microsoft.com/office/powerpoint/2010/main" val="121025034"/>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305</a:t>
            </a:fld>
            <a:endParaRPr lang="sv-SE"/>
          </a:p>
        </p:txBody>
      </p:sp>
    </p:spTree>
    <p:extLst>
      <p:ext uri="{BB962C8B-B14F-4D97-AF65-F5344CB8AC3E}">
        <p14:creationId xmlns:p14="http://schemas.microsoft.com/office/powerpoint/2010/main" val="747422094"/>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306</a:t>
            </a:fld>
            <a:endParaRPr lang="sv-SE"/>
          </a:p>
        </p:txBody>
      </p:sp>
    </p:spTree>
    <p:extLst>
      <p:ext uri="{BB962C8B-B14F-4D97-AF65-F5344CB8AC3E}">
        <p14:creationId xmlns:p14="http://schemas.microsoft.com/office/powerpoint/2010/main" val="3257103156"/>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307</a:t>
            </a:fld>
            <a:endParaRPr lang="sv-SE"/>
          </a:p>
        </p:txBody>
      </p:sp>
    </p:spTree>
    <p:extLst>
      <p:ext uri="{BB962C8B-B14F-4D97-AF65-F5344CB8AC3E}">
        <p14:creationId xmlns:p14="http://schemas.microsoft.com/office/powerpoint/2010/main" val="1433610852"/>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308</a:t>
            </a:fld>
            <a:endParaRPr lang="sv-SE"/>
          </a:p>
        </p:txBody>
      </p:sp>
    </p:spTree>
    <p:extLst>
      <p:ext uri="{BB962C8B-B14F-4D97-AF65-F5344CB8AC3E}">
        <p14:creationId xmlns:p14="http://schemas.microsoft.com/office/powerpoint/2010/main" val="2561812029"/>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309</a:t>
            </a:fld>
            <a:endParaRPr lang="sv-SE"/>
          </a:p>
        </p:txBody>
      </p:sp>
    </p:spTree>
    <p:extLst>
      <p:ext uri="{BB962C8B-B14F-4D97-AF65-F5344CB8AC3E}">
        <p14:creationId xmlns:p14="http://schemas.microsoft.com/office/powerpoint/2010/main" val="2994289087"/>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310</a:t>
            </a:fld>
            <a:endParaRPr lang="sv-SE"/>
          </a:p>
        </p:txBody>
      </p:sp>
    </p:spTree>
    <p:extLst>
      <p:ext uri="{BB962C8B-B14F-4D97-AF65-F5344CB8AC3E}">
        <p14:creationId xmlns:p14="http://schemas.microsoft.com/office/powerpoint/2010/main" val="2988327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har ju nämnt spelarrådet tidigare och är det någon som har funderat på det och som redan nu vet med sig att den vill vara en del av denna? </a:t>
            </a:r>
            <a:br>
              <a:rPr lang="sv-SE" dirty="0"/>
            </a:br>
            <a:r>
              <a:rPr lang="sv-SE" dirty="0"/>
              <a:t>Annars kommer vi ledare prata om vilka vi vilka vi tycker ska delta i denna och fråga er framöver. </a:t>
            </a:r>
          </a:p>
          <a:p>
            <a:endParaRPr lang="sv-SE" dirty="0"/>
          </a:p>
          <a:p>
            <a:r>
              <a:rPr lang="sv-SE" dirty="0"/>
              <a:t>Tanken är att vi ska vara 3-4 spelare men går ju såklart vara fler om intresset finns. Här ska lagets kapten och assisterande vara en del av den.</a:t>
            </a:r>
          </a:p>
          <a:p>
            <a:endParaRPr lang="sv-SE" dirty="0"/>
          </a:p>
          <a:p>
            <a:r>
              <a:rPr lang="sv-SE" sz="1200" dirty="0">
                <a:solidFill>
                  <a:schemeClr val="tx1"/>
                </a:solidFill>
              </a:rPr>
              <a:t>3 möten på ett år, 1 innan seriestart därefter 1 under våren och 1 under hösten.</a:t>
            </a:r>
            <a:br>
              <a:rPr lang="sv-SE" sz="1200" dirty="0">
                <a:solidFill>
                  <a:schemeClr val="tx1"/>
                </a:solidFill>
              </a:rPr>
            </a:br>
            <a:endParaRPr lang="sv-SE" sz="1200" dirty="0">
              <a:solidFill>
                <a:schemeClr val="tx1"/>
              </a:solidFill>
            </a:endParaRPr>
          </a:p>
          <a:p>
            <a:r>
              <a:rPr lang="sv-SE" sz="1200" dirty="0">
                <a:solidFill>
                  <a:schemeClr val="tx1"/>
                </a:solidFill>
              </a:rPr>
              <a:t>För er som glömt bort vad vi sa på upptaktsmötet så påminner vi vad syftet är med detta</a:t>
            </a:r>
          </a:p>
          <a:p>
            <a:endParaRPr lang="sv-SE" sz="1200" dirty="0">
              <a:solidFill>
                <a:schemeClr val="tx1"/>
              </a:solidFill>
            </a:endParaRPr>
          </a:p>
          <a:p>
            <a:pPr marL="0" indent="0">
              <a:buNone/>
            </a:pPr>
            <a:r>
              <a:rPr lang="sv-SE" sz="1400" b="1" dirty="0">
                <a:solidFill>
                  <a:schemeClr val="tx1"/>
                </a:solidFill>
              </a:rPr>
              <a:t>Syftet</a:t>
            </a:r>
          </a:p>
          <a:p>
            <a:r>
              <a:rPr lang="sv-SE" sz="1200" dirty="0">
                <a:solidFill>
                  <a:schemeClr val="tx1"/>
                </a:solidFill>
              </a:rPr>
              <a:t>Inflytande och möjlighet att kunna påverka.</a:t>
            </a:r>
            <a:br>
              <a:rPr lang="sv-SE" sz="1200" dirty="0">
                <a:solidFill>
                  <a:schemeClr val="tx1"/>
                </a:solidFill>
              </a:rPr>
            </a:br>
            <a:r>
              <a:rPr lang="sv-SE" sz="1200" dirty="0">
                <a:solidFill>
                  <a:schemeClr val="tx1"/>
                </a:solidFill>
              </a:rPr>
              <a:t>Forum för er spelare att få känna trygghet och delaktighet.</a:t>
            </a:r>
          </a:p>
          <a:p>
            <a:r>
              <a:rPr lang="sv-SE" sz="1200" b="1" dirty="0">
                <a:solidFill>
                  <a:schemeClr val="tx1"/>
                </a:solidFill>
              </a:rPr>
              <a:t>Till exempel </a:t>
            </a:r>
            <a:r>
              <a:rPr lang="sv-SE" sz="1200" dirty="0">
                <a:solidFill>
                  <a:schemeClr val="tx1"/>
                </a:solidFill>
              </a:rPr>
              <a:t>kan det vara önskemål om inköp av viss material som:</a:t>
            </a:r>
            <a:br>
              <a:rPr lang="sv-SE" sz="1200" dirty="0">
                <a:solidFill>
                  <a:schemeClr val="tx1"/>
                </a:solidFill>
              </a:rPr>
            </a:br>
            <a:r>
              <a:rPr lang="sv-SE" sz="1200" dirty="0">
                <a:solidFill>
                  <a:schemeClr val="tx1"/>
                </a:solidFill>
              </a:rPr>
              <a:t>Kläder, träningsmaterial osv </a:t>
            </a:r>
            <a:br>
              <a:rPr lang="sv-SE" sz="1200" dirty="0">
                <a:solidFill>
                  <a:schemeClr val="tx1"/>
                </a:solidFill>
              </a:rPr>
            </a:br>
            <a:r>
              <a:rPr lang="sv-SE" sz="1200" dirty="0">
                <a:solidFill>
                  <a:schemeClr val="tx1"/>
                </a:solidFill>
              </a:rPr>
              <a:t>Men också tankar och funderingar av utformningen av träningarna, taktik eller något annat som behöver lyftas till tränare eller förening.</a:t>
            </a:r>
          </a:p>
          <a:p>
            <a:pPr marL="0" indent="0">
              <a:buNone/>
            </a:pPr>
            <a:endParaRPr lang="sv-SE" sz="1400" b="1" dirty="0">
              <a:solidFill>
                <a:schemeClr val="tx1"/>
              </a:solidFill>
            </a:endParaRPr>
          </a:p>
          <a:p>
            <a:pPr marL="0" indent="0">
              <a:buNone/>
            </a:pPr>
            <a:r>
              <a:rPr lang="sv-SE" sz="1400" b="1" dirty="0">
                <a:solidFill>
                  <a:schemeClr val="tx1"/>
                </a:solidFill>
              </a:rPr>
              <a:t>Uppdrag</a:t>
            </a:r>
          </a:p>
          <a:p>
            <a:r>
              <a:rPr lang="sv-SE" sz="1200" dirty="0">
                <a:solidFill>
                  <a:schemeClr val="tx1"/>
                </a:solidFill>
              </a:rPr>
              <a:t>Länk mellan spelare – ledare/förening </a:t>
            </a:r>
            <a:br>
              <a:rPr lang="sv-SE" sz="1200" dirty="0">
                <a:solidFill>
                  <a:schemeClr val="tx1"/>
                </a:solidFill>
              </a:rPr>
            </a:br>
            <a:r>
              <a:rPr lang="sv-SE" sz="1200" dirty="0">
                <a:solidFill>
                  <a:schemeClr val="tx1"/>
                </a:solidFill>
              </a:rPr>
              <a:t>Tillgängliga för att samla tankar och idéer. </a:t>
            </a:r>
          </a:p>
          <a:p>
            <a:r>
              <a:rPr lang="sv-SE" sz="1200" dirty="0">
                <a:solidFill>
                  <a:schemeClr val="tx1"/>
                </a:solidFill>
              </a:rPr>
              <a:t>Leder 3 möten under året där protokoll skrivs och där allas tankar tas upp. </a:t>
            </a:r>
          </a:p>
          <a:p>
            <a:endParaRPr lang="sv-SE" sz="1200" b="1" dirty="0">
              <a:solidFill>
                <a:schemeClr val="tx1"/>
              </a:solidFill>
            </a:endParaRPr>
          </a:p>
          <a:p>
            <a:r>
              <a:rPr lang="sv-SE" sz="1200" b="1" dirty="0">
                <a:solidFill>
                  <a:schemeClr val="tx1"/>
                </a:solidFill>
              </a:rPr>
              <a:t>Spelarmöte</a:t>
            </a:r>
            <a:endParaRPr lang="sv-SE" sz="1200" b="0" dirty="0">
              <a:solidFill>
                <a:schemeClr val="tx1"/>
              </a:solidFill>
            </a:endParaRPr>
          </a:p>
          <a:p>
            <a:r>
              <a:rPr lang="sv-SE" sz="1200" b="0" dirty="0">
                <a:solidFill>
                  <a:schemeClr val="tx1"/>
                </a:solidFill>
              </a:rPr>
              <a:t>Dessa har också uppdrag att se till att det anordnas 2 spelarmöten under året, ett på våren och ett på hösten där bara spelarna samlas och pratar med varandra.</a:t>
            </a:r>
            <a:br>
              <a:rPr lang="sv-SE" sz="1200" b="0" dirty="0">
                <a:solidFill>
                  <a:schemeClr val="tx1"/>
                </a:solidFill>
              </a:rPr>
            </a:br>
            <a:r>
              <a:rPr lang="sv-SE" sz="1200" b="0" dirty="0">
                <a:solidFill>
                  <a:schemeClr val="tx1"/>
                </a:solidFill>
              </a:rPr>
              <a:t>Här ska inga ledare delta utan vara ett forum endast för spelarna. </a:t>
            </a:r>
          </a:p>
          <a:p>
            <a:endParaRPr lang="sv-SE" dirty="0"/>
          </a:p>
        </p:txBody>
      </p:sp>
      <p:sp>
        <p:nvSpPr>
          <p:cNvPr id="4" name="Platshållare för bildnummer 3"/>
          <p:cNvSpPr>
            <a:spLocks noGrp="1"/>
          </p:cNvSpPr>
          <p:nvPr>
            <p:ph type="sldNum" sz="quarter" idx="5"/>
          </p:nvPr>
        </p:nvSpPr>
        <p:spPr/>
        <p:txBody>
          <a:bodyPr/>
          <a:lstStyle/>
          <a:p>
            <a:fld id="{0F8AE678-8319-47D3-B357-73FFEF13E4F5}" type="slidenum">
              <a:rPr lang="sv-SE" smtClean="0"/>
              <a:t>34</a:t>
            </a:fld>
            <a:endParaRPr lang="sv-SE"/>
          </a:p>
        </p:txBody>
      </p:sp>
    </p:spTree>
    <p:extLst>
      <p:ext uri="{BB962C8B-B14F-4D97-AF65-F5344CB8AC3E}">
        <p14:creationId xmlns:p14="http://schemas.microsoft.com/office/powerpoint/2010/main" val="3088779892"/>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311</a:t>
            </a:fld>
            <a:endParaRPr lang="sv-SE"/>
          </a:p>
        </p:txBody>
      </p:sp>
    </p:spTree>
    <p:extLst>
      <p:ext uri="{BB962C8B-B14F-4D97-AF65-F5344CB8AC3E}">
        <p14:creationId xmlns:p14="http://schemas.microsoft.com/office/powerpoint/2010/main" val="4103073061"/>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312</a:t>
            </a:fld>
            <a:endParaRPr lang="sv-SE"/>
          </a:p>
        </p:txBody>
      </p:sp>
    </p:spTree>
    <p:extLst>
      <p:ext uri="{BB962C8B-B14F-4D97-AF65-F5344CB8AC3E}">
        <p14:creationId xmlns:p14="http://schemas.microsoft.com/office/powerpoint/2010/main" val="361737537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313</a:t>
            </a:fld>
            <a:endParaRPr lang="sv-SE"/>
          </a:p>
        </p:txBody>
      </p:sp>
    </p:spTree>
    <p:extLst>
      <p:ext uri="{BB962C8B-B14F-4D97-AF65-F5344CB8AC3E}">
        <p14:creationId xmlns:p14="http://schemas.microsoft.com/office/powerpoint/2010/main" val="2062090133"/>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314</a:t>
            </a:fld>
            <a:endParaRPr lang="sv-SE"/>
          </a:p>
        </p:txBody>
      </p:sp>
    </p:spTree>
    <p:extLst>
      <p:ext uri="{BB962C8B-B14F-4D97-AF65-F5344CB8AC3E}">
        <p14:creationId xmlns:p14="http://schemas.microsoft.com/office/powerpoint/2010/main" val="3627051499"/>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Rollen</a:t>
            </a:r>
          </a:p>
          <a:p>
            <a:r>
              <a:rPr lang="sv-SE" b="0" dirty="0"/>
              <a:t>Som offensiv mittfältare har man en ganska fri roll med vissa begränsningar att hålla sig inom. Denna roll är också ganska bred då man rör sig ganska brett på den offensiva spelplanen.</a:t>
            </a:r>
          </a:p>
          <a:p>
            <a:endParaRPr lang="sv-SE" b="0" dirty="0"/>
          </a:p>
          <a:p>
            <a:r>
              <a:rPr lang="sv-SE" b="1" dirty="0"/>
              <a:t>Defensiva ansvaret</a:t>
            </a:r>
            <a:br>
              <a:rPr lang="sv-SE" b="0" dirty="0"/>
            </a:br>
            <a:r>
              <a:rPr lang="sv-SE" b="0" dirty="0"/>
              <a:t>Även om rollen är till för att vara ganska så offensiv så ligger det också ett viktigt defensivt arbete man ska utföra. Speciellt i motståndarnas speluppbyggnad. Trion ska arbeta tillsammans för att försvara den centrala delen på planen. Det är viktigt att det finns ett fungerande gummiband mellan varandra där alla har ett ansvar att ta arbetet och följa sina lagkamrater för att inte bryta gummibandet. </a:t>
            </a:r>
          </a:p>
          <a:p>
            <a:endParaRPr lang="sv-SE" b="0" dirty="0"/>
          </a:p>
          <a:p>
            <a:r>
              <a:rPr lang="sv-SE" b="1" dirty="0"/>
              <a:t>Offensivt</a:t>
            </a:r>
          </a:p>
          <a:p>
            <a:r>
              <a:rPr lang="sv-SE" b="0" dirty="0"/>
              <a:t>I utgångläge ska mittfältarna ligga en bit upp på spelplanen för att skapa yta till sina defensiva medspelare i vår speluppbyggnad. Skulle motståndarnas mittfält falla ner mycket så är tanken att vår falska nia blir en mer djupledsforward och ni ska vara andra vågen och sätta en press som gör att vi vinner bollen på offensiv planyta. </a:t>
            </a:r>
          </a:p>
          <a:p>
            <a:endParaRPr lang="sv-SE" b="0" dirty="0"/>
          </a:p>
          <a:p>
            <a:r>
              <a:rPr lang="sv-SE" b="1" dirty="0"/>
              <a:t>Presspelet</a:t>
            </a:r>
          </a:p>
          <a:p>
            <a:r>
              <a:rPr lang="sv-SE" b="0" dirty="0"/>
              <a:t>Precis som jag var inne på så ligger det ett ansvar på att dem offensiva mittfältarna hjälper sin forward att sätta en press. Här vill vi jobba med trigger points som gör att pressen blir enig och fulländad när samtliga tar ansvaret. En trigger point är ju insparkar där vi vill sätta en press så fort bollen spelas ut på en ytterback.</a:t>
            </a:r>
            <a:br>
              <a:rPr lang="sv-SE" b="0" dirty="0"/>
            </a:br>
            <a:endParaRPr lang="sv-SE" b="0"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315</a:t>
            </a:fld>
            <a:endParaRPr lang="sv-SE"/>
          </a:p>
        </p:txBody>
      </p:sp>
    </p:spTree>
    <p:extLst>
      <p:ext uri="{BB962C8B-B14F-4D97-AF65-F5344CB8AC3E}">
        <p14:creationId xmlns:p14="http://schemas.microsoft.com/office/powerpoint/2010/main" val="81184266"/>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försvarsspel så är det mycket zoner man ska skydda framförallt. Det handlar inte om att plocka markering utan mer att ligga kompakt och styra deras spel dit vi vill att bollen ska hamna. </a:t>
            </a:r>
          </a:p>
          <a:p>
            <a:endParaRPr lang="sv-SE" dirty="0"/>
          </a:p>
          <a:p>
            <a:r>
              <a:rPr lang="sv-SE" dirty="0"/>
              <a:t>Här kan man också se utgångspositionerna, vi vill tvinga ner motståndarna att plocka upp våra markeringar för att frigöra yta för våra defensiva mittfältare</a:t>
            </a:r>
          </a:p>
        </p:txBody>
      </p:sp>
      <p:sp>
        <p:nvSpPr>
          <p:cNvPr id="4" name="Platshållare för bildnummer 3"/>
          <p:cNvSpPr>
            <a:spLocks noGrp="1"/>
          </p:cNvSpPr>
          <p:nvPr>
            <p:ph type="sldNum" sz="quarter" idx="5"/>
          </p:nvPr>
        </p:nvSpPr>
        <p:spPr/>
        <p:txBody>
          <a:bodyPr/>
          <a:lstStyle/>
          <a:p>
            <a:fld id="{15410FE1-FAD2-4D40-B699-490637628B1A}" type="slidenum">
              <a:rPr lang="sv-SE" smtClean="0"/>
              <a:t>316</a:t>
            </a:fld>
            <a:endParaRPr lang="sv-SE"/>
          </a:p>
        </p:txBody>
      </p:sp>
    </p:spTree>
    <p:extLst>
      <p:ext uri="{BB962C8B-B14F-4D97-AF65-F5344CB8AC3E}">
        <p14:creationId xmlns:p14="http://schemas.microsoft.com/office/powerpoint/2010/main" val="1924355677"/>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317</a:t>
            </a:fld>
            <a:endParaRPr lang="sv-SE"/>
          </a:p>
        </p:txBody>
      </p:sp>
    </p:spTree>
    <p:extLst>
      <p:ext uri="{BB962C8B-B14F-4D97-AF65-F5344CB8AC3E}">
        <p14:creationId xmlns:p14="http://schemas.microsoft.com/office/powerpoint/2010/main" val="1079842675"/>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318</a:t>
            </a:fld>
            <a:endParaRPr lang="sv-SE"/>
          </a:p>
        </p:txBody>
      </p:sp>
    </p:spTree>
    <p:extLst>
      <p:ext uri="{BB962C8B-B14F-4D97-AF65-F5344CB8AC3E}">
        <p14:creationId xmlns:p14="http://schemas.microsoft.com/office/powerpoint/2010/main" val="2080520872"/>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Viktigt att också att se att anfallaren sätter pressen som gör att spelaren måste försöka bryta vår linje.</a:t>
            </a:r>
          </a:p>
        </p:txBody>
      </p:sp>
      <p:sp>
        <p:nvSpPr>
          <p:cNvPr id="4" name="Platshållare för bildnummer 3"/>
          <p:cNvSpPr>
            <a:spLocks noGrp="1"/>
          </p:cNvSpPr>
          <p:nvPr>
            <p:ph type="sldNum" sz="quarter" idx="5"/>
          </p:nvPr>
        </p:nvSpPr>
        <p:spPr/>
        <p:txBody>
          <a:bodyPr/>
          <a:lstStyle/>
          <a:p>
            <a:fld id="{15410FE1-FAD2-4D40-B699-490637628B1A}" type="slidenum">
              <a:rPr lang="sv-SE" smtClean="0"/>
              <a:t>319</a:t>
            </a:fld>
            <a:endParaRPr lang="sv-SE"/>
          </a:p>
        </p:txBody>
      </p:sp>
    </p:spTree>
    <p:extLst>
      <p:ext uri="{BB962C8B-B14F-4D97-AF65-F5344CB8AC3E}">
        <p14:creationId xmlns:p14="http://schemas.microsoft.com/office/powerpoint/2010/main" val="4127103634"/>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vill vi att dem ska spela kort för att genom att vi ligger kompakt centralt tvinga dem att spela ut bollen till ytterback. </a:t>
            </a:r>
          </a:p>
        </p:txBody>
      </p:sp>
      <p:sp>
        <p:nvSpPr>
          <p:cNvPr id="4" name="Platshållare för bildnummer 3"/>
          <p:cNvSpPr>
            <a:spLocks noGrp="1"/>
          </p:cNvSpPr>
          <p:nvPr>
            <p:ph type="sldNum" sz="quarter" idx="5"/>
          </p:nvPr>
        </p:nvSpPr>
        <p:spPr/>
        <p:txBody>
          <a:bodyPr/>
          <a:lstStyle/>
          <a:p>
            <a:fld id="{15410FE1-FAD2-4D40-B699-490637628B1A}" type="slidenum">
              <a:rPr lang="sv-SE" smtClean="0"/>
              <a:t>320</a:t>
            </a:fld>
            <a:endParaRPr lang="sv-SE"/>
          </a:p>
        </p:txBody>
      </p:sp>
    </p:spTree>
    <p:extLst>
      <p:ext uri="{BB962C8B-B14F-4D97-AF65-F5344CB8AC3E}">
        <p14:creationId xmlns:p14="http://schemas.microsoft.com/office/powerpoint/2010/main" val="390325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Inför kommande säsong så behöver vi en ny kapten då Rebecca inte kommer spela lika flitigt som förgående säsong.</a:t>
            </a:r>
          </a:p>
        </p:txBody>
      </p:sp>
      <p:sp>
        <p:nvSpPr>
          <p:cNvPr id="4" name="Platshållare för bildnummer 3"/>
          <p:cNvSpPr>
            <a:spLocks noGrp="1"/>
          </p:cNvSpPr>
          <p:nvPr>
            <p:ph type="sldNum" sz="quarter" idx="5"/>
          </p:nvPr>
        </p:nvSpPr>
        <p:spPr/>
        <p:txBody>
          <a:bodyPr/>
          <a:lstStyle/>
          <a:p>
            <a:fld id="{0F8AE678-8319-47D3-B357-73FFEF13E4F5}" type="slidenum">
              <a:rPr lang="sv-SE" smtClean="0"/>
              <a:t>35</a:t>
            </a:fld>
            <a:endParaRPr lang="sv-SE"/>
          </a:p>
        </p:txBody>
      </p:sp>
    </p:spTree>
    <p:extLst>
      <p:ext uri="{BB962C8B-B14F-4D97-AF65-F5344CB8AC3E}">
        <p14:creationId xmlns:p14="http://schemas.microsoft.com/office/powerpoint/2010/main" val="2260504629"/>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321</a:t>
            </a:fld>
            <a:endParaRPr lang="sv-SE"/>
          </a:p>
        </p:txBody>
      </p:sp>
    </p:spTree>
    <p:extLst>
      <p:ext uri="{BB962C8B-B14F-4D97-AF65-F5344CB8AC3E}">
        <p14:creationId xmlns:p14="http://schemas.microsoft.com/office/powerpoint/2010/main" val="209461351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Spelaren närmast kanten pressar bollförare att spela utåt. </a:t>
            </a:r>
          </a:p>
        </p:txBody>
      </p:sp>
      <p:sp>
        <p:nvSpPr>
          <p:cNvPr id="4" name="Platshållare för bildnummer 3"/>
          <p:cNvSpPr>
            <a:spLocks noGrp="1"/>
          </p:cNvSpPr>
          <p:nvPr>
            <p:ph type="sldNum" sz="quarter" idx="5"/>
          </p:nvPr>
        </p:nvSpPr>
        <p:spPr/>
        <p:txBody>
          <a:bodyPr/>
          <a:lstStyle/>
          <a:p>
            <a:fld id="{15410FE1-FAD2-4D40-B699-490637628B1A}" type="slidenum">
              <a:rPr lang="sv-SE" smtClean="0"/>
              <a:t>322</a:t>
            </a:fld>
            <a:endParaRPr lang="sv-SE"/>
          </a:p>
        </p:txBody>
      </p:sp>
    </p:spTree>
    <p:extLst>
      <p:ext uri="{BB962C8B-B14F-4D97-AF65-F5344CB8AC3E}">
        <p14:creationId xmlns:p14="http://schemas.microsoft.com/office/powerpoint/2010/main" val="951098507"/>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Då vi ligger kompakt så stressar vi dem att spela fel i detta läge och kan vinna bollen högt upp antigen via ett inkast eller via bollvinst oavsett så är det en vinst</a:t>
            </a:r>
          </a:p>
        </p:txBody>
      </p:sp>
      <p:sp>
        <p:nvSpPr>
          <p:cNvPr id="4" name="Platshållare för bildnummer 3"/>
          <p:cNvSpPr>
            <a:spLocks noGrp="1"/>
          </p:cNvSpPr>
          <p:nvPr>
            <p:ph type="sldNum" sz="quarter" idx="5"/>
          </p:nvPr>
        </p:nvSpPr>
        <p:spPr/>
        <p:txBody>
          <a:bodyPr/>
          <a:lstStyle/>
          <a:p>
            <a:fld id="{15410FE1-FAD2-4D40-B699-490637628B1A}" type="slidenum">
              <a:rPr lang="sv-SE" smtClean="0"/>
              <a:t>323</a:t>
            </a:fld>
            <a:endParaRPr lang="sv-SE"/>
          </a:p>
        </p:txBody>
      </p:sp>
    </p:spTree>
    <p:extLst>
      <p:ext uri="{BB962C8B-B14F-4D97-AF65-F5344CB8AC3E}">
        <p14:creationId xmlns:p14="http://schemas.microsoft.com/office/powerpoint/2010/main" val="3365908564"/>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Rollen</a:t>
            </a:r>
            <a:br>
              <a:rPr lang="sv-SE" dirty="0"/>
            </a:br>
            <a:r>
              <a:rPr lang="sv-SE" dirty="0"/>
              <a:t>Detta är en roll som är väldigt viktig för att försvaret ska fungera. </a:t>
            </a:r>
            <a:br>
              <a:rPr lang="sv-SE" dirty="0"/>
            </a:br>
            <a:r>
              <a:rPr lang="sv-SE" dirty="0"/>
              <a:t>Kommunikation är nyckeln där ni ska styra spelarna framför er. Gör man detta på en lyckat sätt så får man det lugnare också då de offensiva mittfältarna lyckats återerövra bollen i första/andra pressen. Det ligger också ett ansvar att lyfta dem offensiva mittfältarna så dem inte hamnar i ytorna nere hos er. </a:t>
            </a:r>
          </a:p>
          <a:p>
            <a:endParaRPr lang="sv-SE" dirty="0"/>
          </a:p>
          <a:p>
            <a:r>
              <a:rPr lang="sv-SE" b="1" dirty="0"/>
              <a:t>Defensiva ansvaret</a:t>
            </a:r>
          </a:p>
          <a:p>
            <a:r>
              <a:rPr lang="sv-SE" dirty="0"/>
              <a:t>Jag brukar säga att dem defensiva mittfältarna är städgummorna, dem ska ta hand om bollarna som hamnar hos dem när vi inte lyckas stoppa detta i vår första press. </a:t>
            </a:r>
            <a:br>
              <a:rPr lang="sv-SE" dirty="0"/>
            </a:br>
            <a:r>
              <a:rPr lang="sv-SE" dirty="0"/>
              <a:t>Dem har också ett ansvar att hjälpa sina ytterbackar att falla ner i deras positioner om det blir en snabb spelvändning och ytterbacken inte hinner hem i tid. </a:t>
            </a:r>
          </a:p>
          <a:p>
            <a:endParaRPr lang="sv-SE" dirty="0"/>
          </a:p>
          <a:p>
            <a:r>
              <a:rPr lang="sv-SE" b="1" dirty="0"/>
              <a:t>Spelfördelare</a:t>
            </a:r>
          </a:p>
          <a:p>
            <a:r>
              <a:rPr lang="sv-SE" dirty="0"/>
              <a:t>I vår speluppbyggnad så ligger det mycket ansvar att vara spelfördelare och kunna transportera boll och vara generalerna i mitten. </a:t>
            </a:r>
          </a:p>
          <a:p>
            <a:endParaRPr lang="sv-SE" dirty="0"/>
          </a:p>
          <a:p>
            <a:r>
              <a:rPr lang="sv-SE" b="1" dirty="0"/>
              <a:t>Presspelet</a:t>
            </a:r>
          </a:p>
          <a:p>
            <a:r>
              <a:rPr lang="sv-SE" b="0" dirty="0"/>
              <a:t>Det finns också ett pressarbete man ska tillföra och det kan vara att styra motståndarna </a:t>
            </a:r>
            <a:r>
              <a:rPr lang="sv-SE" b="0" dirty="0" err="1"/>
              <a:t>utår</a:t>
            </a:r>
            <a:r>
              <a:rPr lang="sv-SE" b="0" dirty="0"/>
              <a:t> som att gå snabbt in i rygg på spelare.</a:t>
            </a:r>
          </a:p>
          <a:p>
            <a:r>
              <a:rPr lang="sv-SE" b="0" dirty="0"/>
              <a:t>Viktigt också att den andra defensiva 6:an gå in i understöd direkt när detta sker för att hjälpa sin närmaste medspelare i sin press om denna blir överspelad. Här handlar det om att värdera var nästa skede kan hända, vart bollen hamnar i nästa läge och stänga dem farliga ytorna bakom medspelaren. </a:t>
            </a:r>
          </a:p>
          <a:p>
            <a:endParaRPr lang="sv-SE" dirty="0"/>
          </a:p>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324</a:t>
            </a:fld>
            <a:endParaRPr lang="sv-SE"/>
          </a:p>
        </p:txBody>
      </p:sp>
    </p:spTree>
    <p:extLst>
      <p:ext uri="{BB962C8B-B14F-4D97-AF65-F5344CB8AC3E}">
        <p14:creationId xmlns:p14="http://schemas.microsoft.com/office/powerpoint/2010/main" val="13509467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325</a:t>
            </a:fld>
            <a:endParaRPr lang="sv-SE"/>
          </a:p>
        </p:txBody>
      </p:sp>
    </p:spTree>
    <p:extLst>
      <p:ext uri="{BB962C8B-B14F-4D97-AF65-F5344CB8AC3E}">
        <p14:creationId xmlns:p14="http://schemas.microsoft.com/office/powerpoint/2010/main" val="2830775167"/>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326</a:t>
            </a:fld>
            <a:endParaRPr lang="sv-SE"/>
          </a:p>
        </p:txBody>
      </p:sp>
    </p:spTree>
    <p:extLst>
      <p:ext uri="{BB962C8B-B14F-4D97-AF65-F5344CB8AC3E}">
        <p14:creationId xmlns:p14="http://schemas.microsoft.com/office/powerpoint/2010/main" val="403964405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Andra mittfältaren ger understöd direkt</a:t>
            </a:r>
          </a:p>
        </p:txBody>
      </p:sp>
      <p:sp>
        <p:nvSpPr>
          <p:cNvPr id="4" name="Platshållare för bildnummer 3"/>
          <p:cNvSpPr>
            <a:spLocks noGrp="1"/>
          </p:cNvSpPr>
          <p:nvPr>
            <p:ph type="sldNum" sz="quarter" idx="5"/>
          </p:nvPr>
        </p:nvSpPr>
        <p:spPr/>
        <p:txBody>
          <a:bodyPr/>
          <a:lstStyle/>
          <a:p>
            <a:fld id="{15410FE1-FAD2-4D40-B699-490637628B1A}" type="slidenum">
              <a:rPr lang="sv-SE" smtClean="0"/>
              <a:t>327</a:t>
            </a:fld>
            <a:endParaRPr lang="sv-SE"/>
          </a:p>
        </p:txBody>
      </p:sp>
    </p:spTree>
    <p:extLst>
      <p:ext uri="{BB962C8B-B14F-4D97-AF65-F5344CB8AC3E}">
        <p14:creationId xmlns:p14="http://schemas.microsoft.com/office/powerpoint/2010/main" val="3605981779"/>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Andra mittfältaren ger understöd direkt</a:t>
            </a:r>
          </a:p>
        </p:txBody>
      </p:sp>
      <p:sp>
        <p:nvSpPr>
          <p:cNvPr id="4" name="Platshållare för bildnummer 3"/>
          <p:cNvSpPr>
            <a:spLocks noGrp="1"/>
          </p:cNvSpPr>
          <p:nvPr>
            <p:ph type="sldNum" sz="quarter" idx="5"/>
          </p:nvPr>
        </p:nvSpPr>
        <p:spPr/>
        <p:txBody>
          <a:bodyPr/>
          <a:lstStyle/>
          <a:p>
            <a:fld id="{15410FE1-FAD2-4D40-B699-490637628B1A}" type="slidenum">
              <a:rPr lang="sv-SE" smtClean="0"/>
              <a:t>328</a:t>
            </a:fld>
            <a:endParaRPr lang="sv-SE"/>
          </a:p>
        </p:txBody>
      </p:sp>
    </p:spTree>
    <p:extLst>
      <p:ext uri="{BB962C8B-B14F-4D97-AF65-F5344CB8AC3E}">
        <p14:creationId xmlns:p14="http://schemas.microsoft.com/office/powerpoint/2010/main" val="2820591875"/>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329</a:t>
            </a:fld>
            <a:endParaRPr lang="sv-SE"/>
          </a:p>
        </p:txBody>
      </p:sp>
    </p:spTree>
    <p:extLst>
      <p:ext uri="{BB962C8B-B14F-4D97-AF65-F5344CB8AC3E}">
        <p14:creationId xmlns:p14="http://schemas.microsoft.com/office/powerpoint/2010/main" val="3774231878"/>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330</a:t>
            </a:fld>
            <a:endParaRPr lang="sv-SE"/>
          </a:p>
        </p:txBody>
      </p:sp>
    </p:spTree>
    <p:extLst>
      <p:ext uri="{BB962C8B-B14F-4D97-AF65-F5344CB8AC3E}">
        <p14:creationId xmlns:p14="http://schemas.microsoft.com/office/powerpoint/2010/main" val="4189512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Då kommer vi till den längre delen ska vi ska gå igenom idag. </a:t>
            </a:r>
            <a:br>
              <a:rPr lang="sv-SE" dirty="0"/>
            </a:br>
            <a:r>
              <a:rPr lang="sv-SE" dirty="0"/>
              <a:t>Roller och taktik för kommande säsong.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Först och främst ska vi prata om formationen.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Men till en början vill jag bara säga att jag har försökt göra detta så pedagogiskt som möjligt. Kan vara lite svårt att hänga med, men fråga om det är något som är oklart, det som vi kommer gå igenom är mestadels grunder. Här finns ju saker som vi kanske ändrar tillsammans under säsongen om vi upplever något annat. </a:t>
            </a:r>
          </a:p>
          <a:p>
            <a:endParaRPr lang="sv-SE" dirty="0"/>
          </a:p>
        </p:txBody>
      </p:sp>
      <p:sp>
        <p:nvSpPr>
          <p:cNvPr id="4" name="Platshållare för bildnummer 3"/>
          <p:cNvSpPr>
            <a:spLocks noGrp="1"/>
          </p:cNvSpPr>
          <p:nvPr>
            <p:ph type="sldNum" sz="quarter" idx="5"/>
          </p:nvPr>
        </p:nvSpPr>
        <p:spPr/>
        <p:txBody>
          <a:bodyPr/>
          <a:lstStyle/>
          <a:p>
            <a:fld id="{0F8AE678-8319-47D3-B357-73FFEF13E4F5}" type="slidenum">
              <a:rPr lang="sv-SE" smtClean="0"/>
              <a:t>37</a:t>
            </a:fld>
            <a:endParaRPr lang="sv-SE"/>
          </a:p>
        </p:txBody>
      </p:sp>
    </p:spTree>
    <p:extLst>
      <p:ext uri="{BB962C8B-B14F-4D97-AF65-F5344CB8AC3E}">
        <p14:creationId xmlns:p14="http://schemas.microsoft.com/office/powerpoint/2010/main" val="1249448749"/>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331</a:t>
            </a:fld>
            <a:endParaRPr lang="sv-SE"/>
          </a:p>
        </p:txBody>
      </p:sp>
    </p:spTree>
    <p:extLst>
      <p:ext uri="{BB962C8B-B14F-4D97-AF65-F5344CB8AC3E}">
        <p14:creationId xmlns:p14="http://schemas.microsoft.com/office/powerpoint/2010/main" val="3165176170"/>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332</a:t>
            </a:fld>
            <a:endParaRPr lang="sv-SE"/>
          </a:p>
        </p:txBody>
      </p:sp>
    </p:spTree>
    <p:extLst>
      <p:ext uri="{BB962C8B-B14F-4D97-AF65-F5344CB8AC3E}">
        <p14:creationId xmlns:p14="http://schemas.microsoft.com/office/powerpoint/2010/main" val="4745805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Rollen:</a:t>
            </a:r>
          </a:p>
          <a:p>
            <a:r>
              <a:rPr lang="sv-SE" dirty="0"/>
              <a:t>Våra ytterbackar ska behärska det offensiva spelet framåt som det defensiva arbetet bakåt. Detta ska vara en rolig position i laget då ytterbackarna har en del frihet i spelet med boll och såklart begränsningar i det defensiva. </a:t>
            </a:r>
          </a:p>
          <a:p>
            <a:endParaRPr lang="sv-SE" dirty="0"/>
          </a:p>
          <a:p>
            <a:r>
              <a:rPr lang="sv-SE" b="1" dirty="0"/>
              <a:t>Offensiva spelet:</a:t>
            </a:r>
          </a:p>
          <a:p>
            <a:r>
              <a:rPr lang="sv-SE" dirty="0"/>
              <a:t>Vi vill ha offensiva ytterbackar som vågar kliva upp i anfall och deltar i våra anfall. Överlappningar och belastning på kanterna är deras stora syfte framåt på planen. </a:t>
            </a:r>
          </a:p>
          <a:p>
            <a:endParaRPr lang="sv-SE" b="1" dirty="0"/>
          </a:p>
          <a:p>
            <a:r>
              <a:rPr lang="sv-SE" b="1" dirty="0"/>
              <a:t>Defensiva arbetet:</a:t>
            </a:r>
          </a:p>
          <a:p>
            <a:r>
              <a:rPr lang="sv-SE" b="0" dirty="0"/>
              <a:t>I det defensiva arbetet handlar det främst att stänga ner sin kant och värdera när man ska gå in i press och när man ska falla. Vi vill att ytterbackarna alltid ska pressa utåt och stänga löpningar in centralt. </a:t>
            </a:r>
            <a:br>
              <a:rPr lang="sv-SE" b="0" dirty="0"/>
            </a:br>
            <a:r>
              <a:rPr lang="sv-SE" b="0" dirty="0"/>
              <a:t>När ena ytterbacken lyfter och deltar offensivt så ska ytterbacken på andra sidan falla in och blir som en mittback. Här är det viktigt att hålla koll vad sin kollega gör på andra sidan.</a:t>
            </a:r>
          </a:p>
          <a:p>
            <a:endParaRPr lang="sv-SE" dirty="0"/>
          </a:p>
          <a:p>
            <a:r>
              <a:rPr lang="sv-SE" b="1" dirty="0"/>
              <a:t>Hålla linje:</a:t>
            </a:r>
          </a:p>
          <a:p>
            <a:r>
              <a:rPr lang="sv-SE" dirty="0"/>
              <a:t>Det är väldigt viktigt att ytterbacken ligger i linje med backlinjen, speciellt när backlinjen lyfter. En ytterback som slarvar med detta kan sätta anfallare onside istället för offside</a:t>
            </a:r>
          </a:p>
        </p:txBody>
      </p:sp>
      <p:sp>
        <p:nvSpPr>
          <p:cNvPr id="4" name="Platshållare för bildnummer 3"/>
          <p:cNvSpPr>
            <a:spLocks noGrp="1"/>
          </p:cNvSpPr>
          <p:nvPr>
            <p:ph type="sldNum" sz="quarter" idx="5"/>
          </p:nvPr>
        </p:nvSpPr>
        <p:spPr/>
        <p:txBody>
          <a:bodyPr/>
          <a:lstStyle/>
          <a:p>
            <a:fld id="{15410FE1-FAD2-4D40-B699-490637628B1A}" type="slidenum">
              <a:rPr lang="sv-SE" smtClean="0"/>
              <a:t>333</a:t>
            </a:fld>
            <a:endParaRPr lang="sv-SE"/>
          </a:p>
        </p:txBody>
      </p:sp>
    </p:spTree>
    <p:extLst>
      <p:ext uri="{BB962C8B-B14F-4D97-AF65-F5344CB8AC3E}">
        <p14:creationId xmlns:p14="http://schemas.microsoft.com/office/powerpoint/2010/main" val="2633037665"/>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334</a:t>
            </a:fld>
            <a:endParaRPr lang="sv-SE"/>
          </a:p>
        </p:txBody>
      </p:sp>
    </p:spTree>
    <p:extLst>
      <p:ext uri="{BB962C8B-B14F-4D97-AF65-F5344CB8AC3E}">
        <p14:creationId xmlns:p14="http://schemas.microsoft.com/office/powerpoint/2010/main" val="1346071958"/>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335</a:t>
            </a:fld>
            <a:endParaRPr lang="sv-SE"/>
          </a:p>
        </p:txBody>
      </p:sp>
    </p:spTree>
    <p:extLst>
      <p:ext uri="{BB962C8B-B14F-4D97-AF65-F5344CB8AC3E}">
        <p14:creationId xmlns:p14="http://schemas.microsoft.com/office/powerpoint/2010/main" val="2179954326"/>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336</a:t>
            </a:fld>
            <a:endParaRPr lang="sv-SE"/>
          </a:p>
        </p:txBody>
      </p:sp>
    </p:spTree>
    <p:extLst>
      <p:ext uri="{BB962C8B-B14F-4D97-AF65-F5344CB8AC3E}">
        <p14:creationId xmlns:p14="http://schemas.microsoft.com/office/powerpoint/2010/main" val="3901426554"/>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337</a:t>
            </a:fld>
            <a:endParaRPr lang="sv-SE"/>
          </a:p>
        </p:txBody>
      </p:sp>
    </p:spTree>
    <p:extLst>
      <p:ext uri="{BB962C8B-B14F-4D97-AF65-F5344CB8AC3E}">
        <p14:creationId xmlns:p14="http://schemas.microsoft.com/office/powerpoint/2010/main" val="1544474539"/>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338</a:t>
            </a:fld>
            <a:endParaRPr lang="sv-SE"/>
          </a:p>
        </p:txBody>
      </p:sp>
    </p:spTree>
    <p:extLst>
      <p:ext uri="{BB962C8B-B14F-4D97-AF65-F5344CB8AC3E}">
        <p14:creationId xmlns:p14="http://schemas.microsoft.com/office/powerpoint/2010/main" val="1013195179"/>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339</a:t>
            </a:fld>
            <a:endParaRPr lang="sv-SE"/>
          </a:p>
        </p:txBody>
      </p:sp>
    </p:spTree>
    <p:extLst>
      <p:ext uri="{BB962C8B-B14F-4D97-AF65-F5344CB8AC3E}">
        <p14:creationId xmlns:p14="http://schemas.microsoft.com/office/powerpoint/2010/main" val="94925132"/>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340</a:t>
            </a:fld>
            <a:endParaRPr lang="sv-SE"/>
          </a:p>
        </p:txBody>
      </p:sp>
    </p:spTree>
    <p:extLst>
      <p:ext uri="{BB962C8B-B14F-4D97-AF65-F5344CB8AC3E}">
        <p14:creationId xmlns:p14="http://schemas.microsoft.com/office/powerpoint/2010/main" val="1798600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Varför 4-3-3?</a:t>
            </a:r>
          </a:p>
          <a:p>
            <a:r>
              <a:rPr lang="sv-SE" dirty="0"/>
              <a:t>Varför ska vi spela en 4-3-3 formation i år?</a:t>
            </a:r>
          </a:p>
          <a:p>
            <a:r>
              <a:rPr lang="sv-SE" dirty="0"/>
              <a:t>Detta är en formation som jag tycker är väldigt fördelaktig både när det gäller den offensiva delen som den defensiva.</a:t>
            </a:r>
          </a:p>
          <a:p>
            <a:endParaRPr lang="sv-SE" dirty="0"/>
          </a:p>
          <a:p>
            <a:r>
              <a:rPr lang="sv-SE" dirty="0"/>
              <a:t>När det gäller styrkor är detta en formation som är väldigt offensiv vänlig som att den är defensivt stabil. I anfall attackerar man med mycket folk samt har en bra stabil defensiv kvar i försvaret.</a:t>
            </a:r>
          </a:p>
          <a:p>
            <a:endParaRPr lang="sv-SE" dirty="0"/>
          </a:p>
          <a:p>
            <a:r>
              <a:rPr lang="sv-SE" dirty="0"/>
              <a:t>Man kan formera den på olika sätt på mittfältet beroende på vad man är ute efter i en match. Man kan spela med 2 defensiva mittfältare och en offensiv mittfältare. Byt!</a:t>
            </a:r>
          </a:p>
          <a:p>
            <a:endParaRPr lang="sv-SE" dirty="0"/>
          </a:p>
        </p:txBody>
      </p:sp>
      <p:sp>
        <p:nvSpPr>
          <p:cNvPr id="4" name="Platshållare för bildnummer 3"/>
          <p:cNvSpPr>
            <a:spLocks noGrp="1"/>
          </p:cNvSpPr>
          <p:nvPr>
            <p:ph type="sldNum" sz="quarter" idx="5"/>
          </p:nvPr>
        </p:nvSpPr>
        <p:spPr/>
        <p:txBody>
          <a:bodyPr/>
          <a:lstStyle/>
          <a:p>
            <a:fld id="{0F8AE678-8319-47D3-B357-73FFEF13E4F5}" type="slidenum">
              <a:rPr lang="sv-SE" smtClean="0"/>
              <a:t>38</a:t>
            </a:fld>
            <a:endParaRPr lang="sv-SE"/>
          </a:p>
        </p:txBody>
      </p:sp>
    </p:spTree>
    <p:extLst>
      <p:ext uri="{BB962C8B-B14F-4D97-AF65-F5344CB8AC3E}">
        <p14:creationId xmlns:p14="http://schemas.microsoft.com/office/powerpoint/2010/main" val="3898434704"/>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Rollen:</a:t>
            </a:r>
          </a:p>
          <a:p>
            <a:r>
              <a:rPr lang="sv-SE" dirty="0"/>
              <a:t>Som mittback har man stort ansvar att vara en ledare på planen. Här är kommunikationen den allra viktigaste egenskapen våra mittbackar ska ha. Samt är spelförståelsen till allra största vikt också då mycket handlar om när man ska gå in i duell och falla samt har ordning på backlinjen samt mittfältet framför sig.</a:t>
            </a:r>
          </a:p>
          <a:p>
            <a:endParaRPr lang="sv-SE" dirty="0"/>
          </a:p>
          <a:p>
            <a:r>
              <a:rPr lang="sv-SE" b="1" dirty="0"/>
              <a:t>Falla:</a:t>
            </a:r>
            <a:br>
              <a:rPr lang="sv-SE" dirty="0"/>
            </a:br>
            <a:r>
              <a:rPr lang="sv-SE" dirty="0"/>
              <a:t>Vi vill ha en fallande mittback som alltid faller ner när motståndarna söker en längre boll eller har djupledshot i anfallet. </a:t>
            </a:r>
          </a:p>
          <a:p>
            <a:endParaRPr lang="sv-SE" dirty="0"/>
          </a:p>
          <a:p>
            <a:r>
              <a:rPr lang="sv-SE" b="1" dirty="0"/>
              <a:t>Understöd ytterback:</a:t>
            </a:r>
          </a:p>
          <a:p>
            <a:r>
              <a:rPr lang="sv-SE" dirty="0"/>
              <a:t>Mittbacken har till uppgift att hjälpa sina ytterbackar i understöd. Ytterbacken ska veta att sin mittback alltid ligger nära och hjälper till i understöd.</a:t>
            </a:r>
          </a:p>
          <a:p>
            <a:endParaRPr lang="sv-SE" dirty="0"/>
          </a:p>
          <a:p>
            <a:r>
              <a:rPr lang="sv-SE" b="1" dirty="0"/>
              <a:t>Lyfta:</a:t>
            </a:r>
            <a:br>
              <a:rPr lang="sv-SE" dirty="0"/>
            </a:br>
            <a:r>
              <a:rPr lang="sv-SE" dirty="0"/>
              <a:t>Lika viktigt det är att falla med en mittback, lika viktigt är det också att lyfta tillsammans. Här ligger det ett ansvar att lyfta tillsammans för att hålla backlinjen kompakt i bredd som i linje. </a:t>
            </a:r>
          </a:p>
        </p:txBody>
      </p:sp>
      <p:sp>
        <p:nvSpPr>
          <p:cNvPr id="4" name="Platshållare för bildnummer 3"/>
          <p:cNvSpPr>
            <a:spLocks noGrp="1"/>
          </p:cNvSpPr>
          <p:nvPr>
            <p:ph type="sldNum" sz="quarter" idx="5"/>
          </p:nvPr>
        </p:nvSpPr>
        <p:spPr/>
        <p:txBody>
          <a:bodyPr/>
          <a:lstStyle/>
          <a:p>
            <a:fld id="{15410FE1-FAD2-4D40-B699-490637628B1A}" type="slidenum">
              <a:rPr lang="sv-SE" smtClean="0"/>
              <a:t>341</a:t>
            </a:fld>
            <a:endParaRPr lang="sv-SE"/>
          </a:p>
        </p:txBody>
      </p:sp>
    </p:spTree>
    <p:extLst>
      <p:ext uri="{BB962C8B-B14F-4D97-AF65-F5344CB8AC3E}">
        <p14:creationId xmlns:p14="http://schemas.microsoft.com/office/powerpoint/2010/main" val="810156558"/>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342</a:t>
            </a:fld>
            <a:endParaRPr lang="sv-SE"/>
          </a:p>
        </p:txBody>
      </p:sp>
    </p:spTree>
    <p:extLst>
      <p:ext uri="{BB962C8B-B14F-4D97-AF65-F5344CB8AC3E}">
        <p14:creationId xmlns:p14="http://schemas.microsoft.com/office/powerpoint/2010/main" val="4026411871"/>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343</a:t>
            </a:fld>
            <a:endParaRPr lang="sv-SE"/>
          </a:p>
        </p:txBody>
      </p:sp>
    </p:spTree>
    <p:extLst>
      <p:ext uri="{BB962C8B-B14F-4D97-AF65-F5344CB8AC3E}">
        <p14:creationId xmlns:p14="http://schemas.microsoft.com/office/powerpoint/2010/main" val="2695973664"/>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344</a:t>
            </a:fld>
            <a:endParaRPr lang="sv-SE"/>
          </a:p>
        </p:txBody>
      </p:sp>
    </p:spTree>
    <p:extLst>
      <p:ext uri="{BB962C8B-B14F-4D97-AF65-F5344CB8AC3E}">
        <p14:creationId xmlns:p14="http://schemas.microsoft.com/office/powerpoint/2010/main" val="2953357897"/>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345</a:t>
            </a:fld>
            <a:endParaRPr lang="sv-SE"/>
          </a:p>
        </p:txBody>
      </p:sp>
    </p:spTree>
    <p:extLst>
      <p:ext uri="{BB962C8B-B14F-4D97-AF65-F5344CB8AC3E}">
        <p14:creationId xmlns:p14="http://schemas.microsoft.com/office/powerpoint/2010/main" val="3017038347"/>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Rollen</a:t>
            </a:r>
          </a:p>
          <a:p>
            <a:r>
              <a:rPr lang="sv-SE" b="0" dirty="0"/>
              <a:t>Som målvakt har man en ständig dialog med sina medspelare i backlinjen och hjälper dem i styrspelet. </a:t>
            </a:r>
          </a:p>
          <a:p>
            <a:endParaRPr lang="sv-SE" b="0" dirty="0"/>
          </a:p>
          <a:p>
            <a:r>
              <a:rPr lang="sv-SE" b="1" dirty="0"/>
              <a:t>Inge förtroende/trygghet</a:t>
            </a:r>
            <a:br>
              <a:rPr lang="sv-SE" b="0" dirty="0"/>
            </a:br>
            <a:r>
              <a:rPr lang="sv-SE" b="0" dirty="0"/>
              <a:t>En trygg målvakt gör att vi har en trygg backlinje som vågar använda målvakt vid kantförflyttningar tex. </a:t>
            </a:r>
            <a:br>
              <a:rPr lang="sv-SE" b="0" dirty="0"/>
            </a:br>
            <a:r>
              <a:rPr lang="sv-SE" b="0" dirty="0"/>
              <a:t>Kommunikationen är a och o då det inger förtroende. Målvakten ser hela planen och ofta möjliga farliga situationer snabbare än resten av spelarna. </a:t>
            </a:r>
            <a:br>
              <a:rPr lang="sv-SE" b="0" dirty="0"/>
            </a:br>
            <a:r>
              <a:rPr lang="sv-SE" b="0" dirty="0"/>
              <a:t>Spelet med fötterna är också viktigt då vi vill involvera målvakten i den aspekten av spelet också.</a:t>
            </a:r>
          </a:p>
          <a:p>
            <a:endParaRPr lang="sv-SE" b="1" dirty="0"/>
          </a:p>
          <a:p>
            <a:r>
              <a:rPr lang="sv-SE" b="1" dirty="0"/>
              <a:t>Utsparkar</a:t>
            </a:r>
            <a:endParaRPr lang="sv-SE" b="0" dirty="0"/>
          </a:p>
          <a:p>
            <a:r>
              <a:rPr lang="sv-SE" b="0" dirty="0"/>
              <a:t>Vid utsparkar vill vi ha ut bollen på kanterna med helst av allt vill vi spela bollen på marken till backlinjen</a:t>
            </a:r>
          </a:p>
          <a:p>
            <a:r>
              <a:rPr lang="sv-SE" b="0" dirty="0"/>
              <a:t>Absolut inte spela bollen in i mitten om inte det är helt säkert. </a:t>
            </a:r>
          </a:p>
          <a:p>
            <a:r>
              <a:rPr lang="sv-SE" b="0" dirty="0"/>
              <a:t>Det handlar delvis om riskminimering. </a:t>
            </a:r>
          </a:p>
        </p:txBody>
      </p:sp>
      <p:sp>
        <p:nvSpPr>
          <p:cNvPr id="4" name="Platshållare för bildnummer 3"/>
          <p:cNvSpPr>
            <a:spLocks noGrp="1"/>
          </p:cNvSpPr>
          <p:nvPr>
            <p:ph type="sldNum" sz="quarter" idx="5"/>
          </p:nvPr>
        </p:nvSpPr>
        <p:spPr/>
        <p:txBody>
          <a:bodyPr/>
          <a:lstStyle/>
          <a:p>
            <a:fld id="{15410FE1-FAD2-4D40-B699-490637628B1A}" type="slidenum">
              <a:rPr lang="sv-SE" smtClean="0"/>
              <a:t>346</a:t>
            </a:fld>
            <a:endParaRPr lang="sv-SE"/>
          </a:p>
        </p:txBody>
      </p:sp>
    </p:spTree>
    <p:extLst>
      <p:ext uri="{BB962C8B-B14F-4D97-AF65-F5344CB8AC3E}">
        <p14:creationId xmlns:p14="http://schemas.microsoft.com/office/powerpoint/2010/main" val="1511386301"/>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347</a:t>
            </a:fld>
            <a:endParaRPr lang="sv-SE"/>
          </a:p>
        </p:txBody>
      </p:sp>
    </p:spTree>
    <p:extLst>
      <p:ext uri="{BB962C8B-B14F-4D97-AF65-F5344CB8AC3E}">
        <p14:creationId xmlns:p14="http://schemas.microsoft.com/office/powerpoint/2010/main" val="1715555289"/>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348</a:t>
            </a:fld>
            <a:endParaRPr lang="sv-SE"/>
          </a:p>
        </p:txBody>
      </p:sp>
    </p:spTree>
    <p:extLst>
      <p:ext uri="{BB962C8B-B14F-4D97-AF65-F5344CB8AC3E}">
        <p14:creationId xmlns:p14="http://schemas.microsoft.com/office/powerpoint/2010/main" val="1268338247"/>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349</a:t>
            </a:fld>
            <a:endParaRPr lang="sv-SE"/>
          </a:p>
        </p:txBody>
      </p:sp>
    </p:spTree>
    <p:extLst>
      <p:ext uri="{BB962C8B-B14F-4D97-AF65-F5344CB8AC3E}">
        <p14:creationId xmlns:p14="http://schemas.microsoft.com/office/powerpoint/2010/main" val="4055260216"/>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350</a:t>
            </a:fld>
            <a:endParaRPr lang="sv-SE"/>
          </a:p>
        </p:txBody>
      </p:sp>
    </p:spTree>
    <p:extLst>
      <p:ext uri="{BB962C8B-B14F-4D97-AF65-F5344CB8AC3E}">
        <p14:creationId xmlns:p14="http://schemas.microsoft.com/office/powerpoint/2010/main" val="655138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591864"/>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351</a:t>
            </a:fld>
            <a:endParaRPr lang="sv-SE"/>
          </a:p>
        </p:txBody>
      </p:sp>
    </p:spTree>
    <p:extLst>
      <p:ext uri="{BB962C8B-B14F-4D97-AF65-F5344CB8AC3E}">
        <p14:creationId xmlns:p14="http://schemas.microsoft.com/office/powerpoint/2010/main" val="4282633275"/>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352</a:t>
            </a:fld>
            <a:endParaRPr lang="sv-SE"/>
          </a:p>
        </p:txBody>
      </p:sp>
    </p:spTree>
    <p:extLst>
      <p:ext uri="{BB962C8B-B14F-4D97-AF65-F5344CB8AC3E}">
        <p14:creationId xmlns:p14="http://schemas.microsoft.com/office/powerpoint/2010/main" val="586795685"/>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353</a:t>
            </a:fld>
            <a:endParaRPr lang="sv-SE"/>
          </a:p>
        </p:txBody>
      </p:sp>
    </p:spTree>
    <p:extLst>
      <p:ext uri="{BB962C8B-B14F-4D97-AF65-F5344CB8AC3E}">
        <p14:creationId xmlns:p14="http://schemas.microsoft.com/office/powerpoint/2010/main" val="3647921395"/>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410FE1-FAD2-4D40-B699-490637628B1A}" type="slidenum">
              <a:rPr lang="sv-SE" smtClean="0"/>
              <a:t>354</a:t>
            </a:fld>
            <a:endParaRPr lang="sv-SE"/>
          </a:p>
        </p:txBody>
      </p:sp>
    </p:spTree>
    <p:extLst>
      <p:ext uri="{BB962C8B-B14F-4D97-AF65-F5344CB8AC3E}">
        <p14:creationId xmlns:p14="http://schemas.microsoft.com/office/powerpoint/2010/main" val="348113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Så här ungefär har vi tänkt att planeringen för försäsongen ser ut. Vi kommer fortsätta nöta våra </a:t>
            </a:r>
            <a:r>
              <a:rPr lang="sv-SE" dirty="0" err="1"/>
              <a:t>spelteman</a:t>
            </a:r>
            <a:r>
              <a:rPr lang="sv-SE" dirty="0"/>
              <a:t> under våren och fokuset kommer ligga på det aktuella temat på dessa veckor. Sen som ni ser längst ner med röd text så kan temat ändras beroende på hur motståndarnas styrkor ser ut. Är ett lag duktiga på fasta situationer tex så kan vi exempel ändra om temaschemat så vi tränar på fasta situationer veckan inför matchen. </a:t>
            </a:r>
          </a:p>
          <a:p>
            <a:r>
              <a:rPr lang="sv-SE" dirty="0"/>
              <a:t>Detta är en grovplanering också så vissa tema kan ändras över tid samt att veckorna för toyota cup kanske inte stämmer. </a:t>
            </a:r>
          </a:p>
        </p:txBody>
      </p:sp>
      <p:sp>
        <p:nvSpPr>
          <p:cNvPr id="4" name="Platshållare för bildnummer 3"/>
          <p:cNvSpPr>
            <a:spLocks noGrp="1"/>
          </p:cNvSpPr>
          <p:nvPr>
            <p:ph type="sldNum" sz="quarter" idx="5"/>
          </p:nvPr>
        </p:nvSpPr>
        <p:spPr/>
        <p:txBody>
          <a:bodyPr/>
          <a:lstStyle/>
          <a:p>
            <a:fld id="{0F8AE678-8319-47D3-B357-73FFEF13E4F5}" type="slidenum">
              <a:rPr lang="sv-SE" smtClean="0"/>
              <a:t>3</a:t>
            </a:fld>
            <a:endParaRPr lang="sv-SE"/>
          </a:p>
        </p:txBody>
      </p:sp>
    </p:spTree>
    <p:extLst>
      <p:ext uri="{BB962C8B-B14F-4D97-AF65-F5344CB8AC3E}">
        <p14:creationId xmlns:p14="http://schemas.microsoft.com/office/powerpoint/2010/main" val="1324160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Men också med 2 mer offensivt liggande mittfältare.</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5216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Så det beror lite på vad man är ute efter. I vissa matcher kanske man måste ligga mer defensivt och försvara en ledning och då är 2 sittande mittfältare mer användbart.</a:t>
            </a:r>
          </a:p>
          <a:p>
            <a:r>
              <a:rPr lang="sv-SE" dirty="0"/>
              <a:t>När man jagar en kvittering eller vill sätta högre press kan man spela med 2 offensiva för att sätta mer press på motståndarna. </a:t>
            </a:r>
          </a:p>
          <a:p>
            <a:endParaRPr lang="sv-SE" dirty="0"/>
          </a:p>
          <a:p>
            <a:r>
              <a:rPr lang="sv-SE" dirty="0"/>
              <a:t>När det gäller svagheter så finns det vissa formationer som den är mer svag mot och oftast är det formationer eller situationer som gör att motståndarna överbelasta på kanterna vilket gör att våra forwards måste ta ett större defensivt ansvar.</a:t>
            </a:r>
          </a:p>
        </p:txBody>
      </p:sp>
      <p:sp>
        <p:nvSpPr>
          <p:cNvPr id="4" name="Platshållare för bildnummer 3"/>
          <p:cNvSpPr>
            <a:spLocks noGrp="1"/>
          </p:cNvSpPr>
          <p:nvPr>
            <p:ph type="sldNum" sz="quarter" idx="5"/>
          </p:nvPr>
        </p:nvSpPr>
        <p:spPr/>
        <p:txBody>
          <a:bodyPr/>
          <a:lstStyle/>
          <a:p>
            <a:fld id="{0F8AE678-8319-47D3-B357-73FFEF13E4F5}" type="slidenum">
              <a:rPr lang="sv-SE" smtClean="0"/>
              <a:t>41</a:t>
            </a:fld>
            <a:endParaRPr lang="sv-SE"/>
          </a:p>
        </p:txBody>
      </p:sp>
    </p:spTree>
    <p:extLst>
      <p:ext uri="{BB962C8B-B14F-4D97-AF65-F5344CB8AC3E}">
        <p14:creationId xmlns:p14="http://schemas.microsoft.com/office/powerpoint/2010/main" val="4582636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Här till exempel 3-5-2 en 3 </a:t>
            </a:r>
            <a:r>
              <a:rPr lang="sv-SE" dirty="0" err="1"/>
              <a:t>backslinje</a:t>
            </a:r>
            <a:r>
              <a:rPr lang="sv-SE" dirty="0"/>
              <a:t> med </a:t>
            </a:r>
            <a:r>
              <a:rPr lang="sv-SE" dirty="0" err="1"/>
              <a:t>wingbacks</a:t>
            </a:r>
            <a:r>
              <a:rPr lang="sv-SE" dirty="0"/>
              <a:t> som överbelastar kanterna. </a:t>
            </a:r>
          </a:p>
          <a:p>
            <a:r>
              <a:rPr lang="sv-SE" dirty="0"/>
              <a:t>I denna formationen kan det lätt bli att man faller ner med ytterforwards för att hjälpa till defensivt vilket gör att det blir mer än 4-5-1 formation därför är det lätt hänt att man blir tillbaka tryckt. </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0527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Vad är då viktigt att tänka på när </a:t>
            </a:r>
            <a:r>
              <a:rPr lang="sv-SE" dirty="0" err="1"/>
              <a:t>wingbacken</a:t>
            </a:r>
            <a:r>
              <a:rPr lang="sv-SE" dirty="0"/>
              <a:t> får bollen i helt öppen yta?</a:t>
            </a: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08594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Jo då måste en av mittfältarna komma ner och hjälpa till i försvarsarbetet. Samt att ytterbacken på andra sidan får gå in centralt att hjälpa till, tills det att yttern antingen går in i mitten för att bli en mittfältare och ytterbacken kan ligga kvar i backlinjen. </a:t>
            </a: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95542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Jo då måste en av mittfältarna komma ner och hjälpa till i försvarsarbetet. Samt att ytterbacken på andra sidan får gå in centralt att hjälpa till, tills det att yttern antingen går in i mitten för att bli en mittfältare och ytterbacken kan ligga kvar i backlinjen. </a:t>
            </a: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57280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Så det beror lite på vad man är ute efter. I vissa matcher kanske man måste ligga mer defensivt och försvara en ledning och då är 2 sittande mittfältare mer användbart.</a:t>
            </a:r>
          </a:p>
          <a:p>
            <a:r>
              <a:rPr lang="sv-SE" dirty="0"/>
              <a:t>När man jagar en kvittering eller vill sätta högre press kan man spela med 2 offensiva för att sätta mer press på motståndarna. </a:t>
            </a:r>
          </a:p>
          <a:p>
            <a:endParaRPr lang="sv-SE" dirty="0"/>
          </a:p>
          <a:p>
            <a:r>
              <a:rPr lang="sv-SE" dirty="0"/>
              <a:t>Men det är ju en formation som ni är vana vid men det går att spela den på olika sätt och för er som kanske inte är så vana så tänker jag att jag ska försöka bryta ner lite grunder i hur jag tänker att vi ska spela.</a:t>
            </a:r>
          </a:p>
          <a:p>
            <a:endParaRPr lang="sv-SE" dirty="0"/>
          </a:p>
          <a:p>
            <a:r>
              <a:rPr lang="sv-SE" dirty="0"/>
              <a:t>När det gäller den offensiva delen så är detta en formation som erbjuder mycket offensiv kraft vid anfall. </a:t>
            </a:r>
          </a:p>
          <a:p>
            <a:r>
              <a:rPr lang="sv-SE" dirty="0"/>
              <a:t>Vi tittar på lite grunder i anfall som jag nämnt lite på träningarna. </a:t>
            </a:r>
          </a:p>
          <a:p>
            <a:endParaRPr lang="sv-SE" dirty="0"/>
          </a:p>
        </p:txBody>
      </p:sp>
      <p:sp>
        <p:nvSpPr>
          <p:cNvPr id="4" name="Platshållare för bildnummer 3"/>
          <p:cNvSpPr>
            <a:spLocks noGrp="1"/>
          </p:cNvSpPr>
          <p:nvPr>
            <p:ph type="sldNum" sz="quarter" idx="5"/>
          </p:nvPr>
        </p:nvSpPr>
        <p:spPr/>
        <p:txBody>
          <a:bodyPr/>
          <a:lstStyle/>
          <a:p>
            <a:fld id="{0F8AE678-8319-47D3-B357-73FFEF13E4F5}" type="slidenum">
              <a:rPr lang="sv-SE" smtClean="0"/>
              <a:t>46</a:t>
            </a:fld>
            <a:endParaRPr lang="sv-SE"/>
          </a:p>
        </p:txBody>
      </p:sp>
    </p:spTree>
    <p:extLst>
      <p:ext uri="{BB962C8B-B14F-4D97-AF65-F5344CB8AC3E}">
        <p14:creationId xmlns:p14="http://schemas.microsoft.com/office/powerpoint/2010/main" val="12093155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 vi titta vår styrka framåt så har vi en bra anfallsbredd med våra yttrar, Jag har tjatat en del på våra träningar om att vi vill ha våra yttrar i ett brett utgångsläge för att dra isär motståndarna och på det sättet ska yta för att kunna bryta liner men också för att kunna slå djupledspassningar bakom motståndarnas backlinje.</a:t>
            </a: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37652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 vi titta vår styrka framåt så har vi en bra anfallsbredd med våra yttrar, Jag har tjatat en del på våra träningar om att vi vill ha våra yttrar i ett brett utgångsläge för att dra isär motståndarna och på det sättet ska yta för att kunna bryta liner men också för att kunna slå djupledspassningar bakom motståndarnas backlinje.</a:t>
            </a: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29629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vi ska bryta ner lite hur vi tänker så handlar det om vad vi gör när bollen är på olika ställen på planen. </a:t>
            </a:r>
          </a:p>
          <a:p>
            <a:r>
              <a:rPr lang="sv-SE" dirty="0"/>
              <a:t>Vi börjar med hur vi ska tänka när bollen är centralt.</a:t>
            </a:r>
          </a:p>
          <a:p>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5102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Tisdagar: </a:t>
            </a:r>
            <a:r>
              <a:rPr lang="sv-SE" dirty="0"/>
              <a:t>Vill ni ha ett öppet omklädningsrum på Jordbrovallen så går det jättebra eftersom vi ledare alltid är på plats tidigare och kan öppna upp men då måste ni säga till innan bara. Vi har valt att det inte är obligatorisk att byta om innan om man inte vill. </a:t>
            </a:r>
          </a:p>
          <a:p>
            <a:r>
              <a:rPr lang="sv-SE" dirty="0"/>
              <a:t>Men märker vi att ni alltid vill ha ett omklädningsrum öppet så öppnar vi självklart upp ett varje träning. </a:t>
            </a:r>
          </a:p>
          <a:p>
            <a:endParaRPr lang="sv-SE" dirty="0"/>
          </a:p>
          <a:p>
            <a:r>
              <a:rPr lang="sv-SE" dirty="0"/>
              <a:t>Samling är alltid 10 min innan träningsstart för att kunna samtala om det är något aktuellt att ta upp som att ta det lite lugnt och gå igenom vad träningen innehåller. </a:t>
            </a:r>
          </a:p>
          <a:p>
            <a:endParaRPr lang="sv-SE" dirty="0"/>
          </a:p>
          <a:p>
            <a:r>
              <a:rPr lang="sv-SE" dirty="0"/>
              <a:t>Uppvärmningen kan se annorlunda ut, ibland joggar vi igång bara men ibland kan det vara en hinderbana istället. Det ser olika ut.</a:t>
            </a:r>
          </a:p>
        </p:txBody>
      </p:sp>
      <p:sp>
        <p:nvSpPr>
          <p:cNvPr id="4" name="Platshållare för bildnummer 3"/>
          <p:cNvSpPr>
            <a:spLocks noGrp="1"/>
          </p:cNvSpPr>
          <p:nvPr>
            <p:ph type="sldNum" sz="quarter" idx="5"/>
          </p:nvPr>
        </p:nvSpPr>
        <p:spPr/>
        <p:txBody>
          <a:bodyPr/>
          <a:lstStyle/>
          <a:p>
            <a:fld id="{0F8AE678-8319-47D3-B357-73FFEF13E4F5}" type="slidenum">
              <a:rPr lang="sv-SE" smtClean="0"/>
              <a:t>4</a:t>
            </a:fld>
            <a:endParaRPr lang="sv-SE"/>
          </a:p>
        </p:txBody>
      </p:sp>
    </p:spTree>
    <p:extLst>
      <p:ext uri="{BB962C8B-B14F-4D97-AF65-F5344CB8AC3E}">
        <p14:creationId xmlns:p14="http://schemas.microsoft.com/office/powerpoint/2010/main" val="29094441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drar ner våra yttrar så dem blir spelbara brett för öka avstånden hos motståndarnas backlinje. </a:t>
            </a:r>
          </a:p>
          <a:p>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9760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Men skulle vi har bollen i ytterkorridor innerkorridor vill vi ha samma spelbredd på yttern på bollsida men yttern på andra sidan drar sig inåt för att bli spelbar i den sista tredjedelen. </a:t>
            </a:r>
          </a:p>
          <a:p>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80707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Men skulle vi har bollen i ytterkorridor innerkorridor vill vi ha samma spelbredd på yttern på bollsida men yttern på andra sidan drar sig inåt för att bli spelbar i den sista tredjedelen. </a:t>
            </a:r>
          </a:p>
          <a:p>
            <a:r>
              <a:rPr lang="sv-SE" dirty="0"/>
              <a:t>Men så fort bollen kommer in centralt igen så vill vi bredda åter igen. </a:t>
            </a: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0900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Men så fort bollen kommer in centralt igen så vill vi bredda åter igen. </a:t>
            </a: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3061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Men hur ska vi då kunna göra mål när vi är så långt ifrån varandra tänker ni då kanske?</a:t>
            </a:r>
          </a:p>
          <a:p>
            <a:r>
              <a:rPr lang="sv-SE" dirty="0"/>
              <a:t>Jo jag ska visa ett exempel. </a:t>
            </a:r>
          </a:p>
          <a:p>
            <a:endParaRPr lang="sv-SE" dirty="0"/>
          </a:p>
          <a:p>
            <a:endParaRPr lang="sv-SE" dirty="0"/>
          </a:p>
          <a:p>
            <a:r>
              <a:rPr lang="sv-SE" dirty="0"/>
              <a:t>Kommer ni håg att jag prata om att jag villa ha våra yttrar brett i utgångsläge?</a:t>
            </a:r>
          </a:p>
          <a:p>
            <a:endParaRPr lang="sv-SE" dirty="0"/>
          </a:p>
          <a:p>
            <a:r>
              <a:rPr lang="sv-SE" dirty="0"/>
              <a:t>Jo det finns såklart en tanke med detta. 9:an med andra ord vår toppforward är den som ska länka ihop vårt anfallsspel. </a:t>
            </a: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4846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vill kunna spela bollen till vår 9 för att mittbacken ska kliva upp så våra yttrar kan löpa in från kanten och skära inåt mot mål och förhoppningsvis vara steget före ytterbackarna och hitta yta som blivit efter att ytterback och mittback skapats. </a:t>
            </a: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82353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vill kunna spela bollen till vår 9 för att våra yttrar ska löpa från kanten och skära inåt mot mål och förhoppningsvis vara steget före ytterbackarna och hitta yta som blivit efter att ytterback och mittback skapats. </a:t>
            </a: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1211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det kommer till försvaret så är det en bra formation när det kommer till den defensiva stabiliteten. Dels så är det en bra 4 backlinje så bra defensiv grund men lite som jag var inne på innan så finns det sköldar som ska återerövra bollen när vi tappar den i uppspelsfasen.</a:t>
            </a:r>
          </a:p>
        </p:txBody>
      </p:sp>
      <p:sp>
        <p:nvSpPr>
          <p:cNvPr id="4" name="Platshållare för bildnummer 3"/>
          <p:cNvSpPr>
            <a:spLocks noGrp="1"/>
          </p:cNvSpPr>
          <p:nvPr>
            <p:ph type="sldNum" sz="quarter" idx="5"/>
          </p:nvPr>
        </p:nvSpPr>
        <p:spPr/>
        <p:txBody>
          <a:bodyPr/>
          <a:lstStyle/>
          <a:p>
            <a:fld id="{0F8AE678-8319-47D3-B357-73FFEF13E4F5}" type="slidenum">
              <a:rPr lang="sv-SE" smtClean="0"/>
              <a:t>57</a:t>
            </a:fld>
            <a:endParaRPr lang="sv-SE"/>
          </a:p>
        </p:txBody>
      </p:sp>
    </p:spTree>
    <p:extLst>
      <p:ext uri="{BB962C8B-B14F-4D97-AF65-F5344CB8AC3E}">
        <p14:creationId xmlns:p14="http://schemas.microsoft.com/office/powerpoint/2010/main" val="22074955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277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4606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Kommande söndagarna nu framöver är tanken att vi ska fortsätta köra gym/intervall träningar och dessa kommer delvis vara på gymmet med samma upplägg som i höstas. Vi kommer fortfarande ha samarbete med </a:t>
            </a:r>
            <a:r>
              <a:rPr lang="sv-SE" dirty="0" err="1"/>
              <a:t>fyscoach</a:t>
            </a:r>
            <a:r>
              <a:rPr lang="sv-SE" dirty="0"/>
              <a:t> där vi fokuserar på att bygga upp kroppen både med styrka och uthållighet. Så vissa träningar kan vara helt fokuserande på styrka på gymmet som att köra intervaller/längre sprint i spåret.</a:t>
            </a:r>
          </a:p>
          <a:p>
            <a:r>
              <a:rPr lang="sv-SE" dirty="0"/>
              <a:t>Det som är ändrat är själva tiden som är 30 min mindre. </a:t>
            </a:r>
          </a:p>
          <a:p>
            <a:endParaRPr lang="sv-SE" dirty="0"/>
          </a:p>
          <a:p>
            <a:r>
              <a:rPr lang="sv-SE" dirty="0"/>
              <a:t>Denna kommer ej vara obligatorisk utan detta är något vi erbjuder om intresset finns. Vi har sagt att vi behöver vara minst 8st för genomförande så är vi mindre än detta antal så ställer vi in träningen.</a:t>
            </a:r>
            <a:br>
              <a:rPr lang="sv-SE" dirty="0"/>
            </a:br>
            <a:r>
              <a:rPr lang="sv-SE" dirty="0"/>
              <a:t>Här vill vi gärna bjuda in F09/10 också så ni får gärna delta och få vara med oss på detta.</a:t>
            </a:r>
            <a:br>
              <a:rPr lang="sv-SE" dirty="0"/>
            </a:br>
            <a:r>
              <a:rPr lang="sv-SE" dirty="0"/>
              <a:t>Även om den ej är obligatorisk så ser vi detta som en fördel om vi kan ha ett bra genomförande av dessa träningar för att bygga upp inför säsongen kräver inte bara fotbollsmässiga träningar utan att även bygga upp styrkan i kroppen. Kan vi ha ett bra deltagande på dessa träningar så blir det också lite mindre av fys på vardagsträningarna där vi då kan fokusera mer på bollövningar. </a:t>
            </a:r>
          </a:p>
          <a:p>
            <a:endParaRPr lang="sv-SE" dirty="0"/>
          </a:p>
          <a:p>
            <a:r>
              <a:rPr lang="sv-SE" dirty="0"/>
              <a:t>Jag har lagt in träningarna fram till sommaren men lite oklart hur matchdagarna ser ut i vår så vi kanske får se över vilka dagar vi lägger detta på i förlängningen. </a:t>
            </a:r>
          </a:p>
          <a:p>
            <a:endParaRPr lang="sv-SE" dirty="0"/>
          </a:p>
        </p:txBody>
      </p:sp>
      <p:sp>
        <p:nvSpPr>
          <p:cNvPr id="4" name="Platshållare för bildnummer 3"/>
          <p:cNvSpPr>
            <a:spLocks noGrp="1"/>
          </p:cNvSpPr>
          <p:nvPr>
            <p:ph type="sldNum" sz="quarter" idx="5"/>
          </p:nvPr>
        </p:nvSpPr>
        <p:spPr/>
        <p:txBody>
          <a:bodyPr/>
          <a:lstStyle/>
          <a:p>
            <a:fld id="{0F8AE678-8319-47D3-B357-73FFEF13E4F5}" type="slidenum">
              <a:rPr lang="sv-SE" smtClean="0"/>
              <a:t>6</a:t>
            </a:fld>
            <a:endParaRPr lang="sv-SE"/>
          </a:p>
        </p:txBody>
      </p:sp>
    </p:spTree>
    <p:extLst>
      <p:ext uri="{BB962C8B-B14F-4D97-AF65-F5344CB8AC3E}">
        <p14:creationId xmlns:p14="http://schemas.microsoft.com/office/powerpoint/2010/main" val="23990955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Deras ansvar är att skydda backlinjen..</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92941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har vi lite principer som vi har i vår speluppbyggnad.</a:t>
            </a:r>
          </a:p>
          <a:p>
            <a:endParaRPr lang="sv-SE" dirty="0"/>
          </a:p>
          <a:p>
            <a:r>
              <a:rPr lang="sv-SE" dirty="0"/>
              <a:t>Vi ska titta på en speluppbyggnad som ett exempel. </a:t>
            </a:r>
          </a:p>
        </p:txBody>
      </p:sp>
      <p:sp>
        <p:nvSpPr>
          <p:cNvPr id="4" name="Platshållare för bildnummer 3"/>
          <p:cNvSpPr>
            <a:spLocks noGrp="1"/>
          </p:cNvSpPr>
          <p:nvPr>
            <p:ph type="sldNum" sz="quarter" idx="5"/>
          </p:nvPr>
        </p:nvSpPr>
        <p:spPr/>
        <p:txBody>
          <a:bodyPr/>
          <a:lstStyle/>
          <a:p>
            <a:fld id="{0F8AE678-8319-47D3-B357-73FFEF13E4F5}" type="slidenum">
              <a:rPr lang="sv-SE" smtClean="0"/>
              <a:t>61</a:t>
            </a:fld>
            <a:endParaRPr lang="sv-SE"/>
          </a:p>
        </p:txBody>
      </p:sp>
    </p:spTree>
    <p:extLst>
      <p:ext uri="{BB962C8B-B14F-4D97-AF65-F5344CB8AC3E}">
        <p14:creationId xmlns:p14="http://schemas.microsoft.com/office/powerpoint/2010/main" val="19017063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Så speluppbyggnaden kan se olika ut beroende på hur vi rör oss och för att visa ett exempel hur jag vill att vi ska positionera oss för att ta oss förbi ett lag som sätter press på oss. Speluppbyggnaden startar från målvakt. Mittfältarna tar högt utgångsläge för att som vi sa droppa ner i djupet med fart</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2619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10064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18004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På detta sättet kan vi öppna upp en jätteyta för att vi rör oss på ett sätt som gör att vi öppna upp yta på mittfältet och vi kan komma in i öppen yta rättvända med boll och skapa ett 4 mot 4 läge mot motståndarna. </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56697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ställer vi också då en fråga till motståndarna vem som ska sätta press</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36818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då ena mittbacken sätter press så öppnar det sig en yta för yttern på andra sidan och detta för att yttern också i första lägen låg brett för att skapa sig själv denna yta om denna händelsen skulle hända. </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7072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då ena mittbacken sätter press så öppnar det sig en yta för yttern på andra sidan och detta för att yttern också i första lägen låg brett för att skapa sig själv denna yta om denna händelsen skulle hända. </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66470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Då kommer vi till den längre delen ska vi ska gå igenom idag. </a:t>
            </a:r>
            <a:br>
              <a:rPr lang="sv-SE" dirty="0"/>
            </a:br>
            <a:r>
              <a:rPr lang="sv-SE" dirty="0"/>
              <a:t>Roller och taktik för kommande säsong.</a:t>
            </a:r>
          </a:p>
          <a:p>
            <a:endParaRPr lang="sv-SE" dirty="0"/>
          </a:p>
          <a:p>
            <a:r>
              <a:rPr lang="sv-SE" dirty="0"/>
              <a:t>Här kommer jag gå igenom position för position där vi går igenom vissa skeden som kan uppstår på planen och lite hur jag vill att vi ska agera i olika situationer. </a:t>
            </a:r>
          </a:p>
          <a:p>
            <a:r>
              <a:rPr lang="sv-SE" dirty="0"/>
              <a:t>Som ni säkert förstår så kan jag inte ta alla situationer som sker på planen på era positioner för det finns ju tusentals utan jag tar dem mest grundläggande positionutgånglägerna.</a:t>
            </a:r>
          </a:p>
          <a:p>
            <a:endParaRPr lang="sv-SE" dirty="0"/>
          </a:p>
          <a:p>
            <a:r>
              <a:rPr lang="sv-SE" dirty="0"/>
              <a:t>Nu sitter ni ju i olika grupper så jag kommer ställa lite frågor hela tiden till den aktuella positionen så försök vara alerta även om det blir lite en del att ta in nu. Men viktigt att gå igenom det noga, här är det så klart också viktigt att även ni som tillhör en annan position även ser vad ni är på planen och se hur formationen ser ut i olika skeden och få en förståelse hur taktiken utformas. </a:t>
            </a:r>
          </a:p>
          <a:p>
            <a:endParaRPr lang="sv-SE" dirty="0"/>
          </a:p>
          <a:p>
            <a:r>
              <a:rPr lang="sv-SE" dirty="0"/>
              <a:t>Jag kommer gå igenom </a:t>
            </a:r>
            <a:r>
              <a:rPr lang="sv-SE" dirty="0" err="1"/>
              <a:t>slide</a:t>
            </a:r>
            <a:r>
              <a:rPr lang="sv-SE" dirty="0"/>
              <a:t> efter </a:t>
            </a:r>
            <a:r>
              <a:rPr lang="sv-SE" dirty="0" err="1"/>
              <a:t>slide</a:t>
            </a:r>
            <a:r>
              <a:rPr lang="sv-SE" dirty="0"/>
              <a:t> nu men positionsförflyttningar så försök häng med sen blev det lite konstigt när skulle fixa till punkterna så motståndarna är röda och vi är svarta så ni är med på det men det kommer ni märka ganska så snabbt. </a:t>
            </a:r>
          </a:p>
          <a:p>
            <a:endParaRPr lang="sv-SE" dirty="0"/>
          </a:p>
          <a:p>
            <a:r>
              <a:rPr lang="sv-SE" dirty="0"/>
              <a:t>Men framförallt ställ frågor!! Va inte rädda om det är något ni inte förstår så jag kan försöka förklara det så ni förstår. </a:t>
            </a:r>
          </a:p>
        </p:txBody>
      </p:sp>
      <p:sp>
        <p:nvSpPr>
          <p:cNvPr id="4" name="Platshållare för bildnummer 3"/>
          <p:cNvSpPr>
            <a:spLocks noGrp="1"/>
          </p:cNvSpPr>
          <p:nvPr>
            <p:ph type="sldNum" sz="quarter" idx="5"/>
          </p:nvPr>
        </p:nvSpPr>
        <p:spPr/>
        <p:txBody>
          <a:bodyPr/>
          <a:lstStyle/>
          <a:p>
            <a:fld id="{0F8AE678-8319-47D3-B357-73FFEF13E4F5}" type="slidenum">
              <a:rPr lang="sv-SE" smtClean="0"/>
              <a:t>69</a:t>
            </a:fld>
            <a:endParaRPr lang="sv-SE"/>
          </a:p>
        </p:txBody>
      </p:sp>
    </p:spTree>
    <p:extLst>
      <p:ext uri="{BB962C8B-B14F-4D97-AF65-F5344CB8AC3E}">
        <p14:creationId xmlns:p14="http://schemas.microsoft.com/office/powerpoint/2010/main" val="2106525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har vi matchkalendern inför våren. Träningsmatcherna är ju spikade som ni ser sen får vi se om någon vecka vilka vi får i Toyota Cup detta borde komma snart. Dessa datum och tider är oklart i nuläget då klubbarna ska komma överens vilka dagar och tider vi ska spela på i förhållande till hur uppbokade planerna är runt i Jönköping. Men helgerna brukar det mest troligtvis bli. Så titta er inte blint på vilka veckor det står här heller utan kan bli ändringar som jag sa tidigare. </a:t>
            </a:r>
          </a:p>
          <a:p>
            <a:r>
              <a:rPr lang="sv-SE" dirty="0"/>
              <a:t>Men så här ser det ut under våren i alla fall. </a:t>
            </a:r>
          </a:p>
        </p:txBody>
      </p:sp>
      <p:sp>
        <p:nvSpPr>
          <p:cNvPr id="4" name="Platshållare för bildnummer 3"/>
          <p:cNvSpPr>
            <a:spLocks noGrp="1"/>
          </p:cNvSpPr>
          <p:nvPr>
            <p:ph type="sldNum" sz="quarter" idx="5"/>
          </p:nvPr>
        </p:nvSpPr>
        <p:spPr/>
        <p:txBody>
          <a:bodyPr/>
          <a:lstStyle/>
          <a:p>
            <a:fld id="{0F8AE678-8319-47D3-B357-73FFEF13E4F5}" type="slidenum">
              <a:rPr lang="sv-SE" smtClean="0"/>
              <a:t>7</a:t>
            </a:fld>
            <a:endParaRPr lang="sv-SE"/>
          </a:p>
        </p:txBody>
      </p:sp>
    </p:spTree>
    <p:extLst>
      <p:ext uri="{BB962C8B-B14F-4D97-AF65-F5344CB8AC3E}">
        <p14:creationId xmlns:p14="http://schemas.microsoft.com/office/powerpoint/2010/main" val="32337783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Vad innebär det att vara en falsk nia?</a:t>
            </a:r>
            <a:br>
              <a:rPr lang="sv-SE" sz="1800" dirty="0">
                <a:effectLst/>
                <a:latin typeface="Segoe UI" panose="020B0502040204020203" pitchFamily="34" charset="0"/>
              </a:rPr>
            </a:br>
            <a:r>
              <a:rPr lang="sv-SE" sz="1800" dirty="0">
                <a:effectLst/>
                <a:latin typeface="Segoe UI" panose="020B0502040204020203" pitchFamily="34" charset="0"/>
              </a:rPr>
              <a:t>Genom att vara en falsk nia så har man en central roll för att anfallsspelet ska funka. Men samtidigt kunna ge stöd på ett mittfält.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Vilken betydelse gör man för laget?</a:t>
            </a:r>
            <a:br>
              <a:rPr lang="sv-SE" sz="1800" dirty="0">
                <a:effectLst/>
                <a:latin typeface="Segoe UI" panose="020B0502040204020203" pitchFamily="34" charset="0"/>
              </a:rPr>
            </a:br>
            <a:r>
              <a:rPr lang="sv-SE" sz="1800" dirty="0">
                <a:effectLst/>
                <a:latin typeface="Segoe UI" panose="020B0502040204020203" pitchFamily="34" charset="0"/>
              </a:rPr>
              <a:t>Det är en tuff roll att axla men så otrolig viktig för laget för man gör så mycket nytta både defensivt och offensivt. Konditionsmässigt är den tuff och här är viktigt att återhämta sig på planen när möjligheten finns.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Länksspelet</a:t>
            </a:r>
            <a:br>
              <a:rPr lang="sv-SE" sz="1800" dirty="0">
                <a:effectLst/>
                <a:latin typeface="Segoe UI" panose="020B0502040204020203" pitchFamily="34" charset="0"/>
              </a:rPr>
            </a:br>
            <a:r>
              <a:rPr lang="sv-SE" sz="1800" dirty="0">
                <a:effectLst/>
                <a:latin typeface="Segoe UI" panose="020B0502040204020203" pitchFamily="34" charset="0"/>
              </a:rPr>
              <a:t>En falsk nia har som uppgift att länka ihop mittfältet och ge understöd defensivt men även en offensiv uppgift som mål att länka ihop mittfält och anfallet och vara en direkt länk från mittfält till forwards och viss del även från försvar till anfall vid längre bollar tex.</a:t>
            </a:r>
            <a:endParaRPr lang="sv-SE"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2976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Rörelsemönster</a:t>
            </a:r>
            <a:br>
              <a:rPr lang="sv-SE" sz="1800" dirty="0">
                <a:effectLst/>
                <a:latin typeface="Segoe UI" panose="020B0502040204020203" pitchFamily="34" charset="0"/>
              </a:rPr>
            </a:br>
            <a:r>
              <a:rPr lang="sv-SE" sz="1800" dirty="0">
                <a:effectLst/>
                <a:latin typeface="Segoe UI" panose="020B0502040204020203" pitchFamily="34" charset="0"/>
              </a:rPr>
              <a:t>I denna del av planen ska oftast en falsk nia röra sig på. Utifrån egen box till motståndare målområde.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Självklart får man röra sig ut mot kanterna om man har positionsbyte med medspelare eller hittar fri yta vid snabb kontring men i högst utsträckning röra sig i denna ytan.</a:t>
            </a:r>
            <a:endParaRPr lang="sv-SE" sz="1800" dirty="0">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87792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Spelfördelare</a:t>
            </a:r>
            <a:br>
              <a:rPr lang="sv-SE" sz="1800" dirty="0">
                <a:effectLst/>
                <a:latin typeface="Segoe UI" panose="020B0502040204020203" pitchFamily="34" charset="0"/>
              </a:rPr>
            </a:br>
            <a:r>
              <a:rPr lang="sv-SE" sz="1800" dirty="0">
                <a:effectLst/>
                <a:latin typeface="Segoe UI" panose="020B0502040204020203" pitchFamily="34" charset="0"/>
              </a:rPr>
              <a:t>Genom fint passningsspel hitta ytor för medspelare offensivt men samtidigt värdera lägen och våga hitta tillbaka för att lugna ner ett spel.</a:t>
            </a:r>
            <a:endParaRPr lang="sv-SE"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Hitta fria ytor</a:t>
            </a:r>
            <a:br>
              <a:rPr lang="sv-SE" sz="1800" dirty="0">
                <a:effectLst/>
                <a:latin typeface="Segoe UI" panose="020B0502040204020203" pitchFamily="34" charset="0"/>
              </a:rPr>
            </a:br>
            <a:r>
              <a:rPr lang="sv-SE" sz="1800" dirty="0">
                <a:effectLst/>
                <a:latin typeface="Segoe UI" panose="020B0502040204020203" pitchFamily="34" charset="0"/>
              </a:rPr>
              <a:t>Försöka ständigt vara ett hot genom att alltid leta fria ytor att operera på. </a:t>
            </a:r>
            <a:endParaRPr lang="sv-SE"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Dra med mittback eller gå ifrån</a:t>
            </a:r>
            <a:br>
              <a:rPr lang="sv-SE" sz="1800" dirty="0">
                <a:effectLst/>
                <a:latin typeface="Segoe UI" panose="020B0502040204020203" pitchFamily="34" charset="0"/>
              </a:rPr>
            </a:br>
            <a:r>
              <a:rPr lang="sv-SE" sz="1800" dirty="0">
                <a:effectLst/>
                <a:latin typeface="Segoe UI" panose="020B0502040204020203" pitchFamily="34" charset="0"/>
              </a:rPr>
              <a:t>Genom att ligga högt på mittback kunna gå ifrån vid passning i ledig yta och därmed skicka frågetecken till mittbacken om hon vågar gå upp i rygg eller avvakta och låta oss vända upp med boll.</a:t>
            </a:r>
            <a:endParaRPr lang="sv-SE" sz="1800" dirty="0">
              <a:effectLst/>
              <a:latin typeface="Arial" panose="020B0604020202020204" pitchFamily="34" charset="0"/>
            </a:endParaRP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8882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Segoe UI" panose="020B0502040204020203" pitchFamily="34" charset="0"/>
              </a:rPr>
              <a:t>Här vill vi använda oss av vår falska nia som går ner en yta från att ligga högt just för att skapa sig själv en yta. När hon gjort detta skapar hon ett problem för mittbacken bakom sig. Kommer mittbacken gå upp i rygg och därmed skapa hål bakåt i sin backlinje eller kommer hon avvakta och då möjliggör att vi kan vända upp med bollen?</a:t>
            </a:r>
          </a:p>
          <a:p>
            <a:r>
              <a:rPr lang="sv-SE" sz="1800" dirty="0">
                <a:effectLst/>
                <a:latin typeface="Segoe UI" panose="020B0502040204020203" pitchFamily="34" charset="0"/>
              </a:rPr>
              <a:t>Vi vill ha våra motståndare långa i sitt lagdel av försvar och mittfält för att frigöra yta</a:t>
            </a:r>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28674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Segoe UI" panose="020B0502040204020203" pitchFamily="34" charset="0"/>
              </a:rPr>
              <a:t>I detta scenariot så avvakta hon lite vilket gör att vår 9:a kan ta emot och vända upp med boll. Detta skickar en signal till vår ytter som antingen tar kantyta eller löper mellan ytter-mittback .</a:t>
            </a:r>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96249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54070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Segoe UI" panose="020B0502040204020203" pitchFamily="34" charset="0"/>
              </a:rPr>
              <a:t>scenario 2</a:t>
            </a:r>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52289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scenario 2</a:t>
            </a:r>
            <a:endParaRPr lang="sv-SE"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Här kommer mittbacken upp i rygg vilket vi då kan använda en mittfältare till hjälp och på samma sätt använda vår ytteranfallare att gå i djupet eller hitta ut till kanterna.</a:t>
            </a:r>
            <a:endParaRPr lang="sv-SE"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Här kan vi också dra en långboll bakom backlinje och därav använda oss av vår snabbhet att komma på kontringar</a:t>
            </a:r>
            <a:endParaRPr lang="sv-SE" sz="1800" dirty="0">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33795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Här har vi hittat en långboll bakom backlinjen och skapat oss ett friläge</a:t>
            </a:r>
            <a:endParaRPr lang="sv-SE" sz="1800" dirty="0">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49921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6412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Som jag nämnde nyligen så är ju träningsmatcherna spikade och här kommer datum och tider. Detta är även uppdaterat på vår matchfrånvaro dokument så titta gärna så snart ni kan så ni fyller i om det skulle vara så att ni missar en match </a:t>
            </a:r>
            <a:r>
              <a:rPr lang="sv-SE" dirty="0" err="1"/>
              <a:t>pga</a:t>
            </a:r>
            <a:r>
              <a:rPr lang="sv-SE" dirty="0"/>
              <a:t> jobb eller liknande då behöver vi veta det gärna så snabbt som möjligt. </a:t>
            </a:r>
          </a:p>
          <a:p>
            <a:endParaRPr lang="sv-SE" dirty="0"/>
          </a:p>
          <a:p>
            <a:r>
              <a:rPr lang="sv-SE" dirty="0"/>
              <a:t>Som jag nämnde första mötet så vill vi ha olika typer av motstånd och det får vi här då till exempel Bredaryd kommer från en säsong i div 3 så det finns variation i svårighetsgrader. </a:t>
            </a:r>
          </a:p>
          <a:p>
            <a:endParaRPr lang="sv-SE" dirty="0"/>
          </a:p>
          <a:p>
            <a:r>
              <a:rPr lang="sv-SE" dirty="0"/>
              <a:t>Detta har vi för vi vill öva på olika situationer där vi i någon match förväntas hålla mer i taktpinnen medan en annan match får jobba mer med vår defensiv. </a:t>
            </a:r>
          </a:p>
        </p:txBody>
      </p:sp>
      <p:sp>
        <p:nvSpPr>
          <p:cNvPr id="4" name="Platshållare för bildnummer 3"/>
          <p:cNvSpPr>
            <a:spLocks noGrp="1"/>
          </p:cNvSpPr>
          <p:nvPr>
            <p:ph type="sldNum" sz="quarter" idx="5"/>
          </p:nvPr>
        </p:nvSpPr>
        <p:spPr/>
        <p:txBody>
          <a:bodyPr/>
          <a:lstStyle/>
          <a:p>
            <a:fld id="{0F8AE678-8319-47D3-B357-73FFEF13E4F5}" type="slidenum">
              <a:rPr lang="sv-SE" smtClean="0"/>
              <a:t>8</a:t>
            </a:fld>
            <a:endParaRPr lang="sv-SE"/>
          </a:p>
        </p:txBody>
      </p:sp>
    </p:spTree>
    <p:extLst>
      <p:ext uri="{BB962C8B-B14F-4D97-AF65-F5344CB8AC3E}">
        <p14:creationId xmlns:p14="http://schemas.microsoft.com/office/powerpoint/2010/main" val="19014676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Här vill vi då fylla på in i boxen vid ett inläggsläge</a:t>
            </a: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8801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vill vi då fylla på in i boxen vid ett inläggsläge</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92228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80699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287442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gäller det då när vi brutit bollen att ställa om snabbt till anfall. Den som är nia faller ner i tom yta och på detta sätt kanske få med sig ena mittbacken för att frigöra yta bakom denna. Eller att kunna vända upp med boll för att kunna skicka den snabbt mot våra yttrar.</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06195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821585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34664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Här jobbar vi i ett lagförsvar från en uppspelsfas från motståndarna. </a:t>
            </a:r>
            <a:br>
              <a:rPr lang="sv-SE" sz="1800" dirty="0">
                <a:effectLst/>
                <a:latin typeface="Segoe UI" panose="020B0502040204020203" pitchFamily="34" charset="0"/>
              </a:rPr>
            </a:br>
            <a:r>
              <a:rPr lang="sv-SE" sz="1800" dirty="0">
                <a:effectLst/>
                <a:latin typeface="Segoe UI" panose="020B0502040204020203" pitchFamily="34" charset="0"/>
              </a:rPr>
              <a:t>Vår falska nia har ansvar att gå upp och stötta på mittbackarna.</a:t>
            </a:r>
            <a:endParaRPr lang="sv-SE" sz="1800" dirty="0">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414457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Här jobbar vi i ett lagförsvar från en uppspelsfas från motståndarna. </a:t>
            </a:r>
            <a:br>
              <a:rPr lang="sv-SE" sz="1800" dirty="0">
                <a:effectLst/>
                <a:latin typeface="Segoe UI" panose="020B0502040204020203" pitchFamily="34" charset="0"/>
              </a:rPr>
            </a:br>
            <a:r>
              <a:rPr lang="sv-SE" sz="1800" dirty="0">
                <a:effectLst/>
                <a:latin typeface="Segoe UI" panose="020B0502040204020203" pitchFamily="34" charset="0"/>
              </a:rPr>
              <a:t>Vår falska nia har ansvar att gå upp och stötta på mittbackarna.</a:t>
            </a:r>
            <a:endParaRPr lang="sv-SE" sz="1800" dirty="0">
              <a:effectLst/>
              <a:latin typeface="Arial" panose="020B0604020202020204" pitchFamily="34" charset="0"/>
            </a:endParaRPr>
          </a:p>
          <a:p>
            <a:r>
              <a:rPr lang="sv-SE" sz="1800" dirty="0">
                <a:effectLst/>
                <a:latin typeface="Segoe UI" panose="020B0502040204020203" pitchFamily="34" charset="0"/>
              </a:rPr>
              <a:t>Här gäller det att vi inte kommer för nära utan uppgiften är bara att styra mittbackens passning ut till kanten.</a:t>
            </a:r>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21078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kommer en trigger. När bollen slås ut mot kanten ska yttern komma ner och pressa utifrån kanten och in. Här gäller maxfart för att hinna. 9:an går in i mitten för att stänga av passningen centralt och andra yttern stänger passningen tillbaka till mittbacken.</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0112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tänker även att vi ska prata lite om hur uttagningarna inför försäsongen ser ut.</a:t>
            </a:r>
          </a:p>
          <a:p>
            <a:r>
              <a:rPr lang="sv-SE" dirty="0"/>
              <a:t>Här finns det vissa saker vi kommer titta på när vi tar ut en matchtrupp.</a:t>
            </a:r>
          </a:p>
          <a:p>
            <a:endParaRPr lang="sv-SE" dirty="0"/>
          </a:p>
          <a:p>
            <a:pPr marL="0" indent="0">
              <a:buNone/>
            </a:pPr>
            <a:r>
              <a:rPr lang="sv-SE" b="1" dirty="0"/>
              <a:t>1. Träningsnärvaro </a:t>
            </a:r>
          </a:p>
          <a:p>
            <a:pPr marL="0" indent="0">
              <a:buNone/>
            </a:pPr>
            <a:r>
              <a:rPr lang="sv-SE" dirty="0"/>
              <a:t>Framförallt så är ju träningsnärvaron den större aspekten vi ser över när det gäller att ta ut en trupp. </a:t>
            </a:r>
          </a:p>
          <a:p>
            <a:pPr marL="0" indent="0">
              <a:buNone/>
            </a:pPr>
            <a:r>
              <a:rPr lang="sv-SE" dirty="0"/>
              <a:t>Med detta så innefattar det lite olika aspekter. När vi tittar över en matchtrupp så kan det se olika ut beroende vilken position man har. Det kan vara så att många försvarare har bra deltagande på träningarna och då blir det hårdare konkurrens om dessa platser medan på en annan position är vi mindre spelare på och kanske på det sättet blir uttagen.</a:t>
            </a:r>
          </a:p>
          <a:p>
            <a:pPr marL="0" indent="0">
              <a:buNone/>
            </a:pPr>
            <a:endParaRPr lang="sv-SE" dirty="0"/>
          </a:p>
          <a:p>
            <a:pPr marL="0" indent="0">
              <a:buNone/>
            </a:pPr>
            <a:r>
              <a:rPr lang="sv-SE" b="1" dirty="0"/>
              <a:t>2. Prestation</a:t>
            </a:r>
          </a:p>
          <a:p>
            <a:pPr marL="0" indent="0">
              <a:buNone/>
            </a:pPr>
            <a:r>
              <a:rPr lang="sv-SE" dirty="0"/>
              <a:t>Men alla kan ju komma på en träning för att få närvaro men det gäller ju också att prestera såklart. Vi ser ju direkt om det är någon som inte kör 100% utan det gäller såklart att visa att man vill spela på träningarna och ta in det vi ledare säger på planen som sina medspelare.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Detta är inte något vi har sett än så länge utan ni är en träningsflitig grupp som verkligen ger allt på träningarna, det märks snabbt!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Så ni vet om hur det kan se ut.  </a:t>
            </a:r>
          </a:p>
          <a:p>
            <a:pPr marL="0" indent="0">
              <a:buNone/>
            </a:pPr>
            <a:br>
              <a:rPr lang="sv-SE" dirty="0">
                <a:solidFill>
                  <a:schemeClr val="bg1"/>
                </a:solidFill>
              </a:rPr>
            </a:br>
            <a:endParaRPr lang="sv-SE" dirty="0">
              <a:solidFill>
                <a:schemeClr val="bg1"/>
              </a:solidFill>
            </a:endParaRPr>
          </a:p>
          <a:p>
            <a:pPr marL="0" indent="0">
              <a:buNone/>
            </a:pPr>
            <a:r>
              <a:rPr lang="sv-SE" b="1" dirty="0"/>
              <a:t>Träningsmatcher</a:t>
            </a:r>
          </a:p>
          <a:p>
            <a:r>
              <a:rPr lang="sv-SE" dirty="0">
                <a:solidFill>
                  <a:schemeClr val="bg1"/>
                </a:solidFill>
              </a:rPr>
              <a:t>Under träningsmatcherna är tanken att alla som blir uttagna kommer få spela 45 min minst. I största möjliga mån även minst 60 min det beror på hur många som är tillgängliga på vissa positioner.</a:t>
            </a:r>
          </a:p>
          <a:p>
            <a:r>
              <a:rPr lang="sv-SE" dirty="0">
                <a:solidFill>
                  <a:schemeClr val="bg1"/>
                </a:solidFill>
              </a:rPr>
              <a:t>När det gäller träningsmatcherna så ser vi gärna att vi har en stor matchtrupp där såklart 09/10 även får speltid för dem som vill såklart. </a:t>
            </a:r>
          </a:p>
          <a:p>
            <a:endParaRPr lang="sv-SE" dirty="0">
              <a:solidFill>
                <a:schemeClr val="bg1"/>
              </a:solidFill>
            </a:endParaRPr>
          </a:p>
          <a:p>
            <a:pPr marL="0" indent="0">
              <a:buNone/>
            </a:pPr>
            <a:r>
              <a:rPr lang="sv-SE" b="1" dirty="0"/>
              <a:t>Cupmatcher</a:t>
            </a:r>
          </a:p>
          <a:p>
            <a:r>
              <a:rPr lang="sv-SE" dirty="0">
                <a:solidFill>
                  <a:schemeClr val="bg1"/>
                </a:solidFill>
              </a:rPr>
              <a:t>Cupmatcherna kommer det fortfarande vara fokus på träningsnärvaron men här kan det förekomma viss frångående från träningsnärvaron för att resultatet ska prioriteras i någon avgörande match. </a:t>
            </a:r>
          </a:p>
          <a:p>
            <a:r>
              <a:rPr lang="sv-SE" dirty="0">
                <a:solidFill>
                  <a:schemeClr val="bg1"/>
                </a:solidFill>
              </a:rPr>
              <a:t>Målet är såklart att gå vidare! Men vi ser detta mer som träningsmatcher som är lite mer resultatorienterade. </a:t>
            </a:r>
          </a:p>
          <a:p>
            <a:endParaRPr lang="sv-SE" dirty="0">
              <a:solidFill>
                <a:schemeClr val="bg1"/>
              </a:solidFill>
            </a:endParaRPr>
          </a:p>
          <a:p>
            <a:r>
              <a:rPr lang="sv-SE" b="1" dirty="0">
                <a:solidFill>
                  <a:schemeClr val="bg1"/>
                </a:solidFill>
              </a:rPr>
              <a:t>Serien</a:t>
            </a:r>
          </a:p>
          <a:p>
            <a:r>
              <a:rPr lang="sv-SE" b="0" dirty="0">
                <a:solidFill>
                  <a:schemeClr val="bg1"/>
                </a:solidFill>
              </a:rPr>
              <a:t>När det gäller seriematcherna så är det lite som på cupen men vi ska inte gå in på det så mycket just nu utan det kommer längre fram på seriemötet närmare våren. </a:t>
            </a:r>
            <a:br>
              <a:rPr lang="sv-SE" dirty="0">
                <a:solidFill>
                  <a:schemeClr val="bg1"/>
                </a:solidFill>
              </a:rPr>
            </a:br>
            <a:endParaRPr lang="sv-SE" dirty="0"/>
          </a:p>
        </p:txBody>
      </p:sp>
      <p:sp>
        <p:nvSpPr>
          <p:cNvPr id="4" name="Platshållare för bildnummer 3"/>
          <p:cNvSpPr>
            <a:spLocks noGrp="1"/>
          </p:cNvSpPr>
          <p:nvPr>
            <p:ph type="sldNum" sz="quarter" idx="5"/>
          </p:nvPr>
        </p:nvSpPr>
        <p:spPr/>
        <p:txBody>
          <a:bodyPr/>
          <a:lstStyle/>
          <a:p>
            <a:fld id="{0F8AE678-8319-47D3-B357-73FFEF13E4F5}" type="slidenum">
              <a:rPr lang="sv-SE" smtClean="0"/>
              <a:t>9</a:t>
            </a:fld>
            <a:endParaRPr lang="sv-SE"/>
          </a:p>
        </p:txBody>
      </p:sp>
    </p:spTree>
    <p:extLst>
      <p:ext uri="{BB962C8B-B14F-4D97-AF65-F5344CB8AC3E}">
        <p14:creationId xmlns:p14="http://schemas.microsoft.com/office/powerpoint/2010/main" val="9828750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den andra markerade zonen är då vår 6:a som agera zonförsvar framför backlinjen. Den behöver nödvändigtvis inte man-markera om det inte är en spelare som rör sig in i denna ytan. </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731206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756370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Men det kan ju vara en mittfältare som försöker göra sig spelbar och då är det viktigt att vår mittfältare följer med och ligger i rygg för att kunna bryta bollen.</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886427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373537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effectLst/>
                <a:latin typeface="Segoe UI" panose="020B0502040204020203" pitchFamily="34" charset="0"/>
              </a:rPr>
              <a:t>Vad innebär det att vara ytterback i denna formation?</a:t>
            </a:r>
            <a:br>
              <a:rPr lang="sv-SE" sz="1800" dirty="0">
                <a:effectLst/>
                <a:latin typeface="Segoe UI" panose="020B0502040204020203" pitchFamily="34" charset="0"/>
              </a:rPr>
            </a:br>
            <a:r>
              <a:rPr lang="sv-SE" sz="1800" dirty="0">
                <a:effectLst/>
                <a:latin typeface="Segoe UI" panose="020B0502040204020203" pitchFamily="34" charset="0"/>
              </a:rPr>
              <a:t>I denna formation har ytterbackarna en viktig funktion för att presspelet ska fungera samt också en frihet att våga lyfta och skapa chanser offensivt.</a:t>
            </a:r>
            <a:endParaRPr lang="sv-SE"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effectLst/>
                <a:latin typeface="Segoe UI" panose="020B0502040204020203" pitchFamily="34" charset="0"/>
              </a:rPr>
              <a:t>Vilken betydelse gör man för laget?</a:t>
            </a:r>
            <a:br>
              <a:rPr lang="sv-SE" sz="1800" dirty="0">
                <a:effectLst/>
                <a:latin typeface="Segoe UI" panose="020B0502040204020203" pitchFamily="34" charset="0"/>
              </a:rPr>
            </a:br>
            <a:r>
              <a:rPr lang="sv-SE" sz="1800" dirty="0">
                <a:effectLst/>
                <a:latin typeface="Segoe UI" panose="020B0502040204020203" pitchFamily="34" charset="0"/>
              </a:rPr>
              <a:t>Som tidigare sagt så har man en viktig funktion för att försvaret som anfallsspelet ska fungera.</a:t>
            </a:r>
            <a:endParaRPr lang="sv-SE"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effectLst/>
                <a:latin typeface="Segoe UI" panose="020B0502040204020203" pitchFamily="34" charset="0"/>
              </a:rPr>
              <a:t>Offensiva räder</a:t>
            </a:r>
            <a:br>
              <a:rPr lang="sv-SE" sz="1800" dirty="0">
                <a:effectLst/>
                <a:latin typeface="Segoe UI" panose="020B0502040204020203" pitchFamily="34" charset="0"/>
              </a:rPr>
            </a:br>
            <a:r>
              <a:rPr lang="sv-SE" sz="1800" dirty="0">
                <a:effectLst/>
                <a:latin typeface="Segoe UI" panose="020B0502040204020203" pitchFamily="34" charset="0"/>
              </a:rPr>
              <a:t>Som ytterback ska man ha känslan att man vågar lyfta upp och hjälpa till offensivt samt våga ta räder utmed kanten för hitta samspel med mittfält och anfall för tex väggspel och inlägg.</a:t>
            </a:r>
            <a:endParaRPr lang="sv-SE"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effectLst/>
                <a:latin typeface="Segoe UI" panose="020B0502040204020203" pitchFamily="34" charset="0"/>
              </a:rPr>
              <a:t>Defensiva uppgifter</a:t>
            </a:r>
            <a:br>
              <a:rPr lang="sv-SE" sz="1800" dirty="0">
                <a:effectLst/>
                <a:latin typeface="Segoe UI" panose="020B0502040204020203" pitchFamily="34" charset="0"/>
              </a:rPr>
            </a:br>
            <a:r>
              <a:rPr lang="sv-SE" sz="1800" dirty="0">
                <a:effectLst/>
                <a:latin typeface="Segoe UI" panose="020B0502040204020203" pitchFamily="34" charset="0"/>
              </a:rPr>
              <a:t>Ytterbackar har defensiva uppgifter som att flytta över när spelet är på andra sidan och skapa 3 backslinje när vi har bollen offensivt på ena kanten. </a:t>
            </a:r>
            <a:br>
              <a:rPr lang="sv-SE" sz="1800" dirty="0">
                <a:effectLst/>
                <a:latin typeface="Segoe UI" panose="020B0502040204020203" pitchFamily="34" charset="0"/>
              </a:rPr>
            </a:br>
            <a:r>
              <a:rPr lang="sv-SE" sz="1800" dirty="0">
                <a:effectLst/>
                <a:latin typeface="Segoe UI" panose="020B0502040204020203" pitchFamily="34" charset="0"/>
              </a:rPr>
              <a:t>Men också ge understöd till mittbackar samt ha presspel på sin spelare när motståndaren har bollen på sin planhalva.</a:t>
            </a:r>
            <a:endParaRPr lang="sv-SE" sz="1800" dirty="0">
              <a:effectLst/>
              <a:latin typeface="Arial" panose="020B0604020202020204" pitchFamily="34" charset="0"/>
            </a:endParaRP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378003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60447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Vi vill starta våra insparkar väldigt brett för att dra isär motståndarna. Kan vi hitta yterbackarna så försöker vi göra detta direkt från målvakt eller via en mittback. Vi kan även hitta vår defensiva spelare direkt om hon kommer med fart offensivt och löper in i en öppen yta.</a:t>
            </a:r>
            <a:endParaRPr lang="sv-SE" sz="1800" dirty="0">
              <a:effectLst/>
              <a:latin typeface="Arial" panose="020B0604020202020204" pitchFamily="34" charset="0"/>
            </a:endParaRPr>
          </a:p>
          <a:p>
            <a:r>
              <a:rPr lang="sv-SE" dirty="0"/>
              <a:t>Som ni ser så vill vi starta våra mittfältare i ett högt utgångsläge för att komma ner i yta för att vända ut spelet på kanten eller kunna vända upp med boll. </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296558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Här får vi ut bollen på vänsterbacken som har lite yta framför sig att ta. Genom att våra mittfältare har rört sig framåt från utgångsläget så har dem också öppnat en yta som ytterforwarden samt 9:an kan droppa ner i.</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52419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Här får vi ut bollen på vänsterbacken som har lite yta framför sig att ta. Genom att våra mittfältare har rört sig framåt från utgångsläget så har dem också öppnat en yta som ytterforwarden samt 9:an kan droppa ner i.</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46737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Här droppa då 9:an ner och kan hitta ett väggpass med yttern för att skapa målchans direkt.</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7654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har vi serieförslaget inför kommande säsong. Detta är som sagt ett förslag och det kan ändras. Vid en första anblick så känns den ganska spännande med lag som jag inte tidigare har mött i alla fall. Som ni ser så är det en del långa bortamatcher så det blir ju troligtvis lite längre resor i år än vad ni är vana vid. Den är ganska geografisk bredd som ni ser</a:t>
            </a:r>
          </a:p>
          <a:p>
            <a:endParaRPr lang="sv-SE" dirty="0"/>
          </a:p>
          <a:p>
            <a:r>
              <a:rPr lang="sv-SE" dirty="0"/>
              <a:t>Serien fastslås först den 2 februari så till dess så får vi se om detta blir utgången inför seriestarten. </a:t>
            </a:r>
          </a:p>
        </p:txBody>
      </p:sp>
      <p:sp>
        <p:nvSpPr>
          <p:cNvPr id="4" name="Platshållare för bildnummer 3"/>
          <p:cNvSpPr>
            <a:spLocks noGrp="1"/>
          </p:cNvSpPr>
          <p:nvPr>
            <p:ph type="sldNum" sz="quarter" idx="5"/>
          </p:nvPr>
        </p:nvSpPr>
        <p:spPr/>
        <p:txBody>
          <a:bodyPr/>
          <a:lstStyle/>
          <a:p>
            <a:fld id="{0F8AE678-8319-47D3-B357-73FFEF13E4F5}" type="slidenum">
              <a:rPr lang="sv-SE" smtClean="0"/>
              <a:t>11</a:t>
            </a:fld>
            <a:endParaRPr lang="sv-SE"/>
          </a:p>
        </p:txBody>
      </p:sp>
    </p:spTree>
    <p:extLst>
      <p:ext uri="{BB962C8B-B14F-4D97-AF65-F5344CB8AC3E}">
        <p14:creationId xmlns:p14="http://schemas.microsoft.com/office/powerpoint/2010/main" val="122228543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Här droppa då 9:an ner och kan hitta ett väggpass med yttern för att skapa målchans direkt.</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4605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Här droppa då 9:an ner och kan hitta ett väggpass med yttern för att skapa målchans direkt.</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67528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detta exemplet vill vi se en överlappning för att gå snabbt in öppen yta.</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628825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34862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015614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032772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696600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59711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Segoe UI" panose="020B0502040204020203" pitchFamily="34" charset="0"/>
              </a:rPr>
              <a:t>Vi vill hitta ytterbacken antingen genom att hitta en rak passning ut mot kanten eller också hitta en ytteranfallare som tar emot och hittar ut till backen som fyllt på.</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Jätteviktigt att den andra ytterbacken på motsvarande sida gör en flytt in i banan för att bilda en 3 backslinje när vänsterbacken fyllt på.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Jag säger att jag vill att vi bredda med våra yttrar mycket för att dra isär motståndarna men det kan också vara smart att jobba sig in i banan för att frigöra yta för ytterbacken, jag ska visa. </a:t>
            </a:r>
            <a:endParaRPr lang="sv-SE" sz="1800" dirty="0">
              <a:effectLst/>
              <a:latin typeface="Arial" panose="020B0604020202020204" pitchFamily="34" charset="0"/>
            </a:endParaRP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03735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07D54-E717-4B07-8DF0-57336A32233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216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xml"/><Relationship Id="rId4" Type="http://schemas.openxmlformats.org/officeDocument/2006/relationships/image" Target="../media/image9.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sv-SE"/>
              <a:t>Klicka här för att ändra mall för rubrikformat</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42E795E3-BB59-47F6-BDBA-38088952D2F8}" type="datetimeFigureOut">
              <a:rPr lang="sv-SE" smtClean="0"/>
              <a:t>2025-01-18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F29ADD3-1DCE-4A16-965C-D5C02CCCBF26}" type="slidenum">
              <a:rPr lang="sv-SE" smtClean="0"/>
              <a:t>‹#›</a:t>
            </a:fld>
            <a:endParaRPr lang="sv-SE"/>
          </a:p>
        </p:txBody>
      </p:sp>
    </p:spTree>
    <p:extLst>
      <p:ext uri="{BB962C8B-B14F-4D97-AF65-F5344CB8AC3E}">
        <p14:creationId xmlns:p14="http://schemas.microsoft.com/office/powerpoint/2010/main" val="2206206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42E795E3-BB59-47F6-BDBA-38088952D2F8}" type="datetimeFigureOut">
              <a:rPr lang="sv-SE" smtClean="0"/>
              <a:t>2025-01-18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8F29ADD3-1DCE-4A16-965C-D5C02CCCBF26}" type="slidenum">
              <a:rPr lang="sv-SE" smtClean="0"/>
              <a:t>‹#›</a:t>
            </a:fld>
            <a:endParaRPr lang="sv-SE"/>
          </a:p>
        </p:txBody>
      </p:sp>
    </p:spTree>
    <p:extLst>
      <p:ext uri="{BB962C8B-B14F-4D97-AF65-F5344CB8AC3E}">
        <p14:creationId xmlns:p14="http://schemas.microsoft.com/office/powerpoint/2010/main" val="1509169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42E795E3-BB59-47F6-BDBA-38088952D2F8}" type="datetimeFigureOut">
              <a:rPr lang="sv-SE" smtClean="0"/>
              <a:t>2025-01-18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8F29ADD3-1DCE-4A16-965C-D5C02CCCBF26}" type="slidenum">
              <a:rPr lang="sv-SE" smtClean="0"/>
              <a:t>‹#›</a:t>
            </a:fld>
            <a:endParaRPr lang="sv-SE"/>
          </a:p>
        </p:txBody>
      </p:sp>
    </p:spTree>
    <p:extLst>
      <p:ext uri="{BB962C8B-B14F-4D97-AF65-F5344CB8AC3E}">
        <p14:creationId xmlns:p14="http://schemas.microsoft.com/office/powerpoint/2010/main" val="346194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sv-SE"/>
              <a:t>Klicka här för att ändra mall för rubrikformat</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42E795E3-BB59-47F6-BDBA-38088952D2F8}" type="datetimeFigureOut">
              <a:rPr lang="sv-SE" smtClean="0"/>
              <a:t>2025-01-18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8F29ADD3-1DCE-4A16-965C-D5C02CCCBF26}" type="slidenum">
              <a:rPr lang="sv-SE" smtClean="0"/>
              <a:t>‹#›</a:t>
            </a:fld>
            <a:endParaRPr lang="sv-SE"/>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59472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42E795E3-BB59-47F6-BDBA-38088952D2F8}" type="datetimeFigureOut">
              <a:rPr lang="sv-SE" smtClean="0"/>
              <a:t>2025-01-18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8F29ADD3-1DCE-4A16-965C-D5C02CCCBF26}" type="slidenum">
              <a:rPr lang="sv-SE" smtClean="0"/>
              <a:t>‹#›</a:t>
            </a:fld>
            <a:endParaRPr lang="sv-SE"/>
          </a:p>
        </p:txBody>
      </p:sp>
    </p:spTree>
    <p:extLst>
      <p:ext uri="{BB962C8B-B14F-4D97-AF65-F5344CB8AC3E}">
        <p14:creationId xmlns:p14="http://schemas.microsoft.com/office/powerpoint/2010/main" val="2354805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er">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sv-SE"/>
              <a:t>Klicka här för att ändra mall för rubrikformat</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42E795E3-BB59-47F6-BDBA-38088952D2F8}" type="datetimeFigureOut">
              <a:rPr lang="sv-SE" smtClean="0"/>
              <a:t>2025-01-18</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8F29ADD3-1DCE-4A16-965C-D5C02CCCBF26}" type="slidenum">
              <a:rPr lang="sv-SE" smtClean="0"/>
              <a:t>‹#›</a:t>
            </a:fld>
            <a:endParaRPr lang="sv-SE"/>
          </a:p>
        </p:txBody>
      </p:sp>
    </p:spTree>
    <p:extLst>
      <p:ext uri="{BB962C8B-B14F-4D97-AF65-F5344CB8AC3E}">
        <p14:creationId xmlns:p14="http://schemas.microsoft.com/office/powerpoint/2010/main" val="40675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kolumner">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sv-SE"/>
              <a:t>Klicka här för att ändra mall för rubrikformat</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42E795E3-BB59-47F6-BDBA-38088952D2F8}" type="datetimeFigureOut">
              <a:rPr lang="sv-SE" smtClean="0"/>
              <a:t>2025-01-18</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8F29ADD3-1DCE-4A16-965C-D5C02CCCBF26}" type="slidenum">
              <a:rPr lang="sv-SE" smtClean="0"/>
              <a:t>‹#›</a:t>
            </a:fld>
            <a:endParaRPr lang="sv-SE"/>
          </a:p>
        </p:txBody>
      </p:sp>
    </p:spTree>
    <p:extLst>
      <p:ext uri="{BB962C8B-B14F-4D97-AF65-F5344CB8AC3E}">
        <p14:creationId xmlns:p14="http://schemas.microsoft.com/office/powerpoint/2010/main" val="3151475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2E795E3-BB59-47F6-BDBA-38088952D2F8}" type="datetimeFigureOut">
              <a:rPr lang="sv-SE" smtClean="0"/>
              <a:t>2025-01-18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F29ADD3-1DCE-4A16-965C-D5C02CCCBF26}" type="slidenum">
              <a:rPr lang="sv-SE" smtClean="0"/>
              <a:t>‹#›</a:t>
            </a:fld>
            <a:endParaRPr lang="sv-SE"/>
          </a:p>
        </p:txBody>
      </p:sp>
    </p:spTree>
    <p:extLst>
      <p:ext uri="{BB962C8B-B14F-4D97-AF65-F5344CB8AC3E}">
        <p14:creationId xmlns:p14="http://schemas.microsoft.com/office/powerpoint/2010/main" val="1721341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2E795E3-BB59-47F6-BDBA-38088952D2F8}" type="datetimeFigureOut">
              <a:rPr lang="sv-SE" smtClean="0"/>
              <a:t>2025-01-18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F29ADD3-1DCE-4A16-965C-D5C02CCCBF26}" type="slidenum">
              <a:rPr lang="sv-SE" smtClean="0"/>
              <a:t>‹#›</a:t>
            </a:fld>
            <a:endParaRPr lang="sv-SE"/>
          </a:p>
        </p:txBody>
      </p:sp>
    </p:spTree>
    <p:extLst>
      <p:ext uri="{BB962C8B-B14F-4D97-AF65-F5344CB8AC3E}">
        <p14:creationId xmlns:p14="http://schemas.microsoft.com/office/powerpoint/2010/main" val="2015582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42E795E3-BB59-47F6-BDBA-38088952D2F8}" type="datetimeFigureOut">
              <a:rPr lang="sv-SE" smtClean="0"/>
              <a:t>2025-01-18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a:xfrm>
            <a:off x="531812" y="3244139"/>
            <a:ext cx="779767" cy="365125"/>
          </a:xfrm>
        </p:spPr>
        <p:txBody>
          <a:bodyPr/>
          <a:lstStyle/>
          <a:p>
            <a:fld id="{8F29ADD3-1DCE-4A16-965C-D5C02CCCBF26}" type="slidenum">
              <a:rPr lang="sv-SE" smtClean="0"/>
              <a:t>‹#›</a:t>
            </a:fld>
            <a:endParaRPr lang="sv-SE"/>
          </a:p>
        </p:txBody>
      </p:sp>
    </p:spTree>
    <p:extLst>
      <p:ext uri="{BB962C8B-B14F-4D97-AF65-F5344CB8AC3E}">
        <p14:creationId xmlns:p14="http://schemas.microsoft.com/office/powerpoint/2010/main" val="2027785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sv-SE"/>
              <a:t>Klicka här för att ändra mall för rubrikformat</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D3DDED6E-385F-4CBA-B94D-2FFDA5BB1EDF}" type="datetimeFigureOut">
              <a:rPr lang="sv-SE" smtClean="0"/>
              <a:t>2025-01-18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a:xfrm>
            <a:off x="9255346" y="2750337"/>
            <a:ext cx="1171888" cy="1356442"/>
          </a:xfrm>
        </p:spPr>
        <p:txBody>
          <a:bodyPr/>
          <a:lstStyle/>
          <a:p>
            <a:fld id="{497832A6-1388-4689-AFA2-51637C161937}" type="slidenum">
              <a:rPr lang="sv-SE" smtClean="0"/>
              <a:t>‹#›</a:t>
            </a:fld>
            <a:endParaRPr lang="sv-SE"/>
          </a:p>
        </p:txBody>
      </p:sp>
    </p:spTree>
    <p:extLst>
      <p:ext uri="{BB962C8B-B14F-4D97-AF65-F5344CB8AC3E}">
        <p14:creationId xmlns:p14="http://schemas.microsoft.com/office/powerpoint/2010/main" val="4018055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2E795E3-BB59-47F6-BDBA-38088952D2F8}" type="datetimeFigureOut">
              <a:rPr lang="sv-SE" smtClean="0"/>
              <a:t>2025-01-18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F29ADD3-1DCE-4A16-965C-D5C02CCCBF26}" type="slidenum">
              <a:rPr lang="sv-SE" smtClean="0"/>
              <a:t>‹#›</a:t>
            </a:fld>
            <a:endParaRPr lang="sv-SE"/>
          </a:p>
        </p:txBody>
      </p:sp>
    </p:spTree>
    <p:extLst>
      <p:ext uri="{BB962C8B-B14F-4D97-AF65-F5344CB8AC3E}">
        <p14:creationId xmlns:p14="http://schemas.microsoft.com/office/powerpoint/2010/main" val="1758875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3DDED6E-385F-4CBA-B94D-2FFDA5BB1EDF}" type="datetimeFigureOut">
              <a:rPr lang="sv-SE" smtClean="0"/>
              <a:t>2025-01-18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97832A6-1388-4689-AFA2-51637C161937}" type="slidenum">
              <a:rPr lang="sv-SE" smtClean="0"/>
              <a:t>‹#›</a:t>
            </a:fld>
            <a:endParaRPr lang="sv-SE"/>
          </a:p>
        </p:txBody>
      </p:sp>
    </p:spTree>
    <p:extLst>
      <p:ext uri="{BB962C8B-B14F-4D97-AF65-F5344CB8AC3E}">
        <p14:creationId xmlns:p14="http://schemas.microsoft.com/office/powerpoint/2010/main" val="2724488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D3DDED6E-385F-4CBA-B94D-2FFDA5BB1EDF}" type="datetimeFigureOut">
              <a:rPr lang="sv-SE" smtClean="0"/>
              <a:t>2025-01-18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a:xfrm>
            <a:off x="10729455" y="2869895"/>
            <a:ext cx="1154151" cy="1090789"/>
          </a:xfrm>
        </p:spPr>
        <p:txBody>
          <a:bodyPr/>
          <a:lstStyle/>
          <a:p>
            <a:fld id="{497832A6-1388-4689-AFA2-51637C161937}" type="slidenum">
              <a:rPr lang="sv-SE" smtClean="0"/>
              <a:t>‹#›</a:t>
            </a:fld>
            <a:endParaRPr lang="sv-SE"/>
          </a:p>
        </p:txBody>
      </p:sp>
    </p:spTree>
    <p:extLst>
      <p:ext uri="{BB962C8B-B14F-4D97-AF65-F5344CB8AC3E}">
        <p14:creationId xmlns:p14="http://schemas.microsoft.com/office/powerpoint/2010/main" val="1772461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D3DDED6E-385F-4CBA-B94D-2FFDA5BB1EDF}" type="datetimeFigureOut">
              <a:rPr lang="sv-SE" smtClean="0"/>
              <a:t>2025-01-18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497832A6-1388-4689-AFA2-51637C161937}" type="slidenum">
              <a:rPr lang="sv-SE" smtClean="0"/>
              <a:t>‹#›</a:t>
            </a:fld>
            <a:endParaRPr lang="sv-SE"/>
          </a:p>
        </p:txBody>
      </p:sp>
    </p:spTree>
    <p:extLst>
      <p:ext uri="{BB962C8B-B14F-4D97-AF65-F5344CB8AC3E}">
        <p14:creationId xmlns:p14="http://schemas.microsoft.com/office/powerpoint/2010/main" val="520811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80322" y="3030008"/>
            <a:ext cx="4698355" cy="290617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5594123" y="3030008"/>
            <a:ext cx="4700059" cy="290617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D3DDED6E-385F-4CBA-B94D-2FFDA5BB1EDF}" type="datetimeFigureOut">
              <a:rPr lang="sv-SE" smtClean="0"/>
              <a:t>2025-01-18</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497832A6-1388-4689-AFA2-51637C161937}" type="slidenum">
              <a:rPr lang="sv-SE" smtClean="0"/>
              <a:t>‹#›</a:t>
            </a:fld>
            <a:endParaRPr lang="sv-SE"/>
          </a:p>
        </p:txBody>
      </p:sp>
    </p:spTree>
    <p:extLst>
      <p:ext uri="{BB962C8B-B14F-4D97-AF65-F5344CB8AC3E}">
        <p14:creationId xmlns:p14="http://schemas.microsoft.com/office/powerpoint/2010/main" val="33710547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D3DDED6E-385F-4CBA-B94D-2FFDA5BB1EDF}" type="datetimeFigureOut">
              <a:rPr lang="sv-SE" smtClean="0"/>
              <a:t>2025-01-18</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497832A6-1388-4689-AFA2-51637C161937}" type="slidenum">
              <a:rPr lang="sv-SE" smtClean="0"/>
              <a:t>‹#›</a:t>
            </a:fld>
            <a:endParaRPr lang="sv-SE"/>
          </a:p>
        </p:txBody>
      </p:sp>
    </p:spTree>
    <p:extLst>
      <p:ext uri="{BB962C8B-B14F-4D97-AF65-F5344CB8AC3E}">
        <p14:creationId xmlns:p14="http://schemas.microsoft.com/office/powerpoint/2010/main" val="28865968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3DDED6E-385F-4CBA-B94D-2FFDA5BB1EDF}" type="datetimeFigureOut">
              <a:rPr lang="sv-SE" smtClean="0"/>
              <a:t>2025-01-18</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497832A6-1388-4689-AFA2-51637C161937}" type="slidenum">
              <a:rPr lang="sv-SE" smtClean="0"/>
              <a:t>‹#›</a:t>
            </a:fld>
            <a:endParaRPr lang="sv-SE"/>
          </a:p>
        </p:txBody>
      </p:sp>
    </p:spTree>
    <p:extLst>
      <p:ext uri="{BB962C8B-B14F-4D97-AF65-F5344CB8AC3E}">
        <p14:creationId xmlns:p14="http://schemas.microsoft.com/office/powerpoint/2010/main" val="2426591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sv-SE"/>
              <a:t>Klicka här för att ändra mall för rubrikformat</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D3DDED6E-385F-4CBA-B94D-2FFDA5BB1EDF}" type="datetimeFigureOut">
              <a:rPr lang="sv-SE" smtClean="0"/>
              <a:t>2025-01-18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497832A6-1388-4689-AFA2-51637C161937}" type="slidenum">
              <a:rPr lang="sv-SE" smtClean="0"/>
              <a:t>‹#›</a:t>
            </a:fld>
            <a:endParaRPr lang="sv-SE"/>
          </a:p>
        </p:txBody>
      </p:sp>
    </p:spTree>
    <p:extLst>
      <p:ext uri="{BB962C8B-B14F-4D97-AF65-F5344CB8AC3E}">
        <p14:creationId xmlns:p14="http://schemas.microsoft.com/office/powerpoint/2010/main" val="2744453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D3DDED6E-385F-4CBA-B94D-2FFDA5BB1EDF}" type="datetimeFigureOut">
              <a:rPr lang="sv-SE" smtClean="0"/>
              <a:t>2025-01-18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497832A6-1388-4689-AFA2-51637C161937}" type="slidenum">
              <a:rPr lang="sv-SE" smtClean="0"/>
              <a:t>‹#›</a:t>
            </a:fld>
            <a:endParaRPr lang="sv-SE"/>
          </a:p>
        </p:txBody>
      </p:sp>
    </p:spTree>
    <p:extLst>
      <p:ext uri="{BB962C8B-B14F-4D97-AF65-F5344CB8AC3E}">
        <p14:creationId xmlns:p14="http://schemas.microsoft.com/office/powerpoint/2010/main" val="4514584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D3DDED6E-385F-4CBA-B94D-2FFDA5BB1EDF}" type="datetimeFigureOut">
              <a:rPr lang="sv-SE" smtClean="0"/>
              <a:t>2025-01-18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a:xfrm>
            <a:off x="10729455" y="4711309"/>
            <a:ext cx="1154151" cy="1090789"/>
          </a:xfrm>
        </p:spPr>
        <p:txBody>
          <a:bodyPr/>
          <a:lstStyle/>
          <a:p>
            <a:fld id="{497832A6-1388-4689-AFA2-51637C161937}" type="slidenum">
              <a:rPr lang="sv-SE" smtClean="0"/>
              <a:t>‹#›</a:t>
            </a:fld>
            <a:endParaRPr lang="sv-SE"/>
          </a:p>
        </p:txBody>
      </p:sp>
    </p:spTree>
    <p:extLst>
      <p:ext uri="{BB962C8B-B14F-4D97-AF65-F5344CB8AC3E}">
        <p14:creationId xmlns:p14="http://schemas.microsoft.com/office/powerpoint/2010/main" val="11383651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D3DDED6E-385F-4CBA-B94D-2FFDA5BB1EDF}" type="datetimeFigureOut">
              <a:rPr lang="sv-SE" smtClean="0"/>
              <a:t>2025-01-18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a:xfrm>
            <a:off x="10729455" y="4711615"/>
            <a:ext cx="1154151" cy="1090789"/>
          </a:xfrm>
        </p:spPr>
        <p:txBody>
          <a:bodyPr/>
          <a:lstStyle/>
          <a:p>
            <a:fld id="{497832A6-1388-4689-AFA2-51637C161937}" type="slidenum">
              <a:rPr lang="sv-SE" smtClean="0"/>
              <a:t>‹#›</a:t>
            </a:fld>
            <a:endParaRPr lang="sv-SE"/>
          </a:p>
        </p:txBody>
      </p:sp>
    </p:spTree>
    <p:extLst>
      <p:ext uri="{BB962C8B-B14F-4D97-AF65-F5344CB8AC3E}">
        <p14:creationId xmlns:p14="http://schemas.microsoft.com/office/powerpoint/2010/main" val="4098522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42E795E3-BB59-47F6-BDBA-38088952D2F8}" type="datetimeFigureOut">
              <a:rPr lang="sv-SE" smtClean="0"/>
              <a:t>2025-01-18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F29ADD3-1DCE-4A16-965C-D5C02CCCBF26}" type="slidenum">
              <a:rPr lang="sv-SE" smtClean="0"/>
              <a:t>‹#›</a:t>
            </a:fld>
            <a:endParaRPr lang="sv-SE"/>
          </a:p>
        </p:txBody>
      </p:sp>
    </p:spTree>
    <p:extLst>
      <p:ext uri="{BB962C8B-B14F-4D97-AF65-F5344CB8AC3E}">
        <p14:creationId xmlns:p14="http://schemas.microsoft.com/office/powerpoint/2010/main" val="14022417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sv-SE"/>
              <a:t>Klicka här för att ändra mall för rubrikformat</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D3DDED6E-385F-4CBA-B94D-2FFDA5BB1EDF}" type="datetimeFigureOut">
              <a:rPr lang="sv-SE" smtClean="0"/>
              <a:t>2025-01-18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a:xfrm>
            <a:off x="10729455" y="4709925"/>
            <a:ext cx="1154151" cy="1090789"/>
          </a:xfrm>
        </p:spPr>
        <p:txBody>
          <a:bodyPr/>
          <a:lstStyle/>
          <a:p>
            <a:fld id="{497832A6-1388-4689-AFA2-51637C161937}" type="slidenum">
              <a:rPr lang="sv-SE" smtClean="0"/>
              <a:t>‹#›</a:t>
            </a:fld>
            <a:endParaRPr lang="sv-SE"/>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82689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D3DDED6E-385F-4CBA-B94D-2FFDA5BB1EDF}" type="datetimeFigureOut">
              <a:rPr lang="sv-SE" smtClean="0"/>
              <a:t>2025-01-18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a:xfrm>
            <a:off x="10729455" y="4709925"/>
            <a:ext cx="1154151" cy="1090789"/>
          </a:xfrm>
        </p:spPr>
        <p:txBody>
          <a:bodyPr/>
          <a:lstStyle/>
          <a:p>
            <a:fld id="{497832A6-1388-4689-AFA2-51637C161937}" type="slidenum">
              <a:rPr lang="sv-SE" smtClean="0"/>
              <a:t>‹#›</a:t>
            </a:fld>
            <a:endParaRPr lang="sv-SE"/>
          </a:p>
        </p:txBody>
      </p:sp>
    </p:spTree>
    <p:extLst>
      <p:ext uri="{BB962C8B-B14F-4D97-AF65-F5344CB8AC3E}">
        <p14:creationId xmlns:p14="http://schemas.microsoft.com/office/powerpoint/2010/main" val="20626084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kolumner">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sv-SE"/>
              <a:t>Klicka här för att ändra mall för rubrikformat</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D3DDED6E-385F-4CBA-B94D-2FFDA5BB1EDF}" type="datetimeFigureOut">
              <a:rPr lang="sv-SE" smtClean="0"/>
              <a:t>2025-01-18</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497832A6-1388-4689-AFA2-51637C161937}" type="slidenum">
              <a:rPr lang="sv-SE" smtClean="0"/>
              <a:t>‹#›</a:t>
            </a:fld>
            <a:endParaRPr lang="sv-SE"/>
          </a:p>
        </p:txBody>
      </p:sp>
    </p:spTree>
    <p:extLst>
      <p:ext uri="{BB962C8B-B14F-4D97-AF65-F5344CB8AC3E}">
        <p14:creationId xmlns:p14="http://schemas.microsoft.com/office/powerpoint/2010/main" val="1937541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bildkolumner">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sv-SE"/>
              <a:t>Klicka här för att ändra mall för rubrikformat</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D3DDED6E-385F-4CBA-B94D-2FFDA5BB1EDF}" type="datetimeFigureOut">
              <a:rPr lang="sv-SE" smtClean="0"/>
              <a:t>2025-01-18</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497832A6-1388-4689-AFA2-51637C161937}" type="slidenum">
              <a:rPr lang="sv-SE" smtClean="0"/>
              <a:t>‹#›</a:t>
            </a:fld>
            <a:endParaRPr lang="sv-SE"/>
          </a:p>
        </p:txBody>
      </p:sp>
    </p:spTree>
    <p:extLst>
      <p:ext uri="{BB962C8B-B14F-4D97-AF65-F5344CB8AC3E}">
        <p14:creationId xmlns:p14="http://schemas.microsoft.com/office/powerpoint/2010/main" val="42804422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3DDED6E-385F-4CBA-B94D-2FFDA5BB1EDF}" type="datetimeFigureOut">
              <a:rPr lang="sv-SE" smtClean="0"/>
              <a:t>2025-01-18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97832A6-1388-4689-AFA2-51637C161937}" type="slidenum">
              <a:rPr lang="sv-SE" smtClean="0"/>
              <a:t>‹#›</a:t>
            </a:fld>
            <a:endParaRPr lang="sv-SE"/>
          </a:p>
        </p:txBody>
      </p:sp>
    </p:spTree>
    <p:extLst>
      <p:ext uri="{BB962C8B-B14F-4D97-AF65-F5344CB8AC3E}">
        <p14:creationId xmlns:p14="http://schemas.microsoft.com/office/powerpoint/2010/main" val="12746582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D3DDED6E-385F-4CBA-B94D-2FFDA5BB1EDF}" type="datetimeFigureOut">
              <a:rPr lang="sv-SE" smtClean="0"/>
              <a:t>2025-01-18</a:t>
            </a:fld>
            <a:endParaRPr lang="sv-SE"/>
          </a:p>
        </p:txBody>
      </p:sp>
      <p:sp>
        <p:nvSpPr>
          <p:cNvPr id="5" name="Footer Placeholder 4"/>
          <p:cNvSpPr>
            <a:spLocks noGrp="1"/>
          </p:cNvSpPr>
          <p:nvPr>
            <p:ph type="ftr" sz="quarter" idx="11"/>
          </p:nvPr>
        </p:nvSpPr>
        <p:spPr>
          <a:xfrm>
            <a:off x="680321" y="5936188"/>
            <a:ext cx="6126805" cy="365125"/>
          </a:xfrm>
        </p:spPr>
        <p:txBody>
          <a:bodyPr/>
          <a:lstStyle/>
          <a:p>
            <a:endParaRPr lang="sv-SE"/>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497832A6-1388-4689-AFA2-51637C161937}" type="slidenum">
              <a:rPr lang="sv-SE" smtClean="0"/>
              <a:t>‹#›</a:t>
            </a:fld>
            <a:endParaRPr lang="sv-SE"/>
          </a:p>
        </p:txBody>
      </p:sp>
    </p:spTree>
    <p:extLst>
      <p:ext uri="{BB962C8B-B14F-4D97-AF65-F5344CB8AC3E}">
        <p14:creationId xmlns:p14="http://schemas.microsoft.com/office/powerpoint/2010/main" val="1776934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1"/>
            </p:custDataLst>
            <p:extLst>
              <p:ext uri="{D42A27DB-BD31-4B8C-83A1-F6EECF244321}">
                <p14:modId xmlns:p14="http://schemas.microsoft.com/office/powerpoint/2010/main" val="18782376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13" name="Object 1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544971" y="371475"/>
            <a:ext cx="11091505" cy="676275"/>
          </a:xfrm>
        </p:spPr>
        <p:txBody>
          <a:bodyPr lIns="0" tIns="0" rIns="0" bIns="0">
            <a:normAutofit/>
          </a:bodyPr>
          <a:lstStyle>
            <a:lvl1pPr>
              <a:defRPr sz="3200"/>
            </a:lvl1pPr>
          </a:lstStyle>
          <a:p>
            <a:r>
              <a:rPr lang="en-US" dirty="0"/>
              <a:t>CLICK TO EDIT MASTER TITLE STYLE</a:t>
            </a:r>
          </a:p>
        </p:txBody>
      </p:sp>
    </p:spTree>
    <p:extLst>
      <p:ext uri="{BB962C8B-B14F-4D97-AF65-F5344CB8AC3E}">
        <p14:creationId xmlns:p14="http://schemas.microsoft.com/office/powerpoint/2010/main" val="2772283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42E795E3-BB59-47F6-BDBA-38088952D2F8}" type="datetimeFigureOut">
              <a:rPr lang="sv-SE" smtClean="0"/>
              <a:t>2025-01-18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8F29ADD3-1DCE-4A16-965C-D5C02CCCBF26}" type="slidenum">
              <a:rPr lang="sv-SE" smtClean="0"/>
              <a:t>‹#›</a:t>
            </a:fld>
            <a:endParaRPr lang="sv-SE"/>
          </a:p>
        </p:txBody>
      </p:sp>
    </p:spTree>
    <p:extLst>
      <p:ext uri="{BB962C8B-B14F-4D97-AF65-F5344CB8AC3E}">
        <p14:creationId xmlns:p14="http://schemas.microsoft.com/office/powerpoint/2010/main" val="893635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42E795E3-BB59-47F6-BDBA-38088952D2F8}" type="datetimeFigureOut">
              <a:rPr lang="sv-SE" smtClean="0"/>
              <a:t>2025-01-18</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8F29ADD3-1DCE-4A16-965C-D5C02CCCBF26}" type="slidenum">
              <a:rPr lang="sv-SE" smtClean="0"/>
              <a:t>‹#›</a:t>
            </a:fld>
            <a:endParaRPr lang="sv-SE"/>
          </a:p>
        </p:txBody>
      </p:sp>
    </p:spTree>
    <p:extLst>
      <p:ext uri="{BB962C8B-B14F-4D97-AF65-F5344CB8AC3E}">
        <p14:creationId xmlns:p14="http://schemas.microsoft.com/office/powerpoint/2010/main" val="355295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42E795E3-BB59-47F6-BDBA-38088952D2F8}" type="datetimeFigureOut">
              <a:rPr lang="sv-SE" smtClean="0"/>
              <a:t>2025-01-18</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8F29ADD3-1DCE-4A16-965C-D5C02CCCBF26}" type="slidenum">
              <a:rPr lang="sv-SE" smtClean="0"/>
              <a:t>‹#›</a:t>
            </a:fld>
            <a:endParaRPr lang="sv-SE"/>
          </a:p>
        </p:txBody>
      </p:sp>
    </p:spTree>
    <p:extLst>
      <p:ext uri="{BB962C8B-B14F-4D97-AF65-F5344CB8AC3E}">
        <p14:creationId xmlns:p14="http://schemas.microsoft.com/office/powerpoint/2010/main" val="780017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E795E3-BB59-47F6-BDBA-38088952D2F8}" type="datetimeFigureOut">
              <a:rPr lang="sv-SE" smtClean="0"/>
              <a:t>2025-01-18</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8F29ADD3-1DCE-4A16-965C-D5C02CCCBF26}" type="slidenum">
              <a:rPr lang="sv-SE" smtClean="0"/>
              <a:t>‹#›</a:t>
            </a:fld>
            <a:endParaRPr lang="sv-SE"/>
          </a:p>
        </p:txBody>
      </p:sp>
    </p:spTree>
    <p:extLst>
      <p:ext uri="{BB962C8B-B14F-4D97-AF65-F5344CB8AC3E}">
        <p14:creationId xmlns:p14="http://schemas.microsoft.com/office/powerpoint/2010/main" val="456150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sv-SE"/>
              <a:t>Klicka här för att ändra mall för rubrikformat</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42E795E3-BB59-47F6-BDBA-38088952D2F8}" type="datetimeFigureOut">
              <a:rPr lang="sv-SE" smtClean="0"/>
              <a:t>2025-01-18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8F29ADD3-1DCE-4A16-965C-D5C02CCCBF26}" type="slidenum">
              <a:rPr lang="sv-SE" smtClean="0"/>
              <a:t>‹#›</a:t>
            </a:fld>
            <a:endParaRPr lang="sv-SE"/>
          </a:p>
        </p:txBody>
      </p:sp>
    </p:spTree>
    <p:extLst>
      <p:ext uri="{BB962C8B-B14F-4D97-AF65-F5344CB8AC3E}">
        <p14:creationId xmlns:p14="http://schemas.microsoft.com/office/powerpoint/2010/main" val="3560680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42E795E3-BB59-47F6-BDBA-38088952D2F8}" type="datetimeFigureOut">
              <a:rPr lang="sv-SE" smtClean="0"/>
              <a:t>2025-01-18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8F29ADD3-1DCE-4A16-965C-D5C02CCCBF26}" type="slidenum">
              <a:rPr lang="sv-SE" smtClean="0"/>
              <a:t>‹#›</a:t>
            </a:fld>
            <a:endParaRPr lang="sv-SE"/>
          </a:p>
        </p:txBody>
      </p:sp>
    </p:spTree>
    <p:extLst>
      <p:ext uri="{BB962C8B-B14F-4D97-AF65-F5344CB8AC3E}">
        <p14:creationId xmlns:p14="http://schemas.microsoft.com/office/powerpoint/2010/main" val="3753922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6.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2E795E3-BB59-47F6-BDBA-38088952D2F8}" type="datetimeFigureOut">
              <a:rPr lang="sv-SE" smtClean="0"/>
              <a:t>2025-01-18</a:t>
            </a:fld>
            <a:endParaRPr lang="sv-SE"/>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sv-SE"/>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F29ADD3-1DCE-4A16-965C-D5C02CCCBF26}" type="slidenum">
              <a:rPr lang="sv-SE" smtClean="0"/>
              <a:t>‹#›</a:t>
            </a:fld>
            <a:endParaRPr lang="sv-SE"/>
          </a:p>
        </p:txBody>
      </p:sp>
    </p:spTree>
    <p:extLst>
      <p:ext uri="{BB962C8B-B14F-4D97-AF65-F5344CB8AC3E}">
        <p14:creationId xmlns:p14="http://schemas.microsoft.com/office/powerpoint/2010/main" val="3107382219"/>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3DDED6E-385F-4CBA-B94D-2FFDA5BB1EDF}" type="datetimeFigureOut">
              <a:rPr lang="sv-SE" smtClean="0"/>
              <a:t>2025-01-18</a:t>
            </a:fld>
            <a:endParaRPr lang="sv-SE"/>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97832A6-1388-4689-AFA2-51637C161937}" type="slidenum">
              <a:rPr lang="sv-SE" smtClean="0"/>
              <a:t>‹#›</a:t>
            </a:fld>
            <a:endParaRPr lang="sv-SE"/>
          </a:p>
        </p:txBody>
      </p:sp>
    </p:spTree>
    <p:extLst>
      <p:ext uri="{BB962C8B-B14F-4D97-AF65-F5344CB8AC3E}">
        <p14:creationId xmlns:p14="http://schemas.microsoft.com/office/powerpoint/2010/main" val="416420905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0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02.xml.rels><?xml version="1.0" encoding="UTF-8" standalone="yes"?>
<Relationships xmlns="http://schemas.openxmlformats.org/package/2006/relationships"><Relationship Id="rId3" Type="http://schemas.microsoft.com/office/2018/10/relationships/comments" Target="../comments/modernComment_218_D1C955F9.xml"/><Relationship Id="rId2" Type="http://schemas.openxmlformats.org/officeDocument/2006/relationships/notesSlide" Target="../notesSlides/notesSlide86.xml"/><Relationship Id="rId1" Type="http://schemas.openxmlformats.org/officeDocument/2006/relationships/slideLayout" Target="../slideLayouts/slideLayout20.xml"/><Relationship Id="rId5" Type="http://schemas.openxmlformats.org/officeDocument/2006/relationships/image" Target="../media/image37.png"/><Relationship Id="rId4" Type="http://schemas.openxmlformats.org/officeDocument/2006/relationships/image" Target="../media/image36.jpg"/></Relationships>
</file>

<file path=ppt/slides/_rels/slide103.xml.rels><?xml version="1.0" encoding="UTF-8" standalone="yes"?>
<Relationships xmlns="http://schemas.openxmlformats.org/package/2006/relationships"><Relationship Id="rId3" Type="http://schemas.microsoft.com/office/2018/10/relationships/comments" Target="../comments/modernComment_262_32E657DE.xml"/><Relationship Id="rId2" Type="http://schemas.openxmlformats.org/officeDocument/2006/relationships/notesSlide" Target="../notesSlides/notesSlide87.xml"/><Relationship Id="rId1" Type="http://schemas.openxmlformats.org/officeDocument/2006/relationships/slideLayout" Target="../slideLayouts/slideLayout20.xml"/><Relationship Id="rId5" Type="http://schemas.openxmlformats.org/officeDocument/2006/relationships/image" Target="../media/image37.png"/><Relationship Id="rId4" Type="http://schemas.openxmlformats.org/officeDocument/2006/relationships/image" Target="../media/image36.jpg"/></Relationships>
</file>

<file path=ppt/slides/_rels/slide104.xml.rels><?xml version="1.0" encoding="UTF-8" standalone="yes"?>
<Relationships xmlns="http://schemas.openxmlformats.org/package/2006/relationships"><Relationship Id="rId3" Type="http://schemas.microsoft.com/office/2018/10/relationships/comments" Target="../comments/modernComment_263_892F412A.xml"/><Relationship Id="rId2" Type="http://schemas.openxmlformats.org/officeDocument/2006/relationships/notesSlide" Target="../notesSlides/notesSlide88.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05.xml.rels><?xml version="1.0" encoding="UTF-8" standalone="yes"?>
<Relationships xmlns="http://schemas.openxmlformats.org/package/2006/relationships"><Relationship Id="rId3" Type="http://schemas.microsoft.com/office/2018/10/relationships/comments" Target="../comments/modernComment_264_BBA33413.xml"/><Relationship Id="rId2" Type="http://schemas.openxmlformats.org/officeDocument/2006/relationships/notesSlide" Target="../notesSlides/notesSlide89.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06.xml.rels><?xml version="1.0" encoding="UTF-8" standalone="yes"?>
<Relationships xmlns="http://schemas.openxmlformats.org/package/2006/relationships"><Relationship Id="rId3" Type="http://schemas.microsoft.com/office/2018/10/relationships/comments" Target="../comments/modernComment_265_3D11C6B3.xml"/><Relationship Id="rId2" Type="http://schemas.openxmlformats.org/officeDocument/2006/relationships/notesSlide" Target="../notesSlides/notesSlide90.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07.xml.rels><?xml version="1.0" encoding="UTF-8" standalone="yes"?>
<Relationships xmlns="http://schemas.openxmlformats.org/package/2006/relationships"><Relationship Id="rId3" Type="http://schemas.microsoft.com/office/2018/10/relationships/comments" Target="../comments/modernComment_266_4AC71909.xml"/><Relationship Id="rId2" Type="http://schemas.openxmlformats.org/officeDocument/2006/relationships/notesSlide" Target="../notesSlides/notesSlide91.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0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09.xml.rels><?xml version="1.0" encoding="UTF-8" standalone="yes"?>
<Relationships xmlns="http://schemas.openxmlformats.org/package/2006/relationships"><Relationship Id="rId3" Type="http://schemas.microsoft.com/office/2018/10/relationships/comments" Target="../comments/modernComment_268_1F514BAA.xml"/><Relationship Id="rId2" Type="http://schemas.openxmlformats.org/officeDocument/2006/relationships/notesSlide" Target="../notesSlides/notesSlide92.xml"/><Relationship Id="rId1" Type="http://schemas.openxmlformats.org/officeDocument/2006/relationships/slideLayout" Target="../slideLayouts/slideLayout20.xml"/><Relationship Id="rId5" Type="http://schemas.openxmlformats.org/officeDocument/2006/relationships/image" Target="../media/image37.png"/><Relationship Id="rId4" Type="http://schemas.openxmlformats.org/officeDocument/2006/relationships/image" Target="../media/image36.jp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1.png"/></Relationships>
</file>

<file path=ppt/slides/_rels/slide110.xml.rels><?xml version="1.0" encoding="UTF-8" standalone="yes"?>
<Relationships xmlns="http://schemas.openxmlformats.org/package/2006/relationships"><Relationship Id="rId3" Type="http://schemas.microsoft.com/office/2018/10/relationships/comments" Target="../comments/modernComment_269_DF7389E.xml"/><Relationship Id="rId2" Type="http://schemas.openxmlformats.org/officeDocument/2006/relationships/notesSlide" Target="../notesSlides/notesSlide93.xml"/><Relationship Id="rId1" Type="http://schemas.openxmlformats.org/officeDocument/2006/relationships/slideLayout" Target="../slideLayouts/slideLayout20.xml"/><Relationship Id="rId5" Type="http://schemas.openxmlformats.org/officeDocument/2006/relationships/image" Target="../media/image37.png"/><Relationship Id="rId4" Type="http://schemas.openxmlformats.org/officeDocument/2006/relationships/image" Target="../media/image36.jpg"/></Relationships>
</file>

<file path=ppt/slides/_rels/slide111.xml.rels><?xml version="1.0" encoding="UTF-8" standalone="yes"?>
<Relationships xmlns="http://schemas.openxmlformats.org/package/2006/relationships"><Relationship Id="rId3" Type="http://schemas.microsoft.com/office/2018/10/relationships/comments" Target="../comments/modernComment_26A_C06A1E6B.xml"/><Relationship Id="rId2" Type="http://schemas.openxmlformats.org/officeDocument/2006/relationships/notesSlide" Target="../notesSlides/notesSlide94.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12.xml.rels><?xml version="1.0" encoding="UTF-8" standalone="yes"?>
<Relationships xmlns="http://schemas.openxmlformats.org/package/2006/relationships"><Relationship Id="rId3" Type="http://schemas.microsoft.com/office/2018/10/relationships/comments" Target="../comments/modernComment_26B_482D7236.xml"/><Relationship Id="rId2" Type="http://schemas.openxmlformats.org/officeDocument/2006/relationships/notesSlide" Target="../notesSlides/notesSlide95.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13.xml.rels><?xml version="1.0" encoding="UTF-8" standalone="yes"?>
<Relationships xmlns="http://schemas.openxmlformats.org/package/2006/relationships"><Relationship Id="rId3" Type="http://schemas.microsoft.com/office/2018/10/relationships/comments" Target="../comments/modernComment_26C_6A9B36F6.xml"/><Relationship Id="rId2" Type="http://schemas.openxmlformats.org/officeDocument/2006/relationships/notesSlide" Target="../notesSlides/notesSlide96.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14.xml.rels><?xml version="1.0" encoding="UTF-8" standalone="yes"?>
<Relationships xmlns="http://schemas.openxmlformats.org/package/2006/relationships"><Relationship Id="rId3" Type="http://schemas.microsoft.com/office/2018/10/relationships/comments" Target="../comments/modernComment_26D_6CB175B8.xml"/><Relationship Id="rId2" Type="http://schemas.openxmlformats.org/officeDocument/2006/relationships/notesSlide" Target="../notesSlides/notesSlide97.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16.xml.rels><?xml version="1.0" encoding="UTF-8" standalone="yes"?>
<Relationships xmlns="http://schemas.openxmlformats.org/package/2006/relationships"><Relationship Id="rId3" Type="http://schemas.microsoft.com/office/2018/10/relationships/comments" Target="../comments/modernComment_108_60293ECA.xml"/><Relationship Id="rId2" Type="http://schemas.openxmlformats.org/officeDocument/2006/relationships/notesSlide" Target="../notesSlides/notesSlide98.xml"/><Relationship Id="rId1" Type="http://schemas.openxmlformats.org/officeDocument/2006/relationships/slideLayout" Target="../slideLayouts/slideLayout20.xml"/><Relationship Id="rId5" Type="http://schemas.openxmlformats.org/officeDocument/2006/relationships/image" Target="../media/image37.png"/><Relationship Id="rId4" Type="http://schemas.openxmlformats.org/officeDocument/2006/relationships/image" Target="../media/image36.jpg"/></Relationships>
</file>

<file path=ppt/slides/_rels/slide1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99.xml"/><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1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00.xml"/><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119.xml.rels><?xml version="1.0" encoding="UTF-8" standalone="yes"?>
<Relationships xmlns="http://schemas.openxmlformats.org/package/2006/relationships"><Relationship Id="rId3" Type="http://schemas.microsoft.com/office/2018/10/relationships/comments" Target="../comments/modernComment_10D_43A5C31E.xml"/><Relationship Id="rId2" Type="http://schemas.openxmlformats.org/officeDocument/2006/relationships/notesSlide" Target="../notesSlides/notesSlide101.xml"/><Relationship Id="rId1" Type="http://schemas.openxmlformats.org/officeDocument/2006/relationships/slideLayout" Target="../slideLayouts/slideLayout20.xml"/><Relationship Id="rId5" Type="http://schemas.openxmlformats.org/officeDocument/2006/relationships/image" Target="../media/image37.png"/><Relationship Id="rId4" Type="http://schemas.openxmlformats.org/officeDocument/2006/relationships/image" Target="../media/image36.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microsoft.com/office/2018/10/relationships/comments" Target="../comments/modernComment_10E_C46DF1B6.xml"/><Relationship Id="rId2" Type="http://schemas.openxmlformats.org/officeDocument/2006/relationships/notesSlide" Target="../notesSlides/notesSlide102.xml"/><Relationship Id="rId1" Type="http://schemas.openxmlformats.org/officeDocument/2006/relationships/slideLayout" Target="../slideLayouts/slideLayout20.xml"/><Relationship Id="rId5" Type="http://schemas.openxmlformats.org/officeDocument/2006/relationships/image" Target="../media/image37.png"/><Relationship Id="rId4" Type="http://schemas.openxmlformats.org/officeDocument/2006/relationships/image" Target="../media/image36.jpg"/></Relationships>
</file>

<file path=ppt/slides/_rels/slide121.xml.rels><?xml version="1.0" encoding="UTF-8" standalone="yes"?>
<Relationships xmlns="http://schemas.openxmlformats.org/package/2006/relationships"><Relationship Id="rId3" Type="http://schemas.microsoft.com/office/2018/10/relationships/comments" Target="../comments/modernComment_239_8F9EC9BE.xml"/><Relationship Id="rId2" Type="http://schemas.openxmlformats.org/officeDocument/2006/relationships/notesSlide" Target="../notesSlides/notesSlide103.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23.xml.rels><?xml version="1.0" encoding="UTF-8" standalone="yes"?>
<Relationships xmlns="http://schemas.openxmlformats.org/package/2006/relationships"><Relationship Id="rId3" Type="http://schemas.microsoft.com/office/2018/10/relationships/comments" Target="../comments/modernComment_172_DD91435D.xml"/><Relationship Id="rId2" Type="http://schemas.openxmlformats.org/officeDocument/2006/relationships/notesSlide" Target="../notesSlides/notesSlide104.xml"/><Relationship Id="rId1" Type="http://schemas.openxmlformats.org/officeDocument/2006/relationships/slideLayout" Target="../slideLayouts/slideLayout20.xml"/><Relationship Id="rId5" Type="http://schemas.openxmlformats.org/officeDocument/2006/relationships/image" Target="../media/image37.png"/><Relationship Id="rId4" Type="http://schemas.openxmlformats.org/officeDocument/2006/relationships/image" Target="../media/image36.jpg"/></Relationships>
</file>

<file path=ppt/slides/_rels/slide12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0.xml"/></Relationships>
</file>

<file path=ppt/slides/_rels/slide125.xml.rels><?xml version="1.0" encoding="UTF-8" standalone="yes"?>
<Relationships xmlns="http://schemas.openxmlformats.org/package/2006/relationships"><Relationship Id="rId3" Type="http://schemas.microsoft.com/office/2018/10/relationships/comments" Target="../comments/modernComment_127_B726A177.xml"/><Relationship Id="rId2" Type="http://schemas.openxmlformats.org/officeDocument/2006/relationships/notesSlide" Target="../notesSlides/notesSlide105.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26.xml.rels><?xml version="1.0" encoding="UTF-8" standalone="yes"?>
<Relationships xmlns="http://schemas.openxmlformats.org/package/2006/relationships"><Relationship Id="rId3" Type="http://schemas.microsoft.com/office/2018/10/relationships/comments" Target="../comments/modernComment_173_ADEAE4E9.xml"/><Relationship Id="rId2" Type="http://schemas.openxmlformats.org/officeDocument/2006/relationships/notesSlide" Target="../notesSlides/notesSlide106.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27.xml.rels><?xml version="1.0" encoding="UTF-8" standalone="yes"?>
<Relationships xmlns="http://schemas.openxmlformats.org/package/2006/relationships"><Relationship Id="rId3" Type="http://schemas.microsoft.com/office/2018/10/relationships/comments" Target="../comments/modernComment_23A_27C35BF1.xml"/><Relationship Id="rId2" Type="http://schemas.openxmlformats.org/officeDocument/2006/relationships/notesSlide" Target="../notesSlides/notesSlide107.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28.xml.rels><?xml version="1.0" encoding="UTF-8" standalone="yes"?>
<Relationships xmlns="http://schemas.openxmlformats.org/package/2006/relationships"><Relationship Id="rId3" Type="http://schemas.microsoft.com/office/2018/10/relationships/comments" Target="../comments/modernComment_23B_2D9F257A.xml"/><Relationship Id="rId2" Type="http://schemas.openxmlformats.org/officeDocument/2006/relationships/notesSlide" Target="../notesSlides/notesSlide108.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0.xml.rels><?xml version="1.0" encoding="UTF-8" standalone="yes"?>
<Relationships xmlns="http://schemas.openxmlformats.org/package/2006/relationships"><Relationship Id="rId3" Type="http://schemas.microsoft.com/office/2018/10/relationships/comments" Target="../comments/modernComment_175_A1F64A15.xml"/><Relationship Id="rId2" Type="http://schemas.openxmlformats.org/officeDocument/2006/relationships/notesSlide" Target="../notesSlides/notesSlide109.xml"/><Relationship Id="rId1" Type="http://schemas.openxmlformats.org/officeDocument/2006/relationships/slideLayout" Target="../slideLayouts/slideLayout20.xml"/><Relationship Id="rId5" Type="http://schemas.openxmlformats.org/officeDocument/2006/relationships/image" Target="../media/image37.png"/><Relationship Id="rId4" Type="http://schemas.openxmlformats.org/officeDocument/2006/relationships/image" Target="../media/image36.jpg"/></Relationships>
</file>

<file path=ppt/slides/_rels/slide131.xml.rels><?xml version="1.0" encoding="UTF-8" standalone="yes"?>
<Relationships xmlns="http://schemas.openxmlformats.org/package/2006/relationships"><Relationship Id="rId3" Type="http://schemas.microsoft.com/office/2018/10/relationships/comments" Target="../comments/modernComment_177_C30190A6.xml"/><Relationship Id="rId2" Type="http://schemas.openxmlformats.org/officeDocument/2006/relationships/notesSlide" Target="../notesSlides/notesSlide110.xml"/><Relationship Id="rId1" Type="http://schemas.openxmlformats.org/officeDocument/2006/relationships/slideLayout" Target="../slideLayouts/slideLayout20.xml"/><Relationship Id="rId5" Type="http://schemas.openxmlformats.org/officeDocument/2006/relationships/image" Target="../media/image37.png"/><Relationship Id="rId4" Type="http://schemas.openxmlformats.org/officeDocument/2006/relationships/image" Target="../media/image36.jpg"/></Relationships>
</file>

<file path=ppt/slides/_rels/slide1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33.xml.rels><?xml version="1.0" encoding="UTF-8" standalone="yes"?>
<Relationships xmlns="http://schemas.openxmlformats.org/package/2006/relationships"><Relationship Id="rId3" Type="http://schemas.microsoft.com/office/2018/10/relationships/comments" Target="../comments/modernComment_195_59716EBF.xml"/><Relationship Id="rId2" Type="http://schemas.openxmlformats.org/officeDocument/2006/relationships/notesSlide" Target="../notesSlides/notesSlide111.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34.xml.rels><?xml version="1.0" encoding="UTF-8" standalone="yes"?>
<Relationships xmlns="http://schemas.openxmlformats.org/package/2006/relationships"><Relationship Id="rId3" Type="http://schemas.microsoft.com/office/2018/10/relationships/comments" Target="../comments/modernComment_196_39F0FB5B.xml"/><Relationship Id="rId2" Type="http://schemas.openxmlformats.org/officeDocument/2006/relationships/notesSlide" Target="../notesSlides/notesSlide112.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35.xml.rels><?xml version="1.0" encoding="UTF-8" standalone="yes"?>
<Relationships xmlns="http://schemas.openxmlformats.org/package/2006/relationships"><Relationship Id="rId3" Type="http://schemas.microsoft.com/office/2018/10/relationships/comments" Target="../comments/modernComment_197_53BAC426.xml"/><Relationship Id="rId2" Type="http://schemas.openxmlformats.org/officeDocument/2006/relationships/notesSlide" Target="../notesSlides/notesSlide113.xml"/><Relationship Id="rId1" Type="http://schemas.openxmlformats.org/officeDocument/2006/relationships/slideLayout" Target="../slideLayouts/slideLayout20.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6.jpg"/></Relationships>
</file>

<file path=ppt/slides/_rels/slide1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37.xml.rels><?xml version="1.0" encoding="UTF-8" standalone="yes"?>
<Relationships xmlns="http://schemas.openxmlformats.org/package/2006/relationships"><Relationship Id="rId3" Type="http://schemas.microsoft.com/office/2018/10/relationships/comments" Target="../comments/modernComment_26F_52904D7F.xml"/><Relationship Id="rId2" Type="http://schemas.openxmlformats.org/officeDocument/2006/relationships/notesSlide" Target="../notesSlides/notesSlide114.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38.xml.rels><?xml version="1.0" encoding="UTF-8" standalone="yes"?>
<Relationships xmlns="http://schemas.openxmlformats.org/package/2006/relationships"><Relationship Id="rId3" Type="http://schemas.microsoft.com/office/2018/10/relationships/comments" Target="../comments/modernComment_270_C20CDDD5.xml"/><Relationship Id="rId2" Type="http://schemas.openxmlformats.org/officeDocument/2006/relationships/notesSlide" Target="../notesSlides/notesSlide115.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39.xml.rels><?xml version="1.0" encoding="UTF-8" standalone="yes"?>
<Relationships xmlns="http://schemas.openxmlformats.org/package/2006/relationships"><Relationship Id="rId3" Type="http://schemas.microsoft.com/office/2018/10/relationships/comments" Target="../comments/modernComment_271_D2F94307.xml"/><Relationship Id="rId2" Type="http://schemas.openxmlformats.org/officeDocument/2006/relationships/notesSlide" Target="../notesSlides/notesSlide116.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4.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0.xml.rels><?xml version="1.0" encoding="UTF-8" standalone="yes"?>
<Relationships xmlns="http://schemas.openxmlformats.org/package/2006/relationships"><Relationship Id="rId3" Type="http://schemas.microsoft.com/office/2018/10/relationships/comments" Target="../comments/modernComment_272_65A1CF9D.xml"/><Relationship Id="rId2" Type="http://schemas.openxmlformats.org/officeDocument/2006/relationships/notesSlide" Target="../notesSlides/notesSlide117.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41.xml.rels><?xml version="1.0" encoding="UTF-8" standalone="yes"?>
<Relationships xmlns="http://schemas.openxmlformats.org/package/2006/relationships"><Relationship Id="rId3" Type="http://schemas.microsoft.com/office/2018/10/relationships/comments" Target="../comments/modernComment_273_152AC0B5.xml"/><Relationship Id="rId2" Type="http://schemas.openxmlformats.org/officeDocument/2006/relationships/notesSlide" Target="../notesSlides/notesSlide118.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42.xml.rels><?xml version="1.0" encoding="UTF-8" standalone="yes"?>
<Relationships xmlns="http://schemas.openxmlformats.org/package/2006/relationships"><Relationship Id="rId3" Type="http://schemas.microsoft.com/office/2018/10/relationships/comments" Target="../comments/modernComment_274_A5705535.xml"/><Relationship Id="rId2" Type="http://schemas.openxmlformats.org/officeDocument/2006/relationships/notesSlide" Target="../notesSlides/notesSlide119.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43.xml.rels><?xml version="1.0" encoding="UTF-8" standalone="yes"?>
<Relationships xmlns="http://schemas.openxmlformats.org/package/2006/relationships"><Relationship Id="rId3" Type="http://schemas.microsoft.com/office/2018/10/relationships/comments" Target="../comments/modernComment_275_433B9BAE.xml"/><Relationship Id="rId2" Type="http://schemas.openxmlformats.org/officeDocument/2006/relationships/notesSlide" Target="../notesSlides/notesSlide120.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44.xml.rels><?xml version="1.0" encoding="UTF-8" standalone="yes"?>
<Relationships xmlns="http://schemas.openxmlformats.org/package/2006/relationships"><Relationship Id="rId3" Type="http://schemas.microsoft.com/office/2018/10/relationships/comments" Target="../comments/modernComment_276_94B4A6D1.xml"/><Relationship Id="rId2" Type="http://schemas.openxmlformats.org/officeDocument/2006/relationships/notesSlide" Target="../notesSlides/notesSlide121.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45.xml.rels><?xml version="1.0" encoding="UTF-8" standalone="yes"?>
<Relationships xmlns="http://schemas.openxmlformats.org/package/2006/relationships"><Relationship Id="rId3" Type="http://schemas.microsoft.com/office/2018/10/relationships/comments" Target="../comments/modernComment_277_213DDD4F.xml"/><Relationship Id="rId2" Type="http://schemas.openxmlformats.org/officeDocument/2006/relationships/notesSlide" Target="../notesSlides/notesSlide122.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46.xml.rels><?xml version="1.0" encoding="UTF-8" standalone="yes"?>
<Relationships xmlns="http://schemas.openxmlformats.org/package/2006/relationships"><Relationship Id="rId3" Type="http://schemas.microsoft.com/office/2018/10/relationships/comments" Target="../comments/modernComment_179_2099884B.xml"/><Relationship Id="rId2" Type="http://schemas.openxmlformats.org/officeDocument/2006/relationships/notesSlide" Target="../notesSlides/notesSlide123.xml"/><Relationship Id="rId1" Type="http://schemas.openxmlformats.org/officeDocument/2006/relationships/slideLayout" Target="../slideLayouts/slideLayout20.xml"/></Relationships>
</file>

<file path=ppt/slides/_rels/slide147.xml.rels><?xml version="1.0" encoding="UTF-8" standalone="yes"?>
<Relationships xmlns="http://schemas.openxmlformats.org/package/2006/relationships"><Relationship Id="rId3" Type="http://schemas.microsoft.com/office/2018/10/relationships/comments" Target="../comments/modernComment_178_5FA2775D.xml"/><Relationship Id="rId2" Type="http://schemas.openxmlformats.org/officeDocument/2006/relationships/notesSlide" Target="../notesSlides/notesSlide124.xml"/><Relationship Id="rId1" Type="http://schemas.openxmlformats.org/officeDocument/2006/relationships/slideLayout" Target="../slideLayouts/slideLayout20.xml"/><Relationship Id="rId5" Type="http://schemas.openxmlformats.org/officeDocument/2006/relationships/image" Target="../media/image37.png"/><Relationship Id="rId4" Type="http://schemas.openxmlformats.org/officeDocument/2006/relationships/image" Target="../media/image36.jp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9.xml.rels><?xml version="1.0" encoding="UTF-8" standalone="yes"?>
<Relationships xmlns="http://schemas.openxmlformats.org/package/2006/relationships"><Relationship Id="rId3" Type="http://schemas.microsoft.com/office/2018/10/relationships/comments" Target="../comments/modernComment_125_880D389E.xml"/><Relationship Id="rId2" Type="http://schemas.openxmlformats.org/officeDocument/2006/relationships/notesSlide" Target="../notesSlides/notesSlide125.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15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26.xml"/><Relationship Id="rId1" Type="http://schemas.openxmlformats.org/officeDocument/2006/relationships/slideLayout" Target="../slideLayouts/slideLayout2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0.xml"/></Relationships>
</file>

<file path=ppt/slides/_rels/slide15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0.xml"/></Relationships>
</file>

<file path=ppt/slides/_rels/slide15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0.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6.xml.rels><?xml version="1.0" encoding="UTF-8" standalone="yes"?>
<Relationships xmlns="http://schemas.openxmlformats.org/package/2006/relationships"><Relationship Id="rId3" Type="http://schemas.microsoft.com/office/2018/10/relationships/comments" Target="../comments/modernComment_181_629E0F1.xml"/><Relationship Id="rId2" Type="http://schemas.openxmlformats.org/officeDocument/2006/relationships/notesSlide" Target="../notesSlides/notesSlide127.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5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0.xml"/></Relationships>
</file>

<file path=ppt/slides/_rels/slide15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0.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microsoft.com/office/2018/10/relationships/comments" Target="../comments/modernComment_185_1E4FE288.xml"/><Relationship Id="rId2" Type="http://schemas.openxmlformats.org/officeDocument/2006/relationships/notesSlide" Target="../notesSlides/notesSlide128.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6.jpg"/><Relationship Id="rId1" Type="http://schemas.openxmlformats.org/officeDocument/2006/relationships/slideLayout" Target="../slideLayouts/slideLayout20.xml"/><Relationship Id="rId4" Type="http://schemas.openxmlformats.org/officeDocument/2006/relationships/image" Target="../media/image41.svg"/></Relationships>
</file>

<file path=ppt/slides/_rels/slide162.xml.rels><?xml version="1.0" encoding="UTF-8" standalone="yes"?>
<Relationships xmlns="http://schemas.openxmlformats.org/package/2006/relationships"><Relationship Id="rId3" Type="http://schemas.microsoft.com/office/2018/10/relationships/comments" Target="../comments/modernComment_187_8FAF8C1A.xml"/><Relationship Id="rId2" Type="http://schemas.openxmlformats.org/officeDocument/2006/relationships/notesSlide" Target="../notesSlides/notesSlide129.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63.xml.rels><?xml version="1.0" encoding="UTF-8" standalone="yes"?>
<Relationships xmlns="http://schemas.openxmlformats.org/package/2006/relationships"><Relationship Id="rId3" Type="http://schemas.microsoft.com/office/2018/10/relationships/comments" Target="../comments/modernComment_188_90A6C903.xml"/><Relationship Id="rId2" Type="http://schemas.openxmlformats.org/officeDocument/2006/relationships/notesSlide" Target="../notesSlides/notesSlide130.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6.jpg"/><Relationship Id="rId1" Type="http://schemas.openxmlformats.org/officeDocument/2006/relationships/slideLayout" Target="../slideLayouts/slideLayout20.xml"/><Relationship Id="rId4" Type="http://schemas.openxmlformats.org/officeDocument/2006/relationships/image" Target="../media/image41.svg"/></Relationships>
</file>

<file path=ppt/slides/_rels/slide165.xml.rels><?xml version="1.0" encoding="UTF-8" standalone="yes"?>
<Relationships xmlns="http://schemas.openxmlformats.org/package/2006/relationships"><Relationship Id="rId3" Type="http://schemas.microsoft.com/office/2018/10/relationships/comments" Target="../comments/modernComment_18A_7595529F.xml"/><Relationship Id="rId2" Type="http://schemas.openxmlformats.org/officeDocument/2006/relationships/notesSlide" Target="../notesSlides/notesSlide131.xml"/><Relationship Id="rId1" Type="http://schemas.openxmlformats.org/officeDocument/2006/relationships/slideLayout" Target="../slideLayouts/slideLayout20.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6.jpg"/></Relationships>
</file>

<file path=ppt/slides/_rels/slide16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0.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0.xml"/></Relationships>
</file>

<file path=ppt/slides/_rels/slide169.xml.rels><?xml version="1.0" encoding="UTF-8" standalone="yes"?>
<Relationships xmlns="http://schemas.openxmlformats.org/package/2006/relationships"><Relationship Id="rId3" Type="http://schemas.microsoft.com/office/2018/10/relationships/comments" Target="../comments/modernComment_18E_75E0D39.xml"/><Relationship Id="rId2" Type="http://schemas.openxmlformats.org/officeDocument/2006/relationships/notesSlide" Target="../notesSlides/notesSlide132.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7.xml.rels><?xml version="1.0" encoding="UTF-8" standalone="yes"?>
<Relationships xmlns="http://schemas.openxmlformats.org/package/2006/relationships"><Relationship Id="rId3" Type="http://schemas.openxmlformats.org/officeDocument/2006/relationships/hyperlink" Target="https://www.mentimeter.com/app/presentation/aljhpm2my2ubriqm3oy9gyryajistypp/edit?question=gmjcwehcpn8w"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9.emf"/></Relationships>
</file>

<file path=ppt/slides/_rels/slide170.xml.rels><?xml version="1.0" encoding="UTF-8" standalone="yes"?>
<Relationships xmlns="http://schemas.openxmlformats.org/package/2006/relationships"><Relationship Id="rId3" Type="http://schemas.microsoft.com/office/2018/10/relationships/comments" Target="../comments/modernComment_18F_32B4EC71.xml"/><Relationship Id="rId2" Type="http://schemas.openxmlformats.org/officeDocument/2006/relationships/notesSlide" Target="../notesSlides/notesSlide133.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71.xml.rels><?xml version="1.0" encoding="UTF-8" standalone="yes"?>
<Relationships xmlns="http://schemas.openxmlformats.org/package/2006/relationships"><Relationship Id="rId3" Type="http://schemas.microsoft.com/office/2018/10/relationships/comments" Target="../comments/modernComment_190_3F1DBE2C.xml"/><Relationship Id="rId2" Type="http://schemas.openxmlformats.org/officeDocument/2006/relationships/notesSlide" Target="../notesSlides/notesSlide134.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72.xml.rels><?xml version="1.0" encoding="UTF-8" standalone="yes"?>
<Relationships xmlns="http://schemas.openxmlformats.org/package/2006/relationships"><Relationship Id="rId3" Type="http://schemas.microsoft.com/office/2018/10/relationships/comments" Target="../comments/modernComment_191_B682F84E.xml"/><Relationship Id="rId2" Type="http://schemas.openxmlformats.org/officeDocument/2006/relationships/notesSlide" Target="../notesSlides/notesSlide135.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4.xml.rels><?xml version="1.0" encoding="UTF-8" standalone="yes"?>
<Relationships xmlns="http://schemas.openxmlformats.org/package/2006/relationships"><Relationship Id="rId3" Type="http://schemas.microsoft.com/office/2018/10/relationships/comments" Target="../comments/modernComment_199_FEFFB762.xml"/><Relationship Id="rId2" Type="http://schemas.openxmlformats.org/officeDocument/2006/relationships/notesSlide" Target="../notesSlides/notesSlide136.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75.xml.rels><?xml version="1.0" encoding="UTF-8" standalone="yes"?>
<Relationships xmlns="http://schemas.openxmlformats.org/package/2006/relationships"><Relationship Id="rId3" Type="http://schemas.microsoft.com/office/2018/10/relationships/comments" Target="../comments/modernComment_19A_7C375C8.xml"/><Relationship Id="rId2" Type="http://schemas.openxmlformats.org/officeDocument/2006/relationships/notesSlide" Target="../notesSlides/notesSlide137.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76.xml.rels><?xml version="1.0" encoding="UTF-8" standalone="yes"?>
<Relationships xmlns="http://schemas.openxmlformats.org/package/2006/relationships"><Relationship Id="rId3" Type="http://schemas.microsoft.com/office/2018/10/relationships/comments" Target="../comments/modernComment_19B_98228170.xml"/><Relationship Id="rId2" Type="http://schemas.openxmlformats.org/officeDocument/2006/relationships/notesSlide" Target="../notesSlides/notesSlide138.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7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0.xml"/></Relationships>
</file>

<file path=ppt/slides/_rels/slide178.xml.rels><?xml version="1.0" encoding="UTF-8" standalone="yes"?>
<Relationships xmlns="http://schemas.openxmlformats.org/package/2006/relationships"><Relationship Id="rId3" Type="http://schemas.microsoft.com/office/2018/10/relationships/comments" Target="../comments/modernComment_192_E2891AF.xml"/><Relationship Id="rId2" Type="http://schemas.openxmlformats.org/officeDocument/2006/relationships/notesSlide" Target="../notesSlides/notesSlide139.xml"/><Relationship Id="rId1" Type="http://schemas.openxmlformats.org/officeDocument/2006/relationships/slideLayout" Target="../slideLayouts/slideLayout20.xml"/></Relationships>
</file>

<file path=ppt/slides/_rels/slide17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40.xml"/><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10.pn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1.xml.rels><?xml version="1.0" encoding="UTF-8" standalone="yes"?>
<Relationships xmlns="http://schemas.openxmlformats.org/package/2006/relationships"><Relationship Id="rId3" Type="http://schemas.microsoft.com/office/2018/10/relationships/comments" Target="../comments/modernComment_19F_98BE57C8.xml"/><Relationship Id="rId2" Type="http://schemas.openxmlformats.org/officeDocument/2006/relationships/notesSlide" Target="../notesSlides/notesSlide141.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8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42.xml"/><Relationship Id="rId1" Type="http://schemas.openxmlformats.org/officeDocument/2006/relationships/slideLayout" Target="../slideLayouts/slideLayout20.xml"/></Relationships>
</file>

<file path=ppt/slides/_rels/slide183.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0.xml"/></Relationships>
</file>

<file path=ppt/slides/_rels/slide184.xml.rels><?xml version="1.0" encoding="UTF-8" standalone="yes"?>
<Relationships xmlns="http://schemas.openxmlformats.org/package/2006/relationships"><Relationship Id="rId3" Type="http://schemas.microsoft.com/office/2018/10/relationships/comments" Target="../comments/modernComment_1BB_6CBEAD5F.xml"/><Relationship Id="rId2" Type="http://schemas.openxmlformats.org/officeDocument/2006/relationships/notesSlide" Target="../notesSlides/notesSlide143.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0.xml"/></Relationships>
</file>

<file path=ppt/slides/_rels/slide18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0.xml"/></Relationships>
</file>

<file path=ppt/slides/_rels/slide18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44.xml"/><Relationship Id="rId1" Type="http://schemas.openxmlformats.org/officeDocument/2006/relationships/slideLayout" Target="../slideLayouts/slideLayout20.xml"/></Relationships>
</file>

<file path=ppt/slides/_rels/slide18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45.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0.xml.rels><?xml version="1.0" encoding="UTF-8" standalone="yes"?>
<Relationships xmlns="http://schemas.openxmlformats.org/package/2006/relationships"><Relationship Id="rId3" Type="http://schemas.microsoft.com/office/2018/10/relationships/comments" Target="../comments/modernComment_1B7_7D14AC83.xml"/><Relationship Id="rId2" Type="http://schemas.openxmlformats.org/officeDocument/2006/relationships/notesSlide" Target="../notesSlides/notesSlide146.xml"/><Relationship Id="rId1" Type="http://schemas.openxmlformats.org/officeDocument/2006/relationships/slideLayout" Target="../slideLayouts/slideLayout20.xml"/></Relationships>
</file>

<file path=ppt/slides/_rels/slide19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47.xml"/><Relationship Id="rId1" Type="http://schemas.openxmlformats.org/officeDocument/2006/relationships/slideLayout" Target="../slideLayouts/slideLayout20.xml"/></Relationships>
</file>

<file path=ppt/slides/_rels/slide192.xml.rels><?xml version="1.0" encoding="UTF-8" standalone="yes"?>
<Relationships xmlns="http://schemas.openxmlformats.org/package/2006/relationships"><Relationship Id="rId3" Type="http://schemas.microsoft.com/office/2018/10/relationships/comments" Target="../comments/modernComment_1B5_F768C6C6.xml"/><Relationship Id="rId2" Type="http://schemas.openxmlformats.org/officeDocument/2006/relationships/notesSlide" Target="../notesSlides/notesSlide148.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93.xml.rels><?xml version="1.0" encoding="UTF-8" standalone="yes"?>
<Relationships xmlns="http://schemas.openxmlformats.org/package/2006/relationships"><Relationship Id="rId3" Type="http://schemas.microsoft.com/office/2018/10/relationships/comments" Target="../comments/modernComment_1B6_5E23FEFD.xml"/><Relationship Id="rId2" Type="http://schemas.openxmlformats.org/officeDocument/2006/relationships/notesSlide" Target="../notesSlides/notesSlide149.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94.xml.rels><?xml version="1.0" encoding="UTF-8" standalone="yes"?>
<Relationships xmlns="http://schemas.openxmlformats.org/package/2006/relationships"><Relationship Id="rId3" Type="http://schemas.microsoft.com/office/2018/10/relationships/comments" Target="../comments/modernComment_1B8_85897247.xml"/><Relationship Id="rId2" Type="http://schemas.openxmlformats.org/officeDocument/2006/relationships/notesSlide" Target="../notesSlides/notesSlide150.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95.xml.rels><?xml version="1.0" encoding="UTF-8" standalone="yes"?>
<Relationships xmlns="http://schemas.openxmlformats.org/package/2006/relationships"><Relationship Id="rId3" Type="http://schemas.microsoft.com/office/2018/10/relationships/comments" Target="../comments/modernComment_1B9_C44A7D5B.xml"/><Relationship Id="rId2" Type="http://schemas.openxmlformats.org/officeDocument/2006/relationships/notesSlide" Target="../notesSlides/notesSlide151.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96.xml.rels><?xml version="1.0" encoding="UTF-8" standalone="yes"?>
<Relationships xmlns="http://schemas.openxmlformats.org/package/2006/relationships"><Relationship Id="rId3" Type="http://schemas.microsoft.com/office/2018/10/relationships/comments" Target="../comments/modernComment_1BA_9FDF1B2D.xml"/><Relationship Id="rId2" Type="http://schemas.openxmlformats.org/officeDocument/2006/relationships/notesSlide" Target="../notesSlides/notesSlide152.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197.xml.rels><?xml version="1.0" encoding="UTF-8" standalone="yes"?>
<Relationships xmlns="http://schemas.openxmlformats.org/package/2006/relationships"><Relationship Id="rId3" Type="http://schemas.microsoft.com/office/2018/10/relationships/comments" Target="../comments/modernComment_1BC_81D73A2C.xml"/><Relationship Id="rId2" Type="http://schemas.openxmlformats.org/officeDocument/2006/relationships/notesSlide" Target="../notesSlides/notesSlide153.xml"/><Relationship Id="rId1" Type="http://schemas.openxmlformats.org/officeDocument/2006/relationships/slideLayout" Target="../slideLayouts/slideLayout20.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54.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55.xml"/><Relationship Id="rId1" Type="http://schemas.openxmlformats.org/officeDocument/2006/relationships/slideLayout" Target="../slideLayouts/slideLayout20.xml"/></Relationships>
</file>

<file path=ppt/slides/_rels/slide20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56.xml"/><Relationship Id="rId1" Type="http://schemas.openxmlformats.org/officeDocument/2006/relationships/slideLayout" Target="../slideLayouts/slideLayout20.xml"/></Relationships>
</file>

<file path=ppt/slides/_rels/slide20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57.xml"/><Relationship Id="rId1" Type="http://schemas.openxmlformats.org/officeDocument/2006/relationships/slideLayout" Target="../slideLayouts/slideLayout20.xml"/></Relationships>
</file>

<file path=ppt/slides/_rels/slide203.xml.rels><?xml version="1.0" encoding="UTF-8" standalone="yes"?>
<Relationships xmlns="http://schemas.openxmlformats.org/package/2006/relationships"><Relationship Id="rId3" Type="http://schemas.microsoft.com/office/2018/10/relationships/comments" Target="../comments/modernComment_1C2_97237DC4.xml"/><Relationship Id="rId2" Type="http://schemas.openxmlformats.org/officeDocument/2006/relationships/notesSlide" Target="../notesSlides/notesSlide158.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59.xml"/><Relationship Id="rId1" Type="http://schemas.openxmlformats.org/officeDocument/2006/relationships/slideLayout" Target="../slideLayouts/slideLayout20.xml"/></Relationships>
</file>

<file path=ppt/slides/_rels/slide20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0.xml"/><Relationship Id="rId1" Type="http://schemas.openxmlformats.org/officeDocument/2006/relationships/slideLayout" Target="../slideLayouts/slideLayout20.xml"/></Relationships>
</file>

<file path=ppt/slides/_rels/slide20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1.xml"/><Relationship Id="rId1" Type="http://schemas.openxmlformats.org/officeDocument/2006/relationships/slideLayout" Target="../slideLayouts/slideLayout20.xml"/></Relationships>
</file>

<file path=ppt/slides/_rels/slide208.xml.rels><?xml version="1.0" encoding="UTF-8" standalone="yes"?>
<Relationships xmlns="http://schemas.openxmlformats.org/package/2006/relationships"><Relationship Id="rId3" Type="http://schemas.microsoft.com/office/2018/10/relationships/comments" Target="../comments/modernComment_1C8_6BA4646E.xml"/><Relationship Id="rId2" Type="http://schemas.openxmlformats.org/officeDocument/2006/relationships/notesSlide" Target="../notesSlides/notesSlide162.xml"/><Relationship Id="rId1" Type="http://schemas.openxmlformats.org/officeDocument/2006/relationships/slideLayout" Target="../slideLayouts/slideLayout20.xml"/></Relationships>
</file>

<file path=ppt/slides/_rels/slide20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3.xml"/><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microsoft.com/office/2018/10/relationships/comments" Target="../comments/modernComment_1CB_6F0190C7.xml"/><Relationship Id="rId2" Type="http://schemas.openxmlformats.org/officeDocument/2006/relationships/notesSlide" Target="../notesSlides/notesSlide164.xml"/><Relationship Id="rId1" Type="http://schemas.openxmlformats.org/officeDocument/2006/relationships/slideLayout" Target="../slideLayouts/slideLayout20.xml"/></Relationships>
</file>

<file path=ppt/slides/_rels/slide21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5.xml"/><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21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6.xml"/><Relationship Id="rId1" Type="http://schemas.openxmlformats.org/officeDocument/2006/relationships/slideLayout" Target="../slideLayouts/slideLayout20.xml"/></Relationships>
</file>

<file path=ppt/slides/_rels/slide21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7.xml"/><Relationship Id="rId1" Type="http://schemas.openxmlformats.org/officeDocument/2006/relationships/slideLayout" Target="../slideLayouts/slideLayout20.xml"/></Relationships>
</file>

<file path=ppt/slides/_rels/slide2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8.xml"/><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2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9.xml"/><Relationship Id="rId1" Type="http://schemas.openxmlformats.org/officeDocument/2006/relationships/slideLayout" Target="../slideLayouts/slideLayout20.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70.xml"/><Relationship Id="rId1" Type="http://schemas.openxmlformats.org/officeDocument/2006/relationships/slideLayout" Target="../slideLayouts/slideLayout20.xml"/></Relationships>
</file>

<file path=ppt/slides/_rels/slide2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71.xml"/><Relationship Id="rId1" Type="http://schemas.openxmlformats.org/officeDocument/2006/relationships/slideLayout" Target="../slideLayouts/slideLayout20.xml"/></Relationships>
</file>

<file path=ppt/slides/_rels/slide2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72.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73.xml"/><Relationship Id="rId1" Type="http://schemas.openxmlformats.org/officeDocument/2006/relationships/slideLayout" Target="../slideLayouts/slideLayout20.xml"/></Relationships>
</file>

<file path=ppt/slides/_rels/slide2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74.xml"/><Relationship Id="rId1" Type="http://schemas.openxmlformats.org/officeDocument/2006/relationships/slideLayout" Target="../slideLayouts/slideLayout20.xml"/></Relationships>
</file>

<file path=ppt/slides/_rels/slide2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75.xml"/><Relationship Id="rId1" Type="http://schemas.openxmlformats.org/officeDocument/2006/relationships/slideLayout" Target="../slideLayouts/slideLayout20.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4.xml.rels><?xml version="1.0" encoding="UTF-8" standalone="yes"?>
<Relationships xmlns="http://schemas.openxmlformats.org/package/2006/relationships"><Relationship Id="rId3" Type="http://schemas.microsoft.com/office/2018/10/relationships/comments" Target="../comments/modernComment_1D8_54000CA9.xml"/><Relationship Id="rId2" Type="http://schemas.openxmlformats.org/officeDocument/2006/relationships/notesSlide" Target="../notesSlides/notesSlide176.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2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77.xml"/><Relationship Id="rId1" Type="http://schemas.openxmlformats.org/officeDocument/2006/relationships/slideLayout" Target="../slideLayouts/slideLayout20.xml"/></Relationships>
</file>

<file path=ppt/slides/_rels/slide2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78.xml"/><Relationship Id="rId1" Type="http://schemas.openxmlformats.org/officeDocument/2006/relationships/slideLayout" Target="../slideLayouts/slideLayout20.xml"/></Relationships>
</file>

<file path=ppt/slides/_rels/slide227.xml.rels><?xml version="1.0" encoding="UTF-8" standalone="yes"?>
<Relationships xmlns="http://schemas.openxmlformats.org/package/2006/relationships"><Relationship Id="rId3" Type="http://schemas.microsoft.com/office/2018/10/relationships/comments" Target="../comments/modernComment_1DA_1922AC94.xml"/><Relationship Id="rId2" Type="http://schemas.openxmlformats.org/officeDocument/2006/relationships/notesSlide" Target="../notesSlides/notesSlide179.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228.xml.rels><?xml version="1.0" encoding="UTF-8" standalone="yes"?>
<Relationships xmlns="http://schemas.openxmlformats.org/package/2006/relationships"><Relationship Id="rId3" Type="http://schemas.microsoft.com/office/2018/10/relationships/comments" Target="../comments/modernComment_1DB_8FAB74CE.xml"/><Relationship Id="rId2" Type="http://schemas.openxmlformats.org/officeDocument/2006/relationships/notesSlide" Target="../notesSlides/notesSlide180.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2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8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82.xml"/><Relationship Id="rId1" Type="http://schemas.openxmlformats.org/officeDocument/2006/relationships/slideLayout" Target="../slideLayouts/slideLayout20.xml"/></Relationships>
</file>

<file path=ppt/slides/_rels/slide23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83.xml"/><Relationship Id="rId1" Type="http://schemas.openxmlformats.org/officeDocument/2006/relationships/slideLayout" Target="../slideLayouts/slideLayout20.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84.xml"/><Relationship Id="rId1" Type="http://schemas.openxmlformats.org/officeDocument/2006/relationships/slideLayout" Target="../slideLayouts/slideLayout20.xml"/></Relationships>
</file>

<file path=ppt/slides/_rels/slide2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85.xml"/><Relationship Id="rId1" Type="http://schemas.openxmlformats.org/officeDocument/2006/relationships/slideLayout" Target="../slideLayouts/slideLayout20.xml"/></Relationships>
</file>

<file path=ppt/slides/_rels/slide2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86.xml"/><Relationship Id="rId1" Type="http://schemas.openxmlformats.org/officeDocument/2006/relationships/slideLayout" Target="../slideLayouts/slideLayout20.xml"/></Relationships>
</file>

<file path=ppt/slides/_rels/slide2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87.xml"/><Relationship Id="rId1" Type="http://schemas.openxmlformats.org/officeDocument/2006/relationships/slideLayout" Target="../slideLayouts/slideLayout20.xml"/></Relationships>
</file>

<file path=ppt/slides/_rels/slide23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88.xml"/><Relationship Id="rId1" Type="http://schemas.openxmlformats.org/officeDocument/2006/relationships/slideLayout" Target="../slideLayouts/slideLayout20.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89.xml"/><Relationship Id="rId1" Type="http://schemas.openxmlformats.org/officeDocument/2006/relationships/slideLayout" Target="../slideLayouts/slideLayout20.xml"/></Relationships>
</file>

<file path=ppt/slides/_rels/slide2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90.xml"/><Relationship Id="rId1" Type="http://schemas.openxmlformats.org/officeDocument/2006/relationships/slideLayout" Target="../slideLayouts/slideLayout20.xml"/></Relationships>
</file>

<file path=ppt/slides/_rels/slide242.xml.rels><?xml version="1.0" encoding="UTF-8" standalone="yes"?>
<Relationships xmlns="http://schemas.openxmlformats.org/package/2006/relationships"><Relationship Id="rId3" Type="http://schemas.microsoft.com/office/2018/10/relationships/comments" Target="../comments/modernComment_22A_23914B09.xml"/><Relationship Id="rId2" Type="http://schemas.openxmlformats.org/officeDocument/2006/relationships/notesSlide" Target="../notesSlides/notesSlide191.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2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92.xml"/><Relationship Id="rId1" Type="http://schemas.openxmlformats.org/officeDocument/2006/relationships/slideLayout" Target="../slideLayouts/slideLayout20.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5.xml.rels><?xml version="1.0" encoding="UTF-8" standalone="yes"?>
<Relationships xmlns="http://schemas.openxmlformats.org/package/2006/relationships"><Relationship Id="rId3" Type="http://schemas.microsoft.com/office/2018/10/relationships/comments" Target="../comments/modernComment_22D_E19DA44A.xml"/><Relationship Id="rId2" Type="http://schemas.openxmlformats.org/officeDocument/2006/relationships/notesSlide" Target="../notesSlides/notesSlide193.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246.xml.rels><?xml version="1.0" encoding="UTF-8" standalone="yes"?>
<Relationships xmlns="http://schemas.openxmlformats.org/package/2006/relationships"><Relationship Id="rId3" Type="http://schemas.microsoft.com/office/2018/10/relationships/comments" Target="../comments/modernComment_22E_DC8C55C8.xml"/><Relationship Id="rId2" Type="http://schemas.openxmlformats.org/officeDocument/2006/relationships/notesSlide" Target="../notesSlides/notesSlide194.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24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95.xml"/><Relationship Id="rId1" Type="http://schemas.openxmlformats.org/officeDocument/2006/relationships/slideLayout" Target="../slideLayouts/slideLayout20.xml"/></Relationships>
</file>

<file path=ppt/slides/_rels/slide248.xml.rels><?xml version="1.0" encoding="UTF-8" standalone="yes"?>
<Relationships xmlns="http://schemas.openxmlformats.org/package/2006/relationships"><Relationship Id="rId3" Type="http://schemas.microsoft.com/office/2018/10/relationships/comments" Target="../comments/modernComment_230_6FB38FB2.xml"/><Relationship Id="rId2" Type="http://schemas.openxmlformats.org/officeDocument/2006/relationships/notesSlide" Target="../notesSlides/notesSlide196.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249.xml.rels><?xml version="1.0" encoding="UTF-8" standalone="yes"?>
<Relationships xmlns="http://schemas.openxmlformats.org/package/2006/relationships"><Relationship Id="rId3" Type="http://schemas.microsoft.com/office/2018/10/relationships/comments" Target="../comments/modernComment_1DF_992A9B99.xml"/><Relationship Id="rId2" Type="http://schemas.openxmlformats.org/officeDocument/2006/relationships/notesSlide" Target="../notesSlides/notesSlide197.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98.xml"/><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99.xml"/><Relationship Id="rId1" Type="http://schemas.openxmlformats.org/officeDocument/2006/relationships/slideLayout" Target="../slideLayouts/slideLayout20.xml"/></Relationships>
</file>

<file path=ppt/slides/_rels/slide2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00.xml"/><Relationship Id="rId1" Type="http://schemas.openxmlformats.org/officeDocument/2006/relationships/slideLayout" Target="../slideLayouts/slideLayout20.xml"/></Relationships>
</file>

<file path=ppt/slides/_rels/slide25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01.xml"/><Relationship Id="rId1" Type="http://schemas.openxmlformats.org/officeDocument/2006/relationships/slideLayout" Target="../slideLayouts/slideLayout20.xml"/></Relationships>
</file>

<file path=ppt/slides/_rels/slide25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02.xml"/><Relationship Id="rId1" Type="http://schemas.openxmlformats.org/officeDocument/2006/relationships/slideLayout" Target="../slideLayouts/slideLayout20.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03.xml"/><Relationship Id="rId1" Type="http://schemas.openxmlformats.org/officeDocument/2006/relationships/slideLayout" Target="../slideLayouts/slideLayout20.xml"/></Relationships>
</file>

<file path=ppt/slides/_rels/slide259.xml.rels><?xml version="1.0" encoding="UTF-8" standalone="yes"?>
<Relationships xmlns="http://schemas.openxmlformats.org/package/2006/relationships"><Relationship Id="rId3" Type="http://schemas.microsoft.com/office/2018/10/relationships/comments" Target="../comments/modernComment_1E8_569C8E16.xml"/><Relationship Id="rId2" Type="http://schemas.openxmlformats.org/officeDocument/2006/relationships/notesSlide" Target="../notesSlides/notesSlide204.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260.xml.rels><?xml version="1.0" encoding="UTF-8" standalone="yes"?>
<Relationships xmlns="http://schemas.openxmlformats.org/package/2006/relationships"><Relationship Id="rId3" Type="http://schemas.microsoft.com/office/2018/10/relationships/comments" Target="../comments/modernComment_1E9_104E6E4C.xml"/><Relationship Id="rId2" Type="http://schemas.openxmlformats.org/officeDocument/2006/relationships/notesSlide" Target="../notesSlides/notesSlide205.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261.xml.rels><?xml version="1.0" encoding="UTF-8" standalone="yes"?>
<Relationships xmlns="http://schemas.openxmlformats.org/package/2006/relationships"><Relationship Id="rId3" Type="http://schemas.microsoft.com/office/2018/10/relationships/comments" Target="../comments/modernComment_1EA_2F04FAF6.xml"/><Relationship Id="rId2" Type="http://schemas.openxmlformats.org/officeDocument/2006/relationships/notesSlide" Target="../notesSlides/notesSlide206.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262.xml.rels><?xml version="1.0" encoding="UTF-8" standalone="yes"?>
<Relationships xmlns="http://schemas.openxmlformats.org/package/2006/relationships"><Relationship Id="rId3" Type="http://schemas.microsoft.com/office/2018/10/relationships/comments" Target="../comments/modernComment_1EB_6620B4DC.xml"/><Relationship Id="rId2" Type="http://schemas.openxmlformats.org/officeDocument/2006/relationships/notesSlide" Target="../notesSlides/notesSlide207.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26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08.xml"/><Relationship Id="rId1" Type="http://schemas.openxmlformats.org/officeDocument/2006/relationships/slideLayout" Target="../slideLayouts/slideLayout20.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09.xml"/><Relationship Id="rId1" Type="http://schemas.openxmlformats.org/officeDocument/2006/relationships/slideLayout" Target="../slideLayouts/slideLayout20.xml"/></Relationships>
</file>

<file path=ppt/slides/_rels/slide266.xml.rels><?xml version="1.0" encoding="UTF-8" standalone="yes"?>
<Relationships xmlns="http://schemas.openxmlformats.org/package/2006/relationships"><Relationship Id="rId3" Type="http://schemas.microsoft.com/office/2018/10/relationships/comments" Target="../comments/modernComment_1F0_30D4C320.xml"/><Relationship Id="rId2" Type="http://schemas.openxmlformats.org/officeDocument/2006/relationships/notesSlide" Target="../notesSlides/notesSlide210.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267.xml.rels><?xml version="1.0" encoding="UTF-8" standalone="yes"?>
<Relationships xmlns="http://schemas.openxmlformats.org/package/2006/relationships"><Relationship Id="rId3" Type="http://schemas.microsoft.com/office/2018/10/relationships/comments" Target="../comments/modernComment_1F1_E619F247.xml"/><Relationship Id="rId2" Type="http://schemas.openxmlformats.org/officeDocument/2006/relationships/notesSlide" Target="../notesSlides/notesSlide211.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26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12.xml"/><Relationship Id="rId1" Type="http://schemas.openxmlformats.org/officeDocument/2006/relationships/slideLayout" Target="../slideLayouts/slideLayout20.xml"/></Relationships>
</file>

<file path=ppt/slides/_rels/slide26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13.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14.xml"/><Relationship Id="rId1" Type="http://schemas.openxmlformats.org/officeDocument/2006/relationships/slideLayout" Target="../slideLayouts/slideLayout20.xml"/></Relationships>
</file>

<file path=ppt/slides/_rels/slide27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15.xml"/><Relationship Id="rId1" Type="http://schemas.openxmlformats.org/officeDocument/2006/relationships/slideLayout" Target="../slideLayouts/slideLayout20.xml"/></Relationships>
</file>

<file path=ppt/slides/_rels/slide27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16.xml"/><Relationship Id="rId1" Type="http://schemas.openxmlformats.org/officeDocument/2006/relationships/slideLayout" Target="../slideLayouts/slideLayout20.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17.xml"/><Relationship Id="rId1" Type="http://schemas.openxmlformats.org/officeDocument/2006/relationships/slideLayout" Target="../slideLayouts/slideLayout20.xml"/></Relationships>
</file>

<file path=ppt/slides/_rels/slide2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18.xml"/><Relationship Id="rId1" Type="http://schemas.openxmlformats.org/officeDocument/2006/relationships/slideLayout" Target="../slideLayouts/slideLayout20.xml"/></Relationships>
</file>

<file path=ppt/slides/_rels/slide27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19.xml"/><Relationship Id="rId1" Type="http://schemas.openxmlformats.org/officeDocument/2006/relationships/slideLayout" Target="../slideLayouts/slideLayout20.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28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1.xml"/><Relationship Id="rId1" Type="http://schemas.openxmlformats.org/officeDocument/2006/relationships/slideLayout" Target="../slideLayouts/slideLayout20.xml"/></Relationships>
</file>

<file path=ppt/slides/_rels/slide28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2.xml"/><Relationship Id="rId1" Type="http://schemas.openxmlformats.org/officeDocument/2006/relationships/slideLayout" Target="../slideLayouts/slideLayout20.xml"/></Relationships>
</file>

<file path=ppt/slides/_rels/slide28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3.xml"/><Relationship Id="rId1" Type="http://schemas.openxmlformats.org/officeDocument/2006/relationships/slideLayout" Target="../slideLayouts/slideLayout20.xml"/></Relationships>
</file>

<file path=ppt/slides/_rels/slide283.xml.rels><?xml version="1.0" encoding="UTF-8" standalone="yes"?>
<Relationships xmlns="http://schemas.openxmlformats.org/package/2006/relationships"><Relationship Id="rId3" Type="http://schemas.microsoft.com/office/2018/10/relationships/comments" Target="../comments/modernComment_201_B734E48A.xml"/><Relationship Id="rId2" Type="http://schemas.openxmlformats.org/officeDocument/2006/relationships/notesSlide" Target="../notesSlides/notesSlide224.xml"/><Relationship Id="rId1" Type="http://schemas.openxmlformats.org/officeDocument/2006/relationships/slideLayout" Target="../slideLayouts/slideLayout20.xml"/></Relationships>
</file>

<file path=ppt/slides/_rels/slide28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5.xml"/><Relationship Id="rId1" Type="http://schemas.openxmlformats.org/officeDocument/2006/relationships/slideLayout" Target="../slideLayouts/slideLayout20.xml"/></Relationships>
</file>

<file path=ppt/slides/_rels/slide28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6.xml"/><Relationship Id="rId1" Type="http://schemas.openxmlformats.org/officeDocument/2006/relationships/slideLayout" Target="../slideLayouts/slideLayout20.xml"/></Relationships>
</file>

<file path=ppt/slides/_rels/slide28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7.xml"/><Relationship Id="rId1" Type="http://schemas.openxmlformats.org/officeDocument/2006/relationships/slideLayout" Target="../slideLayouts/slideLayout20.xml"/></Relationships>
</file>

<file path=ppt/slides/_rels/slide28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8.xml"/><Relationship Id="rId1" Type="http://schemas.openxmlformats.org/officeDocument/2006/relationships/slideLayout" Target="../slideLayouts/slideLayout20.xml"/></Relationships>
</file>

<file path=ppt/slides/_rels/slide28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9.xml"/><Relationship Id="rId1" Type="http://schemas.openxmlformats.org/officeDocument/2006/relationships/slideLayout" Target="../slideLayouts/slideLayout20.xml"/></Relationships>
</file>

<file path=ppt/slides/_rels/slide28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33.png"/></Relationships>
</file>

<file path=ppt/slides/_rels/slide290.xml.rels><?xml version="1.0" encoding="UTF-8" standalone="yes"?>
<Relationships xmlns="http://schemas.openxmlformats.org/package/2006/relationships"><Relationship Id="rId3" Type="http://schemas.microsoft.com/office/2018/10/relationships/comments" Target="../comments/modernComment_208_3BE08BC2.xml"/><Relationship Id="rId2" Type="http://schemas.openxmlformats.org/officeDocument/2006/relationships/notesSlide" Target="../notesSlides/notesSlide231.xml"/><Relationship Id="rId1" Type="http://schemas.openxmlformats.org/officeDocument/2006/relationships/slideLayout" Target="../slideLayouts/slideLayout20.xml"/></Relationships>
</file>

<file path=ppt/slides/_rels/slide29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2.xml"/><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292.xml.rels><?xml version="1.0" encoding="UTF-8" standalone="yes"?>
<Relationships xmlns="http://schemas.openxmlformats.org/package/2006/relationships"><Relationship Id="rId3" Type="http://schemas.microsoft.com/office/2018/10/relationships/comments" Target="../comments/modernComment_20A_44D70CDE.xml"/><Relationship Id="rId2" Type="http://schemas.openxmlformats.org/officeDocument/2006/relationships/notesSlide" Target="../notesSlides/notesSlide233.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29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4.xml"/><Relationship Id="rId1" Type="http://schemas.openxmlformats.org/officeDocument/2006/relationships/slideLayout" Target="../slideLayouts/slideLayout20.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5.xml"/><Relationship Id="rId1" Type="http://schemas.openxmlformats.org/officeDocument/2006/relationships/slideLayout" Target="../slideLayouts/slideLayout20.xml"/></Relationships>
</file>

<file path=ppt/slides/_rels/slide29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6.xml"/><Relationship Id="rId1" Type="http://schemas.openxmlformats.org/officeDocument/2006/relationships/slideLayout" Target="../slideLayouts/slideLayout20.xml"/><Relationship Id="rId5" Type="http://schemas.openxmlformats.org/officeDocument/2006/relationships/image" Target="../media/image41.svg"/><Relationship Id="rId4" Type="http://schemas.openxmlformats.org/officeDocument/2006/relationships/image" Target="../media/image40.png"/></Relationships>
</file>

<file path=ppt/slides/_rels/slide29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7.xml"/><Relationship Id="rId1" Type="http://schemas.openxmlformats.org/officeDocument/2006/relationships/slideLayout" Target="../slideLayouts/slideLayout20.xml"/><Relationship Id="rId5" Type="http://schemas.openxmlformats.org/officeDocument/2006/relationships/image" Target="../media/image41.svg"/><Relationship Id="rId4" Type="http://schemas.openxmlformats.org/officeDocument/2006/relationships/image" Target="../media/image40.png"/></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0.xml"/></Relationships>
</file>

<file path=ppt/slides/_rels/slide2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6.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9.xml"/><Relationship Id="rId1" Type="http://schemas.openxmlformats.org/officeDocument/2006/relationships/slideLayout" Target="../slideLayouts/slideLayout20.xml"/></Relationships>
</file>

<file path=ppt/slides/_rels/slide30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0.xml"/><Relationship Id="rId1" Type="http://schemas.openxmlformats.org/officeDocument/2006/relationships/slideLayout" Target="../slideLayouts/slideLayout20.xml"/></Relationships>
</file>

<file path=ppt/slides/_rels/slide30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1.xml"/><Relationship Id="rId1" Type="http://schemas.openxmlformats.org/officeDocument/2006/relationships/slideLayout" Target="../slideLayouts/slideLayout20.xml"/></Relationships>
</file>

<file path=ppt/slides/_rels/slide30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42.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0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43.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0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44.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0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45.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0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46.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0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47.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0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48.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49.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1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50.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1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51.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1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52.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53.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4.xml"/><Relationship Id="rId1" Type="http://schemas.openxmlformats.org/officeDocument/2006/relationships/slideLayout" Target="../slideLayouts/slideLayout20.xml"/></Relationships>
</file>

<file path=ppt/slides/_rels/slide3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55.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56.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57.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58.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59.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0.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1.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2.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24.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10.png"/><Relationship Id="rId2" Type="http://schemas.openxmlformats.org/officeDocument/2006/relationships/notesSlide" Target="../notesSlides/notesSlide263.xml"/><Relationship Id="rId1" Type="http://schemas.openxmlformats.org/officeDocument/2006/relationships/slideLayout" Target="../slideLayouts/slideLayout20.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3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4.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5.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6.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7.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8.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9.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3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0.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1.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2.xml"/><Relationship Id="rId1" Type="http://schemas.openxmlformats.org/officeDocument/2006/relationships/slideLayout" Target="../slideLayouts/slideLayout20.xml"/></Relationships>
</file>

<file path=ppt/slides/_rels/slide3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3.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4.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5.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6.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3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7.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3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8.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9.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0.xml"/><Relationship Id="rId1" Type="http://schemas.openxmlformats.org/officeDocument/2006/relationships/slideLayout" Target="../slideLayouts/slideLayout20.xml"/></Relationships>
</file>

<file path=ppt/slides/_rels/slide3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81.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82.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83.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84.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5.xml"/><Relationship Id="rId1" Type="http://schemas.openxmlformats.org/officeDocument/2006/relationships/slideLayout" Target="../slideLayouts/slideLayout20.xml"/></Relationships>
</file>

<file path=ppt/slides/_rels/slide34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86.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4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87.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4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88.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89.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5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90.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91.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92.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5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93.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3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microsoft.com/office/2018/10/relationships/comments" Target="../comments/modernComment_242_71BAC332.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4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fif"/><Relationship Id="rId5" Type="http://schemas.openxmlformats.org/officeDocument/2006/relationships/image" Target="../media/image14.png"/><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3" Type="http://schemas.microsoft.com/office/2018/10/relationships/comments" Target="../comments/modernComment_15D_11382B43.xml"/><Relationship Id="rId2" Type="http://schemas.openxmlformats.org/officeDocument/2006/relationships/notesSlide" Target="../notesSlides/notesSlide60.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71.xml.rels><?xml version="1.0" encoding="UTF-8" standalone="yes"?>
<Relationships xmlns="http://schemas.openxmlformats.org/package/2006/relationships"><Relationship Id="rId3" Type="http://schemas.microsoft.com/office/2018/10/relationships/comments" Target="../comments/modernComment_160_6E12FA73.xml"/><Relationship Id="rId2" Type="http://schemas.openxmlformats.org/officeDocument/2006/relationships/notesSlide" Target="../notesSlides/notesSlide61.xml"/><Relationship Id="rId1" Type="http://schemas.openxmlformats.org/officeDocument/2006/relationships/slideLayout" Target="../slideLayouts/slideLayout20.xml"/><Relationship Id="rId5" Type="http://schemas.openxmlformats.org/officeDocument/2006/relationships/image" Target="../media/image37.png"/><Relationship Id="rId4" Type="http://schemas.openxmlformats.org/officeDocument/2006/relationships/image" Target="../media/image36.jpg"/></Relationships>
</file>

<file path=ppt/slides/_rels/slide72.xml.rels><?xml version="1.0" encoding="UTF-8" standalone="yes"?>
<Relationships xmlns="http://schemas.openxmlformats.org/package/2006/relationships"><Relationship Id="rId3" Type="http://schemas.microsoft.com/office/2018/10/relationships/comments" Target="../comments/modernComment_161_E3AFF69.xml"/><Relationship Id="rId2" Type="http://schemas.openxmlformats.org/officeDocument/2006/relationships/notesSlide" Target="../notesSlides/notesSlide62.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73.xml.rels><?xml version="1.0" encoding="UTF-8" standalone="yes"?>
<Relationships xmlns="http://schemas.openxmlformats.org/package/2006/relationships"><Relationship Id="rId3" Type="http://schemas.microsoft.com/office/2018/10/relationships/comments" Target="../comments/modernComment_15C_A794DB8E.xml"/><Relationship Id="rId2" Type="http://schemas.openxmlformats.org/officeDocument/2006/relationships/notesSlide" Target="../notesSlides/notesSlide63.xml"/><Relationship Id="rId1" Type="http://schemas.openxmlformats.org/officeDocument/2006/relationships/slideLayout" Target="../slideLayouts/slideLayout20.xml"/><Relationship Id="rId5" Type="http://schemas.openxmlformats.org/officeDocument/2006/relationships/image" Target="../media/image37.png"/><Relationship Id="rId4" Type="http://schemas.openxmlformats.org/officeDocument/2006/relationships/image" Target="../media/image36.jpg"/></Relationships>
</file>

<file path=ppt/slides/_rels/slide74.xml.rels><?xml version="1.0" encoding="UTF-8" standalone="yes"?>
<Relationships xmlns="http://schemas.openxmlformats.org/package/2006/relationships"><Relationship Id="rId3" Type="http://schemas.microsoft.com/office/2018/10/relationships/comments" Target="../comments/modernComment_162_7FBA5BE9.xml"/><Relationship Id="rId2" Type="http://schemas.openxmlformats.org/officeDocument/2006/relationships/notesSlide" Target="../notesSlides/notesSlide64.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7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5.xml"/><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3" Type="http://schemas.microsoft.com/office/2018/10/relationships/comments" Target="../comments/modernComment_164_10450D1B.xml"/><Relationship Id="rId2" Type="http://schemas.openxmlformats.org/officeDocument/2006/relationships/notesSlide" Target="../notesSlides/notesSlide66.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77.xml.rels><?xml version="1.0" encoding="UTF-8" standalone="yes"?>
<Relationships xmlns="http://schemas.openxmlformats.org/package/2006/relationships"><Relationship Id="rId3" Type="http://schemas.microsoft.com/office/2018/10/relationships/comments" Target="../comments/modernComment_165_C33C159C.xml"/><Relationship Id="rId2" Type="http://schemas.openxmlformats.org/officeDocument/2006/relationships/notesSlide" Target="../notesSlides/notesSlide67.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7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3" Type="http://schemas.microsoft.com/office/2018/10/relationships/comments" Target="../comments/modernComment_167_8B9E47A0.xml"/><Relationship Id="rId2" Type="http://schemas.openxmlformats.org/officeDocument/2006/relationships/notesSlide" Target="../notesSlides/notesSlide68.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9.xml"/><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70.xml"/><Relationship Id="rId1" Type="http://schemas.openxmlformats.org/officeDocument/2006/relationships/slideLayout" Target="../slideLayouts/slideLayout20.xml"/></Relationships>
</file>

<file path=ppt/slides/_rels/slide8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71.xml"/><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8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8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72.xml"/><Relationship Id="rId1" Type="http://schemas.openxmlformats.org/officeDocument/2006/relationships/slideLayout" Target="../slideLayouts/slideLayout20.xml"/></Relationships>
</file>

<file path=ppt/slides/_rels/slide8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73.xml"/><Relationship Id="rId1" Type="http://schemas.openxmlformats.org/officeDocument/2006/relationships/slideLayout" Target="../slideLayouts/slideLayout20.xml"/></Relationships>
</file>

<file path=ppt/slides/_rels/slide8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74.xml"/><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8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75.xml"/><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8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76.xml"/><Relationship Id="rId1" Type="http://schemas.openxmlformats.org/officeDocument/2006/relationships/slideLayout" Target="../slideLayouts/slideLayout20.xml"/></Relationships>
</file>

<file path=ppt/slides/_rels/slide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90.xml.rels><?xml version="1.0" encoding="UTF-8" standalone="yes"?>
<Relationships xmlns="http://schemas.openxmlformats.org/package/2006/relationships"><Relationship Id="rId3" Type="http://schemas.microsoft.com/office/2018/10/relationships/comments" Target="../comments/modernComment_16E_3139ABD5.xml"/><Relationship Id="rId2" Type="http://schemas.openxmlformats.org/officeDocument/2006/relationships/notesSlide" Target="../notesSlides/notesSlide77.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91.xml.rels><?xml version="1.0" encoding="UTF-8" standalone="yes"?>
<Relationships xmlns="http://schemas.openxmlformats.org/package/2006/relationships"><Relationship Id="rId3" Type="http://schemas.microsoft.com/office/2018/10/relationships/comments" Target="../comments/modernComment_16F_53903974.xml"/><Relationship Id="rId2" Type="http://schemas.openxmlformats.org/officeDocument/2006/relationships/notesSlide" Target="../notesSlides/notesSlide78.xml"/><Relationship Id="rId1" Type="http://schemas.openxmlformats.org/officeDocument/2006/relationships/slideLayout" Target="../slideLayouts/slideLayout20.xml"/><Relationship Id="rId4" Type="http://schemas.openxmlformats.org/officeDocument/2006/relationships/image" Target="../media/image36.jpg"/></Relationships>
</file>

<file path=ppt/slides/_rels/slide92.xml.rels><?xml version="1.0" encoding="UTF-8" standalone="yes"?>
<Relationships xmlns="http://schemas.openxmlformats.org/package/2006/relationships"><Relationship Id="rId3" Type="http://schemas.openxmlformats.org/officeDocument/2006/relationships/image" Target="../media/image36.jpg"/><Relationship Id="rId2" Type="http://schemas.microsoft.com/office/2018/10/relationships/comments" Target="../comments/modernComment_212_FAFB5D74.xml"/><Relationship Id="rId1" Type="http://schemas.openxmlformats.org/officeDocument/2006/relationships/slideLayout" Target="../slideLayouts/slideLayout20.xml"/></Relationships>
</file>

<file path=ppt/slides/_rels/slide9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79.xml"/><Relationship Id="rId1" Type="http://schemas.openxmlformats.org/officeDocument/2006/relationships/slideLayout" Target="../slideLayouts/slideLayout20.xml"/></Relationships>
</file>

<file path=ppt/slides/_rels/slide9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80.xml"/><Relationship Id="rId1" Type="http://schemas.openxmlformats.org/officeDocument/2006/relationships/slideLayout" Target="../slideLayouts/slideLayout20.xml"/></Relationships>
</file>

<file path=ppt/slides/_rels/slide9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81.xml"/><Relationship Id="rId1" Type="http://schemas.openxmlformats.org/officeDocument/2006/relationships/slideLayout" Target="../slideLayouts/slideLayout20.xml"/></Relationships>
</file>

<file path=ppt/slides/_rels/slide9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82.xml"/><Relationship Id="rId1" Type="http://schemas.openxmlformats.org/officeDocument/2006/relationships/slideLayout" Target="../slideLayouts/slideLayout20.xml"/></Relationships>
</file>

<file path=ppt/slides/_rels/slide9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83.xml"/><Relationship Id="rId1" Type="http://schemas.openxmlformats.org/officeDocument/2006/relationships/slideLayout" Target="../slideLayouts/slideLayout20.xml"/></Relationships>
</file>

<file path=ppt/slides/_rels/slide98.xml.rels><?xml version="1.0" encoding="UTF-8" standalone="yes"?>
<Relationships xmlns="http://schemas.openxmlformats.org/package/2006/relationships"><Relationship Id="rId3" Type="http://schemas.microsoft.com/office/2018/10/relationships/comments" Target="../comments/modernComment_214_31D0C441.xml"/><Relationship Id="rId2" Type="http://schemas.openxmlformats.org/officeDocument/2006/relationships/notesSlide" Target="../notesSlides/notesSlide84.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9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85.xml"/><Relationship Id="rId1" Type="http://schemas.openxmlformats.org/officeDocument/2006/relationships/slideLayout" Target="../slideLayouts/slideLayout20.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271419-8E26-E965-1CCF-62E8D7E5CE9E}"/>
              </a:ext>
            </a:extLst>
          </p:cNvPr>
          <p:cNvSpPr>
            <a:spLocks noGrp="1"/>
          </p:cNvSpPr>
          <p:nvPr>
            <p:ph type="ctrTitle"/>
          </p:nvPr>
        </p:nvSpPr>
        <p:spPr>
          <a:xfrm>
            <a:off x="1433205" y="3654183"/>
            <a:ext cx="9440034" cy="1017059"/>
          </a:xfrm>
        </p:spPr>
        <p:txBody>
          <a:bodyPr>
            <a:normAutofit/>
          </a:bodyPr>
          <a:lstStyle/>
          <a:p>
            <a:r>
              <a:rPr lang="sv-SE" sz="4800" b="1" dirty="0"/>
              <a:t>Hovslätts IK</a:t>
            </a:r>
          </a:p>
        </p:txBody>
      </p:sp>
      <p:sp>
        <p:nvSpPr>
          <p:cNvPr id="3" name="Underrubrik 2">
            <a:extLst>
              <a:ext uri="{FF2B5EF4-FFF2-40B4-BE49-F238E27FC236}">
                <a16:creationId xmlns:a16="http://schemas.microsoft.com/office/drawing/2014/main" id="{D846C41C-272F-C1C1-A1F1-EA2E0BC79F6E}"/>
              </a:ext>
            </a:extLst>
          </p:cNvPr>
          <p:cNvSpPr>
            <a:spLocks noGrp="1"/>
          </p:cNvSpPr>
          <p:nvPr>
            <p:ph type="subTitle" idx="1"/>
          </p:nvPr>
        </p:nvSpPr>
        <p:spPr>
          <a:xfrm>
            <a:off x="1433205" y="4859872"/>
            <a:ext cx="9440034" cy="652432"/>
          </a:xfrm>
        </p:spPr>
        <p:txBody>
          <a:bodyPr>
            <a:normAutofit/>
          </a:bodyPr>
          <a:lstStyle/>
          <a:p>
            <a:r>
              <a:rPr lang="sv-SE" dirty="0"/>
              <a:t>Fotbollsbegrepp – Taktik - Försäsong 2025</a:t>
            </a:r>
          </a:p>
        </p:txBody>
      </p:sp>
      <p:pic>
        <p:nvPicPr>
          <p:cNvPr id="5" name="Bildobjekt 4" descr="En bild som visar Grafik, logotyp, symbol, skiss&#10;&#10;Automatiskt genererad beskrivning">
            <a:extLst>
              <a:ext uri="{FF2B5EF4-FFF2-40B4-BE49-F238E27FC236}">
                <a16:creationId xmlns:a16="http://schemas.microsoft.com/office/drawing/2014/main" id="{3A34F424-53E5-DA40-C41E-566F4F6104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6515" y="1101081"/>
            <a:ext cx="4678970" cy="2394073"/>
          </a:xfrm>
          <a:prstGeom prst="rect">
            <a:avLst/>
          </a:prstGeom>
        </p:spPr>
      </p:pic>
    </p:spTree>
    <p:extLst>
      <p:ext uri="{BB962C8B-B14F-4D97-AF65-F5344CB8AC3E}">
        <p14:creationId xmlns:p14="http://schemas.microsoft.com/office/powerpoint/2010/main" val="3026078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9D20FC-A78C-88DC-8AA5-C5761AED7249}"/>
              </a:ext>
            </a:extLst>
          </p:cNvPr>
          <p:cNvSpPr>
            <a:spLocks noGrp="1"/>
          </p:cNvSpPr>
          <p:nvPr>
            <p:ph type="title"/>
          </p:nvPr>
        </p:nvSpPr>
        <p:spPr>
          <a:xfrm>
            <a:off x="1640156" y="268262"/>
            <a:ext cx="8911687" cy="1280890"/>
          </a:xfrm>
        </p:spPr>
        <p:txBody>
          <a:bodyPr>
            <a:normAutofit/>
          </a:bodyPr>
          <a:lstStyle/>
          <a:p>
            <a:pPr algn="ctr"/>
            <a:r>
              <a:rPr lang="sv-SE" sz="4000" b="1" dirty="0">
                <a:solidFill>
                  <a:schemeClr val="tx1"/>
                </a:solidFill>
              </a:rPr>
              <a:t>Försäsongen</a:t>
            </a:r>
          </a:p>
        </p:txBody>
      </p:sp>
      <p:sp>
        <p:nvSpPr>
          <p:cNvPr id="3" name="Platshållare för innehåll 2">
            <a:extLst>
              <a:ext uri="{FF2B5EF4-FFF2-40B4-BE49-F238E27FC236}">
                <a16:creationId xmlns:a16="http://schemas.microsoft.com/office/drawing/2014/main" id="{6924DE7E-3F08-424A-03FC-9F5381778EF3}"/>
              </a:ext>
            </a:extLst>
          </p:cNvPr>
          <p:cNvSpPr>
            <a:spLocks noGrp="1"/>
          </p:cNvSpPr>
          <p:nvPr>
            <p:ph idx="1"/>
          </p:nvPr>
        </p:nvSpPr>
        <p:spPr>
          <a:xfrm>
            <a:off x="1243012" y="2765062"/>
            <a:ext cx="8915400" cy="3262758"/>
          </a:xfrm>
        </p:spPr>
        <p:txBody>
          <a:bodyPr/>
          <a:lstStyle/>
          <a:p>
            <a:pPr marL="0" indent="0">
              <a:buNone/>
            </a:pPr>
            <a:r>
              <a:rPr lang="sv-SE" b="1" dirty="0">
                <a:solidFill>
                  <a:schemeClr val="tx1"/>
                </a:solidFill>
              </a:rPr>
              <a:t>Diskussionsfrågor</a:t>
            </a:r>
            <a:endParaRPr lang="sv-SE" dirty="0">
              <a:solidFill>
                <a:schemeClr val="tx1"/>
              </a:solidFill>
            </a:endParaRPr>
          </a:p>
          <a:p>
            <a:pPr marL="0" indent="0">
              <a:buNone/>
            </a:pPr>
            <a:endParaRPr lang="sv-SE" i="1" dirty="0">
              <a:solidFill>
                <a:schemeClr val="tx1"/>
              </a:solidFill>
            </a:endParaRPr>
          </a:p>
          <a:p>
            <a:pPr marL="0" indent="0">
              <a:buNone/>
            </a:pPr>
            <a:r>
              <a:rPr lang="sv-SE" dirty="0">
                <a:solidFill>
                  <a:schemeClr val="tx1"/>
                </a:solidFill>
              </a:rPr>
              <a:t>Vad har varit bra med träningarna hittills och finns det något som vi saknat?</a:t>
            </a:r>
          </a:p>
          <a:p>
            <a:pPr marL="0" indent="0">
              <a:buNone/>
            </a:pPr>
            <a:r>
              <a:rPr lang="sv-SE" i="1" dirty="0">
                <a:solidFill>
                  <a:schemeClr val="tx1"/>
                </a:solidFill>
              </a:rPr>
              <a:t>Övningarna, fysen, uppslutningen, strukturen, nivå osv </a:t>
            </a:r>
          </a:p>
          <a:p>
            <a:pPr marL="0" indent="0">
              <a:buNone/>
            </a:pPr>
            <a:endParaRPr lang="sv-SE" i="1" dirty="0">
              <a:solidFill>
                <a:schemeClr val="tx1"/>
              </a:solidFill>
            </a:endParaRPr>
          </a:p>
          <a:p>
            <a:pPr marL="0" indent="0">
              <a:buNone/>
            </a:pPr>
            <a:endParaRPr lang="sv-SE" i="1" dirty="0">
              <a:solidFill>
                <a:schemeClr val="tx1"/>
              </a:solidFill>
            </a:endParaRPr>
          </a:p>
          <a:p>
            <a:pPr marL="0" indent="0">
              <a:buNone/>
            </a:pPr>
            <a:endParaRPr lang="sv-SE" i="1" dirty="0">
              <a:solidFill>
                <a:schemeClr val="tx1"/>
              </a:solidFill>
            </a:endParaRPr>
          </a:p>
          <a:p>
            <a:pPr marL="0" indent="0">
              <a:buNone/>
            </a:pPr>
            <a:endParaRPr lang="sv-SE" i="1" dirty="0">
              <a:solidFill>
                <a:schemeClr val="tx1"/>
              </a:solidFill>
            </a:endParaRPr>
          </a:p>
          <a:p>
            <a:pPr marL="0" indent="0">
              <a:buNone/>
            </a:pPr>
            <a:endParaRPr lang="sv-SE" i="1" dirty="0">
              <a:solidFill>
                <a:schemeClr val="tx1"/>
              </a:solidFill>
            </a:endParaRPr>
          </a:p>
          <a:p>
            <a:pPr marL="0" indent="0">
              <a:buNone/>
            </a:pPr>
            <a:endParaRPr lang="sv-SE" i="1" dirty="0">
              <a:solidFill>
                <a:schemeClr val="tx1"/>
              </a:solidFill>
            </a:endParaRPr>
          </a:p>
          <a:p>
            <a:pPr marL="0" indent="0">
              <a:buNone/>
            </a:pPr>
            <a:endParaRPr lang="sv-SE" i="1" dirty="0">
              <a:solidFill>
                <a:schemeClr val="tx1"/>
              </a:solidFill>
            </a:endParaRPr>
          </a:p>
          <a:p>
            <a:pPr marL="0" indent="0">
              <a:buNone/>
            </a:pPr>
            <a:endParaRPr lang="sv-SE" i="1" dirty="0">
              <a:solidFill>
                <a:schemeClr val="tx1"/>
              </a:solidFill>
            </a:endParaRPr>
          </a:p>
          <a:p>
            <a:pPr marL="0" indent="0">
              <a:buNone/>
            </a:pPr>
            <a:endParaRPr lang="sv-SE" i="1" dirty="0">
              <a:solidFill>
                <a:schemeClr val="tx1"/>
              </a:solidFill>
            </a:endParaRPr>
          </a:p>
          <a:p>
            <a:pPr marL="0" indent="0">
              <a:buNone/>
            </a:pPr>
            <a:endParaRPr lang="sv-SE" sz="1600" i="1" dirty="0">
              <a:solidFill>
                <a:schemeClr val="tx1"/>
              </a:solidFill>
            </a:endParaRPr>
          </a:p>
          <a:p>
            <a:pPr marL="0" indent="0">
              <a:buNone/>
            </a:pPr>
            <a:endParaRPr lang="sv-SE" sz="1600" i="1" dirty="0">
              <a:solidFill>
                <a:schemeClr val="tx1"/>
              </a:solidFill>
            </a:endParaRPr>
          </a:p>
          <a:p>
            <a:pPr marL="0" indent="0">
              <a:buNone/>
            </a:pPr>
            <a:endParaRPr lang="sv-SE" i="1" dirty="0">
              <a:solidFill>
                <a:schemeClr val="tx1"/>
              </a:solidFill>
            </a:endParaRPr>
          </a:p>
          <a:p>
            <a:pPr marL="0" indent="0">
              <a:buNone/>
            </a:pPr>
            <a:endParaRPr lang="sv-SE" i="1" dirty="0">
              <a:solidFill>
                <a:schemeClr val="tx1"/>
              </a:solidFill>
            </a:endParaRPr>
          </a:p>
        </p:txBody>
      </p:sp>
      <p:sp>
        <p:nvSpPr>
          <p:cNvPr id="4" name="Rubrik 1">
            <a:extLst>
              <a:ext uri="{FF2B5EF4-FFF2-40B4-BE49-F238E27FC236}">
                <a16:creationId xmlns:a16="http://schemas.microsoft.com/office/drawing/2014/main" id="{3753CE6A-177A-EEE6-6589-F2E996FA0B43}"/>
              </a:ext>
            </a:extLst>
          </p:cNvPr>
          <p:cNvSpPr txBox="1">
            <a:spLocks/>
          </p:cNvSpPr>
          <p:nvPr/>
        </p:nvSpPr>
        <p:spPr>
          <a:xfrm>
            <a:off x="1243012" y="1834661"/>
            <a:ext cx="3961984"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3500" b="1" dirty="0">
                <a:solidFill>
                  <a:schemeClr val="tx1"/>
                </a:solidFill>
              </a:rPr>
              <a:t>5 min i grupper</a:t>
            </a:r>
          </a:p>
        </p:txBody>
      </p:sp>
      <p:pic>
        <p:nvPicPr>
          <p:cNvPr id="5" name="Picture 7">
            <a:extLst>
              <a:ext uri="{FF2B5EF4-FFF2-40B4-BE49-F238E27FC236}">
                <a16:creationId xmlns:a16="http://schemas.microsoft.com/office/drawing/2014/main" id="{DDA4B90E-AC95-D011-0900-63D509A515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94029" y="1356246"/>
            <a:ext cx="2597793" cy="181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6" descr="En bild som visar Grafik, logotyp, symbol, skiss&#10;&#10;Automatiskt genererad beskrivning">
            <a:extLst>
              <a:ext uri="{FF2B5EF4-FFF2-40B4-BE49-F238E27FC236}">
                <a16:creationId xmlns:a16="http://schemas.microsoft.com/office/drawing/2014/main" id="{9B779B59-9FBE-18AB-FC90-79CBCFD7F2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415193545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9147C4-E6B1-4D4B-99B9-2308E2536E0B}"/>
              </a:ext>
            </a:extLst>
          </p:cNvPr>
          <p:cNvSpPr>
            <a:spLocks noGrp="1"/>
          </p:cNvSpPr>
          <p:nvPr>
            <p:ph type="title"/>
          </p:nvPr>
        </p:nvSpPr>
        <p:spPr>
          <a:xfrm>
            <a:off x="4328351" y="739160"/>
            <a:ext cx="2317800" cy="1080938"/>
          </a:xfrm>
        </p:spPr>
        <p:txBody>
          <a:bodyPr/>
          <a:lstStyle/>
          <a:p>
            <a:r>
              <a:rPr lang="sv-SE" dirty="0"/>
              <a:t>Insparkar</a:t>
            </a:r>
          </a:p>
        </p:txBody>
      </p:sp>
      <p:sp>
        <p:nvSpPr>
          <p:cNvPr id="3" name="Platshållare för innehåll 2">
            <a:extLst>
              <a:ext uri="{FF2B5EF4-FFF2-40B4-BE49-F238E27FC236}">
                <a16:creationId xmlns:a16="http://schemas.microsoft.com/office/drawing/2014/main" id="{BFDA049C-9CB6-43EA-AD5A-6EFA9B0C451C}"/>
              </a:ext>
            </a:extLst>
          </p:cNvPr>
          <p:cNvSpPr>
            <a:spLocks noGrp="1"/>
          </p:cNvSpPr>
          <p:nvPr>
            <p:ph idx="1"/>
          </p:nvPr>
        </p:nvSpPr>
        <p:spPr/>
        <p:txBody>
          <a:bodyPr/>
          <a:lstStyle/>
          <a:p>
            <a:r>
              <a:rPr lang="sv-SE" dirty="0"/>
              <a:t>Bredda vid insparkar för att frigöra ytor</a:t>
            </a:r>
          </a:p>
          <a:p>
            <a:endParaRPr lang="sv-SE" dirty="0"/>
          </a:p>
          <a:p>
            <a:r>
              <a:rPr lang="sv-SE" dirty="0"/>
              <a:t>Mottagning och blick viktigt för snabba beslut</a:t>
            </a:r>
          </a:p>
          <a:p>
            <a:endParaRPr lang="sv-SE" dirty="0"/>
          </a:p>
          <a:p>
            <a:endParaRPr lang="sv-SE" dirty="0"/>
          </a:p>
        </p:txBody>
      </p:sp>
      <p:pic>
        <p:nvPicPr>
          <p:cNvPr id="4" name="Bildobjekt 3" descr="En bild som visar Grafik, logotyp, symbol, skiss&#10;&#10;Automatiskt genererad beskrivning">
            <a:extLst>
              <a:ext uri="{FF2B5EF4-FFF2-40B4-BE49-F238E27FC236}">
                <a16:creationId xmlns:a16="http://schemas.microsoft.com/office/drawing/2014/main" id="{A88B2028-970D-B0F7-E7D3-550F5C7367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2070515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7BC0DC-DF90-4B44-AB0A-1F6FC4B3A764}"/>
              </a:ext>
            </a:extLst>
          </p:cNvPr>
          <p:cNvSpPr>
            <a:spLocks noGrp="1"/>
          </p:cNvSpPr>
          <p:nvPr>
            <p:ph type="title"/>
          </p:nvPr>
        </p:nvSpPr>
        <p:spPr/>
        <p:txBody>
          <a:bodyPr/>
          <a:lstStyle/>
          <a:p>
            <a:r>
              <a:rPr lang="sv-SE" dirty="0"/>
              <a:t>Exempel 1</a:t>
            </a:r>
          </a:p>
        </p:txBody>
      </p:sp>
      <p:sp>
        <p:nvSpPr>
          <p:cNvPr id="3" name="Platshållare för innehåll 2">
            <a:extLst>
              <a:ext uri="{FF2B5EF4-FFF2-40B4-BE49-F238E27FC236}">
                <a16:creationId xmlns:a16="http://schemas.microsoft.com/office/drawing/2014/main" id="{AA081E2D-4DA3-4204-804F-47ADCABB1542}"/>
              </a:ext>
            </a:extLst>
          </p:cNvPr>
          <p:cNvSpPr>
            <a:spLocks noGrp="1"/>
          </p:cNvSpPr>
          <p:nvPr>
            <p:ph idx="1"/>
          </p:nvPr>
        </p:nvSpPr>
        <p:spPr/>
        <p:txBody>
          <a:bodyPr/>
          <a:lstStyle/>
          <a:p>
            <a:endParaRPr lang="sv-SE" dirty="0"/>
          </a:p>
        </p:txBody>
      </p:sp>
      <p:pic>
        <p:nvPicPr>
          <p:cNvPr id="4" name="Bildobjekt 3" descr="En bild som visar Grafik, logotyp, symbol, skiss&#10;&#10;Automatiskt genererad beskrivning">
            <a:extLst>
              <a:ext uri="{FF2B5EF4-FFF2-40B4-BE49-F238E27FC236}">
                <a16:creationId xmlns:a16="http://schemas.microsoft.com/office/drawing/2014/main" id="{9A6B3D35-6E06-D161-0D84-E9AB5A436F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12035645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5291515" y="202081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1181062" y="402486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4600937" y="306608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4955018" y="388390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1157695" y="239306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6449501" y="76354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6518741" y="272374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608324" y="576714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5630920" y="214799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5292643" y="379799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4797111" y="281199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2573482" y="327881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2797302" y="179269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793912" y="357722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856367" y="270303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6860982" y="8903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856366" y="563005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2523360" y="500730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1181062" y="3010462"/>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843437" y="303078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28" name="Bildobjekt 27">
            <a:extLst>
              <a:ext uri="{FF2B5EF4-FFF2-40B4-BE49-F238E27FC236}">
                <a16:creationId xmlns:a16="http://schemas.microsoft.com/office/drawing/2014/main" id="{F09DEEF8-F921-48E7-8C9E-D751354BC7C6}"/>
              </a:ext>
            </a:extLst>
          </p:cNvPr>
          <p:cNvPicPr>
            <a:picLocks noChangeAspect="1"/>
          </p:cNvPicPr>
          <p:nvPr/>
        </p:nvPicPr>
        <p:blipFill>
          <a:blip r:embed="rId5"/>
          <a:stretch>
            <a:fillRect/>
          </a:stretch>
        </p:blipFill>
        <p:spPr>
          <a:xfrm>
            <a:off x="1363332" y="656761"/>
            <a:ext cx="1602783" cy="804742"/>
          </a:xfrm>
          <a:prstGeom prst="rect">
            <a:avLst/>
          </a:prstGeom>
        </p:spPr>
      </p:pic>
      <p:pic>
        <p:nvPicPr>
          <p:cNvPr id="30" name="Bildobjekt 29">
            <a:extLst>
              <a:ext uri="{FF2B5EF4-FFF2-40B4-BE49-F238E27FC236}">
                <a16:creationId xmlns:a16="http://schemas.microsoft.com/office/drawing/2014/main" id="{D648F6F4-3AA2-4B4B-A690-8AAAF5DBB3D9}"/>
              </a:ext>
            </a:extLst>
          </p:cNvPr>
          <p:cNvPicPr>
            <a:picLocks noChangeAspect="1"/>
          </p:cNvPicPr>
          <p:nvPr/>
        </p:nvPicPr>
        <p:blipFill>
          <a:blip r:embed="rId5"/>
          <a:stretch>
            <a:fillRect/>
          </a:stretch>
        </p:blipFill>
        <p:spPr>
          <a:xfrm>
            <a:off x="1413593" y="5396497"/>
            <a:ext cx="1602783" cy="804742"/>
          </a:xfrm>
          <a:prstGeom prst="rect">
            <a:avLst/>
          </a:prstGeom>
        </p:spPr>
      </p:pic>
      <p:cxnSp>
        <p:nvCxnSpPr>
          <p:cNvPr id="31" name="Rak pilkoppling 30">
            <a:extLst>
              <a:ext uri="{FF2B5EF4-FFF2-40B4-BE49-F238E27FC236}">
                <a16:creationId xmlns:a16="http://schemas.microsoft.com/office/drawing/2014/main" id="{7509FDC6-E8F8-4B2B-9DFC-A0451991FED4}"/>
              </a:ext>
            </a:extLst>
          </p:cNvPr>
          <p:cNvCxnSpPr>
            <a:cxnSpLocks/>
          </p:cNvCxnSpPr>
          <p:nvPr/>
        </p:nvCxnSpPr>
        <p:spPr>
          <a:xfrm flipV="1">
            <a:off x="1405655" y="1383580"/>
            <a:ext cx="533796" cy="1612094"/>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Rak pilkoppling 33">
            <a:extLst>
              <a:ext uri="{FF2B5EF4-FFF2-40B4-BE49-F238E27FC236}">
                <a16:creationId xmlns:a16="http://schemas.microsoft.com/office/drawing/2014/main" id="{0DCD5884-1892-4E32-BA7D-A5924FDF5356}"/>
              </a:ext>
            </a:extLst>
          </p:cNvPr>
          <p:cNvCxnSpPr>
            <a:cxnSpLocks/>
          </p:cNvCxnSpPr>
          <p:nvPr/>
        </p:nvCxnSpPr>
        <p:spPr>
          <a:xfrm>
            <a:off x="1326507" y="3312727"/>
            <a:ext cx="612944" cy="2189115"/>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6" name="Rak pilkoppling 35">
            <a:extLst>
              <a:ext uri="{FF2B5EF4-FFF2-40B4-BE49-F238E27FC236}">
                <a16:creationId xmlns:a16="http://schemas.microsoft.com/office/drawing/2014/main" id="{928CBE62-5CCA-496C-B321-3765A6F5FE5C}"/>
              </a:ext>
            </a:extLst>
          </p:cNvPr>
          <p:cNvCxnSpPr>
            <a:cxnSpLocks/>
          </p:cNvCxnSpPr>
          <p:nvPr/>
        </p:nvCxnSpPr>
        <p:spPr>
          <a:xfrm>
            <a:off x="1518687" y="3208622"/>
            <a:ext cx="2000445" cy="52542"/>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9" name="Rak pilkoppling 38">
            <a:extLst>
              <a:ext uri="{FF2B5EF4-FFF2-40B4-BE49-F238E27FC236}">
                <a16:creationId xmlns:a16="http://schemas.microsoft.com/office/drawing/2014/main" id="{864570D1-05B9-4B1E-9620-DB47DDCBF5B7}"/>
              </a:ext>
            </a:extLst>
          </p:cNvPr>
          <p:cNvCxnSpPr>
            <a:cxnSpLocks/>
          </p:cNvCxnSpPr>
          <p:nvPr/>
        </p:nvCxnSpPr>
        <p:spPr>
          <a:xfrm flipH="1">
            <a:off x="3651501" y="3306253"/>
            <a:ext cx="914446" cy="0"/>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2" name="Rektangel 41">
            <a:extLst>
              <a:ext uri="{FF2B5EF4-FFF2-40B4-BE49-F238E27FC236}">
                <a16:creationId xmlns:a16="http://schemas.microsoft.com/office/drawing/2014/main" id="{067431C8-DD78-477B-9569-E0A2083636CC}"/>
              </a:ext>
            </a:extLst>
          </p:cNvPr>
          <p:cNvSpPr/>
          <p:nvPr/>
        </p:nvSpPr>
        <p:spPr>
          <a:xfrm>
            <a:off x="4280452" y="176795"/>
            <a:ext cx="3604592" cy="414916"/>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4" name="Rektangel 3">
            <a:extLst>
              <a:ext uri="{FF2B5EF4-FFF2-40B4-BE49-F238E27FC236}">
                <a16:creationId xmlns:a16="http://schemas.microsoft.com/office/drawing/2014/main" id="{5F97F45F-F73E-49DC-A14C-1695E6F4F324}"/>
              </a:ext>
            </a:extLst>
          </p:cNvPr>
          <p:cNvSpPr/>
          <p:nvPr/>
        </p:nvSpPr>
        <p:spPr>
          <a:xfrm>
            <a:off x="4785216" y="67007"/>
            <a:ext cx="2648482" cy="584775"/>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w="0"/>
                <a:solidFill>
                  <a:srgbClr val="C00000"/>
                </a:solidFill>
                <a:effectLst>
                  <a:outerShdw blurRad="38100" dist="19050" dir="2700000" algn="tl" rotWithShape="0">
                    <a:srgbClr val="000000">
                      <a:alpha val="40000"/>
                    </a:srgbClr>
                  </a:outerShdw>
                </a:effectLst>
                <a:uLnTx/>
                <a:uFillTx/>
                <a:latin typeface="Rockwell Extra Bold" panose="02060903040505020403" pitchFamily="18" charset="0"/>
                <a:ea typeface="+mn-ea"/>
                <a:cs typeface="+mn-cs"/>
              </a:rPr>
              <a:t>Insparkar</a:t>
            </a:r>
            <a:endParaRPr kumimoji="0" lang="sv-SE" sz="4000" b="0" i="0" u="none" strike="noStrike" kern="1200" cap="none" spc="0" normalizeH="0" baseline="0" noProof="0" dirty="0">
              <a:ln w="0"/>
              <a:solidFill>
                <a:srgbClr val="C00000"/>
              </a:solidFill>
              <a:effectLst>
                <a:outerShdw blurRad="38100" dist="19050" dir="2700000" algn="tl" rotWithShape="0">
                  <a:srgbClr val="000000">
                    <a:alpha val="40000"/>
                  </a:srgbClr>
                </a:outerShdw>
              </a:effectLst>
              <a:uLnTx/>
              <a:uFillTx/>
              <a:latin typeface="Rockwell Extra Bold" panose="02060903040505020403" pitchFamily="18" charset="0"/>
              <a:ea typeface="+mn-ea"/>
              <a:cs typeface="+mn-cs"/>
            </a:endParaRPr>
          </a:p>
        </p:txBody>
      </p:sp>
      <p:sp>
        <p:nvSpPr>
          <p:cNvPr id="35" name="Ellips 34">
            <a:extLst>
              <a:ext uri="{FF2B5EF4-FFF2-40B4-BE49-F238E27FC236}">
                <a16:creationId xmlns:a16="http://schemas.microsoft.com/office/drawing/2014/main" id="{3FC338F2-05BF-47E6-9275-1622B459BED6}"/>
              </a:ext>
            </a:extLst>
          </p:cNvPr>
          <p:cNvSpPr/>
          <p:nvPr/>
        </p:nvSpPr>
        <p:spPr>
          <a:xfrm>
            <a:off x="1770638" y="83815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7" name="Ellips 36">
            <a:extLst>
              <a:ext uri="{FF2B5EF4-FFF2-40B4-BE49-F238E27FC236}">
                <a16:creationId xmlns:a16="http://schemas.microsoft.com/office/drawing/2014/main" id="{892D73F2-4C15-47CF-B9E0-B094B701E842}"/>
              </a:ext>
            </a:extLst>
          </p:cNvPr>
          <p:cNvSpPr/>
          <p:nvPr/>
        </p:nvSpPr>
        <p:spPr>
          <a:xfrm>
            <a:off x="1770637" y="56740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19632889"/>
      </p:ext>
    </p:extLst>
  </p:cSld>
  <p:clrMapOvr>
    <a:masterClrMapping/>
  </p:clrMapOvr>
  <p:extLst>
    <p:ext uri="{6950BFC3-D8DA-4A85-94F7-54DA5524770B}">
      <p188:commentRel xmlns:p188="http://schemas.microsoft.com/office/powerpoint/2018/8/main" r:id="rId3"/>
    </p:ext>
  </p:extLs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4365993" y="226366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1181062" y="402486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3331780" y="281199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4537577" y="339448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1157695" y="239306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6449501" y="76354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6518741" y="272374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608324" y="576714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616403" y="228973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4829817" y="356990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692773" y="279605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2573482" y="327881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2797302" y="179269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793912" y="357722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856367" y="270303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6860982" y="8903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856366" y="563005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2523360" y="500730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2196338" y="1006966"/>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843437" y="303078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28" name="Bildobjekt 27">
            <a:extLst>
              <a:ext uri="{FF2B5EF4-FFF2-40B4-BE49-F238E27FC236}">
                <a16:creationId xmlns:a16="http://schemas.microsoft.com/office/drawing/2014/main" id="{F09DEEF8-F921-48E7-8C9E-D751354BC7C6}"/>
              </a:ext>
            </a:extLst>
          </p:cNvPr>
          <p:cNvPicPr>
            <a:picLocks noChangeAspect="1"/>
          </p:cNvPicPr>
          <p:nvPr/>
        </p:nvPicPr>
        <p:blipFill>
          <a:blip r:embed="rId5"/>
          <a:stretch>
            <a:fillRect/>
          </a:stretch>
        </p:blipFill>
        <p:spPr>
          <a:xfrm>
            <a:off x="1363332" y="656761"/>
            <a:ext cx="1602783" cy="804742"/>
          </a:xfrm>
          <a:prstGeom prst="rect">
            <a:avLst/>
          </a:prstGeom>
        </p:spPr>
      </p:pic>
      <p:sp>
        <p:nvSpPr>
          <p:cNvPr id="35" name="Ellips 34">
            <a:extLst>
              <a:ext uri="{FF2B5EF4-FFF2-40B4-BE49-F238E27FC236}">
                <a16:creationId xmlns:a16="http://schemas.microsoft.com/office/drawing/2014/main" id="{3FC338F2-05BF-47E6-9275-1622B459BED6}"/>
              </a:ext>
            </a:extLst>
          </p:cNvPr>
          <p:cNvSpPr/>
          <p:nvPr/>
        </p:nvSpPr>
        <p:spPr>
          <a:xfrm>
            <a:off x="1770638" y="83815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7" name="Ellips 36">
            <a:extLst>
              <a:ext uri="{FF2B5EF4-FFF2-40B4-BE49-F238E27FC236}">
                <a16:creationId xmlns:a16="http://schemas.microsoft.com/office/drawing/2014/main" id="{892D73F2-4C15-47CF-B9E0-B094B701E842}"/>
              </a:ext>
            </a:extLst>
          </p:cNvPr>
          <p:cNvSpPr/>
          <p:nvPr/>
        </p:nvSpPr>
        <p:spPr>
          <a:xfrm>
            <a:off x="1770637" y="56740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53956574"/>
      </p:ext>
    </p:extLst>
  </p:cSld>
  <p:clrMapOvr>
    <a:masterClrMapping/>
  </p:clrMapOvr>
  <p:extLst>
    <p:ext uri="{6950BFC3-D8DA-4A85-94F7-54DA5524770B}">
      <p188:commentRel xmlns:p188="http://schemas.microsoft.com/office/powerpoint/2018/8/main" r:id="rId3"/>
    </p:ext>
  </p:extLs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4365993" y="226366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1886745" y="379265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3331780" y="281199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4537577" y="339448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1970576" y="240976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6687553" y="60501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966939" y="196195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586661" y="443520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616403" y="228973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4829817" y="356990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692773" y="279605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2778477" y="27528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2819972" y="154247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755473" y="292256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430034" y="219158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6860982" y="8903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924286" y="468621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2819972" y="442407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2819972" y="973615"/>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843437" y="303078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5" name="Ellips 34">
            <a:extLst>
              <a:ext uri="{FF2B5EF4-FFF2-40B4-BE49-F238E27FC236}">
                <a16:creationId xmlns:a16="http://schemas.microsoft.com/office/drawing/2014/main" id="{3FC338F2-05BF-47E6-9275-1622B459BED6}"/>
              </a:ext>
            </a:extLst>
          </p:cNvPr>
          <p:cNvSpPr/>
          <p:nvPr/>
        </p:nvSpPr>
        <p:spPr>
          <a:xfrm>
            <a:off x="2572770" y="76819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7" name="Ellips 36">
            <a:extLst>
              <a:ext uri="{FF2B5EF4-FFF2-40B4-BE49-F238E27FC236}">
                <a16:creationId xmlns:a16="http://schemas.microsoft.com/office/drawing/2014/main" id="{892D73F2-4C15-47CF-B9E0-B094B701E842}"/>
              </a:ext>
            </a:extLst>
          </p:cNvPr>
          <p:cNvSpPr/>
          <p:nvPr/>
        </p:nvSpPr>
        <p:spPr>
          <a:xfrm>
            <a:off x="2286007" y="502383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01575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4365993" y="226366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2295545" y="339448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3523960" y="216883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4537577" y="339448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2371438" y="19847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6398628" y="95617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487251" y="180867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586661" y="443520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616403" y="228973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4829817" y="356990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692773" y="279605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2935429" y="252629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2819972" y="154247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755473" y="292256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5745405" y="199738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6705224" y="86670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924286" y="468621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2819971" y="403767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5487251" y="1645458"/>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843437" y="303078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5" name="Ellips 34">
            <a:extLst>
              <a:ext uri="{FF2B5EF4-FFF2-40B4-BE49-F238E27FC236}">
                <a16:creationId xmlns:a16="http://schemas.microsoft.com/office/drawing/2014/main" id="{3FC338F2-05BF-47E6-9275-1622B459BED6}"/>
              </a:ext>
            </a:extLst>
          </p:cNvPr>
          <p:cNvSpPr/>
          <p:nvPr/>
        </p:nvSpPr>
        <p:spPr>
          <a:xfrm>
            <a:off x="3523960" y="82008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7" name="Ellips 36">
            <a:extLst>
              <a:ext uri="{FF2B5EF4-FFF2-40B4-BE49-F238E27FC236}">
                <a16:creationId xmlns:a16="http://schemas.microsoft.com/office/drawing/2014/main" id="{892D73F2-4C15-47CF-B9E0-B094B701E842}"/>
              </a:ext>
            </a:extLst>
          </p:cNvPr>
          <p:cNvSpPr/>
          <p:nvPr/>
        </p:nvSpPr>
        <p:spPr>
          <a:xfrm>
            <a:off x="2540250" y="419801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48035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4365993" y="226366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2295545" y="339448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3523960" y="216883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4537577" y="339448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2371438" y="19847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6398628" y="95617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487251" y="180867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586661" y="443520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616403" y="228973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4829817" y="356990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692773" y="279605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2935429" y="252629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2819972" y="154247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755473" y="292256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5745405" y="199738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6705224" y="86670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924286" y="468621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2819971" y="403767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6369656" y="1153548"/>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843437" y="303078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5" name="Ellips 34">
            <a:extLst>
              <a:ext uri="{FF2B5EF4-FFF2-40B4-BE49-F238E27FC236}">
                <a16:creationId xmlns:a16="http://schemas.microsoft.com/office/drawing/2014/main" id="{3FC338F2-05BF-47E6-9275-1622B459BED6}"/>
              </a:ext>
            </a:extLst>
          </p:cNvPr>
          <p:cNvSpPr/>
          <p:nvPr/>
        </p:nvSpPr>
        <p:spPr>
          <a:xfrm>
            <a:off x="3523960" y="82008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7" name="Ellips 36">
            <a:extLst>
              <a:ext uri="{FF2B5EF4-FFF2-40B4-BE49-F238E27FC236}">
                <a16:creationId xmlns:a16="http://schemas.microsoft.com/office/drawing/2014/main" id="{892D73F2-4C15-47CF-B9E0-B094B701E842}"/>
              </a:ext>
            </a:extLst>
          </p:cNvPr>
          <p:cNvSpPr/>
          <p:nvPr/>
        </p:nvSpPr>
        <p:spPr>
          <a:xfrm>
            <a:off x="2540250" y="419801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24575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4365993" y="226366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2295545" y="339448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3523960" y="216883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4537577" y="339448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2371438" y="19847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6398628" y="95617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7097443" y="194764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924285" y="390752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616403" y="228973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4829817" y="356990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692773" y="279605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2935429" y="252629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2819972" y="154247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900349" y="224196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5745405" y="199738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6586661" y="108168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168360" y="407634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2819971" y="403767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7492528" y="1612304"/>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843437" y="303078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5" name="Ellips 34">
            <a:extLst>
              <a:ext uri="{FF2B5EF4-FFF2-40B4-BE49-F238E27FC236}">
                <a16:creationId xmlns:a16="http://schemas.microsoft.com/office/drawing/2014/main" id="{3FC338F2-05BF-47E6-9275-1622B459BED6}"/>
              </a:ext>
            </a:extLst>
          </p:cNvPr>
          <p:cNvSpPr/>
          <p:nvPr/>
        </p:nvSpPr>
        <p:spPr>
          <a:xfrm>
            <a:off x="3523960" y="82008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7" name="Ellips 36">
            <a:extLst>
              <a:ext uri="{FF2B5EF4-FFF2-40B4-BE49-F238E27FC236}">
                <a16:creationId xmlns:a16="http://schemas.microsoft.com/office/drawing/2014/main" id="{892D73F2-4C15-47CF-B9E0-B094B701E842}"/>
              </a:ext>
            </a:extLst>
          </p:cNvPr>
          <p:cNvSpPr/>
          <p:nvPr/>
        </p:nvSpPr>
        <p:spPr>
          <a:xfrm>
            <a:off x="2540250" y="419801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545620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7BC0DC-DF90-4B44-AB0A-1F6FC4B3A764}"/>
              </a:ext>
            </a:extLst>
          </p:cNvPr>
          <p:cNvSpPr>
            <a:spLocks noGrp="1"/>
          </p:cNvSpPr>
          <p:nvPr>
            <p:ph type="title"/>
          </p:nvPr>
        </p:nvSpPr>
        <p:spPr/>
        <p:txBody>
          <a:bodyPr/>
          <a:lstStyle/>
          <a:p>
            <a:r>
              <a:rPr lang="sv-SE" dirty="0"/>
              <a:t>Exempel 2</a:t>
            </a:r>
          </a:p>
        </p:txBody>
      </p:sp>
      <p:sp>
        <p:nvSpPr>
          <p:cNvPr id="3" name="Platshållare för innehåll 2">
            <a:extLst>
              <a:ext uri="{FF2B5EF4-FFF2-40B4-BE49-F238E27FC236}">
                <a16:creationId xmlns:a16="http://schemas.microsoft.com/office/drawing/2014/main" id="{AA081E2D-4DA3-4204-804F-47ADCABB1542}"/>
              </a:ext>
            </a:extLst>
          </p:cNvPr>
          <p:cNvSpPr>
            <a:spLocks noGrp="1"/>
          </p:cNvSpPr>
          <p:nvPr>
            <p:ph idx="1"/>
          </p:nvPr>
        </p:nvSpPr>
        <p:spPr/>
        <p:txBody>
          <a:bodyPr/>
          <a:lstStyle/>
          <a:p>
            <a:endParaRPr lang="sv-SE" dirty="0"/>
          </a:p>
        </p:txBody>
      </p:sp>
      <p:pic>
        <p:nvPicPr>
          <p:cNvPr id="4" name="Bildobjekt 3" descr="En bild som visar Grafik, logotyp, symbol, skiss&#10;&#10;Automatiskt genererad beskrivning">
            <a:extLst>
              <a:ext uri="{FF2B5EF4-FFF2-40B4-BE49-F238E27FC236}">
                <a16:creationId xmlns:a16="http://schemas.microsoft.com/office/drawing/2014/main" id="{9A6B3D35-6E06-D161-0D84-E9AB5A436F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161032421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5291515" y="202081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1181062" y="402486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4600937" y="306608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4955018" y="388390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1157695" y="239306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6449501" y="76354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6518741" y="272374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608324" y="576714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5630920" y="214799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5292643" y="379799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4797111" y="281199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2573482" y="327881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2797302" y="179269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793912" y="357722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856367" y="270303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6860982" y="8903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856366" y="563005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2523360" y="500730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1181062" y="3010462"/>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843437" y="303078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28" name="Bildobjekt 27">
            <a:extLst>
              <a:ext uri="{FF2B5EF4-FFF2-40B4-BE49-F238E27FC236}">
                <a16:creationId xmlns:a16="http://schemas.microsoft.com/office/drawing/2014/main" id="{F09DEEF8-F921-48E7-8C9E-D751354BC7C6}"/>
              </a:ext>
            </a:extLst>
          </p:cNvPr>
          <p:cNvPicPr>
            <a:picLocks noChangeAspect="1"/>
          </p:cNvPicPr>
          <p:nvPr/>
        </p:nvPicPr>
        <p:blipFill>
          <a:blip r:embed="rId5"/>
          <a:stretch>
            <a:fillRect/>
          </a:stretch>
        </p:blipFill>
        <p:spPr>
          <a:xfrm>
            <a:off x="1363332" y="656761"/>
            <a:ext cx="1602783" cy="804742"/>
          </a:xfrm>
          <a:prstGeom prst="rect">
            <a:avLst/>
          </a:prstGeom>
        </p:spPr>
      </p:pic>
      <p:pic>
        <p:nvPicPr>
          <p:cNvPr id="30" name="Bildobjekt 29">
            <a:extLst>
              <a:ext uri="{FF2B5EF4-FFF2-40B4-BE49-F238E27FC236}">
                <a16:creationId xmlns:a16="http://schemas.microsoft.com/office/drawing/2014/main" id="{D648F6F4-3AA2-4B4B-A690-8AAAF5DBB3D9}"/>
              </a:ext>
            </a:extLst>
          </p:cNvPr>
          <p:cNvPicPr>
            <a:picLocks noChangeAspect="1"/>
          </p:cNvPicPr>
          <p:nvPr/>
        </p:nvPicPr>
        <p:blipFill>
          <a:blip r:embed="rId5"/>
          <a:stretch>
            <a:fillRect/>
          </a:stretch>
        </p:blipFill>
        <p:spPr>
          <a:xfrm>
            <a:off x="1413593" y="5396497"/>
            <a:ext cx="1602783" cy="804742"/>
          </a:xfrm>
          <a:prstGeom prst="rect">
            <a:avLst/>
          </a:prstGeom>
        </p:spPr>
      </p:pic>
      <p:cxnSp>
        <p:nvCxnSpPr>
          <p:cNvPr id="31" name="Rak pilkoppling 30">
            <a:extLst>
              <a:ext uri="{FF2B5EF4-FFF2-40B4-BE49-F238E27FC236}">
                <a16:creationId xmlns:a16="http://schemas.microsoft.com/office/drawing/2014/main" id="{7509FDC6-E8F8-4B2B-9DFC-A0451991FED4}"/>
              </a:ext>
            </a:extLst>
          </p:cNvPr>
          <p:cNvCxnSpPr>
            <a:cxnSpLocks/>
          </p:cNvCxnSpPr>
          <p:nvPr/>
        </p:nvCxnSpPr>
        <p:spPr>
          <a:xfrm flipV="1">
            <a:off x="1405655" y="1383580"/>
            <a:ext cx="533796" cy="1612094"/>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Rak pilkoppling 33">
            <a:extLst>
              <a:ext uri="{FF2B5EF4-FFF2-40B4-BE49-F238E27FC236}">
                <a16:creationId xmlns:a16="http://schemas.microsoft.com/office/drawing/2014/main" id="{0DCD5884-1892-4E32-BA7D-A5924FDF5356}"/>
              </a:ext>
            </a:extLst>
          </p:cNvPr>
          <p:cNvCxnSpPr>
            <a:cxnSpLocks/>
          </p:cNvCxnSpPr>
          <p:nvPr/>
        </p:nvCxnSpPr>
        <p:spPr>
          <a:xfrm>
            <a:off x="1326507" y="3312727"/>
            <a:ext cx="612944" cy="2189115"/>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6" name="Rak pilkoppling 35">
            <a:extLst>
              <a:ext uri="{FF2B5EF4-FFF2-40B4-BE49-F238E27FC236}">
                <a16:creationId xmlns:a16="http://schemas.microsoft.com/office/drawing/2014/main" id="{928CBE62-5CCA-496C-B321-3765A6F5FE5C}"/>
              </a:ext>
            </a:extLst>
          </p:cNvPr>
          <p:cNvCxnSpPr>
            <a:cxnSpLocks/>
          </p:cNvCxnSpPr>
          <p:nvPr/>
        </p:nvCxnSpPr>
        <p:spPr>
          <a:xfrm>
            <a:off x="1518687" y="3208622"/>
            <a:ext cx="2000445" cy="52542"/>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9" name="Rak pilkoppling 38">
            <a:extLst>
              <a:ext uri="{FF2B5EF4-FFF2-40B4-BE49-F238E27FC236}">
                <a16:creationId xmlns:a16="http://schemas.microsoft.com/office/drawing/2014/main" id="{864570D1-05B9-4B1E-9620-DB47DDCBF5B7}"/>
              </a:ext>
            </a:extLst>
          </p:cNvPr>
          <p:cNvCxnSpPr>
            <a:cxnSpLocks/>
          </p:cNvCxnSpPr>
          <p:nvPr/>
        </p:nvCxnSpPr>
        <p:spPr>
          <a:xfrm flipH="1">
            <a:off x="3651501" y="3306253"/>
            <a:ext cx="914446" cy="0"/>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2" name="Rektangel 41">
            <a:extLst>
              <a:ext uri="{FF2B5EF4-FFF2-40B4-BE49-F238E27FC236}">
                <a16:creationId xmlns:a16="http://schemas.microsoft.com/office/drawing/2014/main" id="{067431C8-DD78-477B-9569-E0A2083636CC}"/>
              </a:ext>
            </a:extLst>
          </p:cNvPr>
          <p:cNvSpPr/>
          <p:nvPr/>
        </p:nvSpPr>
        <p:spPr>
          <a:xfrm>
            <a:off x="4280452" y="176795"/>
            <a:ext cx="3604592" cy="414916"/>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4" name="Rektangel 3">
            <a:extLst>
              <a:ext uri="{FF2B5EF4-FFF2-40B4-BE49-F238E27FC236}">
                <a16:creationId xmlns:a16="http://schemas.microsoft.com/office/drawing/2014/main" id="{5F97F45F-F73E-49DC-A14C-1695E6F4F324}"/>
              </a:ext>
            </a:extLst>
          </p:cNvPr>
          <p:cNvSpPr/>
          <p:nvPr/>
        </p:nvSpPr>
        <p:spPr>
          <a:xfrm>
            <a:off x="4785216" y="67007"/>
            <a:ext cx="2648482" cy="584775"/>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w="0"/>
                <a:solidFill>
                  <a:srgbClr val="C00000"/>
                </a:solidFill>
                <a:effectLst>
                  <a:outerShdw blurRad="38100" dist="19050" dir="2700000" algn="tl" rotWithShape="0">
                    <a:srgbClr val="000000">
                      <a:alpha val="40000"/>
                    </a:srgbClr>
                  </a:outerShdw>
                </a:effectLst>
                <a:uLnTx/>
                <a:uFillTx/>
                <a:latin typeface="Rockwell Extra Bold" panose="02060903040505020403" pitchFamily="18" charset="0"/>
                <a:ea typeface="+mn-ea"/>
                <a:cs typeface="+mn-cs"/>
              </a:rPr>
              <a:t>Insparkar</a:t>
            </a:r>
            <a:endParaRPr kumimoji="0" lang="sv-SE" sz="4000" b="0" i="0" u="none" strike="noStrike" kern="1200" cap="none" spc="0" normalizeH="0" baseline="0" noProof="0" dirty="0">
              <a:ln w="0"/>
              <a:solidFill>
                <a:srgbClr val="C00000"/>
              </a:solidFill>
              <a:effectLst>
                <a:outerShdw blurRad="38100" dist="19050" dir="2700000" algn="tl" rotWithShape="0">
                  <a:srgbClr val="000000">
                    <a:alpha val="40000"/>
                  </a:srgbClr>
                </a:outerShdw>
              </a:effectLst>
              <a:uLnTx/>
              <a:uFillTx/>
              <a:latin typeface="Rockwell Extra Bold" panose="02060903040505020403" pitchFamily="18" charset="0"/>
              <a:ea typeface="+mn-ea"/>
              <a:cs typeface="+mn-cs"/>
            </a:endParaRPr>
          </a:p>
        </p:txBody>
      </p:sp>
      <p:sp>
        <p:nvSpPr>
          <p:cNvPr id="35" name="Ellips 34">
            <a:extLst>
              <a:ext uri="{FF2B5EF4-FFF2-40B4-BE49-F238E27FC236}">
                <a16:creationId xmlns:a16="http://schemas.microsoft.com/office/drawing/2014/main" id="{3FC338F2-05BF-47E6-9275-1622B459BED6}"/>
              </a:ext>
            </a:extLst>
          </p:cNvPr>
          <p:cNvSpPr/>
          <p:nvPr/>
        </p:nvSpPr>
        <p:spPr>
          <a:xfrm>
            <a:off x="1770638" y="83815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7" name="Ellips 36">
            <a:extLst>
              <a:ext uri="{FF2B5EF4-FFF2-40B4-BE49-F238E27FC236}">
                <a16:creationId xmlns:a16="http://schemas.microsoft.com/office/drawing/2014/main" id="{892D73F2-4C15-47CF-B9E0-B094B701E842}"/>
              </a:ext>
            </a:extLst>
          </p:cNvPr>
          <p:cNvSpPr/>
          <p:nvPr/>
        </p:nvSpPr>
        <p:spPr>
          <a:xfrm>
            <a:off x="1770637" y="56740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25421482"/>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4E403C-7500-E783-7A68-2223B93F4D51}"/>
              </a:ext>
            </a:extLst>
          </p:cNvPr>
          <p:cNvSpPr>
            <a:spLocks noGrp="1"/>
          </p:cNvSpPr>
          <p:nvPr>
            <p:ph type="title"/>
          </p:nvPr>
        </p:nvSpPr>
        <p:spPr/>
        <p:txBody>
          <a:bodyPr/>
          <a:lstStyle/>
          <a:p>
            <a:r>
              <a:rPr lang="sv-SE" b="1" dirty="0"/>
              <a:t>Serien 2025</a:t>
            </a:r>
          </a:p>
        </p:txBody>
      </p:sp>
      <p:pic>
        <p:nvPicPr>
          <p:cNvPr id="5" name="Platshållare för innehåll 4">
            <a:extLst>
              <a:ext uri="{FF2B5EF4-FFF2-40B4-BE49-F238E27FC236}">
                <a16:creationId xmlns:a16="http://schemas.microsoft.com/office/drawing/2014/main" id="{A5616615-76FA-77C6-B372-E4F346C7E649}"/>
              </a:ext>
            </a:extLst>
          </p:cNvPr>
          <p:cNvPicPr>
            <a:picLocks noGrp="1" noChangeAspect="1"/>
          </p:cNvPicPr>
          <p:nvPr>
            <p:ph idx="1"/>
          </p:nvPr>
        </p:nvPicPr>
        <p:blipFill>
          <a:blip r:embed="rId3"/>
          <a:stretch>
            <a:fillRect/>
          </a:stretch>
        </p:blipFill>
        <p:spPr>
          <a:xfrm>
            <a:off x="1313278" y="2501222"/>
            <a:ext cx="1978562" cy="2975886"/>
          </a:xfrm>
        </p:spPr>
      </p:pic>
      <p:pic>
        <p:nvPicPr>
          <p:cNvPr id="7" name="Bildobjekt 6">
            <a:extLst>
              <a:ext uri="{FF2B5EF4-FFF2-40B4-BE49-F238E27FC236}">
                <a16:creationId xmlns:a16="http://schemas.microsoft.com/office/drawing/2014/main" id="{6404444B-DF0E-1C55-91CA-37AA03DDE720}"/>
              </a:ext>
            </a:extLst>
          </p:cNvPr>
          <p:cNvPicPr>
            <a:picLocks noChangeAspect="1"/>
          </p:cNvPicPr>
          <p:nvPr/>
        </p:nvPicPr>
        <p:blipFill>
          <a:blip r:embed="rId4"/>
          <a:stretch>
            <a:fillRect/>
          </a:stretch>
        </p:blipFill>
        <p:spPr>
          <a:xfrm>
            <a:off x="6923315" y="1831873"/>
            <a:ext cx="4386824" cy="4586575"/>
          </a:xfrm>
          <a:prstGeom prst="rect">
            <a:avLst/>
          </a:prstGeom>
        </p:spPr>
      </p:pic>
      <p:sp>
        <p:nvSpPr>
          <p:cNvPr id="8" name="textruta 7">
            <a:extLst>
              <a:ext uri="{FF2B5EF4-FFF2-40B4-BE49-F238E27FC236}">
                <a16:creationId xmlns:a16="http://schemas.microsoft.com/office/drawing/2014/main" id="{D0F25212-007A-3B45-B946-2C6D5ED1BEC8}"/>
              </a:ext>
            </a:extLst>
          </p:cNvPr>
          <p:cNvSpPr txBox="1"/>
          <p:nvPr/>
        </p:nvSpPr>
        <p:spPr>
          <a:xfrm>
            <a:off x="913795" y="1715721"/>
            <a:ext cx="3206107" cy="523220"/>
          </a:xfrm>
          <a:prstGeom prst="rect">
            <a:avLst/>
          </a:prstGeom>
          <a:noFill/>
        </p:spPr>
        <p:txBody>
          <a:bodyPr wrap="square" rtlCol="0">
            <a:spAutoFit/>
          </a:bodyPr>
          <a:lstStyle/>
          <a:p>
            <a:r>
              <a:rPr lang="sv-SE" sz="2800" b="1" dirty="0">
                <a:latin typeface="Times New Roman" panose="02020603050405020304" pitchFamily="18" charset="0"/>
                <a:cs typeface="Times New Roman" panose="02020603050405020304" pitchFamily="18" charset="0"/>
              </a:rPr>
              <a:t>Serieförslaget 2025</a:t>
            </a:r>
          </a:p>
        </p:txBody>
      </p:sp>
      <p:pic>
        <p:nvPicPr>
          <p:cNvPr id="9" name="Bildobjekt 8" descr="En bild som visar Grafik, logotyp, symbol, skiss&#10;&#10;Automatiskt genererad beskrivning">
            <a:extLst>
              <a:ext uri="{FF2B5EF4-FFF2-40B4-BE49-F238E27FC236}">
                <a16:creationId xmlns:a16="http://schemas.microsoft.com/office/drawing/2014/main" id="{1AA6179D-818F-0F9A-8BEE-17CA328510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22337696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4459486" y="203525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1181062" y="402486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3535610" y="306137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4427804" y="340840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1157695" y="239306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6449501" y="76354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6518741" y="272374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608324" y="576714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765429" y="221949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4763414" y="353495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765117" y="311229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2692172" y="280364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2678750" y="158585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793912" y="357722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856367" y="270303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6860982" y="8903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856366" y="563005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2523360" y="500730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843437" y="303078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28" name="Bildobjekt 27">
            <a:extLst>
              <a:ext uri="{FF2B5EF4-FFF2-40B4-BE49-F238E27FC236}">
                <a16:creationId xmlns:a16="http://schemas.microsoft.com/office/drawing/2014/main" id="{F09DEEF8-F921-48E7-8C9E-D751354BC7C6}"/>
              </a:ext>
            </a:extLst>
          </p:cNvPr>
          <p:cNvPicPr>
            <a:picLocks noChangeAspect="1"/>
          </p:cNvPicPr>
          <p:nvPr/>
        </p:nvPicPr>
        <p:blipFill>
          <a:blip r:embed="rId5"/>
          <a:stretch>
            <a:fillRect/>
          </a:stretch>
        </p:blipFill>
        <p:spPr>
          <a:xfrm>
            <a:off x="1413592" y="692105"/>
            <a:ext cx="1602783" cy="804742"/>
          </a:xfrm>
          <a:prstGeom prst="rect">
            <a:avLst/>
          </a:prstGeom>
        </p:spPr>
      </p:pic>
      <p:pic>
        <p:nvPicPr>
          <p:cNvPr id="30" name="Bildobjekt 29">
            <a:extLst>
              <a:ext uri="{FF2B5EF4-FFF2-40B4-BE49-F238E27FC236}">
                <a16:creationId xmlns:a16="http://schemas.microsoft.com/office/drawing/2014/main" id="{D648F6F4-3AA2-4B4B-A690-8AAAF5DBB3D9}"/>
              </a:ext>
            </a:extLst>
          </p:cNvPr>
          <p:cNvPicPr>
            <a:picLocks noChangeAspect="1"/>
          </p:cNvPicPr>
          <p:nvPr/>
        </p:nvPicPr>
        <p:blipFill>
          <a:blip r:embed="rId5"/>
          <a:stretch>
            <a:fillRect/>
          </a:stretch>
        </p:blipFill>
        <p:spPr>
          <a:xfrm>
            <a:off x="1413593" y="5396497"/>
            <a:ext cx="1602783" cy="804742"/>
          </a:xfrm>
          <a:prstGeom prst="rect">
            <a:avLst/>
          </a:prstGeom>
        </p:spPr>
      </p:pic>
      <p:sp>
        <p:nvSpPr>
          <p:cNvPr id="35" name="Ellips 34">
            <a:extLst>
              <a:ext uri="{FF2B5EF4-FFF2-40B4-BE49-F238E27FC236}">
                <a16:creationId xmlns:a16="http://schemas.microsoft.com/office/drawing/2014/main" id="{3FC338F2-05BF-47E6-9275-1622B459BED6}"/>
              </a:ext>
            </a:extLst>
          </p:cNvPr>
          <p:cNvSpPr/>
          <p:nvPr/>
        </p:nvSpPr>
        <p:spPr>
          <a:xfrm>
            <a:off x="1770638" y="83815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7" name="Ellips 36">
            <a:extLst>
              <a:ext uri="{FF2B5EF4-FFF2-40B4-BE49-F238E27FC236}">
                <a16:creationId xmlns:a16="http://schemas.microsoft.com/office/drawing/2014/main" id="{892D73F2-4C15-47CF-B9E0-B094B701E842}"/>
              </a:ext>
            </a:extLst>
          </p:cNvPr>
          <p:cNvSpPr/>
          <p:nvPr/>
        </p:nvSpPr>
        <p:spPr>
          <a:xfrm>
            <a:off x="1770637" y="56740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2032713" y="1112588"/>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4305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4459486" y="203525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2144060" y="374603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3535610" y="306137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4427804" y="340840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2220725" y="244325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6449501" y="76354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877396" y="159708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703504" y="478015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765429" y="221949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4763414" y="353495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765117" y="311229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2692172" y="280364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3029797" y="121654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777136" y="314127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128117" y="187961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6860982" y="8903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020055" y="478015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2523360" y="500730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843437" y="303078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5" name="Ellips 34">
            <a:extLst>
              <a:ext uri="{FF2B5EF4-FFF2-40B4-BE49-F238E27FC236}">
                <a16:creationId xmlns:a16="http://schemas.microsoft.com/office/drawing/2014/main" id="{3FC338F2-05BF-47E6-9275-1622B459BED6}"/>
              </a:ext>
            </a:extLst>
          </p:cNvPr>
          <p:cNvSpPr/>
          <p:nvPr/>
        </p:nvSpPr>
        <p:spPr>
          <a:xfrm>
            <a:off x="3427492" y="76354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7" name="Ellips 36">
            <a:extLst>
              <a:ext uri="{FF2B5EF4-FFF2-40B4-BE49-F238E27FC236}">
                <a16:creationId xmlns:a16="http://schemas.microsoft.com/office/drawing/2014/main" id="{892D73F2-4C15-47CF-B9E0-B094B701E842}"/>
              </a:ext>
            </a:extLst>
          </p:cNvPr>
          <p:cNvSpPr/>
          <p:nvPr/>
        </p:nvSpPr>
        <p:spPr>
          <a:xfrm>
            <a:off x="2509937" y="45985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5695126" y="1582873"/>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28180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4800219" y="149538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388183" y="30114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4763414" y="270991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5487251" y="292596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3591376" y="19260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6324364" y="98458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877396" y="159708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703504" y="478015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549498" y="181246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5259624" y="327488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4397029" y="283159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3760188" y="25480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204620" y="83260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777136" y="314127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128117" y="187961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6703503" y="104773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020055" y="478015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059404" y="430309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843437" y="303078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5" name="Ellips 34">
            <a:extLst>
              <a:ext uri="{FF2B5EF4-FFF2-40B4-BE49-F238E27FC236}">
                <a16:creationId xmlns:a16="http://schemas.microsoft.com/office/drawing/2014/main" id="{3FC338F2-05BF-47E6-9275-1622B459BED6}"/>
              </a:ext>
            </a:extLst>
          </p:cNvPr>
          <p:cNvSpPr/>
          <p:nvPr/>
        </p:nvSpPr>
        <p:spPr>
          <a:xfrm>
            <a:off x="5708583" y="58441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7" name="Ellips 36">
            <a:extLst>
              <a:ext uri="{FF2B5EF4-FFF2-40B4-BE49-F238E27FC236}">
                <a16:creationId xmlns:a16="http://schemas.microsoft.com/office/drawing/2014/main" id="{892D73F2-4C15-47CF-B9E0-B094B701E842}"/>
              </a:ext>
            </a:extLst>
          </p:cNvPr>
          <p:cNvSpPr/>
          <p:nvPr/>
        </p:nvSpPr>
        <p:spPr>
          <a:xfrm>
            <a:off x="3760187" y="390943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6215021" y="1247755"/>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109379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4800219" y="149538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388183" y="30114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4763414" y="270991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5487251" y="292596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3591376" y="19260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6324364" y="98458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877396" y="159708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703504" y="478015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549498" y="181246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5259624" y="327488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4397029" y="283159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3760188" y="25480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962429" y="70009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777136" y="314127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128117" y="187961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6703503" y="104773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020055" y="478015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059404" y="430309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843437" y="303078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5" name="Ellips 34">
            <a:extLst>
              <a:ext uri="{FF2B5EF4-FFF2-40B4-BE49-F238E27FC236}">
                <a16:creationId xmlns:a16="http://schemas.microsoft.com/office/drawing/2014/main" id="{3FC338F2-05BF-47E6-9275-1622B459BED6}"/>
              </a:ext>
            </a:extLst>
          </p:cNvPr>
          <p:cNvSpPr/>
          <p:nvPr/>
        </p:nvSpPr>
        <p:spPr>
          <a:xfrm>
            <a:off x="6702767" y="53128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7" name="Ellips 36">
            <a:extLst>
              <a:ext uri="{FF2B5EF4-FFF2-40B4-BE49-F238E27FC236}">
                <a16:creationId xmlns:a16="http://schemas.microsoft.com/office/drawing/2014/main" id="{892D73F2-4C15-47CF-B9E0-B094B701E842}"/>
              </a:ext>
            </a:extLst>
          </p:cNvPr>
          <p:cNvSpPr/>
          <p:nvPr/>
        </p:nvSpPr>
        <p:spPr>
          <a:xfrm>
            <a:off x="3760187" y="390943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6171166" y="1600445"/>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88557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4800219" y="149538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388183" y="30114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4763414" y="270991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5487251" y="292596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3591376" y="19260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6324364" y="98458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877396" y="159708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7464386" y="38269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549498" y="181246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5259624" y="327488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4397029" y="283159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3760188" y="25480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7386766" y="47258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7386765" y="256219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128117" y="187961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220767" y="122247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665126" y="390943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059404" y="430309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843437" y="303078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5" name="Ellips 34">
            <a:extLst>
              <a:ext uri="{FF2B5EF4-FFF2-40B4-BE49-F238E27FC236}">
                <a16:creationId xmlns:a16="http://schemas.microsoft.com/office/drawing/2014/main" id="{3FC338F2-05BF-47E6-9275-1622B459BED6}"/>
              </a:ext>
            </a:extLst>
          </p:cNvPr>
          <p:cNvSpPr/>
          <p:nvPr/>
        </p:nvSpPr>
        <p:spPr>
          <a:xfrm>
            <a:off x="7724391" y="56445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7" name="Ellips 36">
            <a:extLst>
              <a:ext uri="{FF2B5EF4-FFF2-40B4-BE49-F238E27FC236}">
                <a16:creationId xmlns:a16="http://schemas.microsoft.com/office/drawing/2014/main" id="{892D73F2-4C15-47CF-B9E0-B094B701E842}"/>
              </a:ext>
            </a:extLst>
          </p:cNvPr>
          <p:cNvSpPr/>
          <p:nvPr/>
        </p:nvSpPr>
        <p:spPr>
          <a:xfrm>
            <a:off x="3760187" y="390943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7970881" y="861736"/>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23569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20F92B-2EC4-4334-A482-65B6A7F2E139}"/>
              </a:ext>
            </a:extLst>
          </p:cNvPr>
          <p:cNvSpPr>
            <a:spLocks noGrp="1"/>
          </p:cNvSpPr>
          <p:nvPr>
            <p:ph type="title"/>
          </p:nvPr>
        </p:nvSpPr>
        <p:spPr/>
        <p:txBody>
          <a:bodyPr/>
          <a:lstStyle/>
          <a:p>
            <a:r>
              <a:rPr lang="sv-SE" dirty="0"/>
              <a:t>Offensivt spel</a:t>
            </a:r>
          </a:p>
        </p:txBody>
      </p:sp>
      <p:sp>
        <p:nvSpPr>
          <p:cNvPr id="3" name="Platshållare för innehåll 2">
            <a:extLst>
              <a:ext uri="{FF2B5EF4-FFF2-40B4-BE49-F238E27FC236}">
                <a16:creationId xmlns:a16="http://schemas.microsoft.com/office/drawing/2014/main" id="{DA569D9F-2499-4836-8C0F-97F6B864418B}"/>
              </a:ext>
            </a:extLst>
          </p:cNvPr>
          <p:cNvSpPr>
            <a:spLocks noGrp="1"/>
          </p:cNvSpPr>
          <p:nvPr>
            <p:ph idx="1"/>
          </p:nvPr>
        </p:nvSpPr>
        <p:spPr/>
        <p:txBody>
          <a:bodyPr/>
          <a:lstStyle/>
          <a:p>
            <a:r>
              <a:rPr lang="sv-SE" dirty="0"/>
              <a:t>Exempel 1</a:t>
            </a:r>
          </a:p>
          <a:p>
            <a:endParaRPr lang="sv-SE" dirty="0"/>
          </a:p>
          <a:p>
            <a:r>
              <a:rPr lang="sv-SE" dirty="0"/>
              <a:t>Exempel 2</a:t>
            </a:r>
          </a:p>
        </p:txBody>
      </p:sp>
      <p:pic>
        <p:nvPicPr>
          <p:cNvPr id="4" name="Bildobjekt 3" descr="En bild som visar Grafik, logotyp, symbol, skiss&#10;&#10;Automatiskt genererad beskrivning">
            <a:extLst>
              <a:ext uri="{FF2B5EF4-FFF2-40B4-BE49-F238E27FC236}">
                <a16:creationId xmlns:a16="http://schemas.microsoft.com/office/drawing/2014/main" id="{FC21E436-170E-F63B-E93A-A11F827A4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239164627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4753752" y="212837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911826" y="214487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3964113" y="345491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5300785" y="290107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5914687" y="222099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6607882" y="171818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6329664" y="307619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7191984" y="388390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719608" y="255861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072895" y="335361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6587767" y="231368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434663" y="323257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752125" y="145915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7446082" y="482968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563380" y="397208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446083" y="162545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446083" y="278939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731658" y="387824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4966098" y="2010218"/>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843437" y="303078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28" name="Bildobjekt 27">
            <a:extLst>
              <a:ext uri="{FF2B5EF4-FFF2-40B4-BE49-F238E27FC236}">
                <a16:creationId xmlns:a16="http://schemas.microsoft.com/office/drawing/2014/main" id="{F09DEEF8-F921-48E7-8C9E-D751354BC7C6}"/>
              </a:ext>
            </a:extLst>
          </p:cNvPr>
          <p:cNvPicPr>
            <a:picLocks noChangeAspect="1"/>
          </p:cNvPicPr>
          <p:nvPr/>
        </p:nvPicPr>
        <p:blipFill>
          <a:blip r:embed="rId5"/>
          <a:stretch>
            <a:fillRect/>
          </a:stretch>
        </p:blipFill>
        <p:spPr>
          <a:xfrm>
            <a:off x="5363489" y="655574"/>
            <a:ext cx="3939537" cy="804742"/>
          </a:xfrm>
          <a:prstGeom prst="rect">
            <a:avLst/>
          </a:prstGeom>
        </p:spPr>
      </p:pic>
      <p:cxnSp>
        <p:nvCxnSpPr>
          <p:cNvPr id="31" name="Rak pilkoppling 30">
            <a:extLst>
              <a:ext uri="{FF2B5EF4-FFF2-40B4-BE49-F238E27FC236}">
                <a16:creationId xmlns:a16="http://schemas.microsoft.com/office/drawing/2014/main" id="{8402767E-759F-461C-87F7-6E67616B27E1}"/>
              </a:ext>
            </a:extLst>
          </p:cNvPr>
          <p:cNvCxnSpPr/>
          <p:nvPr/>
        </p:nvCxnSpPr>
        <p:spPr>
          <a:xfrm>
            <a:off x="4656454" y="1012285"/>
            <a:ext cx="2070299" cy="0"/>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3" name="Rak pilkoppling 32">
            <a:extLst>
              <a:ext uri="{FF2B5EF4-FFF2-40B4-BE49-F238E27FC236}">
                <a16:creationId xmlns:a16="http://schemas.microsoft.com/office/drawing/2014/main" id="{140743DE-8F5E-414D-8E38-DBC4BA248CEE}"/>
              </a:ext>
            </a:extLst>
          </p:cNvPr>
          <p:cNvCxnSpPr>
            <a:cxnSpLocks/>
          </p:cNvCxnSpPr>
          <p:nvPr/>
        </p:nvCxnSpPr>
        <p:spPr>
          <a:xfrm flipH="1" flipV="1">
            <a:off x="4356257" y="3972082"/>
            <a:ext cx="268533" cy="1357815"/>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Rak pilkoppling 39">
            <a:extLst>
              <a:ext uri="{FF2B5EF4-FFF2-40B4-BE49-F238E27FC236}">
                <a16:creationId xmlns:a16="http://schemas.microsoft.com/office/drawing/2014/main" id="{279137FD-2058-42FE-BE52-E3CD18F2D19C}"/>
              </a:ext>
            </a:extLst>
          </p:cNvPr>
          <p:cNvCxnSpPr>
            <a:cxnSpLocks/>
          </p:cNvCxnSpPr>
          <p:nvPr/>
        </p:nvCxnSpPr>
        <p:spPr>
          <a:xfrm flipV="1">
            <a:off x="5057232" y="1057945"/>
            <a:ext cx="1272432" cy="919782"/>
          </a:xfrm>
          <a:prstGeom prst="straightConnector1">
            <a:avLst/>
          </a:prstGeom>
          <a:ln w="254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5" name="Ellips 34">
            <a:extLst>
              <a:ext uri="{FF2B5EF4-FFF2-40B4-BE49-F238E27FC236}">
                <a16:creationId xmlns:a16="http://schemas.microsoft.com/office/drawing/2014/main" id="{656E74CB-4AED-44A0-BBC9-4F11D5D6D2DD}"/>
              </a:ext>
            </a:extLst>
          </p:cNvPr>
          <p:cNvSpPr/>
          <p:nvPr/>
        </p:nvSpPr>
        <p:spPr>
          <a:xfrm>
            <a:off x="4315540" y="84347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6" name="Ellips 35">
            <a:extLst>
              <a:ext uri="{FF2B5EF4-FFF2-40B4-BE49-F238E27FC236}">
                <a16:creationId xmlns:a16="http://schemas.microsoft.com/office/drawing/2014/main" id="{D47FFFD2-8EA6-4CB9-B7C1-F01DEB32ED26}"/>
              </a:ext>
            </a:extLst>
          </p:cNvPr>
          <p:cNvSpPr/>
          <p:nvPr/>
        </p:nvSpPr>
        <p:spPr>
          <a:xfrm>
            <a:off x="4528380" y="529048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cxnSp>
        <p:nvCxnSpPr>
          <p:cNvPr id="38" name="Rak pilkoppling 37">
            <a:extLst>
              <a:ext uri="{FF2B5EF4-FFF2-40B4-BE49-F238E27FC236}">
                <a16:creationId xmlns:a16="http://schemas.microsoft.com/office/drawing/2014/main" id="{E00A0FFD-75C7-4E2E-B095-8EC44B940245}"/>
              </a:ext>
            </a:extLst>
          </p:cNvPr>
          <p:cNvCxnSpPr>
            <a:cxnSpLocks/>
          </p:cNvCxnSpPr>
          <p:nvPr/>
        </p:nvCxnSpPr>
        <p:spPr>
          <a:xfrm flipV="1">
            <a:off x="4097408" y="1470111"/>
            <a:ext cx="258849" cy="674759"/>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9" name="Rak pilkoppling 38">
            <a:extLst>
              <a:ext uri="{FF2B5EF4-FFF2-40B4-BE49-F238E27FC236}">
                <a16:creationId xmlns:a16="http://schemas.microsoft.com/office/drawing/2014/main" id="{231D5ED7-0E0E-49BF-88ED-877DB0638F05}"/>
              </a:ext>
            </a:extLst>
          </p:cNvPr>
          <p:cNvCxnSpPr>
            <a:cxnSpLocks/>
          </p:cNvCxnSpPr>
          <p:nvPr/>
        </p:nvCxnSpPr>
        <p:spPr>
          <a:xfrm flipV="1">
            <a:off x="4132925" y="2558617"/>
            <a:ext cx="168813" cy="842272"/>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4" name="Rektangel 43">
            <a:extLst>
              <a:ext uri="{FF2B5EF4-FFF2-40B4-BE49-F238E27FC236}">
                <a16:creationId xmlns:a16="http://schemas.microsoft.com/office/drawing/2014/main" id="{A7C3A515-C5D3-4953-A39D-B564AB41109C}"/>
              </a:ext>
            </a:extLst>
          </p:cNvPr>
          <p:cNvSpPr/>
          <p:nvPr/>
        </p:nvSpPr>
        <p:spPr>
          <a:xfrm>
            <a:off x="4483832" y="54806"/>
            <a:ext cx="3515749" cy="487695"/>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6" name="textruta 45">
            <a:extLst>
              <a:ext uri="{FF2B5EF4-FFF2-40B4-BE49-F238E27FC236}">
                <a16:creationId xmlns:a16="http://schemas.microsoft.com/office/drawing/2014/main" id="{8DCB4211-2F2F-423E-991E-9F129DA186E3}"/>
              </a:ext>
            </a:extLst>
          </p:cNvPr>
          <p:cNvSpPr txBox="1"/>
          <p:nvPr/>
        </p:nvSpPr>
        <p:spPr>
          <a:xfrm>
            <a:off x="4981871" y="111647"/>
            <a:ext cx="2633023"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w="0"/>
                <a:solidFill>
                  <a:srgbClr val="C00000"/>
                </a:solidFill>
                <a:effectLst>
                  <a:outerShdw blurRad="38100" dist="19050" dir="2700000" algn="tl" rotWithShape="0">
                    <a:srgbClr val="000000">
                      <a:alpha val="40000"/>
                    </a:srgbClr>
                  </a:outerShdw>
                </a:effectLst>
                <a:uLnTx/>
                <a:uFillTx/>
                <a:latin typeface="Rockwell Extra Bold" panose="02060903040505020403" pitchFamily="18" charset="0"/>
                <a:ea typeface="+mn-ea"/>
                <a:cs typeface="+mn-cs"/>
              </a:rPr>
              <a:t>Fylla på offensivt</a:t>
            </a:r>
          </a:p>
        </p:txBody>
      </p:sp>
      <p:sp>
        <p:nvSpPr>
          <p:cNvPr id="47" name="Rektangel 46">
            <a:extLst>
              <a:ext uri="{FF2B5EF4-FFF2-40B4-BE49-F238E27FC236}">
                <a16:creationId xmlns:a16="http://schemas.microsoft.com/office/drawing/2014/main" id="{8041DDC8-EEC7-489D-9C33-22AF5218527D}"/>
              </a:ext>
            </a:extLst>
          </p:cNvPr>
          <p:cNvSpPr/>
          <p:nvPr/>
        </p:nvSpPr>
        <p:spPr>
          <a:xfrm>
            <a:off x="4668417" y="6130669"/>
            <a:ext cx="3515749" cy="487695"/>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8" name="textruta 47">
            <a:extLst>
              <a:ext uri="{FF2B5EF4-FFF2-40B4-BE49-F238E27FC236}">
                <a16:creationId xmlns:a16="http://schemas.microsoft.com/office/drawing/2014/main" id="{B8637893-9092-4095-B01A-0FA27BAC0748}"/>
              </a:ext>
            </a:extLst>
          </p:cNvPr>
          <p:cNvSpPr txBox="1"/>
          <p:nvPr/>
        </p:nvSpPr>
        <p:spPr>
          <a:xfrm>
            <a:off x="5150684" y="6202426"/>
            <a:ext cx="2633023"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w="0"/>
                <a:solidFill>
                  <a:srgbClr val="C00000"/>
                </a:solidFill>
                <a:effectLst>
                  <a:outerShdw blurRad="38100" dist="19050" dir="2700000" algn="tl" rotWithShape="0">
                    <a:srgbClr val="000000">
                      <a:alpha val="40000"/>
                    </a:srgbClr>
                  </a:outerShdw>
                </a:effectLst>
                <a:uLnTx/>
                <a:uFillTx/>
                <a:latin typeface="Rockwell Extra Bold" panose="02060903040505020403" pitchFamily="18" charset="0"/>
                <a:ea typeface="+mn-ea"/>
                <a:cs typeface="+mn-cs"/>
              </a:rPr>
              <a:t>Exempel 1</a:t>
            </a:r>
          </a:p>
        </p:txBody>
      </p:sp>
    </p:spTree>
    <p:extLst>
      <p:ext uri="{BB962C8B-B14F-4D97-AF65-F5344CB8AC3E}">
        <p14:creationId xmlns:p14="http://schemas.microsoft.com/office/powerpoint/2010/main" val="1613315786"/>
      </p:ext>
    </p:extLst>
  </p:cSld>
  <p:clrMapOvr>
    <a:masterClrMapping/>
  </p:clrMapOvr>
  <p:extLst>
    <p:ext uri="{6950BFC3-D8DA-4A85-94F7-54DA5524770B}">
      <p188:commentRel xmlns:p188="http://schemas.microsoft.com/office/powerpoint/2018/8/main" r:id="rId3"/>
    </p:ext>
  </p:extLs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4753752" y="212837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4118156" y="140610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4152231" y="241329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5300785" y="290107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5914687" y="222099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6607882" y="171818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6329664" y="307619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7191984" y="388390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719608" y="255861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072895" y="335361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6587767" y="231368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434663" y="323257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752125" y="145915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7446082" y="482968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563380" y="397208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446083" y="162545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446083" y="278939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731658" y="387824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7054426" y="1061836"/>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843437" y="303078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28" name="Bildobjekt 27">
            <a:extLst>
              <a:ext uri="{FF2B5EF4-FFF2-40B4-BE49-F238E27FC236}">
                <a16:creationId xmlns:a16="http://schemas.microsoft.com/office/drawing/2014/main" id="{F09DEEF8-F921-48E7-8C9E-D751354BC7C6}"/>
              </a:ext>
            </a:extLst>
          </p:cNvPr>
          <p:cNvPicPr>
            <a:picLocks noChangeAspect="1"/>
          </p:cNvPicPr>
          <p:nvPr/>
        </p:nvPicPr>
        <p:blipFill>
          <a:blip r:embed="rId4"/>
          <a:stretch>
            <a:fillRect/>
          </a:stretch>
        </p:blipFill>
        <p:spPr>
          <a:xfrm>
            <a:off x="5534306" y="670623"/>
            <a:ext cx="5977373" cy="804742"/>
          </a:xfrm>
          <a:prstGeom prst="rect">
            <a:avLst/>
          </a:prstGeom>
        </p:spPr>
      </p:pic>
      <p:sp>
        <p:nvSpPr>
          <p:cNvPr id="31" name="Ellips 30">
            <a:extLst>
              <a:ext uri="{FF2B5EF4-FFF2-40B4-BE49-F238E27FC236}">
                <a16:creationId xmlns:a16="http://schemas.microsoft.com/office/drawing/2014/main" id="{F986DC55-5C46-4B54-9ABB-1C453CD4CE3D}"/>
              </a:ext>
            </a:extLst>
          </p:cNvPr>
          <p:cNvSpPr/>
          <p:nvPr/>
        </p:nvSpPr>
        <p:spPr>
          <a:xfrm>
            <a:off x="6698407" y="92718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EE37C651-C477-4F77-8122-FE539A244196}"/>
              </a:ext>
            </a:extLst>
          </p:cNvPr>
          <p:cNvSpPr/>
          <p:nvPr/>
        </p:nvSpPr>
        <p:spPr>
          <a:xfrm>
            <a:off x="4169311" y="351602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47113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4753752" y="212837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4146728" y="266080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4186186" y="373548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5300785" y="290107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5914687" y="222099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6877372" y="169206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6329664" y="307619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7191984" y="388390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719608" y="255861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072895" y="335361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6587767" y="231368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434663" y="323257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752125" y="145915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7446082" y="482968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563380" y="397208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446083" y="162545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446083" y="278939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731658" y="387824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4966098" y="2010218"/>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843437" y="303078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28" name="Bildobjekt 27">
            <a:extLst>
              <a:ext uri="{FF2B5EF4-FFF2-40B4-BE49-F238E27FC236}">
                <a16:creationId xmlns:a16="http://schemas.microsoft.com/office/drawing/2014/main" id="{F09DEEF8-F921-48E7-8C9E-D751354BC7C6}"/>
              </a:ext>
            </a:extLst>
          </p:cNvPr>
          <p:cNvPicPr>
            <a:picLocks noChangeAspect="1"/>
          </p:cNvPicPr>
          <p:nvPr/>
        </p:nvPicPr>
        <p:blipFill>
          <a:blip r:embed="rId4"/>
          <a:stretch>
            <a:fillRect/>
          </a:stretch>
        </p:blipFill>
        <p:spPr>
          <a:xfrm>
            <a:off x="5363489" y="655574"/>
            <a:ext cx="3939537" cy="804742"/>
          </a:xfrm>
          <a:prstGeom prst="rect">
            <a:avLst/>
          </a:prstGeom>
        </p:spPr>
      </p:pic>
      <p:cxnSp>
        <p:nvCxnSpPr>
          <p:cNvPr id="31" name="Rak pilkoppling 30">
            <a:extLst>
              <a:ext uri="{FF2B5EF4-FFF2-40B4-BE49-F238E27FC236}">
                <a16:creationId xmlns:a16="http://schemas.microsoft.com/office/drawing/2014/main" id="{8402767E-759F-461C-87F7-6E67616B27E1}"/>
              </a:ext>
            </a:extLst>
          </p:cNvPr>
          <p:cNvCxnSpPr/>
          <p:nvPr/>
        </p:nvCxnSpPr>
        <p:spPr>
          <a:xfrm>
            <a:off x="4656454" y="1012285"/>
            <a:ext cx="2070299" cy="0"/>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3" name="Rak pilkoppling 32">
            <a:extLst>
              <a:ext uri="{FF2B5EF4-FFF2-40B4-BE49-F238E27FC236}">
                <a16:creationId xmlns:a16="http://schemas.microsoft.com/office/drawing/2014/main" id="{140743DE-8F5E-414D-8E38-DBC4BA248CEE}"/>
              </a:ext>
            </a:extLst>
          </p:cNvPr>
          <p:cNvCxnSpPr>
            <a:cxnSpLocks/>
          </p:cNvCxnSpPr>
          <p:nvPr/>
        </p:nvCxnSpPr>
        <p:spPr>
          <a:xfrm flipH="1" flipV="1">
            <a:off x="4441564" y="4309707"/>
            <a:ext cx="312188" cy="1018719"/>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Rak pilkoppling 33">
            <a:extLst>
              <a:ext uri="{FF2B5EF4-FFF2-40B4-BE49-F238E27FC236}">
                <a16:creationId xmlns:a16="http://schemas.microsoft.com/office/drawing/2014/main" id="{706FC82C-DD78-4E41-BD05-53F0F7B35C81}"/>
              </a:ext>
            </a:extLst>
          </p:cNvPr>
          <p:cNvCxnSpPr>
            <a:cxnSpLocks/>
          </p:cNvCxnSpPr>
          <p:nvPr/>
        </p:nvCxnSpPr>
        <p:spPr>
          <a:xfrm flipV="1">
            <a:off x="5146579" y="1971405"/>
            <a:ext cx="1351897" cy="221576"/>
          </a:xfrm>
          <a:prstGeom prst="straightConnector1">
            <a:avLst/>
          </a:prstGeom>
          <a:ln w="254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7" name="Rak pilkoppling 36">
            <a:extLst>
              <a:ext uri="{FF2B5EF4-FFF2-40B4-BE49-F238E27FC236}">
                <a16:creationId xmlns:a16="http://schemas.microsoft.com/office/drawing/2014/main" id="{CB4C08A6-BE2C-40A7-B7F5-71BDBA5416FD}"/>
              </a:ext>
            </a:extLst>
          </p:cNvPr>
          <p:cNvCxnSpPr>
            <a:cxnSpLocks/>
          </p:cNvCxnSpPr>
          <p:nvPr/>
        </p:nvCxnSpPr>
        <p:spPr>
          <a:xfrm flipV="1">
            <a:off x="7191984" y="1183983"/>
            <a:ext cx="642940" cy="536323"/>
          </a:xfrm>
          <a:prstGeom prst="straightConnector1">
            <a:avLst/>
          </a:prstGeom>
          <a:ln w="254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8" name="textruta 37">
            <a:extLst>
              <a:ext uri="{FF2B5EF4-FFF2-40B4-BE49-F238E27FC236}">
                <a16:creationId xmlns:a16="http://schemas.microsoft.com/office/drawing/2014/main" id="{BD27273B-9629-45F9-A4D7-475A55A5553B}"/>
              </a:ext>
            </a:extLst>
          </p:cNvPr>
          <p:cNvSpPr txBox="1"/>
          <p:nvPr/>
        </p:nvSpPr>
        <p:spPr>
          <a:xfrm>
            <a:off x="4325624" y="142102"/>
            <a:ext cx="3515749" cy="461665"/>
          </a:xfrm>
          <a:prstGeom prst="rect">
            <a:avLst/>
          </a:prstGeom>
          <a:solidFill>
            <a:schemeClr val="bg1"/>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w="0"/>
                <a:solidFill>
                  <a:srgbClr val="C00000"/>
                </a:solidFill>
                <a:effectLst>
                  <a:outerShdw blurRad="38100" dist="19050" dir="2700000" algn="tl" rotWithShape="0">
                    <a:srgbClr val="000000">
                      <a:alpha val="40000"/>
                    </a:srgbClr>
                  </a:outerShdw>
                </a:effectLst>
                <a:uLnTx/>
                <a:uFillTx/>
                <a:latin typeface="Rockwell Extra Bold" panose="02060903040505020403" pitchFamily="18" charset="0"/>
                <a:ea typeface="+mn-ea"/>
                <a:cs typeface="+mn-cs"/>
              </a:rPr>
              <a:t>Fylla på offensivt</a:t>
            </a:r>
          </a:p>
        </p:txBody>
      </p:sp>
      <p:sp>
        <p:nvSpPr>
          <p:cNvPr id="36" name="Ellips 35">
            <a:extLst>
              <a:ext uri="{FF2B5EF4-FFF2-40B4-BE49-F238E27FC236}">
                <a16:creationId xmlns:a16="http://schemas.microsoft.com/office/drawing/2014/main" id="{EDAC2531-DB52-4345-9B72-FBD74D45D040}"/>
              </a:ext>
            </a:extLst>
          </p:cNvPr>
          <p:cNvSpPr/>
          <p:nvPr/>
        </p:nvSpPr>
        <p:spPr>
          <a:xfrm>
            <a:off x="4272752" y="82040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9" name="Ellips 38">
            <a:extLst>
              <a:ext uri="{FF2B5EF4-FFF2-40B4-BE49-F238E27FC236}">
                <a16:creationId xmlns:a16="http://schemas.microsoft.com/office/drawing/2014/main" id="{27DD6A96-6468-4242-95C9-BC6E257F0757}"/>
              </a:ext>
            </a:extLst>
          </p:cNvPr>
          <p:cNvSpPr/>
          <p:nvPr/>
        </p:nvSpPr>
        <p:spPr>
          <a:xfrm>
            <a:off x="4624790" y="532989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41" name="Rektangel 40">
            <a:extLst>
              <a:ext uri="{FF2B5EF4-FFF2-40B4-BE49-F238E27FC236}">
                <a16:creationId xmlns:a16="http://schemas.microsoft.com/office/drawing/2014/main" id="{74A44F58-E515-43C3-B593-54C8DD26300F}"/>
              </a:ext>
            </a:extLst>
          </p:cNvPr>
          <p:cNvSpPr/>
          <p:nvPr/>
        </p:nvSpPr>
        <p:spPr>
          <a:xfrm>
            <a:off x="4385256" y="6200080"/>
            <a:ext cx="3515749" cy="487695"/>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2" name="textruta 41">
            <a:extLst>
              <a:ext uri="{FF2B5EF4-FFF2-40B4-BE49-F238E27FC236}">
                <a16:creationId xmlns:a16="http://schemas.microsoft.com/office/drawing/2014/main" id="{CD464090-4570-46FE-B2DE-2F4EF9F5843E}"/>
              </a:ext>
            </a:extLst>
          </p:cNvPr>
          <p:cNvSpPr txBox="1"/>
          <p:nvPr/>
        </p:nvSpPr>
        <p:spPr>
          <a:xfrm>
            <a:off x="4727773" y="6265609"/>
            <a:ext cx="2633023"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w="0"/>
                <a:solidFill>
                  <a:srgbClr val="C00000"/>
                </a:solidFill>
                <a:effectLst>
                  <a:outerShdw blurRad="38100" dist="19050" dir="2700000" algn="tl" rotWithShape="0">
                    <a:srgbClr val="000000">
                      <a:alpha val="40000"/>
                    </a:srgbClr>
                  </a:outerShdw>
                </a:effectLst>
                <a:uLnTx/>
                <a:uFillTx/>
                <a:latin typeface="Rockwell Extra Bold" panose="02060903040505020403" pitchFamily="18" charset="0"/>
                <a:ea typeface="+mn-ea"/>
                <a:cs typeface="+mn-cs"/>
              </a:rPr>
              <a:t>Exempel 2</a:t>
            </a:r>
          </a:p>
        </p:txBody>
      </p:sp>
    </p:spTree>
    <p:extLst>
      <p:ext uri="{BB962C8B-B14F-4D97-AF65-F5344CB8AC3E}">
        <p14:creationId xmlns:p14="http://schemas.microsoft.com/office/powerpoint/2010/main" val="19958189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4753752" y="212837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4115210" y="169414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4195488" y="275411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5300785" y="290107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5914687" y="222099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6850888" y="1750765"/>
            <a:ext cx="337625" cy="3050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6329664" y="307619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7191984" y="388390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719608" y="255861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072895" y="335361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6587767" y="231368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434663" y="323257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752125" y="145915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7446082" y="482968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563380" y="397208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446083" y="162545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446083" y="278939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731658" y="387824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6911401" y="1587545"/>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843437" y="303078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28" name="Bildobjekt 27">
            <a:extLst>
              <a:ext uri="{FF2B5EF4-FFF2-40B4-BE49-F238E27FC236}">
                <a16:creationId xmlns:a16="http://schemas.microsoft.com/office/drawing/2014/main" id="{F09DEEF8-F921-48E7-8C9E-D751354BC7C6}"/>
              </a:ext>
            </a:extLst>
          </p:cNvPr>
          <p:cNvPicPr>
            <a:picLocks noChangeAspect="1"/>
          </p:cNvPicPr>
          <p:nvPr/>
        </p:nvPicPr>
        <p:blipFill>
          <a:blip r:embed="rId5"/>
          <a:stretch>
            <a:fillRect/>
          </a:stretch>
        </p:blipFill>
        <p:spPr>
          <a:xfrm>
            <a:off x="6576281" y="624315"/>
            <a:ext cx="4831948" cy="804742"/>
          </a:xfrm>
          <a:prstGeom prst="rect">
            <a:avLst/>
          </a:prstGeom>
        </p:spPr>
      </p:pic>
      <p:cxnSp>
        <p:nvCxnSpPr>
          <p:cNvPr id="31" name="Rak pilkoppling 30">
            <a:extLst>
              <a:ext uri="{FF2B5EF4-FFF2-40B4-BE49-F238E27FC236}">
                <a16:creationId xmlns:a16="http://schemas.microsoft.com/office/drawing/2014/main" id="{8402767E-759F-461C-87F7-6E67616B27E1}"/>
              </a:ext>
            </a:extLst>
          </p:cNvPr>
          <p:cNvCxnSpPr>
            <a:cxnSpLocks/>
          </p:cNvCxnSpPr>
          <p:nvPr/>
        </p:nvCxnSpPr>
        <p:spPr>
          <a:xfrm>
            <a:off x="6599949" y="1030627"/>
            <a:ext cx="1522563" cy="8132"/>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7" name="Rak pilkoppling 36">
            <a:extLst>
              <a:ext uri="{FF2B5EF4-FFF2-40B4-BE49-F238E27FC236}">
                <a16:creationId xmlns:a16="http://schemas.microsoft.com/office/drawing/2014/main" id="{CB4C08A6-BE2C-40A7-B7F5-71BDBA5416FD}"/>
              </a:ext>
            </a:extLst>
          </p:cNvPr>
          <p:cNvCxnSpPr>
            <a:cxnSpLocks/>
          </p:cNvCxnSpPr>
          <p:nvPr/>
        </p:nvCxnSpPr>
        <p:spPr>
          <a:xfrm flipV="1">
            <a:off x="7191984" y="1183983"/>
            <a:ext cx="642940" cy="536323"/>
          </a:xfrm>
          <a:prstGeom prst="straightConnector1">
            <a:avLst/>
          </a:prstGeom>
          <a:ln w="254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2" name="Ellips 31">
            <a:extLst>
              <a:ext uri="{FF2B5EF4-FFF2-40B4-BE49-F238E27FC236}">
                <a16:creationId xmlns:a16="http://schemas.microsoft.com/office/drawing/2014/main" id="{BC765429-F82A-4065-93C6-68925C0E9EC7}"/>
              </a:ext>
            </a:extLst>
          </p:cNvPr>
          <p:cNvSpPr/>
          <p:nvPr/>
        </p:nvSpPr>
        <p:spPr>
          <a:xfrm>
            <a:off x="6238656" y="81101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964C2B8F-63EB-462D-9C85-F8A6DF0D81A5}"/>
              </a:ext>
            </a:extLst>
          </p:cNvPr>
          <p:cNvSpPr/>
          <p:nvPr/>
        </p:nvSpPr>
        <p:spPr>
          <a:xfrm>
            <a:off x="4195487" y="387824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34936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9D20FC-A78C-88DC-8AA5-C5761AED7249}"/>
              </a:ext>
            </a:extLst>
          </p:cNvPr>
          <p:cNvSpPr>
            <a:spLocks noGrp="1"/>
          </p:cNvSpPr>
          <p:nvPr>
            <p:ph type="title"/>
          </p:nvPr>
        </p:nvSpPr>
        <p:spPr>
          <a:xfrm>
            <a:off x="1640156" y="268262"/>
            <a:ext cx="8911687" cy="1280890"/>
          </a:xfrm>
        </p:spPr>
        <p:txBody>
          <a:bodyPr>
            <a:normAutofit/>
          </a:bodyPr>
          <a:lstStyle/>
          <a:p>
            <a:pPr algn="ctr"/>
            <a:r>
              <a:rPr lang="sv-SE" sz="4000" b="1" dirty="0">
                <a:solidFill>
                  <a:schemeClr val="tx1"/>
                </a:solidFill>
              </a:rPr>
              <a:t>Försäsongen</a:t>
            </a:r>
          </a:p>
        </p:txBody>
      </p:sp>
      <p:sp>
        <p:nvSpPr>
          <p:cNvPr id="3" name="Platshållare för innehåll 2">
            <a:extLst>
              <a:ext uri="{FF2B5EF4-FFF2-40B4-BE49-F238E27FC236}">
                <a16:creationId xmlns:a16="http://schemas.microsoft.com/office/drawing/2014/main" id="{6924DE7E-3F08-424A-03FC-9F5381778EF3}"/>
              </a:ext>
            </a:extLst>
          </p:cNvPr>
          <p:cNvSpPr>
            <a:spLocks noGrp="1"/>
          </p:cNvSpPr>
          <p:nvPr>
            <p:ph idx="1"/>
          </p:nvPr>
        </p:nvSpPr>
        <p:spPr>
          <a:xfrm>
            <a:off x="1243012" y="2765062"/>
            <a:ext cx="8915400" cy="3262758"/>
          </a:xfrm>
        </p:spPr>
        <p:txBody>
          <a:bodyPr/>
          <a:lstStyle/>
          <a:p>
            <a:pPr marL="0" indent="0">
              <a:buNone/>
            </a:pPr>
            <a:r>
              <a:rPr lang="sv-SE" b="1" dirty="0">
                <a:solidFill>
                  <a:schemeClr val="tx1"/>
                </a:solidFill>
              </a:rPr>
              <a:t>Diskussionsfrågor</a:t>
            </a:r>
            <a:endParaRPr lang="sv-SE" dirty="0">
              <a:solidFill>
                <a:schemeClr val="tx1"/>
              </a:solidFill>
            </a:endParaRPr>
          </a:p>
          <a:p>
            <a:pPr marL="0" indent="0">
              <a:buNone/>
            </a:pPr>
            <a:endParaRPr lang="sv-SE" i="1" dirty="0">
              <a:solidFill>
                <a:schemeClr val="tx1"/>
              </a:solidFill>
            </a:endParaRPr>
          </a:p>
          <a:p>
            <a:pPr marL="0" indent="0">
              <a:buNone/>
            </a:pPr>
            <a:r>
              <a:rPr lang="sv-SE" i="1" dirty="0">
                <a:solidFill>
                  <a:schemeClr val="tx1"/>
                </a:solidFill>
              </a:rPr>
              <a:t>Vad vill vi uppnå med kommande säsong?</a:t>
            </a:r>
          </a:p>
          <a:p>
            <a:pPr marL="0" indent="0">
              <a:buNone/>
            </a:pPr>
            <a:r>
              <a:rPr lang="sv-SE" sz="1600" i="1" dirty="0">
                <a:solidFill>
                  <a:schemeClr val="tx1"/>
                </a:solidFill>
              </a:rPr>
              <a:t>Mål med seriespelet?</a:t>
            </a:r>
          </a:p>
          <a:p>
            <a:pPr marL="0" indent="0">
              <a:buNone/>
            </a:pPr>
            <a:endParaRPr lang="sv-SE" sz="1600" i="1" dirty="0">
              <a:solidFill>
                <a:schemeClr val="tx1"/>
              </a:solidFill>
            </a:endParaRPr>
          </a:p>
          <a:p>
            <a:pPr marL="0" indent="0">
              <a:buNone/>
            </a:pPr>
            <a:r>
              <a:rPr lang="sv-SE" i="1" dirty="0">
                <a:solidFill>
                  <a:schemeClr val="tx1"/>
                </a:solidFill>
              </a:rPr>
              <a:t>Finns det något vi kan göra annorlunda från förra säsongen som vi upplevde inte funkade?</a:t>
            </a:r>
          </a:p>
          <a:p>
            <a:pPr marL="0" indent="0">
              <a:buNone/>
            </a:pPr>
            <a:endParaRPr lang="sv-SE" sz="1600" i="1" dirty="0">
              <a:solidFill>
                <a:schemeClr val="tx1"/>
              </a:solidFill>
            </a:endParaRPr>
          </a:p>
          <a:p>
            <a:pPr marL="0" indent="0">
              <a:buNone/>
            </a:pPr>
            <a:endParaRPr lang="sv-SE" i="1" dirty="0">
              <a:solidFill>
                <a:schemeClr val="tx1"/>
              </a:solidFill>
            </a:endParaRPr>
          </a:p>
          <a:p>
            <a:pPr marL="0" indent="0">
              <a:buNone/>
            </a:pPr>
            <a:endParaRPr lang="sv-SE" i="1" dirty="0">
              <a:solidFill>
                <a:schemeClr val="tx1"/>
              </a:solidFill>
            </a:endParaRPr>
          </a:p>
        </p:txBody>
      </p:sp>
      <p:sp>
        <p:nvSpPr>
          <p:cNvPr id="4" name="Rubrik 1">
            <a:extLst>
              <a:ext uri="{FF2B5EF4-FFF2-40B4-BE49-F238E27FC236}">
                <a16:creationId xmlns:a16="http://schemas.microsoft.com/office/drawing/2014/main" id="{3753CE6A-177A-EEE6-6589-F2E996FA0B43}"/>
              </a:ext>
            </a:extLst>
          </p:cNvPr>
          <p:cNvSpPr txBox="1">
            <a:spLocks/>
          </p:cNvSpPr>
          <p:nvPr/>
        </p:nvSpPr>
        <p:spPr>
          <a:xfrm>
            <a:off x="1243012" y="1834661"/>
            <a:ext cx="3961984"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3500" b="1" dirty="0">
                <a:solidFill>
                  <a:schemeClr val="tx1"/>
                </a:solidFill>
              </a:rPr>
              <a:t>5 min i grupper</a:t>
            </a:r>
          </a:p>
        </p:txBody>
      </p:sp>
      <p:pic>
        <p:nvPicPr>
          <p:cNvPr id="5" name="Picture 7">
            <a:extLst>
              <a:ext uri="{FF2B5EF4-FFF2-40B4-BE49-F238E27FC236}">
                <a16:creationId xmlns:a16="http://schemas.microsoft.com/office/drawing/2014/main" id="{DDA4B90E-AC95-D011-0900-63D509A515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94029" y="1356246"/>
            <a:ext cx="2597793" cy="181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6" descr="En bild som visar Grafik, logotyp, symbol, skiss&#10;&#10;Automatiskt genererad beskrivning">
            <a:extLst>
              <a:ext uri="{FF2B5EF4-FFF2-40B4-BE49-F238E27FC236}">
                <a16:creationId xmlns:a16="http://schemas.microsoft.com/office/drawing/2014/main" id="{9B779B59-9FBE-18AB-FC90-79CBCFD7F2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135690129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5240522" y="202311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4564824" y="131262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4582258" y="248249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5300785" y="290107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5914687" y="222099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6850888" y="1750765"/>
            <a:ext cx="337625" cy="3050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7175829" y="287737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7191984" y="388390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5026401" y="250688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072895" y="335361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6587767" y="231368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6363747" y="290917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752125" y="145915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7979612" y="428500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8017281" y="350994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8026714" y="158606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8026713" y="241882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5074402" y="377903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8295839" y="1027906"/>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843437" y="303078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28" name="Bildobjekt 27">
            <a:extLst>
              <a:ext uri="{FF2B5EF4-FFF2-40B4-BE49-F238E27FC236}">
                <a16:creationId xmlns:a16="http://schemas.microsoft.com/office/drawing/2014/main" id="{F09DEEF8-F921-48E7-8C9E-D751354BC7C6}"/>
              </a:ext>
            </a:extLst>
          </p:cNvPr>
          <p:cNvPicPr>
            <a:picLocks noChangeAspect="1"/>
          </p:cNvPicPr>
          <p:nvPr/>
        </p:nvPicPr>
        <p:blipFill>
          <a:blip r:embed="rId5"/>
          <a:stretch>
            <a:fillRect/>
          </a:stretch>
        </p:blipFill>
        <p:spPr>
          <a:xfrm>
            <a:off x="7529609" y="671814"/>
            <a:ext cx="3998225" cy="804742"/>
          </a:xfrm>
          <a:prstGeom prst="rect">
            <a:avLst/>
          </a:prstGeom>
        </p:spPr>
      </p:pic>
      <p:cxnSp>
        <p:nvCxnSpPr>
          <p:cNvPr id="31" name="Rak pilkoppling 30">
            <a:extLst>
              <a:ext uri="{FF2B5EF4-FFF2-40B4-BE49-F238E27FC236}">
                <a16:creationId xmlns:a16="http://schemas.microsoft.com/office/drawing/2014/main" id="{8402767E-759F-461C-87F7-6E67616B27E1}"/>
              </a:ext>
            </a:extLst>
          </p:cNvPr>
          <p:cNvCxnSpPr>
            <a:cxnSpLocks/>
          </p:cNvCxnSpPr>
          <p:nvPr/>
        </p:nvCxnSpPr>
        <p:spPr>
          <a:xfrm>
            <a:off x="8555167" y="928446"/>
            <a:ext cx="792033" cy="181070"/>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Rak pilkoppling 31">
            <a:extLst>
              <a:ext uri="{FF2B5EF4-FFF2-40B4-BE49-F238E27FC236}">
                <a16:creationId xmlns:a16="http://schemas.microsoft.com/office/drawing/2014/main" id="{05A7E1CB-7AF8-40D0-A38E-B07304660307}"/>
              </a:ext>
            </a:extLst>
          </p:cNvPr>
          <p:cNvCxnSpPr>
            <a:cxnSpLocks/>
          </p:cNvCxnSpPr>
          <p:nvPr/>
        </p:nvCxnSpPr>
        <p:spPr>
          <a:xfrm>
            <a:off x="7565181" y="3040921"/>
            <a:ext cx="1207758" cy="4287"/>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5" name="Rak pilkoppling 34">
            <a:extLst>
              <a:ext uri="{FF2B5EF4-FFF2-40B4-BE49-F238E27FC236}">
                <a16:creationId xmlns:a16="http://schemas.microsoft.com/office/drawing/2014/main" id="{BD160F8E-9B8D-4011-9B5A-4BE1C80F0CAD}"/>
              </a:ext>
            </a:extLst>
          </p:cNvPr>
          <p:cNvCxnSpPr>
            <a:cxnSpLocks/>
          </p:cNvCxnSpPr>
          <p:nvPr/>
        </p:nvCxnSpPr>
        <p:spPr>
          <a:xfrm>
            <a:off x="7333796" y="1947437"/>
            <a:ext cx="1333126" cy="205141"/>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Rak pilkoppling 37">
            <a:extLst>
              <a:ext uri="{FF2B5EF4-FFF2-40B4-BE49-F238E27FC236}">
                <a16:creationId xmlns:a16="http://schemas.microsoft.com/office/drawing/2014/main" id="{AD332131-0AB4-4C7C-BEF6-F3D241BC1812}"/>
              </a:ext>
            </a:extLst>
          </p:cNvPr>
          <p:cNvCxnSpPr>
            <a:cxnSpLocks/>
          </p:cNvCxnSpPr>
          <p:nvPr/>
        </p:nvCxnSpPr>
        <p:spPr>
          <a:xfrm>
            <a:off x="7636477" y="4056067"/>
            <a:ext cx="1207758" cy="4287"/>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9" name="Rak pilkoppling 38">
            <a:extLst>
              <a:ext uri="{FF2B5EF4-FFF2-40B4-BE49-F238E27FC236}">
                <a16:creationId xmlns:a16="http://schemas.microsoft.com/office/drawing/2014/main" id="{F8C3351C-E981-4AD9-9DFA-82C8B0308ED9}"/>
              </a:ext>
            </a:extLst>
          </p:cNvPr>
          <p:cNvCxnSpPr>
            <a:cxnSpLocks/>
          </p:cNvCxnSpPr>
          <p:nvPr/>
        </p:nvCxnSpPr>
        <p:spPr>
          <a:xfrm>
            <a:off x="6263068" y="2358594"/>
            <a:ext cx="2403854" cy="182186"/>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1" name="Ellips 40">
            <a:extLst>
              <a:ext uri="{FF2B5EF4-FFF2-40B4-BE49-F238E27FC236}">
                <a16:creationId xmlns:a16="http://schemas.microsoft.com/office/drawing/2014/main" id="{32166BE3-47A5-43D3-9C1D-BED05688356A}"/>
              </a:ext>
            </a:extLst>
          </p:cNvPr>
          <p:cNvSpPr/>
          <p:nvPr/>
        </p:nvSpPr>
        <p:spPr>
          <a:xfrm>
            <a:off x="8127026" y="66782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43" name="Ellips 42">
            <a:extLst>
              <a:ext uri="{FF2B5EF4-FFF2-40B4-BE49-F238E27FC236}">
                <a16:creationId xmlns:a16="http://schemas.microsoft.com/office/drawing/2014/main" id="{64D2E726-3F04-4C4D-BEDA-9845C76A4A0F}"/>
              </a:ext>
            </a:extLst>
          </p:cNvPr>
          <p:cNvSpPr/>
          <p:nvPr/>
        </p:nvSpPr>
        <p:spPr>
          <a:xfrm>
            <a:off x="4582258" y="352242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955396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7512609" y="204197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6711116" y="139103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6178800" y="241858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7769036" y="268310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9023660" y="303155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10102192" y="2167834"/>
            <a:ext cx="337625" cy="3050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10020376" y="301159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10102191" y="388687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6433018" y="237479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8262270" y="377903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7849383" y="234352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8599895" y="302496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7120740" y="122222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9599190" y="377903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10105252" y="336841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10197369" y="202311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10264140" y="270213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6542303" y="309102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10197368" y="1130477"/>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843437" y="303078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1" name="Ellips 40">
            <a:extLst>
              <a:ext uri="{FF2B5EF4-FFF2-40B4-BE49-F238E27FC236}">
                <a16:creationId xmlns:a16="http://schemas.microsoft.com/office/drawing/2014/main" id="{32166BE3-47A5-43D3-9C1D-BED05688356A}"/>
              </a:ext>
            </a:extLst>
          </p:cNvPr>
          <p:cNvSpPr/>
          <p:nvPr/>
        </p:nvSpPr>
        <p:spPr>
          <a:xfrm>
            <a:off x="10028556" y="8186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43" name="Ellips 42">
            <a:extLst>
              <a:ext uri="{FF2B5EF4-FFF2-40B4-BE49-F238E27FC236}">
                <a16:creationId xmlns:a16="http://schemas.microsoft.com/office/drawing/2014/main" id="{64D2E726-3F04-4C4D-BEDA-9845C76A4A0F}"/>
              </a:ext>
            </a:extLst>
          </p:cNvPr>
          <p:cNvSpPr/>
          <p:nvPr/>
        </p:nvSpPr>
        <p:spPr>
          <a:xfrm>
            <a:off x="6249180" y="329683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095482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E98670-747D-47EB-87C1-5B707DBC4EEE}"/>
              </a:ext>
            </a:extLst>
          </p:cNvPr>
          <p:cNvSpPr>
            <a:spLocks noGrp="1"/>
          </p:cNvSpPr>
          <p:nvPr>
            <p:ph type="title"/>
          </p:nvPr>
        </p:nvSpPr>
        <p:spPr>
          <a:xfrm>
            <a:off x="3388160" y="711025"/>
            <a:ext cx="4198182" cy="1080938"/>
          </a:xfrm>
        </p:spPr>
        <p:txBody>
          <a:bodyPr/>
          <a:lstStyle/>
          <a:p>
            <a:r>
              <a:rPr lang="sv-SE" dirty="0"/>
              <a:t>Defensivt presspel</a:t>
            </a:r>
          </a:p>
        </p:txBody>
      </p:sp>
      <p:sp>
        <p:nvSpPr>
          <p:cNvPr id="3" name="Platshållare för innehåll 2">
            <a:extLst>
              <a:ext uri="{FF2B5EF4-FFF2-40B4-BE49-F238E27FC236}">
                <a16:creationId xmlns:a16="http://schemas.microsoft.com/office/drawing/2014/main" id="{0EE8450B-B254-4FC5-AB95-0637A193866B}"/>
              </a:ext>
            </a:extLst>
          </p:cNvPr>
          <p:cNvSpPr>
            <a:spLocks noGrp="1"/>
          </p:cNvSpPr>
          <p:nvPr>
            <p:ph idx="1"/>
          </p:nvPr>
        </p:nvSpPr>
        <p:spPr/>
        <p:txBody>
          <a:bodyPr/>
          <a:lstStyle/>
          <a:p>
            <a:r>
              <a:rPr lang="sv-SE" dirty="0"/>
              <a:t>Gå in på rygg på motståndare när vi bestämmer oss för pressa vid motståndarens backlinje passning trigger</a:t>
            </a:r>
          </a:p>
        </p:txBody>
      </p:sp>
      <p:pic>
        <p:nvPicPr>
          <p:cNvPr id="4" name="Bildobjekt 3" descr="En bild som visar Grafik, logotyp, symbol, skiss&#10;&#10;Automatiskt genererad beskrivning">
            <a:extLst>
              <a:ext uri="{FF2B5EF4-FFF2-40B4-BE49-F238E27FC236}">
                <a16:creationId xmlns:a16="http://schemas.microsoft.com/office/drawing/2014/main" id="{F724DE64-B920-98AB-62EB-64CD3B55F7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213417046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4991461" y="279701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4755610" y="157909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6367632" y="17181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7590038" y="151532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5969398" y="159311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8605290" y="241140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6367632" y="27617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7645576" y="311229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5220220" y="149553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640748" y="253394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6640747" y="69313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557845" y="229718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6809560" y="134010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9324465" y="517044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9369100" y="393296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8790480" y="85909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9449868" y="214276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6471936" y="441152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9277965" y="237072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28" name="Rak pilkoppling 27">
            <a:extLst>
              <a:ext uri="{FF2B5EF4-FFF2-40B4-BE49-F238E27FC236}">
                <a16:creationId xmlns:a16="http://schemas.microsoft.com/office/drawing/2014/main" id="{8D5F764C-1A34-4F39-A7B6-665FD8603B08}"/>
              </a:ext>
            </a:extLst>
          </p:cNvPr>
          <p:cNvCxnSpPr>
            <a:cxnSpLocks/>
          </p:cNvCxnSpPr>
          <p:nvPr/>
        </p:nvCxnSpPr>
        <p:spPr>
          <a:xfrm flipH="1" flipV="1">
            <a:off x="8774102" y="1242911"/>
            <a:ext cx="508492" cy="1095928"/>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Rak pilkoppling 31">
            <a:extLst>
              <a:ext uri="{FF2B5EF4-FFF2-40B4-BE49-F238E27FC236}">
                <a16:creationId xmlns:a16="http://schemas.microsoft.com/office/drawing/2014/main" id="{06F7AB79-DDBA-4A2D-BA54-0B2899641BAF}"/>
              </a:ext>
            </a:extLst>
          </p:cNvPr>
          <p:cNvCxnSpPr>
            <a:cxnSpLocks/>
          </p:cNvCxnSpPr>
          <p:nvPr/>
        </p:nvCxnSpPr>
        <p:spPr>
          <a:xfrm flipV="1">
            <a:off x="5528466" y="889039"/>
            <a:ext cx="1007978" cy="20048"/>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3" name="Rak pilkoppling 32">
            <a:extLst>
              <a:ext uri="{FF2B5EF4-FFF2-40B4-BE49-F238E27FC236}">
                <a16:creationId xmlns:a16="http://schemas.microsoft.com/office/drawing/2014/main" id="{62D55D5C-7CF2-4738-9712-E7F9F22F4621}"/>
              </a:ext>
            </a:extLst>
          </p:cNvPr>
          <p:cNvCxnSpPr>
            <a:cxnSpLocks/>
            <a:endCxn id="19" idx="3"/>
          </p:cNvCxnSpPr>
          <p:nvPr/>
        </p:nvCxnSpPr>
        <p:spPr>
          <a:xfrm flipV="1">
            <a:off x="5183676" y="2585366"/>
            <a:ext cx="423613" cy="271322"/>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Rak pilkoppling 33">
            <a:extLst>
              <a:ext uri="{FF2B5EF4-FFF2-40B4-BE49-F238E27FC236}">
                <a16:creationId xmlns:a16="http://schemas.microsoft.com/office/drawing/2014/main" id="{67F3DFE9-6811-47BC-B135-4E8678028855}"/>
              </a:ext>
            </a:extLst>
          </p:cNvPr>
          <p:cNvCxnSpPr>
            <a:cxnSpLocks/>
          </p:cNvCxnSpPr>
          <p:nvPr/>
        </p:nvCxnSpPr>
        <p:spPr>
          <a:xfrm flipV="1">
            <a:off x="5038164" y="1655079"/>
            <a:ext cx="319545" cy="89826"/>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6" name="Rak pilkoppling 35">
            <a:extLst>
              <a:ext uri="{FF2B5EF4-FFF2-40B4-BE49-F238E27FC236}">
                <a16:creationId xmlns:a16="http://schemas.microsoft.com/office/drawing/2014/main" id="{73B455D8-743C-4C10-AAD8-CBEC5648F33C}"/>
              </a:ext>
            </a:extLst>
          </p:cNvPr>
          <p:cNvCxnSpPr>
            <a:cxnSpLocks/>
          </p:cNvCxnSpPr>
          <p:nvPr/>
        </p:nvCxnSpPr>
        <p:spPr>
          <a:xfrm flipV="1">
            <a:off x="6519019" y="1508882"/>
            <a:ext cx="409955" cy="407842"/>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Rak pilkoppling 37">
            <a:extLst>
              <a:ext uri="{FF2B5EF4-FFF2-40B4-BE49-F238E27FC236}">
                <a16:creationId xmlns:a16="http://schemas.microsoft.com/office/drawing/2014/main" id="{2270FFB7-0189-47F2-83AE-FCBA86A7ADDD}"/>
              </a:ext>
            </a:extLst>
          </p:cNvPr>
          <p:cNvCxnSpPr>
            <a:cxnSpLocks/>
          </p:cNvCxnSpPr>
          <p:nvPr/>
        </p:nvCxnSpPr>
        <p:spPr>
          <a:xfrm flipV="1">
            <a:off x="6479072" y="2721027"/>
            <a:ext cx="330487" cy="212745"/>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Rak pilkoppling 39">
            <a:extLst>
              <a:ext uri="{FF2B5EF4-FFF2-40B4-BE49-F238E27FC236}">
                <a16:creationId xmlns:a16="http://schemas.microsoft.com/office/drawing/2014/main" id="{DC335897-A36B-4B10-B239-B13DE7691A46}"/>
              </a:ext>
            </a:extLst>
          </p:cNvPr>
          <p:cNvCxnSpPr>
            <a:cxnSpLocks/>
          </p:cNvCxnSpPr>
          <p:nvPr/>
        </p:nvCxnSpPr>
        <p:spPr>
          <a:xfrm flipV="1">
            <a:off x="7783350" y="1211030"/>
            <a:ext cx="587166" cy="467374"/>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4" name="Rak pilkoppling 43">
            <a:extLst>
              <a:ext uri="{FF2B5EF4-FFF2-40B4-BE49-F238E27FC236}">
                <a16:creationId xmlns:a16="http://schemas.microsoft.com/office/drawing/2014/main" id="{5431175E-DB44-4521-9647-FF7F42EE7A76}"/>
              </a:ext>
            </a:extLst>
          </p:cNvPr>
          <p:cNvCxnSpPr>
            <a:cxnSpLocks/>
          </p:cNvCxnSpPr>
          <p:nvPr/>
        </p:nvCxnSpPr>
        <p:spPr>
          <a:xfrm flipH="1" flipV="1">
            <a:off x="7869969" y="2452330"/>
            <a:ext cx="887612" cy="168080"/>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6" name="Rak pilkoppling 45">
            <a:extLst>
              <a:ext uri="{FF2B5EF4-FFF2-40B4-BE49-F238E27FC236}">
                <a16:creationId xmlns:a16="http://schemas.microsoft.com/office/drawing/2014/main" id="{06A58531-F79A-41A0-9040-26BEF50D432C}"/>
              </a:ext>
            </a:extLst>
          </p:cNvPr>
          <p:cNvCxnSpPr>
            <a:cxnSpLocks/>
          </p:cNvCxnSpPr>
          <p:nvPr/>
        </p:nvCxnSpPr>
        <p:spPr>
          <a:xfrm flipV="1">
            <a:off x="7820777" y="2182568"/>
            <a:ext cx="1340390" cy="1127135"/>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7" name="Ellips 36">
            <a:extLst>
              <a:ext uri="{FF2B5EF4-FFF2-40B4-BE49-F238E27FC236}">
                <a16:creationId xmlns:a16="http://schemas.microsoft.com/office/drawing/2014/main" id="{C48541D6-3DD4-4981-8E06-E717CCF3A1D6}"/>
              </a:ext>
            </a:extLst>
          </p:cNvPr>
          <p:cNvSpPr/>
          <p:nvPr/>
        </p:nvSpPr>
        <p:spPr>
          <a:xfrm>
            <a:off x="5149626" y="75322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pic>
        <p:nvPicPr>
          <p:cNvPr id="39" name="Bildobjekt 38">
            <a:extLst>
              <a:ext uri="{FF2B5EF4-FFF2-40B4-BE49-F238E27FC236}">
                <a16:creationId xmlns:a16="http://schemas.microsoft.com/office/drawing/2014/main" id="{0E62EDB3-A465-4BB0-BA85-F7444C855790}"/>
              </a:ext>
            </a:extLst>
          </p:cNvPr>
          <p:cNvPicPr>
            <a:picLocks noChangeAspect="1"/>
          </p:cNvPicPr>
          <p:nvPr/>
        </p:nvPicPr>
        <p:blipFill>
          <a:blip r:embed="rId5"/>
          <a:stretch>
            <a:fillRect/>
          </a:stretch>
        </p:blipFill>
        <p:spPr>
          <a:xfrm>
            <a:off x="4991461" y="654803"/>
            <a:ext cx="2205587" cy="573490"/>
          </a:xfrm>
          <a:prstGeom prst="rect">
            <a:avLst/>
          </a:prstGeom>
        </p:spPr>
      </p:pic>
      <p:sp>
        <p:nvSpPr>
          <p:cNvPr id="41" name="textruta 40">
            <a:extLst>
              <a:ext uri="{FF2B5EF4-FFF2-40B4-BE49-F238E27FC236}">
                <a16:creationId xmlns:a16="http://schemas.microsoft.com/office/drawing/2014/main" id="{CC7507B4-E358-4535-93BF-B8DB67ACBC76}"/>
              </a:ext>
            </a:extLst>
          </p:cNvPr>
          <p:cNvSpPr txBox="1"/>
          <p:nvPr/>
        </p:nvSpPr>
        <p:spPr>
          <a:xfrm>
            <a:off x="4284577" y="185986"/>
            <a:ext cx="4044892" cy="461665"/>
          </a:xfrm>
          <a:prstGeom prst="rect">
            <a:avLst/>
          </a:prstGeom>
          <a:solidFill>
            <a:schemeClr val="bg1"/>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w="0"/>
                <a:solidFill>
                  <a:srgbClr val="C00000"/>
                </a:solidFill>
                <a:effectLst>
                  <a:outerShdw blurRad="38100" dist="19050" dir="2700000" algn="tl" rotWithShape="0">
                    <a:srgbClr val="000000">
                      <a:alpha val="40000"/>
                    </a:srgbClr>
                  </a:outerShdw>
                </a:effectLst>
                <a:uLnTx/>
                <a:uFillTx/>
                <a:latin typeface="Rockwell Extra Bold" panose="02060903040505020403" pitchFamily="18" charset="0"/>
                <a:ea typeface="+mn-ea"/>
                <a:cs typeface="+mn-cs"/>
              </a:rPr>
              <a:t>Defensivt presspel</a:t>
            </a:r>
          </a:p>
        </p:txBody>
      </p:sp>
      <p:sp>
        <p:nvSpPr>
          <p:cNvPr id="43" name="textruta 42">
            <a:extLst>
              <a:ext uri="{FF2B5EF4-FFF2-40B4-BE49-F238E27FC236}">
                <a16:creationId xmlns:a16="http://schemas.microsoft.com/office/drawing/2014/main" id="{60463B65-46FA-48C8-9171-F9814EAD24C7}"/>
              </a:ext>
            </a:extLst>
          </p:cNvPr>
          <p:cNvSpPr txBox="1"/>
          <p:nvPr/>
        </p:nvSpPr>
        <p:spPr>
          <a:xfrm>
            <a:off x="4618301" y="6169332"/>
            <a:ext cx="4044892" cy="461665"/>
          </a:xfrm>
          <a:prstGeom prst="rect">
            <a:avLst/>
          </a:prstGeom>
          <a:solidFill>
            <a:schemeClr val="bg1"/>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w="0"/>
                <a:solidFill>
                  <a:srgbClr val="C00000"/>
                </a:solidFill>
                <a:effectLst>
                  <a:outerShdw blurRad="38100" dist="19050" dir="2700000" algn="tl" rotWithShape="0">
                    <a:srgbClr val="000000">
                      <a:alpha val="40000"/>
                    </a:srgbClr>
                  </a:outerShdw>
                </a:effectLst>
                <a:uLnTx/>
                <a:uFillTx/>
                <a:latin typeface="Rockwell Extra Bold" panose="02060903040505020403" pitchFamily="18" charset="0"/>
                <a:ea typeface="+mn-ea"/>
                <a:cs typeface="+mn-cs"/>
              </a:rPr>
              <a:t>Exempel 1</a:t>
            </a:r>
          </a:p>
        </p:txBody>
      </p:sp>
      <p:sp>
        <p:nvSpPr>
          <p:cNvPr id="45" name="Ellips 44">
            <a:extLst>
              <a:ext uri="{FF2B5EF4-FFF2-40B4-BE49-F238E27FC236}">
                <a16:creationId xmlns:a16="http://schemas.microsoft.com/office/drawing/2014/main" id="{278A4466-C66D-4858-B903-1521887FD758}"/>
              </a:ext>
            </a:extLst>
          </p:cNvPr>
          <p:cNvSpPr/>
          <p:nvPr/>
        </p:nvSpPr>
        <p:spPr>
          <a:xfrm>
            <a:off x="4973760" y="407390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17284701"/>
      </p:ext>
    </p:extLst>
  </p:cSld>
  <p:clrMapOvr>
    <a:masterClrMapping/>
  </p:clrMapOvr>
  <p:extLst>
    <p:ext uri="{6950BFC3-D8DA-4A85-94F7-54DA5524770B}">
      <p188:commentRel xmlns:p188="http://schemas.microsoft.com/office/powerpoint/2018/8/main" r:id="rId3"/>
    </p:ext>
  </p:extLs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4742224" y="253501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4871592" y="147092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6367632" y="17181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7797171" y="96054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5770713" y="174791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7405610" y="187068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6367632" y="27617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8922168" y="194215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5220220" y="149553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640748" y="253394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6545287" y="69316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010234" y="232498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6626926" y="160498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9324465" y="517044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9369100" y="393296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8559121" y="66179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9449868" y="214276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6471936" y="441152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8467986" y="869363"/>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1" name="Rektangel 30">
            <a:extLst>
              <a:ext uri="{FF2B5EF4-FFF2-40B4-BE49-F238E27FC236}">
                <a16:creationId xmlns:a16="http://schemas.microsoft.com/office/drawing/2014/main" id="{27C8BF48-9223-44E5-B09A-0112922C7137}"/>
              </a:ext>
            </a:extLst>
          </p:cNvPr>
          <p:cNvSpPr/>
          <p:nvPr/>
        </p:nvSpPr>
        <p:spPr>
          <a:xfrm>
            <a:off x="6006285" y="580005"/>
            <a:ext cx="978267" cy="619229"/>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30BD6258-2BC1-4A76-8B0B-C1982F6A6D62}"/>
              </a:ext>
            </a:extLst>
          </p:cNvPr>
          <p:cNvSpPr/>
          <p:nvPr/>
        </p:nvSpPr>
        <p:spPr>
          <a:xfrm>
            <a:off x="6129984" y="69316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4" name="Ellips 33">
            <a:extLst>
              <a:ext uri="{FF2B5EF4-FFF2-40B4-BE49-F238E27FC236}">
                <a16:creationId xmlns:a16="http://schemas.microsoft.com/office/drawing/2014/main" id="{F8073576-C8DA-464B-8B59-887CE6ACF88E}"/>
              </a:ext>
            </a:extLst>
          </p:cNvPr>
          <p:cNvSpPr/>
          <p:nvPr/>
        </p:nvSpPr>
        <p:spPr>
          <a:xfrm>
            <a:off x="4800630" y="362963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74755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3755740" y="344040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827327" y="222114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6525478" y="128710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5497710" y="157541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5225842" y="228624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7372971" y="208565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6090447" y="278415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101873" y="405290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763086" y="232954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556200" y="360922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4891421" y="83345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812970" y="318767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6646477" y="283594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7771225" y="458372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8002779" y="349348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8171591" y="114039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858237" y="242327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5994207" y="456946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7940037" y="1314796"/>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27" name="Rak pilkoppling 26">
            <a:extLst>
              <a:ext uri="{FF2B5EF4-FFF2-40B4-BE49-F238E27FC236}">
                <a16:creationId xmlns:a16="http://schemas.microsoft.com/office/drawing/2014/main" id="{8CE24428-08F7-44DA-8B3E-0EF84A9CEA7D}"/>
              </a:ext>
            </a:extLst>
          </p:cNvPr>
          <p:cNvCxnSpPr>
            <a:cxnSpLocks/>
          </p:cNvCxnSpPr>
          <p:nvPr/>
        </p:nvCxnSpPr>
        <p:spPr>
          <a:xfrm flipV="1">
            <a:off x="4045423" y="1001879"/>
            <a:ext cx="767547" cy="157483"/>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1" name="textruta 30">
            <a:extLst>
              <a:ext uri="{FF2B5EF4-FFF2-40B4-BE49-F238E27FC236}">
                <a16:creationId xmlns:a16="http://schemas.microsoft.com/office/drawing/2014/main" id="{DC4FB14A-B14D-4F92-B415-6C081F90EB6D}"/>
              </a:ext>
            </a:extLst>
          </p:cNvPr>
          <p:cNvSpPr txBox="1"/>
          <p:nvPr/>
        </p:nvSpPr>
        <p:spPr>
          <a:xfrm>
            <a:off x="4284577" y="185986"/>
            <a:ext cx="4044892" cy="461665"/>
          </a:xfrm>
          <a:prstGeom prst="rect">
            <a:avLst/>
          </a:prstGeom>
          <a:solidFill>
            <a:schemeClr val="bg1"/>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w="0"/>
                <a:solidFill>
                  <a:srgbClr val="C00000"/>
                </a:solidFill>
                <a:effectLst>
                  <a:outerShdw blurRad="38100" dist="19050" dir="2700000" algn="tl" rotWithShape="0">
                    <a:srgbClr val="000000">
                      <a:alpha val="40000"/>
                    </a:srgbClr>
                  </a:outerShdw>
                </a:effectLst>
                <a:uLnTx/>
                <a:uFillTx/>
                <a:latin typeface="Rockwell Extra Bold" panose="02060903040505020403" pitchFamily="18" charset="0"/>
                <a:ea typeface="+mn-ea"/>
                <a:cs typeface="+mn-cs"/>
              </a:rPr>
              <a:t>Defensivt presspel</a:t>
            </a:r>
          </a:p>
        </p:txBody>
      </p:sp>
      <p:sp>
        <p:nvSpPr>
          <p:cNvPr id="32" name="textruta 31">
            <a:extLst>
              <a:ext uri="{FF2B5EF4-FFF2-40B4-BE49-F238E27FC236}">
                <a16:creationId xmlns:a16="http://schemas.microsoft.com/office/drawing/2014/main" id="{EDE91C88-93E6-400E-9FCD-49CFDF8CD81A}"/>
              </a:ext>
            </a:extLst>
          </p:cNvPr>
          <p:cNvSpPr txBox="1"/>
          <p:nvPr/>
        </p:nvSpPr>
        <p:spPr>
          <a:xfrm>
            <a:off x="4429196" y="6147606"/>
            <a:ext cx="4044892" cy="461665"/>
          </a:xfrm>
          <a:prstGeom prst="rect">
            <a:avLst/>
          </a:prstGeom>
          <a:solidFill>
            <a:schemeClr val="bg1"/>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w="0"/>
                <a:solidFill>
                  <a:srgbClr val="C00000"/>
                </a:solidFill>
                <a:effectLst>
                  <a:outerShdw blurRad="38100" dist="19050" dir="2700000" algn="tl" rotWithShape="0">
                    <a:srgbClr val="000000">
                      <a:alpha val="40000"/>
                    </a:srgbClr>
                  </a:outerShdw>
                </a:effectLst>
                <a:uLnTx/>
                <a:uFillTx/>
                <a:latin typeface="Rockwell Extra Bold" panose="02060903040505020403" pitchFamily="18" charset="0"/>
                <a:ea typeface="+mn-ea"/>
                <a:cs typeface="+mn-cs"/>
              </a:rPr>
              <a:t>Exempel 2</a:t>
            </a:r>
          </a:p>
        </p:txBody>
      </p:sp>
      <p:sp>
        <p:nvSpPr>
          <p:cNvPr id="33" name="Ellips 32">
            <a:extLst>
              <a:ext uri="{FF2B5EF4-FFF2-40B4-BE49-F238E27FC236}">
                <a16:creationId xmlns:a16="http://schemas.microsoft.com/office/drawing/2014/main" id="{F59284B6-D1B7-4F2E-A4E3-07B36291E86F}"/>
              </a:ext>
            </a:extLst>
          </p:cNvPr>
          <p:cNvSpPr/>
          <p:nvPr/>
        </p:nvSpPr>
        <p:spPr>
          <a:xfrm>
            <a:off x="4411053" y="432296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4" name="Ellips 33">
            <a:extLst>
              <a:ext uri="{FF2B5EF4-FFF2-40B4-BE49-F238E27FC236}">
                <a16:creationId xmlns:a16="http://schemas.microsoft.com/office/drawing/2014/main" id="{C5D422FA-6B36-4BC6-91BE-984470E8B8F5}"/>
              </a:ext>
            </a:extLst>
          </p:cNvPr>
          <p:cNvSpPr/>
          <p:nvPr/>
        </p:nvSpPr>
        <p:spPr>
          <a:xfrm>
            <a:off x="3658514" y="99747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72762231"/>
      </p:ext>
    </p:extLst>
  </p:cSld>
  <p:clrMapOvr>
    <a:masterClrMapping/>
  </p:clrMapOvr>
  <p:extLst>
    <p:ext uri="{6950BFC3-D8DA-4A85-94F7-54DA5524770B}">
      <p188:commentRel xmlns:p188="http://schemas.microsoft.com/office/powerpoint/2018/8/main" r:id="rId3"/>
    </p:ext>
  </p:extLs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4446632" y="310263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4446632" y="21524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6525478" y="128710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5497710" y="157541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5225842" y="228624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7372971" y="208565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6090447" y="278415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101873" y="405290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763086" y="232954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556200" y="360922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4891421" y="83345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812970" y="318767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6646477" y="283594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7771225" y="458372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8002779" y="349348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8171591" y="114039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858237" y="242327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5994207" y="456946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5231250" y="852755"/>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8" name="Ellips 27">
            <a:extLst>
              <a:ext uri="{FF2B5EF4-FFF2-40B4-BE49-F238E27FC236}">
                <a16:creationId xmlns:a16="http://schemas.microsoft.com/office/drawing/2014/main" id="{BB27366F-7BBC-434A-8D21-545082653101}"/>
              </a:ext>
            </a:extLst>
          </p:cNvPr>
          <p:cNvSpPr/>
          <p:nvPr/>
        </p:nvSpPr>
        <p:spPr>
          <a:xfrm>
            <a:off x="4492143" y="91122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1" name="Ellips 30">
            <a:extLst>
              <a:ext uri="{FF2B5EF4-FFF2-40B4-BE49-F238E27FC236}">
                <a16:creationId xmlns:a16="http://schemas.microsoft.com/office/drawing/2014/main" id="{1CD03A5A-219D-4166-89C3-E97BB13E2DC5}"/>
              </a:ext>
            </a:extLst>
          </p:cNvPr>
          <p:cNvSpPr/>
          <p:nvPr/>
        </p:nvSpPr>
        <p:spPr>
          <a:xfrm>
            <a:off x="4807513" y="398933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17852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4446632" y="310263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4446632" y="21524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6525478" y="128710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5497710" y="157541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5225842" y="228624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7372971" y="208565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6090447" y="278415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101873" y="405290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763086" y="232954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556200" y="360922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328897" y="83881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812970" y="318767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6646477" y="283594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7771225" y="458372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8002779" y="349348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8171591" y="114039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858237" y="242327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5994207" y="456946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5231250" y="852755"/>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8" name="Ellips 27">
            <a:extLst>
              <a:ext uri="{FF2B5EF4-FFF2-40B4-BE49-F238E27FC236}">
                <a16:creationId xmlns:a16="http://schemas.microsoft.com/office/drawing/2014/main" id="{BB27366F-7BBC-434A-8D21-545082653101}"/>
              </a:ext>
            </a:extLst>
          </p:cNvPr>
          <p:cNvSpPr/>
          <p:nvPr/>
        </p:nvSpPr>
        <p:spPr>
          <a:xfrm>
            <a:off x="4571699" y="111777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1" name="Ellips 30">
            <a:extLst>
              <a:ext uri="{FF2B5EF4-FFF2-40B4-BE49-F238E27FC236}">
                <a16:creationId xmlns:a16="http://schemas.microsoft.com/office/drawing/2014/main" id="{1CD03A5A-219D-4166-89C3-E97BB13E2DC5}"/>
              </a:ext>
            </a:extLst>
          </p:cNvPr>
          <p:cNvSpPr/>
          <p:nvPr/>
        </p:nvSpPr>
        <p:spPr>
          <a:xfrm>
            <a:off x="4807513" y="398933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67114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4446632" y="310263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4446632" y="21524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6525478" y="128710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5497710" y="157541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5225842" y="228624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7372971" y="208565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6090447" y="278415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101873" y="405290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763086" y="232954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556200" y="360922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4377537" y="72326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812970" y="318767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6646477" y="283594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7771225" y="458372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8002779" y="349348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8171591" y="114039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858237" y="242327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5994207" y="456946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4286402" y="674351"/>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8" name="Ellips 27">
            <a:extLst>
              <a:ext uri="{FF2B5EF4-FFF2-40B4-BE49-F238E27FC236}">
                <a16:creationId xmlns:a16="http://schemas.microsoft.com/office/drawing/2014/main" id="{BB27366F-7BBC-434A-8D21-545082653101}"/>
              </a:ext>
            </a:extLst>
          </p:cNvPr>
          <p:cNvSpPr/>
          <p:nvPr/>
        </p:nvSpPr>
        <p:spPr>
          <a:xfrm>
            <a:off x="4139784" y="108616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1" name="Ellips 30">
            <a:extLst>
              <a:ext uri="{FF2B5EF4-FFF2-40B4-BE49-F238E27FC236}">
                <a16:creationId xmlns:a16="http://schemas.microsoft.com/office/drawing/2014/main" id="{1CD03A5A-219D-4166-89C3-E97BB13E2DC5}"/>
              </a:ext>
            </a:extLst>
          </p:cNvPr>
          <p:cNvSpPr/>
          <p:nvPr/>
        </p:nvSpPr>
        <p:spPr>
          <a:xfrm>
            <a:off x="4807513" y="398933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65404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22B151-E583-4A89-AD49-DAA55E8387A7}"/>
              </a:ext>
            </a:extLst>
          </p:cNvPr>
          <p:cNvSpPr>
            <a:spLocks noGrp="1"/>
          </p:cNvSpPr>
          <p:nvPr>
            <p:ph type="title"/>
          </p:nvPr>
        </p:nvSpPr>
        <p:spPr/>
        <p:txBody>
          <a:bodyPr/>
          <a:lstStyle/>
          <a:p>
            <a:r>
              <a:rPr lang="sv-SE" dirty="0"/>
              <a:t>Understöd</a:t>
            </a:r>
          </a:p>
        </p:txBody>
      </p:sp>
      <p:sp>
        <p:nvSpPr>
          <p:cNvPr id="3" name="Platshållare för innehåll 2">
            <a:extLst>
              <a:ext uri="{FF2B5EF4-FFF2-40B4-BE49-F238E27FC236}">
                <a16:creationId xmlns:a16="http://schemas.microsoft.com/office/drawing/2014/main" id="{BAED8B2B-9F28-4B0C-9169-1FDFE4D01CF2}"/>
              </a:ext>
            </a:extLst>
          </p:cNvPr>
          <p:cNvSpPr>
            <a:spLocks noGrp="1"/>
          </p:cNvSpPr>
          <p:nvPr>
            <p:ph idx="1"/>
          </p:nvPr>
        </p:nvSpPr>
        <p:spPr/>
        <p:txBody>
          <a:bodyPr/>
          <a:lstStyle/>
          <a:p>
            <a:r>
              <a:rPr lang="sv-SE" dirty="0"/>
              <a:t>Understöd vid motståndares kontring</a:t>
            </a:r>
          </a:p>
        </p:txBody>
      </p:sp>
      <p:pic>
        <p:nvPicPr>
          <p:cNvPr id="4" name="Bildobjekt 3" descr="En bild som visar Grafik, logotyp, symbol, skiss&#10;&#10;Automatiskt genererad beskrivning">
            <a:extLst>
              <a:ext uri="{FF2B5EF4-FFF2-40B4-BE49-F238E27FC236}">
                <a16:creationId xmlns:a16="http://schemas.microsoft.com/office/drawing/2014/main" id="{8E94A307-C23E-5F6C-E47D-97D931A71B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2058302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ubrik 18">
            <a:extLst>
              <a:ext uri="{FF2B5EF4-FFF2-40B4-BE49-F238E27FC236}">
                <a16:creationId xmlns:a16="http://schemas.microsoft.com/office/drawing/2014/main" id="{103734F5-E8F1-86E3-098B-F465E69140A6}"/>
              </a:ext>
            </a:extLst>
          </p:cNvPr>
          <p:cNvSpPr>
            <a:spLocks noGrp="1"/>
          </p:cNvSpPr>
          <p:nvPr>
            <p:ph type="ctrTitle"/>
          </p:nvPr>
        </p:nvSpPr>
        <p:spPr>
          <a:xfrm>
            <a:off x="1370693" y="334489"/>
            <a:ext cx="9440034" cy="917389"/>
          </a:xfrm>
        </p:spPr>
        <p:txBody>
          <a:bodyPr/>
          <a:lstStyle/>
          <a:p>
            <a:r>
              <a:rPr lang="sv-SE" dirty="0"/>
              <a:t>Cup</a:t>
            </a:r>
          </a:p>
        </p:txBody>
      </p:sp>
      <p:sp>
        <p:nvSpPr>
          <p:cNvPr id="20" name="Underrubrik 19">
            <a:extLst>
              <a:ext uri="{FF2B5EF4-FFF2-40B4-BE49-F238E27FC236}">
                <a16:creationId xmlns:a16="http://schemas.microsoft.com/office/drawing/2014/main" id="{33D9DDEF-EF44-395D-C1EF-0D1EC7AA3533}"/>
              </a:ext>
            </a:extLst>
          </p:cNvPr>
          <p:cNvSpPr>
            <a:spLocks noGrp="1"/>
          </p:cNvSpPr>
          <p:nvPr>
            <p:ph type="subTitle" idx="1"/>
          </p:nvPr>
        </p:nvSpPr>
        <p:spPr>
          <a:xfrm>
            <a:off x="1370693" y="1251878"/>
            <a:ext cx="9440034" cy="5120787"/>
          </a:xfrm>
        </p:spPr>
        <p:txBody>
          <a:bodyPr>
            <a:normAutofit fontScale="92500" lnSpcReduction="10000"/>
          </a:bodyPr>
          <a:lstStyle/>
          <a:p>
            <a:r>
              <a:rPr lang="sv-SE" sz="2400" dirty="0">
                <a:solidFill>
                  <a:schemeClr val="bg1"/>
                </a:solidFill>
              </a:rPr>
              <a:t>1-2 Februari</a:t>
            </a:r>
          </a:p>
          <a:p>
            <a:r>
              <a:rPr lang="sv-SE" sz="2400" b="1" dirty="0">
                <a:solidFill>
                  <a:schemeClr val="accent1"/>
                </a:solidFill>
              </a:rPr>
              <a:t>Info</a:t>
            </a:r>
          </a:p>
          <a:p>
            <a:pPr algn="l"/>
            <a:r>
              <a:rPr lang="sv-SE" b="1" dirty="0">
                <a:solidFill>
                  <a:schemeClr val="accent1"/>
                </a:solidFill>
                <a:effectLst/>
              </a:rPr>
              <a:t>Uttagning: </a:t>
            </a:r>
            <a:r>
              <a:rPr lang="sv-SE" b="1" dirty="0"/>
              <a:t>12 spelare plus 1-2 målvakter</a:t>
            </a:r>
          </a:p>
          <a:p>
            <a:pPr algn="l"/>
            <a:endParaRPr lang="sv-SE" dirty="0"/>
          </a:p>
          <a:p>
            <a:pPr algn="l"/>
            <a:r>
              <a:rPr lang="sv-SE" b="1" dirty="0">
                <a:solidFill>
                  <a:schemeClr val="accent1"/>
                </a:solidFill>
                <a:effectLst/>
              </a:rPr>
              <a:t>Spelschemat/tider: </a:t>
            </a:r>
            <a:r>
              <a:rPr lang="sv-SE" b="1" dirty="0">
                <a:solidFill>
                  <a:schemeClr val="bg1"/>
                </a:solidFill>
              </a:rPr>
              <a:t>Kommer</a:t>
            </a:r>
          </a:p>
          <a:p>
            <a:pPr algn="l"/>
            <a:endParaRPr lang="sv-SE" b="1" dirty="0">
              <a:solidFill>
                <a:schemeClr val="accent1"/>
              </a:solidFill>
            </a:endParaRPr>
          </a:p>
          <a:p>
            <a:pPr algn="l"/>
            <a:r>
              <a:rPr lang="sv-SE" b="1" dirty="0">
                <a:solidFill>
                  <a:schemeClr val="accent1"/>
                </a:solidFill>
                <a:effectLst/>
              </a:rPr>
              <a:t>Matsäck: </a:t>
            </a:r>
            <a:r>
              <a:rPr lang="sv-SE" b="1" dirty="0">
                <a:solidFill>
                  <a:schemeClr val="bg1"/>
                </a:solidFill>
              </a:rPr>
              <a:t>Ta gärna med något att äta mellan matcherna </a:t>
            </a:r>
          </a:p>
          <a:p>
            <a:pPr algn="l"/>
            <a:endParaRPr lang="sv-SE" b="1" dirty="0">
              <a:solidFill>
                <a:schemeClr val="accent1"/>
              </a:solidFill>
            </a:endParaRPr>
          </a:p>
          <a:p>
            <a:pPr algn="l"/>
            <a:r>
              <a:rPr lang="sv-SE" b="1" dirty="0">
                <a:solidFill>
                  <a:schemeClr val="accent1"/>
                </a:solidFill>
                <a:effectLst/>
              </a:rPr>
              <a:t>Utrustning: </a:t>
            </a:r>
            <a:r>
              <a:rPr lang="sv-SE" b="1" dirty="0">
                <a:solidFill>
                  <a:schemeClr val="bg1"/>
                </a:solidFill>
              </a:rPr>
              <a:t>Ombyte för dusch, Fotbollsskor (dubbar), Benskydd. </a:t>
            </a:r>
          </a:p>
          <a:p>
            <a:pPr algn="l"/>
            <a:r>
              <a:rPr lang="sv-SE" b="1" i="1" dirty="0">
                <a:solidFill>
                  <a:schemeClr val="bg1"/>
                </a:solidFill>
              </a:rPr>
              <a:t>Matchkläder får ni på plats</a:t>
            </a:r>
          </a:p>
          <a:p>
            <a:pPr algn="l"/>
            <a:endParaRPr lang="sv-SE" b="1" dirty="0">
              <a:solidFill>
                <a:schemeClr val="bg1"/>
              </a:solidFill>
            </a:endParaRPr>
          </a:p>
          <a:p>
            <a:pPr algn="l"/>
            <a:r>
              <a:rPr lang="sv-SE" b="1" dirty="0">
                <a:solidFill>
                  <a:schemeClr val="bg1"/>
                </a:solidFill>
                <a:highlight>
                  <a:srgbClr val="FF0000"/>
                </a:highlight>
              </a:rPr>
              <a:t>Deadline 18 Januari   </a:t>
            </a:r>
          </a:p>
          <a:p>
            <a:pPr algn="l"/>
            <a:endParaRPr lang="sv-SE" dirty="0"/>
          </a:p>
          <a:p>
            <a:pPr algn="l"/>
            <a:endParaRPr lang="sv-SE" dirty="0"/>
          </a:p>
          <a:p>
            <a:pPr algn="l"/>
            <a:endParaRPr lang="sv-SE" dirty="0"/>
          </a:p>
        </p:txBody>
      </p:sp>
      <p:pic>
        <p:nvPicPr>
          <p:cNvPr id="18" name="Platshållare för innehåll 17" descr="En bild som visar text, Grafik, grafisk design, Teckensnitt&#10;&#10;Automatiskt genererad beskrivning">
            <a:extLst>
              <a:ext uri="{FF2B5EF4-FFF2-40B4-BE49-F238E27FC236}">
                <a16:creationId xmlns:a16="http://schemas.microsoft.com/office/drawing/2014/main" id="{984E34DA-13D8-381E-D9AB-895D90F811B5}"/>
              </a:ext>
            </a:extLst>
          </p:cNvPr>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b="48958"/>
          <a:stretch/>
        </p:blipFill>
        <p:spPr>
          <a:xfrm>
            <a:off x="651655" y="268262"/>
            <a:ext cx="2811782" cy="1435051"/>
          </a:xfrm>
        </p:spPr>
      </p:pic>
      <p:pic>
        <p:nvPicPr>
          <p:cNvPr id="2" name="Bildobjekt 1" descr="En bild som visar Grafik, logotyp, symbol, skiss&#10;&#10;Automatiskt genererad beskrivning">
            <a:extLst>
              <a:ext uri="{FF2B5EF4-FFF2-40B4-BE49-F238E27FC236}">
                <a16:creationId xmlns:a16="http://schemas.microsoft.com/office/drawing/2014/main" id="{F3245E8F-F37A-1D5A-EEA6-B60B8B34AB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410428523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3962834" y="247322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924746" y="158930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5195135" y="26667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095999" y="83985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822404" y="349348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6384758" y="218931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462112" y="195406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071877" y="344991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5036175" y="162559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5318438" y="373050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841597" y="84971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217199" y="270169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3920681" y="195271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583337" y="488505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216228" y="321021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6409502" y="83985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991272" y="213560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371110" y="349348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4822404" y="1730894"/>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27" name="Rak pilkoppling 26">
            <a:extLst>
              <a:ext uri="{FF2B5EF4-FFF2-40B4-BE49-F238E27FC236}">
                <a16:creationId xmlns:a16="http://schemas.microsoft.com/office/drawing/2014/main" id="{90598015-2BCF-4C5A-8C8A-93AF1E512AC8}"/>
              </a:ext>
            </a:extLst>
          </p:cNvPr>
          <p:cNvCxnSpPr>
            <a:cxnSpLocks/>
          </p:cNvCxnSpPr>
          <p:nvPr/>
        </p:nvCxnSpPr>
        <p:spPr>
          <a:xfrm flipH="1" flipV="1">
            <a:off x="3757671" y="1280101"/>
            <a:ext cx="184952" cy="358507"/>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Rak pilkoppling 30">
            <a:extLst>
              <a:ext uri="{FF2B5EF4-FFF2-40B4-BE49-F238E27FC236}">
                <a16:creationId xmlns:a16="http://schemas.microsoft.com/office/drawing/2014/main" id="{CE1A39DA-0D3C-48CB-A49E-35933E281C19}"/>
              </a:ext>
            </a:extLst>
          </p:cNvPr>
          <p:cNvCxnSpPr>
            <a:cxnSpLocks/>
          </p:cNvCxnSpPr>
          <p:nvPr/>
        </p:nvCxnSpPr>
        <p:spPr>
          <a:xfrm flipH="1" flipV="1">
            <a:off x="3773321" y="2157385"/>
            <a:ext cx="184952" cy="358507"/>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Rak pilkoppling 31">
            <a:extLst>
              <a:ext uri="{FF2B5EF4-FFF2-40B4-BE49-F238E27FC236}">
                <a16:creationId xmlns:a16="http://schemas.microsoft.com/office/drawing/2014/main" id="{76A949B6-3092-49C3-863A-6DAA7208BB08}"/>
              </a:ext>
            </a:extLst>
          </p:cNvPr>
          <p:cNvCxnSpPr>
            <a:cxnSpLocks/>
          </p:cNvCxnSpPr>
          <p:nvPr/>
        </p:nvCxnSpPr>
        <p:spPr>
          <a:xfrm flipH="1" flipV="1">
            <a:off x="3773321" y="3111820"/>
            <a:ext cx="526663" cy="767239"/>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33" name="Bildobjekt 32">
            <a:extLst>
              <a:ext uri="{FF2B5EF4-FFF2-40B4-BE49-F238E27FC236}">
                <a16:creationId xmlns:a16="http://schemas.microsoft.com/office/drawing/2014/main" id="{0E8BD553-D9A8-4A31-B63E-45EEE31C08D7}"/>
              </a:ext>
            </a:extLst>
          </p:cNvPr>
          <p:cNvPicPr>
            <a:picLocks noChangeAspect="1"/>
          </p:cNvPicPr>
          <p:nvPr/>
        </p:nvPicPr>
        <p:blipFill>
          <a:blip r:embed="rId5"/>
          <a:stretch>
            <a:fillRect/>
          </a:stretch>
        </p:blipFill>
        <p:spPr>
          <a:xfrm>
            <a:off x="2578081" y="2115093"/>
            <a:ext cx="1095728" cy="1953036"/>
          </a:xfrm>
          <a:prstGeom prst="rect">
            <a:avLst/>
          </a:prstGeom>
        </p:spPr>
      </p:pic>
      <p:sp>
        <p:nvSpPr>
          <p:cNvPr id="36" name="Ellips 35">
            <a:extLst>
              <a:ext uri="{FF2B5EF4-FFF2-40B4-BE49-F238E27FC236}">
                <a16:creationId xmlns:a16="http://schemas.microsoft.com/office/drawing/2014/main" id="{52D9D8FC-8343-401C-8F95-12B6631FB99A}"/>
              </a:ext>
            </a:extLst>
          </p:cNvPr>
          <p:cNvSpPr/>
          <p:nvPr/>
        </p:nvSpPr>
        <p:spPr>
          <a:xfrm>
            <a:off x="4289580" y="386079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7" name="Ellips 36">
            <a:extLst>
              <a:ext uri="{FF2B5EF4-FFF2-40B4-BE49-F238E27FC236}">
                <a16:creationId xmlns:a16="http://schemas.microsoft.com/office/drawing/2014/main" id="{87CA723C-23EA-4C0E-9621-A2E3F20FE8B4}"/>
              </a:ext>
            </a:extLst>
          </p:cNvPr>
          <p:cNvSpPr/>
          <p:nvPr/>
        </p:nvSpPr>
        <p:spPr>
          <a:xfrm>
            <a:off x="4323912" y="96508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17272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3459358" y="189411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516514" y="119791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5195135" y="26667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095999" y="83985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822404" y="349348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6384758" y="218931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462112" y="195406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071877" y="344991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5036175" y="162559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5318438" y="373050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841597" y="84971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3506669" y="268460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3673564" y="186896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583337" y="488505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216228" y="321021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6409502" y="83985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991272" y="213560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371110" y="349348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3324399" y="2338626"/>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33" name="Bildobjekt 32">
            <a:extLst>
              <a:ext uri="{FF2B5EF4-FFF2-40B4-BE49-F238E27FC236}">
                <a16:creationId xmlns:a16="http://schemas.microsoft.com/office/drawing/2014/main" id="{0E8BD553-D9A8-4A31-B63E-45EEE31C08D7}"/>
              </a:ext>
            </a:extLst>
          </p:cNvPr>
          <p:cNvPicPr>
            <a:picLocks noChangeAspect="1"/>
          </p:cNvPicPr>
          <p:nvPr/>
        </p:nvPicPr>
        <p:blipFill>
          <a:blip r:embed="rId5"/>
          <a:stretch>
            <a:fillRect/>
          </a:stretch>
        </p:blipFill>
        <p:spPr>
          <a:xfrm>
            <a:off x="2578081" y="2115093"/>
            <a:ext cx="1095728" cy="1953036"/>
          </a:xfrm>
          <a:prstGeom prst="rect">
            <a:avLst/>
          </a:prstGeom>
        </p:spPr>
      </p:pic>
      <p:sp>
        <p:nvSpPr>
          <p:cNvPr id="36" name="Ellips 35">
            <a:extLst>
              <a:ext uri="{FF2B5EF4-FFF2-40B4-BE49-F238E27FC236}">
                <a16:creationId xmlns:a16="http://schemas.microsoft.com/office/drawing/2014/main" id="{52D9D8FC-8343-401C-8F95-12B6631FB99A}"/>
              </a:ext>
            </a:extLst>
          </p:cNvPr>
          <p:cNvSpPr/>
          <p:nvPr/>
        </p:nvSpPr>
        <p:spPr>
          <a:xfrm>
            <a:off x="3228959" y="267725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7" name="Ellips 36">
            <a:extLst>
              <a:ext uri="{FF2B5EF4-FFF2-40B4-BE49-F238E27FC236}">
                <a16:creationId xmlns:a16="http://schemas.microsoft.com/office/drawing/2014/main" id="{87CA723C-23EA-4C0E-9621-A2E3F20FE8B4}"/>
              </a:ext>
            </a:extLst>
          </p:cNvPr>
          <p:cNvSpPr/>
          <p:nvPr/>
        </p:nvSpPr>
        <p:spPr>
          <a:xfrm>
            <a:off x="4323912" y="96508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716596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EB47FE-D257-4616-9EFE-8589CE23F6C1}"/>
              </a:ext>
            </a:extLst>
          </p:cNvPr>
          <p:cNvSpPr>
            <a:spLocks noGrp="1"/>
          </p:cNvSpPr>
          <p:nvPr>
            <p:ph type="title"/>
          </p:nvPr>
        </p:nvSpPr>
        <p:spPr/>
        <p:txBody>
          <a:bodyPr/>
          <a:lstStyle/>
          <a:p>
            <a:r>
              <a:rPr lang="sv-SE" dirty="0"/>
              <a:t>Hålla offsidelinjen</a:t>
            </a:r>
          </a:p>
        </p:txBody>
      </p:sp>
      <p:sp>
        <p:nvSpPr>
          <p:cNvPr id="3" name="Platshållare för innehåll 2">
            <a:extLst>
              <a:ext uri="{FF2B5EF4-FFF2-40B4-BE49-F238E27FC236}">
                <a16:creationId xmlns:a16="http://schemas.microsoft.com/office/drawing/2014/main" id="{82CB6960-6C2F-4064-929A-2FBDEADEFC26}"/>
              </a:ext>
            </a:extLst>
          </p:cNvPr>
          <p:cNvSpPr>
            <a:spLocks noGrp="1"/>
          </p:cNvSpPr>
          <p:nvPr>
            <p:ph idx="1"/>
          </p:nvPr>
        </p:nvSpPr>
        <p:spPr/>
        <p:txBody>
          <a:bodyPr/>
          <a:lstStyle/>
          <a:p>
            <a:endParaRPr lang="sv-SE"/>
          </a:p>
        </p:txBody>
      </p:sp>
      <p:pic>
        <p:nvPicPr>
          <p:cNvPr id="4" name="Bildobjekt 3" descr="En bild som visar Grafik, logotyp, symbol, skiss&#10;&#10;Automatiskt genererad beskrivning">
            <a:extLst>
              <a:ext uri="{FF2B5EF4-FFF2-40B4-BE49-F238E27FC236}">
                <a16:creationId xmlns:a16="http://schemas.microsoft.com/office/drawing/2014/main" id="{1370B64F-8EB5-0834-3A8C-F957AA2769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8832921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3941904" y="366229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941905" y="247918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5195135" y="26667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095999" y="83985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822404" y="349348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6384758" y="218931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462112" y="195406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071877" y="344991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5615505" y="155312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5318438" y="373050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113935" y="73628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3628780" y="216407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181122" y="149265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583337" y="488505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216228" y="321021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6409502" y="83985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991272" y="213560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371110" y="349348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5564140" y="1721553"/>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6" name="Ellips 35">
            <a:extLst>
              <a:ext uri="{FF2B5EF4-FFF2-40B4-BE49-F238E27FC236}">
                <a16:creationId xmlns:a16="http://schemas.microsoft.com/office/drawing/2014/main" id="{52D9D8FC-8343-401C-8F95-12B6631FB99A}"/>
              </a:ext>
            </a:extLst>
          </p:cNvPr>
          <p:cNvSpPr/>
          <p:nvPr/>
        </p:nvSpPr>
        <p:spPr>
          <a:xfrm>
            <a:off x="4279529" y="454742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7" name="Ellips 36">
            <a:extLst>
              <a:ext uri="{FF2B5EF4-FFF2-40B4-BE49-F238E27FC236}">
                <a16:creationId xmlns:a16="http://schemas.microsoft.com/office/drawing/2014/main" id="{87CA723C-23EA-4C0E-9621-A2E3F20FE8B4}"/>
              </a:ext>
            </a:extLst>
          </p:cNvPr>
          <p:cNvSpPr/>
          <p:nvPr/>
        </p:nvSpPr>
        <p:spPr>
          <a:xfrm>
            <a:off x="3291155" y="90509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cxnSp>
        <p:nvCxnSpPr>
          <p:cNvPr id="28" name="Rak pilkoppling 27">
            <a:extLst>
              <a:ext uri="{FF2B5EF4-FFF2-40B4-BE49-F238E27FC236}">
                <a16:creationId xmlns:a16="http://schemas.microsoft.com/office/drawing/2014/main" id="{340CF5A8-5563-49B3-AF98-CFC39CACBC76}"/>
              </a:ext>
            </a:extLst>
          </p:cNvPr>
          <p:cNvCxnSpPr>
            <a:cxnSpLocks/>
          </p:cNvCxnSpPr>
          <p:nvPr/>
        </p:nvCxnSpPr>
        <p:spPr>
          <a:xfrm>
            <a:off x="3628780" y="1073904"/>
            <a:ext cx="481936" cy="418753"/>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Rak pilkoppling 30">
            <a:extLst>
              <a:ext uri="{FF2B5EF4-FFF2-40B4-BE49-F238E27FC236}">
                <a16:creationId xmlns:a16="http://schemas.microsoft.com/office/drawing/2014/main" id="{605D884F-51D6-4720-8C19-BB61EA04FB8A}"/>
              </a:ext>
            </a:extLst>
          </p:cNvPr>
          <p:cNvCxnSpPr>
            <a:cxnSpLocks/>
          </p:cNvCxnSpPr>
          <p:nvPr/>
        </p:nvCxnSpPr>
        <p:spPr>
          <a:xfrm flipV="1">
            <a:off x="4104456" y="3281103"/>
            <a:ext cx="6260" cy="386922"/>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Rak pilkoppling 33">
            <a:extLst>
              <a:ext uri="{FF2B5EF4-FFF2-40B4-BE49-F238E27FC236}">
                <a16:creationId xmlns:a16="http://schemas.microsoft.com/office/drawing/2014/main" id="{74D7E0FE-A98D-447B-B8B0-FA85F2928D3C}"/>
              </a:ext>
            </a:extLst>
          </p:cNvPr>
          <p:cNvCxnSpPr>
            <a:cxnSpLocks/>
          </p:cNvCxnSpPr>
          <p:nvPr/>
        </p:nvCxnSpPr>
        <p:spPr>
          <a:xfrm flipH="1" flipV="1">
            <a:off x="4164982" y="4164049"/>
            <a:ext cx="184952" cy="358507"/>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500606143"/>
      </p:ext>
    </p:extLst>
  </p:cSld>
  <p:clrMapOvr>
    <a:masterClrMapping/>
  </p:clrMapOvr>
  <p:extLst>
    <p:ext uri="{6950BFC3-D8DA-4A85-94F7-54DA5524770B}">
      <p188:commentRel xmlns:p188="http://schemas.microsoft.com/office/powerpoint/2018/8/main" r:id="rId3"/>
    </p:ext>
  </p:extLs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3957325" y="317284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941905" y="247918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5195135" y="26667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095999" y="83985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822404" y="349348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6384758" y="218931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462112" y="195406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071877" y="344991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5294420" y="157443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5318438" y="373050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113935" y="73628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3628780" y="216407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181122" y="149265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583337" y="488505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216228" y="321021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6409502" y="83985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991272" y="213560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371110" y="349348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5160029" y="1706494"/>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6" name="Ellips 35">
            <a:extLst>
              <a:ext uri="{FF2B5EF4-FFF2-40B4-BE49-F238E27FC236}">
                <a16:creationId xmlns:a16="http://schemas.microsoft.com/office/drawing/2014/main" id="{52D9D8FC-8343-401C-8F95-12B6631FB99A}"/>
              </a:ext>
            </a:extLst>
          </p:cNvPr>
          <p:cNvSpPr/>
          <p:nvPr/>
        </p:nvSpPr>
        <p:spPr>
          <a:xfrm>
            <a:off x="3932195" y="398135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7" name="Ellips 36">
            <a:extLst>
              <a:ext uri="{FF2B5EF4-FFF2-40B4-BE49-F238E27FC236}">
                <a16:creationId xmlns:a16="http://schemas.microsoft.com/office/drawing/2014/main" id="{87CA723C-23EA-4C0E-9621-A2E3F20FE8B4}"/>
              </a:ext>
            </a:extLst>
          </p:cNvPr>
          <p:cNvSpPr/>
          <p:nvPr/>
        </p:nvSpPr>
        <p:spPr>
          <a:xfrm>
            <a:off x="3957326" y="15433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cxnSp>
        <p:nvCxnSpPr>
          <p:cNvPr id="32" name="Rak koppling 31">
            <a:extLst>
              <a:ext uri="{FF2B5EF4-FFF2-40B4-BE49-F238E27FC236}">
                <a16:creationId xmlns:a16="http://schemas.microsoft.com/office/drawing/2014/main" id="{34433407-E55C-4180-B811-802DA7020428}"/>
              </a:ext>
            </a:extLst>
          </p:cNvPr>
          <p:cNvCxnSpPr>
            <a:cxnSpLocks/>
          </p:cNvCxnSpPr>
          <p:nvPr/>
        </p:nvCxnSpPr>
        <p:spPr>
          <a:xfrm>
            <a:off x="4072937" y="636515"/>
            <a:ext cx="0" cy="558497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720942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3957325" y="317284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941905" y="247918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5195135" y="26667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095999" y="83985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822404" y="349348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6384758" y="218931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462112" y="195406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071877" y="344991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5294420" y="157443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5318438" y="373050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113935" y="73628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3700945" y="185804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181122" y="149265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583337" y="488505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216228" y="321021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6409502" y="83985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991272" y="213560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371110" y="349348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3666364" y="1779174"/>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6" name="Ellips 35">
            <a:extLst>
              <a:ext uri="{FF2B5EF4-FFF2-40B4-BE49-F238E27FC236}">
                <a16:creationId xmlns:a16="http://schemas.microsoft.com/office/drawing/2014/main" id="{52D9D8FC-8343-401C-8F95-12B6631FB99A}"/>
              </a:ext>
            </a:extLst>
          </p:cNvPr>
          <p:cNvSpPr/>
          <p:nvPr/>
        </p:nvSpPr>
        <p:spPr>
          <a:xfrm>
            <a:off x="3932195" y="398135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7" name="Ellips 36">
            <a:extLst>
              <a:ext uri="{FF2B5EF4-FFF2-40B4-BE49-F238E27FC236}">
                <a16:creationId xmlns:a16="http://schemas.microsoft.com/office/drawing/2014/main" id="{87CA723C-23EA-4C0E-9621-A2E3F20FE8B4}"/>
              </a:ext>
            </a:extLst>
          </p:cNvPr>
          <p:cNvSpPr/>
          <p:nvPr/>
        </p:nvSpPr>
        <p:spPr>
          <a:xfrm>
            <a:off x="3957326" y="15433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cxnSp>
        <p:nvCxnSpPr>
          <p:cNvPr id="32" name="Rak koppling 31">
            <a:extLst>
              <a:ext uri="{FF2B5EF4-FFF2-40B4-BE49-F238E27FC236}">
                <a16:creationId xmlns:a16="http://schemas.microsoft.com/office/drawing/2014/main" id="{34433407-E55C-4180-B811-802DA7020428}"/>
              </a:ext>
            </a:extLst>
          </p:cNvPr>
          <p:cNvCxnSpPr>
            <a:cxnSpLocks/>
          </p:cNvCxnSpPr>
          <p:nvPr/>
        </p:nvCxnSpPr>
        <p:spPr>
          <a:xfrm>
            <a:off x="4072937" y="636515"/>
            <a:ext cx="0" cy="5584970"/>
          </a:xfrm>
          <a:prstGeom prst="line">
            <a:avLst/>
          </a:prstGeom>
        </p:spPr>
        <p:style>
          <a:lnRef idx="1">
            <a:schemeClr val="dk1"/>
          </a:lnRef>
          <a:fillRef idx="0">
            <a:schemeClr val="dk1"/>
          </a:fillRef>
          <a:effectRef idx="0">
            <a:schemeClr val="dk1"/>
          </a:effectRef>
          <a:fontRef idx="minor">
            <a:schemeClr val="tx1"/>
          </a:fontRef>
        </p:style>
      </p:cxnSp>
      <p:pic>
        <p:nvPicPr>
          <p:cNvPr id="4" name="Bild 3" descr="Flagga med hel fyllning">
            <a:extLst>
              <a:ext uri="{FF2B5EF4-FFF2-40B4-BE49-F238E27FC236}">
                <a16:creationId xmlns:a16="http://schemas.microsoft.com/office/drawing/2014/main" id="{F8B87ABE-EE6B-4C67-A335-DFFFBB5B741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60924" y="140878"/>
            <a:ext cx="509620" cy="509620"/>
          </a:xfrm>
          <a:prstGeom prst="rect">
            <a:avLst/>
          </a:prstGeom>
        </p:spPr>
      </p:pic>
    </p:spTree>
    <p:extLst>
      <p:ext uri="{BB962C8B-B14F-4D97-AF65-F5344CB8AC3E}">
        <p14:creationId xmlns:p14="http://schemas.microsoft.com/office/powerpoint/2010/main" val="1404748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EB47FE-D257-4616-9EFE-8589CE23F6C1}"/>
              </a:ext>
            </a:extLst>
          </p:cNvPr>
          <p:cNvSpPr>
            <a:spLocks noGrp="1"/>
          </p:cNvSpPr>
          <p:nvPr>
            <p:ph type="title"/>
          </p:nvPr>
        </p:nvSpPr>
        <p:spPr/>
        <p:txBody>
          <a:bodyPr/>
          <a:lstStyle/>
          <a:p>
            <a:r>
              <a:rPr lang="sv-SE" dirty="0"/>
              <a:t>Offensiv position vid speluppbyggnad</a:t>
            </a:r>
          </a:p>
        </p:txBody>
      </p:sp>
      <p:sp>
        <p:nvSpPr>
          <p:cNvPr id="3" name="Platshållare för innehåll 2">
            <a:extLst>
              <a:ext uri="{FF2B5EF4-FFF2-40B4-BE49-F238E27FC236}">
                <a16:creationId xmlns:a16="http://schemas.microsoft.com/office/drawing/2014/main" id="{82CB6960-6C2F-4064-929A-2FBDEADEFC26}"/>
              </a:ext>
            </a:extLst>
          </p:cNvPr>
          <p:cNvSpPr>
            <a:spLocks noGrp="1"/>
          </p:cNvSpPr>
          <p:nvPr>
            <p:ph idx="1"/>
          </p:nvPr>
        </p:nvSpPr>
        <p:spPr/>
        <p:txBody>
          <a:bodyPr/>
          <a:lstStyle/>
          <a:p>
            <a:endParaRPr lang="sv-SE"/>
          </a:p>
        </p:txBody>
      </p:sp>
      <p:pic>
        <p:nvPicPr>
          <p:cNvPr id="4" name="Bildobjekt 3" descr="En bild som visar Grafik, logotyp, symbol, skiss&#10;&#10;Automatiskt genererad beskrivning">
            <a:extLst>
              <a:ext uri="{FF2B5EF4-FFF2-40B4-BE49-F238E27FC236}">
                <a16:creationId xmlns:a16="http://schemas.microsoft.com/office/drawing/2014/main" id="{1370B64F-8EB5-0834-3A8C-F957AA2769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108843577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4405679" y="260047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4363253" y="16303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5101349" y="21041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8048534" y="59953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6361197" y="243948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7898140" y="220516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6727832" y="183028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7624853" y="362912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6980838" y="178524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601182" y="261866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727425" y="282254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743304" y="144762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558611" y="117882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7879722" y="431521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8489430" y="332745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8392770" y="81708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8658243" y="198786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826822" y="355414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5417902" y="2210217"/>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6" name="Ellips 35">
            <a:extLst>
              <a:ext uri="{FF2B5EF4-FFF2-40B4-BE49-F238E27FC236}">
                <a16:creationId xmlns:a16="http://schemas.microsoft.com/office/drawing/2014/main" id="{52D9D8FC-8343-401C-8F95-12B6631FB99A}"/>
              </a:ext>
            </a:extLst>
          </p:cNvPr>
          <p:cNvSpPr/>
          <p:nvPr/>
        </p:nvSpPr>
        <p:spPr>
          <a:xfrm>
            <a:off x="4431574" y="340175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7" name="Ellips 36">
            <a:extLst>
              <a:ext uri="{FF2B5EF4-FFF2-40B4-BE49-F238E27FC236}">
                <a16:creationId xmlns:a16="http://schemas.microsoft.com/office/drawing/2014/main" id="{87CA723C-23EA-4C0E-9621-A2E3F20FE8B4}"/>
              </a:ext>
            </a:extLst>
          </p:cNvPr>
          <p:cNvSpPr/>
          <p:nvPr/>
        </p:nvSpPr>
        <p:spPr>
          <a:xfrm>
            <a:off x="5727424" y="75322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cxnSp>
        <p:nvCxnSpPr>
          <p:cNvPr id="31" name="Rak pilkoppling 30">
            <a:extLst>
              <a:ext uri="{FF2B5EF4-FFF2-40B4-BE49-F238E27FC236}">
                <a16:creationId xmlns:a16="http://schemas.microsoft.com/office/drawing/2014/main" id="{605D884F-51D6-4720-8C19-BB61EA04FB8A}"/>
              </a:ext>
            </a:extLst>
          </p:cNvPr>
          <p:cNvCxnSpPr>
            <a:cxnSpLocks/>
          </p:cNvCxnSpPr>
          <p:nvPr/>
        </p:nvCxnSpPr>
        <p:spPr>
          <a:xfrm>
            <a:off x="6150715" y="896081"/>
            <a:ext cx="548107" cy="0"/>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85188735"/>
      </p:ext>
    </p:extLst>
  </p:cSld>
  <p:clrMapOvr>
    <a:masterClrMapping/>
  </p:clrMapOvr>
  <p:extLst>
    <p:ext uri="{6950BFC3-D8DA-4A85-94F7-54DA5524770B}">
      <p188:commentRel xmlns:p188="http://schemas.microsoft.com/office/powerpoint/2018/8/main" r:id="rId3"/>
    </p:ext>
  </p:extLs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4405679" y="260047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4658009" y="123962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5487251" y="174625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8048534" y="59953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6361197" y="243948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7898140" y="220516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6727832" y="183028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7624853" y="362912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6980838" y="178524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601182" y="261866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584314" y="227773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743304" y="144762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775017" y="99710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7879722" y="431521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8489430" y="332745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8392770" y="81708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8658243" y="198786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826822" y="355414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6438874" y="2276266"/>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6" name="Ellips 35">
            <a:extLst>
              <a:ext uri="{FF2B5EF4-FFF2-40B4-BE49-F238E27FC236}">
                <a16:creationId xmlns:a16="http://schemas.microsoft.com/office/drawing/2014/main" id="{52D9D8FC-8343-401C-8F95-12B6631FB99A}"/>
              </a:ext>
            </a:extLst>
          </p:cNvPr>
          <p:cNvSpPr/>
          <p:nvPr/>
        </p:nvSpPr>
        <p:spPr>
          <a:xfrm>
            <a:off x="4431574" y="340175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7" name="Ellips 36">
            <a:extLst>
              <a:ext uri="{FF2B5EF4-FFF2-40B4-BE49-F238E27FC236}">
                <a16:creationId xmlns:a16="http://schemas.microsoft.com/office/drawing/2014/main" id="{87CA723C-23EA-4C0E-9621-A2E3F20FE8B4}"/>
              </a:ext>
            </a:extLst>
          </p:cNvPr>
          <p:cNvSpPr/>
          <p:nvPr/>
        </p:nvSpPr>
        <p:spPr>
          <a:xfrm>
            <a:off x="6261079" y="54707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556231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88910" y="-2669780"/>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3879742" y="414640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710929" y="279499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4955671" y="318317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7501143" y="182392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6361197" y="243948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7630912" y="420823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078300" y="448402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7243372" y="576714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8019449" y="23747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601182" y="261866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156055" y="273370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153037" y="318317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673969" y="171997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5182445" y="479794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856384" y="559833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900599" y="342774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900599" y="416555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411687" y="414640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5247113" y="3459674"/>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6" name="Ellips 35">
            <a:extLst>
              <a:ext uri="{FF2B5EF4-FFF2-40B4-BE49-F238E27FC236}">
                <a16:creationId xmlns:a16="http://schemas.microsoft.com/office/drawing/2014/main" id="{52D9D8FC-8343-401C-8F95-12B6631FB99A}"/>
              </a:ext>
            </a:extLst>
          </p:cNvPr>
          <p:cNvSpPr/>
          <p:nvPr/>
        </p:nvSpPr>
        <p:spPr>
          <a:xfrm>
            <a:off x="4236866" y="502383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7" name="Ellips 36">
            <a:extLst>
              <a:ext uri="{FF2B5EF4-FFF2-40B4-BE49-F238E27FC236}">
                <a16:creationId xmlns:a16="http://schemas.microsoft.com/office/drawing/2014/main" id="{87CA723C-23EA-4C0E-9621-A2E3F20FE8B4}"/>
              </a:ext>
            </a:extLst>
          </p:cNvPr>
          <p:cNvSpPr/>
          <p:nvPr/>
        </p:nvSpPr>
        <p:spPr>
          <a:xfrm>
            <a:off x="4184421" y="174220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39550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ubrik 18">
            <a:extLst>
              <a:ext uri="{FF2B5EF4-FFF2-40B4-BE49-F238E27FC236}">
                <a16:creationId xmlns:a16="http://schemas.microsoft.com/office/drawing/2014/main" id="{103734F5-E8F1-86E3-098B-F465E69140A6}"/>
              </a:ext>
            </a:extLst>
          </p:cNvPr>
          <p:cNvSpPr>
            <a:spLocks noGrp="1"/>
          </p:cNvSpPr>
          <p:nvPr>
            <p:ph type="ctrTitle"/>
          </p:nvPr>
        </p:nvSpPr>
        <p:spPr>
          <a:xfrm>
            <a:off x="1370693" y="334489"/>
            <a:ext cx="9440034" cy="917389"/>
          </a:xfrm>
        </p:spPr>
        <p:txBody>
          <a:bodyPr/>
          <a:lstStyle/>
          <a:p>
            <a:r>
              <a:rPr lang="sv-SE" dirty="0"/>
              <a:t>Cup</a:t>
            </a:r>
          </a:p>
        </p:txBody>
      </p:sp>
      <p:sp>
        <p:nvSpPr>
          <p:cNvPr id="20" name="Underrubrik 19">
            <a:extLst>
              <a:ext uri="{FF2B5EF4-FFF2-40B4-BE49-F238E27FC236}">
                <a16:creationId xmlns:a16="http://schemas.microsoft.com/office/drawing/2014/main" id="{33D9DDEF-EF44-395D-C1EF-0D1EC7AA3533}"/>
              </a:ext>
            </a:extLst>
          </p:cNvPr>
          <p:cNvSpPr>
            <a:spLocks noGrp="1"/>
          </p:cNvSpPr>
          <p:nvPr>
            <p:ph type="subTitle" idx="1"/>
          </p:nvPr>
        </p:nvSpPr>
        <p:spPr>
          <a:xfrm>
            <a:off x="1370693" y="1251878"/>
            <a:ext cx="9440034" cy="5120787"/>
          </a:xfrm>
        </p:spPr>
        <p:txBody>
          <a:bodyPr>
            <a:normAutofit lnSpcReduction="10000"/>
          </a:bodyPr>
          <a:lstStyle/>
          <a:p>
            <a:r>
              <a:rPr lang="sv-SE" sz="2400" dirty="0">
                <a:solidFill>
                  <a:schemeClr val="bg1"/>
                </a:solidFill>
              </a:rPr>
              <a:t>Regler</a:t>
            </a:r>
          </a:p>
          <a:p>
            <a:pPr algn="l"/>
            <a:r>
              <a:rPr lang="sv-SE" sz="1600" b="1" i="0" dirty="0">
                <a:solidFill>
                  <a:schemeClr val="accent1"/>
                </a:solidFill>
                <a:effectLst/>
                <a:latin typeface="Source Sans Pro" panose="020B0503030403020204" pitchFamily="34" charset="0"/>
              </a:rPr>
              <a:t>Speltid</a:t>
            </a:r>
            <a:br>
              <a:rPr lang="sv-SE" sz="1600" b="1" i="0" dirty="0">
                <a:solidFill>
                  <a:schemeClr val="bg1"/>
                </a:solidFill>
                <a:effectLst/>
                <a:latin typeface="Source Sans Pro" panose="020B0503030403020204" pitchFamily="34" charset="0"/>
              </a:rPr>
            </a:br>
            <a:r>
              <a:rPr lang="sv-SE" sz="1600" b="0" i="0" dirty="0">
                <a:solidFill>
                  <a:schemeClr val="bg1"/>
                </a:solidFill>
                <a:effectLst/>
                <a:latin typeface="Source Sans Pro" panose="020B0503030403020204" pitchFamily="34" charset="0"/>
              </a:rPr>
              <a:t>Alla matcher spelas 1×21 min</a:t>
            </a:r>
          </a:p>
          <a:p>
            <a:pPr algn="l"/>
            <a:br>
              <a:rPr lang="sv-SE" sz="1600" b="1" i="0" dirty="0">
                <a:solidFill>
                  <a:schemeClr val="accent1"/>
                </a:solidFill>
                <a:effectLst/>
                <a:latin typeface="Source Sans Pro" panose="020B0503030403020204" pitchFamily="34" charset="0"/>
              </a:rPr>
            </a:br>
            <a:r>
              <a:rPr lang="sv-SE" sz="1600" b="1" i="0" dirty="0">
                <a:solidFill>
                  <a:schemeClr val="accent1"/>
                </a:solidFill>
                <a:effectLst/>
                <a:latin typeface="Source Sans Pro" panose="020B0503030403020204" pitchFamily="34" charset="0"/>
              </a:rPr>
              <a:t>Antal spelare</a:t>
            </a:r>
            <a:br>
              <a:rPr lang="sv-SE" sz="1600" b="1" i="0" dirty="0">
                <a:solidFill>
                  <a:schemeClr val="accent1"/>
                </a:solidFill>
                <a:effectLst/>
                <a:latin typeface="Source Sans Pro" panose="020B0503030403020204" pitchFamily="34" charset="0"/>
              </a:rPr>
            </a:br>
            <a:r>
              <a:rPr lang="sv-SE" sz="1600" b="0" i="0" dirty="0">
                <a:solidFill>
                  <a:schemeClr val="bg1"/>
                </a:solidFill>
                <a:effectLst/>
                <a:latin typeface="Source Sans Pro" panose="020B0503030403020204" pitchFamily="34" charset="0"/>
              </a:rPr>
              <a:t>Varje lag </a:t>
            </a:r>
            <a:r>
              <a:rPr lang="sv-SE" sz="1600" b="0" i="0" dirty="0" err="1">
                <a:solidFill>
                  <a:schemeClr val="bg1"/>
                </a:solidFill>
                <a:effectLst/>
                <a:latin typeface="Source Sans Pro" panose="020B0503030403020204" pitchFamily="34" charset="0"/>
              </a:rPr>
              <a:t>får</a:t>
            </a:r>
            <a:r>
              <a:rPr lang="sv-SE" sz="1600" b="0" i="0" dirty="0">
                <a:solidFill>
                  <a:schemeClr val="bg1"/>
                </a:solidFill>
                <a:effectLst/>
                <a:latin typeface="Source Sans Pro" panose="020B0503030403020204" pitchFamily="34" charset="0"/>
              </a:rPr>
              <a:t> </a:t>
            </a:r>
            <a:r>
              <a:rPr lang="sv-SE" sz="1600" b="0" i="0" dirty="0" err="1">
                <a:solidFill>
                  <a:schemeClr val="bg1"/>
                </a:solidFill>
                <a:effectLst/>
                <a:latin typeface="Source Sans Pro" panose="020B0503030403020204" pitchFamily="34" charset="0"/>
              </a:rPr>
              <a:t>besta</a:t>
            </a:r>
            <a:r>
              <a:rPr lang="sv-SE" sz="1600" b="0" i="0" dirty="0">
                <a:solidFill>
                  <a:schemeClr val="bg1"/>
                </a:solidFill>
                <a:effectLst/>
                <a:latin typeface="Source Sans Pro" panose="020B0503030403020204" pitchFamily="34" charset="0"/>
              </a:rPr>
              <a:t>̊ av fritt antal spelare, varav en </a:t>
            </a:r>
            <a:r>
              <a:rPr lang="sv-SE" sz="1600" b="0" i="0" dirty="0" err="1">
                <a:solidFill>
                  <a:schemeClr val="bg1"/>
                </a:solidFill>
                <a:effectLst/>
                <a:latin typeface="Source Sans Pro" panose="020B0503030403020204" pitchFamily="34" charset="0"/>
              </a:rPr>
              <a:t>målvakt</a:t>
            </a:r>
            <a:r>
              <a:rPr lang="sv-SE" sz="1600" b="0" i="0" dirty="0">
                <a:solidFill>
                  <a:schemeClr val="bg1"/>
                </a:solidFill>
                <a:effectLst/>
                <a:latin typeface="Source Sans Pro" panose="020B0503030403020204" pitchFamily="34" charset="0"/>
              </a:rPr>
              <a:t> och 7 utespelare samtidigt </a:t>
            </a:r>
            <a:r>
              <a:rPr lang="sv-SE" sz="1600" b="0" i="0" dirty="0" err="1">
                <a:solidFill>
                  <a:schemeClr val="bg1"/>
                </a:solidFill>
                <a:effectLst/>
                <a:latin typeface="Source Sans Pro" panose="020B0503030403020204" pitchFamily="34" charset="0"/>
              </a:rPr>
              <a:t>får</a:t>
            </a:r>
            <a:r>
              <a:rPr lang="sv-SE" sz="1600" b="0" i="0" dirty="0">
                <a:solidFill>
                  <a:schemeClr val="bg1"/>
                </a:solidFill>
                <a:effectLst/>
                <a:latin typeface="Source Sans Pro" panose="020B0503030403020204" pitchFamily="34" charset="0"/>
              </a:rPr>
              <a:t> delta i spelet. Utbyte av spelare </a:t>
            </a:r>
            <a:r>
              <a:rPr lang="sv-SE" sz="1600" b="0" i="0" dirty="0" err="1">
                <a:solidFill>
                  <a:schemeClr val="bg1"/>
                </a:solidFill>
                <a:effectLst/>
                <a:latin typeface="Source Sans Pro" panose="020B0503030403020204" pitchFamily="34" charset="0"/>
              </a:rPr>
              <a:t>får</a:t>
            </a:r>
            <a:r>
              <a:rPr lang="sv-SE" sz="1600" b="0" i="0" dirty="0">
                <a:solidFill>
                  <a:schemeClr val="bg1"/>
                </a:solidFill>
                <a:effectLst/>
                <a:latin typeface="Source Sans Pro" panose="020B0503030403020204" pitchFamily="34" charset="0"/>
              </a:rPr>
              <a:t> ske under hela matchen. Principen “flygande byte” </a:t>
            </a:r>
            <a:r>
              <a:rPr lang="sv-SE" sz="1600" b="0" i="0" dirty="0" err="1">
                <a:solidFill>
                  <a:schemeClr val="bg1"/>
                </a:solidFill>
                <a:effectLst/>
                <a:latin typeface="Source Sans Pro" panose="020B0503030403020204" pitchFamily="34" charset="0"/>
              </a:rPr>
              <a:t>gäller</a:t>
            </a:r>
            <a:r>
              <a:rPr lang="sv-SE" sz="1600" b="0" i="0" dirty="0">
                <a:solidFill>
                  <a:schemeClr val="bg1"/>
                </a:solidFill>
                <a:effectLst/>
                <a:latin typeface="Source Sans Pro" panose="020B0503030403020204" pitchFamily="34" charset="0"/>
              </a:rPr>
              <a:t> under matchen</a:t>
            </a:r>
            <a:endParaRPr lang="sv-SE" sz="1600" dirty="0">
              <a:solidFill>
                <a:schemeClr val="bg1"/>
              </a:solidFill>
              <a:effectLst/>
              <a:latin typeface="Source Sans Pro" panose="020B0503030403020204" pitchFamily="34" charset="0"/>
            </a:endParaRPr>
          </a:p>
          <a:p>
            <a:pPr algn="l"/>
            <a:br>
              <a:rPr lang="sv-SE" sz="1600" b="1" i="0" dirty="0">
                <a:solidFill>
                  <a:schemeClr val="bg1"/>
                </a:solidFill>
                <a:effectLst/>
                <a:latin typeface="Source Sans Pro" panose="020B0503030403020204" pitchFamily="34" charset="0"/>
              </a:rPr>
            </a:br>
            <a:r>
              <a:rPr lang="sv-SE" sz="1600" b="1" i="0" dirty="0">
                <a:solidFill>
                  <a:schemeClr val="accent1"/>
                </a:solidFill>
                <a:effectLst/>
                <a:latin typeface="Source Sans Pro" panose="020B0503030403020204" pitchFamily="34" charset="0"/>
              </a:rPr>
              <a:t>Inspark</a:t>
            </a:r>
            <a:br>
              <a:rPr lang="sv-SE" sz="1600" b="0" i="0" dirty="0">
                <a:solidFill>
                  <a:schemeClr val="bg1"/>
                </a:solidFill>
                <a:effectLst/>
                <a:latin typeface="Source Sans Pro" panose="020B0503030403020204" pitchFamily="34" charset="0"/>
              </a:rPr>
            </a:br>
            <a:r>
              <a:rPr lang="sv-SE" sz="1600" b="0" i="0" dirty="0">
                <a:solidFill>
                  <a:schemeClr val="bg1"/>
                </a:solidFill>
                <a:effectLst/>
                <a:latin typeface="Source Sans Pro" panose="020B0503030403020204" pitchFamily="34" charset="0"/>
              </a:rPr>
              <a:t>Inspark </a:t>
            </a:r>
            <a:r>
              <a:rPr lang="sv-SE" sz="1600" b="0" i="0" dirty="0" err="1">
                <a:solidFill>
                  <a:schemeClr val="bg1"/>
                </a:solidFill>
                <a:effectLst/>
                <a:latin typeface="Source Sans Pro" panose="020B0503030403020204" pitchFamily="34" charset="0"/>
              </a:rPr>
              <a:t>ersätter</a:t>
            </a:r>
            <a:r>
              <a:rPr lang="sv-SE" sz="1600" b="0" i="0" dirty="0">
                <a:solidFill>
                  <a:schemeClr val="bg1"/>
                </a:solidFill>
                <a:effectLst/>
                <a:latin typeface="Source Sans Pro" panose="020B0503030403020204" pitchFamily="34" charset="0"/>
              </a:rPr>
              <a:t> inkast. Bollen skall placeras </a:t>
            </a:r>
            <a:r>
              <a:rPr lang="sv-SE" sz="1600" b="0" i="0" dirty="0" err="1">
                <a:solidFill>
                  <a:schemeClr val="bg1"/>
                </a:solidFill>
                <a:effectLst/>
                <a:latin typeface="Source Sans Pro" panose="020B0503030403020204" pitchFamily="34" charset="0"/>
              </a:rPr>
              <a:t>pa</a:t>
            </a:r>
            <a:r>
              <a:rPr lang="sv-SE" sz="1600" b="0" i="0" dirty="0">
                <a:solidFill>
                  <a:schemeClr val="bg1"/>
                </a:solidFill>
                <a:effectLst/>
                <a:latin typeface="Source Sans Pro" panose="020B0503030403020204" pitchFamily="34" charset="0"/>
              </a:rPr>
              <a:t>̊ sidlinjen och </a:t>
            </a:r>
            <a:r>
              <a:rPr lang="sv-SE" sz="1600" b="0" i="0" dirty="0" err="1">
                <a:solidFill>
                  <a:schemeClr val="bg1"/>
                </a:solidFill>
                <a:effectLst/>
                <a:latin typeface="Source Sans Pro" panose="020B0503030403020204" pitchFamily="34" charset="0"/>
              </a:rPr>
              <a:t>avstånd</a:t>
            </a:r>
            <a:r>
              <a:rPr lang="sv-SE" sz="1600" b="0" i="0" dirty="0">
                <a:solidFill>
                  <a:schemeClr val="bg1"/>
                </a:solidFill>
                <a:effectLst/>
                <a:latin typeface="Source Sans Pro" panose="020B0503030403020204" pitchFamily="34" charset="0"/>
              </a:rPr>
              <a:t> </a:t>
            </a:r>
            <a:r>
              <a:rPr lang="sv-SE" sz="1600" b="0" i="0" dirty="0" err="1">
                <a:solidFill>
                  <a:schemeClr val="bg1"/>
                </a:solidFill>
                <a:effectLst/>
                <a:latin typeface="Source Sans Pro" panose="020B0503030403020204" pitchFamily="34" charset="0"/>
              </a:rPr>
              <a:t>pa</a:t>
            </a:r>
            <a:r>
              <a:rPr lang="sv-SE" sz="1600" b="0" i="0" dirty="0">
                <a:solidFill>
                  <a:schemeClr val="bg1"/>
                </a:solidFill>
                <a:effectLst/>
                <a:latin typeface="Source Sans Pro" panose="020B0503030403020204" pitchFamily="34" charset="0"/>
              </a:rPr>
              <a:t>̊ inspark </a:t>
            </a:r>
            <a:r>
              <a:rPr lang="sv-SE" sz="1600" b="0" i="0" dirty="0" err="1">
                <a:solidFill>
                  <a:schemeClr val="bg1"/>
                </a:solidFill>
                <a:effectLst/>
                <a:latin typeface="Source Sans Pro" panose="020B0503030403020204" pitchFamily="34" charset="0"/>
              </a:rPr>
              <a:t>är</a:t>
            </a:r>
            <a:r>
              <a:rPr lang="sv-SE" sz="1600" b="0" i="0" dirty="0">
                <a:solidFill>
                  <a:schemeClr val="bg1"/>
                </a:solidFill>
                <a:effectLst/>
                <a:latin typeface="Source Sans Pro" panose="020B0503030403020204" pitchFamily="34" charset="0"/>
              </a:rPr>
              <a:t> 5 m. </a:t>
            </a:r>
            <a:r>
              <a:rPr lang="sv-SE" sz="1600" b="0" i="0" dirty="0" err="1">
                <a:solidFill>
                  <a:schemeClr val="bg1"/>
                </a:solidFill>
                <a:effectLst/>
                <a:latin typeface="Source Sans Pro" panose="020B0503030403020204" pitchFamily="34" charset="0"/>
              </a:rPr>
              <a:t>Mål</a:t>
            </a:r>
            <a:r>
              <a:rPr lang="sv-SE" sz="1600" b="0" i="0" dirty="0">
                <a:solidFill>
                  <a:schemeClr val="bg1"/>
                </a:solidFill>
                <a:effectLst/>
                <a:latin typeface="Source Sans Pro" panose="020B0503030403020204" pitchFamily="34" charset="0"/>
              </a:rPr>
              <a:t> </a:t>
            </a:r>
            <a:r>
              <a:rPr lang="sv-SE" sz="1600" b="0" i="0" dirty="0" err="1">
                <a:solidFill>
                  <a:schemeClr val="bg1"/>
                </a:solidFill>
                <a:effectLst/>
                <a:latin typeface="Source Sans Pro" panose="020B0503030403020204" pitchFamily="34" charset="0"/>
              </a:rPr>
              <a:t>får</a:t>
            </a:r>
            <a:r>
              <a:rPr lang="sv-SE" sz="1600" b="0" i="0" dirty="0">
                <a:solidFill>
                  <a:schemeClr val="bg1"/>
                </a:solidFill>
                <a:effectLst/>
                <a:latin typeface="Source Sans Pro" panose="020B0503030403020204" pitchFamily="34" charset="0"/>
              </a:rPr>
              <a:t> inte </a:t>
            </a:r>
            <a:r>
              <a:rPr lang="sv-SE" sz="1600" b="0" i="0" dirty="0" err="1">
                <a:solidFill>
                  <a:schemeClr val="bg1"/>
                </a:solidFill>
                <a:effectLst/>
                <a:latin typeface="Source Sans Pro" panose="020B0503030403020204" pitchFamily="34" charset="0"/>
              </a:rPr>
              <a:t>göras</a:t>
            </a:r>
            <a:r>
              <a:rPr lang="sv-SE" sz="1600" b="0" i="0" dirty="0">
                <a:solidFill>
                  <a:schemeClr val="bg1"/>
                </a:solidFill>
                <a:effectLst/>
                <a:latin typeface="Source Sans Pro" panose="020B0503030403020204" pitchFamily="34" charset="0"/>
              </a:rPr>
              <a:t> direkt </a:t>
            </a:r>
            <a:r>
              <a:rPr lang="sv-SE" sz="1600" b="0" i="0" dirty="0" err="1">
                <a:solidFill>
                  <a:schemeClr val="bg1"/>
                </a:solidFill>
                <a:effectLst/>
                <a:latin typeface="Source Sans Pro" panose="020B0503030403020204" pitchFamily="34" charset="0"/>
              </a:rPr>
              <a:t>pa</a:t>
            </a:r>
            <a:r>
              <a:rPr lang="sv-SE" sz="1600" b="0" i="0" dirty="0">
                <a:solidFill>
                  <a:schemeClr val="bg1"/>
                </a:solidFill>
                <a:effectLst/>
                <a:latin typeface="Source Sans Pro" panose="020B0503030403020204" pitchFamily="34" charset="0"/>
              </a:rPr>
              <a:t>̊ inspark. Insparken skall </a:t>
            </a:r>
            <a:r>
              <a:rPr lang="sv-SE" sz="1600" b="0" i="0" dirty="0" err="1">
                <a:solidFill>
                  <a:schemeClr val="bg1"/>
                </a:solidFill>
                <a:effectLst/>
                <a:latin typeface="Source Sans Pro" panose="020B0503030403020204" pitchFamily="34" charset="0"/>
              </a:rPr>
              <a:t>utföras</a:t>
            </a:r>
            <a:r>
              <a:rPr lang="sv-SE" sz="1600" b="0" i="0" dirty="0">
                <a:solidFill>
                  <a:schemeClr val="bg1"/>
                </a:solidFill>
                <a:effectLst/>
                <a:latin typeface="Source Sans Pro" panose="020B0503030403020204" pitchFamily="34" charset="0"/>
              </a:rPr>
              <a:t> inom 4 sek.</a:t>
            </a:r>
          </a:p>
          <a:p>
            <a:pPr algn="l" fontAlgn="base"/>
            <a:br>
              <a:rPr lang="sv-SE" sz="1600" b="1" i="0" dirty="0">
                <a:solidFill>
                  <a:schemeClr val="bg1"/>
                </a:solidFill>
                <a:effectLst/>
                <a:latin typeface="Source Sans Pro" panose="020B0503030403020204" pitchFamily="34" charset="0"/>
              </a:rPr>
            </a:br>
            <a:r>
              <a:rPr lang="sv-SE" sz="1600" b="1" i="0" dirty="0">
                <a:solidFill>
                  <a:schemeClr val="accent1"/>
                </a:solidFill>
                <a:effectLst/>
                <a:latin typeface="Source Sans Pro" panose="020B0503030403020204" pitchFamily="34" charset="0"/>
              </a:rPr>
              <a:t>Spel till egen </a:t>
            </a:r>
            <a:r>
              <a:rPr lang="sv-SE" sz="1600" b="1" i="0" dirty="0" err="1">
                <a:solidFill>
                  <a:schemeClr val="accent1"/>
                </a:solidFill>
                <a:effectLst/>
                <a:latin typeface="Source Sans Pro" panose="020B0503030403020204" pitchFamily="34" charset="0"/>
              </a:rPr>
              <a:t>målvakt</a:t>
            </a:r>
            <a:br>
              <a:rPr lang="sv-SE" sz="1600" b="1" i="0" dirty="0">
                <a:solidFill>
                  <a:schemeClr val="bg1"/>
                </a:solidFill>
                <a:effectLst/>
                <a:latin typeface="Source Sans Pro" panose="020B0503030403020204" pitchFamily="34" charset="0"/>
              </a:rPr>
            </a:br>
            <a:r>
              <a:rPr lang="sv-SE" sz="1600" b="0" i="0" dirty="0" err="1">
                <a:solidFill>
                  <a:schemeClr val="bg1"/>
                </a:solidFill>
                <a:effectLst/>
                <a:latin typeface="Source Sans Pro" panose="020B0503030403020204" pitchFamily="34" charset="0"/>
              </a:rPr>
              <a:t>Är</a:t>
            </a:r>
            <a:r>
              <a:rPr lang="sv-SE" sz="1600" b="0" i="0" dirty="0">
                <a:solidFill>
                  <a:schemeClr val="bg1"/>
                </a:solidFill>
                <a:effectLst/>
                <a:latin typeface="Source Sans Pro" panose="020B0503030403020204" pitchFamily="34" charset="0"/>
              </a:rPr>
              <a:t> </a:t>
            </a:r>
            <a:r>
              <a:rPr lang="sv-SE" sz="1600" b="0" i="0" dirty="0" err="1">
                <a:solidFill>
                  <a:schemeClr val="bg1"/>
                </a:solidFill>
                <a:effectLst/>
                <a:latin typeface="Source Sans Pro" panose="020B0503030403020204" pitchFamily="34" charset="0"/>
              </a:rPr>
              <a:t>tillåtet</a:t>
            </a:r>
            <a:r>
              <a:rPr lang="sv-SE" sz="1600" b="0" i="0" dirty="0">
                <a:solidFill>
                  <a:schemeClr val="bg1"/>
                </a:solidFill>
                <a:effectLst/>
                <a:latin typeface="Source Sans Pro" panose="020B0503030403020204" pitchFamily="34" charset="0"/>
              </a:rPr>
              <a:t>, men </a:t>
            </a:r>
            <a:r>
              <a:rPr lang="sv-SE" sz="1600" b="0" i="0" dirty="0" err="1">
                <a:solidFill>
                  <a:schemeClr val="bg1"/>
                </a:solidFill>
                <a:effectLst/>
                <a:latin typeface="Source Sans Pro" panose="020B0503030403020204" pitchFamily="34" charset="0"/>
              </a:rPr>
              <a:t>målvakten</a:t>
            </a:r>
            <a:r>
              <a:rPr lang="sv-SE" sz="1600" b="0" i="0" dirty="0">
                <a:solidFill>
                  <a:schemeClr val="bg1"/>
                </a:solidFill>
                <a:effectLst/>
                <a:latin typeface="Source Sans Pro" panose="020B0503030403020204" pitchFamily="34" charset="0"/>
              </a:rPr>
              <a:t> </a:t>
            </a:r>
            <a:r>
              <a:rPr lang="sv-SE" sz="1600" b="0" i="0" dirty="0" err="1">
                <a:solidFill>
                  <a:schemeClr val="bg1"/>
                </a:solidFill>
                <a:effectLst/>
                <a:latin typeface="Source Sans Pro" panose="020B0503030403020204" pitchFamily="34" charset="0"/>
              </a:rPr>
              <a:t>får</a:t>
            </a:r>
            <a:r>
              <a:rPr lang="sv-SE" sz="1600" b="0" i="0" dirty="0">
                <a:solidFill>
                  <a:schemeClr val="bg1"/>
                </a:solidFill>
                <a:effectLst/>
                <a:latin typeface="Source Sans Pro" panose="020B0503030403020204" pitchFamily="34" charset="0"/>
              </a:rPr>
              <a:t> då inte ta upp bollen med </a:t>
            </a:r>
            <a:r>
              <a:rPr lang="sv-SE" sz="1600" b="0" i="0" dirty="0" err="1">
                <a:solidFill>
                  <a:schemeClr val="bg1"/>
                </a:solidFill>
                <a:effectLst/>
                <a:latin typeface="Source Sans Pro" panose="020B0503030403020204" pitchFamily="34" charset="0"/>
              </a:rPr>
              <a:t>händerna</a:t>
            </a:r>
            <a:r>
              <a:rPr lang="sv-SE" sz="1600" b="0" i="0" dirty="0">
                <a:solidFill>
                  <a:schemeClr val="bg1"/>
                </a:solidFill>
                <a:effectLst/>
                <a:latin typeface="Source Sans Pro" panose="020B0503030403020204" pitchFamily="34" charset="0"/>
              </a:rPr>
              <a:t>.</a:t>
            </a:r>
          </a:p>
          <a:p>
            <a:pPr algn="l" fontAlgn="base"/>
            <a:br>
              <a:rPr lang="sv-SE" sz="1600" b="1" i="0" dirty="0">
                <a:solidFill>
                  <a:schemeClr val="bg1"/>
                </a:solidFill>
                <a:effectLst/>
                <a:latin typeface="Source Sans Pro" panose="020B0503030403020204" pitchFamily="34" charset="0"/>
              </a:rPr>
            </a:br>
            <a:r>
              <a:rPr lang="sv-SE" sz="1600" b="1" i="0" dirty="0">
                <a:solidFill>
                  <a:schemeClr val="accent1"/>
                </a:solidFill>
                <a:effectLst/>
                <a:latin typeface="Source Sans Pro" panose="020B0503030403020204" pitchFamily="34" charset="0"/>
              </a:rPr>
              <a:t>Boll i tak</a:t>
            </a:r>
            <a:br>
              <a:rPr lang="sv-SE" sz="1600" b="1" i="0" dirty="0">
                <a:solidFill>
                  <a:schemeClr val="bg1"/>
                </a:solidFill>
                <a:effectLst/>
                <a:latin typeface="Source Sans Pro" panose="020B0503030403020204" pitchFamily="34" charset="0"/>
              </a:rPr>
            </a:br>
            <a:r>
              <a:rPr lang="sv-SE" sz="1600" b="0" i="0" dirty="0">
                <a:solidFill>
                  <a:schemeClr val="bg1"/>
                </a:solidFill>
                <a:effectLst/>
                <a:latin typeface="Source Sans Pro" panose="020B0503030403020204" pitchFamily="34" charset="0"/>
              </a:rPr>
              <a:t>Om en spelare spelar upp bollen i taket ska spelet startas med en inspark till </a:t>
            </a:r>
            <a:r>
              <a:rPr lang="sv-SE" sz="1600" b="0" i="0" dirty="0" err="1">
                <a:solidFill>
                  <a:schemeClr val="bg1"/>
                </a:solidFill>
                <a:effectLst/>
                <a:latin typeface="Source Sans Pro" panose="020B0503030403020204" pitchFamily="34" charset="0"/>
              </a:rPr>
              <a:t>motståndarlaget</a:t>
            </a:r>
            <a:r>
              <a:rPr lang="sv-SE" sz="1600" b="0" i="0" dirty="0">
                <a:solidFill>
                  <a:schemeClr val="bg1"/>
                </a:solidFill>
                <a:effectLst/>
                <a:latin typeface="Source Sans Pro" panose="020B0503030403020204" pitchFamily="34" charset="0"/>
              </a:rPr>
              <a:t> </a:t>
            </a:r>
            <a:r>
              <a:rPr lang="sv-SE" sz="1600" b="0" i="0" dirty="0" err="1">
                <a:solidFill>
                  <a:schemeClr val="bg1"/>
                </a:solidFill>
                <a:effectLst/>
                <a:latin typeface="Source Sans Pro" panose="020B0503030403020204" pitchFamily="34" charset="0"/>
              </a:rPr>
              <a:t>från</a:t>
            </a:r>
            <a:r>
              <a:rPr lang="sv-SE" sz="1600" b="0" i="0" dirty="0">
                <a:solidFill>
                  <a:schemeClr val="bg1"/>
                </a:solidFill>
                <a:effectLst/>
                <a:latin typeface="Source Sans Pro" panose="020B0503030403020204" pitchFamily="34" charset="0"/>
              </a:rPr>
              <a:t> </a:t>
            </a:r>
            <a:r>
              <a:rPr lang="sv-SE" sz="1600" b="0" i="0" dirty="0" err="1">
                <a:solidFill>
                  <a:schemeClr val="bg1"/>
                </a:solidFill>
                <a:effectLst/>
                <a:latin typeface="Source Sans Pro" panose="020B0503030403020204" pitchFamily="34" charset="0"/>
              </a:rPr>
              <a:t>närmaste</a:t>
            </a:r>
            <a:r>
              <a:rPr lang="sv-SE" sz="1600" b="0" i="0" dirty="0">
                <a:solidFill>
                  <a:schemeClr val="bg1"/>
                </a:solidFill>
                <a:effectLst/>
                <a:latin typeface="Source Sans Pro" panose="020B0503030403020204" pitchFamily="34" charset="0"/>
              </a:rPr>
              <a:t> punkt </a:t>
            </a:r>
            <a:r>
              <a:rPr lang="sv-SE" sz="1600" b="0" i="0" dirty="0" err="1">
                <a:solidFill>
                  <a:schemeClr val="bg1"/>
                </a:solidFill>
                <a:effectLst/>
                <a:latin typeface="Source Sans Pro" panose="020B0503030403020204" pitchFamily="34" charset="0"/>
              </a:rPr>
              <a:t>pa</a:t>
            </a:r>
            <a:r>
              <a:rPr lang="sv-SE" sz="1600" b="0" i="0" dirty="0">
                <a:solidFill>
                  <a:schemeClr val="bg1"/>
                </a:solidFill>
                <a:effectLst/>
                <a:latin typeface="Source Sans Pro" panose="020B0503030403020204" pitchFamily="34" charset="0"/>
              </a:rPr>
              <a:t>̊ sidlinjen </a:t>
            </a:r>
            <a:r>
              <a:rPr lang="sv-SE" sz="1600" b="0" i="0" dirty="0" err="1">
                <a:solidFill>
                  <a:schemeClr val="bg1"/>
                </a:solidFill>
                <a:effectLst/>
                <a:latin typeface="Source Sans Pro" panose="020B0503030403020204" pitchFamily="34" charset="0"/>
              </a:rPr>
              <a:t>där</a:t>
            </a:r>
            <a:r>
              <a:rPr lang="sv-SE" sz="1600" b="0" i="0" dirty="0">
                <a:solidFill>
                  <a:schemeClr val="bg1"/>
                </a:solidFill>
                <a:effectLst/>
                <a:latin typeface="Source Sans Pro" panose="020B0503030403020204" pitchFamily="34" charset="0"/>
              </a:rPr>
              <a:t> bollen </a:t>
            </a:r>
            <a:r>
              <a:rPr lang="sv-SE" sz="1600" b="0" i="0" dirty="0" err="1">
                <a:solidFill>
                  <a:schemeClr val="bg1"/>
                </a:solidFill>
                <a:effectLst/>
                <a:latin typeface="Source Sans Pro" panose="020B0503030403020204" pitchFamily="34" charset="0"/>
              </a:rPr>
              <a:t>träffade</a:t>
            </a:r>
            <a:r>
              <a:rPr lang="sv-SE" sz="1600" b="0" i="0" dirty="0">
                <a:solidFill>
                  <a:schemeClr val="bg1"/>
                </a:solidFill>
                <a:effectLst/>
                <a:latin typeface="Source Sans Pro" panose="020B0503030403020204" pitchFamily="34" charset="0"/>
              </a:rPr>
              <a:t> taket.</a:t>
            </a:r>
          </a:p>
          <a:p>
            <a:endParaRPr lang="sv-SE" dirty="0"/>
          </a:p>
        </p:txBody>
      </p:sp>
      <p:pic>
        <p:nvPicPr>
          <p:cNvPr id="18" name="Platshållare för innehåll 17" descr="En bild som visar text, Grafik, grafisk design, Teckensnitt&#10;&#10;Automatiskt genererad beskrivning">
            <a:extLst>
              <a:ext uri="{FF2B5EF4-FFF2-40B4-BE49-F238E27FC236}">
                <a16:creationId xmlns:a16="http://schemas.microsoft.com/office/drawing/2014/main" id="{984E34DA-13D8-381E-D9AB-895D90F811B5}"/>
              </a:ext>
            </a:extLst>
          </p:cNvPr>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b="48958"/>
          <a:stretch/>
        </p:blipFill>
        <p:spPr>
          <a:xfrm>
            <a:off x="553181" y="193812"/>
            <a:ext cx="2811782" cy="1435051"/>
          </a:xfrm>
        </p:spPr>
      </p:pic>
      <p:pic>
        <p:nvPicPr>
          <p:cNvPr id="2" name="Bildobjekt 1" descr="En bild som visar Grafik, logotyp, symbol, skiss&#10;&#10;Automatiskt genererad beskrivning">
            <a:extLst>
              <a:ext uri="{FF2B5EF4-FFF2-40B4-BE49-F238E27FC236}">
                <a16:creationId xmlns:a16="http://schemas.microsoft.com/office/drawing/2014/main" id="{55E85670-1CAA-AC4A-E68F-1CC0A90312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381191633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88910" y="-2669780"/>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3879742" y="414640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710929" y="279499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4955671" y="318317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7501143" y="182392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6361197" y="243948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7630912" y="420823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417702" y="435199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7202152" y="493056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8019449" y="23747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601182" y="261866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156055" y="273370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153037" y="318317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673969" y="171997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5509845" y="465283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614192" y="509937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900599" y="342774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900599" y="416555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411687" y="414640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7111017" y="488657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6" name="Ellips 35">
            <a:extLst>
              <a:ext uri="{FF2B5EF4-FFF2-40B4-BE49-F238E27FC236}">
                <a16:creationId xmlns:a16="http://schemas.microsoft.com/office/drawing/2014/main" id="{52D9D8FC-8343-401C-8F95-12B6631FB99A}"/>
              </a:ext>
            </a:extLst>
          </p:cNvPr>
          <p:cNvSpPr/>
          <p:nvPr/>
        </p:nvSpPr>
        <p:spPr>
          <a:xfrm>
            <a:off x="5327248" y="538179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7" name="Ellips 36">
            <a:extLst>
              <a:ext uri="{FF2B5EF4-FFF2-40B4-BE49-F238E27FC236}">
                <a16:creationId xmlns:a16="http://schemas.microsoft.com/office/drawing/2014/main" id="{87CA723C-23EA-4C0E-9621-A2E3F20FE8B4}"/>
              </a:ext>
            </a:extLst>
          </p:cNvPr>
          <p:cNvSpPr/>
          <p:nvPr/>
        </p:nvSpPr>
        <p:spPr>
          <a:xfrm>
            <a:off x="4184421" y="174220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051032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88910" y="-2669780"/>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3879742" y="414640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710929" y="279499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4955671" y="318317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7501143" y="182392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6361197" y="243948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7630912" y="420823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417702" y="435199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7202152" y="493056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8019449" y="23747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601182" y="261866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156055" y="273370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153037" y="318317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673969" y="171997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096000" y="512042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293287" y="516917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900599" y="342774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900599" y="416555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411687" y="414640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6756537" y="5637806"/>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6" name="Ellips 35">
            <a:extLst>
              <a:ext uri="{FF2B5EF4-FFF2-40B4-BE49-F238E27FC236}">
                <a16:creationId xmlns:a16="http://schemas.microsoft.com/office/drawing/2014/main" id="{52D9D8FC-8343-401C-8F95-12B6631FB99A}"/>
              </a:ext>
            </a:extLst>
          </p:cNvPr>
          <p:cNvSpPr/>
          <p:nvPr/>
        </p:nvSpPr>
        <p:spPr>
          <a:xfrm>
            <a:off x="6510047" y="563221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7" name="Ellips 36">
            <a:extLst>
              <a:ext uri="{FF2B5EF4-FFF2-40B4-BE49-F238E27FC236}">
                <a16:creationId xmlns:a16="http://schemas.microsoft.com/office/drawing/2014/main" id="{87CA723C-23EA-4C0E-9621-A2E3F20FE8B4}"/>
              </a:ext>
            </a:extLst>
          </p:cNvPr>
          <p:cNvSpPr/>
          <p:nvPr/>
        </p:nvSpPr>
        <p:spPr>
          <a:xfrm>
            <a:off x="4184421" y="174220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5123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88910" y="-2669780"/>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4667099" y="530876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4549701" y="425757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5511861" y="342746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7806324" y="265265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6557134" y="29183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8030558" y="435978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6011594" y="452488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8015370" y="545502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8199370" y="286706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698239" y="301435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791403" y="334803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987242" y="368638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6557133" y="227663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096000" y="512042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930337" y="553715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8171541" y="368638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8224715" y="469369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987242" y="445544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8326896" y="5567091"/>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6" name="Ellips 35">
            <a:extLst>
              <a:ext uri="{FF2B5EF4-FFF2-40B4-BE49-F238E27FC236}">
                <a16:creationId xmlns:a16="http://schemas.microsoft.com/office/drawing/2014/main" id="{52D9D8FC-8343-401C-8F95-12B6631FB99A}"/>
              </a:ext>
            </a:extLst>
          </p:cNvPr>
          <p:cNvSpPr/>
          <p:nvPr/>
        </p:nvSpPr>
        <p:spPr>
          <a:xfrm>
            <a:off x="6510047" y="563221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7" name="Ellips 36">
            <a:extLst>
              <a:ext uri="{FF2B5EF4-FFF2-40B4-BE49-F238E27FC236}">
                <a16:creationId xmlns:a16="http://schemas.microsoft.com/office/drawing/2014/main" id="{87CA723C-23EA-4C0E-9621-A2E3F20FE8B4}"/>
              </a:ext>
            </a:extLst>
          </p:cNvPr>
          <p:cNvSpPr/>
          <p:nvPr/>
        </p:nvSpPr>
        <p:spPr>
          <a:xfrm>
            <a:off x="4649617" y="339435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756024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88910" y="-2669780"/>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4089707" y="478280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4182021" y="361895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5511861" y="342746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7806324" y="265265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6557134" y="29183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8030558" y="435978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6011594" y="452488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7549465" y="558550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8199370" y="286706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698239" y="301435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791403" y="334803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861861" y="346742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071068" y="211803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096000" y="512042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887090" y="568721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8171541" y="368638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8224715" y="469369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524411" y="447218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4482963" y="3758832"/>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6" name="Ellips 35">
            <a:extLst>
              <a:ext uri="{FF2B5EF4-FFF2-40B4-BE49-F238E27FC236}">
                <a16:creationId xmlns:a16="http://schemas.microsoft.com/office/drawing/2014/main" id="{52D9D8FC-8343-401C-8F95-12B6631FB99A}"/>
              </a:ext>
            </a:extLst>
          </p:cNvPr>
          <p:cNvSpPr/>
          <p:nvPr/>
        </p:nvSpPr>
        <p:spPr>
          <a:xfrm>
            <a:off x="4924039" y="566231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7" name="Ellips 36">
            <a:extLst>
              <a:ext uri="{FF2B5EF4-FFF2-40B4-BE49-F238E27FC236}">
                <a16:creationId xmlns:a16="http://schemas.microsoft.com/office/drawing/2014/main" id="{87CA723C-23EA-4C0E-9621-A2E3F20FE8B4}"/>
              </a:ext>
            </a:extLst>
          </p:cNvPr>
          <p:cNvSpPr/>
          <p:nvPr/>
        </p:nvSpPr>
        <p:spPr>
          <a:xfrm>
            <a:off x="4755226" y="209192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279799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88910" y="-2669780"/>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4089707" y="478280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4182021" y="361895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5511861" y="342746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7806324" y="265265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6557134" y="29183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8030558" y="435978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6011594" y="452488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7549465" y="585602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8199370" y="286706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698239" y="301435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791403" y="334803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861861" y="346742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071068" y="211803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277072" y="468621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887090" y="568721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8171541" y="368638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8224715" y="469369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773159" y="473756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5894404" y="4426203"/>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6" name="Ellips 35">
            <a:extLst>
              <a:ext uri="{FF2B5EF4-FFF2-40B4-BE49-F238E27FC236}">
                <a16:creationId xmlns:a16="http://schemas.microsoft.com/office/drawing/2014/main" id="{52D9D8FC-8343-401C-8F95-12B6631FB99A}"/>
              </a:ext>
            </a:extLst>
          </p:cNvPr>
          <p:cNvSpPr/>
          <p:nvPr/>
        </p:nvSpPr>
        <p:spPr>
          <a:xfrm>
            <a:off x="5355072" y="592347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7" name="Ellips 36">
            <a:extLst>
              <a:ext uri="{FF2B5EF4-FFF2-40B4-BE49-F238E27FC236}">
                <a16:creationId xmlns:a16="http://schemas.microsoft.com/office/drawing/2014/main" id="{87CA723C-23EA-4C0E-9621-A2E3F20FE8B4}"/>
              </a:ext>
            </a:extLst>
          </p:cNvPr>
          <p:cNvSpPr/>
          <p:nvPr/>
        </p:nvSpPr>
        <p:spPr>
          <a:xfrm>
            <a:off x="4755226" y="209192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94867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88910" y="-2669780"/>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4089707" y="478280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4182021" y="361895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5511861" y="342746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7806324" y="265265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6557134" y="29183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8030558" y="435978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6011594" y="452488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7549465" y="585602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8199370" y="286706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698239" y="301435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791403" y="334803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861861" y="346742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071068" y="211803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277072" y="468621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887090" y="568721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8171541" y="368638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8224715" y="469369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773159" y="473756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5667216" y="5920933"/>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6" name="Ellips 35">
            <a:extLst>
              <a:ext uri="{FF2B5EF4-FFF2-40B4-BE49-F238E27FC236}">
                <a16:creationId xmlns:a16="http://schemas.microsoft.com/office/drawing/2014/main" id="{52D9D8FC-8343-401C-8F95-12B6631FB99A}"/>
              </a:ext>
            </a:extLst>
          </p:cNvPr>
          <p:cNvSpPr/>
          <p:nvPr/>
        </p:nvSpPr>
        <p:spPr>
          <a:xfrm>
            <a:off x="5355072" y="592347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7" name="Ellips 36">
            <a:extLst>
              <a:ext uri="{FF2B5EF4-FFF2-40B4-BE49-F238E27FC236}">
                <a16:creationId xmlns:a16="http://schemas.microsoft.com/office/drawing/2014/main" id="{87CA723C-23EA-4C0E-9621-A2E3F20FE8B4}"/>
              </a:ext>
            </a:extLst>
          </p:cNvPr>
          <p:cNvSpPr/>
          <p:nvPr/>
        </p:nvSpPr>
        <p:spPr>
          <a:xfrm>
            <a:off x="4755226" y="209192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FFFFF"/>
                </a:solidFill>
                <a:effectLst/>
                <a:uLnTx/>
                <a:uFillTx/>
                <a:latin typeface="Trebuchet MS" panose="020B0603020202020204"/>
                <a:ea typeface="+mn-ea"/>
                <a:cs typeface="+mn-cs"/>
              </a:rPr>
              <a:t>YB</a:t>
            </a:r>
            <a:endParaRPr kumimoji="0" lang="sv-SE" sz="2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577024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1DE702-9748-437A-A7DF-284F1B551BB5}"/>
              </a:ext>
            </a:extLst>
          </p:cNvPr>
          <p:cNvSpPr>
            <a:spLocks noGrp="1"/>
          </p:cNvSpPr>
          <p:nvPr>
            <p:ph type="title"/>
          </p:nvPr>
        </p:nvSpPr>
        <p:spPr/>
        <p:txBody>
          <a:bodyPr/>
          <a:lstStyle/>
          <a:p>
            <a:r>
              <a:rPr lang="sv-SE" dirty="0"/>
              <a:t>Mittback</a:t>
            </a:r>
          </a:p>
        </p:txBody>
      </p:sp>
      <p:sp>
        <p:nvSpPr>
          <p:cNvPr id="3" name="Platshållare för innehåll 2">
            <a:extLst>
              <a:ext uri="{FF2B5EF4-FFF2-40B4-BE49-F238E27FC236}">
                <a16:creationId xmlns:a16="http://schemas.microsoft.com/office/drawing/2014/main" id="{99B69875-8043-4FD1-9D73-C14732E4C680}"/>
              </a:ext>
            </a:extLst>
          </p:cNvPr>
          <p:cNvSpPr>
            <a:spLocks noGrp="1"/>
          </p:cNvSpPr>
          <p:nvPr>
            <p:ph idx="1"/>
          </p:nvPr>
        </p:nvSpPr>
        <p:spPr>
          <a:xfrm>
            <a:off x="683335" y="2336871"/>
            <a:ext cx="7805511" cy="3599316"/>
          </a:xfrm>
        </p:spPr>
        <p:txBody>
          <a:bodyPr/>
          <a:lstStyle/>
          <a:p>
            <a:r>
              <a:rPr lang="sv-SE" dirty="0"/>
              <a:t>Vad innebär det att vara mittback i formationen</a:t>
            </a:r>
          </a:p>
          <a:p>
            <a:endParaRPr lang="sv-SE" dirty="0"/>
          </a:p>
          <a:p>
            <a:r>
              <a:rPr lang="sv-SE" dirty="0"/>
              <a:t>Vilken betydelse gör man för laget?</a:t>
            </a:r>
          </a:p>
          <a:p>
            <a:endParaRPr lang="sv-SE" dirty="0"/>
          </a:p>
          <a:p>
            <a:r>
              <a:rPr lang="sv-SE" dirty="0"/>
              <a:t>Vilka defensiva uppgifter har man?</a:t>
            </a:r>
            <a:br>
              <a:rPr lang="sv-SE" dirty="0"/>
            </a:br>
            <a:endParaRPr lang="sv-SE" dirty="0"/>
          </a:p>
          <a:p>
            <a:r>
              <a:rPr lang="sv-SE" dirty="0"/>
              <a:t>Kommunikationen</a:t>
            </a:r>
          </a:p>
          <a:p>
            <a:pPr marL="0" indent="0">
              <a:buNone/>
            </a:pPr>
            <a:endParaRPr lang="sv-SE" dirty="0"/>
          </a:p>
          <a:p>
            <a:endParaRPr lang="sv-SE" dirty="0"/>
          </a:p>
        </p:txBody>
      </p:sp>
      <p:grpSp>
        <p:nvGrpSpPr>
          <p:cNvPr id="4" name="Group 28">
            <a:extLst>
              <a:ext uri="{FF2B5EF4-FFF2-40B4-BE49-F238E27FC236}">
                <a16:creationId xmlns:a16="http://schemas.microsoft.com/office/drawing/2014/main" id="{828ACE07-837A-48F5-B58A-5E6EDF64BEDE}"/>
              </a:ext>
            </a:extLst>
          </p:cNvPr>
          <p:cNvGrpSpPr/>
          <p:nvPr/>
        </p:nvGrpSpPr>
        <p:grpSpPr>
          <a:xfrm rot="16200000">
            <a:off x="8379468" y="3213946"/>
            <a:ext cx="4230061" cy="2475914"/>
            <a:chOff x="934609" y="1969500"/>
            <a:chExt cx="6995160" cy="3924301"/>
          </a:xfrm>
          <a:solidFill>
            <a:srgbClr val="009242"/>
          </a:solidFill>
        </p:grpSpPr>
        <p:sp>
          <p:nvSpPr>
            <p:cNvPr id="5" name="Rectangle 7">
              <a:extLst>
                <a:ext uri="{FF2B5EF4-FFF2-40B4-BE49-F238E27FC236}">
                  <a16:creationId xmlns:a16="http://schemas.microsoft.com/office/drawing/2014/main" id="{38601E7E-50F2-455A-9ED9-0AD1FA968557}"/>
                </a:ext>
              </a:extLst>
            </p:cNvPr>
            <p:cNvSpPr/>
            <p:nvPr/>
          </p:nvSpPr>
          <p:spPr>
            <a:xfrm>
              <a:off x="934609" y="1969501"/>
              <a:ext cx="6995160" cy="3924300"/>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cxnSp>
          <p:nvCxnSpPr>
            <p:cNvPr id="6" name="Straight Connector 10">
              <a:extLst>
                <a:ext uri="{FF2B5EF4-FFF2-40B4-BE49-F238E27FC236}">
                  <a16:creationId xmlns:a16="http://schemas.microsoft.com/office/drawing/2014/main" id="{B006CBAF-7708-47AD-8307-7A82DB160E5B}"/>
                </a:ext>
              </a:extLst>
            </p:cNvPr>
            <p:cNvCxnSpPr>
              <a:stCxn id="5" idx="0"/>
              <a:endCxn id="5" idx="2"/>
            </p:cNvCxnSpPr>
            <p:nvPr/>
          </p:nvCxnSpPr>
          <p:spPr>
            <a:xfrm>
              <a:off x="4432189" y="1969501"/>
              <a:ext cx="0" cy="3924300"/>
            </a:xfrm>
            <a:prstGeom prst="line">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7" name="Oval 11">
              <a:extLst>
                <a:ext uri="{FF2B5EF4-FFF2-40B4-BE49-F238E27FC236}">
                  <a16:creationId xmlns:a16="http://schemas.microsoft.com/office/drawing/2014/main" id="{0CCFBB50-E87D-4333-BE3D-E9CE0E258CD0}"/>
                </a:ext>
              </a:extLst>
            </p:cNvPr>
            <p:cNvSpPr/>
            <p:nvPr/>
          </p:nvSpPr>
          <p:spPr>
            <a:xfrm>
              <a:off x="3789252" y="3288714"/>
              <a:ext cx="1285875" cy="1285875"/>
            </a:xfrm>
            <a:prstGeom prst="ellipse">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8" name="Rectangle 27">
              <a:extLst>
                <a:ext uri="{FF2B5EF4-FFF2-40B4-BE49-F238E27FC236}">
                  <a16:creationId xmlns:a16="http://schemas.microsoft.com/office/drawing/2014/main" id="{B251EF22-4FF5-4D60-B080-572D3E1F433E}"/>
                </a:ext>
              </a:extLst>
            </p:cNvPr>
            <p:cNvSpPr/>
            <p:nvPr/>
          </p:nvSpPr>
          <p:spPr>
            <a:xfrm>
              <a:off x="934609" y="2921000"/>
              <a:ext cx="976503" cy="2021302"/>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9" name="Rectangle 60">
              <a:extLst>
                <a:ext uri="{FF2B5EF4-FFF2-40B4-BE49-F238E27FC236}">
                  <a16:creationId xmlns:a16="http://schemas.microsoft.com/office/drawing/2014/main" id="{85A9F1DB-360B-4B76-81FE-EB6A8FDB425A}"/>
                </a:ext>
              </a:extLst>
            </p:cNvPr>
            <p:cNvSpPr/>
            <p:nvPr/>
          </p:nvSpPr>
          <p:spPr>
            <a:xfrm>
              <a:off x="934609" y="3371850"/>
              <a:ext cx="455819" cy="1119602"/>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0" name="Rectangle 61">
              <a:extLst>
                <a:ext uri="{FF2B5EF4-FFF2-40B4-BE49-F238E27FC236}">
                  <a16:creationId xmlns:a16="http://schemas.microsoft.com/office/drawing/2014/main" id="{A9A7EDB1-9530-4A26-A27F-3001F52BE48D}"/>
                </a:ext>
              </a:extLst>
            </p:cNvPr>
            <p:cNvSpPr/>
            <p:nvPr/>
          </p:nvSpPr>
          <p:spPr>
            <a:xfrm>
              <a:off x="6953250" y="2921000"/>
              <a:ext cx="976503" cy="2021302"/>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1" name="Rectangle 62">
              <a:extLst>
                <a:ext uri="{FF2B5EF4-FFF2-40B4-BE49-F238E27FC236}">
                  <a16:creationId xmlns:a16="http://schemas.microsoft.com/office/drawing/2014/main" id="{E9CCE4A2-D086-48C0-AF76-1F8E569EDBF6}"/>
                </a:ext>
              </a:extLst>
            </p:cNvPr>
            <p:cNvSpPr/>
            <p:nvPr/>
          </p:nvSpPr>
          <p:spPr>
            <a:xfrm>
              <a:off x="7473949" y="3371850"/>
              <a:ext cx="455819" cy="1119602"/>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2" name="Oval 63">
              <a:extLst>
                <a:ext uri="{FF2B5EF4-FFF2-40B4-BE49-F238E27FC236}">
                  <a16:creationId xmlns:a16="http://schemas.microsoft.com/office/drawing/2014/main" id="{45A54EF2-8D59-4967-ADD8-8FFDB39FF747}"/>
                </a:ext>
              </a:extLst>
            </p:cNvPr>
            <p:cNvSpPr/>
            <p:nvPr/>
          </p:nvSpPr>
          <p:spPr>
            <a:xfrm flipH="1" flipV="1">
              <a:off x="934609" y="5713019"/>
              <a:ext cx="180782" cy="180782"/>
            </a:xfrm>
            <a:custGeom>
              <a:avLst/>
              <a:gdLst>
                <a:gd name="connsiteX0" fmla="*/ 0 w 361564"/>
                <a:gd name="connsiteY0" fmla="*/ 180782 h 361564"/>
                <a:gd name="connsiteX1" fmla="*/ 180782 w 361564"/>
                <a:gd name="connsiteY1" fmla="*/ 0 h 361564"/>
                <a:gd name="connsiteX2" fmla="*/ 361564 w 361564"/>
                <a:gd name="connsiteY2" fmla="*/ 180782 h 361564"/>
                <a:gd name="connsiteX3" fmla="*/ 180782 w 361564"/>
                <a:gd name="connsiteY3" fmla="*/ 361564 h 361564"/>
                <a:gd name="connsiteX4" fmla="*/ 0 w 361564"/>
                <a:gd name="connsiteY4" fmla="*/ 180782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4" fmla="*/ 272222 w 361564"/>
                <a:gd name="connsiteY4" fmla="*/ 91440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0" fmla="*/ 361564 w 361564"/>
                <a:gd name="connsiteY0" fmla="*/ 0 h 180782"/>
                <a:gd name="connsiteX1" fmla="*/ 180782 w 361564"/>
                <a:gd name="connsiteY1" fmla="*/ 180782 h 180782"/>
                <a:gd name="connsiteX2" fmla="*/ 0 w 361564"/>
                <a:gd name="connsiteY2" fmla="*/ 0 h 180782"/>
                <a:gd name="connsiteX0" fmla="*/ 180782 w 180782"/>
                <a:gd name="connsiteY0" fmla="*/ 180782 h 180782"/>
                <a:gd name="connsiteX1" fmla="*/ 0 w 180782"/>
                <a:gd name="connsiteY1" fmla="*/ 0 h 180782"/>
              </a:gdLst>
              <a:ahLst/>
              <a:cxnLst>
                <a:cxn ang="0">
                  <a:pos x="connsiteX0" y="connsiteY0"/>
                </a:cxn>
                <a:cxn ang="0">
                  <a:pos x="connsiteX1" y="connsiteY1"/>
                </a:cxn>
              </a:cxnLst>
              <a:rect l="l" t="t" r="r" b="b"/>
              <a:pathLst>
                <a:path w="180782" h="180782">
                  <a:moveTo>
                    <a:pt x="180782" y="180782"/>
                  </a:moveTo>
                  <a:cubicBezTo>
                    <a:pt x="80939" y="180782"/>
                    <a:pt x="0" y="99843"/>
                    <a:pt x="0" y="0"/>
                  </a:cubicBezTo>
                </a:path>
              </a:pathLst>
            </a:cu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3" name="Oval 63">
              <a:extLst>
                <a:ext uri="{FF2B5EF4-FFF2-40B4-BE49-F238E27FC236}">
                  <a16:creationId xmlns:a16="http://schemas.microsoft.com/office/drawing/2014/main" id="{17C4A9E1-F482-42D4-852D-05C3635E3A24}"/>
                </a:ext>
              </a:extLst>
            </p:cNvPr>
            <p:cNvSpPr/>
            <p:nvPr/>
          </p:nvSpPr>
          <p:spPr>
            <a:xfrm flipH="1">
              <a:off x="934609" y="1969500"/>
              <a:ext cx="180782" cy="180782"/>
            </a:xfrm>
            <a:custGeom>
              <a:avLst/>
              <a:gdLst>
                <a:gd name="connsiteX0" fmla="*/ 0 w 361564"/>
                <a:gd name="connsiteY0" fmla="*/ 180782 h 361564"/>
                <a:gd name="connsiteX1" fmla="*/ 180782 w 361564"/>
                <a:gd name="connsiteY1" fmla="*/ 0 h 361564"/>
                <a:gd name="connsiteX2" fmla="*/ 361564 w 361564"/>
                <a:gd name="connsiteY2" fmla="*/ 180782 h 361564"/>
                <a:gd name="connsiteX3" fmla="*/ 180782 w 361564"/>
                <a:gd name="connsiteY3" fmla="*/ 361564 h 361564"/>
                <a:gd name="connsiteX4" fmla="*/ 0 w 361564"/>
                <a:gd name="connsiteY4" fmla="*/ 180782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4" fmla="*/ 272222 w 361564"/>
                <a:gd name="connsiteY4" fmla="*/ 91440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0" fmla="*/ 361564 w 361564"/>
                <a:gd name="connsiteY0" fmla="*/ 0 h 180782"/>
                <a:gd name="connsiteX1" fmla="*/ 180782 w 361564"/>
                <a:gd name="connsiteY1" fmla="*/ 180782 h 180782"/>
                <a:gd name="connsiteX2" fmla="*/ 0 w 361564"/>
                <a:gd name="connsiteY2" fmla="*/ 0 h 180782"/>
                <a:gd name="connsiteX0" fmla="*/ 180782 w 180782"/>
                <a:gd name="connsiteY0" fmla="*/ 180782 h 180782"/>
                <a:gd name="connsiteX1" fmla="*/ 0 w 180782"/>
                <a:gd name="connsiteY1" fmla="*/ 0 h 180782"/>
              </a:gdLst>
              <a:ahLst/>
              <a:cxnLst>
                <a:cxn ang="0">
                  <a:pos x="connsiteX0" y="connsiteY0"/>
                </a:cxn>
                <a:cxn ang="0">
                  <a:pos x="connsiteX1" y="connsiteY1"/>
                </a:cxn>
              </a:cxnLst>
              <a:rect l="l" t="t" r="r" b="b"/>
              <a:pathLst>
                <a:path w="180782" h="180782">
                  <a:moveTo>
                    <a:pt x="180782" y="180782"/>
                  </a:moveTo>
                  <a:cubicBezTo>
                    <a:pt x="80939" y="180782"/>
                    <a:pt x="0" y="99843"/>
                    <a:pt x="0" y="0"/>
                  </a:cubicBezTo>
                </a:path>
              </a:pathLst>
            </a:cu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4" name="Oval 63">
              <a:extLst>
                <a:ext uri="{FF2B5EF4-FFF2-40B4-BE49-F238E27FC236}">
                  <a16:creationId xmlns:a16="http://schemas.microsoft.com/office/drawing/2014/main" id="{5DEB5ED0-579E-45A9-98A7-7CC4DDAD09FC}"/>
                </a:ext>
              </a:extLst>
            </p:cNvPr>
            <p:cNvSpPr/>
            <p:nvPr/>
          </p:nvSpPr>
          <p:spPr>
            <a:xfrm flipV="1">
              <a:off x="7748971" y="5713019"/>
              <a:ext cx="180782" cy="180782"/>
            </a:xfrm>
            <a:custGeom>
              <a:avLst/>
              <a:gdLst>
                <a:gd name="connsiteX0" fmla="*/ 0 w 361564"/>
                <a:gd name="connsiteY0" fmla="*/ 180782 h 361564"/>
                <a:gd name="connsiteX1" fmla="*/ 180782 w 361564"/>
                <a:gd name="connsiteY1" fmla="*/ 0 h 361564"/>
                <a:gd name="connsiteX2" fmla="*/ 361564 w 361564"/>
                <a:gd name="connsiteY2" fmla="*/ 180782 h 361564"/>
                <a:gd name="connsiteX3" fmla="*/ 180782 w 361564"/>
                <a:gd name="connsiteY3" fmla="*/ 361564 h 361564"/>
                <a:gd name="connsiteX4" fmla="*/ 0 w 361564"/>
                <a:gd name="connsiteY4" fmla="*/ 180782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4" fmla="*/ 272222 w 361564"/>
                <a:gd name="connsiteY4" fmla="*/ 91440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0" fmla="*/ 361564 w 361564"/>
                <a:gd name="connsiteY0" fmla="*/ 0 h 180782"/>
                <a:gd name="connsiteX1" fmla="*/ 180782 w 361564"/>
                <a:gd name="connsiteY1" fmla="*/ 180782 h 180782"/>
                <a:gd name="connsiteX2" fmla="*/ 0 w 361564"/>
                <a:gd name="connsiteY2" fmla="*/ 0 h 180782"/>
                <a:gd name="connsiteX0" fmla="*/ 180782 w 180782"/>
                <a:gd name="connsiteY0" fmla="*/ 180782 h 180782"/>
                <a:gd name="connsiteX1" fmla="*/ 0 w 180782"/>
                <a:gd name="connsiteY1" fmla="*/ 0 h 180782"/>
              </a:gdLst>
              <a:ahLst/>
              <a:cxnLst>
                <a:cxn ang="0">
                  <a:pos x="connsiteX0" y="connsiteY0"/>
                </a:cxn>
                <a:cxn ang="0">
                  <a:pos x="connsiteX1" y="connsiteY1"/>
                </a:cxn>
              </a:cxnLst>
              <a:rect l="l" t="t" r="r" b="b"/>
              <a:pathLst>
                <a:path w="180782" h="180782">
                  <a:moveTo>
                    <a:pt x="180782" y="180782"/>
                  </a:moveTo>
                  <a:cubicBezTo>
                    <a:pt x="80939" y="180782"/>
                    <a:pt x="0" y="99843"/>
                    <a:pt x="0" y="0"/>
                  </a:cubicBezTo>
                </a:path>
              </a:pathLst>
            </a:cu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5" name="Oval 63">
              <a:extLst>
                <a:ext uri="{FF2B5EF4-FFF2-40B4-BE49-F238E27FC236}">
                  <a16:creationId xmlns:a16="http://schemas.microsoft.com/office/drawing/2014/main" id="{A1A58925-75C6-4745-8E2D-B2C45F9A3F5B}"/>
                </a:ext>
              </a:extLst>
            </p:cNvPr>
            <p:cNvSpPr/>
            <p:nvPr/>
          </p:nvSpPr>
          <p:spPr>
            <a:xfrm>
              <a:off x="7748971" y="1969500"/>
              <a:ext cx="180782" cy="180782"/>
            </a:xfrm>
            <a:custGeom>
              <a:avLst/>
              <a:gdLst>
                <a:gd name="connsiteX0" fmla="*/ 0 w 361564"/>
                <a:gd name="connsiteY0" fmla="*/ 180782 h 361564"/>
                <a:gd name="connsiteX1" fmla="*/ 180782 w 361564"/>
                <a:gd name="connsiteY1" fmla="*/ 0 h 361564"/>
                <a:gd name="connsiteX2" fmla="*/ 361564 w 361564"/>
                <a:gd name="connsiteY2" fmla="*/ 180782 h 361564"/>
                <a:gd name="connsiteX3" fmla="*/ 180782 w 361564"/>
                <a:gd name="connsiteY3" fmla="*/ 361564 h 361564"/>
                <a:gd name="connsiteX4" fmla="*/ 0 w 361564"/>
                <a:gd name="connsiteY4" fmla="*/ 180782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4" fmla="*/ 272222 w 361564"/>
                <a:gd name="connsiteY4" fmla="*/ 91440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0" fmla="*/ 361564 w 361564"/>
                <a:gd name="connsiteY0" fmla="*/ 0 h 180782"/>
                <a:gd name="connsiteX1" fmla="*/ 180782 w 361564"/>
                <a:gd name="connsiteY1" fmla="*/ 180782 h 180782"/>
                <a:gd name="connsiteX2" fmla="*/ 0 w 361564"/>
                <a:gd name="connsiteY2" fmla="*/ 0 h 180782"/>
                <a:gd name="connsiteX0" fmla="*/ 180782 w 180782"/>
                <a:gd name="connsiteY0" fmla="*/ 180782 h 180782"/>
                <a:gd name="connsiteX1" fmla="*/ 0 w 180782"/>
                <a:gd name="connsiteY1" fmla="*/ 0 h 180782"/>
              </a:gdLst>
              <a:ahLst/>
              <a:cxnLst>
                <a:cxn ang="0">
                  <a:pos x="connsiteX0" y="connsiteY0"/>
                </a:cxn>
                <a:cxn ang="0">
                  <a:pos x="connsiteX1" y="connsiteY1"/>
                </a:cxn>
              </a:cxnLst>
              <a:rect l="l" t="t" r="r" b="b"/>
              <a:pathLst>
                <a:path w="180782" h="180782">
                  <a:moveTo>
                    <a:pt x="180782" y="180782"/>
                  </a:moveTo>
                  <a:cubicBezTo>
                    <a:pt x="80939" y="180782"/>
                    <a:pt x="0" y="99843"/>
                    <a:pt x="0" y="0"/>
                  </a:cubicBezTo>
                </a:path>
              </a:pathLst>
            </a:cu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grpSp>
      <p:sp>
        <p:nvSpPr>
          <p:cNvPr id="16" name="Ellips 15">
            <a:extLst>
              <a:ext uri="{FF2B5EF4-FFF2-40B4-BE49-F238E27FC236}">
                <a16:creationId xmlns:a16="http://schemas.microsoft.com/office/drawing/2014/main" id="{7CEA95CA-657C-48DE-8DBF-7F7EF72FA207}"/>
              </a:ext>
            </a:extLst>
          </p:cNvPr>
          <p:cNvSpPr/>
          <p:nvPr/>
        </p:nvSpPr>
        <p:spPr>
          <a:xfrm>
            <a:off x="10325685" y="313203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0DB71144-8761-4AB7-A4E2-F0EF3B6AE675}"/>
              </a:ext>
            </a:extLst>
          </p:cNvPr>
          <p:cNvSpPr/>
          <p:nvPr/>
        </p:nvSpPr>
        <p:spPr>
          <a:xfrm>
            <a:off x="9519235" y="332643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A5A494D1-478F-4F88-B16D-30894F144650}"/>
              </a:ext>
            </a:extLst>
          </p:cNvPr>
          <p:cNvSpPr/>
          <p:nvPr/>
        </p:nvSpPr>
        <p:spPr>
          <a:xfrm>
            <a:off x="11171040" y="332643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25E70EA4-6BCF-4E4B-A5C0-7567ADA7F0DC}"/>
              </a:ext>
            </a:extLst>
          </p:cNvPr>
          <p:cNvSpPr/>
          <p:nvPr/>
        </p:nvSpPr>
        <p:spPr>
          <a:xfrm>
            <a:off x="9813159" y="417117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4A52DB49-BA0B-4885-9944-65E198005C5F}"/>
              </a:ext>
            </a:extLst>
          </p:cNvPr>
          <p:cNvSpPr/>
          <p:nvPr/>
        </p:nvSpPr>
        <p:spPr>
          <a:xfrm>
            <a:off x="10749667" y="417117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DA9A6683-A533-4253-9EAC-EA649CF49D48}"/>
              </a:ext>
            </a:extLst>
          </p:cNvPr>
          <p:cNvSpPr/>
          <p:nvPr/>
        </p:nvSpPr>
        <p:spPr>
          <a:xfrm>
            <a:off x="10325685" y="474451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9F41D5BA-3B15-42DD-BEF6-535D750F16E5}"/>
              </a:ext>
            </a:extLst>
          </p:cNvPr>
          <p:cNvSpPr/>
          <p:nvPr/>
        </p:nvSpPr>
        <p:spPr>
          <a:xfrm>
            <a:off x="9494378" y="533672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7388471E-BB6A-46F9-8990-CA622E924334}"/>
              </a:ext>
            </a:extLst>
          </p:cNvPr>
          <p:cNvSpPr/>
          <p:nvPr/>
        </p:nvSpPr>
        <p:spPr>
          <a:xfrm>
            <a:off x="10088858" y="558190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E9E61CC9-5D67-4C1D-AE6C-AF197ACEC3B5}"/>
              </a:ext>
            </a:extLst>
          </p:cNvPr>
          <p:cNvSpPr/>
          <p:nvPr/>
        </p:nvSpPr>
        <p:spPr>
          <a:xfrm>
            <a:off x="10698004" y="559100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A33E80CD-9024-4CFD-A969-3F75CB74AD3D}"/>
              </a:ext>
            </a:extLst>
          </p:cNvPr>
          <p:cNvSpPr/>
          <p:nvPr/>
        </p:nvSpPr>
        <p:spPr>
          <a:xfrm>
            <a:off x="11193289" y="533672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3FD37E1C-1ACD-495A-A5D2-974221BB078F}"/>
              </a:ext>
            </a:extLst>
          </p:cNvPr>
          <p:cNvSpPr/>
          <p:nvPr/>
        </p:nvSpPr>
        <p:spPr>
          <a:xfrm>
            <a:off x="9928359" y="5444179"/>
            <a:ext cx="690815" cy="616765"/>
          </a:xfrm>
          <a:prstGeom prst="ellipse">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5B745E7D-A63D-417A-B4AD-B2DA26359501}"/>
              </a:ext>
            </a:extLst>
          </p:cNvPr>
          <p:cNvSpPr/>
          <p:nvPr/>
        </p:nvSpPr>
        <p:spPr>
          <a:xfrm>
            <a:off x="10325684" y="6217876"/>
            <a:ext cx="337625" cy="337625"/>
          </a:xfrm>
          <a:prstGeom prst="ellipse">
            <a:avLst/>
          </a:prstGeom>
          <a:solidFill>
            <a:srgbClr val="D08E1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28" name="Ellips 27">
            <a:extLst>
              <a:ext uri="{FF2B5EF4-FFF2-40B4-BE49-F238E27FC236}">
                <a16:creationId xmlns:a16="http://schemas.microsoft.com/office/drawing/2014/main" id="{79FC7627-514E-4DA0-B53E-05AA204BDB4C}"/>
              </a:ext>
            </a:extLst>
          </p:cNvPr>
          <p:cNvSpPr/>
          <p:nvPr/>
        </p:nvSpPr>
        <p:spPr>
          <a:xfrm>
            <a:off x="10516362" y="5423176"/>
            <a:ext cx="690815" cy="616765"/>
          </a:xfrm>
          <a:prstGeom prst="ellipse">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Rubrik 1">
            <a:extLst>
              <a:ext uri="{FF2B5EF4-FFF2-40B4-BE49-F238E27FC236}">
                <a16:creationId xmlns:a16="http://schemas.microsoft.com/office/drawing/2014/main" id="{18D4B29D-7316-4E13-A30C-E48ECAF57431}"/>
              </a:ext>
            </a:extLst>
          </p:cNvPr>
          <p:cNvSpPr txBox="1">
            <a:spLocks/>
          </p:cNvSpPr>
          <p:nvPr/>
        </p:nvSpPr>
        <p:spPr>
          <a:xfrm>
            <a:off x="7748778" y="753228"/>
            <a:ext cx="2672479"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0" i="0" u="none" strike="noStrike" kern="1200" cap="none" spc="0" normalizeH="0" baseline="0" noProof="0" dirty="0">
                <a:ln>
                  <a:noFill/>
                </a:ln>
                <a:solidFill>
                  <a:srgbClr val="FFFFFF"/>
                </a:solidFill>
                <a:effectLst/>
                <a:uLnTx/>
                <a:uFillTx/>
                <a:latin typeface="Trebuchet MS" panose="020B0603020202020204"/>
                <a:ea typeface="+mj-ea"/>
                <a:cs typeface="+mj-cs"/>
              </a:rPr>
              <a:t>Frågestund</a:t>
            </a:r>
          </a:p>
        </p:txBody>
      </p:sp>
    </p:spTree>
    <p:extLst>
      <p:ext uri="{BB962C8B-B14F-4D97-AF65-F5344CB8AC3E}">
        <p14:creationId xmlns:p14="http://schemas.microsoft.com/office/powerpoint/2010/main" val="546932811"/>
      </p:ext>
    </p:extLst>
  </p:cSld>
  <p:clrMapOvr>
    <a:masterClrMapping/>
  </p:clrMapOvr>
  <p:extLst>
    <p:ext uri="{6950BFC3-D8DA-4A85-94F7-54DA5524770B}">
      <p188:commentRel xmlns:p188="http://schemas.microsoft.com/office/powerpoint/2018/8/main" r:id="rId3"/>
    </p:ext>
  </p:extLs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912272" y="325740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1729005" y="267963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1729005" y="386273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234122" y="147483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5149625" y="10630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3957101" y="427648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3957101" y="234201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5965030" y="324130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2234122" y="514402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5149626" y="548164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16" name="Bildobjekt 15">
            <a:extLst>
              <a:ext uri="{FF2B5EF4-FFF2-40B4-BE49-F238E27FC236}">
                <a16:creationId xmlns:a16="http://schemas.microsoft.com/office/drawing/2014/main" id="{622818A3-80E1-45D6-BCCF-2A7824EDF4E6}"/>
              </a:ext>
            </a:extLst>
          </p:cNvPr>
          <p:cNvPicPr>
            <a:picLocks noChangeAspect="1"/>
          </p:cNvPicPr>
          <p:nvPr/>
        </p:nvPicPr>
        <p:blipFill>
          <a:blip r:embed="rId5"/>
          <a:stretch>
            <a:fillRect/>
          </a:stretch>
        </p:blipFill>
        <p:spPr>
          <a:xfrm rot="5400000">
            <a:off x="2765150" y="-265347"/>
            <a:ext cx="3438592" cy="7481743"/>
          </a:xfrm>
          <a:prstGeom prst="rect">
            <a:avLst/>
          </a:prstGeom>
          <a:effectLst>
            <a:glow rad="127000">
              <a:schemeClr val="accent1">
                <a:alpha val="0"/>
              </a:schemeClr>
            </a:glow>
          </a:effectLst>
        </p:spPr>
      </p:pic>
      <p:sp>
        <p:nvSpPr>
          <p:cNvPr id="19" name="Ellips 18">
            <a:extLst>
              <a:ext uri="{FF2B5EF4-FFF2-40B4-BE49-F238E27FC236}">
                <a16:creationId xmlns:a16="http://schemas.microsoft.com/office/drawing/2014/main" id="{2E30FE1B-B0D1-4555-81DB-D2C261F523E8}"/>
              </a:ext>
            </a:extLst>
          </p:cNvPr>
          <p:cNvSpPr/>
          <p:nvPr/>
        </p:nvSpPr>
        <p:spPr>
          <a:xfrm>
            <a:off x="1412387" y="2390227"/>
            <a:ext cx="945448" cy="919582"/>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8A1EFEF0-9AEB-46EF-9FA2-F99B09AE35ED}"/>
              </a:ext>
            </a:extLst>
          </p:cNvPr>
          <p:cNvSpPr/>
          <p:nvPr/>
        </p:nvSpPr>
        <p:spPr>
          <a:xfrm>
            <a:off x="1434139" y="3548744"/>
            <a:ext cx="945448" cy="919582"/>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21" name="Bildobjekt 20">
            <a:extLst>
              <a:ext uri="{FF2B5EF4-FFF2-40B4-BE49-F238E27FC236}">
                <a16:creationId xmlns:a16="http://schemas.microsoft.com/office/drawing/2014/main" id="{C8C3F544-C1AE-4C66-8F30-54789DD951BE}"/>
              </a:ext>
            </a:extLst>
          </p:cNvPr>
          <p:cNvPicPr>
            <a:picLocks noChangeAspect="1"/>
          </p:cNvPicPr>
          <p:nvPr/>
        </p:nvPicPr>
        <p:blipFill>
          <a:blip r:embed="rId5"/>
          <a:stretch>
            <a:fillRect/>
          </a:stretch>
        </p:blipFill>
        <p:spPr>
          <a:xfrm rot="5400000">
            <a:off x="2336400" y="-921151"/>
            <a:ext cx="1096121" cy="4258638"/>
          </a:xfrm>
          <a:prstGeom prst="rect">
            <a:avLst/>
          </a:prstGeom>
          <a:effectLst>
            <a:glow rad="127000">
              <a:schemeClr val="accent1">
                <a:alpha val="0"/>
              </a:schemeClr>
            </a:glow>
          </a:effectLst>
        </p:spPr>
      </p:pic>
      <p:pic>
        <p:nvPicPr>
          <p:cNvPr id="22" name="Bildobjekt 21">
            <a:extLst>
              <a:ext uri="{FF2B5EF4-FFF2-40B4-BE49-F238E27FC236}">
                <a16:creationId xmlns:a16="http://schemas.microsoft.com/office/drawing/2014/main" id="{638CB845-6724-4BEE-BA07-C8B921066866}"/>
              </a:ext>
            </a:extLst>
          </p:cNvPr>
          <p:cNvPicPr>
            <a:picLocks noChangeAspect="1"/>
          </p:cNvPicPr>
          <p:nvPr/>
        </p:nvPicPr>
        <p:blipFill>
          <a:blip r:embed="rId5"/>
          <a:stretch>
            <a:fillRect/>
          </a:stretch>
        </p:blipFill>
        <p:spPr>
          <a:xfrm rot="5400000">
            <a:off x="2324832" y="3594518"/>
            <a:ext cx="1096121" cy="4258638"/>
          </a:xfrm>
          <a:prstGeom prst="rect">
            <a:avLst/>
          </a:prstGeom>
          <a:effectLst>
            <a:glow rad="127000">
              <a:schemeClr val="accent1">
                <a:alpha val="0"/>
              </a:schemeClr>
            </a:glow>
          </a:effectLst>
        </p:spPr>
      </p:pic>
      <p:pic>
        <p:nvPicPr>
          <p:cNvPr id="23" name="Bildobjekt 22">
            <a:extLst>
              <a:ext uri="{FF2B5EF4-FFF2-40B4-BE49-F238E27FC236}">
                <a16:creationId xmlns:a16="http://schemas.microsoft.com/office/drawing/2014/main" id="{BCDC3885-0DC2-4312-9C4B-E27D07B36A34}"/>
              </a:ext>
            </a:extLst>
          </p:cNvPr>
          <p:cNvPicPr>
            <a:picLocks noChangeAspect="1"/>
          </p:cNvPicPr>
          <p:nvPr/>
        </p:nvPicPr>
        <p:blipFill>
          <a:blip r:embed="rId5"/>
          <a:stretch>
            <a:fillRect/>
          </a:stretch>
        </p:blipFill>
        <p:spPr>
          <a:xfrm>
            <a:off x="10392390" y="2627797"/>
            <a:ext cx="1096121" cy="1596844"/>
          </a:xfrm>
          <a:prstGeom prst="rect">
            <a:avLst/>
          </a:prstGeom>
          <a:effectLst>
            <a:glow rad="127000">
              <a:schemeClr val="accent1">
                <a:alpha val="0"/>
              </a:schemeClr>
            </a:glow>
          </a:effectLst>
        </p:spPr>
      </p:pic>
      <p:sp>
        <p:nvSpPr>
          <p:cNvPr id="26" name="Rektangel 25">
            <a:extLst>
              <a:ext uri="{FF2B5EF4-FFF2-40B4-BE49-F238E27FC236}">
                <a16:creationId xmlns:a16="http://schemas.microsoft.com/office/drawing/2014/main" id="{885C6519-CC8B-4DE5-ABD1-C92829C846A1}"/>
              </a:ext>
            </a:extLst>
          </p:cNvPr>
          <p:cNvSpPr/>
          <p:nvPr/>
        </p:nvSpPr>
        <p:spPr>
          <a:xfrm>
            <a:off x="4233017" y="137674"/>
            <a:ext cx="4258638" cy="8091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Rektangel 24">
            <a:extLst>
              <a:ext uri="{FF2B5EF4-FFF2-40B4-BE49-F238E27FC236}">
                <a16:creationId xmlns:a16="http://schemas.microsoft.com/office/drawing/2014/main" id="{4F890EE9-67AD-46D9-B1A1-3533DF589699}"/>
              </a:ext>
            </a:extLst>
          </p:cNvPr>
          <p:cNvSpPr/>
          <p:nvPr/>
        </p:nvSpPr>
        <p:spPr>
          <a:xfrm>
            <a:off x="4292698" y="249875"/>
            <a:ext cx="4139275" cy="584775"/>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w="0"/>
                <a:solidFill>
                  <a:srgbClr val="FFFFFF"/>
                </a:solidFill>
                <a:effectLst>
                  <a:outerShdw blurRad="38100" dist="19050" dir="2700000" algn="tl" rotWithShape="0">
                    <a:srgbClr val="000000">
                      <a:alpha val="40000"/>
                    </a:srgbClr>
                  </a:outerShdw>
                </a:effectLst>
                <a:uLnTx/>
                <a:uFillTx/>
                <a:latin typeface="Rockwell Extra Bold" panose="02060903040505020403" pitchFamily="18" charset="0"/>
                <a:ea typeface="+mn-ea"/>
                <a:cs typeface="+mn-cs"/>
              </a:rPr>
              <a:t>Rörelsemönster</a:t>
            </a:r>
          </a:p>
        </p:txBody>
      </p:sp>
    </p:spTree>
    <p:extLst>
      <p:ext uri="{BB962C8B-B14F-4D97-AF65-F5344CB8AC3E}">
        <p14:creationId xmlns:p14="http://schemas.microsoft.com/office/powerpoint/2010/main" val="1604482909"/>
      </p:ext>
    </p:extLst>
  </p:cSld>
  <p:clrMapOvr>
    <a:masterClrMapping/>
  </p:clrMapOvr>
  <p:extLst>
    <p:ext uri="{6950BFC3-D8DA-4A85-94F7-54DA5524770B}">
      <p188:commentRel xmlns:p188="http://schemas.microsoft.com/office/powerpoint/2018/8/main" r:id="rId3"/>
    </p:ext>
  </p:extLs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F153BC-FFF2-4FB8-9746-7BD31E0ED1F8}"/>
              </a:ext>
            </a:extLst>
          </p:cNvPr>
          <p:cNvSpPr>
            <a:spLocks noGrp="1"/>
          </p:cNvSpPr>
          <p:nvPr>
            <p:ph type="title"/>
          </p:nvPr>
        </p:nvSpPr>
        <p:spPr/>
        <p:txBody>
          <a:bodyPr/>
          <a:lstStyle/>
          <a:p>
            <a:r>
              <a:rPr lang="sv-SE" dirty="0"/>
              <a:t>Bryta liner</a:t>
            </a:r>
          </a:p>
        </p:txBody>
      </p:sp>
      <p:sp>
        <p:nvSpPr>
          <p:cNvPr id="3" name="Platshållare för innehåll 2">
            <a:extLst>
              <a:ext uri="{FF2B5EF4-FFF2-40B4-BE49-F238E27FC236}">
                <a16:creationId xmlns:a16="http://schemas.microsoft.com/office/drawing/2014/main" id="{F90EE6CB-77F9-4ADB-95CD-BA429C563D70}"/>
              </a:ext>
            </a:extLst>
          </p:cNvPr>
          <p:cNvSpPr>
            <a:spLocks noGrp="1"/>
          </p:cNvSpPr>
          <p:nvPr>
            <p:ph idx="1"/>
          </p:nvPr>
        </p:nvSpPr>
        <p:spPr/>
        <p:txBody>
          <a:bodyPr/>
          <a:lstStyle/>
          <a:p>
            <a:r>
              <a:rPr lang="sv-SE" dirty="0"/>
              <a:t>Våga ta med boll och bryta mönster och fördela bollen längre upp på planen när det öppnar sig ytor framför sig</a:t>
            </a:r>
          </a:p>
        </p:txBody>
      </p:sp>
    </p:spTree>
    <p:extLst>
      <p:ext uri="{BB962C8B-B14F-4D97-AF65-F5344CB8AC3E}">
        <p14:creationId xmlns:p14="http://schemas.microsoft.com/office/powerpoint/2010/main" val="236474626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747711" y="124309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4025700" y="491042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5829637" y="214351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859820" y="19127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5376711" y="283594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6984102" y="324823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927186" y="393393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853013" y="492134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763086" y="232954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556200" y="360922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467740" y="140668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812970" y="318767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6646477" y="283594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7771225" y="458372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8002779" y="349348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454095" y="142580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858237" y="242327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5994207" y="456946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4065562" y="3649246"/>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28" name="Rak pilkoppling 27">
            <a:extLst>
              <a:ext uri="{FF2B5EF4-FFF2-40B4-BE49-F238E27FC236}">
                <a16:creationId xmlns:a16="http://schemas.microsoft.com/office/drawing/2014/main" id="{6424850C-C1FA-4423-AF81-FEF8B52274ED}"/>
              </a:ext>
            </a:extLst>
          </p:cNvPr>
          <p:cNvCxnSpPr>
            <a:cxnSpLocks/>
          </p:cNvCxnSpPr>
          <p:nvPr/>
        </p:nvCxnSpPr>
        <p:spPr>
          <a:xfrm>
            <a:off x="4282857" y="3730856"/>
            <a:ext cx="1060226" cy="0"/>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31" name="Rak pilkoppling 30">
            <a:extLst>
              <a:ext uri="{FF2B5EF4-FFF2-40B4-BE49-F238E27FC236}">
                <a16:creationId xmlns:a16="http://schemas.microsoft.com/office/drawing/2014/main" id="{8DD9A537-C269-4172-B77C-4E1A1FA6737E}"/>
              </a:ext>
            </a:extLst>
          </p:cNvPr>
          <p:cNvCxnSpPr>
            <a:cxnSpLocks/>
          </p:cNvCxnSpPr>
          <p:nvPr/>
        </p:nvCxnSpPr>
        <p:spPr>
          <a:xfrm flipH="1">
            <a:off x="3872169" y="3022247"/>
            <a:ext cx="1431411" cy="368332"/>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2" name="Ellips 31">
            <a:extLst>
              <a:ext uri="{FF2B5EF4-FFF2-40B4-BE49-F238E27FC236}">
                <a16:creationId xmlns:a16="http://schemas.microsoft.com/office/drawing/2014/main" id="{413160AB-CBC4-4E4B-98B6-63766FAB5128}"/>
              </a:ext>
            </a:extLst>
          </p:cNvPr>
          <p:cNvSpPr/>
          <p:nvPr/>
        </p:nvSpPr>
        <p:spPr>
          <a:xfrm>
            <a:off x="3669268" y="348043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94A59414-47A9-46B6-80CE-D3EBF2F9E7D1}"/>
              </a:ext>
            </a:extLst>
          </p:cNvPr>
          <p:cNvSpPr/>
          <p:nvPr/>
        </p:nvSpPr>
        <p:spPr>
          <a:xfrm>
            <a:off x="3703357" y="232620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4" name="Rektangel 33">
            <a:extLst>
              <a:ext uri="{FF2B5EF4-FFF2-40B4-BE49-F238E27FC236}">
                <a16:creationId xmlns:a16="http://schemas.microsoft.com/office/drawing/2014/main" id="{7AF8F232-FD76-466C-BAE3-1E5FA1D9A3BD}"/>
              </a:ext>
            </a:extLst>
          </p:cNvPr>
          <p:cNvSpPr/>
          <p:nvPr/>
        </p:nvSpPr>
        <p:spPr>
          <a:xfrm>
            <a:off x="4233017" y="137674"/>
            <a:ext cx="4258638" cy="8091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5" name="Rektangel 34">
            <a:extLst>
              <a:ext uri="{FF2B5EF4-FFF2-40B4-BE49-F238E27FC236}">
                <a16:creationId xmlns:a16="http://schemas.microsoft.com/office/drawing/2014/main" id="{424F9D46-B680-4EBE-B754-F1967CEB85EE}"/>
              </a:ext>
            </a:extLst>
          </p:cNvPr>
          <p:cNvSpPr/>
          <p:nvPr/>
        </p:nvSpPr>
        <p:spPr>
          <a:xfrm>
            <a:off x="4399108" y="249875"/>
            <a:ext cx="3926461" cy="584775"/>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w="0"/>
                <a:solidFill>
                  <a:srgbClr val="FFFFFF"/>
                </a:solidFill>
                <a:effectLst>
                  <a:outerShdw blurRad="38100" dist="19050" dir="2700000" algn="tl" rotWithShape="0">
                    <a:srgbClr val="000000">
                      <a:alpha val="40000"/>
                    </a:srgbClr>
                  </a:outerShdw>
                </a:effectLst>
                <a:uLnTx/>
                <a:uFillTx/>
                <a:latin typeface="Rockwell Extra Bold" panose="02060903040505020403" pitchFamily="18" charset="0"/>
                <a:ea typeface="+mn-ea"/>
                <a:cs typeface="+mn-cs"/>
              </a:rPr>
              <a:t>Ta yta med boll</a:t>
            </a:r>
          </a:p>
        </p:txBody>
      </p:sp>
    </p:spTree>
    <p:extLst>
      <p:ext uri="{BB962C8B-B14F-4D97-AF65-F5344CB8AC3E}">
        <p14:creationId xmlns:p14="http://schemas.microsoft.com/office/powerpoint/2010/main" val="2282567838"/>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1B2D35-6EA5-176A-596A-13A0FFED7144}"/>
              </a:ext>
            </a:extLst>
          </p:cNvPr>
          <p:cNvSpPr>
            <a:spLocks noGrp="1"/>
          </p:cNvSpPr>
          <p:nvPr>
            <p:ph type="title"/>
          </p:nvPr>
        </p:nvSpPr>
        <p:spPr/>
        <p:txBody>
          <a:bodyPr/>
          <a:lstStyle/>
          <a:p>
            <a:r>
              <a:rPr lang="sv-SE" b="1" dirty="0"/>
              <a:t>Träningsläger</a:t>
            </a:r>
          </a:p>
        </p:txBody>
      </p:sp>
      <p:sp>
        <p:nvSpPr>
          <p:cNvPr id="3" name="Platshållare för innehåll 2">
            <a:extLst>
              <a:ext uri="{FF2B5EF4-FFF2-40B4-BE49-F238E27FC236}">
                <a16:creationId xmlns:a16="http://schemas.microsoft.com/office/drawing/2014/main" id="{3C260F4D-ABD8-4E93-D284-12E70FA5EB33}"/>
              </a:ext>
            </a:extLst>
          </p:cNvPr>
          <p:cNvSpPr>
            <a:spLocks noGrp="1"/>
          </p:cNvSpPr>
          <p:nvPr>
            <p:ph idx="1"/>
          </p:nvPr>
        </p:nvSpPr>
        <p:spPr>
          <a:xfrm>
            <a:off x="913795" y="1580051"/>
            <a:ext cx="10353762" cy="4211150"/>
          </a:xfrm>
        </p:spPr>
        <p:txBody>
          <a:bodyPr>
            <a:normAutofit fontScale="92500" lnSpcReduction="20000"/>
          </a:bodyPr>
          <a:lstStyle/>
          <a:p>
            <a:pPr marL="36900" indent="0" algn="ctr">
              <a:buNone/>
            </a:pPr>
            <a:r>
              <a:rPr lang="sv-SE" sz="2400" dirty="0"/>
              <a:t>Lördag 5 april</a:t>
            </a:r>
          </a:p>
          <a:p>
            <a:pPr marL="36900" indent="0">
              <a:buNone/>
            </a:pPr>
            <a:r>
              <a:rPr lang="sv-SE" dirty="0"/>
              <a:t>Ca 09:00-22:30</a:t>
            </a:r>
          </a:p>
          <a:p>
            <a:pPr marL="36900" indent="0">
              <a:buNone/>
            </a:pPr>
            <a:endParaRPr lang="sv-SE" dirty="0"/>
          </a:p>
          <a:p>
            <a:pPr marL="36900" indent="0">
              <a:buNone/>
            </a:pPr>
            <a:r>
              <a:rPr lang="sv-SE" dirty="0"/>
              <a:t>Frukost + lunch + middag</a:t>
            </a:r>
          </a:p>
          <a:p>
            <a:pPr marL="36900" indent="0">
              <a:buNone/>
            </a:pPr>
            <a:r>
              <a:rPr lang="sv-SE" dirty="0"/>
              <a:t>2 träningspass</a:t>
            </a:r>
          </a:p>
          <a:p>
            <a:pPr marL="36900" indent="0">
              <a:buNone/>
            </a:pPr>
            <a:r>
              <a:rPr lang="sv-SE" dirty="0"/>
              <a:t>Positions teori i lagdelarna</a:t>
            </a:r>
          </a:p>
          <a:p>
            <a:pPr marL="36900" indent="0">
              <a:buNone/>
            </a:pPr>
            <a:r>
              <a:rPr lang="sv-SE" dirty="0"/>
              <a:t>Videoanalys</a:t>
            </a:r>
          </a:p>
          <a:p>
            <a:pPr marL="36900" indent="0">
              <a:buNone/>
            </a:pPr>
            <a:r>
              <a:rPr lang="sv-SE" dirty="0"/>
              <a:t>Ev föreläsning</a:t>
            </a:r>
          </a:p>
          <a:p>
            <a:pPr marL="36900" indent="0">
              <a:buNone/>
            </a:pPr>
            <a:r>
              <a:rPr lang="sv-SE" dirty="0"/>
              <a:t>7 kamp</a:t>
            </a:r>
          </a:p>
          <a:p>
            <a:pPr marL="36900" indent="0">
              <a:buNone/>
            </a:pPr>
            <a:r>
              <a:rPr lang="sv-SE" dirty="0"/>
              <a:t>Lekar</a:t>
            </a:r>
          </a:p>
          <a:p>
            <a:pPr marL="36900" indent="0">
              <a:buNone/>
            </a:pPr>
            <a:r>
              <a:rPr lang="sv-SE" dirty="0"/>
              <a:t>Avslutning med film </a:t>
            </a:r>
          </a:p>
        </p:txBody>
      </p:sp>
      <p:pic>
        <p:nvPicPr>
          <p:cNvPr id="4" name="Bildobjekt 3" descr="En bild som visar Grafik, logotyp, symbol, skiss&#10;&#10;Automatiskt genererad beskrivning">
            <a:extLst>
              <a:ext uri="{FF2B5EF4-FFF2-40B4-BE49-F238E27FC236}">
                <a16:creationId xmlns:a16="http://schemas.microsoft.com/office/drawing/2014/main" id="{5F32A58A-F057-C575-B3A2-217580AB2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pic>
        <p:nvPicPr>
          <p:cNvPr id="6" name="Bild 5" descr="Fotboll med hel fyllning">
            <a:extLst>
              <a:ext uri="{FF2B5EF4-FFF2-40B4-BE49-F238E27FC236}">
                <a16:creationId xmlns:a16="http://schemas.microsoft.com/office/drawing/2014/main" id="{526AE67E-621E-D3E3-3F79-7FD21657AC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95059" y="2945885"/>
            <a:ext cx="1572498" cy="1572498"/>
          </a:xfrm>
          <a:prstGeom prst="rect">
            <a:avLst/>
          </a:prstGeom>
        </p:spPr>
      </p:pic>
    </p:spTree>
    <p:extLst>
      <p:ext uri="{BB962C8B-B14F-4D97-AF65-F5344CB8AC3E}">
        <p14:creationId xmlns:p14="http://schemas.microsoft.com/office/powerpoint/2010/main" val="260832503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747711" y="124309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4025700" y="491042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5829637" y="214351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859820" y="19127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3682783" y="356204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6984102" y="324823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927186" y="393393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853013" y="492134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763086" y="232954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556200" y="360922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467740" y="140668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812970" y="318767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6646477" y="283594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7771225" y="458372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8002779" y="349348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454095" y="142580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858237" y="242327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5994207" y="456946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5532066" y="3649246"/>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413160AB-CBC4-4E4B-98B6-63766FAB5128}"/>
              </a:ext>
            </a:extLst>
          </p:cNvPr>
          <p:cNvSpPr/>
          <p:nvPr/>
        </p:nvSpPr>
        <p:spPr>
          <a:xfrm>
            <a:off x="5175725" y="350478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94A59414-47A9-46B6-80CE-D3EBF2F9E7D1}"/>
              </a:ext>
            </a:extLst>
          </p:cNvPr>
          <p:cNvSpPr/>
          <p:nvPr/>
        </p:nvSpPr>
        <p:spPr>
          <a:xfrm>
            <a:off x="3703357" y="232620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70384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1E4A81-6D2F-4B30-BFE7-F25DC66D7C36}"/>
              </a:ext>
            </a:extLst>
          </p:cNvPr>
          <p:cNvSpPr>
            <a:spLocks noGrp="1"/>
          </p:cNvSpPr>
          <p:nvPr>
            <p:ph type="title"/>
          </p:nvPr>
        </p:nvSpPr>
        <p:spPr/>
        <p:txBody>
          <a:bodyPr/>
          <a:lstStyle/>
          <a:p>
            <a:r>
              <a:rPr lang="sv-SE" dirty="0"/>
              <a:t>Understöd vid kontring</a:t>
            </a:r>
          </a:p>
        </p:txBody>
      </p:sp>
      <p:sp>
        <p:nvSpPr>
          <p:cNvPr id="3" name="Platshållare för innehåll 2">
            <a:extLst>
              <a:ext uri="{FF2B5EF4-FFF2-40B4-BE49-F238E27FC236}">
                <a16:creationId xmlns:a16="http://schemas.microsoft.com/office/drawing/2014/main" id="{828188B3-5853-43B2-942F-08C8832DBEEC}"/>
              </a:ext>
            </a:extLst>
          </p:cNvPr>
          <p:cNvSpPr>
            <a:spLocks noGrp="1"/>
          </p:cNvSpPr>
          <p:nvPr>
            <p:ph idx="1"/>
          </p:nvPr>
        </p:nvSpPr>
        <p:spPr/>
        <p:txBody>
          <a:bodyPr/>
          <a:lstStyle/>
          <a:p>
            <a:r>
              <a:rPr lang="sv-SE" dirty="0"/>
              <a:t>Om vår ytterback tappar markering ska vi ge understöd om tillfället är rätt. Här gäller det såklart att värdera läget. Kan vi se en öppning för att bryta så ska vi absolut göra detta.</a:t>
            </a:r>
          </a:p>
        </p:txBody>
      </p:sp>
    </p:spTree>
    <p:extLst>
      <p:ext uri="{BB962C8B-B14F-4D97-AF65-F5344CB8AC3E}">
        <p14:creationId xmlns:p14="http://schemas.microsoft.com/office/powerpoint/2010/main" val="45209053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294409" y="115857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663764" y="394684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5207898" y="179220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147289" y="110844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5376711" y="283594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6021162" y="344991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4483553" y="344991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5714336" y="457680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3801037" y="182002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4715763" y="279174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896749" y="99715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3702279" y="252224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469299" y="200870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507466" y="420535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506743" y="297425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5825394" y="118424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358787" y="217752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804437" y="412279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3813869" y="964271"/>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28" name="Rak pilkoppling 27">
            <a:extLst>
              <a:ext uri="{FF2B5EF4-FFF2-40B4-BE49-F238E27FC236}">
                <a16:creationId xmlns:a16="http://schemas.microsoft.com/office/drawing/2014/main" id="{6424850C-C1FA-4423-AF81-FEF8B52274ED}"/>
              </a:ext>
            </a:extLst>
          </p:cNvPr>
          <p:cNvCxnSpPr>
            <a:cxnSpLocks/>
          </p:cNvCxnSpPr>
          <p:nvPr/>
        </p:nvCxnSpPr>
        <p:spPr>
          <a:xfrm flipH="1" flipV="1">
            <a:off x="2564928" y="1293697"/>
            <a:ext cx="696169" cy="656808"/>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31" name="Rak pilkoppling 30">
            <a:extLst>
              <a:ext uri="{FF2B5EF4-FFF2-40B4-BE49-F238E27FC236}">
                <a16:creationId xmlns:a16="http://schemas.microsoft.com/office/drawing/2014/main" id="{8DD9A537-C269-4172-B77C-4E1A1FA6737E}"/>
              </a:ext>
            </a:extLst>
          </p:cNvPr>
          <p:cNvCxnSpPr>
            <a:cxnSpLocks/>
          </p:cNvCxnSpPr>
          <p:nvPr/>
        </p:nvCxnSpPr>
        <p:spPr>
          <a:xfrm flipH="1" flipV="1">
            <a:off x="2564928" y="838702"/>
            <a:ext cx="1273152" cy="288789"/>
          </a:xfrm>
          <a:prstGeom prst="straightConnector1">
            <a:avLst/>
          </a:prstGeom>
          <a:ln w="254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3" name="Ellips 32">
            <a:extLst>
              <a:ext uri="{FF2B5EF4-FFF2-40B4-BE49-F238E27FC236}">
                <a16:creationId xmlns:a16="http://schemas.microsoft.com/office/drawing/2014/main" id="{CE796EED-C600-4FB2-B3AA-D157028596E0}"/>
              </a:ext>
            </a:extLst>
          </p:cNvPr>
          <p:cNvSpPr/>
          <p:nvPr/>
        </p:nvSpPr>
        <p:spPr>
          <a:xfrm>
            <a:off x="3263573" y="27216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4" name="Ellips 33">
            <a:extLst>
              <a:ext uri="{FF2B5EF4-FFF2-40B4-BE49-F238E27FC236}">
                <a16:creationId xmlns:a16="http://schemas.microsoft.com/office/drawing/2014/main" id="{0CF9C2E1-4120-4859-A554-20E00855BCC8}"/>
              </a:ext>
            </a:extLst>
          </p:cNvPr>
          <p:cNvSpPr/>
          <p:nvPr/>
        </p:nvSpPr>
        <p:spPr>
          <a:xfrm>
            <a:off x="3278224" y="187306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5" name="Rektangel 34">
            <a:extLst>
              <a:ext uri="{FF2B5EF4-FFF2-40B4-BE49-F238E27FC236}">
                <a16:creationId xmlns:a16="http://schemas.microsoft.com/office/drawing/2014/main" id="{846D6CA5-0DA1-4329-8ADC-5AA138F63FB9}"/>
              </a:ext>
            </a:extLst>
          </p:cNvPr>
          <p:cNvSpPr/>
          <p:nvPr/>
        </p:nvSpPr>
        <p:spPr>
          <a:xfrm>
            <a:off x="3832576" y="79288"/>
            <a:ext cx="5009448" cy="8091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6" name="Rektangel 35">
            <a:extLst>
              <a:ext uri="{FF2B5EF4-FFF2-40B4-BE49-F238E27FC236}">
                <a16:creationId xmlns:a16="http://schemas.microsoft.com/office/drawing/2014/main" id="{3005790C-3784-47E2-A70C-DBE91BE555CD}"/>
              </a:ext>
            </a:extLst>
          </p:cNvPr>
          <p:cNvSpPr/>
          <p:nvPr/>
        </p:nvSpPr>
        <p:spPr>
          <a:xfrm>
            <a:off x="3871091" y="165179"/>
            <a:ext cx="5009449" cy="584775"/>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w="0"/>
                <a:solidFill>
                  <a:srgbClr val="FFFFFF"/>
                </a:solidFill>
                <a:effectLst>
                  <a:outerShdw blurRad="38100" dist="19050" dir="2700000" algn="tl" rotWithShape="0">
                    <a:srgbClr val="000000">
                      <a:alpha val="40000"/>
                    </a:srgbClr>
                  </a:outerShdw>
                </a:effectLst>
                <a:uLnTx/>
                <a:uFillTx/>
                <a:latin typeface="Rockwell Extra Bold" panose="02060903040505020403" pitchFamily="18" charset="0"/>
                <a:ea typeface="+mn-ea"/>
                <a:cs typeface="+mn-cs"/>
              </a:rPr>
              <a:t>Understöd kontring</a:t>
            </a:r>
          </a:p>
        </p:txBody>
      </p:sp>
    </p:spTree>
    <p:extLst>
      <p:ext uri="{BB962C8B-B14F-4D97-AF65-F5344CB8AC3E}">
        <p14:creationId xmlns:p14="http://schemas.microsoft.com/office/powerpoint/2010/main" val="278646758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806526" y="62408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763477" y="290464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4080658" y="12179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147289" y="110844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3223891" y="179220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5491904" y="341905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4090384" y="280544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3921571" y="404037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3578343" y="158381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4715763" y="279174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2509140" y="60436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3702279" y="252224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422603" y="152050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5618254" y="434302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5947687" y="308859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5825394" y="118424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5160746" y="224122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039904" y="370274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2418005" y="81956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28" name="Rak pilkoppling 27">
            <a:extLst>
              <a:ext uri="{FF2B5EF4-FFF2-40B4-BE49-F238E27FC236}">
                <a16:creationId xmlns:a16="http://schemas.microsoft.com/office/drawing/2014/main" id="{6424850C-C1FA-4423-AF81-FEF8B52274ED}"/>
              </a:ext>
            </a:extLst>
          </p:cNvPr>
          <p:cNvCxnSpPr>
            <a:cxnSpLocks/>
          </p:cNvCxnSpPr>
          <p:nvPr/>
        </p:nvCxnSpPr>
        <p:spPr>
          <a:xfrm flipH="1" flipV="1">
            <a:off x="2418005" y="1011341"/>
            <a:ext cx="232416" cy="144175"/>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576692B7-0FBE-456D-A80E-8ADF0C0824CA}"/>
              </a:ext>
            </a:extLst>
          </p:cNvPr>
          <p:cNvSpPr/>
          <p:nvPr/>
        </p:nvSpPr>
        <p:spPr>
          <a:xfrm>
            <a:off x="2708973" y="214380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4" name="Ellips 33">
            <a:extLst>
              <a:ext uri="{FF2B5EF4-FFF2-40B4-BE49-F238E27FC236}">
                <a16:creationId xmlns:a16="http://schemas.microsoft.com/office/drawing/2014/main" id="{6E98025B-4BE5-4548-917F-C054308D6F59}"/>
              </a:ext>
            </a:extLst>
          </p:cNvPr>
          <p:cNvSpPr/>
          <p:nvPr/>
        </p:nvSpPr>
        <p:spPr>
          <a:xfrm>
            <a:off x="2634889" y="111652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2456935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806526" y="62408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763477" y="290464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4080658" y="12179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147289" y="110844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3223891" y="179220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5491904" y="341905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4090384" y="280544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3921571" y="404037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3578343" y="158381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4715763" y="279174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2235762" y="59287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3702279" y="252224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422603" y="152050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5618254" y="434302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5947687" y="308859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5825394" y="118424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5160746" y="224122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039904" y="370274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2065942" y="826255"/>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576692B7-0FBE-456D-A80E-8ADF0C0824CA}"/>
              </a:ext>
            </a:extLst>
          </p:cNvPr>
          <p:cNvSpPr/>
          <p:nvPr/>
        </p:nvSpPr>
        <p:spPr>
          <a:xfrm>
            <a:off x="2708973" y="214380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4" name="Ellips 33">
            <a:extLst>
              <a:ext uri="{FF2B5EF4-FFF2-40B4-BE49-F238E27FC236}">
                <a16:creationId xmlns:a16="http://schemas.microsoft.com/office/drawing/2014/main" id="{6E98025B-4BE5-4548-917F-C054308D6F59}"/>
              </a:ext>
            </a:extLst>
          </p:cNvPr>
          <p:cNvSpPr/>
          <p:nvPr/>
        </p:nvSpPr>
        <p:spPr>
          <a:xfrm>
            <a:off x="2106367" y="89082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75359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31D3FE-D607-4D30-A2BE-6E85DD6EA62B}"/>
              </a:ext>
            </a:extLst>
          </p:cNvPr>
          <p:cNvSpPr>
            <a:spLocks noGrp="1"/>
          </p:cNvSpPr>
          <p:nvPr>
            <p:ph type="title"/>
          </p:nvPr>
        </p:nvSpPr>
        <p:spPr/>
        <p:txBody>
          <a:bodyPr/>
          <a:lstStyle/>
          <a:p>
            <a:r>
              <a:rPr lang="sv-SE" dirty="0"/>
              <a:t>Understöd vid längre anfall</a:t>
            </a:r>
          </a:p>
        </p:txBody>
      </p:sp>
      <p:sp>
        <p:nvSpPr>
          <p:cNvPr id="3" name="Platshållare för innehåll 2">
            <a:extLst>
              <a:ext uri="{FF2B5EF4-FFF2-40B4-BE49-F238E27FC236}">
                <a16:creationId xmlns:a16="http://schemas.microsoft.com/office/drawing/2014/main" id="{4948CC4A-8809-4E2F-88B5-D80457AD267B}"/>
              </a:ext>
            </a:extLst>
          </p:cNvPr>
          <p:cNvSpPr>
            <a:spLocks noGrp="1"/>
          </p:cNvSpPr>
          <p:nvPr>
            <p:ph idx="1"/>
          </p:nvPr>
        </p:nvSpPr>
        <p:spPr/>
        <p:txBody>
          <a:bodyPr/>
          <a:lstStyle/>
          <a:p>
            <a:r>
              <a:rPr lang="sv-SE" dirty="0"/>
              <a:t>Om motståndaren har bollen på vår planhalva och har ett spel på kanten är vår uppgift att hjälpa speciellt vår ytterback så denna ej spelas förbi</a:t>
            </a:r>
          </a:p>
        </p:txBody>
      </p:sp>
    </p:spTree>
    <p:extLst>
      <p:ext uri="{BB962C8B-B14F-4D97-AF65-F5344CB8AC3E}">
        <p14:creationId xmlns:p14="http://schemas.microsoft.com/office/powerpoint/2010/main" val="367007958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100188" y="319111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1779657" y="515875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4538002" y="312937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4808149" y="437385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2673715" y="432663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3152090" y="448185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2941001" y="366007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3829492" y="563020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2436075" y="296055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2670247" y="471777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470466" y="248234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2454641" y="363062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3295308" y="356337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5406613" y="545483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5107613" y="439484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4939419" y="223289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5078728" y="330687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2083558" y="574108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1992423" y="5707693"/>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28" name="Rak pilkoppling 27">
            <a:extLst>
              <a:ext uri="{FF2B5EF4-FFF2-40B4-BE49-F238E27FC236}">
                <a16:creationId xmlns:a16="http://schemas.microsoft.com/office/drawing/2014/main" id="{6424850C-C1FA-4423-AF81-FEF8B52274ED}"/>
              </a:ext>
            </a:extLst>
          </p:cNvPr>
          <p:cNvCxnSpPr>
            <a:cxnSpLocks/>
            <a:endCxn id="26" idx="6"/>
          </p:cNvCxnSpPr>
          <p:nvPr/>
        </p:nvCxnSpPr>
        <p:spPr>
          <a:xfrm>
            <a:off x="2064757" y="5532325"/>
            <a:ext cx="109936" cy="256978"/>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31" name="Rak pilkoppling 30">
            <a:extLst>
              <a:ext uri="{FF2B5EF4-FFF2-40B4-BE49-F238E27FC236}">
                <a16:creationId xmlns:a16="http://schemas.microsoft.com/office/drawing/2014/main" id="{8DD9A537-C269-4172-B77C-4E1A1FA6737E}"/>
              </a:ext>
            </a:extLst>
          </p:cNvPr>
          <p:cNvCxnSpPr>
            <a:cxnSpLocks/>
          </p:cNvCxnSpPr>
          <p:nvPr/>
        </p:nvCxnSpPr>
        <p:spPr>
          <a:xfrm flipH="1" flipV="1">
            <a:off x="1278170" y="5315236"/>
            <a:ext cx="747909" cy="483784"/>
          </a:xfrm>
          <a:prstGeom prst="straightConnector1">
            <a:avLst/>
          </a:prstGeom>
          <a:ln w="254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3" name="Ellips 32">
            <a:extLst>
              <a:ext uri="{FF2B5EF4-FFF2-40B4-BE49-F238E27FC236}">
                <a16:creationId xmlns:a16="http://schemas.microsoft.com/office/drawing/2014/main" id="{CE796EED-C600-4FB2-B3AA-D157028596E0}"/>
              </a:ext>
            </a:extLst>
          </p:cNvPr>
          <p:cNvSpPr/>
          <p:nvPr/>
        </p:nvSpPr>
        <p:spPr>
          <a:xfrm>
            <a:off x="1817811" y="45546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4" name="Ellips 33">
            <a:extLst>
              <a:ext uri="{FF2B5EF4-FFF2-40B4-BE49-F238E27FC236}">
                <a16:creationId xmlns:a16="http://schemas.microsoft.com/office/drawing/2014/main" id="{0CF9C2E1-4120-4859-A554-20E00855BCC8}"/>
              </a:ext>
            </a:extLst>
          </p:cNvPr>
          <p:cNvSpPr/>
          <p:nvPr/>
        </p:nvSpPr>
        <p:spPr>
          <a:xfrm>
            <a:off x="2072964" y="380937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5" name="Rektangel 34">
            <a:extLst>
              <a:ext uri="{FF2B5EF4-FFF2-40B4-BE49-F238E27FC236}">
                <a16:creationId xmlns:a16="http://schemas.microsoft.com/office/drawing/2014/main" id="{EA8BAFF8-7E08-4684-A8FC-86E79D69296C}"/>
              </a:ext>
            </a:extLst>
          </p:cNvPr>
          <p:cNvSpPr/>
          <p:nvPr/>
        </p:nvSpPr>
        <p:spPr>
          <a:xfrm>
            <a:off x="3731582" y="224833"/>
            <a:ext cx="5205270" cy="8091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2" name="Rektangel 31">
            <a:extLst>
              <a:ext uri="{FF2B5EF4-FFF2-40B4-BE49-F238E27FC236}">
                <a16:creationId xmlns:a16="http://schemas.microsoft.com/office/drawing/2014/main" id="{725DFBBC-F8D2-4169-A7B5-0C47FF69C83D}"/>
              </a:ext>
            </a:extLst>
          </p:cNvPr>
          <p:cNvSpPr/>
          <p:nvPr/>
        </p:nvSpPr>
        <p:spPr>
          <a:xfrm>
            <a:off x="3731582" y="337036"/>
            <a:ext cx="5205271" cy="584775"/>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w="0"/>
                <a:solidFill>
                  <a:srgbClr val="FFFFFF"/>
                </a:solidFill>
                <a:effectLst>
                  <a:outerShdw blurRad="38100" dist="19050" dir="2700000" algn="tl" rotWithShape="0">
                    <a:srgbClr val="000000">
                      <a:alpha val="40000"/>
                    </a:srgbClr>
                  </a:outerShdw>
                </a:effectLst>
                <a:uLnTx/>
                <a:uFillTx/>
                <a:latin typeface="Rockwell Extra Bold" panose="02060903040505020403" pitchFamily="18" charset="0"/>
                <a:ea typeface="+mn-ea"/>
                <a:cs typeface="+mn-cs"/>
              </a:rPr>
              <a:t>Understöd ytterback</a:t>
            </a:r>
          </a:p>
        </p:txBody>
      </p:sp>
    </p:spTree>
    <p:extLst>
      <p:ext uri="{BB962C8B-B14F-4D97-AF65-F5344CB8AC3E}">
        <p14:creationId xmlns:p14="http://schemas.microsoft.com/office/powerpoint/2010/main" val="103407857"/>
      </p:ext>
    </p:extLst>
  </p:cSld>
  <p:clrMapOvr>
    <a:masterClrMapping/>
  </p:clrMapOvr>
  <p:extLst>
    <p:ext uri="{6950BFC3-D8DA-4A85-94F7-54DA5524770B}">
      <p188:commentRel xmlns:p188="http://schemas.microsoft.com/office/powerpoint/2018/8/main" r:id="rId3"/>
    </p:ext>
  </p:extLs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1623303" y="349125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1497332" y="537226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4538002" y="312937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4808149" y="437385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2673715" y="432663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3152090" y="448185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2336089" y="357893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3829492" y="563020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2049380" y="302911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2670247" y="471777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470466" y="248234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1869115" y="382888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2711250" y="358839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5406613" y="545483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5107613" y="439484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4939419" y="223289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5078728" y="330687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1239492" y="538831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1148357" y="5266607"/>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CE796EED-C600-4FB2-B3AA-D157028596E0}"/>
              </a:ext>
            </a:extLst>
          </p:cNvPr>
          <p:cNvSpPr/>
          <p:nvPr/>
        </p:nvSpPr>
        <p:spPr>
          <a:xfrm>
            <a:off x="1156345" y="473247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4" name="Ellips 33">
            <a:extLst>
              <a:ext uri="{FF2B5EF4-FFF2-40B4-BE49-F238E27FC236}">
                <a16:creationId xmlns:a16="http://schemas.microsoft.com/office/drawing/2014/main" id="{0CF9C2E1-4120-4859-A554-20E00855BCC8}"/>
              </a:ext>
            </a:extLst>
          </p:cNvPr>
          <p:cNvSpPr/>
          <p:nvPr/>
        </p:nvSpPr>
        <p:spPr>
          <a:xfrm>
            <a:off x="1402141" y="407694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2042937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1623303" y="349125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1497332" y="537226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4538002" y="312937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4808149" y="437385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2673715" y="432663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3152090" y="448185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2336089" y="357893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3829492" y="563020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2049380" y="302911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2670247" y="471777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470466" y="248234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1869115" y="382888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2711250" y="358839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5406613" y="545483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5107613" y="439484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4939419" y="223289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5078728" y="330687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952944" y="520344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CE796EED-C600-4FB2-B3AA-D157028596E0}"/>
              </a:ext>
            </a:extLst>
          </p:cNvPr>
          <p:cNvSpPr/>
          <p:nvPr/>
        </p:nvSpPr>
        <p:spPr>
          <a:xfrm>
            <a:off x="925389" y="471777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4" name="Ellips 33">
            <a:extLst>
              <a:ext uri="{FF2B5EF4-FFF2-40B4-BE49-F238E27FC236}">
                <a16:creationId xmlns:a16="http://schemas.microsoft.com/office/drawing/2014/main" id="{0CF9C2E1-4120-4859-A554-20E00855BCC8}"/>
              </a:ext>
            </a:extLst>
          </p:cNvPr>
          <p:cNvSpPr/>
          <p:nvPr/>
        </p:nvSpPr>
        <p:spPr>
          <a:xfrm>
            <a:off x="1402141" y="407694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952944" y="4945487"/>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93303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AB3323-9C63-4EEF-9285-A19E4313498B}"/>
              </a:ext>
            </a:extLst>
          </p:cNvPr>
          <p:cNvSpPr>
            <a:spLocks noGrp="1"/>
          </p:cNvSpPr>
          <p:nvPr>
            <p:ph type="title"/>
          </p:nvPr>
        </p:nvSpPr>
        <p:spPr/>
        <p:txBody>
          <a:bodyPr/>
          <a:lstStyle/>
          <a:p>
            <a:r>
              <a:rPr lang="sv-SE" dirty="0"/>
              <a:t>Kommunikation lyfta laget</a:t>
            </a:r>
          </a:p>
        </p:txBody>
      </p:sp>
      <p:sp>
        <p:nvSpPr>
          <p:cNvPr id="3" name="Platshållare för innehåll 2">
            <a:extLst>
              <a:ext uri="{FF2B5EF4-FFF2-40B4-BE49-F238E27FC236}">
                <a16:creationId xmlns:a16="http://schemas.microsoft.com/office/drawing/2014/main" id="{4230A3A9-F5FF-436D-BD1A-046E79ADC8B5}"/>
              </a:ext>
            </a:extLst>
          </p:cNvPr>
          <p:cNvSpPr>
            <a:spLocks noGrp="1"/>
          </p:cNvSpPr>
          <p:nvPr>
            <p:ph idx="1"/>
          </p:nvPr>
        </p:nvSpPr>
        <p:spPr/>
        <p:txBody>
          <a:bodyPr/>
          <a:lstStyle/>
          <a:p>
            <a:endParaRPr lang="sv-SE" dirty="0"/>
          </a:p>
        </p:txBody>
      </p:sp>
    </p:spTree>
    <p:extLst>
      <p:ext uri="{BB962C8B-B14F-4D97-AF65-F5344CB8AC3E}">
        <p14:creationId xmlns:p14="http://schemas.microsoft.com/office/powerpoint/2010/main" val="3292602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EEAAD1-3C59-BC96-3F1A-84236679093D}"/>
              </a:ext>
            </a:extLst>
          </p:cNvPr>
          <p:cNvSpPr>
            <a:spLocks noGrp="1"/>
          </p:cNvSpPr>
          <p:nvPr>
            <p:ph type="title"/>
          </p:nvPr>
        </p:nvSpPr>
        <p:spPr>
          <a:xfrm>
            <a:off x="913795" y="330200"/>
            <a:ext cx="10353762" cy="970450"/>
          </a:xfrm>
        </p:spPr>
        <p:txBody>
          <a:bodyPr/>
          <a:lstStyle/>
          <a:p>
            <a:r>
              <a:rPr lang="sv-SE" b="1" dirty="0"/>
              <a:t>Aktivitetsgrupper</a:t>
            </a:r>
          </a:p>
        </p:txBody>
      </p:sp>
      <p:sp>
        <p:nvSpPr>
          <p:cNvPr id="3" name="Platshållare för innehåll 2">
            <a:extLst>
              <a:ext uri="{FF2B5EF4-FFF2-40B4-BE49-F238E27FC236}">
                <a16:creationId xmlns:a16="http://schemas.microsoft.com/office/drawing/2014/main" id="{BF2D6540-9096-6369-CED6-60E3C89E785B}"/>
              </a:ext>
            </a:extLst>
          </p:cNvPr>
          <p:cNvSpPr>
            <a:spLocks noGrp="1"/>
          </p:cNvSpPr>
          <p:nvPr>
            <p:ph idx="1"/>
          </p:nvPr>
        </p:nvSpPr>
        <p:spPr>
          <a:xfrm>
            <a:off x="913794" y="1732449"/>
            <a:ext cx="10897205" cy="4706451"/>
          </a:xfrm>
        </p:spPr>
        <p:txBody>
          <a:bodyPr>
            <a:normAutofit fontScale="92500" lnSpcReduction="20000"/>
          </a:bodyPr>
          <a:lstStyle/>
          <a:p>
            <a:pPr marL="36900" indent="0">
              <a:buNone/>
            </a:pPr>
            <a:r>
              <a:rPr lang="sv-SE" sz="2600" b="1" dirty="0">
                <a:solidFill>
                  <a:srgbClr val="00B050"/>
                </a:solidFill>
                <a:effectLst/>
              </a:rPr>
              <a:t>Grupperna									Ansvarig månad</a:t>
            </a:r>
            <a:endParaRPr lang="sv-SE" sz="2600" dirty="0">
              <a:solidFill>
                <a:srgbClr val="00B050"/>
              </a:solidFill>
              <a:effectLst/>
            </a:endParaRPr>
          </a:p>
          <a:p>
            <a:pPr marL="36900" indent="0">
              <a:buNone/>
            </a:pPr>
            <a:endParaRPr lang="sv-SE" dirty="0">
              <a:solidFill>
                <a:schemeClr val="bg1"/>
              </a:solidFill>
              <a:effectLst/>
            </a:endParaRPr>
          </a:p>
          <a:p>
            <a:pPr marL="36900" indent="0">
              <a:buNone/>
            </a:pPr>
            <a:r>
              <a:rPr lang="sv-SE" b="1" dirty="0">
                <a:solidFill>
                  <a:schemeClr val="accent1"/>
                </a:solidFill>
                <a:effectLst/>
              </a:rPr>
              <a:t>Grupp 1 </a:t>
            </a:r>
            <a:r>
              <a:rPr lang="sv-SE" dirty="0">
                <a:effectLst/>
              </a:rPr>
              <a:t>- Ansvarig ledare </a:t>
            </a:r>
            <a:r>
              <a:rPr lang="sv-SE" b="1" dirty="0">
                <a:solidFill>
                  <a:srgbClr val="0070C0"/>
                </a:solidFill>
                <a:effectLst/>
              </a:rPr>
              <a:t>Alma					</a:t>
            </a:r>
            <a:r>
              <a:rPr lang="sv-SE" b="1" dirty="0">
                <a:solidFill>
                  <a:schemeClr val="bg1"/>
                </a:solidFill>
                <a:effectLst/>
              </a:rPr>
              <a:t>Februari &amp; Juni</a:t>
            </a:r>
          </a:p>
          <a:p>
            <a:pPr marL="36900" indent="0">
              <a:buNone/>
            </a:pPr>
            <a:r>
              <a:rPr lang="sv-SE" dirty="0">
                <a:effectLst/>
              </a:rPr>
              <a:t>Emelie, Lisa, Nova, Svea</a:t>
            </a:r>
            <a:br>
              <a:rPr lang="sv-SE" dirty="0">
                <a:effectLst/>
              </a:rPr>
            </a:br>
            <a:endParaRPr lang="sv-SE" dirty="0">
              <a:effectLst/>
            </a:endParaRPr>
          </a:p>
          <a:p>
            <a:pPr marL="36900" indent="0">
              <a:buNone/>
            </a:pPr>
            <a:r>
              <a:rPr lang="sv-SE" b="1" dirty="0">
                <a:solidFill>
                  <a:schemeClr val="accent1"/>
                </a:solidFill>
                <a:effectLst/>
              </a:rPr>
              <a:t>Grupp 2 </a:t>
            </a:r>
            <a:r>
              <a:rPr lang="sv-SE" dirty="0">
                <a:effectLst/>
              </a:rPr>
              <a:t>Ansvarig ledare </a:t>
            </a:r>
            <a:r>
              <a:rPr lang="sv-SE" b="1" dirty="0">
                <a:solidFill>
                  <a:srgbClr val="0070C0"/>
                </a:solidFill>
                <a:effectLst/>
              </a:rPr>
              <a:t>Clara					</a:t>
            </a:r>
            <a:r>
              <a:rPr lang="sv-SE" b="1" dirty="0">
                <a:solidFill>
                  <a:schemeClr val="bg1"/>
                </a:solidFill>
                <a:effectLst/>
              </a:rPr>
              <a:t>Mars &amp; Augusti</a:t>
            </a:r>
          </a:p>
          <a:p>
            <a:pPr marL="36900" indent="0">
              <a:buNone/>
            </a:pPr>
            <a:r>
              <a:rPr lang="sv-SE" dirty="0">
                <a:effectLst/>
              </a:rPr>
              <a:t>Ellen, Sanna H, Minna E, Fia</a:t>
            </a:r>
            <a:br>
              <a:rPr lang="sv-SE" dirty="0">
                <a:effectLst/>
              </a:rPr>
            </a:br>
            <a:endParaRPr lang="sv-SE" dirty="0">
              <a:effectLst/>
            </a:endParaRPr>
          </a:p>
          <a:p>
            <a:pPr marL="36900" indent="0">
              <a:buNone/>
            </a:pPr>
            <a:r>
              <a:rPr lang="sv-SE" b="1" dirty="0">
                <a:solidFill>
                  <a:schemeClr val="accent1"/>
                </a:solidFill>
                <a:effectLst/>
              </a:rPr>
              <a:t>Grupp 3 </a:t>
            </a:r>
            <a:r>
              <a:rPr lang="sv-SE" dirty="0">
                <a:effectLst/>
              </a:rPr>
              <a:t>Ansvarig ledare </a:t>
            </a:r>
            <a:r>
              <a:rPr lang="sv-SE" b="1" dirty="0">
                <a:solidFill>
                  <a:srgbClr val="0070C0"/>
                </a:solidFill>
                <a:effectLst/>
              </a:rPr>
              <a:t>Tuva						</a:t>
            </a:r>
            <a:r>
              <a:rPr lang="sv-SE" b="1" dirty="0">
                <a:solidFill>
                  <a:schemeClr val="bg1"/>
                </a:solidFill>
                <a:effectLst/>
              </a:rPr>
              <a:t>April &amp; September</a:t>
            </a:r>
          </a:p>
          <a:p>
            <a:pPr marL="36900" indent="0">
              <a:buNone/>
            </a:pPr>
            <a:r>
              <a:rPr lang="sv-SE" dirty="0">
                <a:effectLst/>
              </a:rPr>
              <a:t>Tyra, Sanna G, Minna W, Josefine</a:t>
            </a:r>
            <a:br>
              <a:rPr lang="sv-SE" dirty="0">
                <a:effectLst/>
              </a:rPr>
            </a:br>
            <a:endParaRPr lang="sv-SE" dirty="0">
              <a:effectLst/>
            </a:endParaRPr>
          </a:p>
          <a:p>
            <a:pPr marL="36900" indent="0">
              <a:buNone/>
            </a:pPr>
            <a:r>
              <a:rPr lang="sv-SE" b="1" dirty="0">
                <a:solidFill>
                  <a:schemeClr val="accent1"/>
                </a:solidFill>
                <a:effectLst/>
              </a:rPr>
              <a:t>Grupp 4 </a:t>
            </a:r>
            <a:r>
              <a:rPr lang="sv-SE" dirty="0">
                <a:effectLst/>
              </a:rPr>
              <a:t>Ansvarig ledare </a:t>
            </a:r>
            <a:r>
              <a:rPr lang="sv-SE" b="1" dirty="0">
                <a:solidFill>
                  <a:srgbClr val="0070C0"/>
                </a:solidFill>
                <a:effectLst/>
              </a:rPr>
              <a:t>Johanna					</a:t>
            </a:r>
            <a:r>
              <a:rPr lang="sv-SE" b="1" dirty="0">
                <a:solidFill>
                  <a:schemeClr val="bg1"/>
                </a:solidFill>
                <a:effectLst/>
              </a:rPr>
              <a:t>Maj &amp; Oktober</a:t>
            </a:r>
            <a:endParaRPr lang="sv-SE" dirty="0">
              <a:solidFill>
                <a:schemeClr val="bg1"/>
              </a:solidFill>
              <a:effectLst/>
            </a:endParaRPr>
          </a:p>
          <a:p>
            <a:pPr marL="36900" indent="0">
              <a:buNone/>
            </a:pPr>
            <a:r>
              <a:rPr lang="sv-SE" dirty="0">
                <a:effectLst/>
              </a:rPr>
              <a:t>Tilde, Stina, Sandra</a:t>
            </a:r>
          </a:p>
        </p:txBody>
      </p:sp>
      <p:pic>
        <p:nvPicPr>
          <p:cNvPr id="4" name="Bildobjekt 3" descr="En bild som visar Grafik, logotyp, symbol, skiss&#10;&#10;Automatiskt genererad beskrivning">
            <a:extLst>
              <a:ext uri="{FF2B5EF4-FFF2-40B4-BE49-F238E27FC236}">
                <a16:creationId xmlns:a16="http://schemas.microsoft.com/office/drawing/2014/main" id="{B7A6578C-99F8-E4B8-B1B7-073F6CB261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9749535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099979" y="243919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521048" y="454518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6117419" y="265157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5688066" y="149534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098761" y="325740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4267573" y="163200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2911186" y="89881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5856878" y="417449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2423757" y="290368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4601973" y="454518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470466" y="248234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272384" y="252849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376400" y="349125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706926" y="504446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729390" y="371947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6515001" y="136735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656718" y="263208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3073378" y="477100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2670247" y="201177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CE796EED-C600-4FB2-B3AA-D157028596E0}"/>
              </a:ext>
            </a:extLst>
          </p:cNvPr>
          <p:cNvSpPr/>
          <p:nvPr/>
        </p:nvSpPr>
        <p:spPr>
          <a:xfrm>
            <a:off x="2219727" y="329342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4" name="Ellips 33">
            <a:extLst>
              <a:ext uri="{FF2B5EF4-FFF2-40B4-BE49-F238E27FC236}">
                <a16:creationId xmlns:a16="http://schemas.microsoft.com/office/drawing/2014/main" id="{0CF9C2E1-4120-4859-A554-20E00855BCC8}"/>
              </a:ext>
            </a:extLst>
          </p:cNvPr>
          <p:cNvSpPr/>
          <p:nvPr/>
        </p:nvSpPr>
        <p:spPr>
          <a:xfrm>
            <a:off x="2361783" y="209338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cxnSp>
        <p:nvCxnSpPr>
          <p:cNvPr id="27" name="Rak pilkoppling 26">
            <a:extLst>
              <a:ext uri="{FF2B5EF4-FFF2-40B4-BE49-F238E27FC236}">
                <a16:creationId xmlns:a16="http://schemas.microsoft.com/office/drawing/2014/main" id="{777A5A3B-9C07-4AC3-9801-5342B062D6AB}"/>
              </a:ext>
            </a:extLst>
          </p:cNvPr>
          <p:cNvCxnSpPr>
            <a:cxnSpLocks/>
          </p:cNvCxnSpPr>
          <p:nvPr/>
        </p:nvCxnSpPr>
        <p:spPr>
          <a:xfrm flipV="1">
            <a:off x="2856319" y="1236443"/>
            <a:ext cx="741342" cy="793770"/>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1" name="Rektangel 30">
            <a:extLst>
              <a:ext uri="{FF2B5EF4-FFF2-40B4-BE49-F238E27FC236}">
                <a16:creationId xmlns:a16="http://schemas.microsoft.com/office/drawing/2014/main" id="{00465D6B-CA19-4407-9E16-CFF78384A1C8}"/>
              </a:ext>
            </a:extLst>
          </p:cNvPr>
          <p:cNvSpPr/>
          <p:nvPr/>
        </p:nvSpPr>
        <p:spPr>
          <a:xfrm>
            <a:off x="4670798" y="238389"/>
            <a:ext cx="3326843" cy="8091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2" name="Rektangel 31">
            <a:extLst>
              <a:ext uri="{FF2B5EF4-FFF2-40B4-BE49-F238E27FC236}">
                <a16:creationId xmlns:a16="http://schemas.microsoft.com/office/drawing/2014/main" id="{B4FF4D79-56B5-4814-B74D-7704B50467CE}"/>
              </a:ext>
            </a:extLst>
          </p:cNvPr>
          <p:cNvSpPr/>
          <p:nvPr/>
        </p:nvSpPr>
        <p:spPr>
          <a:xfrm>
            <a:off x="4946083" y="337036"/>
            <a:ext cx="2776274" cy="584775"/>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w="0"/>
                <a:solidFill>
                  <a:srgbClr val="FFFFFF"/>
                </a:solidFill>
                <a:effectLst>
                  <a:outerShdw blurRad="38100" dist="19050" dir="2700000" algn="tl" rotWithShape="0">
                    <a:srgbClr val="000000">
                      <a:alpha val="40000"/>
                    </a:srgbClr>
                  </a:outerShdw>
                </a:effectLst>
                <a:uLnTx/>
                <a:uFillTx/>
                <a:latin typeface="Rockwell Extra Bold" panose="02060903040505020403" pitchFamily="18" charset="0"/>
                <a:ea typeface="+mn-ea"/>
                <a:cs typeface="+mn-cs"/>
              </a:rPr>
              <a:t>Lyfta laget</a:t>
            </a:r>
          </a:p>
        </p:txBody>
      </p:sp>
      <p:sp>
        <p:nvSpPr>
          <p:cNvPr id="35" name="Rektangel 34">
            <a:extLst>
              <a:ext uri="{FF2B5EF4-FFF2-40B4-BE49-F238E27FC236}">
                <a16:creationId xmlns:a16="http://schemas.microsoft.com/office/drawing/2014/main" id="{AEA0DF5F-9801-4714-A7EB-AD8A20E94613}"/>
              </a:ext>
            </a:extLst>
          </p:cNvPr>
          <p:cNvSpPr/>
          <p:nvPr/>
        </p:nvSpPr>
        <p:spPr>
          <a:xfrm>
            <a:off x="4670797" y="5823431"/>
            <a:ext cx="3326843" cy="8091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6" name="Rektangel 35">
            <a:extLst>
              <a:ext uri="{FF2B5EF4-FFF2-40B4-BE49-F238E27FC236}">
                <a16:creationId xmlns:a16="http://schemas.microsoft.com/office/drawing/2014/main" id="{C881A30B-FC49-43A0-885D-87A48CBC8C5C}"/>
              </a:ext>
            </a:extLst>
          </p:cNvPr>
          <p:cNvSpPr/>
          <p:nvPr/>
        </p:nvSpPr>
        <p:spPr>
          <a:xfrm>
            <a:off x="5019620" y="5902479"/>
            <a:ext cx="2705612" cy="584775"/>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w="0"/>
                <a:solidFill>
                  <a:srgbClr val="FFFFFF"/>
                </a:solidFill>
                <a:effectLst>
                  <a:outerShdw blurRad="38100" dist="19050" dir="2700000" algn="tl" rotWithShape="0">
                    <a:srgbClr val="000000">
                      <a:alpha val="40000"/>
                    </a:srgbClr>
                  </a:outerShdw>
                </a:effectLst>
                <a:uLnTx/>
                <a:uFillTx/>
                <a:latin typeface="Rockwell Extra Bold" panose="02060903040505020403" pitchFamily="18" charset="0"/>
                <a:ea typeface="+mn-ea"/>
                <a:cs typeface="+mn-cs"/>
              </a:rPr>
              <a:t>Exempel 1</a:t>
            </a:r>
          </a:p>
        </p:txBody>
      </p:sp>
    </p:spTree>
    <p:extLst>
      <p:ext uri="{BB962C8B-B14F-4D97-AF65-F5344CB8AC3E}">
        <p14:creationId xmlns:p14="http://schemas.microsoft.com/office/powerpoint/2010/main" val="508551816"/>
      </p:ext>
    </p:extLst>
  </p:cSld>
  <p:clrMapOvr>
    <a:masterClrMapping/>
  </p:clrMapOvr>
  <p:extLst>
    <p:ext uri="{6950BFC3-D8DA-4A85-94F7-54DA5524770B}">
      <p188:commentRel xmlns:p188="http://schemas.microsoft.com/office/powerpoint/2018/8/main" r:id="rId3"/>
    </p:ext>
  </p:extLs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099979" y="243919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521048" y="454518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6117419" y="265157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5688066" y="149534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3437604" y="361514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4267573" y="163200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3518158" y="87764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5856878" y="417449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3059761" y="310636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4601973" y="454518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870503" y="233753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179093" y="167551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376400" y="349125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706926" y="504446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729390" y="371947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6515001" y="136735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656718" y="263208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3073378" y="477100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3817461" y="106763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CE796EED-C600-4FB2-B3AA-D157028596E0}"/>
              </a:ext>
            </a:extLst>
          </p:cNvPr>
          <p:cNvSpPr/>
          <p:nvPr/>
        </p:nvSpPr>
        <p:spPr>
          <a:xfrm>
            <a:off x="2219727" y="329342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4" name="Ellips 33">
            <a:extLst>
              <a:ext uri="{FF2B5EF4-FFF2-40B4-BE49-F238E27FC236}">
                <a16:creationId xmlns:a16="http://schemas.microsoft.com/office/drawing/2014/main" id="{0CF9C2E1-4120-4859-A554-20E00855BCC8}"/>
              </a:ext>
            </a:extLst>
          </p:cNvPr>
          <p:cNvSpPr/>
          <p:nvPr/>
        </p:nvSpPr>
        <p:spPr>
          <a:xfrm>
            <a:off x="2361783" y="209338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pic>
        <p:nvPicPr>
          <p:cNvPr id="4" name="Bild 3" descr="Marknadsföring med hel fyllning">
            <a:extLst>
              <a:ext uri="{FF2B5EF4-FFF2-40B4-BE49-F238E27FC236}">
                <a16:creationId xmlns:a16="http://schemas.microsoft.com/office/drawing/2014/main" id="{F07A5CD4-D0FF-46B7-84A0-349B0A3E58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89860" y="1952589"/>
            <a:ext cx="524549" cy="524549"/>
          </a:xfrm>
          <a:prstGeom prst="rect">
            <a:avLst/>
          </a:prstGeom>
        </p:spPr>
      </p:pic>
      <p:cxnSp>
        <p:nvCxnSpPr>
          <p:cNvPr id="31" name="Rak pilkoppling 30">
            <a:extLst>
              <a:ext uri="{FF2B5EF4-FFF2-40B4-BE49-F238E27FC236}">
                <a16:creationId xmlns:a16="http://schemas.microsoft.com/office/drawing/2014/main" id="{60867976-A329-4BEF-967A-FEF9693C1E55}"/>
              </a:ext>
            </a:extLst>
          </p:cNvPr>
          <p:cNvCxnSpPr>
            <a:cxnSpLocks/>
          </p:cNvCxnSpPr>
          <p:nvPr/>
        </p:nvCxnSpPr>
        <p:spPr>
          <a:xfrm>
            <a:off x="2898120" y="2238454"/>
            <a:ext cx="1538265" cy="47476"/>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Rak pilkoppling 31">
            <a:extLst>
              <a:ext uri="{FF2B5EF4-FFF2-40B4-BE49-F238E27FC236}">
                <a16:creationId xmlns:a16="http://schemas.microsoft.com/office/drawing/2014/main" id="{1B54E2E4-7935-4C61-B703-3E661D0D657E}"/>
              </a:ext>
            </a:extLst>
          </p:cNvPr>
          <p:cNvCxnSpPr>
            <a:cxnSpLocks/>
          </p:cNvCxnSpPr>
          <p:nvPr/>
        </p:nvCxnSpPr>
        <p:spPr>
          <a:xfrm flipV="1">
            <a:off x="2639442" y="3457067"/>
            <a:ext cx="1269154" cy="44319"/>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5" name="Rak pilkoppling 34">
            <a:extLst>
              <a:ext uri="{FF2B5EF4-FFF2-40B4-BE49-F238E27FC236}">
                <a16:creationId xmlns:a16="http://schemas.microsoft.com/office/drawing/2014/main" id="{2575DF06-8345-4A88-88E3-D214919ABCCD}"/>
              </a:ext>
            </a:extLst>
          </p:cNvPr>
          <p:cNvCxnSpPr>
            <a:cxnSpLocks/>
          </p:cNvCxnSpPr>
          <p:nvPr/>
        </p:nvCxnSpPr>
        <p:spPr>
          <a:xfrm flipV="1">
            <a:off x="2902889" y="4552429"/>
            <a:ext cx="1364684" cy="120984"/>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7" name="Rak pilkoppling 36">
            <a:extLst>
              <a:ext uri="{FF2B5EF4-FFF2-40B4-BE49-F238E27FC236}">
                <a16:creationId xmlns:a16="http://schemas.microsoft.com/office/drawing/2014/main" id="{E760972B-4374-4866-B10B-75D37192478C}"/>
              </a:ext>
            </a:extLst>
          </p:cNvPr>
          <p:cNvCxnSpPr>
            <a:cxnSpLocks/>
          </p:cNvCxnSpPr>
          <p:nvPr/>
        </p:nvCxnSpPr>
        <p:spPr>
          <a:xfrm flipV="1">
            <a:off x="3775229" y="3426220"/>
            <a:ext cx="995556" cy="338452"/>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9" name="Rak pilkoppling 38">
            <a:extLst>
              <a:ext uri="{FF2B5EF4-FFF2-40B4-BE49-F238E27FC236}">
                <a16:creationId xmlns:a16="http://schemas.microsoft.com/office/drawing/2014/main" id="{4FF41778-AD3F-496A-AC0D-EDD661FC2500}"/>
              </a:ext>
            </a:extLst>
          </p:cNvPr>
          <p:cNvCxnSpPr>
            <a:cxnSpLocks/>
          </p:cNvCxnSpPr>
          <p:nvPr/>
        </p:nvCxnSpPr>
        <p:spPr>
          <a:xfrm>
            <a:off x="4664092" y="1909362"/>
            <a:ext cx="735222" cy="403456"/>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41" name="Bild 40" descr="Marknadsföring med hel fyllning">
            <a:extLst>
              <a:ext uri="{FF2B5EF4-FFF2-40B4-BE49-F238E27FC236}">
                <a16:creationId xmlns:a16="http://schemas.microsoft.com/office/drawing/2014/main" id="{AA3BD439-6D60-4516-A86F-10DE0F80F9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58944" y="3128993"/>
            <a:ext cx="524549" cy="524549"/>
          </a:xfrm>
          <a:prstGeom prst="rect">
            <a:avLst/>
          </a:prstGeom>
        </p:spPr>
      </p:pic>
    </p:spTree>
    <p:extLst>
      <p:ext uri="{BB962C8B-B14F-4D97-AF65-F5344CB8AC3E}">
        <p14:creationId xmlns:p14="http://schemas.microsoft.com/office/powerpoint/2010/main" val="3352099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5281033" y="265165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4179897" y="341834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6369301" y="23588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716510" y="132599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5792800" y="322464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5488531" y="166362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128806" y="90268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351917" y="344399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3714807" y="349373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4601973" y="454518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4562167" y="233857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164545" y="203021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376400" y="349125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706926" y="504446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729390" y="371947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6515001" y="136735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656718" y="263208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3687140" y="454942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5505796" y="107709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CE796EED-C600-4FB2-B3AA-D157028596E0}"/>
              </a:ext>
            </a:extLst>
          </p:cNvPr>
          <p:cNvSpPr/>
          <p:nvPr/>
        </p:nvSpPr>
        <p:spPr>
          <a:xfrm>
            <a:off x="4179897" y="265165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4" name="Ellips 33">
            <a:extLst>
              <a:ext uri="{FF2B5EF4-FFF2-40B4-BE49-F238E27FC236}">
                <a16:creationId xmlns:a16="http://schemas.microsoft.com/office/drawing/2014/main" id="{0CF9C2E1-4120-4859-A554-20E00855BCC8}"/>
              </a:ext>
            </a:extLst>
          </p:cNvPr>
          <p:cNvSpPr/>
          <p:nvPr/>
        </p:nvSpPr>
        <p:spPr>
          <a:xfrm>
            <a:off x="4207587" y="170498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cxnSp>
        <p:nvCxnSpPr>
          <p:cNvPr id="7" name="Rak koppling 6">
            <a:extLst>
              <a:ext uri="{FF2B5EF4-FFF2-40B4-BE49-F238E27FC236}">
                <a16:creationId xmlns:a16="http://schemas.microsoft.com/office/drawing/2014/main" id="{868C15C7-5DD0-4F8E-B194-9F6E71DDC6AF}"/>
              </a:ext>
            </a:extLst>
          </p:cNvPr>
          <p:cNvCxnSpPr>
            <a:cxnSpLocks/>
          </p:cNvCxnSpPr>
          <p:nvPr/>
        </p:nvCxnSpPr>
        <p:spPr>
          <a:xfrm>
            <a:off x="4348709" y="670687"/>
            <a:ext cx="0" cy="558497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10646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099979" y="243919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521048" y="454518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5496150" y="300242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5688066" y="149534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098761" y="325740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4267573" y="163200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2254944" y="129207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5700160" y="425299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2423757" y="290368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4601973" y="454518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470466" y="248234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601972" y="210705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376400" y="349125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5856878" y="519384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5833775" y="390028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5758374" y="172259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5808982" y="291406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3073378" y="477100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2641187" y="130421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CE796EED-C600-4FB2-B3AA-D157028596E0}"/>
              </a:ext>
            </a:extLst>
          </p:cNvPr>
          <p:cNvSpPr/>
          <p:nvPr/>
        </p:nvSpPr>
        <p:spPr>
          <a:xfrm>
            <a:off x="2219727" y="329342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4" name="Ellips 33">
            <a:extLst>
              <a:ext uri="{FF2B5EF4-FFF2-40B4-BE49-F238E27FC236}">
                <a16:creationId xmlns:a16="http://schemas.microsoft.com/office/drawing/2014/main" id="{0CF9C2E1-4120-4859-A554-20E00855BCC8}"/>
              </a:ext>
            </a:extLst>
          </p:cNvPr>
          <p:cNvSpPr/>
          <p:nvPr/>
        </p:nvSpPr>
        <p:spPr>
          <a:xfrm>
            <a:off x="2361783" y="209338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cxnSp>
        <p:nvCxnSpPr>
          <p:cNvPr id="27" name="Rak pilkoppling 26">
            <a:extLst>
              <a:ext uri="{FF2B5EF4-FFF2-40B4-BE49-F238E27FC236}">
                <a16:creationId xmlns:a16="http://schemas.microsoft.com/office/drawing/2014/main" id="{777A5A3B-9C07-4AC3-9801-5342B062D6AB}"/>
              </a:ext>
            </a:extLst>
          </p:cNvPr>
          <p:cNvCxnSpPr>
            <a:cxnSpLocks/>
          </p:cNvCxnSpPr>
          <p:nvPr/>
        </p:nvCxnSpPr>
        <p:spPr>
          <a:xfrm flipV="1">
            <a:off x="2760032" y="1367359"/>
            <a:ext cx="3572905" cy="94059"/>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1" name="Rektangel 30">
            <a:extLst>
              <a:ext uri="{FF2B5EF4-FFF2-40B4-BE49-F238E27FC236}">
                <a16:creationId xmlns:a16="http://schemas.microsoft.com/office/drawing/2014/main" id="{93D02FF8-F9D5-41C3-98EC-CDF4A8000159}"/>
              </a:ext>
            </a:extLst>
          </p:cNvPr>
          <p:cNvSpPr/>
          <p:nvPr/>
        </p:nvSpPr>
        <p:spPr>
          <a:xfrm>
            <a:off x="4601972" y="140462"/>
            <a:ext cx="3064921" cy="8091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5" name="Rektangel 34">
            <a:extLst>
              <a:ext uri="{FF2B5EF4-FFF2-40B4-BE49-F238E27FC236}">
                <a16:creationId xmlns:a16="http://schemas.microsoft.com/office/drawing/2014/main" id="{5F04DDD8-968B-436B-9F2D-7C2C755526E0}"/>
              </a:ext>
            </a:extLst>
          </p:cNvPr>
          <p:cNvSpPr/>
          <p:nvPr/>
        </p:nvSpPr>
        <p:spPr>
          <a:xfrm>
            <a:off x="4746294" y="234791"/>
            <a:ext cx="2776274" cy="584775"/>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w="0"/>
                <a:solidFill>
                  <a:srgbClr val="FFFFFF"/>
                </a:solidFill>
                <a:effectLst>
                  <a:outerShdw blurRad="38100" dist="19050" dir="2700000" algn="tl" rotWithShape="0">
                    <a:srgbClr val="000000">
                      <a:alpha val="40000"/>
                    </a:srgbClr>
                  </a:outerShdw>
                </a:effectLst>
                <a:uLnTx/>
                <a:uFillTx/>
                <a:latin typeface="Rockwell Extra Bold" panose="02060903040505020403" pitchFamily="18" charset="0"/>
                <a:ea typeface="+mn-ea"/>
                <a:cs typeface="+mn-cs"/>
              </a:rPr>
              <a:t>Lyfta laget</a:t>
            </a:r>
          </a:p>
        </p:txBody>
      </p:sp>
      <p:sp>
        <p:nvSpPr>
          <p:cNvPr id="36" name="Rektangel 35">
            <a:extLst>
              <a:ext uri="{FF2B5EF4-FFF2-40B4-BE49-F238E27FC236}">
                <a16:creationId xmlns:a16="http://schemas.microsoft.com/office/drawing/2014/main" id="{3C457D55-616A-422E-A00A-14352F54D369}"/>
              </a:ext>
            </a:extLst>
          </p:cNvPr>
          <p:cNvSpPr/>
          <p:nvPr/>
        </p:nvSpPr>
        <p:spPr>
          <a:xfrm>
            <a:off x="4471010" y="5768279"/>
            <a:ext cx="3326843" cy="8091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7" name="Rektangel 36">
            <a:extLst>
              <a:ext uri="{FF2B5EF4-FFF2-40B4-BE49-F238E27FC236}">
                <a16:creationId xmlns:a16="http://schemas.microsoft.com/office/drawing/2014/main" id="{04F8312A-78E8-4275-B97A-6CA494E94AC2}"/>
              </a:ext>
            </a:extLst>
          </p:cNvPr>
          <p:cNvSpPr/>
          <p:nvPr/>
        </p:nvSpPr>
        <p:spPr>
          <a:xfrm>
            <a:off x="4749358" y="5903721"/>
            <a:ext cx="2705612" cy="584775"/>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w="0"/>
                <a:solidFill>
                  <a:srgbClr val="FFFFFF"/>
                </a:solidFill>
                <a:effectLst>
                  <a:outerShdw blurRad="38100" dist="19050" dir="2700000" algn="tl" rotWithShape="0">
                    <a:srgbClr val="000000">
                      <a:alpha val="40000"/>
                    </a:srgbClr>
                  </a:outerShdw>
                </a:effectLst>
                <a:uLnTx/>
                <a:uFillTx/>
                <a:latin typeface="Rockwell Extra Bold" panose="02060903040505020403" pitchFamily="18" charset="0"/>
                <a:ea typeface="+mn-ea"/>
                <a:cs typeface="+mn-cs"/>
              </a:rPr>
              <a:t>Exempel 2</a:t>
            </a:r>
          </a:p>
        </p:txBody>
      </p:sp>
    </p:spTree>
    <p:extLst>
      <p:ext uri="{BB962C8B-B14F-4D97-AF65-F5344CB8AC3E}">
        <p14:creationId xmlns:p14="http://schemas.microsoft.com/office/powerpoint/2010/main" val="2426849539"/>
      </p:ext>
    </p:extLst>
  </p:cSld>
  <p:clrMapOvr>
    <a:masterClrMapping/>
  </p:clrMapOvr>
  <p:extLst>
    <p:ext uri="{6950BFC3-D8DA-4A85-94F7-54DA5524770B}">
      <p188:commentRel xmlns:p188="http://schemas.microsoft.com/office/powerpoint/2018/8/main" r:id="rId3"/>
    </p:ext>
  </p:extLs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103330" y="256605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521048" y="454518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5496150" y="300242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064181" y="138190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098761" y="325740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4731864" y="14965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2254944" y="129207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5700160" y="425299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2423757" y="290368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4601973" y="454518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470466" y="248234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601972" y="210705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376400" y="349125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5856878" y="519384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5833775" y="390028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6007305" y="169527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5808982" y="291406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3073378" y="477100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6470676" y="1251168"/>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CE796EED-C600-4FB2-B3AA-D157028596E0}"/>
              </a:ext>
            </a:extLst>
          </p:cNvPr>
          <p:cNvSpPr/>
          <p:nvPr/>
        </p:nvSpPr>
        <p:spPr>
          <a:xfrm>
            <a:off x="2219727" y="329342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4" name="Ellips 33">
            <a:extLst>
              <a:ext uri="{FF2B5EF4-FFF2-40B4-BE49-F238E27FC236}">
                <a16:creationId xmlns:a16="http://schemas.microsoft.com/office/drawing/2014/main" id="{0CF9C2E1-4120-4859-A554-20E00855BCC8}"/>
              </a:ext>
            </a:extLst>
          </p:cNvPr>
          <p:cNvSpPr/>
          <p:nvPr/>
        </p:nvSpPr>
        <p:spPr>
          <a:xfrm>
            <a:off x="2361783" y="209338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cxnSp>
        <p:nvCxnSpPr>
          <p:cNvPr id="27" name="Rak pilkoppling 26">
            <a:extLst>
              <a:ext uri="{FF2B5EF4-FFF2-40B4-BE49-F238E27FC236}">
                <a16:creationId xmlns:a16="http://schemas.microsoft.com/office/drawing/2014/main" id="{777A5A3B-9C07-4AC3-9801-5342B062D6AB}"/>
              </a:ext>
            </a:extLst>
          </p:cNvPr>
          <p:cNvCxnSpPr>
            <a:cxnSpLocks/>
          </p:cNvCxnSpPr>
          <p:nvPr/>
        </p:nvCxnSpPr>
        <p:spPr>
          <a:xfrm>
            <a:off x="2760032" y="1461418"/>
            <a:ext cx="1164854" cy="0"/>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28" name="Bild 27" descr="Marknadsföring med hel fyllning">
            <a:extLst>
              <a:ext uri="{FF2B5EF4-FFF2-40B4-BE49-F238E27FC236}">
                <a16:creationId xmlns:a16="http://schemas.microsoft.com/office/drawing/2014/main" id="{20F565A6-8F6B-4D1B-9F99-DC1C7F049B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89860" y="1952589"/>
            <a:ext cx="524549" cy="524549"/>
          </a:xfrm>
          <a:prstGeom prst="rect">
            <a:avLst/>
          </a:prstGeom>
        </p:spPr>
      </p:pic>
      <p:pic>
        <p:nvPicPr>
          <p:cNvPr id="31" name="Bild 30" descr="Marknadsföring med hel fyllning">
            <a:extLst>
              <a:ext uri="{FF2B5EF4-FFF2-40B4-BE49-F238E27FC236}">
                <a16:creationId xmlns:a16="http://schemas.microsoft.com/office/drawing/2014/main" id="{093C5346-F913-4D60-995A-A7ABDB0AD2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75430" y="3187640"/>
            <a:ext cx="524549" cy="524549"/>
          </a:xfrm>
          <a:prstGeom prst="rect">
            <a:avLst/>
          </a:prstGeom>
        </p:spPr>
      </p:pic>
      <p:cxnSp>
        <p:nvCxnSpPr>
          <p:cNvPr id="32" name="Rak pilkoppling 31">
            <a:extLst>
              <a:ext uri="{FF2B5EF4-FFF2-40B4-BE49-F238E27FC236}">
                <a16:creationId xmlns:a16="http://schemas.microsoft.com/office/drawing/2014/main" id="{B718A7C6-3559-4E8F-8FAB-5F716465F157}"/>
              </a:ext>
            </a:extLst>
          </p:cNvPr>
          <p:cNvCxnSpPr>
            <a:cxnSpLocks/>
          </p:cNvCxnSpPr>
          <p:nvPr/>
        </p:nvCxnSpPr>
        <p:spPr>
          <a:xfrm>
            <a:off x="2753433" y="2246864"/>
            <a:ext cx="1164854" cy="0"/>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5" name="Rak pilkoppling 34">
            <a:extLst>
              <a:ext uri="{FF2B5EF4-FFF2-40B4-BE49-F238E27FC236}">
                <a16:creationId xmlns:a16="http://schemas.microsoft.com/office/drawing/2014/main" id="{32F5ACB1-8C82-4B20-9EE7-D6BE5945B376}"/>
              </a:ext>
            </a:extLst>
          </p:cNvPr>
          <p:cNvCxnSpPr>
            <a:cxnSpLocks/>
          </p:cNvCxnSpPr>
          <p:nvPr/>
        </p:nvCxnSpPr>
        <p:spPr>
          <a:xfrm>
            <a:off x="2753433" y="3491259"/>
            <a:ext cx="1164854" cy="0"/>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6" name="Rak pilkoppling 35">
            <a:extLst>
              <a:ext uri="{FF2B5EF4-FFF2-40B4-BE49-F238E27FC236}">
                <a16:creationId xmlns:a16="http://schemas.microsoft.com/office/drawing/2014/main" id="{9082787A-D6F8-476B-BB28-30470A255C83}"/>
              </a:ext>
            </a:extLst>
          </p:cNvPr>
          <p:cNvCxnSpPr>
            <a:cxnSpLocks/>
          </p:cNvCxnSpPr>
          <p:nvPr/>
        </p:nvCxnSpPr>
        <p:spPr>
          <a:xfrm>
            <a:off x="2888039" y="4767038"/>
            <a:ext cx="1164854" cy="0"/>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7" name="Rak pilkoppling 36">
            <a:extLst>
              <a:ext uri="{FF2B5EF4-FFF2-40B4-BE49-F238E27FC236}">
                <a16:creationId xmlns:a16="http://schemas.microsoft.com/office/drawing/2014/main" id="{486DFCFB-EADB-44A2-858B-AE61E75231DA}"/>
              </a:ext>
            </a:extLst>
          </p:cNvPr>
          <p:cNvCxnSpPr>
            <a:cxnSpLocks/>
          </p:cNvCxnSpPr>
          <p:nvPr/>
        </p:nvCxnSpPr>
        <p:spPr>
          <a:xfrm>
            <a:off x="3470466" y="2734870"/>
            <a:ext cx="1164854" cy="0"/>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Rak pilkoppling 37">
            <a:extLst>
              <a:ext uri="{FF2B5EF4-FFF2-40B4-BE49-F238E27FC236}">
                <a16:creationId xmlns:a16="http://schemas.microsoft.com/office/drawing/2014/main" id="{166DE27B-7A6E-4EEE-BBE4-FA1D73175F48}"/>
              </a:ext>
            </a:extLst>
          </p:cNvPr>
          <p:cNvCxnSpPr>
            <a:cxnSpLocks/>
          </p:cNvCxnSpPr>
          <p:nvPr/>
        </p:nvCxnSpPr>
        <p:spPr>
          <a:xfrm>
            <a:off x="5120085" y="1719529"/>
            <a:ext cx="580075" cy="313373"/>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9" name="Rak pilkoppling 38">
            <a:extLst>
              <a:ext uri="{FF2B5EF4-FFF2-40B4-BE49-F238E27FC236}">
                <a16:creationId xmlns:a16="http://schemas.microsoft.com/office/drawing/2014/main" id="{96D970DB-A19C-4B92-A070-014D89314F78}"/>
              </a:ext>
            </a:extLst>
          </p:cNvPr>
          <p:cNvCxnSpPr>
            <a:cxnSpLocks/>
          </p:cNvCxnSpPr>
          <p:nvPr/>
        </p:nvCxnSpPr>
        <p:spPr>
          <a:xfrm flipV="1">
            <a:off x="4545212" y="2819971"/>
            <a:ext cx="864910" cy="572115"/>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549720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5383233" y="231254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4036212" y="462445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6867433" y="31424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7433042" y="118155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6753473" y="228377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6272244" y="173572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3898094" y="12746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5700160" y="425299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3600514" y="344629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4601973" y="454518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734420" y="248135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601972" y="210705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376400" y="349125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098744" y="478206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922286" y="379021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095417" y="187621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091099" y="288539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3938139" y="515049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7770667" y="1181558"/>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CE796EED-C600-4FB2-B3AA-D157028596E0}"/>
              </a:ext>
            </a:extLst>
          </p:cNvPr>
          <p:cNvSpPr/>
          <p:nvPr/>
        </p:nvSpPr>
        <p:spPr>
          <a:xfrm>
            <a:off x="3938140" y="333246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4" name="Ellips 33">
            <a:extLst>
              <a:ext uri="{FF2B5EF4-FFF2-40B4-BE49-F238E27FC236}">
                <a16:creationId xmlns:a16="http://schemas.microsoft.com/office/drawing/2014/main" id="{0CF9C2E1-4120-4859-A554-20E00855BCC8}"/>
              </a:ext>
            </a:extLst>
          </p:cNvPr>
          <p:cNvSpPr/>
          <p:nvPr/>
        </p:nvSpPr>
        <p:spPr>
          <a:xfrm>
            <a:off x="3898094" y="212094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pic>
        <p:nvPicPr>
          <p:cNvPr id="40" name="Bild 39" descr="Marknadsföring med hel fyllning">
            <a:extLst>
              <a:ext uri="{FF2B5EF4-FFF2-40B4-BE49-F238E27FC236}">
                <a16:creationId xmlns:a16="http://schemas.microsoft.com/office/drawing/2014/main" id="{777D6BD6-540D-464A-905E-ACEA5627FA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56571" y="1883310"/>
            <a:ext cx="524549" cy="524549"/>
          </a:xfrm>
          <a:prstGeom prst="rect">
            <a:avLst/>
          </a:prstGeom>
        </p:spPr>
      </p:pic>
      <p:pic>
        <p:nvPicPr>
          <p:cNvPr id="41" name="Bild 40" descr="Marknadsföring med hel fyllning">
            <a:extLst>
              <a:ext uri="{FF2B5EF4-FFF2-40B4-BE49-F238E27FC236}">
                <a16:creationId xmlns:a16="http://schemas.microsoft.com/office/drawing/2014/main" id="{B8E8095E-5DB1-4462-9BCB-BD7EE79D3A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65843" y="3048976"/>
            <a:ext cx="524549" cy="524549"/>
          </a:xfrm>
          <a:prstGeom prst="rect">
            <a:avLst/>
          </a:prstGeom>
        </p:spPr>
      </p:pic>
      <p:cxnSp>
        <p:nvCxnSpPr>
          <p:cNvPr id="42" name="Rak pilkoppling 41">
            <a:extLst>
              <a:ext uri="{FF2B5EF4-FFF2-40B4-BE49-F238E27FC236}">
                <a16:creationId xmlns:a16="http://schemas.microsoft.com/office/drawing/2014/main" id="{AFEB3E2C-4C20-43D0-9AB0-64A70289E004}"/>
              </a:ext>
            </a:extLst>
          </p:cNvPr>
          <p:cNvCxnSpPr>
            <a:cxnSpLocks/>
          </p:cNvCxnSpPr>
          <p:nvPr/>
        </p:nvCxnSpPr>
        <p:spPr>
          <a:xfrm>
            <a:off x="4275764" y="1344778"/>
            <a:ext cx="1762021" cy="0"/>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3" name="Rak pilkoppling 42">
            <a:extLst>
              <a:ext uri="{FF2B5EF4-FFF2-40B4-BE49-F238E27FC236}">
                <a16:creationId xmlns:a16="http://schemas.microsoft.com/office/drawing/2014/main" id="{10BA4354-000F-4B28-8623-24F8339DEF9D}"/>
              </a:ext>
            </a:extLst>
          </p:cNvPr>
          <p:cNvCxnSpPr>
            <a:cxnSpLocks/>
          </p:cNvCxnSpPr>
          <p:nvPr/>
        </p:nvCxnSpPr>
        <p:spPr>
          <a:xfrm flipV="1">
            <a:off x="4235719" y="2283778"/>
            <a:ext cx="1802066" cy="28766"/>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4" name="Rak pilkoppling 43">
            <a:extLst>
              <a:ext uri="{FF2B5EF4-FFF2-40B4-BE49-F238E27FC236}">
                <a16:creationId xmlns:a16="http://schemas.microsoft.com/office/drawing/2014/main" id="{5B575372-9F53-475E-A935-DB2154F89264}"/>
              </a:ext>
            </a:extLst>
          </p:cNvPr>
          <p:cNvCxnSpPr>
            <a:cxnSpLocks/>
          </p:cNvCxnSpPr>
          <p:nvPr/>
        </p:nvCxnSpPr>
        <p:spPr>
          <a:xfrm>
            <a:off x="4373837" y="3416537"/>
            <a:ext cx="1548661" cy="74722"/>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5" name="Rak pilkoppling 44">
            <a:extLst>
              <a:ext uri="{FF2B5EF4-FFF2-40B4-BE49-F238E27FC236}">
                <a16:creationId xmlns:a16="http://schemas.microsoft.com/office/drawing/2014/main" id="{00479CA5-D888-4F8D-8890-A6953CD36834}"/>
              </a:ext>
            </a:extLst>
          </p:cNvPr>
          <p:cNvCxnSpPr>
            <a:cxnSpLocks/>
          </p:cNvCxnSpPr>
          <p:nvPr/>
        </p:nvCxnSpPr>
        <p:spPr>
          <a:xfrm flipV="1">
            <a:off x="4373837" y="4127835"/>
            <a:ext cx="1663948" cy="666674"/>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6" name="Rak pilkoppling 45">
            <a:extLst>
              <a:ext uri="{FF2B5EF4-FFF2-40B4-BE49-F238E27FC236}">
                <a16:creationId xmlns:a16="http://schemas.microsoft.com/office/drawing/2014/main" id="{6DD6FBB6-EF03-4E0D-B789-87AD9650E860}"/>
              </a:ext>
            </a:extLst>
          </p:cNvPr>
          <p:cNvCxnSpPr>
            <a:cxnSpLocks/>
            <a:endCxn id="12" idx="2"/>
          </p:cNvCxnSpPr>
          <p:nvPr/>
        </p:nvCxnSpPr>
        <p:spPr>
          <a:xfrm flipV="1">
            <a:off x="5810775" y="2452591"/>
            <a:ext cx="942698" cy="28766"/>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8" name="Rak pilkoppling 47">
            <a:extLst>
              <a:ext uri="{FF2B5EF4-FFF2-40B4-BE49-F238E27FC236}">
                <a16:creationId xmlns:a16="http://schemas.microsoft.com/office/drawing/2014/main" id="{27FE1C9D-E452-4196-AD4C-D687B9EC0B8F}"/>
              </a:ext>
            </a:extLst>
          </p:cNvPr>
          <p:cNvCxnSpPr>
            <a:cxnSpLocks/>
          </p:cNvCxnSpPr>
          <p:nvPr/>
        </p:nvCxnSpPr>
        <p:spPr>
          <a:xfrm>
            <a:off x="6677484" y="1883310"/>
            <a:ext cx="1275453" cy="190044"/>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0" name="Rak pilkoppling 49">
            <a:extLst>
              <a:ext uri="{FF2B5EF4-FFF2-40B4-BE49-F238E27FC236}">
                <a16:creationId xmlns:a16="http://schemas.microsoft.com/office/drawing/2014/main" id="{B63BEF98-F30E-4C53-AE60-FA6C546E2C0D}"/>
              </a:ext>
            </a:extLst>
          </p:cNvPr>
          <p:cNvCxnSpPr>
            <a:cxnSpLocks/>
          </p:cNvCxnSpPr>
          <p:nvPr/>
        </p:nvCxnSpPr>
        <p:spPr>
          <a:xfrm>
            <a:off x="7337333" y="3307616"/>
            <a:ext cx="615604" cy="24846"/>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3" name="Rak pilkoppling 52">
            <a:extLst>
              <a:ext uri="{FF2B5EF4-FFF2-40B4-BE49-F238E27FC236}">
                <a16:creationId xmlns:a16="http://schemas.microsoft.com/office/drawing/2014/main" id="{706C0004-64DE-4A66-B27F-BF40A1F53EF6}"/>
              </a:ext>
            </a:extLst>
          </p:cNvPr>
          <p:cNvCxnSpPr>
            <a:cxnSpLocks/>
          </p:cNvCxnSpPr>
          <p:nvPr/>
        </p:nvCxnSpPr>
        <p:spPr>
          <a:xfrm flipV="1">
            <a:off x="6095057" y="4127835"/>
            <a:ext cx="1857880" cy="265838"/>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5" name="Rak pilkoppling 54">
            <a:extLst>
              <a:ext uri="{FF2B5EF4-FFF2-40B4-BE49-F238E27FC236}">
                <a16:creationId xmlns:a16="http://schemas.microsoft.com/office/drawing/2014/main" id="{49E87180-4D08-4F56-9CBF-3EF297D26775}"/>
              </a:ext>
            </a:extLst>
          </p:cNvPr>
          <p:cNvCxnSpPr>
            <a:cxnSpLocks/>
          </p:cNvCxnSpPr>
          <p:nvPr/>
        </p:nvCxnSpPr>
        <p:spPr>
          <a:xfrm>
            <a:off x="7188240" y="2457130"/>
            <a:ext cx="582427" cy="24227"/>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972720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6977585" y="229746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5922498" y="394900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7985580" y="308859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9063309" y="140369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8213984" y="239766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7909525" y="187621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944499" y="110782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8010209" y="402841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5557858" y="267795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5794703" y="436603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6560703" y="317053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6191172" y="137382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149626" y="357352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8341148" y="476684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8856236" y="342622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8824318" y="19749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8740733" y="267357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6528797" y="501148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9374384" y="1572509"/>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CE796EED-C600-4FB2-B3AA-D157028596E0}"/>
              </a:ext>
            </a:extLst>
          </p:cNvPr>
          <p:cNvSpPr/>
          <p:nvPr/>
        </p:nvSpPr>
        <p:spPr>
          <a:xfrm>
            <a:off x="5961679" y="323590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4" name="Ellips 33">
            <a:extLst>
              <a:ext uri="{FF2B5EF4-FFF2-40B4-BE49-F238E27FC236}">
                <a16:creationId xmlns:a16="http://schemas.microsoft.com/office/drawing/2014/main" id="{0CF9C2E1-4120-4859-A554-20E00855BCC8}"/>
              </a:ext>
            </a:extLst>
          </p:cNvPr>
          <p:cNvSpPr/>
          <p:nvPr/>
        </p:nvSpPr>
        <p:spPr>
          <a:xfrm>
            <a:off x="5943684" y="210705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cxnSp>
        <p:nvCxnSpPr>
          <p:cNvPr id="38" name="Rak koppling 37">
            <a:extLst>
              <a:ext uri="{FF2B5EF4-FFF2-40B4-BE49-F238E27FC236}">
                <a16:creationId xmlns:a16="http://schemas.microsoft.com/office/drawing/2014/main" id="{FBF4F84D-9166-49E2-A40A-D6EE9B280C50}"/>
              </a:ext>
            </a:extLst>
          </p:cNvPr>
          <p:cNvCxnSpPr>
            <a:cxnSpLocks/>
          </p:cNvCxnSpPr>
          <p:nvPr/>
        </p:nvCxnSpPr>
        <p:spPr>
          <a:xfrm flipH="1">
            <a:off x="6064966" y="629343"/>
            <a:ext cx="27689" cy="564114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09779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F6D99D-5678-4B38-9D8A-6B1FE87DE9ED}"/>
              </a:ext>
            </a:extLst>
          </p:cNvPr>
          <p:cNvSpPr>
            <a:spLocks noGrp="1"/>
          </p:cNvSpPr>
          <p:nvPr>
            <p:ph type="title"/>
          </p:nvPr>
        </p:nvSpPr>
        <p:spPr/>
        <p:txBody>
          <a:bodyPr/>
          <a:lstStyle/>
          <a:p>
            <a:r>
              <a:rPr lang="sv-SE" dirty="0"/>
              <a:t>Styra spelet på offensiv planhalva</a:t>
            </a:r>
          </a:p>
        </p:txBody>
      </p:sp>
      <p:sp>
        <p:nvSpPr>
          <p:cNvPr id="3" name="Platshållare för innehåll 2">
            <a:extLst>
              <a:ext uri="{FF2B5EF4-FFF2-40B4-BE49-F238E27FC236}">
                <a16:creationId xmlns:a16="http://schemas.microsoft.com/office/drawing/2014/main" id="{2A66D9B2-20E2-41A7-91F4-006CFB54B140}"/>
              </a:ext>
            </a:extLst>
          </p:cNvPr>
          <p:cNvSpPr>
            <a:spLocks noGrp="1"/>
          </p:cNvSpPr>
          <p:nvPr>
            <p:ph idx="1"/>
          </p:nvPr>
        </p:nvSpPr>
        <p:spPr/>
        <p:txBody>
          <a:bodyPr/>
          <a:lstStyle/>
          <a:p>
            <a:r>
              <a:rPr lang="sv-SE" dirty="0"/>
              <a:t>Har vi ett längre anfall på motståndarens planhalva ska vi utnyttja att våga rulla bollen utan att få panik och låta bollen göra jobbet.</a:t>
            </a:r>
          </a:p>
          <a:p>
            <a:endParaRPr lang="sv-SE" dirty="0"/>
          </a:p>
          <a:p>
            <a:r>
              <a:rPr lang="sv-SE" dirty="0"/>
              <a:t>Viktigt att vi ligger i </a:t>
            </a:r>
            <a:r>
              <a:rPr lang="sv-SE" dirty="0" err="1"/>
              <a:t>passningyta</a:t>
            </a:r>
            <a:r>
              <a:rPr lang="sv-SE" dirty="0"/>
              <a:t> samt blir spelbara och därifrån ha kyla och hålla i bollen så vi kan bredda med laget och hitta ytor.</a:t>
            </a:r>
          </a:p>
          <a:p>
            <a:endParaRPr lang="sv-SE" dirty="0"/>
          </a:p>
          <a:p>
            <a:r>
              <a:rPr lang="sv-SE" dirty="0"/>
              <a:t>Även våga ha tålamod att rulla mittback till mittback och genom hela backlinjen om vi så skulle vilja.</a:t>
            </a:r>
          </a:p>
        </p:txBody>
      </p:sp>
    </p:spTree>
    <p:extLst>
      <p:ext uri="{BB962C8B-B14F-4D97-AF65-F5344CB8AC3E}">
        <p14:creationId xmlns:p14="http://schemas.microsoft.com/office/powerpoint/2010/main" val="325202723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7775240" y="220909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7272390" y="387835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9556654" y="288858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9036759" y="71230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8973515" y="250914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8381254" y="167761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6539916" y="71722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9505059" y="37095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8182423" y="238514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7566625" y="384731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9108052" y="218405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8635890" y="156462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6819883" y="68318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9584792" y="417449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9842684" y="301590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9879136" y="126840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9584792" y="201524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8671026" y="318472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9008651" y="1020805"/>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CE796EED-C600-4FB2-B3AA-D157028596E0}"/>
              </a:ext>
            </a:extLst>
          </p:cNvPr>
          <p:cNvSpPr/>
          <p:nvPr/>
        </p:nvSpPr>
        <p:spPr>
          <a:xfrm>
            <a:off x="6624199" y="283843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4" name="Ellips 33">
            <a:extLst>
              <a:ext uri="{FF2B5EF4-FFF2-40B4-BE49-F238E27FC236}">
                <a16:creationId xmlns:a16="http://schemas.microsoft.com/office/drawing/2014/main" id="{0CF9C2E1-4120-4859-A554-20E00855BCC8}"/>
              </a:ext>
            </a:extLst>
          </p:cNvPr>
          <p:cNvSpPr/>
          <p:nvPr/>
        </p:nvSpPr>
        <p:spPr>
          <a:xfrm>
            <a:off x="6691713" y="158960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cxnSp>
        <p:nvCxnSpPr>
          <p:cNvPr id="28" name="Rak pilkoppling 27">
            <a:extLst>
              <a:ext uri="{FF2B5EF4-FFF2-40B4-BE49-F238E27FC236}">
                <a16:creationId xmlns:a16="http://schemas.microsoft.com/office/drawing/2014/main" id="{CF2DDDB4-8CCE-4722-B52B-22ECE25408D2}"/>
              </a:ext>
            </a:extLst>
          </p:cNvPr>
          <p:cNvCxnSpPr>
            <a:cxnSpLocks/>
          </p:cNvCxnSpPr>
          <p:nvPr/>
        </p:nvCxnSpPr>
        <p:spPr>
          <a:xfrm flipH="1">
            <a:off x="7029338" y="1184025"/>
            <a:ext cx="2007421" cy="650141"/>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97502447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8298265" y="283810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7566624" y="468621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9556654" y="288858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8881404" y="64027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8973515" y="250914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8381254" y="167761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6789930" y="98418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9505059" y="37095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8366375" y="260200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7735436" y="357893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9219029" y="238514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8635890" y="156462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7112229" y="88111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9584792" y="417449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9842684" y="301590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9311140" y="81536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9584792" y="201524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8946785" y="337191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7112229" y="222704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CE796EED-C600-4FB2-B3AA-D157028596E0}"/>
              </a:ext>
            </a:extLst>
          </p:cNvPr>
          <p:cNvSpPr/>
          <p:nvPr/>
        </p:nvSpPr>
        <p:spPr>
          <a:xfrm>
            <a:off x="6818342" y="333390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4" name="Ellips 33">
            <a:extLst>
              <a:ext uri="{FF2B5EF4-FFF2-40B4-BE49-F238E27FC236}">
                <a16:creationId xmlns:a16="http://schemas.microsoft.com/office/drawing/2014/main" id="{0CF9C2E1-4120-4859-A554-20E00855BCC8}"/>
              </a:ext>
            </a:extLst>
          </p:cNvPr>
          <p:cNvSpPr/>
          <p:nvPr/>
        </p:nvSpPr>
        <p:spPr>
          <a:xfrm>
            <a:off x="6865739" y="209615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3604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9D20FC-A78C-88DC-8AA5-C5761AED7249}"/>
              </a:ext>
            </a:extLst>
          </p:cNvPr>
          <p:cNvSpPr>
            <a:spLocks noGrp="1"/>
          </p:cNvSpPr>
          <p:nvPr>
            <p:ph type="title"/>
          </p:nvPr>
        </p:nvSpPr>
        <p:spPr>
          <a:xfrm>
            <a:off x="1640156" y="268262"/>
            <a:ext cx="8911687" cy="1280890"/>
          </a:xfrm>
        </p:spPr>
        <p:txBody>
          <a:bodyPr>
            <a:normAutofit/>
          </a:bodyPr>
          <a:lstStyle/>
          <a:p>
            <a:pPr algn="ctr"/>
            <a:r>
              <a:rPr lang="sv-SE" sz="4000" b="1" dirty="0">
                <a:solidFill>
                  <a:schemeClr val="tx1"/>
                </a:solidFill>
              </a:rPr>
              <a:t>Värdegrund</a:t>
            </a:r>
          </a:p>
        </p:txBody>
      </p:sp>
      <p:sp>
        <p:nvSpPr>
          <p:cNvPr id="3" name="Platshållare för innehåll 2">
            <a:extLst>
              <a:ext uri="{FF2B5EF4-FFF2-40B4-BE49-F238E27FC236}">
                <a16:creationId xmlns:a16="http://schemas.microsoft.com/office/drawing/2014/main" id="{6924DE7E-3F08-424A-03FC-9F5381778EF3}"/>
              </a:ext>
            </a:extLst>
          </p:cNvPr>
          <p:cNvSpPr>
            <a:spLocks noGrp="1"/>
          </p:cNvSpPr>
          <p:nvPr>
            <p:ph idx="1"/>
          </p:nvPr>
        </p:nvSpPr>
        <p:spPr>
          <a:xfrm>
            <a:off x="1243012" y="2765062"/>
            <a:ext cx="8915400" cy="3262758"/>
          </a:xfrm>
        </p:spPr>
        <p:txBody>
          <a:bodyPr>
            <a:normAutofit/>
          </a:bodyPr>
          <a:lstStyle/>
          <a:p>
            <a:pPr marL="36900" indent="0">
              <a:buNone/>
            </a:pPr>
            <a:r>
              <a:rPr lang="sv-SE" b="1" dirty="0"/>
              <a:t>Vilka värdeord är viktiga för dig i fotbollen?</a:t>
            </a:r>
            <a:endParaRPr lang="sv-SE" dirty="0"/>
          </a:p>
          <a:p>
            <a:pPr marL="0" indent="0">
              <a:buNone/>
            </a:pPr>
            <a:endParaRPr lang="sv-SE" i="1" dirty="0">
              <a:solidFill>
                <a:srgbClr val="FF0000"/>
              </a:solidFill>
              <a:effectLst/>
              <a:hlinkClick r:id="rId3">
                <a:extLst>
                  <a:ext uri="{A12FA001-AC4F-418D-AE19-62706E023703}">
                    <ahyp:hlinkClr xmlns:ahyp="http://schemas.microsoft.com/office/drawing/2018/hyperlinkcolor" val="tx"/>
                  </a:ext>
                </a:extLst>
              </a:hlinkClick>
            </a:endParaRPr>
          </a:p>
          <a:p>
            <a:pPr marL="0" indent="0">
              <a:buNone/>
            </a:pPr>
            <a:r>
              <a:rPr lang="sv-SE" i="1" dirty="0">
                <a:solidFill>
                  <a:srgbClr val="FF0000"/>
                </a:solidFill>
                <a:effectLst/>
                <a:hlinkClick r:id="rId3">
                  <a:extLst>
                    <a:ext uri="{A12FA001-AC4F-418D-AE19-62706E023703}">
                      <ahyp:hlinkClr xmlns:ahyp="http://schemas.microsoft.com/office/drawing/2018/hyperlinkcolor" val="tx"/>
                    </a:ext>
                  </a:extLst>
                </a:hlinkClick>
              </a:rPr>
              <a:t>https://www.mentimeter.com/app/presentation/aljhpm2my2ubriqm3oy9gyryajistypp/edit?question=gmjcwehcpn8w</a:t>
            </a:r>
            <a:endParaRPr lang="sv-SE" i="1" dirty="0">
              <a:solidFill>
                <a:srgbClr val="FF0000"/>
              </a:solidFill>
              <a:effectLst/>
            </a:endParaRPr>
          </a:p>
          <a:p>
            <a:pPr marL="0" indent="0">
              <a:buNone/>
            </a:pPr>
            <a:br>
              <a:rPr lang="sv-SE" i="1" dirty="0">
                <a:solidFill>
                  <a:srgbClr val="FF0000"/>
                </a:solidFill>
                <a:effectLst/>
              </a:rPr>
            </a:br>
            <a:endParaRPr lang="sv-SE" i="1" dirty="0">
              <a:solidFill>
                <a:srgbClr val="FF0000"/>
              </a:solidFill>
              <a:effectLst/>
            </a:endParaRPr>
          </a:p>
          <a:p>
            <a:pPr marL="0" indent="0">
              <a:buNone/>
            </a:pPr>
            <a:endParaRPr lang="sv-SE" sz="1600" i="1" dirty="0">
              <a:solidFill>
                <a:schemeClr val="tx1"/>
              </a:solidFill>
            </a:endParaRPr>
          </a:p>
          <a:p>
            <a:pPr marL="0" indent="0">
              <a:buNone/>
            </a:pPr>
            <a:endParaRPr lang="sv-SE" sz="1600" i="1" dirty="0">
              <a:solidFill>
                <a:schemeClr val="tx1"/>
              </a:solidFill>
            </a:endParaRPr>
          </a:p>
          <a:p>
            <a:pPr marL="0" indent="0">
              <a:buNone/>
            </a:pPr>
            <a:endParaRPr lang="sv-SE" i="1" dirty="0">
              <a:solidFill>
                <a:schemeClr val="tx1"/>
              </a:solidFill>
            </a:endParaRPr>
          </a:p>
          <a:p>
            <a:pPr marL="0" indent="0">
              <a:buNone/>
            </a:pPr>
            <a:endParaRPr lang="sv-SE" i="1" dirty="0">
              <a:solidFill>
                <a:schemeClr val="tx1"/>
              </a:solidFill>
            </a:endParaRPr>
          </a:p>
        </p:txBody>
      </p:sp>
      <p:sp>
        <p:nvSpPr>
          <p:cNvPr id="4" name="Rubrik 1">
            <a:extLst>
              <a:ext uri="{FF2B5EF4-FFF2-40B4-BE49-F238E27FC236}">
                <a16:creationId xmlns:a16="http://schemas.microsoft.com/office/drawing/2014/main" id="{3753CE6A-177A-EEE6-6589-F2E996FA0B43}"/>
              </a:ext>
            </a:extLst>
          </p:cNvPr>
          <p:cNvSpPr txBox="1">
            <a:spLocks/>
          </p:cNvSpPr>
          <p:nvPr/>
        </p:nvSpPr>
        <p:spPr>
          <a:xfrm>
            <a:off x="1243012" y="1834661"/>
            <a:ext cx="3961984"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sv-SE" sz="3500" b="1" dirty="0">
              <a:solidFill>
                <a:schemeClr val="tx1"/>
              </a:solidFill>
            </a:endParaRPr>
          </a:p>
        </p:txBody>
      </p:sp>
      <p:pic>
        <p:nvPicPr>
          <p:cNvPr id="5" name="Picture 7">
            <a:extLst>
              <a:ext uri="{FF2B5EF4-FFF2-40B4-BE49-F238E27FC236}">
                <a16:creationId xmlns:a16="http://schemas.microsoft.com/office/drawing/2014/main" id="{DDA4B90E-AC95-D011-0900-63D509A515A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94029" y="1356246"/>
            <a:ext cx="2597793" cy="181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6" descr="En bild som visar Grafik, logotyp, symbol, skiss&#10;&#10;Automatiskt genererad beskrivning">
            <a:extLst>
              <a:ext uri="{FF2B5EF4-FFF2-40B4-BE49-F238E27FC236}">
                <a16:creationId xmlns:a16="http://schemas.microsoft.com/office/drawing/2014/main" id="{9B779B59-9FBE-18AB-FC90-79CBCFD7F2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39176098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8243025" y="294715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8002413" y="559706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9556654" y="288858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8881404" y="64027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8973515" y="250914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8381254" y="167761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6789930" y="98418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9505059" y="37095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7704759" y="260952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7833601" y="361872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9219029" y="238514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8635890" y="156462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7112229" y="88111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9387841" y="453523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9842684" y="301590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9311140" y="81536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9584792" y="201524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8946785" y="337191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7127555" y="3578933"/>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CE796EED-C600-4FB2-B3AA-D157028596E0}"/>
              </a:ext>
            </a:extLst>
          </p:cNvPr>
          <p:cNvSpPr/>
          <p:nvPr/>
        </p:nvSpPr>
        <p:spPr>
          <a:xfrm>
            <a:off x="6818342" y="333390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4" name="Ellips 33">
            <a:extLst>
              <a:ext uri="{FF2B5EF4-FFF2-40B4-BE49-F238E27FC236}">
                <a16:creationId xmlns:a16="http://schemas.microsoft.com/office/drawing/2014/main" id="{0CF9C2E1-4120-4859-A554-20E00855BCC8}"/>
              </a:ext>
            </a:extLst>
          </p:cNvPr>
          <p:cNvSpPr/>
          <p:nvPr/>
        </p:nvSpPr>
        <p:spPr>
          <a:xfrm>
            <a:off x="6865739" y="209615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cxnSp>
        <p:nvCxnSpPr>
          <p:cNvPr id="27" name="Rak pilkoppling 26">
            <a:extLst>
              <a:ext uri="{FF2B5EF4-FFF2-40B4-BE49-F238E27FC236}">
                <a16:creationId xmlns:a16="http://schemas.microsoft.com/office/drawing/2014/main" id="{7F6040A2-2D9D-4D26-986A-753DF236BA51}"/>
              </a:ext>
            </a:extLst>
          </p:cNvPr>
          <p:cNvCxnSpPr>
            <a:cxnSpLocks/>
            <a:endCxn id="6" idx="3"/>
          </p:cNvCxnSpPr>
          <p:nvPr/>
        </p:nvCxnSpPr>
        <p:spPr>
          <a:xfrm flipV="1">
            <a:off x="7162380" y="3235331"/>
            <a:ext cx="1130089" cy="305397"/>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Rak pilkoppling 30">
            <a:extLst>
              <a:ext uri="{FF2B5EF4-FFF2-40B4-BE49-F238E27FC236}">
                <a16:creationId xmlns:a16="http://schemas.microsoft.com/office/drawing/2014/main" id="{21FA4C01-10A3-4807-9999-6FF23060BEB8}"/>
              </a:ext>
            </a:extLst>
          </p:cNvPr>
          <p:cNvCxnSpPr>
            <a:cxnSpLocks/>
          </p:cNvCxnSpPr>
          <p:nvPr/>
        </p:nvCxnSpPr>
        <p:spPr>
          <a:xfrm>
            <a:off x="7218690" y="3776422"/>
            <a:ext cx="1053955" cy="1753764"/>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850717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8674108" y="272618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8411837" y="561179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10218407" y="296499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9953196" y="219628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10026111" y="340319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8261617" y="204196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7800222" y="85163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9296703" y="306381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7969035" y="267040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8336483" y="393218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9411916" y="258739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8635890" y="156462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7942852" y="137213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9310088" y="495947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10290821" y="281528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9411917" y="151213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10203897" y="217151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10232230" y="376336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8718879" y="5448576"/>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CE796EED-C600-4FB2-B3AA-D157028596E0}"/>
              </a:ext>
            </a:extLst>
          </p:cNvPr>
          <p:cNvSpPr/>
          <p:nvPr/>
        </p:nvSpPr>
        <p:spPr>
          <a:xfrm>
            <a:off x="7281041" y="375727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4" name="Ellips 33">
            <a:extLst>
              <a:ext uri="{FF2B5EF4-FFF2-40B4-BE49-F238E27FC236}">
                <a16:creationId xmlns:a16="http://schemas.microsoft.com/office/drawing/2014/main" id="{0CF9C2E1-4120-4859-A554-20E00855BCC8}"/>
              </a:ext>
            </a:extLst>
          </p:cNvPr>
          <p:cNvSpPr/>
          <p:nvPr/>
        </p:nvSpPr>
        <p:spPr>
          <a:xfrm>
            <a:off x="7436379" y="216163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cxnSp>
        <p:nvCxnSpPr>
          <p:cNvPr id="27" name="Rak pilkoppling 26">
            <a:extLst>
              <a:ext uri="{FF2B5EF4-FFF2-40B4-BE49-F238E27FC236}">
                <a16:creationId xmlns:a16="http://schemas.microsoft.com/office/drawing/2014/main" id="{7F6040A2-2D9D-4D26-986A-753DF236BA51}"/>
              </a:ext>
            </a:extLst>
          </p:cNvPr>
          <p:cNvCxnSpPr>
            <a:cxnSpLocks/>
          </p:cNvCxnSpPr>
          <p:nvPr/>
        </p:nvCxnSpPr>
        <p:spPr>
          <a:xfrm flipV="1">
            <a:off x="8891601" y="3321005"/>
            <a:ext cx="1402581" cy="2192630"/>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058913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8674108" y="272618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8411837" y="561179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10218407" y="296499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9953196" y="219628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10026111" y="340319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8261617" y="204196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7800222" y="85163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9296703" y="306381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7969035" y="267040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8336483" y="393218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9411916" y="258739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8635890" y="156462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7942852" y="137213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9310088" y="495947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10290821" y="281528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9411917" y="151213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10203897" y="217151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10232230" y="376336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10387585" y="3286695"/>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CE796EED-C600-4FB2-B3AA-D157028596E0}"/>
              </a:ext>
            </a:extLst>
          </p:cNvPr>
          <p:cNvSpPr/>
          <p:nvPr/>
        </p:nvSpPr>
        <p:spPr>
          <a:xfrm>
            <a:off x="7281041" y="375727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4" name="Ellips 33">
            <a:extLst>
              <a:ext uri="{FF2B5EF4-FFF2-40B4-BE49-F238E27FC236}">
                <a16:creationId xmlns:a16="http://schemas.microsoft.com/office/drawing/2014/main" id="{0CF9C2E1-4120-4859-A554-20E00855BCC8}"/>
              </a:ext>
            </a:extLst>
          </p:cNvPr>
          <p:cNvSpPr/>
          <p:nvPr/>
        </p:nvSpPr>
        <p:spPr>
          <a:xfrm>
            <a:off x="7436379" y="216163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620365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F38CCE-F6CB-4476-8D1A-A2A2FF6A1EEA}"/>
              </a:ext>
            </a:extLst>
          </p:cNvPr>
          <p:cNvSpPr>
            <a:spLocks noGrp="1"/>
          </p:cNvSpPr>
          <p:nvPr>
            <p:ph type="title"/>
          </p:nvPr>
        </p:nvSpPr>
        <p:spPr/>
        <p:txBody>
          <a:bodyPr/>
          <a:lstStyle/>
          <a:p>
            <a:r>
              <a:rPr lang="sv-SE" dirty="0"/>
              <a:t>Falla som mittback</a:t>
            </a:r>
          </a:p>
        </p:txBody>
      </p:sp>
      <p:sp>
        <p:nvSpPr>
          <p:cNvPr id="3" name="Platshållare för innehåll 2">
            <a:extLst>
              <a:ext uri="{FF2B5EF4-FFF2-40B4-BE49-F238E27FC236}">
                <a16:creationId xmlns:a16="http://schemas.microsoft.com/office/drawing/2014/main" id="{2D601720-CC0C-4AF6-A67A-9BE09E7D46FE}"/>
              </a:ext>
            </a:extLst>
          </p:cNvPr>
          <p:cNvSpPr>
            <a:spLocks noGrp="1"/>
          </p:cNvSpPr>
          <p:nvPr>
            <p:ph idx="1"/>
          </p:nvPr>
        </p:nvSpPr>
        <p:spPr/>
        <p:txBody>
          <a:bodyPr/>
          <a:lstStyle/>
          <a:p>
            <a:r>
              <a:rPr lang="sv-SE" dirty="0"/>
              <a:t>Viktigt att mittbackar vet sina roller när det kommer till längre bollar så att de vet att ena mittbacken ta sin duell och vet då att den andra tar djupet bakom för att vinna andra bollen.</a:t>
            </a:r>
          </a:p>
        </p:txBody>
      </p:sp>
    </p:spTree>
    <p:extLst>
      <p:ext uri="{BB962C8B-B14F-4D97-AF65-F5344CB8AC3E}">
        <p14:creationId xmlns:p14="http://schemas.microsoft.com/office/powerpoint/2010/main" val="32611770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7491024" y="140059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7272390" y="387835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5203995" y="27474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4428836" y="485502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5819901" y="350457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6099553" y="224639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4260024" y="129369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7828649" y="289354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866370" y="304311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5742513" y="399844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6892673" y="294347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3850455" y="246270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888735" y="109959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7066840" y="519264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8065961" y="359141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8065961" y="242909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8057067" y="93360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6140724" y="187146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7883691" y="2415205"/>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CE796EED-C600-4FB2-B3AA-D157028596E0}"/>
              </a:ext>
            </a:extLst>
          </p:cNvPr>
          <p:cNvSpPr/>
          <p:nvPr/>
        </p:nvSpPr>
        <p:spPr>
          <a:xfrm>
            <a:off x="3911468" y="341686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4" name="Ellips 33">
            <a:extLst>
              <a:ext uri="{FF2B5EF4-FFF2-40B4-BE49-F238E27FC236}">
                <a16:creationId xmlns:a16="http://schemas.microsoft.com/office/drawing/2014/main" id="{0CF9C2E1-4120-4859-A554-20E00855BCC8}"/>
              </a:ext>
            </a:extLst>
          </p:cNvPr>
          <p:cNvSpPr/>
          <p:nvPr/>
        </p:nvSpPr>
        <p:spPr>
          <a:xfrm>
            <a:off x="3799863" y="220909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cxnSp>
        <p:nvCxnSpPr>
          <p:cNvPr id="28" name="Rak pilkoppling 27">
            <a:extLst>
              <a:ext uri="{FF2B5EF4-FFF2-40B4-BE49-F238E27FC236}">
                <a16:creationId xmlns:a16="http://schemas.microsoft.com/office/drawing/2014/main" id="{CF2DDDB4-8CCE-4722-B52B-22ECE25408D2}"/>
              </a:ext>
            </a:extLst>
          </p:cNvPr>
          <p:cNvCxnSpPr>
            <a:cxnSpLocks/>
          </p:cNvCxnSpPr>
          <p:nvPr/>
        </p:nvCxnSpPr>
        <p:spPr>
          <a:xfrm flipH="1">
            <a:off x="4277547" y="2521420"/>
            <a:ext cx="3630591" cy="52575"/>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278171490"/>
      </p:ext>
    </p:extLst>
  </p:cSld>
  <p:clrMapOvr>
    <a:masterClrMapping/>
  </p:clrMapOvr>
  <p:extLst>
    <p:ext uri="{6950BFC3-D8DA-4A85-94F7-54DA5524770B}">
      <p188:commentRel xmlns:p188="http://schemas.microsoft.com/office/powerpoint/2018/8/main" r:id="rId3"/>
    </p:ext>
  </p:extLst>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7491024" y="140059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7272390" y="387835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5203995" y="27474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3661775" y="372004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5819901" y="350457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6099553" y="224639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3748047" y="126840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7828649" y="289354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3966287" y="332599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5742513" y="399844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6892673" y="294347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126040" y="247716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888735" y="109959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7066840" y="519264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8065961" y="359141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8065961" y="242909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8057067" y="93360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6140724" y="187146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4409034" y="2429096"/>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CE796EED-C600-4FB2-B3AA-D157028596E0}"/>
              </a:ext>
            </a:extLst>
          </p:cNvPr>
          <p:cNvSpPr/>
          <p:nvPr/>
        </p:nvSpPr>
        <p:spPr>
          <a:xfrm>
            <a:off x="3263152" y="248976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4" name="Ellips 33">
            <a:extLst>
              <a:ext uri="{FF2B5EF4-FFF2-40B4-BE49-F238E27FC236}">
                <a16:creationId xmlns:a16="http://schemas.microsoft.com/office/drawing/2014/main" id="{0CF9C2E1-4120-4859-A554-20E00855BCC8}"/>
              </a:ext>
            </a:extLst>
          </p:cNvPr>
          <p:cNvSpPr/>
          <p:nvPr/>
        </p:nvSpPr>
        <p:spPr>
          <a:xfrm>
            <a:off x="4133145" y="220909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302501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7491024" y="140059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7272390" y="387835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5203995" y="27474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3661775" y="372004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5819901" y="350457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6099553" y="224639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3263152" y="93077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7828649" y="289354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3966287" y="332599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5742513" y="399844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6892673" y="294347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245166" y="245612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888735" y="109959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7066840" y="519264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8065961" y="359141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8065961" y="242909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8057067" y="93360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6140724" y="187146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3479505" y="2456127"/>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CE796EED-C600-4FB2-B3AA-D157028596E0}"/>
              </a:ext>
            </a:extLst>
          </p:cNvPr>
          <p:cNvSpPr/>
          <p:nvPr/>
        </p:nvSpPr>
        <p:spPr>
          <a:xfrm>
            <a:off x="3263152" y="248976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4" name="Ellips 33">
            <a:extLst>
              <a:ext uri="{FF2B5EF4-FFF2-40B4-BE49-F238E27FC236}">
                <a16:creationId xmlns:a16="http://schemas.microsoft.com/office/drawing/2014/main" id="{0CF9C2E1-4120-4859-A554-20E00855BCC8}"/>
              </a:ext>
            </a:extLst>
          </p:cNvPr>
          <p:cNvSpPr/>
          <p:nvPr/>
        </p:nvSpPr>
        <p:spPr>
          <a:xfrm>
            <a:off x="4233573" y="222000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52398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7491024" y="140059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7272390" y="387835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5203995" y="27474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3661775" y="372004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5819901" y="350457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6099553" y="224639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3263152" y="93077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7828649" y="289354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3966287" y="332599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5742513" y="399844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6892673" y="294347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133145" y="244745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888735" y="109959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7066840" y="519264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8065961" y="359141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8065961" y="242909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8057067" y="93360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6140724" y="187146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3509642" y="1186793"/>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CE796EED-C600-4FB2-B3AA-D157028596E0}"/>
              </a:ext>
            </a:extLst>
          </p:cNvPr>
          <p:cNvSpPr/>
          <p:nvPr/>
        </p:nvSpPr>
        <p:spPr>
          <a:xfrm>
            <a:off x="3263152" y="248976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4" name="Ellips 33">
            <a:extLst>
              <a:ext uri="{FF2B5EF4-FFF2-40B4-BE49-F238E27FC236}">
                <a16:creationId xmlns:a16="http://schemas.microsoft.com/office/drawing/2014/main" id="{0CF9C2E1-4120-4859-A554-20E00855BCC8}"/>
              </a:ext>
            </a:extLst>
          </p:cNvPr>
          <p:cNvSpPr/>
          <p:nvPr/>
        </p:nvSpPr>
        <p:spPr>
          <a:xfrm>
            <a:off x="4077543" y="21765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MB</a:t>
            </a: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54546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1DE702-9748-437A-A7DF-284F1B551BB5}"/>
              </a:ext>
            </a:extLst>
          </p:cNvPr>
          <p:cNvSpPr>
            <a:spLocks noGrp="1"/>
          </p:cNvSpPr>
          <p:nvPr>
            <p:ph type="title"/>
          </p:nvPr>
        </p:nvSpPr>
        <p:spPr/>
        <p:txBody>
          <a:bodyPr/>
          <a:lstStyle/>
          <a:p>
            <a:r>
              <a:rPr lang="sv-SE" dirty="0"/>
              <a:t>Defensiv innermittfältare</a:t>
            </a:r>
          </a:p>
        </p:txBody>
      </p:sp>
      <p:sp>
        <p:nvSpPr>
          <p:cNvPr id="3" name="Platshållare för innehåll 2">
            <a:extLst>
              <a:ext uri="{FF2B5EF4-FFF2-40B4-BE49-F238E27FC236}">
                <a16:creationId xmlns:a16="http://schemas.microsoft.com/office/drawing/2014/main" id="{99B69875-8043-4FD1-9D73-C14732E4C680}"/>
              </a:ext>
            </a:extLst>
          </p:cNvPr>
          <p:cNvSpPr>
            <a:spLocks noGrp="1"/>
          </p:cNvSpPr>
          <p:nvPr>
            <p:ph idx="1"/>
          </p:nvPr>
        </p:nvSpPr>
        <p:spPr>
          <a:xfrm>
            <a:off x="683335" y="2336871"/>
            <a:ext cx="7805511" cy="3599316"/>
          </a:xfrm>
        </p:spPr>
        <p:txBody>
          <a:bodyPr>
            <a:normAutofit fontScale="92500" lnSpcReduction="10000"/>
          </a:bodyPr>
          <a:lstStyle/>
          <a:p>
            <a:r>
              <a:rPr lang="sv-SE" dirty="0"/>
              <a:t>Vad innebär det att vara defensivmitt i formationen</a:t>
            </a:r>
          </a:p>
          <a:p>
            <a:endParaRPr lang="sv-SE" dirty="0"/>
          </a:p>
          <a:p>
            <a:r>
              <a:rPr lang="sv-SE" dirty="0"/>
              <a:t>Vilken betydelse gör man för laget?</a:t>
            </a:r>
          </a:p>
          <a:p>
            <a:endParaRPr lang="sv-SE" dirty="0"/>
          </a:p>
          <a:p>
            <a:r>
              <a:rPr lang="sv-SE" dirty="0"/>
              <a:t>Vilka defensiva uppgifter har man?</a:t>
            </a:r>
          </a:p>
          <a:p>
            <a:endParaRPr lang="sv-SE" dirty="0"/>
          </a:p>
          <a:p>
            <a:r>
              <a:rPr lang="sv-SE" dirty="0"/>
              <a:t>Vilka offensiva uppgifter har man?</a:t>
            </a:r>
            <a:br>
              <a:rPr lang="sv-SE" dirty="0"/>
            </a:br>
            <a:endParaRPr lang="sv-SE" dirty="0"/>
          </a:p>
          <a:p>
            <a:r>
              <a:rPr lang="sv-SE" dirty="0"/>
              <a:t>Kommunikationen och styra spel</a:t>
            </a:r>
          </a:p>
          <a:p>
            <a:pPr marL="0" indent="0">
              <a:buNone/>
            </a:pPr>
            <a:endParaRPr lang="sv-SE" dirty="0"/>
          </a:p>
          <a:p>
            <a:endParaRPr lang="sv-SE" dirty="0"/>
          </a:p>
        </p:txBody>
      </p:sp>
      <p:grpSp>
        <p:nvGrpSpPr>
          <p:cNvPr id="4" name="Group 28">
            <a:extLst>
              <a:ext uri="{FF2B5EF4-FFF2-40B4-BE49-F238E27FC236}">
                <a16:creationId xmlns:a16="http://schemas.microsoft.com/office/drawing/2014/main" id="{828ACE07-837A-48F5-B58A-5E6EDF64BEDE}"/>
              </a:ext>
            </a:extLst>
          </p:cNvPr>
          <p:cNvGrpSpPr/>
          <p:nvPr/>
        </p:nvGrpSpPr>
        <p:grpSpPr>
          <a:xfrm rot="16200000">
            <a:off x="8379468" y="3213946"/>
            <a:ext cx="4230061" cy="2475914"/>
            <a:chOff x="934609" y="1969500"/>
            <a:chExt cx="6995160" cy="3924301"/>
          </a:xfrm>
          <a:solidFill>
            <a:srgbClr val="009242"/>
          </a:solidFill>
        </p:grpSpPr>
        <p:sp>
          <p:nvSpPr>
            <p:cNvPr id="5" name="Rectangle 7">
              <a:extLst>
                <a:ext uri="{FF2B5EF4-FFF2-40B4-BE49-F238E27FC236}">
                  <a16:creationId xmlns:a16="http://schemas.microsoft.com/office/drawing/2014/main" id="{38601E7E-50F2-455A-9ED9-0AD1FA968557}"/>
                </a:ext>
              </a:extLst>
            </p:cNvPr>
            <p:cNvSpPr/>
            <p:nvPr/>
          </p:nvSpPr>
          <p:spPr>
            <a:xfrm>
              <a:off x="934609" y="1969501"/>
              <a:ext cx="6995160" cy="3924300"/>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cxnSp>
          <p:nvCxnSpPr>
            <p:cNvPr id="6" name="Straight Connector 10">
              <a:extLst>
                <a:ext uri="{FF2B5EF4-FFF2-40B4-BE49-F238E27FC236}">
                  <a16:creationId xmlns:a16="http://schemas.microsoft.com/office/drawing/2014/main" id="{B006CBAF-7708-47AD-8307-7A82DB160E5B}"/>
                </a:ext>
              </a:extLst>
            </p:cNvPr>
            <p:cNvCxnSpPr>
              <a:stCxn id="5" idx="0"/>
              <a:endCxn id="5" idx="2"/>
            </p:cNvCxnSpPr>
            <p:nvPr/>
          </p:nvCxnSpPr>
          <p:spPr>
            <a:xfrm>
              <a:off x="4432189" y="1969501"/>
              <a:ext cx="0" cy="3924300"/>
            </a:xfrm>
            <a:prstGeom prst="line">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7" name="Oval 11">
              <a:extLst>
                <a:ext uri="{FF2B5EF4-FFF2-40B4-BE49-F238E27FC236}">
                  <a16:creationId xmlns:a16="http://schemas.microsoft.com/office/drawing/2014/main" id="{0CCFBB50-E87D-4333-BE3D-E9CE0E258CD0}"/>
                </a:ext>
              </a:extLst>
            </p:cNvPr>
            <p:cNvSpPr/>
            <p:nvPr/>
          </p:nvSpPr>
          <p:spPr>
            <a:xfrm>
              <a:off x="3789252" y="3288714"/>
              <a:ext cx="1285875" cy="1285875"/>
            </a:xfrm>
            <a:prstGeom prst="ellipse">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8" name="Rectangle 27">
              <a:extLst>
                <a:ext uri="{FF2B5EF4-FFF2-40B4-BE49-F238E27FC236}">
                  <a16:creationId xmlns:a16="http://schemas.microsoft.com/office/drawing/2014/main" id="{B251EF22-4FF5-4D60-B080-572D3E1F433E}"/>
                </a:ext>
              </a:extLst>
            </p:cNvPr>
            <p:cNvSpPr/>
            <p:nvPr/>
          </p:nvSpPr>
          <p:spPr>
            <a:xfrm>
              <a:off x="934609" y="2921000"/>
              <a:ext cx="976503" cy="2021302"/>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9" name="Rectangle 60">
              <a:extLst>
                <a:ext uri="{FF2B5EF4-FFF2-40B4-BE49-F238E27FC236}">
                  <a16:creationId xmlns:a16="http://schemas.microsoft.com/office/drawing/2014/main" id="{85A9F1DB-360B-4B76-81FE-EB6A8FDB425A}"/>
                </a:ext>
              </a:extLst>
            </p:cNvPr>
            <p:cNvSpPr/>
            <p:nvPr/>
          </p:nvSpPr>
          <p:spPr>
            <a:xfrm>
              <a:off x="934609" y="3371850"/>
              <a:ext cx="455819" cy="1119602"/>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0" name="Rectangle 61">
              <a:extLst>
                <a:ext uri="{FF2B5EF4-FFF2-40B4-BE49-F238E27FC236}">
                  <a16:creationId xmlns:a16="http://schemas.microsoft.com/office/drawing/2014/main" id="{A9A7EDB1-9530-4A26-A27F-3001F52BE48D}"/>
                </a:ext>
              </a:extLst>
            </p:cNvPr>
            <p:cNvSpPr/>
            <p:nvPr/>
          </p:nvSpPr>
          <p:spPr>
            <a:xfrm>
              <a:off x="6953250" y="2921000"/>
              <a:ext cx="976503" cy="2021302"/>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1" name="Rectangle 62">
              <a:extLst>
                <a:ext uri="{FF2B5EF4-FFF2-40B4-BE49-F238E27FC236}">
                  <a16:creationId xmlns:a16="http://schemas.microsoft.com/office/drawing/2014/main" id="{E9CCE4A2-D086-48C0-AF76-1F8E569EDBF6}"/>
                </a:ext>
              </a:extLst>
            </p:cNvPr>
            <p:cNvSpPr/>
            <p:nvPr/>
          </p:nvSpPr>
          <p:spPr>
            <a:xfrm>
              <a:off x="7473949" y="3371850"/>
              <a:ext cx="455819" cy="1119602"/>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2" name="Oval 63">
              <a:extLst>
                <a:ext uri="{FF2B5EF4-FFF2-40B4-BE49-F238E27FC236}">
                  <a16:creationId xmlns:a16="http://schemas.microsoft.com/office/drawing/2014/main" id="{45A54EF2-8D59-4967-ADD8-8FFDB39FF747}"/>
                </a:ext>
              </a:extLst>
            </p:cNvPr>
            <p:cNvSpPr/>
            <p:nvPr/>
          </p:nvSpPr>
          <p:spPr>
            <a:xfrm flipH="1" flipV="1">
              <a:off x="934609" y="5713019"/>
              <a:ext cx="180782" cy="180782"/>
            </a:xfrm>
            <a:custGeom>
              <a:avLst/>
              <a:gdLst>
                <a:gd name="connsiteX0" fmla="*/ 0 w 361564"/>
                <a:gd name="connsiteY0" fmla="*/ 180782 h 361564"/>
                <a:gd name="connsiteX1" fmla="*/ 180782 w 361564"/>
                <a:gd name="connsiteY1" fmla="*/ 0 h 361564"/>
                <a:gd name="connsiteX2" fmla="*/ 361564 w 361564"/>
                <a:gd name="connsiteY2" fmla="*/ 180782 h 361564"/>
                <a:gd name="connsiteX3" fmla="*/ 180782 w 361564"/>
                <a:gd name="connsiteY3" fmla="*/ 361564 h 361564"/>
                <a:gd name="connsiteX4" fmla="*/ 0 w 361564"/>
                <a:gd name="connsiteY4" fmla="*/ 180782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4" fmla="*/ 272222 w 361564"/>
                <a:gd name="connsiteY4" fmla="*/ 91440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0" fmla="*/ 361564 w 361564"/>
                <a:gd name="connsiteY0" fmla="*/ 0 h 180782"/>
                <a:gd name="connsiteX1" fmla="*/ 180782 w 361564"/>
                <a:gd name="connsiteY1" fmla="*/ 180782 h 180782"/>
                <a:gd name="connsiteX2" fmla="*/ 0 w 361564"/>
                <a:gd name="connsiteY2" fmla="*/ 0 h 180782"/>
                <a:gd name="connsiteX0" fmla="*/ 180782 w 180782"/>
                <a:gd name="connsiteY0" fmla="*/ 180782 h 180782"/>
                <a:gd name="connsiteX1" fmla="*/ 0 w 180782"/>
                <a:gd name="connsiteY1" fmla="*/ 0 h 180782"/>
              </a:gdLst>
              <a:ahLst/>
              <a:cxnLst>
                <a:cxn ang="0">
                  <a:pos x="connsiteX0" y="connsiteY0"/>
                </a:cxn>
                <a:cxn ang="0">
                  <a:pos x="connsiteX1" y="connsiteY1"/>
                </a:cxn>
              </a:cxnLst>
              <a:rect l="l" t="t" r="r" b="b"/>
              <a:pathLst>
                <a:path w="180782" h="180782">
                  <a:moveTo>
                    <a:pt x="180782" y="180782"/>
                  </a:moveTo>
                  <a:cubicBezTo>
                    <a:pt x="80939" y="180782"/>
                    <a:pt x="0" y="99843"/>
                    <a:pt x="0" y="0"/>
                  </a:cubicBezTo>
                </a:path>
              </a:pathLst>
            </a:cu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3" name="Oval 63">
              <a:extLst>
                <a:ext uri="{FF2B5EF4-FFF2-40B4-BE49-F238E27FC236}">
                  <a16:creationId xmlns:a16="http://schemas.microsoft.com/office/drawing/2014/main" id="{17C4A9E1-F482-42D4-852D-05C3635E3A24}"/>
                </a:ext>
              </a:extLst>
            </p:cNvPr>
            <p:cNvSpPr/>
            <p:nvPr/>
          </p:nvSpPr>
          <p:spPr>
            <a:xfrm flipH="1">
              <a:off x="934609" y="1969500"/>
              <a:ext cx="180782" cy="180782"/>
            </a:xfrm>
            <a:custGeom>
              <a:avLst/>
              <a:gdLst>
                <a:gd name="connsiteX0" fmla="*/ 0 w 361564"/>
                <a:gd name="connsiteY0" fmla="*/ 180782 h 361564"/>
                <a:gd name="connsiteX1" fmla="*/ 180782 w 361564"/>
                <a:gd name="connsiteY1" fmla="*/ 0 h 361564"/>
                <a:gd name="connsiteX2" fmla="*/ 361564 w 361564"/>
                <a:gd name="connsiteY2" fmla="*/ 180782 h 361564"/>
                <a:gd name="connsiteX3" fmla="*/ 180782 w 361564"/>
                <a:gd name="connsiteY3" fmla="*/ 361564 h 361564"/>
                <a:gd name="connsiteX4" fmla="*/ 0 w 361564"/>
                <a:gd name="connsiteY4" fmla="*/ 180782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4" fmla="*/ 272222 w 361564"/>
                <a:gd name="connsiteY4" fmla="*/ 91440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0" fmla="*/ 361564 w 361564"/>
                <a:gd name="connsiteY0" fmla="*/ 0 h 180782"/>
                <a:gd name="connsiteX1" fmla="*/ 180782 w 361564"/>
                <a:gd name="connsiteY1" fmla="*/ 180782 h 180782"/>
                <a:gd name="connsiteX2" fmla="*/ 0 w 361564"/>
                <a:gd name="connsiteY2" fmla="*/ 0 h 180782"/>
                <a:gd name="connsiteX0" fmla="*/ 180782 w 180782"/>
                <a:gd name="connsiteY0" fmla="*/ 180782 h 180782"/>
                <a:gd name="connsiteX1" fmla="*/ 0 w 180782"/>
                <a:gd name="connsiteY1" fmla="*/ 0 h 180782"/>
              </a:gdLst>
              <a:ahLst/>
              <a:cxnLst>
                <a:cxn ang="0">
                  <a:pos x="connsiteX0" y="connsiteY0"/>
                </a:cxn>
                <a:cxn ang="0">
                  <a:pos x="connsiteX1" y="connsiteY1"/>
                </a:cxn>
              </a:cxnLst>
              <a:rect l="l" t="t" r="r" b="b"/>
              <a:pathLst>
                <a:path w="180782" h="180782">
                  <a:moveTo>
                    <a:pt x="180782" y="180782"/>
                  </a:moveTo>
                  <a:cubicBezTo>
                    <a:pt x="80939" y="180782"/>
                    <a:pt x="0" y="99843"/>
                    <a:pt x="0" y="0"/>
                  </a:cubicBezTo>
                </a:path>
              </a:pathLst>
            </a:cu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4" name="Oval 63">
              <a:extLst>
                <a:ext uri="{FF2B5EF4-FFF2-40B4-BE49-F238E27FC236}">
                  <a16:creationId xmlns:a16="http://schemas.microsoft.com/office/drawing/2014/main" id="{5DEB5ED0-579E-45A9-98A7-7CC4DDAD09FC}"/>
                </a:ext>
              </a:extLst>
            </p:cNvPr>
            <p:cNvSpPr/>
            <p:nvPr/>
          </p:nvSpPr>
          <p:spPr>
            <a:xfrm flipV="1">
              <a:off x="7748971" y="5713019"/>
              <a:ext cx="180782" cy="180782"/>
            </a:xfrm>
            <a:custGeom>
              <a:avLst/>
              <a:gdLst>
                <a:gd name="connsiteX0" fmla="*/ 0 w 361564"/>
                <a:gd name="connsiteY0" fmla="*/ 180782 h 361564"/>
                <a:gd name="connsiteX1" fmla="*/ 180782 w 361564"/>
                <a:gd name="connsiteY1" fmla="*/ 0 h 361564"/>
                <a:gd name="connsiteX2" fmla="*/ 361564 w 361564"/>
                <a:gd name="connsiteY2" fmla="*/ 180782 h 361564"/>
                <a:gd name="connsiteX3" fmla="*/ 180782 w 361564"/>
                <a:gd name="connsiteY3" fmla="*/ 361564 h 361564"/>
                <a:gd name="connsiteX4" fmla="*/ 0 w 361564"/>
                <a:gd name="connsiteY4" fmla="*/ 180782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4" fmla="*/ 272222 w 361564"/>
                <a:gd name="connsiteY4" fmla="*/ 91440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0" fmla="*/ 361564 w 361564"/>
                <a:gd name="connsiteY0" fmla="*/ 0 h 180782"/>
                <a:gd name="connsiteX1" fmla="*/ 180782 w 361564"/>
                <a:gd name="connsiteY1" fmla="*/ 180782 h 180782"/>
                <a:gd name="connsiteX2" fmla="*/ 0 w 361564"/>
                <a:gd name="connsiteY2" fmla="*/ 0 h 180782"/>
                <a:gd name="connsiteX0" fmla="*/ 180782 w 180782"/>
                <a:gd name="connsiteY0" fmla="*/ 180782 h 180782"/>
                <a:gd name="connsiteX1" fmla="*/ 0 w 180782"/>
                <a:gd name="connsiteY1" fmla="*/ 0 h 180782"/>
              </a:gdLst>
              <a:ahLst/>
              <a:cxnLst>
                <a:cxn ang="0">
                  <a:pos x="connsiteX0" y="connsiteY0"/>
                </a:cxn>
                <a:cxn ang="0">
                  <a:pos x="connsiteX1" y="connsiteY1"/>
                </a:cxn>
              </a:cxnLst>
              <a:rect l="l" t="t" r="r" b="b"/>
              <a:pathLst>
                <a:path w="180782" h="180782">
                  <a:moveTo>
                    <a:pt x="180782" y="180782"/>
                  </a:moveTo>
                  <a:cubicBezTo>
                    <a:pt x="80939" y="180782"/>
                    <a:pt x="0" y="99843"/>
                    <a:pt x="0" y="0"/>
                  </a:cubicBezTo>
                </a:path>
              </a:pathLst>
            </a:cu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5" name="Oval 63">
              <a:extLst>
                <a:ext uri="{FF2B5EF4-FFF2-40B4-BE49-F238E27FC236}">
                  <a16:creationId xmlns:a16="http://schemas.microsoft.com/office/drawing/2014/main" id="{A1A58925-75C6-4745-8E2D-B2C45F9A3F5B}"/>
                </a:ext>
              </a:extLst>
            </p:cNvPr>
            <p:cNvSpPr/>
            <p:nvPr/>
          </p:nvSpPr>
          <p:spPr>
            <a:xfrm>
              <a:off x="7748971" y="1969500"/>
              <a:ext cx="180782" cy="180782"/>
            </a:xfrm>
            <a:custGeom>
              <a:avLst/>
              <a:gdLst>
                <a:gd name="connsiteX0" fmla="*/ 0 w 361564"/>
                <a:gd name="connsiteY0" fmla="*/ 180782 h 361564"/>
                <a:gd name="connsiteX1" fmla="*/ 180782 w 361564"/>
                <a:gd name="connsiteY1" fmla="*/ 0 h 361564"/>
                <a:gd name="connsiteX2" fmla="*/ 361564 w 361564"/>
                <a:gd name="connsiteY2" fmla="*/ 180782 h 361564"/>
                <a:gd name="connsiteX3" fmla="*/ 180782 w 361564"/>
                <a:gd name="connsiteY3" fmla="*/ 361564 h 361564"/>
                <a:gd name="connsiteX4" fmla="*/ 0 w 361564"/>
                <a:gd name="connsiteY4" fmla="*/ 180782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4" fmla="*/ 272222 w 361564"/>
                <a:gd name="connsiteY4" fmla="*/ 91440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0" fmla="*/ 361564 w 361564"/>
                <a:gd name="connsiteY0" fmla="*/ 0 h 180782"/>
                <a:gd name="connsiteX1" fmla="*/ 180782 w 361564"/>
                <a:gd name="connsiteY1" fmla="*/ 180782 h 180782"/>
                <a:gd name="connsiteX2" fmla="*/ 0 w 361564"/>
                <a:gd name="connsiteY2" fmla="*/ 0 h 180782"/>
                <a:gd name="connsiteX0" fmla="*/ 180782 w 180782"/>
                <a:gd name="connsiteY0" fmla="*/ 180782 h 180782"/>
                <a:gd name="connsiteX1" fmla="*/ 0 w 180782"/>
                <a:gd name="connsiteY1" fmla="*/ 0 h 180782"/>
              </a:gdLst>
              <a:ahLst/>
              <a:cxnLst>
                <a:cxn ang="0">
                  <a:pos x="connsiteX0" y="connsiteY0"/>
                </a:cxn>
                <a:cxn ang="0">
                  <a:pos x="connsiteX1" y="connsiteY1"/>
                </a:cxn>
              </a:cxnLst>
              <a:rect l="l" t="t" r="r" b="b"/>
              <a:pathLst>
                <a:path w="180782" h="180782">
                  <a:moveTo>
                    <a:pt x="180782" y="180782"/>
                  </a:moveTo>
                  <a:cubicBezTo>
                    <a:pt x="80939" y="180782"/>
                    <a:pt x="0" y="99843"/>
                    <a:pt x="0" y="0"/>
                  </a:cubicBezTo>
                </a:path>
              </a:pathLst>
            </a:cu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grpSp>
      <p:sp>
        <p:nvSpPr>
          <p:cNvPr id="16" name="Ellips 15">
            <a:extLst>
              <a:ext uri="{FF2B5EF4-FFF2-40B4-BE49-F238E27FC236}">
                <a16:creationId xmlns:a16="http://schemas.microsoft.com/office/drawing/2014/main" id="{7CEA95CA-657C-48DE-8DBF-7F7EF72FA207}"/>
              </a:ext>
            </a:extLst>
          </p:cNvPr>
          <p:cNvSpPr/>
          <p:nvPr/>
        </p:nvSpPr>
        <p:spPr>
          <a:xfrm>
            <a:off x="10325685" y="313203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0DB71144-8761-4AB7-A4E2-F0EF3B6AE675}"/>
              </a:ext>
            </a:extLst>
          </p:cNvPr>
          <p:cNvSpPr/>
          <p:nvPr/>
        </p:nvSpPr>
        <p:spPr>
          <a:xfrm>
            <a:off x="9519235" y="332643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A5A494D1-478F-4F88-B16D-30894F144650}"/>
              </a:ext>
            </a:extLst>
          </p:cNvPr>
          <p:cNvSpPr/>
          <p:nvPr/>
        </p:nvSpPr>
        <p:spPr>
          <a:xfrm>
            <a:off x="11171040" y="332643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25E70EA4-6BCF-4E4B-A5C0-7567ADA7F0DC}"/>
              </a:ext>
            </a:extLst>
          </p:cNvPr>
          <p:cNvSpPr/>
          <p:nvPr/>
        </p:nvSpPr>
        <p:spPr>
          <a:xfrm>
            <a:off x="9813159" y="417117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4A52DB49-BA0B-4885-9944-65E198005C5F}"/>
              </a:ext>
            </a:extLst>
          </p:cNvPr>
          <p:cNvSpPr/>
          <p:nvPr/>
        </p:nvSpPr>
        <p:spPr>
          <a:xfrm>
            <a:off x="10749667" y="417117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DA9A6683-A533-4253-9EAC-EA649CF49D48}"/>
              </a:ext>
            </a:extLst>
          </p:cNvPr>
          <p:cNvSpPr/>
          <p:nvPr/>
        </p:nvSpPr>
        <p:spPr>
          <a:xfrm>
            <a:off x="10325685" y="474451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9F41D5BA-3B15-42DD-BEF6-535D750F16E5}"/>
              </a:ext>
            </a:extLst>
          </p:cNvPr>
          <p:cNvSpPr/>
          <p:nvPr/>
        </p:nvSpPr>
        <p:spPr>
          <a:xfrm>
            <a:off x="9494378" y="533672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7388471E-BB6A-46F9-8990-CA622E924334}"/>
              </a:ext>
            </a:extLst>
          </p:cNvPr>
          <p:cNvSpPr/>
          <p:nvPr/>
        </p:nvSpPr>
        <p:spPr>
          <a:xfrm>
            <a:off x="10088858" y="558190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E9E61CC9-5D67-4C1D-AE6C-AF197ACEC3B5}"/>
              </a:ext>
            </a:extLst>
          </p:cNvPr>
          <p:cNvSpPr/>
          <p:nvPr/>
        </p:nvSpPr>
        <p:spPr>
          <a:xfrm>
            <a:off x="10698004" y="559100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A33E80CD-9024-4CFD-A969-3F75CB74AD3D}"/>
              </a:ext>
            </a:extLst>
          </p:cNvPr>
          <p:cNvSpPr/>
          <p:nvPr/>
        </p:nvSpPr>
        <p:spPr>
          <a:xfrm>
            <a:off x="11193289" y="533672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3FD37E1C-1ACD-495A-A5D2-974221BB078F}"/>
              </a:ext>
            </a:extLst>
          </p:cNvPr>
          <p:cNvSpPr/>
          <p:nvPr/>
        </p:nvSpPr>
        <p:spPr>
          <a:xfrm>
            <a:off x="10156873" y="4618767"/>
            <a:ext cx="690815" cy="616765"/>
          </a:xfrm>
          <a:prstGeom prst="ellipse">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5B745E7D-A63D-417A-B4AD-B2DA26359501}"/>
              </a:ext>
            </a:extLst>
          </p:cNvPr>
          <p:cNvSpPr/>
          <p:nvPr/>
        </p:nvSpPr>
        <p:spPr>
          <a:xfrm>
            <a:off x="10325684" y="6217876"/>
            <a:ext cx="337625" cy="337625"/>
          </a:xfrm>
          <a:prstGeom prst="ellipse">
            <a:avLst/>
          </a:prstGeom>
          <a:solidFill>
            <a:srgbClr val="D08E1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29" name="Rubrik 1">
            <a:extLst>
              <a:ext uri="{FF2B5EF4-FFF2-40B4-BE49-F238E27FC236}">
                <a16:creationId xmlns:a16="http://schemas.microsoft.com/office/drawing/2014/main" id="{7F0F478D-C6A7-48CB-9A0C-24F047A320B8}"/>
              </a:ext>
            </a:extLst>
          </p:cNvPr>
          <p:cNvSpPr txBox="1">
            <a:spLocks/>
          </p:cNvSpPr>
          <p:nvPr/>
        </p:nvSpPr>
        <p:spPr>
          <a:xfrm>
            <a:off x="7748778" y="753228"/>
            <a:ext cx="2672479"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0" i="0" u="none" strike="noStrike" kern="1200" cap="none" spc="0" normalizeH="0" baseline="0" noProof="0" dirty="0">
                <a:ln>
                  <a:noFill/>
                </a:ln>
                <a:solidFill>
                  <a:srgbClr val="FFFFFF"/>
                </a:solidFill>
                <a:effectLst/>
                <a:uLnTx/>
                <a:uFillTx/>
                <a:latin typeface="Trebuchet MS" panose="020B0603020202020204"/>
                <a:ea typeface="+mj-ea"/>
                <a:cs typeface="+mj-cs"/>
              </a:rPr>
              <a:t>Frågestund</a:t>
            </a:r>
          </a:p>
        </p:txBody>
      </p:sp>
    </p:spTree>
    <p:extLst>
      <p:ext uri="{BB962C8B-B14F-4D97-AF65-F5344CB8AC3E}">
        <p14:creationId xmlns:p14="http://schemas.microsoft.com/office/powerpoint/2010/main" val="237539759"/>
      </p:ext>
    </p:extLst>
  </p:cSld>
  <p:clrMapOvr>
    <a:masterClrMapping/>
  </p:clrMapOvr>
  <p:extLst>
    <p:ext uri="{6950BFC3-D8DA-4A85-94F7-54DA5524770B}">
      <p188:commentRel xmlns:p188="http://schemas.microsoft.com/office/powerpoint/2018/8/main" r:id="rId3"/>
    </p:ext>
  </p:extLs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8" name="Ellips 7">
            <a:extLst>
              <a:ext uri="{FF2B5EF4-FFF2-40B4-BE49-F238E27FC236}">
                <a16:creationId xmlns:a16="http://schemas.microsoft.com/office/drawing/2014/main" id="{BEF8BDA5-E1B7-42C9-90E6-04A7954ABEA5}"/>
              </a:ext>
            </a:extLst>
          </p:cNvPr>
          <p:cNvSpPr/>
          <p:nvPr/>
        </p:nvSpPr>
        <p:spPr>
          <a:xfrm>
            <a:off x="1729005" y="386273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234122" y="147483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5149625" y="10630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3957101" y="427648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3957101" y="234201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5965030" y="324130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2234122" y="514402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5149626" y="548164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16" name="Bildobjekt 15">
            <a:extLst>
              <a:ext uri="{FF2B5EF4-FFF2-40B4-BE49-F238E27FC236}">
                <a16:creationId xmlns:a16="http://schemas.microsoft.com/office/drawing/2014/main" id="{622818A3-80E1-45D6-BCCF-2A7824EDF4E6}"/>
              </a:ext>
            </a:extLst>
          </p:cNvPr>
          <p:cNvPicPr>
            <a:picLocks noChangeAspect="1"/>
          </p:cNvPicPr>
          <p:nvPr/>
        </p:nvPicPr>
        <p:blipFill>
          <a:blip r:embed="rId4"/>
          <a:stretch>
            <a:fillRect/>
          </a:stretch>
        </p:blipFill>
        <p:spPr>
          <a:xfrm rot="5400000">
            <a:off x="4376703" y="-192654"/>
            <a:ext cx="3438592" cy="7218719"/>
          </a:xfrm>
          <a:prstGeom prst="rect">
            <a:avLst/>
          </a:prstGeom>
          <a:effectLst>
            <a:glow rad="127000">
              <a:schemeClr val="accent1">
                <a:alpha val="0"/>
              </a:schemeClr>
            </a:glow>
          </a:effectLst>
        </p:spPr>
      </p:pic>
      <p:pic>
        <p:nvPicPr>
          <p:cNvPr id="21" name="Bildobjekt 20">
            <a:extLst>
              <a:ext uri="{FF2B5EF4-FFF2-40B4-BE49-F238E27FC236}">
                <a16:creationId xmlns:a16="http://schemas.microsoft.com/office/drawing/2014/main" id="{C8C3F544-C1AE-4C66-8F30-54789DD951BE}"/>
              </a:ext>
            </a:extLst>
          </p:cNvPr>
          <p:cNvPicPr>
            <a:picLocks noChangeAspect="1"/>
          </p:cNvPicPr>
          <p:nvPr/>
        </p:nvPicPr>
        <p:blipFill>
          <a:blip r:embed="rId4"/>
          <a:stretch>
            <a:fillRect/>
          </a:stretch>
        </p:blipFill>
        <p:spPr>
          <a:xfrm rot="5400000">
            <a:off x="5527868" y="-2380505"/>
            <a:ext cx="1039362" cy="7121816"/>
          </a:xfrm>
          <a:prstGeom prst="rect">
            <a:avLst/>
          </a:prstGeom>
          <a:effectLst>
            <a:glow rad="127000">
              <a:schemeClr val="accent1">
                <a:alpha val="0"/>
              </a:schemeClr>
            </a:glow>
          </a:effectLst>
        </p:spPr>
      </p:pic>
      <p:pic>
        <p:nvPicPr>
          <p:cNvPr id="22" name="Bildobjekt 21">
            <a:extLst>
              <a:ext uri="{FF2B5EF4-FFF2-40B4-BE49-F238E27FC236}">
                <a16:creationId xmlns:a16="http://schemas.microsoft.com/office/drawing/2014/main" id="{638CB845-6724-4BEE-BA07-C8B921066866}"/>
              </a:ext>
            </a:extLst>
          </p:cNvPr>
          <p:cNvPicPr>
            <a:picLocks noChangeAspect="1"/>
          </p:cNvPicPr>
          <p:nvPr/>
        </p:nvPicPr>
        <p:blipFill>
          <a:blip r:embed="rId4"/>
          <a:stretch>
            <a:fillRect/>
          </a:stretch>
        </p:blipFill>
        <p:spPr>
          <a:xfrm rot="5400000">
            <a:off x="5566699" y="2058617"/>
            <a:ext cx="1058603" cy="7218720"/>
          </a:xfrm>
          <a:prstGeom prst="rect">
            <a:avLst/>
          </a:prstGeom>
          <a:effectLst>
            <a:glow rad="127000">
              <a:schemeClr val="accent1">
                <a:alpha val="0"/>
              </a:schemeClr>
            </a:glow>
          </a:effectLst>
        </p:spPr>
      </p:pic>
      <p:sp>
        <p:nvSpPr>
          <p:cNvPr id="26" name="Rektangel 25">
            <a:extLst>
              <a:ext uri="{FF2B5EF4-FFF2-40B4-BE49-F238E27FC236}">
                <a16:creationId xmlns:a16="http://schemas.microsoft.com/office/drawing/2014/main" id="{885C6519-CC8B-4DE5-ABD1-C92829C846A1}"/>
              </a:ext>
            </a:extLst>
          </p:cNvPr>
          <p:cNvSpPr/>
          <p:nvPr/>
        </p:nvSpPr>
        <p:spPr>
          <a:xfrm>
            <a:off x="4233017" y="137674"/>
            <a:ext cx="4258638" cy="8091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Rektangel 24">
            <a:extLst>
              <a:ext uri="{FF2B5EF4-FFF2-40B4-BE49-F238E27FC236}">
                <a16:creationId xmlns:a16="http://schemas.microsoft.com/office/drawing/2014/main" id="{4F890EE9-67AD-46D9-B1A1-3533DF589699}"/>
              </a:ext>
            </a:extLst>
          </p:cNvPr>
          <p:cNvSpPr/>
          <p:nvPr/>
        </p:nvSpPr>
        <p:spPr>
          <a:xfrm>
            <a:off x="4292698" y="249875"/>
            <a:ext cx="4139275" cy="584775"/>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w="0"/>
                <a:solidFill>
                  <a:srgbClr val="FFFFFF"/>
                </a:solidFill>
                <a:effectLst>
                  <a:outerShdw blurRad="38100" dist="19050" dir="2700000" algn="tl" rotWithShape="0">
                    <a:srgbClr val="000000">
                      <a:alpha val="40000"/>
                    </a:srgbClr>
                  </a:outerShdw>
                </a:effectLst>
                <a:uLnTx/>
                <a:uFillTx/>
                <a:latin typeface="Rockwell Extra Bold" panose="02060903040505020403" pitchFamily="18" charset="0"/>
                <a:ea typeface="+mn-ea"/>
                <a:cs typeface="+mn-cs"/>
              </a:rPr>
              <a:t>Rörelsemönster</a:t>
            </a:r>
          </a:p>
        </p:txBody>
      </p:sp>
      <p:sp>
        <p:nvSpPr>
          <p:cNvPr id="19" name="Ellips 18">
            <a:extLst>
              <a:ext uri="{FF2B5EF4-FFF2-40B4-BE49-F238E27FC236}">
                <a16:creationId xmlns:a16="http://schemas.microsoft.com/office/drawing/2014/main" id="{2E30FE1B-B0D1-4555-81DB-D2C261F523E8}"/>
              </a:ext>
            </a:extLst>
          </p:cNvPr>
          <p:cNvSpPr/>
          <p:nvPr/>
        </p:nvSpPr>
        <p:spPr>
          <a:xfrm>
            <a:off x="3157673" y="2937702"/>
            <a:ext cx="945448" cy="919582"/>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6" name="Ellips 5">
            <a:extLst>
              <a:ext uri="{FF2B5EF4-FFF2-40B4-BE49-F238E27FC236}">
                <a16:creationId xmlns:a16="http://schemas.microsoft.com/office/drawing/2014/main" id="{62D7E807-BF54-4446-8941-41534B174530}"/>
              </a:ext>
            </a:extLst>
          </p:cNvPr>
          <p:cNvSpPr/>
          <p:nvPr/>
        </p:nvSpPr>
        <p:spPr>
          <a:xfrm>
            <a:off x="1735270" y="276888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461585" y="32381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75141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CDDE9D-DB4A-6AD8-C141-DEEA8814D403}"/>
              </a:ext>
            </a:extLst>
          </p:cNvPr>
          <p:cNvSpPr>
            <a:spLocks noGrp="1"/>
          </p:cNvSpPr>
          <p:nvPr>
            <p:ph type="title"/>
          </p:nvPr>
        </p:nvSpPr>
        <p:spPr>
          <a:xfrm>
            <a:off x="5369441" y="1233378"/>
            <a:ext cx="5441285" cy="2364964"/>
          </a:xfrm>
        </p:spPr>
        <p:txBody>
          <a:bodyPr vert="horz" lIns="91440" tIns="45720" rIns="91440" bIns="45720" rtlCol="0" anchor="b">
            <a:normAutofit/>
          </a:bodyPr>
          <a:lstStyle/>
          <a:p>
            <a:pPr algn="ctr">
              <a:lnSpc>
                <a:spcPct val="90000"/>
              </a:lnSpc>
            </a:pPr>
            <a:r>
              <a:rPr lang="en-US" sz="5400" b="1"/>
              <a:t>Paus </a:t>
            </a:r>
            <a:br>
              <a:rPr lang="en-US" sz="5400" b="1"/>
            </a:br>
            <a:br>
              <a:rPr lang="en-US" sz="5400" b="1"/>
            </a:br>
            <a:r>
              <a:rPr lang="en-US" sz="5400" b="1"/>
              <a:t>10 min</a:t>
            </a:r>
          </a:p>
        </p:txBody>
      </p:sp>
      <p:pic>
        <p:nvPicPr>
          <p:cNvPr id="14" name="Picture 13">
            <a:extLst>
              <a:ext uri="{FF2B5EF4-FFF2-40B4-BE49-F238E27FC236}">
                <a16:creationId xmlns:a16="http://schemas.microsoft.com/office/drawing/2014/main" id="{BBFC95FA-585A-433A-8ECF-D85700125B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3" name="Bildobjekt 2" descr="En bild som visar Grafik, logotyp, symbol, skiss&#10;&#10;Automatiskt genererad beskrivning">
            <a:extLst>
              <a:ext uri="{FF2B5EF4-FFF2-40B4-BE49-F238E27FC236}">
                <a16:creationId xmlns:a16="http://schemas.microsoft.com/office/drawing/2014/main" id="{7DE9FF04-3A35-41F4-5C3E-3ACDFC5095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661" y="1085385"/>
            <a:ext cx="3551912" cy="1817394"/>
          </a:xfrm>
          <a:prstGeom prst="rect">
            <a:avLst/>
          </a:prstGeom>
        </p:spPr>
      </p:pic>
      <p:pic>
        <p:nvPicPr>
          <p:cNvPr id="4" name="Bildobjekt 3">
            <a:extLst>
              <a:ext uri="{FF2B5EF4-FFF2-40B4-BE49-F238E27FC236}">
                <a16:creationId xmlns:a16="http://schemas.microsoft.com/office/drawing/2014/main" id="{03C79E72-8FD3-1D92-08CE-CE5A11C38832}"/>
              </a:ext>
            </a:extLst>
          </p:cNvPr>
          <p:cNvPicPr>
            <a:picLocks noChangeAspect="1"/>
          </p:cNvPicPr>
          <p:nvPr/>
        </p:nvPicPr>
        <p:blipFill>
          <a:blip r:embed="rId5"/>
          <a:stretch>
            <a:fillRect/>
          </a:stretch>
        </p:blipFill>
        <p:spPr>
          <a:xfrm>
            <a:off x="558661" y="3552863"/>
            <a:ext cx="3551912" cy="2655054"/>
          </a:xfrm>
          <a:prstGeom prst="rect">
            <a:avLst/>
          </a:prstGeom>
        </p:spPr>
      </p:pic>
    </p:spTree>
    <p:extLst>
      <p:ext uri="{BB962C8B-B14F-4D97-AF65-F5344CB8AC3E}">
        <p14:creationId xmlns:p14="http://schemas.microsoft.com/office/powerpoint/2010/main" val="564794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AD756B-82FC-4FD1-8B61-22EBF28027A3}"/>
              </a:ext>
            </a:extLst>
          </p:cNvPr>
          <p:cNvSpPr>
            <a:spLocks noGrp="1"/>
          </p:cNvSpPr>
          <p:nvPr>
            <p:ph type="title"/>
          </p:nvPr>
        </p:nvSpPr>
        <p:spPr/>
        <p:txBody>
          <a:bodyPr/>
          <a:lstStyle/>
          <a:p>
            <a:r>
              <a:rPr lang="sv-SE" dirty="0"/>
              <a:t>Positionsbyte</a:t>
            </a:r>
          </a:p>
        </p:txBody>
      </p:sp>
      <p:sp>
        <p:nvSpPr>
          <p:cNvPr id="3" name="Platshållare för innehåll 2">
            <a:extLst>
              <a:ext uri="{FF2B5EF4-FFF2-40B4-BE49-F238E27FC236}">
                <a16:creationId xmlns:a16="http://schemas.microsoft.com/office/drawing/2014/main" id="{5393EF18-0E9D-4E9B-A37D-A3564A301F67}"/>
              </a:ext>
            </a:extLst>
          </p:cNvPr>
          <p:cNvSpPr>
            <a:spLocks noGrp="1"/>
          </p:cNvSpPr>
          <p:nvPr>
            <p:ph idx="1"/>
          </p:nvPr>
        </p:nvSpPr>
        <p:spPr/>
        <p:txBody>
          <a:bodyPr/>
          <a:lstStyle/>
          <a:p>
            <a:r>
              <a:rPr lang="sv-SE" dirty="0"/>
              <a:t>Skulle mittbacken vilja ta med bollen framåt i banan så går CDM  ner ett steg och ta över mittbackens position och man gör ett enkelt positionsbyte. Man byter smidigt tillbaka när tillfälle ges för detta.</a:t>
            </a:r>
          </a:p>
        </p:txBody>
      </p:sp>
    </p:spTree>
    <p:extLst>
      <p:ext uri="{BB962C8B-B14F-4D97-AF65-F5344CB8AC3E}">
        <p14:creationId xmlns:p14="http://schemas.microsoft.com/office/powerpoint/2010/main" val="144370118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747711" y="124309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4025700" y="491042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5829637" y="214351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859820" y="19127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5376711" y="283594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
        <p:nvSpPr>
          <p:cNvPr id="13" name="Ellips 12">
            <a:extLst>
              <a:ext uri="{FF2B5EF4-FFF2-40B4-BE49-F238E27FC236}">
                <a16:creationId xmlns:a16="http://schemas.microsoft.com/office/drawing/2014/main" id="{DA9DBFCC-238E-44BD-AED5-D96DFCE513FD}"/>
              </a:ext>
            </a:extLst>
          </p:cNvPr>
          <p:cNvSpPr/>
          <p:nvPr/>
        </p:nvSpPr>
        <p:spPr>
          <a:xfrm>
            <a:off x="6984102" y="324823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927186" y="393393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853013" y="492134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763086" y="232954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556200" y="360922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467740" y="140668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812970" y="318767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6646477" y="283594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7771225" y="458372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8002779" y="349348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454095" y="142580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858237" y="242327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5994207" y="456946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4065562" y="3649246"/>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28" name="Rak pilkoppling 27">
            <a:extLst>
              <a:ext uri="{FF2B5EF4-FFF2-40B4-BE49-F238E27FC236}">
                <a16:creationId xmlns:a16="http://schemas.microsoft.com/office/drawing/2014/main" id="{6424850C-C1FA-4423-AF81-FEF8B52274ED}"/>
              </a:ext>
            </a:extLst>
          </p:cNvPr>
          <p:cNvCxnSpPr>
            <a:cxnSpLocks/>
          </p:cNvCxnSpPr>
          <p:nvPr/>
        </p:nvCxnSpPr>
        <p:spPr>
          <a:xfrm>
            <a:off x="4282857" y="3730856"/>
            <a:ext cx="1060226" cy="0"/>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31" name="Rak pilkoppling 30">
            <a:extLst>
              <a:ext uri="{FF2B5EF4-FFF2-40B4-BE49-F238E27FC236}">
                <a16:creationId xmlns:a16="http://schemas.microsoft.com/office/drawing/2014/main" id="{8DD9A537-C269-4172-B77C-4E1A1FA6737E}"/>
              </a:ext>
            </a:extLst>
          </p:cNvPr>
          <p:cNvCxnSpPr>
            <a:cxnSpLocks/>
          </p:cNvCxnSpPr>
          <p:nvPr/>
        </p:nvCxnSpPr>
        <p:spPr>
          <a:xfrm flipH="1">
            <a:off x="3872169" y="3022247"/>
            <a:ext cx="1431411" cy="368332"/>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2" name="Ellips 31">
            <a:extLst>
              <a:ext uri="{FF2B5EF4-FFF2-40B4-BE49-F238E27FC236}">
                <a16:creationId xmlns:a16="http://schemas.microsoft.com/office/drawing/2014/main" id="{413160AB-CBC4-4E4B-98B6-63766FAB5128}"/>
              </a:ext>
            </a:extLst>
          </p:cNvPr>
          <p:cNvSpPr/>
          <p:nvPr/>
        </p:nvSpPr>
        <p:spPr>
          <a:xfrm>
            <a:off x="3669268" y="348043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94A59414-47A9-46B6-80CE-D3EBF2F9E7D1}"/>
              </a:ext>
            </a:extLst>
          </p:cNvPr>
          <p:cNvSpPr/>
          <p:nvPr/>
        </p:nvSpPr>
        <p:spPr>
          <a:xfrm>
            <a:off x="3703357" y="232620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4" name="Rektangel 33">
            <a:extLst>
              <a:ext uri="{FF2B5EF4-FFF2-40B4-BE49-F238E27FC236}">
                <a16:creationId xmlns:a16="http://schemas.microsoft.com/office/drawing/2014/main" id="{7AF8F232-FD76-466C-BAE3-1E5FA1D9A3BD}"/>
              </a:ext>
            </a:extLst>
          </p:cNvPr>
          <p:cNvSpPr/>
          <p:nvPr/>
        </p:nvSpPr>
        <p:spPr>
          <a:xfrm>
            <a:off x="4233017" y="137674"/>
            <a:ext cx="4258638" cy="8091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5" name="Rektangel 34">
            <a:extLst>
              <a:ext uri="{FF2B5EF4-FFF2-40B4-BE49-F238E27FC236}">
                <a16:creationId xmlns:a16="http://schemas.microsoft.com/office/drawing/2014/main" id="{424F9D46-B680-4EBE-B754-F1967CEB85EE}"/>
              </a:ext>
            </a:extLst>
          </p:cNvPr>
          <p:cNvSpPr/>
          <p:nvPr/>
        </p:nvSpPr>
        <p:spPr>
          <a:xfrm>
            <a:off x="4399108" y="249875"/>
            <a:ext cx="3926461" cy="584775"/>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w="0"/>
                <a:solidFill>
                  <a:srgbClr val="FFFFFF"/>
                </a:solidFill>
                <a:effectLst>
                  <a:outerShdw blurRad="38100" dist="19050" dir="2700000" algn="tl" rotWithShape="0">
                    <a:srgbClr val="000000">
                      <a:alpha val="40000"/>
                    </a:srgbClr>
                  </a:outerShdw>
                </a:effectLst>
                <a:uLnTx/>
                <a:uFillTx/>
                <a:latin typeface="Rockwell Extra Bold" panose="02060903040505020403" pitchFamily="18" charset="0"/>
                <a:ea typeface="+mn-ea"/>
                <a:cs typeface="+mn-cs"/>
              </a:rPr>
              <a:t>Ta yta med boll</a:t>
            </a:r>
          </a:p>
        </p:txBody>
      </p:sp>
    </p:spTree>
    <p:extLst>
      <p:ext uri="{BB962C8B-B14F-4D97-AF65-F5344CB8AC3E}">
        <p14:creationId xmlns:p14="http://schemas.microsoft.com/office/powerpoint/2010/main" val="2562611144"/>
      </p:ext>
    </p:extLst>
  </p:cSld>
  <p:clrMapOvr>
    <a:masterClrMapping/>
  </p:clrMapOvr>
  <p:extLst>
    <p:ext uri="{6950BFC3-D8DA-4A85-94F7-54DA5524770B}">
      <p188:commentRel xmlns:p188="http://schemas.microsoft.com/office/powerpoint/2018/8/main" r:id="rId3"/>
    </p:ext>
  </p:extLs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747711" y="124309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4025700" y="491042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5829637" y="214351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859820" y="19127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3682783" y="356204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
        <p:nvSpPr>
          <p:cNvPr id="13" name="Ellips 12">
            <a:extLst>
              <a:ext uri="{FF2B5EF4-FFF2-40B4-BE49-F238E27FC236}">
                <a16:creationId xmlns:a16="http://schemas.microsoft.com/office/drawing/2014/main" id="{DA9DBFCC-238E-44BD-AED5-D96DFCE513FD}"/>
              </a:ext>
            </a:extLst>
          </p:cNvPr>
          <p:cNvSpPr/>
          <p:nvPr/>
        </p:nvSpPr>
        <p:spPr>
          <a:xfrm>
            <a:off x="6984102" y="324823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927186" y="393393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853013" y="492134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763086" y="232954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556200" y="360922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467740" y="140668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812970" y="318767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6646477" y="283594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7771225" y="458372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8002779" y="349348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454095" y="142580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858237" y="242327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5994207" y="456946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5532066" y="3649246"/>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413160AB-CBC4-4E4B-98B6-63766FAB5128}"/>
              </a:ext>
            </a:extLst>
          </p:cNvPr>
          <p:cNvSpPr/>
          <p:nvPr/>
        </p:nvSpPr>
        <p:spPr>
          <a:xfrm>
            <a:off x="5175725" y="350478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94A59414-47A9-46B6-80CE-D3EBF2F9E7D1}"/>
              </a:ext>
            </a:extLst>
          </p:cNvPr>
          <p:cNvSpPr/>
          <p:nvPr/>
        </p:nvSpPr>
        <p:spPr>
          <a:xfrm>
            <a:off x="3703357" y="232620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149576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5C3C55-91F1-431A-BAFA-48CD19F40B2E}"/>
              </a:ext>
            </a:extLst>
          </p:cNvPr>
          <p:cNvSpPr>
            <a:spLocks noGrp="1"/>
          </p:cNvSpPr>
          <p:nvPr>
            <p:ph type="title"/>
          </p:nvPr>
        </p:nvSpPr>
        <p:spPr/>
        <p:txBody>
          <a:bodyPr/>
          <a:lstStyle/>
          <a:p>
            <a:r>
              <a:rPr lang="sv-SE" dirty="0"/>
              <a:t>Backlinjens sköld</a:t>
            </a:r>
          </a:p>
        </p:txBody>
      </p:sp>
      <p:sp>
        <p:nvSpPr>
          <p:cNvPr id="3" name="Platshållare för innehåll 2">
            <a:extLst>
              <a:ext uri="{FF2B5EF4-FFF2-40B4-BE49-F238E27FC236}">
                <a16:creationId xmlns:a16="http://schemas.microsoft.com/office/drawing/2014/main" id="{8830B1CD-922A-40E3-B47D-4BB1FC2D62DE}"/>
              </a:ext>
            </a:extLst>
          </p:cNvPr>
          <p:cNvSpPr>
            <a:spLocks noGrp="1"/>
          </p:cNvSpPr>
          <p:nvPr>
            <p:ph idx="1"/>
          </p:nvPr>
        </p:nvSpPr>
        <p:spPr/>
        <p:txBody>
          <a:bodyPr>
            <a:normAutofit fontScale="92500" lnSpcReduction="20000"/>
          </a:bodyPr>
          <a:lstStyle/>
          <a:p>
            <a:r>
              <a:rPr lang="sv-SE" dirty="0"/>
              <a:t>Den främsta uppgiften som den defensiva mittfältaren har är att skydda sin backlinje och ha en spelförståelse att förutse vart bollen kan hamna i den centrala korridoren i en defensiv situation.</a:t>
            </a:r>
          </a:p>
          <a:p>
            <a:endParaRPr lang="sv-SE" dirty="0"/>
          </a:p>
          <a:p>
            <a:r>
              <a:rPr lang="sv-SE" dirty="0"/>
              <a:t>Här är det väldigt viktigt att även CDM får styrning av sina mittbackar framförallt. Kan mittbackar styra detta på ett bra sätt så kan man förhindra att bollen kommer fram till motståndarens forwards och man får en lugn dag på kontoret.</a:t>
            </a:r>
          </a:p>
          <a:p>
            <a:pPr marL="0" indent="0">
              <a:buNone/>
            </a:pPr>
            <a:endParaRPr lang="sv-SE" dirty="0"/>
          </a:p>
          <a:p>
            <a:r>
              <a:rPr lang="sv-SE" dirty="0"/>
              <a:t>Bland andra viktiga uppgifter så är det att hålla igång en kommunikation för att styra främst sina mittfältskollegor så dem kan pressa och vinna bollen redan i steget ovanför sig. </a:t>
            </a:r>
          </a:p>
        </p:txBody>
      </p:sp>
      <p:pic>
        <p:nvPicPr>
          <p:cNvPr id="5" name="Bild 4" descr="Sköld kors kontur">
            <a:extLst>
              <a:ext uri="{FF2B5EF4-FFF2-40B4-BE49-F238E27FC236}">
                <a16:creationId xmlns:a16="http://schemas.microsoft.com/office/drawing/2014/main" id="{17579E19-3675-4224-A8F4-52B0A47DFB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800" y="584416"/>
            <a:ext cx="1395046" cy="1395046"/>
          </a:xfrm>
          <a:prstGeom prst="rect">
            <a:avLst/>
          </a:prstGeom>
        </p:spPr>
      </p:pic>
    </p:spTree>
    <p:extLst>
      <p:ext uri="{BB962C8B-B14F-4D97-AF65-F5344CB8AC3E}">
        <p14:creationId xmlns:p14="http://schemas.microsoft.com/office/powerpoint/2010/main" val="61087910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824165" y="103328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2726787" y="376122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824166" y="507626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655354" y="264740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5667651" y="302807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324378" y="33656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5474616" y="14965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4265152" y="214974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5319626" y="452125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696046" y="336569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3283651" y="533749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161791" y="105515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3045996" y="248736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602777" y="218792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5940084" y="485502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260804" y="350266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5937172" y="75322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402161" y="213720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2992979" y="355456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6233034" y="2236942"/>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8" name="Rektangel: rundade hörn 27">
            <a:extLst>
              <a:ext uri="{FF2B5EF4-FFF2-40B4-BE49-F238E27FC236}">
                <a16:creationId xmlns:a16="http://schemas.microsoft.com/office/drawing/2014/main" id="{2867264A-560D-4CFA-AAC5-6A65D8F3D4E3}"/>
              </a:ext>
            </a:extLst>
          </p:cNvPr>
          <p:cNvSpPr/>
          <p:nvPr/>
        </p:nvSpPr>
        <p:spPr>
          <a:xfrm>
            <a:off x="3497148" y="1520282"/>
            <a:ext cx="596286" cy="351837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3626478" y="294184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Tree>
    <p:extLst>
      <p:ext uri="{BB962C8B-B14F-4D97-AF65-F5344CB8AC3E}">
        <p14:creationId xmlns:p14="http://schemas.microsoft.com/office/powerpoint/2010/main" val="18244355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BF1C6E-A62C-4519-805A-A2C383120D27}"/>
              </a:ext>
            </a:extLst>
          </p:cNvPr>
          <p:cNvSpPr>
            <a:spLocks noGrp="1"/>
          </p:cNvSpPr>
          <p:nvPr>
            <p:ph type="title"/>
          </p:nvPr>
        </p:nvSpPr>
        <p:spPr/>
        <p:txBody>
          <a:bodyPr/>
          <a:lstStyle/>
          <a:p>
            <a:r>
              <a:rPr lang="sv-SE" dirty="0"/>
              <a:t>Exempel</a:t>
            </a:r>
          </a:p>
        </p:txBody>
      </p:sp>
      <p:sp>
        <p:nvSpPr>
          <p:cNvPr id="3" name="Platshållare för innehåll 2">
            <a:extLst>
              <a:ext uri="{FF2B5EF4-FFF2-40B4-BE49-F238E27FC236}">
                <a16:creationId xmlns:a16="http://schemas.microsoft.com/office/drawing/2014/main" id="{3D586DDF-516C-4E89-ADA1-4A7E13976F9D}"/>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150102334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918991" y="162586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2726787" y="376122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293295" y="452873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655354" y="264740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5327629" y="266670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731284" y="232367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6423079" y="153684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4110679" y="156432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273946" y="395126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727310" y="292660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3738790" y="450709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273158" y="114645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2969040" y="256908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749774" y="159751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7261842" y="439826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205453" y="306339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6442759" y="77412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001969" y="198077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2824167" y="356077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5668568" y="1817558"/>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34" name="Rak pilkoppling 33">
            <a:extLst>
              <a:ext uri="{FF2B5EF4-FFF2-40B4-BE49-F238E27FC236}">
                <a16:creationId xmlns:a16="http://schemas.microsoft.com/office/drawing/2014/main" id="{BC99A78F-E90D-4383-9DF0-B4BB61D8496C}"/>
              </a:ext>
            </a:extLst>
          </p:cNvPr>
          <p:cNvCxnSpPr>
            <a:cxnSpLocks/>
          </p:cNvCxnSpPr>
          <p:nvPr/>
        </p:nvCxnSpPr>
        <p:spPr>
          <a:xfrm flipH="1">
            <a:off x="3368060" y="1944886"/>
            <a:ext cx="2297194" cy="585309"/>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5" name="Rak pilkoppling 34">
            <a:extLst>
              <a:ext uri="{FF2B5EF4-FFF2-40B4-BE49-F238E27FC236}">
                <a16:creationId xmlns:a16="http://schemas.microsoft.com/office/drawing/2014/main" id="{70F32C80-E18C-437E-9767-ED4A3A7E22F7}"/>
              </a:ext>
            </a:extLst>
          </p:cNvPr>
          <p:cNvCxnSpPr>
            <a:cxnSpLocks/>
          </p:cNvCxnSpPr>
          <p:nvPr/>
        </p:nvCxnSpPr>
        <p:spPr>
          <a:xfrm flipH="1" flipV="1">
            <a:off x="3974585" y="2389091"/>
            <a:ext cx="29313" cy="347761"/>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0" name="Ellips 29">
            <a:extLst>
              <a:ext uri="{FF2B5EF4-FFF2-40B4-BE49-F238E27FC236}">
                <a16:creationId xmlns:a16="http://schemas.microsoft.com/office/drawing/2014/main" id="{F4E5A18E-2B15-4224-863F-FBE67937395F}"/>
              </a:ext>
            </a:extLst>
          </p:cNvPr>
          <p:cNvSpPr/>
          <p:nvPr/>
        </p:nvSpPr>
        <p:spPr>
          <a:xfrm>
            <a:off x="3848115" y="270231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
        <p:nvSpPr>
          <p:cNvPr id="31" name="Rektangel: rundade hörn 30">
            <a:extLst>
              <a:ext uri="{FF2B5EF4-FFF2-40B4-BE49-F238E27FC236}">
                <a16:creationId xmlns:a16="http://schemas.microsoft.com/office/drawing/2014/main" id="{71D55900-77C7-4329-A71E-5FA2C1EAEBF0}"/>
              </a:ext>
            </a:extLst>
          </p:cNvPr>
          <p:cNvSpPr/>
          <p:nvPr/>
        </p:nvSpPr>
        <p:spPr>
          <a:xfrm>
            <a:off x="3325653" y="1784776"/>
            <a:ext cx="596286" cy="1406325"/>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2" name="Rektangel 31">
            <a:extLst>
              <a:ext uri="{FF2B5EF4-FFF2-40B4-BE49-F238E27FC236}">
                <a16:creationId xmlns:a16="http://schemas.microsoft.com/office/drawing/2014/main" id="{EBC5D43B-88AA-4C5C-A741-61CF6C6C3C58}"/>
              </a:ext>
            </a:extLst>
          </p:cNvPr>
          <p:cNvSpPr/>
          <p:nvPr/>
        </p:nvSpPr>
        <p:spPr>
          <a:xfrm>
            <a:off x="1967933" y="55234"/>
            <a:ext cx="2928189" cy="8091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3" name="Rektangel 32">
            <a:extLst>
              <a:ext uri="{FF2B5EF4-FFF2-40B4-BE49-F238E27FC236}">
                <a16:creationId xmlns:a16="http://schemas.microsoft.com/office/drawing/2014/main" id="{85BE70F9-E258-477B-9CB6-4658F76CEA75}"/>
              </a:ext>
            </a:extLst>
          </p:cNvPr>
          <p:cNvSpPr/>
          <p:nvPr/>
        </p:nvSpPr>
        <p:spPr>
          <a:xfrm>
            <a:off x="2120394" y="154753"/>
            <a:ext cx="2705612" cy="584775"/>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w="0"/>
                <a:solidFill>
                  <a:srgbClr val="FFFFFF"/>
                </a:solidFill>
                <a:effectLst>
                  <a:outerShdw blurRad="38100" dist="19050" dir="2700000" algn="tl" rotWithShape="0">
                    <a:srgbClr val="000000">
                      <a:alpha val="40000"/>
                    </a:srgbClr>
                  </a:outerShdw>
                </a:effectLst>
                <a:uLnTx/>
                <a:uFillTx/>
                <a:latin typeface="Rockwell Extra Bold" panose="02060903040505020403" pitchFamily="18" charset="0"/>
                <a:ea typeface="+mn-ea"/>
                <a:cs typeface="+mn-cs"/>
              </a:rPr>
              <a:t>Exempel 1</a:t>
            </a:r>
          </a:p>
        </p:txBody>
      </p:sp>
    </p:spTree>
    <p:extLst>
      <p:ext uri="{BB962C8B-B14F-4D97-AF65-F5344CB8AC3E}">
        <p14:creationId xmlns:p14="http://schemas.microsoft.com/office/powerpoint/2010/main" val="210278956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918991" y="162586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2726787" y="376122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293295" y="452873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655354" y="264740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3612374" y="236205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
        <p:nvSpPr>
          <p:cNvPr id="11" name="Ellips 10">
            <a:extLst>
              <a:ext uri="{FF2B5EF4-FFF2-40B4-BE49-F238E27FC236}">
                <a16:creationId xmlns:a16="http://schemas.microsoft.com/office/drawing/2014/main" id="{1AFFB518-53E5-4674-AB97-4F787154F0FA}"/>
              </a:ext>
            </a:extLst>
          </p:cNvPr>
          <p:cNvSpPr/>
          <p:nvPr/>
        </p:nvSpPr>
        <p:spPr>
          <a:xfrm>
            <a:off x="5327629" y="266670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731284" y="232367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6423079" y="153684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4110679" y="156432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273946" y="395126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727310" y="292660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3738790" y="450709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273158" y="114645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3045996" y="248736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749774" y="159751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7261842" y="439826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205453" y="306339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6442759" y="77412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001969" y="198077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2824167" y="356077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3865971" y="2280443"/>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39205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918991" y="162586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2726787" y="376122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778443" y="484471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655354" y="264740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5327629" y="266670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217892" y="381209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5467610" y="147342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4096762" y="213386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096000" y="417273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427277" y="414457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3089331" y="502873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273158" y="114645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2969040" y="256908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624845" y="323123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611571" y="489147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900027" y="319400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5262451" y="10289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611571" y="202349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2824167" y="356077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5474322" y="334461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3451538" y="260977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cxnSp>
        <p:nvCxnSpPr>
          <p:cNvPr id="31" name="Rak pilkoppling 30">
            <a:extLst>
              <a:ext uri="{FF2B5EF4-FFF2-40B4-BE49-F238E27FC236}">
                <a16:creationId xmlns:a16="http://schemas.microsoft.com/office/drawing/2014/main" id="{D03E8808-1B11-4482-929A-31EF4737F68C}"/>
              </a:ext>
            </a:extLst>
          </p:cNvPr>
          <p:cNvCxnSpPr>
            <a:cxnSpLocks/>
          </p:cNvCxnSpPr>
          <p:nvPr/>
        </p:nvCxnSpPr>
        <p:spPr>
          <a:xfrm>
            <a:off x="4265574" y="2479604"/>
            <a:ext cx="0" cy="666902"/>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Rak pilkoppling 31">
            <a:extLst>
              <a:ext uri="{FF2B5EF4-FFF2-40B4-BE49-F238E27FC236}">
                <a16:creationId xmlns:a16="http://schemas.microsoft.com/office/drawing/2014/main" id="{E9A5EBB8-9F10-4699-AD42-E2CD94C745D0}"/>
              </a:ext>
            </a:extLst>
          </p:cNvPr>
          <p:cNvCxnSpPr>
            <a:cxnSpLocks/>
          </p:cNvCxnSpPr>
          <p:nvPr/>
        </p:nvCxnSpPr>
        <p:spPr>
          <a:xfrm>
            <a:off x="3620350" y="3011159"/>
            <a:ext cx="0" cy="557704"/>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3" name="Rektangel: rundade hörn 32">
            <a:extLst>
              <a:ext uri="{FF2B5EF4-FFF2-40B4-BE49-F238E27FC236}">
                <a16:creationId xmlns:a16="http://schemas.microsoft.com/office/drawing/2014/main" id="{5478111B-C294-4CA8-A66D-9AC2E84B3B2F}"/>
              </a:ext>
            </a:extLst>
          </p:cNvPr>
          <p:cNvSpPr/>
          <p:nvPr/>
        </p:nvSpPr>
        <p:spPr>
          <a:xfrm>
            <a:off x="3331780" y="2849336"/>
            <a:ext cx="664840" cy="1406325"/>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7" name="Rektangel 36">
            <a:extLst>
              <a:ext uri="{FF2B5EF4-FFF2-40B4-BE49-F238E27FC236}">
                <a16:creationId xmlns:a16="http://schemas.microsoft.com/office/drawing/2014/main" id="{8DA86956-B29B-4F44-9CB3-F9440697733A}"/>
              </a:ext>
            </a:extLst>
          </p:cNvPr>
          <p:cNvSpPr/>
          <p:nvPr/>
        </p:nvSpPr>
        <p:spPr>
          <a:xfrm>
            <a:off x="1805523" y="27982"/>
            <a:ext cx="3242866" cy="8091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6" name="Rektangel 35">
            <a:extLst>
              <a:ext uri="{FF2B5EF4-FFF2-40B4-BE49-F238E27FC236}">
                <a16:creationId xmlns:a16="http://schemas.microsoft.com/office/drawing/2014/main" id="{E1A2BED7-6419-45BE-B604-B310278736A4}"/>
              </a:ext>
            </a:extLst>
          </p:cNvPr>
          <p:cNvSpPr/>
          <p:nvPr/>
        </p:nvSpPr>
        <p:spPr>
          <a:xfrm>
            <a:off x="2027716" y="109848"/>
            <a:ext cx="2705612" cy="584775"/>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w="0"/>
                <a:solidFill>
                  <a:srgbClr val="FFFFFF"/>
                </a:solidFill>
                <a:effectLst>
                  <a:outerShdw blurRad="38100" dist="19050" dir="2700000" algn="tl" rotWithShape="0">
                    <a:srgbClr val="000000">
                      <a:alpha val="40000"/>
                    </a:srgbClr>
                  </a:outerShdw>
                </a:effectLst>
                <a:uLnTx/>
                <a:uFillTx/>
                <a:latin typeface="Rockwell Extra Bold" panose="02060903040505020403" pitchFamily="18" charset="0"/>
                <a:ea typeface="+mn-ea"/>
                <a:cs typeface="+mn-cs"/>
              </a:rPr>
              <a:t>Exempel 2</a:t>
            </a:r>
          </a:p>
        </p:txBody>
      </p:sp>
    </p:spTree>
    <p:extLst>
      <p:ext uri="{BB962C8B-B14F-4D97-AF65-F5344CB8AC3E}">
        <p14:creationId xmlns:p14="http://schemas.microsoft.com/office/powerpoint/2010/main" val="309390842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918991" y="162586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2726787" y="376122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778443" y="484471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655354" y="264740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5327629" y="266670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217892" y="381209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5467610" y="147342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4064838" y="290793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096000" y="417273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427277" y="414457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3089331" y="502873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273158" y="114645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2969040" y="256908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624845" y="323123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611571" y="489147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900027" y="319400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5262451" y="10289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611571" y="202349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2824167" y="356077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5474322" y="334461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3451537" y="351050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Tree>
    <p:extLst>
      <p:ext uri="{BB962C8B-B14F-4D97-AF65-F5344CB8AC3E}">
        <p14:creationId xmlns:p14="http://schemas.microsoft.com/office/powerpoint/2010/main" val="2251064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Bildobjekt 3" descr="En bild som visar skiss, rita, konst, linjeritning&#10;&#10;Automatiskt genererad beskrivning">
            <a:extLst>
              <a:ext uri="{FF2B5EF4-FFF2-40B4-BE49-F238E27FC236}">
                <a16:creationId xmlns:a16="http://schemas.microsoft.com/office/drawing/2014/main" id="{8B9E1CB3-39AD-A5BA-AF90-7B7E5BBF8F75}"/>
              </a:ext>
            </a:extLst>
          </p:cNvPr>
          <p:cNvPicPr>
            <a:picLocks noChangeAspect="1"/>
          </p:cNvPicPr>
          <p:nvPr/>
        </p:nvPicPr>
        <p:blipFill>
          <a:blip r:embed="rId4">
            <a:alphaModFix amt="35000"/>
          </a:blip>
          <a:srcRect t="43750"/>
          <a:stretch/>
        </p:blipFill>
        <p:spPr>
          <a:xfrm>
            <a:off x="20" y="10"/>
            <a:ext cx="12191980" cy="6857990"/>
          </a:xfrm>
          <a:prstGeom prst="rect">
            <a:avLst/>
          </a:prstGeom>
        </p:spPr>
      </p:pic>
      <p:sp>
        <p:nvSpPr>
          <p:cNvPr id="2" name="Rubrik 1">
            <a:extLst>
              <a:ext uri="{FF2B5EF4-FFF2-40B4-BE49-F238E27FC236}">
                <a16:creationId xmlns:a16="http://schemas.microsoft.com/office/drawing/2014/main" id="{FFE98BFA-F41D-7498-8EFF-61FEFAFC4D6E}"/>
              </a:ext>
            </a:extLst>
          </p:cNvPr>
          <p:cNvSpPr>
            <a:spLocks noGrp="1"/>
          </p:cNvSpPr>
          <p:nvPr>
            <p:ph type="title"/>
          </p:nvPr>
        </p:nvSpPr>
        <p:spPr>
          <a:xfrm>
            <a:off x="1370693" y="1769540"/>
            <a:ext cx="9440034" cy="1828801"/>
          </a:xfrm>
        </p:spPr>
        <p:txBody>
          <a:bodyPr vert="horz" lIns="91440" tIns="45720" rIns="91440" bIns="45720" rtlCol="0" anchor="b">
            <a:normAutofit/>
          </a:bodyPr>
          <a:lstStyle/>
          <a:p>
            <a:r>
              <a:rPr lang="en-US" sz="5400" b="1" dirty="0">
                <a:solidFill>
                  <a:schemeClr val="bg2"/>
                </a:solidFill>
              </a:rPr>
              <a:t>Fotbollsbegrepp</a:t>
            </a:r>
          </a:p>
        </p:txBody>
      </p:sp>
    </p:spTree>
    <p:extLst>
      <p:ext uri="{BB962C8B-B14F-4D97-AF65-F5344CB8AC3E}">
        <p14:creationId xmlns:p14="http://schemas.microsoft.com/office/powerpoint/2010/main" val="284255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D718AC-788B-428A-8224-DE5390F5B045}"/>
              </a:ext>
            </a:extLst>
          </p:cNvPr>
          <p:cNvSpPr>
            <a:spLocks noGrp="1"/>
          </p:cNvSpPr>
          <p:nvPr>
            <p:ph type="title"/>
          </p:nvPr>
        </p:nvSpPr>
        <p:spPr/>
        <p:txBody>
          <a:bodyPr/>
          <a:lstStyle/>
          <a:p>
            <a:r>
              <a:rPr lang="sv-SE" dirty="0"/>
              <a:t>Triangel spel</a:t>
            </a:r>
          </a:p>
        </p:txBody>
      </p:sp>
      <p:sp>
        <p:nvSpPr>
          <p:cNvPr id="3" name="Platshållare för innehåll 2">
            <a:extLst>
              <a:ext uri="{FF2B5EF4-FFF2-40B4-BE49-F238E27FC236}">
                <a16:creationId xmlns:a16="http://schemas.microsoft.com/office/drawing/2014/main" id="{DF0A7C2B-4DEC-4A8D-8451-1BF8A55E1B77}"/>
              </a:ext>
            </a:extLst>
          </p:cNvPr>
          <p:cNvSpPr>
            <a:spLocks noGrp="1"/>
          </p:cNvSpPr>
          <p:nvPr>
            <p:ph idx="1"/>
          </p:nvPr>
        </p:nvSpPr>
        <p:spPr/>
        <p:txBody>
          <a:bodyPr/>
          <a:lstStyle/>
          <a:p>
            <a:r>
              <a:rPr lang="sv-SE" dirty="0"/>
              <a:t>Vad är en triangelformation?</a:t>
            </a:r>
          </a:p>
          <a:p>
            <a:endParaRPr lang="sv-SE" dirty="0"/>
          </a:p>
          <a:p>
            <a:r>
              <a:rPr lang="sv-SE" dirty="0"/>
              <a:t>Varför är det viktigt att vi ligger i ett triangelspel i mitten?</a:t>
            </a:r>
          </a:p>
          <a:p>
            <a:endParaRPr lang="sv-SE" dirty="0"/>
          </a:p>
          <a:p>
            <a:r>
              <a:rPr lang="sv-SE" dirty="0"/>
              <a:t>Kommunikation</a:t>
            </a:r>
          </a:p>
          <a:p>
            <a:endParaRPr lang="sv-SE" dirty="0"/>
          </a:p>
          <a:p>
            <a:endParaRPr lang="sv-SE" dirty="0"/>
          </a:p>
        </p:txBody>
      </p:sp>
      <p:sp>
        <p:nvSpPr>
          <p:cNvPr id="4" name="Rubrik 1">
            <a:extLst>
              <a:ext uri="{FF2B5EF4-FFF2-40B4-BE49-F238E27FC236}">
                <a16:creationId xmlns:a16="http://schemas.microsoft.com/office/drawing/2014/main" id="{18F2C0B8-E9C4-4F3A-9392-2315ACBE07E0}"/>
              </a:ext>
            </a:extLst>
          </p:cNvPr>
          <p:cNvSpPr txBox="1">
            <a:spLocks/>
          </p:cNvSpPr>
          <p:nvPr/>
        </p:nvSpPr>
        <p:spPr>
          <a:xfrm>
            <a:off x="7748778" y="753228"/>
            <a:ext cx="2672479"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0" i="0" u="none" strike="noStrike" kern="1200" cap="none" spc="0" normalizeH="0" baseline="0" noProof="0" dirty="0">
                <a:ln>
                  <a:noFill/>
                </a:ln>
                <a:solidFill>
                  <a:srgbClr val="FFFFFF"/>
                </a:solidFill>
                <a:effectLst/>
                <a:uLnTx/>
                <a:uFillTx/>
                <a:latin typeface="Trebuchet MS" panose="020B0603020202020204"/>
                <a:ea typeface="+mj-ea"/>
                <a:cs typeface="+mj-cs"/>
              </a:rPr>
              <a:t>Frågestund</a:t>
            </a:r>
          </a:p>
        </p:txBody>
      </p:sp>
    </p:spTree>
    <p:extLst>
      <p:ext uri="{BB962C8B-B14F-4D97-AF65-F5344CB8AC3E}">
        <p14:creationId xmlns:p14="http://schemas.microsoft.com/office/powerpoint/2010/main" val="2098506883"/>
      </p:ext>
    </p:extLst>
  </p:cSld>
  <p:clrMapOvr>
    <a:masterClrMapping/>
  </p:clrMapOvr>
  <p:extLst>
    <p:ext uri="{6950BFC3-D8DA-4A85-94F7-54DA5524770B}">
      <p188:commentRel xmlns:p188="http://schemas.microsoft.com/office/powerpoint/2018/8/main" r:id="rId3"/>
    </p:ext>
  </p:extLst>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918991" y="162586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2726787" y="376122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778443" y="484471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655354" y="264740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096000" y="291644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717604" y="452957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5467610" y="147342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4365186" y="335754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096000" y="417273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3719162" y="404074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3089331" y="502873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273158" y="114645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3896025" y="236892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285580" y="447816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611571" y="489147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900027" y="319400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5262451" y="10289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611571" y="202349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2925969" y="311229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5194445" y="4428746"/>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3530814" y="344991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Tree>
    <p:extLst>
      <p:ext uri="{BB962C8B-B14F-4D97-AF65-F5344CB8AC3E}">
        <p14:creationId xmlns:p14="http://schemas.microsoft.com/office/powerpoint/2010/main" val="2293430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918991" y="162586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2726787" y="376122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778443" y="484471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655354" y="264740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096000" y="291644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717604" y="452957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5467610" y="147342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4213012" y="381382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096000" y="417273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3719162" y="404074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3089331" y="502873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273158" y="114645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519930" y="24310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285580" y="447816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611571" y="489147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900027" y="319400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5262451" y="10289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611571" y="202349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2925969" y="311229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5194445" y="4428746"/>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3558262" y="369517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
        <p:nvSpPr>
          <p:cNvPr id="28" name="Rubrik 1">
            <a:extLst>
              <a:ext uri="{FF2B5EF4-FFF2-40B4-BE49-F238E27FC236}">
                <a16:creationId xmlns:a16="http://schemas.microsoft.com/office/drawing/2014/main" id="{CD902566-6F4F-4DEF-AA1F-DFAC2D2F886C}"/>
              </a:ext>
            </a:extLst>
          </p:cNvPr>
          <p:cNvSpPr txBox="1">
            <a:spLocks/>
          </p:cNvSpPr>
          <p:nvPr/>
        </p:nvSpPr>
        <p:spPr>
          <a:xfrm>
            <a:off x="3064412" y="-99209"/>
            <a:ext cx="2672479"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3600" b="0" i="0" u="none" strike="noStrike" kern="1200" cap="none" spc="0" normalizeH="0" baseline="0" noProof="0" dirty="0">
                <a:ln>
                  <a:noFill/>
                </a:ln>
                <a:solidFill>
                  <a:srgbClr val="000000"/>
                </a:solidFill>
                <a:effectLst/>
                <a:uLnTx/>
                <a:uFillTx/>
                <a:latin typeface="Trebuchet MS" panose="020B0603020202020204"/>
                <a:ea typeface="+mj-ea"/>
                <a:cs typeface="+mj-cs"/>
              </a:rPr>
              <a:t>Vad hände?</a:t>
            </a:r>
          </a:p>
        </p:txBody>
      </p:sp>
    </p:spTree>
    <p:extLst>
      <p:ext uri="{BB962C8B-B14F-4D97-AF65-F5344CB8AC3E}">
        <p14:creationId xmlns:p14="http://schemas.microsoft.com/office/powerpoint/2010/main" val="4150838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918991" y="162586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2726787" y="376122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778443" y="484471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655354" y="264740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096000" y="291644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717604" y="452957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5467610" y="147342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4213012" y="381382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096000" y="417273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3719162" y="404074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3089331" y="502873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273158" y="114645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519930" y="24310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285580" y="447816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611571" y="489147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900027" y="319400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5262451" y="10289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611571" y="202349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2925969" y="311229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4392019" y="2600051"/>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3566774" y="27816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
        <p:nvSpPr>
          <p:cNvPr id="28" name="Rubrik 1">
            <a:extLst>
              <a:ext uri="{FF2B5EF4-FFF2-40B4-BE49-F238E27FC236}">
                <a16:creationId xmlns:a16="http://schemas.microsoft.com/office/drawing/2014/main" id="{792B7A62-B00C-4394-8EB4-2949AC9CDAD3}"/>
              </a:ext>
            </a:extLst>
          </p:cNvPr>
          <p:cNvSpPr txBox="1">
            <a:spLocks/>
          </p:cNvSpPr>
          <p:nvPr/>
        </p:nvSpPr>
        <p:spPr>
          <a:xfrm>
            <a:off x="3064412" y="74867"/>
            <a:ext cx="2672479"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3600" b="0" i="0" u="none" strike="noStrike" kern="1200" cap="none" spc="0" normalizeH="0" baseline="0" noProof="0" dirty="0">
                <a:ln>
                  <a:noFill/>
                </a:ln>
                <a:solidFill>
                  <a:srgbClr val="000000"/>
                </a:solidFill>
                <a:effectLst/>
                <a:uLnTx/>
                <a:uFillTx/>
                <a:latin typeface="Trebuchet MS" panose="020B0603020202020204"/>
                <a:ea typeface="+mj-ea"/>
                <a:cs typeface="+mj-cs"/>
              </a:rPr>
              <a:t>Vad gör vi nu?</a:t>
            </a:r>
          </a:p>
        </p:txBody>
      </p:sp>
    </p:spTree>
    <p:extLst>
      <p:ext uri="{BB962C8B-B14F-4D97-AF65-F5344CB8AC3E}">
        <p14:creationId xmlns:p14="http://schemas.microsoft.com/office/powerpoint/2010/main" val="15794173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918991" y="162586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2726787" y="376122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778443" y="484471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655354" y="264740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096000" y="291644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717604" y="452957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5467610" y="147342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4213012" y="381382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096000" y="417273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3719162" y="404074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3089331" y="502873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273158" y="114645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519930" y="24310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285580" y="447816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611571" y="489147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900027" y="319400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5262451" y="10289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611571" y="202349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2925969" y="311229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4392019" y="2600051"/>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4038052" y="262792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cxnSp>
        <p:nvCxnSpPr>
          <p:cNvPr id="28" name="Rak pilkoppling 27">
            <a:extLst>
              <a:ext uri="{FF2B5EF4-FFF2-40B4-BE49-F238E27FC236}">
                <a16:creationId xmlns:a16="http://schemas.microsoft.com/office/drawing/2014/main" id="{EB4BADFE-2D58-421D-AA7F-C12CEFD74DDB}"/>
              </a:ext>
            </a:extLst>
          </p:cNvPr>
          <p:cNvCxnSpPr>
            <a:cxnSpLocks/>
          </p:cNvCxnSpPr>
          <p:nvPr/>
        </p:nvCxnSpPr>
        <p:spPr>
          <a:xfrm flipH="1" flipV="1">
            <a:off x="4213012" y="2235200"/>
            <a:ext cx="306918" cy="329562"/>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Rak pilkoppling 30">
            <a:extLst>
              <a:ext uri="{FF2B5EF4-FFF2-40B4-BE49-F238E27FC236}">
                <a16:creationId xmlns:a16="http://schemas.microsoft.com/office/drawing/2014/main" id="{F94D036C-1121-4FEB-B778-337097040774}"/>
              </a:ext>
            </a:extLst>
          </p:cNvPr>
          <p:cNvCxnSpPr>
            <a:cxnSpLocks/>
          </p:cNvCxnSpPr>
          <p:nvPr/>
        </p:nvCxnSpPr>
        <p:spPr>
          <a:xfrm flipH="1" flipV="1">
            <a:off x="4056787" y="2361122"/>
            <a:ext cx="150077" cy="287295"/>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4" name="Likbent triangel 33">
            <a:extLst>
              <a:ext uri="{FF2B5EF4-FFF2-40B4-BE49-F238E27FC236}">
                <a16:creationId xmlns:a16="http://schemas.microsoft.com/office/drawing/2014/main" id="{E4D55CB7-2FE3-4500-82F0-2D373B6931E3}"/>
              </a:ext>
            </a:extLst>
          </p:cNvPr>
          <p:cNvSpPr/>
          <p:nvPr/>
        </p:nvSpPr>
        <p:spPr>
          <a:xfrm rot="4336408">
            <a:off x="3239387" y="2605787"/>
            <a:ext cx="862310" cy="738071"/>
          </a:xfrm>
          <a:prstGeom prst="triangl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40377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918991" y="162586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2726787" y="376122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778443" y="484471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655354" y="264740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096000" y="291644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717604" y="452957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5467610" y="147342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4213012" y="381382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096000" y="417273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3719162" y="404074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3089331" y="502873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273158" y="114645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130629" y="207774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285580" y="447816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611571" y="489147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900027" y="319400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5262451" y="10289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611571" y="202349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2925969" y="311229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4002573" y="2148853"/>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3783218" y="226888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Tree>
    <p:extLst>
      <p:ext uri="{BB962C8B-B14F-4D97-AF65-F5344CB8AC3E}">
        <p14:creationId xmlns:p14="http://schemas.microsoft.com/office/powerpoint/2010/main" val="3293216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918991" y="162586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2726787" y="376122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778443" y="484471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655354" y="264740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096000" y="291644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717604" y="452957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5467610" y="147342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4213012" y="381382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096000" y="417273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3719162" y="404074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3089331" y="502873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273158" y="114645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120843" y="207853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285580" y="447816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611571" y="489147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900027" y="319400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5262451" y="10289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611571" y="202349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2925969" y="311229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3874517" y="1941887"/>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3610783" y="19634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Tree>
    <p:extLst>
      <p:ext uri="{BB962C8B-B14F-4D97-AF65-F5344CB8AC3E}">
        <p14:creationId xmlns:p14="http://schemas.microsoft.com/office/powerpoint/2010/main" val="2682198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61D233-906B-40CB-9A55-C58ED8D72478}"/>
              </a:ext>
            </a:extLst>
          </p:cNvPr>
          <p:cNvSpPr>
            <a:spLocks noGrp="1"/>
          </p:cNvSpPr>
          <p:nvPr>
            <p:ph type="title"/>
          </p:nvPr>
        </p:nvSpPr>
        <p:spPr>
          <a:xfrm>
            <a:off x="680322" y="753228"/>
            <a:ext cx="5285050" cy="1080938"/>
          </a:xfrm>
        </p:spPr>
        <p:txBody>
          <a:bodyPr/>
          <a:lstStyle/>
          <a:p>
            <a:r>
              <a:rPr lang="sv-SE" dirty="0"/>
              <a:t>Samspel innemittfältare</a:t>
            </a:r>
          </a:p>
        </p:txBody>
      </p:sp>
      <p:sp>
        <p:nvSpPr>
          <p:cNvPr id="3" name="Platshållare för innehåll 2">
            <a:extLst>
              <a:ext uri="{FF2B5EF4-FFF2-40B4-BE49-F238E27FC236}">
                <a16:creationId xmlns:a16="http://schemas.microsoft.com/office/drawing/2014/main" id="{8979C028-A6CC-489A-ABC2-6B1207A5BC2F}"/>
              </a:ext>
            </a:extLst>
          </p:cNvPr>
          <p:cNvSpPr>
            <a:spLocks noGrp="1"/>
          </p:cNvSpPr>
          <p:nvPr>
            <p:ph idx="1"/>
          </p:nvPr>
        </p:nvSpPr>
        <p:spPr/>
        <p:txBody>
          <a:bodyPr/>
          <a:lstStyle/>
          <a:p>
            <a:r>
              <a:rPr lang="sv-SE" dirty="0"/>
              <a:t>Hur kan man kommunicera med sina innemittfältare för att vinna bollen ett steg högre upp och i ju med detta kunna komma till en kontring.</a:t>
            </a:r>
          </a:p>
          <a:p>
            <a:endParaRPr lang="sv-SE" dirty="0"/>
          </a:p>
          <a:p>
            <a:r>
              <a:rPr lang="sv-SE" dirty="0"/>
              <a:t>Vinna bollen högt på ett centralt mittfält, varför?</a:t>
            </a:r>
          </a:p>
        </p:txBody>
      </p:sp>
      <p:sp>
        <p:nvSpPr>
          <p:cNvPr id="4" name="Rubrik 1">
            <a:extLst>
              <a:ext uri="{FF2B5EF4-FFF2-40B4-BE49-F238E27FC236}">
                <a16:creationId xmlns:a16="http://schemas.microsoft.com/office/drawing/2014/main" id="{F2C36282-3D34-40B3-9351-7D2D363857BB}"/>
              </a:ext>
            </a:extLst>
          </p:cNvPr>
          <p:cNvSpPr txBox="1">
            <a:spLocks/>
          </p:cNvSpPr>
          <p:nvPr/>
        </p:nvSpPr>
        <p:spPr>
          <a:xfrm>
            <a:off x="7748778" y="753228"/>
            <a:ext cx="2672479"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0" i="0" u="none" strike="noStrike" kern="1200" cap="none" spc="0" normalizeH="0" baseline="0" noProof="0" dirty="0">
                <a:ln>
                  <a:noFill/>
                </a:ln>
                <a:solidFill>
                  <a:srgbClr val="FFFFFF"/>
                </a:solidFill>
                <a:effectLst/>
                <a:uLnTx/>
                <a:uFillTx/>
                <a:latin typeface="Trebuchet MS" panose="020B0603020202020204"/>
                <a:ea typeface="+mj-ea"/>
                <a:cs typeface="+mj-cs"/>
              </a:rPr>
              <a:t>Frågestund</a:t>
            </a:r>
          </a:p>
        </p:txBody>
      </p:sp>
    </p:spTree>
    <p:extLst>
      <p:ext uri="{BB962C8B-B14F-4D97-AF65-F5344CB8AC3E}">
        <p14:creationId xmlns:p14="http://schemas.microsoft.com/office/powerpoint/2010/main" val="2178365996"/>
      </p:ext>
    </p:extLst>
  </p:cSld>
  <p:clrMapOvr>
    <a:masterClrMapping/>
  </p:clrMapOvr>
  <p:extLst>
    <p:ext uri="{6950BFC3-D8DA-4A85-94F7-54DA5524770B}">
      <p188:commentRel xmlns:p188="http://schemas.microsoft.com/office/powerpoint/2018/8/main" r:id="rId3"/>
    </p:ext>
  </p:extLst>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FC4CC3-16DC-429E-B890-D2AC7F726F8B}"/>
              </a:ext>
            </a:extLst>
          </p:cNvPr>
          <p:cNvSpPr>
            <a:spLocks noGrp="1"/>
          </p:cNvSpPr>
          <p:nvPr>
            <p:ph type="title"/>
          </p:nvPr>
        </p:nvSpPr>
        <p:spPr/>
        <p:txBody>
          <a:bodyPr/>
          <a:lstStyle/>
          <a:p>
            <a:r>
              <a:rPr lang="sv-SE" dirty="0"/>
              <a:t>Vinna bollen högt</a:t>
            </a:r>
          </a:p>
        </p:txBody>
      </p:sp>
      <p:sp>
        <p:nvSpPr>
          <p:cNvPr id="3" name="Platshållare för innehåll 2">
            <a:extLst>
              <a:ext uri="{FF2B5EF4-FFF2-40B4-BE49-F238E27FC236}">
                <a16:creationId xmlns:a16="http://schemas.microsoft.com/office/drawing/2014/main" id="{EAFFDBA7-7A26-4B94-8914-05ACDA7EF40E}"/>
              </a:ext>
            </a:extLst>
          </p:cNvPr>
          <p:cNvSpPr>
            <a:spLocks noGrp="1"/>
          </p:cNvSpPr>
          <p:nvPr>
            <p:ph idx="1"/>
          </p:nvPr>
        </p:nvSpPr>
        <p:spPr/>
        <p:txBody>
          <a:bodyPr/>
          <a:lstStyle/>
          <a:p>
            <a:r>
              <a:rPr lang="sv-SE" dirty="0"/>
              <a:t>Kommunikation</a:t>
            </a:r>
          </a:p>
          <a:p>
            <a:endParaRPr lang="sv-SE" dirty="0"/>
          </a:p>
          <a:p>
            <a:r>
              <a:rPr lang="sv-SE" dirty="0"/>
              <a:t>Spelförståelse, ligga steget före (läsa spelet)</a:t>
            </a:r>
          </a:p>
        </p:txBody>
      </p:sp>
    </p:spTree>
    <p:extLst>
      <p:ext uri="{BB962C8B-B14F-4D97-AF65-F5344CB8AC3E}">
        <p14:creationId xmlns:p14="http://schemas.microsoft.com/office/powerpoint/2010/main" val="428015466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918991" y="162586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2726787" y="376122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778443" y="484471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655354" y="264740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096000" y="291644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3923766" y="179468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5454392" y="13373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3988402" y="308859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096000" y="417273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277699" y="350734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3089331" y="502873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273158" y="114645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060503" y="194731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087153" y="307334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611571" y="489147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780383" y="342622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5865995" y="99971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780382" y="250849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2895599" y="221425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4904883" y="2044841"/>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3441970" y="249701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cxnSp>
        <p:nvCxnSpPr>
          <p:cNvPr id="28" name="Rak pilkoppling 27">
            <a:extLst>
              <a:ext uri="{FF2B5EF4-FFF2-40B4-BE49-F238E27FC236}">
                <a16:creationId xmlns:a16="http://schemas.microsoft.com/office/drawing/2014/main" id="{FD38B842-ECCE-422B-AF32-E8A0366B765B}"/>
              </a:ext>
            </a:extLst>
          </p:cNvPr>
          <p:cNvCxnSpPr>
            <a:cxnSpLocks/>
          </p:cNvCxnSpPr>
          <p:nvPr/>
        </p:nvCxnSpPr>
        <p:spPr>
          <a:xfrm>
            <a:off x="4261391" y="2024210"/>
            <a:ext cx="383913" cy="91919"/>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459900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5EB75E-6921-4251-B54C-67EFDE40B228}"/>
              </a:ext>
            </a:extLst>
          </p:cNvPr>
          <p:cNvSpPr>
            <a:spLocks noGrp="1"/>
          </p:cNvSpPr>
          <p:nvPr>
            <p:ph type="title"/>
          </p:nvPr>
        </p:nvSpPr>
        <p:spPr>
          <a:xfrm>
            <a:off x="4169355" y="268262"/>
            <a:ext cx="3853290" cy="976300"/>
          </a:xfrm>
        </p:spPr>
        <p:txBody>
          <a:bodyPr>
            <a:normAutofit/>
          </a:bodyPr>
          <a:lstStyle/>
          <a:p>
            <a:pPr algn="ctr"/>
            <a:r>
              <a:rPr lang="sv-SE" sz="4800" b="1" dirty="0">
                <a:solidFill>
                  <a:schemeClr val="tx1"/>
                </a:solidFill>
              </a:rPr>
              <a:t>INNEHÅLL</a:t>
            </a:r>
          </a:p>
        </p:txBody>
      </p:sp>
      <p:graphicFrame>
        <p:nvGraphicFramePr>
          <p:cNvPr id="8" name="Platshållare för innehåll 2">
            <a:extLst>
              <a:ext uri="{FF2B5EF4-FFF2-40B4-BE49-F238E27FC236}">
                <a16:creationId xmlns:a16="http://schemas.microsoft.com/office/drawing/2014/main" id="{1CCED942-E818-30A8-FAEB-2F2BB886591E}"/>
              </a:ext>
            </a:extLst>
          </p:cNvPr>
          <p:cNvGraphicFramePr>
            <a:graphicFrameLocks noGrp="1"/>
          </p:cNvGraphicFramePr>
          <p:nvPr>
            <p:ph idx="1"/>
            <p:extLst>
              <p:ext uri="{D42A27DB-BD31-4B8C-83A1-F6EECF244321}">
                <p14:modId xmlns:p14="http://schemas.microsoft.com/office/powerpoint/2010/main" val="3519605609"/>
              </p:ext>
            </p:extLst>
          </p:nvPr>
        </p:nvGraphicFramePr>
        <p:xfrm>
          <a:off x="1291983" y="1231821"/>
          <a:ext cx="9976757" cy="5499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Bildobjekt 2" descr="En bild som visar Grafik, logotyp, symbol, skiss&#10;&#10;Automatiskt genererad beskrivning">
            <a:extLst>
              <a:ext uri="{FF2B5EF4-FFF2-40B4-BE49-F238E27FC236}">
                <a16:creationId xmlns:a16="http://schemas.microsoft.com/office/drawing/2014/main" id="{8DBD8F93-EB65-90CF-87A9-45915289E31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36756962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9D20FC-A78C-88DC-8AA5-C5761AED7249}"/>
              </a:ext>
            </a:extLst>
          </p:cNvPr>
          <p:cNvSpPr>
            <a:spLocks noGrp="1"/>
          </p:cNvSpPr>
          <p:nvPr>
            <p:ph type="title"/>
          </p:nvPr>
        </p:nvSpPr>
        <p:spPr>
          <a:xfrm>
            <a:off x="1640156" y="268262"/>
            <a:ext cx="8911687" cy="1280890"/>
          </a:xfrm>
        </p:spPr>
        <p:txBody>
          <a:bodyPr>
            <a:normAutofit/>
          </a:bodyPr>
          <a:lstStyle/>
          <a:p>
            <a:pPr algn="ctr"/>
            <a:r>
              <a:rPr lang="sv-SE" sz="4000" b="1" dirty="0">
                <a:solidFill>
                  <a:schemeClr val="tx1"/>
                </a:solidFill>
              </a:rPr>
              <a:t>Fotbollsbegrepp</a:t>
            </a:r>
          </a:p>
        </p:txBody>
      </p:sp>
      <p:sp>
        <p:nvSpPr>
          <p:cNvPr id="3" name="Platshållare för innehåll 2">
            <a:extLst>
              <a:ext uri="{FF2B5EF4-FFF2-40B4-BE49-F238E27FC236}">
                <a16:creationId xmlns:a16="http://schemas.microsoft.com/office/drawing/2014/main" id="{6924DE7E-3F08-424A-03FC-9F5381778EF3}"/>
              </a:ext>
            </a:extLst>
          </p:cNvPr>
          <p:cNvSpPr>
            <a:spLocks noGrp="1"/>
          </p:cNvSpPr>
          <p:nvPr>
            <p:ph idx="1"/>
          </p:nvPr>
        </p:nvSpPr>
        <p:spPr>
          <a:xfrm>
            <a:off x="1243012" y="2765062"/>
            <a:ext cx="8915400" cy="3262758"/>
          </a:xfrm>
        </p:spPr>
        <p:txBody>
          <a:bodyPr/>
          <a:lstStyle/>
          <a:p>
            <a:pPr marL="0" indent="0">
              <a:buNone/>
            </a:pPr>
            <a:r>
              <a:rPr lang="sv-SE" b="1" dirty="0">
                <a:solidFill>
                  <a:schemeClr val="tx1"/>
                </a:solidFill>
              </a:rPr>
              <a:t>Diskussionsfrågor</a:t>
            </a:r>
          </a:p>
          <a:p>
            <a:pPr marL="0" indent="0">
              <a:buNone/>
            </a:pPr>
            <a:endParaRPr lang="sv-SE" b="1" dirty="0">
              <a:solidFill>
                <a:schemeClr val="tx1"/>
              </a:solidFill>
            </a:endParaRPr>
          </a:p>
          <a:p>
            <a:pPr marL="0" indent="0">
              <a:buNone/>
            </a:pPr>
            <a:r>
              <a:rPr lang="sv-SE" i="1" dirty="0">
                <a:solidFill>
                  <a:schemeClr val="tx1"/>
                </a:solidFill>
              </a:rPr>
              <a:t>Vad är </a:t>
            </a:r>
            <a:r>
              <a:rPr lang="sv-SE" i="1" dirty="0" err="1">
                <a:solidFill>
                  <a:schemeClr val="tx1"/>
                </a:solidFill>
              </a:rPr>
              <a:t>fotbollsbegrepp</a:t>
            </a:r>
            <a:r>
              <a:rPr lang="sv-SE" i="1" dirty="0">
                <a:solidFill>
                  <a:schemeClr val="tx1"/>
                </a:solidFill>
              </a:rPr>
              <a:t>?</a:t>
            </a:r>
          </a:p>
          <a:p>
            <a:pPr marL="0" indent="0">
              <a:buNone/>
            </a:pPr>
            <a:endParaRPr lang="sv-SE" i="1" dirty="0">
              <a:solidFill>
                <a:schemeClr val="tx1"/>
              </a:solidFill>
            </a:endParaRPr>
          </a:p>
          <a:p>
            <a:pPr marL="0" indent="0">
              <a:buNone/>
            </a:pPr>
            <a:r>
              <a:rPr lang="sv-SE" i="1" dirty="0">
                <a:solidFill>
                  <a:schemeClr val="tx1"/>
                </a:solidFill>
              </a:rPr>
              <a:t>Varför är det bra att kunna fotbollsbegrepp?</a:t>
            </a:r>
          </a:p>
          <a:p>
            <a:pPr marL="0" indent="0">
              <a:buNone/>
            </a:pPr>
            <a:endParaRPr lang="sv-SE" i="1" dirty="0">
              <a:solidFill>
                <a:schemeClr val="tx1"/>
              </a:solidFill>
            </a:endParaRPr>
          </a:p>
          <a:p>
            <a:pPr marL="0" indent="0">
              <a:buNone/>
            </a:pPr>
            <a:r>
              <a:rPr lang="sv-SE" i="1" dirty="0">
                <a:solidFill>
                  <a:schemeClr val="tx1"/>
                </a:solidFill>
              </a:rPr>
              <a:t>Hur kan man applicera detta i träningar och matcher och varför är det bra?</a:t>
            </a:r>
          </a:p>
        </p:txBody>
      </p:sp>
      <p:sp>
        <p:nvSpPr>
          <p:cNvPr id="4" name="Rubrik 1">
            <a:extLst>
              <a:ext uri="{FF2B5EF4-FFF2-40B4-BE49-F238E27FC236}">
                <a16:creationId xmlns:a16="http://schemas.microsoft.com/office/drawing/2014/main" id="{3753CE6A-177A-EEE6-6589-F2E996FA0B43}"/>
              </a:ext>
            </a:extLst>
          </p:cNvPr>
          <p:cNvSpPr txBox="1">
            <a:spLocks/>
          </p:cNvSpPr>
          <p:nvPr/>
        </p:nvSpPr>
        <p:spPr>
          <a:xfrm>
            <a:off x="1243012" y="1834661"/>
            <a:ext cx="3961984"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3500" b="1" dirty="0">
                <a:solidFill>
                  <a:schemeClr val="tx1"/>
                </a:solidFill>
              </a:rPr>
              <a:t>5 min i grupper</a:t>
            </a:r>
          </a:p>
        </p:txBody>
      </p:sp>
      <p:pic>
        <p:nvPicPr>
          <p:cNvPr id="5" name="Picture 7">
            <a:extLst>
              <a:ext uri="{FF2B5EF4-FFF2-40B4-BE49-F238E27FC236}">
                <a16:creationId xmlns:a16="http://schemas.microsoft.com/office/drawing/2014/main" id="{DDA4B90E-AC95-D011-0900-63D509A515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94029" y="1356246"/>
            <a:ext cx="2597793" cy="181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6" descr="En bild som visar Grafik, logotyp, symbol, skiss&#10;&#10;Automatiskt genererad beskrivning">
            <a:extLst>
              <a:ext uri="{FF2B5EF4-FFF2-40B4-BE49-F238E27FC236}">
                <a16:creationId xmlns:a16="http://schemas.microsoft.com/office/drawing/2014/main" id="{9B779B59-9FBE-18AB-FC90-79CBCFD7F2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4062525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918991" y="162586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2726787" y="376122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778443" y="484471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655354" y="264740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5772210" y="284612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497803" y="187663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5454392" y="13373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4054832" y="308859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096000" y="417273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277699" y="350734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3089331" y="502873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273158" y="114645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060503" y="194731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087153" y="307334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611571" y="489147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780383" y="342622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5865995" y="99971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780382" y="250849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2895599" y="221425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4904883" y="2044841"/>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3441970" y="249701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cxnSp>
        <p:nvCxnSpPr>
          <p:cNvPr id="28" name="Rak pilkoppling 27">
            <a:extLst>
              <a:ext uri="{FF2B5EF4-FFF2-40B4-BE49-F238E27FC236}">
                <a16:creationId xmlns:a16="http://schemas.microsoft.com/office/drawing/2014/main" id="{FD38B842-ECCE-422B-AF32-E8A0366B765B}"/>
              </a:ext>
            </a:extLst>
          </p:cNvPr>
          <p:cNvCxnSpPr>
            <a:cxnSpLocks/>
          </p:cNvCxnSpPr>
          <p:nvPr/>
        </p:nvCxnSpPr>
        <p:spPr>
          <a:xfrm>
            <a:off x="5064008" y="2231463"/>
            <a:ext cx="23145" cy="765000"/>
          </a:xfrm>
          <a:prstGeom prst="straightConnector1">
            <a:avLst/>
          </a:prstGeom>
          <a:ln w="254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Rak pilkoppling 30">
            <a:extLst>
              <a:ext uri="{FF2B5EF4-FFF2-40B4-BE49-F238E27FC236}">
                <a16:creationId xmlns:a16="http://schemas.microsoft.com/office/drawing/2014/main" id="{E1D9BA23-64C3-4511-985F-704B742D1408}"/>
              </a:ext>
            </a:extLst>
          </p:cNvPr>
          <p:cNvCxnSpPr>
            <a:cxnSpLocks/>
          </p:cNvCxnSpPr>
          <p:nvPr/>
        </p:nvCxnSpPr>
        <p:spPr>
          <a:xfrm flipV="1">
            <a:off x="4455227" y="3048948"/>
            <a:ext cx="618765" cy="163584"/>
          </a:xfrm>
          <a:prstGeom prst="straightConnector1">
            <a:avLst/>
          </a:prstGeom>
          <a:ln w="25400"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Rak pilkoppling 31">
            <a:extLst>
              <a:ext uri="{FF2B5EF4-FFF2-40B4-BE49-F238E27FC236}">
                <a16:creationId xmlns:a16="http://schemas.microsoft.com/office/drawing/2014/main" id="{F851620B-1251-488D-861E-F77FDBFB541A}"/>
              </a:ext>
            </a:extLst>
          </p:cNvPr>
          <p:cNvCxnSpPr>
            <a:cxnSpLocks/>
          </p:cNvCxnSpPr>
          <p:nvPr/>
        </p:nvCxnSpPr>
        <p:spPr>
          <a:xfrm>
            <a:off x="3707400" y="2854255"/>
            <a:ext cx="128416" cy="329493"/>
          </a:xfrm>
          <a:prstGeom prst="straightConnector1">
            <a:avLst/>
          </a:prstGeom>
          <a:ln w="25400"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8197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918991" y="162586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2726787" y="376122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778443" y="484471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655354" y="264740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5772210" y="284612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616445" y="207197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5454392" y="13373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4739721" y="283463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096000" y="417273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277699" y="350734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3089331" y="502873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273158" y="114645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060503" y="194731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087153" y="307334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611571" y="489147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780383" y="342622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5865995" y="99971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780382" y="250849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2895599" y="221425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5034965" y="2818079"/>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3827129" y="316006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Tree>
    <p:extLst>
      <p:ext uri="{BB962C8B-B14F-4D97-AF65-F5344CB8AC3E}">
        <p14:creationId xmlns:p14="http://schemas.microsoft.com/office/powerpoint/2010/main" val="5138758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918991" y="162586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2726787" y="376122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778443" y="484471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655354" y="264740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5772210" y="284612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616445" y="207197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5454392" y="13373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4739721" y="283463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096000" y="417273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277699" y="350734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3089331" y="502873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273158" y="114645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060503" y="194731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087153" y="307334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611571" y="489147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780383" y="342622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5865995" y="99971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780382" y="250849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2895599" y="221425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5034965" y="2818079"/>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3827129" y="316006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cxnSp>
        <p:nvCxnSpPr>
          <p:cNvPr id="28" name="Rak pilkoppling 27">
            <a:extLst>
              <a:ext uri="{FF2B5EF4-FFF2-40B4-BE49-F238E27FC236}">
                <a16:creationId xmlns:a16="http://schemas.microsoft.com/office/drawing/2014/main" id="{C40C4070-78B9-4340-A3C4-4BA732870704}"/>
              </a:ext>
            </a:extLst>
          </p:cNvPr>
          <p:cNvCxnSpPr>
            <a:cxnSpLocks/>
          </p:cNvCxnSpPr>
          <p:nvPr/>
        </p:nvCxnSpPr>
        <p:spPr>
          <a:xfrm>
            <a:off x="5792017" y="1583825"/>
            <a:ext cx="1157177" cy="358594"/>
          </a:xfrm>
          <a:prstGeom prst="straightConnector1">
            <a:avLst/>
          </a:prstGeom>
          <a:ln w="25400"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Rak pilkoppling 30">
            <a:extLst>
              <a:ext uri="{FF2B5EF4-FFF2-40B4-BE49-F238E27FC236}">
                <a16:creationId xmlns:a16="http://schemas.microsoft.com/office/drawing/2014/main" id="{6A4E5C1C-BEFE-49F8-BD43-6F60BE6B1AC0}"/>
              </a:ext>
            </a:extLst>
          </p:cNvPr>
          <p:cNvCxnSpPr>
            <a:cxnSpLocks/>
          </p:cNvCxnSpPr>
          <p:nvPr/>
        </p:nvCxnSpPr>
        <p:spPr>
          <a:xfrm flipV="1">
            <a:off x="5275210" y="2335072"/>
            <a:ext cx="1673984" cy="511051"/>
          </a:xfrm>
          <a:prstGeom prst="straightConnector1">
            <a:avLst/>
          </a:prstGeom>
          <a:ln w="25400"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822545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918991" y="162586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2726787" y="376122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778443" y="484471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655354" y="264740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630328" y="296179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616445" y="207197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6805079" y="151868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802588" y="236892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588125" y="415347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277699" y="350734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3089331" y="502873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273158" y="114645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275989" y="198302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468285" y="292501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611571" y="489147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780383" y="342622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6404910" y="133846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819918" y="220011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2895599" y="221425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6088002" y="2300609"/>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3827129" y="316006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Tree>
    <p:extLst>
      <p:ext uri="{BB962C8B-B14F-4D97-AF65-F5344CB8AC3E}">
        <p14:creationId xmlns:p14="http://schemas.microsoft.com/office/powerpoint/2010/main" val="2535685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867D91-CB05-4B0D-B385-2DC67E721FCE}"/>
              </a:ext>
            </a:extLst>
          </p:cNvPr>
          <p:cNvSpPr>
            <a:spLocks noGrp="1"/>
          </p:cNvSpPr>
          <p:nvPr>
            <p:ph type="title"/>
          </p:nvPr>
        </p:nvSpPr>
        <p:spPr/>
        <p:txBody>
          <a:bodyPr/>
          <a:lstStyle/>
          <a:p>
            <a:r>
              <a:rPr lang="sv-SE" dirty="0"/>
              <a:t>Offensivt spel</a:t>
            </a:r>
          </a:p>
        </p:txBody>
      </p:sp>
      <p:sp>
        <p:nvSpPr>
          <p:cNvPr id="3" name="Platshållare för innehåll 2">
            <a:extLst>
              <a:ext uri="{FF2B5EF4-FFF2-40B4-BE49-F238E27FC236}">
                <a16:creationId xmlns:a16="http://schemas.microsoft.com/office/drawing/2014/main" id="{94FCA20C-98A8-45E9-A0B3-F4B0451D2ACF}"/>
              </a:ext>
            </a:extLst>
          </p:cNvPr>
          <p:cNvSpPr>
            <a:spLocks noGrp="1"/>
          </p:cNvSpPr>
          <p:nvPr>
            <p:ph idx="1"/>
          </p:nvPr>
        </p:nvSpPr>
        <p:spPr/>
        <p:txBody>
          <a:bodyPr/>
          <a:lstStyle/>
          <a:p>
            <a:pPr marL="0" indent="0">
              <a:buNone/>
            </a:pPr>
            <a:r>
              <a:rPr lang="sv-SE" dirty="0"/>
              <a:t>Men som defensiv ankare så har man inte enbart defensiva uppdrag utan en stor frihet att ta för sig offensivt också.</a:t>
            </a:r>
          </a:p>
          <a:p>
            <a:endParaRPr lang="sv-SE" dirty="0"/>
          </a:p>
          <a:p>
            <a:r>
              <a:rPr lang="sv-SE" dirty="0"/>
              <a:t>Bryta liner / Genombrott</a:t>
            </a:r>
          </a:p>
        </p:txBody>
      </p:sp>
    </p:spTree>
    <p:extLst>
      <p:ext uri="{BB962C8B-B14F-4D97-AF65-F5344CB8AC3E}">
        <p14:creationId xmlns:p14="http://schemas.microsoft.com/office/powerpoint/2010/main" val="188002552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885563" y="258004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2272006" y="417448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485306" y="535350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316494" y="341011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5952076" y="383686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041682" y="285622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5735512" y="195434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4661525" y="337122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5318438" y="493947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2517532" y="308739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3005849" y="532369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902705" y="176312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278466" y="271789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881715" y="321800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5688915" y="505169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349738" y="383686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6120888" y="181125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289701" y="258739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2829340" y="396377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3598076" y="3789813"/>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3351586" y="383686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cxnSp>
        <p:nvCxnSpPr>
          <p:cNvPr id="28" name="Rak pilkoppling 27">
            <a:extLst>
              <a:ext uri="{FF2B5EF4-FFF2-40B4-BE49-F238E27FC236}">
                <a16:creationId xmlns:a16="http://schemas.microsoft.com/office/drawing/2014/main" id="{46E95E1A-ACEB-4B56-9324-93AA6C5C060F}"/>
              </a:ext>
            </a:extLst>
          </p:cNvPr>
          <p:cNvCxnSpPr>
            <a:cxnSpLocks/>
          </p:cNvCxnSpPr>
          <p:nvPr/>
        </p:nvCxnSpPr>
        <p:spPr>
          <a:xfrm>
            <a:off x="3703494" y="4007805"/>
            <a:ext cx="1563168" cy="0"/>
          </a:xfrm>
          <a:prstGeom prst="straightConnector1">
            <a:avLst/>
          </a:prstGeom>
          <a:ln w="25400"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62321449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885563" y="258004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2272006" y="417448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485306" y="535350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316494" y="341011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233273" y="410563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041682" y="285622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endPar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6108261" y="254313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4661525" y="337122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5879726" y="561615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2517532" y="308739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3005849" y="532369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902705" y="176312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278466" y="271789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881715" y="321800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5783263" y="527853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349738" y="383686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6120888" y="181125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423878" y="294347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2829340" y="396377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5019187" y="4030874"/>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4742678" y="386206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cxnSp>
        <p:nvCxnSpPr>
          <p:cNvPr id="28" name="Rak pilkoppling 27">
            <a:extLst>
              <a:ext uri="{FF2B5EF4-FFF2-40B4-BE49-F238E27FC236}">
                <a16:creationId xmlns:a16="http://schemas.microsoft.com/office/drawing/2014/main" id="{46E95E1A-ACEB-4B56-9324-93AA6C5C060F}"/>
              </a:ext>
            </a:extLst>
          </p:cNvPr>
          <p:cNvCxnSpPr>
            <a:cxnSpLocks/>
          </p:cNvCxnSpPr>
          <p:nvPr/>
        </p:nvCxnSpPr>
        <p:spPr>
          <a:xfrm flipH="1">
            <a:off x="3798277" y="3169251"/>
            <a:ext cx="331629" cy="578493"/>
          </a:xfrm>
          <a:prstGeom prst="straightConnector1">
            <a:avLst/>
          </a:prstGeom>
          <a:ln w="25400"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11732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885563" y="258004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2272006" y="417448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485306" y="535350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316494" y="341011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233273" y="410563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3649746" y="374024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
        <p:nvSpPr>
          <p:cNvPr id="13" name="Ellips 12">
            <a:extLst>
              <a:ext uri="{FF2B5EF4-FFF2-40B4-BE49-F238E27FC236}">
                <a16:creationId xmlns:a16="http://schemas.microsoft.com/office/drawing/2014/main" id="{DA9DBFCC-238E-44BD-AED5-D96DFCE513FD}"/>
              </a:ext>
            </a:extLst>
          </p:cNvPr>
          <p:cNvSpPr/>
          <p:nvPr/>
        </p:nvSpPr>
        <p:spPr>
          <a:xfrm>
            <a:off x="6108261" y="254313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051766" y="290368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CM</a:t>
            </a:r>
          </a:p>
        </p:txBody>
      </p:sp>
      <p:sp>
        <p:nvSpPr>
          <p:cNvPr id="15" name="Ellips 14">
            <a:extLst>
              <a:ext uri="{FF2B5EF4-FFF2-40B4-BE49-F238E27FC236}">
                <a16:creationId xmlns:a16="http://schemas.microsoft.com/office/drawing/2014/main" id="{684FD021-8CE8-4165-9AEB-4E9070FF95BA}"/>
              </a:ext>
            </a:extLst>
          </p:cNvPr>
          <p:cNvSpPr/>
          <p:nvPr/>
        </p:nvSpPr>
        <p:spPr>
          <a:xfrm>
            <a:off x="5879726" y="561615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2517532" y="308739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3005849" y="532369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902705" y="176312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278466" y="271789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004032" y="321650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5783263" y="527853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349738" y="383686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6120888" y="181125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423878" y="294347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2829340" y="396377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5019187" y="4030874"/>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4742678" y="386206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CM</a:t>
            </a:r>
          </a:p>
        </p:txBody>
      </p:sp>
    </p:spTree>
    <p:extLst>
      <p:ext uri="{BB962C8B-B14F-4D97-AF65-F5344CB8AC3E}">
        <p14:creationId xmlns:p14="http://schemas.microsoft.com/office/powerpoint/2010/main" val="32856895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1DE702-9748-437A-A7DF-284F1B551BB5}"/>
              </a:ext>
            </a:extLst>
          </p:cNvPr>
          <p:cNvSpPr>
            <a:spLocks noGrp="1"/>
          </p:cNvSpPr>
          <p:nvPr>
            <p:ph type="title"/>
          </p:nvPr>
        </p:nvSpPr>
        <p:spPr/>
        <p:txBody>
          <a:bodyPr/>
          <a:lstStyle/>
          <a:p>
            <a:r>
              <a:rPr lang="sv-SE" dirty="0"/>
              <a:t>Central innermittfältare</a:t>
            </a:r>
          </a:p>
        </p:txBody>
      </p:sp>
      <p:sp>
        <p:nvSpPr>
          <p:cNvPr id="3" name="Platshållare för innehåll 2">
            <a:extLst>
              <a:ext uri="{FF2B5EF4-FFF2-40B4-BE49-F238E27FC236}">
                <a16:creationId xmlns:a16="http://schemas.microsoft.com/office/drawing/2014/main" id="{99B69875-8043-4FD1-9D73-C14732E4C680}"/>
              </a:ext>
            </a:extLst>
          </p:cNvPr>
          <p:cNvSpPr>
            <a:spLocks noGrp="1"/>
          </p:cNvSpPr>
          <p:nvPr>
            <p:ph idx="1"/>
          </p:nvPr>
        </p:nvSpPr>
        <p:spPr>
          <a:xfrm>
            <a:off x="683335" y="2336871"/>
            <a:ext cx="7805511" cy="3599316"/>
          </a:xfrm>
        </p:spPr>
        <p:txBody>
          <a:bodyPr>
            <a:normAutofit fontScale="92500" lnSpcReduction="10000"/>
          </a:bodyPr>
          <a:lstStyle/>
          <a:p>
            <a:r>
              <a:rPr lang="sv-SE" dirty="0"/>
              <a:t>Vad innebär det att vara innermitt i formationen</a:t>
            </a:r>
          </a:p>
          <a:p>
            <a:endParaRPr lang="sv-SE" dirty="0"/>
          </a:p>
          <a:p>
            <a:r>
              <a:rPr lang="sv-SE" dirty="0"/>
              <a:t>Vilken betydelse gör man för laget?</a:t>
            </a:r>
          </a:p>
          <a:p>
            <a:endParaRPr lang="sv-SE" dirty="0"/>
          </a:p>
          <a:p>
            <a:r>
              <a:rPr lang="sv-SE" dirty="0"/>
              <a:t>Vilka defensiva uppgifter har man?</a:t>
            </a:r>
          </a:p>
          <a:p>
            <a:endParaRPr lang="sv-SE" dirty="0"/>
          </a:p>
          <a:p>
            <a:r>
              <a:rPr lang="sv-SE" dirty="0"/>
              <a:t>Vilka offensiva uppgifter har man?</a:t>
            </a:r>
            <a:br>
              <a:rPr lang="sv-SE" dirty="0"/>
            </a:br>
            <a:endParaRPr lang="sv-SE" dirty="0"/>
          </a:p>
          <a:p>
            <a:r>
              <a:rPr lang="sv-SE" dirty="0"/>
              <a:t>Kommunikationen och presspel</a:t>
            </a:r>
          </a:p>
          <a:p>
            <a:pPr marL="0" indent="0">
              <a:buNone/>
            </a:pPr>
            <a:endParaRPr lang="sv-SE" dirty="0"/>
          </a:p>
          <a:p>
            <a:endParaRPr lang="sv-SE" dirty="0"/>
          </a:p>
        </p:txBody>
      </p:sp>
      <p:grpSp>
        <p:nvGrpSpPr>
          <p:cNvPr id="4" name="Group 28">
            <a:extLst>
              <a:ext uri="{FF2B5EF4-FFF2-40B4-BE49-F238E27FC236}">
                <a16:creationId xmlns:a16="http://schemas.microsoft.com/office/drawing/2014/main" id="{828ACE07-837A-48F5-B58A-5E6EDF64BEDE}"/>
              </a:ext>
            </a:extLst>
          </p:cNvPr>
          <p:cNvGrpSpPr/>
          <p:nvPr/>
        </p:nvGrpSpPr>
        <p:grpSpPr>
          <a:xfrm rot="16200000">
            <a:off x="8379468" y="3213946"/>
            <a:ext cx="4230061" cy="2475914"/>
            <a:chOff x="934609" y="1969500"/>
            <a:chExt cx="6995160" cy="3924301"/>
          </a:xfrm>
          <a:solidFill>
            <a:srgbClr val="009242"/>
          </a:solidFill>
        </p:grpSpPr>
        <p:sp>
          <p:nvSpPr>
            <p:cNvPr id="5" name="Rectangle 7">
              <a:extLst>
                <a:ext uri="{FF2B5EF4-FFF2-40B4-BE49-F238E27FC236}">
                  <a16:creationId xmlns:a16="http://schemas.microsoft.com/office/drawing/2014/main" id="{38601E7E-50F2-455A-9ED9-0AD1FA968557}"/>
                </a:ext>
              </a:extLst>
            </p:cNvPr>
            <p:cNvSpPr/>
            <p:nvPr/>
          </p:nvSpPr>
          <p:spPr>
            <a:xfrm>
              <a:off x="934609" y="1969501"/>
              <a:ext cx="6995160" cy="3924300"/>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cxnSp>
          <p:nvCxnSpPr>
            <p:cNvPr id="6" name="Straight Connector 10">
              <a:extLst>
                <a:ext uri="{FF2B5EF4-FFF2-40B4-BE49-F238E27FC236}">
                  <a16:creationId xmlns:a16="http://schemas.microsoft.com/office/drawing/2014/main" id="{B006CBAF-7708-47AD-8307-7A82DB160E5B}"/>
                </a:ext>
              </a:extLst>
            </p:cNvPr>
            <p:cNvCxnSpPr>
              <a:stCxn id="5" idx="0"/>
              <a:endCxn id="5" idx="2"/>
            </p:cNvCxnSpPr>
            <p:nvPr/>
          </p:nvCxnSpPr>
          <p:spPr>
            <a:xfrm>
              <a:off x="4432189" y="1969501"/>
              <a:ext cx="0" cy="3924300"/>
            </a:xfrm>
            <a:prstGeom prst="line">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7" name="Oval 11">
              <a:extLst>
                <a:ext uri="{FF2B5EF4-FFF2-40B4-BE49-F238E27FC236}">
                  <a16:creationId xmlns:a16="http://schemas.microsoft.com/office/drawing/2014/main" id="{0CCFBB50-E87D-4333-BE3D-E9CE0E258CD0}"/>
                </a:ext>
              </a:extLst>
            </p:cNvPr>
            <p:cNvSpPr/>
            <p:nvPr/>
          </p:nvSpPr>
          <p:spPr>
            <a:xfrm>
              <a:off x="3789252" y="3288714"/>
              <a:ext cx="1285875" cy="1285875"/>
            </a:xfrm>
            <a:prstGeom prst="ellipse">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8" name="Rectangle 27">
              <a:extLst>
                <a:ext uri="{FF2B5EF4-FFF2-40B4-BE49-F238E27FC236}">
                  <a16:creationId xmlns:a16="http://schemas.microsoft.com/office/drawing/2014/main" id="{B251EF22-4FF5-4D60-B080-572D3E1F433E}"/>
                </a:ext>
              </a:extLst>
            </p:cNvPr>
            <p:cNvSpPr/>
            <p:nvPr/>
          </p:nvSpPr>
          <p:spPr>
            <a:xfrm>
              <a:off x="934609" y="2921000"/>
              <a:ext cx="976503" cy="2021302"/>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9" name="Rectangle 60">
              <a:extLst>
                <a:ext uri="{FF2B5EF4-FFF2-40B4-BE49-F238E27FC236}">
                  <a16:creationId xmlns:a16="http://schemas.microsoft.com/office/drawing/2014/main" id="{85A9F1DB-360B-4B76-81FE-EB6A8FDB425A}"/>
                </a:ext>
              </a:extLst>
            </p:cNvPr>
            <p:cNvSpPr/>
            <p:nvPr/>
          </p:nvSpPr>
          <p:spPr>
            <a:xfrm>
              <a:off x="934609" y="3371850"/>
              <a:ext cx="455819" cy="1119602"/>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0" name="Rectangle 61">
              <a:extLst>
                <a:ext uri="{FF2B5EF4-FFF2-40B4-BE49-F238E27FC236}">
                  <a16:creationId xmlns:a16="http://schemas.microsoft.com/office/drawing/2014/main" id="{A9A7EDB1-9530-4A26-A27F-3001F52BE48D}"/>
                </a:ext>
              </a:extLst>
            </p:cNvPr>
            <p:cNvSpPr/>
            <p:nvPr/>
          </p:nvSpPr>
          <p:spPr>
            <a:xfrm>
              <a:off x="6953250" y="2921000"/>
              <a:ext cx="976503" cy="2021302"/>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1" name="Rectangle 62">
              <a:extLst>
                <a:ext uri="{FF2B5EF4-FFF2-40B4-BE49-F238E27FC236}">
                  <a16:creationId xmlns:a16="http://schemas.microsoft.com/office/drawing/2014/main" id="{E9CCE4A2-D086-48C0-AF76-1F8E569EDBF6}"/>
                </a:ext>
              </a:extLst>
            </p:cNvPr>
            <p:cNvSpPr/>
            <p:nvPr/>
          </p:nvSpPr>
          <p:spPr>
            <a:xfrm>
              <a:off x="7473949" y="3371850"/>
              <a:ext cx="455819" cy="1119602"/>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2" name="Oval 63">
              <a:extLst>
                <a:ext uri="{FF2B5EF4-FFF2-40B4-BE49-F238E27FC236}">
                  <a16:creationId xmlns:a16="http://schemas.microsoft.com/office/drawing/2014/main" id="{45A54EF2-8D59-4967-ADD8-8FFDB39FF747}"/>
                </a:ext>
              </a:extLst>
            </p:cNvPr>
            <p:cNvSpPr/>
            <p:nvPr/>
          </p:nvSpPr>
          <p:spPr>
            <a:xfrm flipH="1" flipV="1">
              <a:off x="934609" y="5713019"/>
              <a:ext cx="180782" cy="180782"/>
            </a:xfrm>
            <a:custGeom>
              <a:avLst/>
              <a:gdLst>
                <a:gd name="connsiteX0" fmla="*/ 0 w 361564"/>
                <a:gd name="connsiteY0" fmla="*/ 180782 h 361564"/>
                <a:gd name="connsiteX1" fmla="*/ 180782 w 361564"/>
                <a:gd name="connsiteY1" fmla="*/ 0 h 361564"/>
                <a:gd name="connsiteX2" fmla="*/ 361564 w 361564"/>
                <a:gd name="connsiteY2" fmla="*/ 180782 h 361564"/>
                <a:gd name="connsiteX3" fmla="*/ 180782 w 361564"/>
                <a:gd name="connsiteY3" fmla="*/ 361564 h 361564"/>
                <a:gd name="connsiteX4" fmla="*/ 0 w 361564"/>
                <a:gd name="connsiteY4" fmla="*/ 180782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4" fmla="*/ 272222 w 361564"/>
                <a:gd name="connsiteY4" fmla="*/ 91440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0" fmla="*/ 361564 w 361564"/>
                <a:gd name="connsiteY0" fmla="*/ 0 h 180782"/>
                <a:gd name="connsiteX1" fmla="*/ 180782 w 361564"/>
                <a:gd name="connsiteY1" fmla="*/ 180782 h 180782"/>
                <a:gd name="connsiteX2" fmla="*/ 0 w 361564"/>
                <a:gd name="connsiteY2" fmla="*/ 0 h 180782"/>
                <a:gd name="connsiteX0" fmla="*/ 180782 w 180782"/>
                <a:gd name="connsiteY0" fmla="*/ 180782 h 180782"/>
                <a:gd name="connsiteX1" fmla="*/ 0 w 180782"/>
                <a:gd name="connsiteY1" fmla="*/ 0 h 180782"/>
              </a:gdLst>
              <a:ahLst/>
              <a:cxnLst>
                <a:cxn ang="0">
                  <a:pos x="connsiteX0" y="connsiteY0"/>
                </a:cxn>
                <a:cxn ang="0">
                  <a:pos x="connsiteX1" y="connsiteY1"/>
                </a:cxn>
              </a:cxnLst>
              <a:rect l="l" t="t" r="r" b="b"/>
              <a:pathLst>
                <a:path w="180782" h="180782">
                  <a:moveTo>
                    <a:pt x="180782" y="180782"/>
                  </a:moveTo>
                  <a:cubicBezTo>
                    <a:pt x="80939" y="180782"/>
                    <a:pt x="0" y="99843"/>
                    <a:pt x="0" y="0"/>
                  </a:cubicBezTo>
                </a:path>
              </a:pathLst>
            </a:cu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3" name="Oval 63">
              <a:extLst>
                <a:ext uri="{FF2B5EF4-FFF2-40B4-BE49-F238E27FC236}">
                  <a16:creationId xmlns:a16="http://schemas.microsoft.com/office/drawing/2014/main" id="{17C4A9E1-F482-42D4-852D-05C3635E3A24}"/>
                </a:ext>
              </a:extLst>
            </p:cNvPr>
            <p:cNvSpPr/>
            <p:nvPr/>
          </p:nvSpPr>
          <p:spPr>
            <a:xfrm flipH="1">
              <a:off x="934609" y="1969500"/>
              <a:ext cx="180782" cy="180782"/>
            </a:xfrm>
            <a:custGeom>
              <a:avLst/>
              <a:gdLst>
                <a:gd name="connsiteX0" fmla="*/ 0 w 361564"/>
                <a:gd name="connsiteY0" fmla="*/ 180782 h 361564"/>
                <a:gd name="connsiteX1" fmla="*/ 180782 w 361564"/>
                <a:gd name="connsiteY1" fmla="*/ 0 h 361564"/>
                <a:gd name="connsiteX2" fmla="*/ 361564 w 361564"/>
                <a:gd name="connsiteY2" fmla="*/ 180782 h 361564"/>
                <a:gd name="connsiteX3" fmla="*/ 180782 w 361564"/>
                <a:gd name="connsiteY3" fmla="*/ 361564 h 361564"/>
                <a:gd name="connsiteX4" fmla="*/ 0 w 361564"/>
                <a:gd name="connsiteY4" fmla="*/ 180782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4" fmla="*/ 272222 w 361564"/>
                <a:gd name="connsiteY4" fmla="*/ 91440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0" fmla="*/ 361564 w 361564"/>
                <a:gd name="connsiteY0" fmla="*/ 0 h 180782"/>
                <a:gd name="connsiteX1" fmla="*/ 180782 w 361564"/>
                <a:gd name="connsiteY1" fmla="*/ 180782 h 180782"/>
                <a:gd name="connsiteX2" fmla="*/ 0 w 361564"/>
                <a:gd name="connsiteY2" fmla="*/ 0 h 180782"/>
                <a:gd name="connsiteX0" fmla="*/ 180782 w 180782"/>
                <a:gd name="connsiteY0" fmla="*/ 180782 h 180782"/>
                <a:gd name="connsiteX1" fmla="*/ 0 w 180782"/>
                <a:gd name="connsiteY1" fmla="*/ 0 h 180782"/>
              </a:gdLst>
              <a:ahLst/>
              <a:cxnLst>
                <a:cxn ang="0">
                  <a:pos x="connsiteX0" y="connsiteY0"/>
                </a:cxn>
                <a:cxn ang="0">
                  <a:pos x="connsiteX1" y="connsiteY1"/>
                </a:cxn>
              </a:cxnLst>
              <a:rect l="l" t="t" r="r" b="b"/>
              <a:pathLst>
                <a:path w="180782" h="180782">
                  <a:moveTo>
                    <a:pt x="180782" y="180782"/>
                  </a:moveTo>
                  <a:cubicBezTo>
                    <a:pt x="80939" y="180782"/>
                    <a:pt x="0" y="99843"/>
                    <a:pt x="0" y="0"/>
                  </a:cubicBezTo>
                </a:path>
              </a:pathLst>
            </a:cu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4" name="Oval 63">
              <a:extLst>
                <a:ext uri="{FF2B5EF4-FFF2-40B4-BE49-F238E27FC236}">
                  <a16:creationId xmlns:a16="http://schemas.microsoft.com/office/drawing/2014/main" id="{5DEB5ED0-579E-45A9-98A7-7CC4DDAD09FC}"/>
                </a:ext>
              </a:extLst>
            </p:cNvPr>
            <p:cNvSpPr/>
            <p:nvPr/>
          </p:nvSpPr>
          <p:spPr>
            <a:xfrm flipV="1">
              <a:off x="7748971" y="5713019"/>
              <a:ext cx="180782" cy="180782"/>
            </a:xfrm>
            <a:custGeom>
              <a:avLst/>
              <a:gdLst>
                <a:gd name="connsiteX0" fmla="*/ 0 w 361564"/>
                <a:gd name="connsiteY0" fmla="*/ 180782 h 361564"/>
                <a:gd name="connsiteX1" fmla="*/ 180782 w 361564"/>
                <a:gd name="connsiteY1" fmla="*/ 0 h 361564"/>
                <a:gd name="connsiteX2" fmla="*/ 361564 w 361564"/>
                <a:gd name="connsiteY2" fmla="*/ 180782 h 361564"/>
                <a:gd name="connsiteX3" fmla="*/ 180782 w 361564"/>
                <a:gd name="connsiteY3" fmla="*/ 361564 h 361564"/>
                <a:gd name="connsiteX4" fmla="*/ 0 w 361564"/>
                <a:gd name="connsiteY4" fmla="*/ 180782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4" fmla="*/ 272222 w 361564"/>
                <a:gd name="connsiteY4" fmla="*/ 91440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0" fmla="*/ 361564 w 361564"/>
                <a:gd name="connsiteY0" fmla="*/ 0 h 180782"/>
                <a:gd name="connsiteX1" fmla="*/ 180782 w 361564"/>
                <a:gd name="connsiteY1" fmla="*/ 180782 h 180782"/>
                <a:gd name="connsiteX2" fmla="*/ 0 w 361564"/>
                <a:gd name="connsiteY2" fmla="*/ 0 h 180782"/>
                <a:gd name="connsiteX0" fmla="*/ 180782 w 180782"/>
                <a:gd name="connsiteY0" fmla="*/ 180782 h 180782"/>
                <a:gd name="connsiteX1" fmla="*/ 0 w 180782"/>
                <a:gd name="connsiteY1" fmla="*/ 0 h 180782"/>
              </a:gdLst>
              <a:ahLst/>
              <a:cxnLst>
                <a:cxn ang="0">
                  <a:pos x="connsiteX0" y="connsiteY0"/>
                </a:cxn>
                <a:cxn ang="0">
                  <a:pos x="connsiteX1" y="connsiteY1"/>
                </a:cxn>
              </a:cxnLst>
              <a:rect l="l" t="t" r="r" b="b"/>
              <a:pathLst>
                <a:path w="180782" h="180782">
                  <a:moveTo>
                    <a:pt x="180782" y="180782"/>
                  </a:moveTo>
                  <a:cubicBezTo>
                    <a:pt x="80939" y="180782"/>
                    <a:pt x="0" y="99843"/>
                    <a:pt x="0" y="0"/>
                  </a:cubicBezTo>
                </a:path>
              </a:pathLst>
            </a:cu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5" name="Oval 63">
              <a:extLst>
                <a:ext uri="{FF2B5EF4-FFF2-40B4-BE49-F238E27FC236}">
                  <a16:creationId xmlns:a16="http://schemas.microsoft.com/office/drawing/2014/main" id="{A1A58925-75C6-4745-8E2D-B2C45F9A3F5B}"/>
                </a:ext>
              </a:extLst>
            </p:cNvPr>
            <p:cNvSpPr/>
            <p:nvPr/>
          </p:nvSpPr>
          <p:spPr>
            <a:xfrm>
              <a:off x="7748971" y="1969500"/>
              <a:ext cx="180782" cy="180782"/>
            </a:xfrm>
            <a:custGeom>
              <a:avLst/>
              <a:gdLst>
                <a:gd name="connsiteX0" fmla="*/ 0 w 361564"/>
                <a:gd name="connsiteY0" fmla="*/ 180782 h 361564"/>
                <a:gd name="connsiteX1" fmla="*/ 180782 w 361564"/>
                <a:gd name="connsiteY1" fmla="*/ 0 h 361564"/>
                <a:gd name="connsiteX2" fmla="*/ 361564 w 361564"/>
                <a:gd name="connsiteY2" fmla="*/ 180782 h 361564"/>
                <a:gd name="connsiteX3" fmla="*/ 180782 w 361564"/>
                <a:gd name="connsiteY3" fmla="*/ 361564 h 361564"/>
                <a:gd name="connsiteX4" fmla="*/ 0 w 361564"/>
                <a:gd name="connsiteY4" fmla="*/ 180782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4" fmla="*/ 272222 w 361564"/>
                <a:gd name="connsiteY4" fmla="*/ 91440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0" fmla="*/ 361564 w 361564"/>
                <a:gd name="connsiteY0" fmla="*/ 0 h 180782"/>
                <a:gd name="connsiteX1" fmla="*/ 180782 w 361564"/>
                <a:gd name="connsiteY1" fmla="*/ 180782 h 180782"/>
                <a:gd name="connsiteX2" fmla="*/ 0 w 361564"/>
                <a:gd name="connsiteY2" fmla="*/ 0 h 180782"/>
                <a:gd name="connsiteX0" fmla="*/ 180782 w 180782"/>
                <a:gd name="connsiteY0" fmla="*/ 180782 h 180782"/>
                <a:gd name="connsiteX1" fmla="*/ 0 w 180782"/>
                <a:gd name="connsiteY1" fmla="*/ 0 h 180782"/>
              </a:gdLst>
              <a:ahLst/>
              <a:cxnLst>
                <a:cxn ang="0">
                  <a:pos x="connsiteX0" y="connsiteY0"/>
                </a:cxn>
                <a:cxn ang="0">
                  <a:pos x="connsiteX1" y="connsiteY1"/>
                </a:cxn>
              </a:cxnLst>
              <a:rect l="l" t="t" r="r" b="b"/>
              <a:pathLst>
                <a:path w="180782" h="180782">
                  <a:moveTo>
                    <a:pt x="180782" y="180782"/>
                  </a:moveTo>
                  <a:cubicBezTo>
                    <a:pt x="80939" y="180782"/>
                    <a:pt x="0" y="99843"/>
                    <a:pt x="0" y="0"/>
                  </a:cubicBezTo>
                </a:path>
              </a:pathLst>
            </a:cu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grpSp>
      <p:sp>
        <p:nvSpPr>
          <p:cNvPr id="16" name="Ellips 15">
            <a:extLst>
              <a:ext uri="{FF2B5EF4-FFF2-40B4-BE49-F238E27FC236}">
                <a16:creationId xmlns:a16="http://schemas.microsoft.com/office/drawing/2014/main" id="{7CEA95CA-657C-48DE-8DBF-7F7EF72FA207}"/>
              </a:ext>
            </a:extLst>
          </p:cNvPr>
          <p:cNvSpPr/>
          <p:nvPr/>
        </p:nvSpPr>
        <p:spPr>
          <a:xfrm>
            <a:off x="10325685" y="313203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0DB71144-8761-4AB7-A4E2-F0EF3B6AE675}"/>
              </a:ext>
            </a:extLst>
          </p:cNvPr>
          <p:cNvSpPr/>
          <p:nvPr/>
        </p:nvSpPr>
        <p:spPr>
          <a:xfrm>
            <a:off x="9519235" y="332643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A5A494D1-478F-4F88-B16D-30894F144650}"/>
              </a:ext>
            </a:extLst>
          </p:cNvPr>
          <p:cNvSpPr/>
          <p:nvPr/>
        </p:nvSpPr>
        <p:spPr>
          <a:xfrm>
            <a:off x="11171040" y="332643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25E70EA4-6BCF-4E4B-A5C0-7567ADA7F0DC}"/>
              </a:ext>
            </a:extLst>
          </p:cNvPr>
          <p:cNvSpPr/>
          <p:nvPr/>
        </p:nvSpPr>
        <p:spPr>
          <a:xfrm>
            <a:off x="9813159" y="417117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4A52DB49-BA0B-4885-9944-65E198005C5F}"/>
              </a:ext>
            </a:extLst>
          </p:cNvPr>
          <p:cNvSpPr/>
          <p:nvPr/>
        </p:nvSpPr>
        <p:spPr>
          <a:xfrm>
            <a:off x="10749667" y="417117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DA9A6683-A533-4253-9EAC-EA649CF49D48}"/>
              </a:ext>
            </a:extLst>
          </p:cNvPr>
          <p:cNvSpPr/>
          <p:nvPr/>
        </p:nvSpPr>
        <p:spPr>
          <a:xfrm>
            <a:off x="10325685" y="474451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9F41D5BA-3B15-42DD-BEF6-535D750F16E5}"/>
              </a:ext>
            </a:extLst>
          </p:cNvPr>
          <p:cNvSpPr/>
          <p:nvPr/>
        </p:nvSpPr>
        <p:spPr>
          <a:xfrm>
            <a:off x="9494378" y="533672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7388471E-BB6A-46F9-8990-CA622E924334}"/>
              </a:ext>
            </a:extLst>
          </p:cNvPr>
          <p:cNvSpPr/>
          <p:nvPr/>
        </p:nvSpPr>
        <p:spPr>
          <a:xfrm>
            <a:off x="10088858" y="558190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E9E61CC9-5D67-4C1D-AE6C-AF197ACEC3B5}"/>
              </a:ext>
            </a:extLst>
          </p:cNvPr>
          <p:cNvSpPr/>
          <p:nvPr/>
        </p:nvSpPr>
        <p:spPr>
          <a:xfrm>
            <a:off x="10698004" y="559100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A33E80CD-9024-4CFD-A969-3F75CB74AD3D}"/>
              </a:ext>
            </a:extLst>
          </p:cNvPr>
          <p:cNvSpPr/>
          <p:nvPr/>
        </p:nvSpPr>
        <p:spPr>
          <a:xfrm>
            <a:off x="11193289" y="533672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3FD37E1C-1ACD-495A-A5D2-974221BB078F}"/>
              </a:ext>
            </a:extLst>
          </p:cNvPr>
          <p:cNvSpPr/>
          <p:nvPr/>
        </p:nvSpPr>
        <p:spPr>
          <a:xfrm>
            <a:off x="9650359" y="4051678"/>
            <a:ext cx="690815" cy="616765"/>
          </a:xfrm>
          <a:prstGeom prst="ellipse">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5B745E7D-A63D-417A-B4AD-B2DA26359501}"/>
              </a:ext>
            </a:extLst>
          </p:cNvPr>
          <p:cNvSpPr/>
          <p:nvPr/>
        </p:nvSpPr>
        <p:spPr>
          <a:xfrm>
            <a:off x="10325684" y="6217876"/>
            <a:ext cx="337625" cy="337625"/>
          </a:xfrm>
          <a:prstGeom prst="ellipse">
            <a:avLst/>
          </a:prstGeom>
          <a:solidFill>
            <a:srgbClr val="D08E1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28" name="Ellips 27">
            <a:extLst>
              <a:ext uri="{FF2B5EF4-FFF2-40B4-BE49-F238E27FC236}">
                <a16:creationId xmlns:a16="http://schemas.microsoft.com/office/drawing/2014/main" id="{3212819D-D346-4C35-966C-0AD1B0B9E000}"/>
              </a:ext>
            </a:extLst>
          </p:cNvPr>
          <p:cNvSpPr/>
          <p:nvPr/>
        </p:nvSpPr>
        <p:spPr>
          <a:xfrm>
            <a:off x="10585353" y="4043355"/>
            <a:ext cx="690815" cy="616765"/>
          </a:xfrm>
          <a:prstGeom prst="ellipse">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Rubrik 1">
            <a:extLst>
              <a:ext uri="{FF2B5EF4-FFF2-40B4-BE49-F238E27FC236}">
                <a16:creationId xmlns:a16="http://schemas.microsoft.com/office/drawing/2014/main" id="{35022E0B-428C-4AC1-88B6-A43801816CBA}"/>
              </a:ext>
            </a:extLst>
          </p:cNvPr>
          <p:cNvSpPr txBox="1">
            <a:spLocks/>
          </p:cNvSpPr>
          <p:nvPr/>
        </p:nvSpPr>
        <p:spPr>
          <a:xfrm>
            <a:off x="7748778" y="753228"/>
            <a:ext cx="2672479"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0" i="0" u="none" strike="noStrike" kern="1200" cap="none" spc="0" normalizeH="0" baseline="0" noProof="0" dirty="0">
                <a:ln>
                  <a:noFill/>
                </a:ln>
                <a:solidFill>
                  <a:srgbClr val="FFFFFF"/>
                </a:solidFill>
                <a:effectLst/>
                <a:uLnTx/>
                <a:uFillTx/>
                <a:latin typeface="Trebuchet MS" panose="020B0603020202020204"/>
                <a:ea typeface="+mj-ea"/>
                <a:cs typeface="+mj-cs"/>
              </a:rPr>
              <a:t>Frågestund</a:t>
            </a:r>
          </a:p>
        </p:txBody>
      </p:sp>
    </p:spTree>
    <p:extLst>
      <p:ext uri="{BB962C8B-B14F-4D97-AF65-F5344CB8AC3E}">
        <p14:creationId xmlns:p14="http://schemas.microsoft.com/office/powerpoint/2010/main" val="1805935726"/>
      </p:ext>
    </p:extLst>
  </p:cSld>
  <p:clrMapOvr>
    <a:masterClrMapping/>
  </p:clrMapOvr>
  <p:extLst>
    <p:ext uri="{6950BFC3-D8DA-4A85-94F7-54DA5524770B}">
      <p188:commentRel xmlns:p188="http://schemas.microsoft.com/office/powerpoint/2018/8/main" r:id="rId3"/>
    </p:ext>
  </p:extLst>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16" name="Bildobjekt 15">
            <a:extLst>
              <a:ext uri="{FF2B5EF4-FFF2-40B4-BE49-F238E27FC236}">
                <a16:creationId xmlns:a16="http://schemas.microsoft.com/office/drawing/2014/main" id="{622818A3-80E1-45D6-BCCF-2A7824EDF4E6}"/>
              </a:ext>
            </a:extLst>
          </p:cNvPr>
          <p:cNvPicPr>
            <a:picLocks noChangeAspect="1"/>
          </p:cNvPicPr>
          <p:nvPr/>
        </p:nvPicPr>
        <p:blipFill>
          <a:blip r:embed="rId4"/>
          <a:stretch>
            <a:fillRect/>
          </a:stretch>
        </p:blipFill>
        <p:spPr>
          <a:xfrm rot="5400000">
            <a:off x="3565712" y="-159316"/>
            <a:ext cx="5270122" cy="7258053"/>
          </a:xfrm>
          <a:prstGeom prst="rect">
            <a:avLst/>
          </a:prstGeom>
          <a:effectLst>
            <a:glow rad="127000">
              <a:schemeClr val="accent1">
                <a:alpha val="0"/>
              </a:schemeClr>
            </a:glow>
          </a:effectLst>
        </p:spPr>
      </p:pic>
      <p:sp>
        <p:nvSpPr>
          <p:cNvPr id="26" name="Rektangel 25">
            <a:extLst>
              <a:ext uri="{FF2B5EF4-FFF2-40B4-BE49-F238E27FC236}">
                <a16:creationId xmlns:a16="http://schemas.microsoft.com/office/drawing/2014/main" id="{885C6519-CC8B-4DE5-ABD1-C92829C846A1}"/>
              </a:ext>
            </a:extLst>
          </p:cNvPr>
          <p:cNvSpPr/>
          <p:nvPr/>
        </p:nvSpPr>
        <p:spPr>
          <a:xfrm>
            <a:off x="4233017" y="137674"/>
            <a:ext cx="4258638" cy="8091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Rektangel 24">
            <a:extLst>
              <a:ext uri="{FF2B5EF4-FFF2-40B4-BE49-F238E27FC236}">
                <a16:creationId xmlns:a16="http://schemas.microsoft.com/office/drawing/2014/main" id="{4F890EE9-67AD-46D9-B1A1-3533DF589699}"/>
              </a:ext>
            </a:extLst>
          </p:cNvPr>
          <p:cNvSpPr/>
          <p:nvPr/>
        </p:nvSpPr>
        <p:spPr>
          <a:xfrm>
            <a:off x="4292698" y="249875"/>
            <a:ext cx="4139275" cy="584775"/>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w="0"/>
                <a:solidFill>
                  <a:srgbClr val="FFFFFF"/>
                </a:solidFill>
                <a:effectLst>
                  <a:outerShdw blurRad="38100" dist="19050" dir="2700000" algn="tl" rotWithShape="0">
                    <a:srgbClr val="000000">
                      <a:alpha val="40000"/>
                    </a:srgbClr>
                  </a:outerShdw>
                </a:effectLst>
                <a:uLnTx/>
                <a:uFillTx/>
                <a:latin typeface="Rockwell Extra Bold" panose="02060903040505020403" pitchFamily="18" charset="0"/>
                <a:ea typeface="+mn-ea"/>
                <a:cs typeface="+mn-cs"/>
              </a:rPr>
              <a:t>Rörelsemönster</a:t>
            </a:r>
          </a:p>
        </p:txBody>
      </p:sp>
      <p:sp>
        <p:nvSpPr>
          <p:cNvPr id="7" name="Ellips 6">
            <a:extLst>
              <a:ext uri="{FF2B5EF4-FFF2-40B4-BE49-F238E27FC236}">
                <a16:creationId xmlns:a16="http://schemas.microsoft.com/office/drawing/2014/main" id="{89E1BA55-5CAB-4027-AC22-5810405A627D}"/>
              </a:ext>
            </a:extLst>
          </p:cNvPr>
          <p:cNvSpPr/>
          <p:nvPr/>
        </p:nvSpPr>
        <p:spPr>
          <a:xfrm>
            <a:off x="3030535" y="314879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69958A87-9E0D-4701-ACCC-817BC289E817}"/>
              </a:ext>
            </a:extLst>
          </p:cNvPr>
          <p:cNvSpPr/>
          <p:nvPr/>
        </p:nvSpPr>
        <p:spPr>
          <a:xfrm>
            <a:off x="3668106" y="3989078"/>
            <a:ext cx="945448" cy="919582"/>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3957101" y="427648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2E30FE1B-B0D1-4555-81DB-D2C261F523E8}"/>
              </a:ext>
            </a:extLst>
          </p:cNvPr>
          <p:cNvSpPr/>
          <p:nvPr/>
        </p:nvSpPr>
        <p:spPr>
          <a:xfrm>
            <a:off x="3668106" y="2073345"/>
            <a:ext cx="945448" cy="919582"/>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3957101" y="234201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1729005" y="386273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5149625" y="10630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5149626" y="548164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2234122" y="514402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 name="Ellips 5">
            <a:extLst>
              <a:ext uri="{FF2B5EF4-FFF2-40B4-BE49-F238E27FC236}">
                <a16:creationId xmlns:a16="http://schemas.microsoft.com/office/drawing/2014/main" id="{62D7E807-BF54-4446-8941-41534B174530}"/>
              </a:ext>
            </a:extLst>
          </p:cNvPr>
          <p:cNvSpPr/>
          <p:nvPr/>
        </p:nvSpPr>
        <p:spPr>
          <a:xfrm>
            <a:off x="1735270" y="276888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234122" y="147483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5965030" y="324130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257571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CCF718-994F-D024-CC5F-5D8463A0CC9E}"/>
              </a:ext>
            </a:extLst>
          </p:cNvPr>
          <p:cNvSpPr>
            <a:spLocks noGrp="1"/>
          </p:cNvSpPr>
          <p:nvPr>
            <p:ph type="title"/>
          </p:nvPr>
        </p:nvSpPr>
        <p:spPr>
          <a:xfrm>
            <a:off x="455244" y="406400"/>
            <a:ext cx="10353762" cy="970450"/>
          </a:xfrm>
        </p:spPr>
        <p:txBody>
          <a:bodyPr/>
          <a:lstStyle/>
          <a:p>
            <a:r>
              <a:rPr lang="sv-SE" b="1" dirty="0">
                <a:solidFill>
                  <a:schemeClr val="tx1"/>
                </a:solidFill>
              </a:rPr>
              <a:t>4 Grundförutsättningar i anfallsspel</a:t>
            </a:r>
          </a:p>
        </p:txBody>
      </p:sp>
      <p:sp>
        <p:nvSpPr>
          <p:cNvPr id="3" name="Platshållare för innehåll 2">
            <a:extLst>
              <a:ext uri="{FF2B5EF4-FFF2-40B4-BE49-F238E27FC236}">
                <a16:creationId xmlns:a16="http://schemas.microsoft.com/office/drawing/2014/main" id="{46819FE5-035F-4CB7-AAF0-D2B1B63C56BB}"/>
              </a:ext>
            </a:extLst>
          </p:cNvPr>
          <p:cNvSpPr>
            <a:spLocks noGrp="1"/>
          </p:cNvSpPr>
          <p:nvPr>
            <p:ph idx="1"/>
          </p:nvPr>
        </p:nvSpPr>
        <p:spPr>
          <a:xfrm>
            <a:off x="913795" y="1772334"/>
            <a:ext cx="9436661" cy="5275384"/>
          </a:xfrm>
        </p:spPr>
        <p:txBody>
          <a:bodyPr>
            <a:normAutofit fontScale="70000" lnSpcReduction="20000"/>
          </a:bodyPr>
          <a:lstStyle/>
          <a:p>
            <a:pPr algn="l"/>
            <a:r>
              <a:rPr lang="sv-SE" b="1" dirty="0">
                <a:solidFill>
                  <a:schemeClr val="accent1"/>
                </a:solidFill>
                <a:effectLst/>
                <a:latin typeface="Stag Sans"/>
              </a:rPr>
              <a:t>Spelbarhet</a:t>
            </a:r>
            <a:br>
              <a:rPr lang="sv-SE" b="1" dirty="0">
                <a:solidFill>
                  <a:schemeClr val="tx1"/>
                </a:solidFill>
                <a:effectLst/>
                <a:latin typeface="Stag Sans"/>
              </a:rPr>
            </a:br>
            <a:r>
              <a:rPr lang="sv-SE" b="0" i="0" dirty="0">
                <a:solidFill>
                  <a:schemeClr val="tx1"/>
                </a:solidFill>
                <a:effectLst/>
                <a:latin typeface="Stag Sans"/>
              </a:rPr>
              <a:t>Att vara spelbar innebär att vara i en position för att kunna ta emot en passning. För att bollhållaren ska kunna passa till en medspelare måste det finnas fri spelyta mellan de båda spelarna. På högre nivå kan bollhållaren passa bollen i luften och över motspelare. På så vis kan en medspelare vara spelbar även om han eller hon befinner sig bakom en motspelare.</a:t>
            </a:r>
          </a:p>
          <a:p>
            <a:pPr algn="l"/>
            <a:r>
              <a:rPr lang="sv-SE" b="1" dirty="0">
                <a:solidFill>
                  <a:schemeClr val="accent1"/>
                </a:solidFill>
                <a:effectLst/>
                <a:latin typeface="Stag Sans"/>
              </a:rPr>
              <a:t>Speldjup</a:t>
            </a:r>
            <a:br>
              <a:rPr lang="sv-SE" b="1" dirty="0">
                <a:solidFill>
                  <a:schemeClr val="tx1"/>
                </a:solidFill>
                <a:effectLst/>
                <a:latin typeface="Stag Sans"/>
              </a:rPr>
            </a:br>
            <a:r>
              <a:rPr lang="sv-SE" b="0" i="0" dirty="0">
                <a:solidFill>
                  <a:schemeClr val="tx1"/>
                </a:solidFill>
                <a:effectLst/>
                <a:latin typeface="Stag Sans"/>
              </a:rPr>
              <a:t>Speldjup innebär att medspelarna skapar förutsättningar för bollhållaren att spela bollen både framåt och bakåt. När bollhållaren har spelalternativ både framåt och bakåt ställs det försvarande laget inför stora utmaningar för att hålla laget kompakt i djupled. Att ge speldjup framåt innebär att laget skapar förutsättningar för att ta sig framåt mot motståndarnas mål. När bollhållaren är felvänd eller det är trångt runt bollen kan en passning bakåt ofta ge laget nya möjligheter att anfalla, till exempel genom en spelvändning.</a:t>
            </a:r>
          </a:p>
          <a:p>
            <a:pPr algn="l"/>
            <a:r>
              <a:rPr lang="sv-SE" b="1" dirty="0">
                <a:solidFill>
                  <a:schemeClr val="accent1"/>
                </a:solidFill>
                <a:effectLst/>
                <a:latin typeface="Stag Sans"/>
              </a:rPr>
              <a:t>Spelbredd</a:t>
            </a:r>
            <a:br>
              <a:rPr lang="sv-SE" b="1" dirty="0">
                <a:solidFill>
                  <a:schemeClr val="tx1"/>
                </a:solidFill>
                <a:effectLst/>
                <a:latin typeface="Stag Sans"/>
              </a:rPr>
            </a:br>
            <a:r>
              <a:rPr lang="sv-SE" b="0" i="0" dirty="0">
                <a:solidFill>
                  <a:schemeClr val="tx1"/>
                </a:solidFill>
                <a:effectLst/>
                <a:latin typeface="Stag Sans"/>
              </a:rPr>
              <a:t>När laget har bra spelbredd utnyttjar spelarna spelytans bredd maximalt vilket drar isär motståndarnas försvar i sidled. Den mest uppenbara fördelen med bra spelbredd är att laget kan få fria spelare med mycket spelyta på kanterna eftersom det försvarande laget inte kan täcka hela planen. Detta sker ofta genom snabba spelvändningar. Spelbredd kan även skapa fria spelytor centralt mellan motspelarna eftersom de tvingas försvara ett större område.</a:t>
            </a:r>
          </a:p>
          <a:p>
            <a:pPr algn="l"/>
            <a:r>
              <a:rPr lang="sv-SE" b="1" dirty="0">
                <a:solidFill>
                  <a:schemeClr val="accent1"/>
                </a:solidFill>
                <a:effectLst/>
                <a:latin typeface="Stag Sans"/>
              </a:rPr>
              <a:t>Spelavstånd</a:t>
            </a:r>
            <a:br>
              <a:rPr lang="sv-SE" b="1" dirty="0">
                <a:solidFill>
                  <a:schemeClr val="tx1"/>
                </a:solidFill>
                <a:effectLst/>
                <a:latin typeface="Stag Sans"/>
              </a:rPr>
            </a:br>
            <a:r>
              <a:rPr lang="sv-SE" b="0" i="0" dirty="0">
                <a:solidFill>
                  <a:schemeClr val="tx1"/>
                </a:solidFill>
                <a:effectLst/>
                <a:latin typeface="Stag Sans"/>
              </a:rPr>
              <a:t>Med spelavstånd menas avståndet mellan bollhållaren och medspelarna. Vad som är ett bra spelavstånd varierar från situation till situation. Om avståndet är för kort kan motspelaren som pressar bollhållaren även hinna störa medspelaren när denna får bollen. Vid för långt spelavstånd blir det svårare att nå fram med en passning med precision. Det kan även finnas risk för att en motspelare bryter passningen innan den når fram till medspelaren. Om laget har spelare på olika spelavstånd blir det svårt för motståndarna att försvara sig.</a:t>
            </a:r>
          </a:p>
          <a:p>
            <a:endParaRPr lang="sv-SE" dirty="0"/>
          </a:p>
        </p:txBody>
      </p:sp>
      <p:pic>
        <p:nvPicPr>
          <p:cNvPr id="4" name="Bildobjekt 3" descr="En bild som visar Grafik, logotyp, symbol, skiss&#10;&#10;Automatiskt genererad beskrivning">
            <a:extLst>
              <a:ext uri="{FF2B5EF4-FFF2-40B4-BE49-F238E27FC236}">
                <a16:creationId xmlns:a16="http://schemas.microsoft.com/office/drawing/2014/main" id="{6F58FEAB-AEB1-A55C-BE80-FF6B32EDBD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1690953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D1F3D0-4638-4432-B8D9-AA245ED7E240}"/>
              </a:ext>
            </a:extLst>
          </p:cNvPr>
          <p:cNvSpPr>
            <a:spLocks noGrp="1"/>
          </p:cNvSpPr>
          <p:nvPr>
            <p:ph type="title"/>
          </p:nvPr>
        </p:nvSpPr>
        <p:spPr/>
        <p:txBody>
          <a:bodyPr/>
          <a:lstStyle/>
          <a:p>
            <a:r>
              <a:rPr lang="sv-SE" dirty="0"/>
              <a:t>Defensivt ansvar - Lågt ställt försvar</a:t>
            </a:r>
          </a:p>
        </p:txBody>
      </p:sp>
      <p:sp>
        <p:nvSpPr>
          <p:cNvPr id="3" name="Platshållare för innehåll 2">
            <a:extLst>
              <a:ext uri="{FF2B5EF4-FFF2-40B4-BE49-F238E27FC236}">
                <a16:creationId xmlns:a16="http://schemas.microsoft.com/office/drawing/2014/main" id="{46DC976D-9344-4D04-A53B-29959EA36A54}"/>
              </a:ext>
            </a:extLst>
          </p:cNvPr>
          <p:cNvSpPr>
            <a:spLocks noGrp="1"/>
          </p:cNvSpPr>
          <p:nvPr>
            <p:ph idx="1"/>
          </p:nvPr>
        </p:nvSpPr>
        <p:spPr/>
        <p:txBody>
          <a:bodyPr/>
          <a:lstStyle/>
          <a:p>
            <a:r>
              <a:rPr lang="sv-SE" dirty="0"/>
              <a:t>Skydda zonen framför backlinjen – Krympa lagdelen</a:t>
            </a:r>
          </a:p>
          <a:p>
            <a:endParaRPr lang="sv-SE" dirty="0"/>
          </a:p>
          <a:p>
            <a:r>
              <a:rPr lang="sv-SE" dirty="0"/>
              <a:t>Zonen ovanför backlinjen vill vi vara övertaliga motståndarna</a:t>
            </a:r>
          </a:p>
        </p:txBody>
      </p:sp>
    </p:spTree>
    <p:extLst>
      <p:ext uri="{BB962C8B-B14F-4D97-AF65-F5344CB8AC3E}">
        <p14:creationId xmlns:p14="http://schemas.microsoft.com/office/powerpoint/2010/main" val="1862373575"/>
      </p:ext>
    </p:extLst>
  </p:cSld>
  <p:clrMapOvr>
    <a:masterClrMapping/>
  </p:clrMapOvr>
  <p:extLst>
    <p:ext uri="{6950BFC3-D8DA-4A85-94F7-54DA5524770B}">
      <p188:commentRel xmlns:p188="http://schemas.microsoft.com/office/powerpoint/2018/8/main" r:id="rId3"/>
    </p:ext>
  </p:extLst>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075666" y="221889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1889539" y="400567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040996" y="50538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1905673" y="318107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3924355" y="372964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sp>
        <p:nvSpPr>
          <p:cNvPr id="12" name="Ellips 11">
            <a:extLst>
              <a:ext uri="{FF2B5EF4-FFF2-40B4-BE49-F238E27FC236}">
                <a16:creationId xmlns:a16="http://schemas.microsoft.com/office/drawing/2014/main" id="{E8C72D73-8AB5-4BBB-97C8-50FB011FBFB3}"/>
              </a:ext>
            </a:extLst>
          </p:cNvPr>
          <p:cNvSpPr/>
          <p:nvPr/>
        </p:nvSpPr>
        <p:spPr>
          <a:xfrm>
            <a:off x="3046850" y="319955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rPr>
              <a:t>CM</a:t>
            </a:r>
          </a:p>
        </p:txBody>
      </p:sp>
      <p:sp>
        <p:nvSpPr>
          <p:cNvPr id="13" name="Ellips 12">
            <a:extLst>
              <a:ext uri="{FF2B5EF4-FFF2-40B4-BE49-F238E27FC236}">
                <a16:creationId xmlns:a16="http://schemas.microsoft.com/office/drawing/2014/main" id="{DA9DBFCC-238E-44BD-AED5-D96DFCE513FD}"/>
              </a:ext>
            </a:extLst>
          </p:cNvPr>
          <p:cNvSpPr/>
          <p:nvPr/>
        </p:nvSpPr>
        <p:spPr>
          <a:xfrm>
            <a:off x="3867552" y="239679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2637216" y="395087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CM</a:t>
            </a:r>
          </a:p>
        </p:txBody>
      </p:sp>
      <p:sp>
        <p:nvSpPr>
          <p:cNvPr id="15" name="Ellips 14">
            <a:extLst>
              <a:ext uri="{FF2B5EF4-FFF2-40B4-BE49-F238E27FC236}">
                <a16:creationId xmlns:a16="http://schemas.microsoft.com/office/drawing/2014/main" id="{684FD021-8CE8-4165-9AEB-4E9070FF95BA}"/>
              </a:ext>
            </a:extLst>
          </p:cNvPr>
          <p:cNvSpPr/>
          <p:nvPr/>
        </p:nvSpPr>
        <p:spPr>
          <a:xfrm>
            <a:off x="3822869" y="516790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2091108" y="284687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3630746" y="471430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2951224" y="152767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3461934" y="32514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2951225" y="357893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2378621" y="533671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4923468" y="408075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4529816" y="175566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4867441" y="31140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2209809" y="408075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3708423" y="460638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2616129" y="347530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cxnSp>
        <p:nvCxnSpPr>
          <p:cNvPr id="31" name="Rak pilkoppling 30">
            <a:extLst>
              <a:ext uri="{FF2B5EF4-FFF2-40B4-BE49-F238E27FC236}">
                <a16:creationId xmlns:a16="http://schemas.microsoft.com/office/drawing/2014/main" id="{649DF22C-0339-4A0D-8C57-F216CBE7872B}"/>
              </a:ext>
            </a:extLst>
          </p:cNvPr>
          <p:cNvCxnSpPr>
            <a:cxnSpLocks/>
          </p:cNvCxnSpPr>
          <p:nvPr/>
        </p:nvCxnSpPr>
        <p:spPr>
          <a:xfrm>
            <a:off x="2962301" y="4202018"/>
            <a:ext cx="679522" cy="470842"/>
          </a:xfrm>
          <a:prstGeom prst="straightConnector1">
            <a:avLst/>
          </a:prstGeom>
          <a:ln w="25400"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32" name="Bildobjekt 31">
            <a:extLst>
              <a:ext uri="{FF2B5EF4-FFF2-40B4-BE49-F238E27FC236}">
                <a16:creationId xmlns:a16="http://schemas.microsoft.com/office/drawing/2014/main" id="{38B2AD3E-3C6C-4142-A091-88C220EF46DF}"/>
              </a:ext>
            </a:extLst>
          </p:cNvPr>
          <p:cNvPicPr>
            <a:picLocks noChangeAspect="1"/>
          </p:cNvPicPr>
          <p:nvPr/>
        </p:nvPicPr>
        <p:blipFill>
          <a:blip r:embed="rId4"/>
          <a:stretch>
            <a:fillRect/>
          </a:stretch>
        </p:blipFill>
        <p:spPr>
          <a:xfrm rot="10800000">
            <a:off x="2376020" y="2350731"/>
            <a:ext cx="1039362" cy="2586763"/>
          </a:xfrm>
          <a:prstGeom prst="rect">
            <a:avLst/>
          </a:prstGeom>
          <a:effectLst>
            <a:glow rad="127000">
              <a:schemeClr val="accent1">
                <a:alpha val="0"/>
              </a:schemeClr>
            </a:glow>
          </a:effectLst>
        </p:spPr>
      </p:pic>
    </p:spTree>
    <p:extLst>
      <p:ext uri="{BB962C8B-B14F-4D97-AF65-F5344CB8AC3E}">
        <p14:creationId xmlns:p14="http://schemas.microsoft.com/office/powerpoint/2010/main" val="35909698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075666" y="221889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1889539" y="400567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040996" y="50538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1905673" y="318107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3867552" y="239679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3822869" y="516790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2378621" y="249400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3630746" y="471430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2951224" y="152767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3461934" y="32514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2951225" y="357893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2378621" y="533671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4923468" y="408075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4529816" y="175566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4867441" y="31140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2209809" y="408075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3522148" y="4692248"/>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2505047" y="391536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cxnSp>
        <p:nvCxnSpPr>
          <p:cNvPr id="31" name="Rak pilkoppling 30">
            <a:extLst>
              <a:ext uri="{FF2B5EF4-FFF2-40B4-BE49-F238E27FC236}">
                <a16:creationId xmlns:a16="http://schemas.microsoft.com/office/drawing/2014/main" id="{649DF22C-0339-4A0D-8C57-F216CBE7872B}"/>
              </a:ext>
            </a:extLst>
          </p:cNvPr>
          <p:cNvCxnSpPr>
            <a:cxnSpLocks/>
          </p:cNvCxnSpPr>
          <p:nvPr/>
        </p:nvCxnSpPr>
        <p:spPr>
          <a:xfrm flipH="1" flipV="1">
            <a:off x="3613283" y="3787540"/>
            <a:ext cx="310393" cy="73113"/>
          </a:xfrm>
          <a:prstGeom prst="straightConnector1">
            <a:avLst/>
          </a:prstGeom>
          <a:ln w="25400"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2" name="Ellips 31">
            <a:extLst>
              <a:ext uri="{FF2B5EF4-FFF2-40B4-BE49-F238E27FC236}">
                <a16:creationId xmlns:a16="http://schemas.microsoft.com/office/drawing/2014/main" id="{9BFFB806-67B2-490D-8A91-CD6103180E4D}"/>
              </a:ext>
            </a:extLst>
          </p:cNvPr>
          <p:cNvSpPr/>
          <p:nvPr/>
        </p:nvSpPr>
        <p:spPr>
          <a:xfrm>
            <a:off x="2864869" y="332427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rPr>
              <a:t>CM</a:t>
            </a:r>
          </a:p>
        </p:txBody>
      </p:sp>
      <p:sp>
        <p:nvSpPr>
          <p:cNvPr id="33" name="Ellips 32">
            <a:extLst>
              <a:ext uri="{FF2B5EF4-FFF2-40B4-BE49-F238E27FC236}">
                <a16:creationId xmlns:a16="http://schemas.microsoft.com/office/drawing/2014/main" id="{2D24C8E6-4259-4A63-9323-8075C1685317}"/>
              </a:ext>
            </a:extLst>
          </p:cNvPr>
          <p:cNvSpPr/>
          <p:nvPr/>
        </p:nvSpPr>
        <p:spPr>
          <a:xfrm>
            <a:off x="3315790" y="439740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CM</a:t>
            </a:r>
          </a:p>
        </p:txBody>
      </p:sp>
      <p:sp>
        <p:nvSpPr>
          <p:cNvPr id="34" name="Ellips 33">
            <a:extLst>
              <a:ext uri="{FF2B5EF4-FFF2-40B4-BE49-F238E27FC236}">
                <a16:creationId xmlns:a16="http://schemas.microsoft.com/office/drawing/2014/main" id="{45C41BB5-A403-4F84-8F00-881DA0E9DD98}"/>
              </a:ext>
            </a:extLst>
          </p:cNvPr>
          <p:cNvSpPr/>
          <p:nvPr/>
        </p:nvSpPr>
        <p:spPr>
          <a:xfrm>
            <a:off x="3951587" y="372436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spTree>
    <p:extLst>
      <p:ext uri="{BB962C8B-B14F-4D97-AF65-F5344CB8AC3E}">
        <p14:creationId xmlns:p14="http://schemas.microsoft.com/office/powerpoint/2010/main" val="3624957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075666" y="221889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1943559" y="414439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269334" y="509715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1905673" y="318107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3867552" y="239679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3822869" y="516790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2378621" y="249400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3275658" y="494525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2951224" y="152767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3461934" y="32514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2951225" y="357893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2378621" y="533671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4923468" y="408075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4529816" y="175566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4867441" y="31140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2209809" y="408075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3146057" y="5114064"/>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2413291" y="432464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
        <p:nvSpPr>
          <p:cNvPr id="28" name="Ellips 27">
            <a:extLst>
              <a:ext uri="{FF2B5EF4-FFF2-40B4-BE49-F238E27FC236}">
                <a16:creationId xmlns:a16="http://schemas.microsoft.com/office/drawing/2014/main" id="{A388ADAA-17DD-4468-BE3D-6D6B7147EB30}"/>
              </a:ext>
            </a:extLst>
          </p:cNvPr>
          <p:cNvSpPr/>
          <p:nvPr/>
        </p:nvSpPr>
        <p:spPr>
          <a:xfrm>
            <a:off x="2639745" y="381849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rPr>
              <a:t>CM</a:t>
            </a:r>
          </a:p>
        </p:txBody>
      </p:sp>
      <p:sp>
        <p:nvSpPr>
          <p:cNvPr id="32" name="Ellips 31">
            <a:extLst>
              <a:ext uri="{FF2B5EF4-FFF2-40B4-BE49-F238E27FC236}">
                <a16:creationId xmlns:a16="http://schemas.microsoft.com/office/drawing/2014/main" id="{C2922332-7191-4634-8E9E-2B50CA35F7ED}"/>
              </a:ext>
            </a:extLst>
          </p:cNvPr>
          <p:cNvSpPr/>
          <p:nvPr/>
        </p:nvSpPr>
        <p:spPr>
          <a:xfrm>
            <a:off x="3017165" y="466339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CM</a:t>
            </a:r>
          </a:p>
        </p:txBody>
      </p:sp>
      <p:sp>
        <p:nvSpPr>
          <p:cNvPr id="33" name="Ellips 32">
            <a:extLst>
              <a:ext uri="{FF2B5EF4-FFF2-40B4-BE49-F238E27FC236}">
                <a16:creationId xmlns:a16="http://schemas.microsoft.com/office/drawing/2014/main" id="{220C38D9-A520-4D12-BBE2-B6F7A191BD75}"/>
              </a:ext>
            </a:extLst>
          </p:cNvPr>
          <p:cNvSpPr/>
          <p:nvPr/>
        </p:nvSpPr>
        <p:spPr>
          <a:xfrm>
            <a:off x="3262705" y="374313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spTree>
    <p:extLst>
      <p:ext uri="{BB962C8B-B14F-4D97-AF65-F5344CB8AC3E}">
        <p14:creationId xmlns:p14="http://schemas.microsoft.com/office/powerpoint/2010/main" val="1092728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075666" y="221889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1889539" y="400567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040996" y="50538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075665" y="327988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3867552" y="239679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3822869" y="516790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2378621" y="249400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3630746" y="471430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2951224" y="152767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3461934" y="32514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2951225" y="357893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2378621" y="533671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4923468" y="408075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4529816" y="175566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4867441" y="31140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2209809" y="408075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3708423" y="460638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2616129" y="347530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cxnSp>
        <p:nvCxnSpPr>
          <p:cNvPr id="28" name="Rak pilkoppling 27">
            <a:extLst>
              <a:ext uri="{FF2B5EF4-FFF2-40B4-BE49-F238E27FC236}">
                <a16:creationId xmlns:a16="http://schemas.microsoft.com/office/drawing/2014/main" id="{D1AB5E67-9F17-4759-AC29-4C646EDD858D}"/>
              </a:ext>
            </a:extLst>
          </p:cNvPr>
          <p:cNvCxnSpPr>
            <a:cxnSpLocks/>
          </p:cNvCxnSpPr>
          <p:nvPr/>
        </p:nvCxnSpPr>
        <p:spPr>
          <a:xfrm flipH="1">
            <a:off x="3609393" y="4034460"/>
            <a:ext cx="395845" cy="308842"/>
          </a:xfrm>
          <a:prstGeom prst="straightConnector1">
            <a:avLst/>
          </a:prstGeom>
          <a:ln w="25400"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2" name="Ellips 31">
            <a:extLst>
              <a:ext uri="{FF2B5EF4-FFF2-40B4-BE49-F238E27FC236}">
                <a16:creationId xmlns:a16="http://schemas.microsoft.com/office/drawing/2014/main" id="{D6D4341B-0A5B-4962-827D-79C79E70D8F2}"/>
              </a:ext>
            </a:extLst>
          </p:cNvPr>
          <p:cNvSpPr/>
          <p:nvPr/>
        </p:nvSpPr>
        <p:spPr>
          <a:xfrm>
            <a:off x="3046850" y="319955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rPr>
              <a:t>CM</a:t>
            </a:r>
          </a:p>
        </p:txBody>
      </p:sp>
      <p:pic>
        <p:nvPicPr>
          <p:cNvPr id="31" name="Bildobjekt 30">
            <a:extLst>
              <a:ext uri="{FF2B5EF4-FFF2-40B4-BE49-F238E27FC236}">
                <a16:creationId xmlns:a16="http://schemas.microsoft.com/office/drawing/2014/main" id="{EE3A070D-91FB-4C5C-8014-B247D126DD32}"/>
              </a:ext>
            </a:extLst>
          </p:cNvPr>
          <p:cNvPicPr>
            <a:picLocks noChangeAspect="1"/>
          </p:cNvPicPr>
          <p:nvPr/>
        </p:nvPicPr>
        <p:blipFill>
          <a:blip r:embed="rId4"/>
          <a:stretch>
            <a:fillRect/>
          </a:stretch>
        </p:blipFill>
        <p:spPr>
          <a:xfrm rot="10800000">
            <a:off x="2613158" y="3057977"/>
            <a:ext cx="774790" cy="1548403"/>
          </a:xfrm>
          <a:prstGeom prst="rect">
            <a:avLst/>
          </a:prstGeom>
          <a:effectLst>
            <a:glow rad="127000">
              <a:schemeClr val="accent1">
                <a:alpha val="0"/>
              </a:schemeClr>
            </a:glow>
          </a:effectLst>
        </p:spPr>
      </p:pic>
      <p:sp>
        <p:nvSpPr>
          <p:cNvPr id="33" name="Ellips 32">
            <a:extLst>
              <a:ext uri="{FF2B5EF4-FFF2-40B4-BE49-F238E27FC236}">
                <a16:creationId xmlns:a16="http://schemas.microsoft.com/office/drawing/2014/main" id="{84C0F742-3BFC-4BD1-A137-947DA9E90ED7}"/>
              </a:ext>
            </a:extLst>
          </p:cNvPr>
          <p:cNvSpPr/>
          <p:nvPr/>
        </p:nvSpPr>
        <p:spPr>
          <a:xfrm>
            <a:off x="2664329" y="410400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CM</a:t>
            </a:r>
          </a:p>
        </p:txBody>
      </p:sp>
      <p:sp>
        <p:nvSpPr>
          <p:cNvPr id="34" name="Ellips 33">
            <a:extLst>
              <a:ext uri="{FF2B5EF4-FFF2-40B4-BE49-F238E27FC236}">
                <a16:creationId xmlns:a16="http://schemas.microsoft.com/office/drawing/2014/main" id="{F8F87533-7D3F-4584-AC8A-7D4881657755}"/>
              </a:ext>
            </a:extLst>
          </p:cNvPr>
          <p:cNvSpPr/>
          <p:nvPr/>
        </p:nvSpPr>
        <p:spPr>
          <a:xfrm>
            <a:off x="3924355" y="372964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spTree>
    <p:extLst>
      <p:ext uri="{BB962C8B-B14F-4D97-AF65-F5344CB8AC3E}">
        <p14:creationId xmlns:p14="http://schemas.microsoft.com/office/powerpoint/2010/main" val="201369522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075666" y="221889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1889539" y="400567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040996" y="50538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096095" y="339327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3867552" y="239679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3822869" y="516790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2378621" y="249400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3529927" y="477104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2951224" y="152767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3386557" y="351870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2951225" y="357893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2378621" y="533671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4923468" y="408075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4529816" y="175566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4867441" y="31140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2209809" y="408075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3443446" y="4725863"/>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2613599" y="398022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
        <p:nvSpPr>
          <p:cNvPr id="31" name="Ellips 30">
            <a:extLst>
              <a:ext uri="{FF2B5EF4-FFF2-40B4-BE49-F238E27FC236}">
                <a16:creationId xmlns:a16="http://schemas.microsoft.com/office/drawing/2014/main" id="{48E08272-4CBD-4759-A18B-7B0FC43555F5}"/>
              </a:ext>
            </a:extLst>
          </p:cNvPr>
          <p:cNvSpPr/>
          <p:nvPr/>
        </p:nvSpPr>
        <p:spPr>
          <a:xfrm>
            <a:off x="2777821" y="341012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rPr>
              <a:t>CM</a:t>
            </a:r>
          </a:p>
        </p:txBody>
      </p:sp>
      <p:sp>
        <p:nvSpPr>
          <p:cNvPr id="32" name="Ellips 31">
            <a:extLst>
              <a:ext uri="{FF2B5EF4-FFF2-40B4-BE49-F238E27FC236}">
                <a16:creationId xmlns:a16="http://schemas.microsoft.com/office/drawing/2014/main" id="{FF1B4FBE-E589-4FBB-BD9F-C42FC1AC2C14}"/>
              </a:ext>
            </a:extLst>
          </p:cNvPr>
          <p:cNvSpPr/>
          <p:nvPr/>
        </p:nvSpPr>
        <p:spPr>
          <a:xfrm>
            <a:off x="2411704" y="434690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CM</a:t>
            </a:r>
          </a:p>
        </p:txBody>
      </p:sp>
      <p:sp>
        <p:nvSpPr>
          <p:cNvPr id="33" name="Ellips 32">
            <a:extLst>
              <a:ext uri="{FF2B5EF4-FFF2-40B4-BE49-F238E27FC236}">
                <a16:creationId xmlns:a16="http://schemas.microsoft.com/office/drawing/2014/main" id="{6ED41CD5-DF6F-4490-AA20-8E10E05D9EBD}"/>
              </a:ext>
            </a:extLst>
          </p:cNvPr>
          <p:cNvSpPr/>
          <p:nvPr/>
        </p:nvSpPr>
        <p:spPr>
          <a:xfrm>
            <a:off x="3390387" y="431989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spTree>
    <p:extLst>
      <p:ext uri="{BB962C8B-B14F-4D97-AF65-F5344CB8AC3E}">
        <p14:creationId xmlns:p14="http://schemas.microsoft.com/office/powerpoint/2010/main" val="2361059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D2ADAD-48F1-4CE4-8731-B7794E19F8E2}"/>
              </a:ext>
            </a:extLst>
          </p:cNvPr>
          <p:cNvSpPr>
            <a:spLocks noGrp="1"/>
          </p:cNvSpPr>
          <p:nvPr>
            <p:ph type="title"/>
          </p:nvPr>
        </p:nvSpPr>
        <p:spPr/>
        <p:txBody>
          <a:bodyPr/>
          <a:lstStyle/>
          <a:p>
            <a:r>
              <a:rPr lang="sv-SE" dirty="0"/>
              <a:t>Defensivt ansvar – Centrala delen</a:t>
            </a:r>
          </a:p>
        </p:txBody>
      </p:sp>
      <p:sp>
        <p:nvSpPr>
          <p:cNvPr id="3" name="Platshållare för innehåll 2">
            <a:extLst>
              <a:ext uri="{FF2B5EF4-FFF2-40B4-BE49-F238E27FC236}">
                <a16:creationId xmlns:a16="http://schemas.microsoft.com/office/drawing/2014/main" id="{31A1F717-45C9-47D8-BA8C-91E1565A517D}"/>
              </a:ext>
            </a:extLst>
          </p:cNvPr>
          <p:cNvSpPr>
            <a:spLocks noGrp="1"/>
          </p:cNvSpPr>
          <p:nvPr>
            <p:ph idx="1"/>
          </p:nvPr>
        </p:nvSpPr>
        <p:spPr/>
        <p:txBody>
          <a:bodyPr/>
          <a:lstStyle/>
          <a:p>
            <a:r>
              <a:rPr lang="sv-SE" dirty="0"/>
              <a:t>Förflyttning och byte av position</a:t>
            </a:r>
          </a:p>
          <a:p>
            <a:endParaRPr lang="sv-SE" dirty="0"/>
          </a:p>
        </p:txBody>
      </p:sp>
    </p:spTree>
    <p:extLst>
      <p:ext uri="{BB962C8B-B14F-4D97-AF65-F5344CB8AC3E}">
        <p14:creationId xmlns:p14="http://schemas.microsoft.com/office/powerpoint/2010/main" val="425170916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876713" y="168034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208822" y="350103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526201" y="45190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208822" y="25317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7217970" y="307017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945011" y="382409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CM</a:t>
            </a:r>
          </a:p>
        </p:txBody>
      </p:sp>
      <p:sp>
        <p:nvSpPr>
          <p:cNvPr id="13" name="Ellips 12">
            <a:extLst>
              <a:ext uri="{FF2B5EF4-FFF2-40B4-BE49-F238E27FC236}">
                <a16:creationId xmlns:a16="http://schemas.microsoft.com/office/drawing/2014/main" id="{DA9DBFCC-238E-44BD-AED5-D96DFCE513FD}"/>
              </a:ext>
            </a:extLst>
          </p:cNvPr>
          <p:cNvSpPr/>
          <p:nvPr/>
        </p:nvSpPr>
        <p:spPr>
          <a:xfrm>
            <a:off x="7637502" y="18341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701446" y="41814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5282636" y="427735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7386782" y="491010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4717586" y="100247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6769360" y="283162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949701" y="23409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3948240" y="46712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655350" y="383866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992975" y="281487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555594" y="120087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3278199" y="30471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6564924" y="2925358"/>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4129238" y="323899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
        <p:nvSpPr>
          <p:cNvPr id="3" name="Likbent triangel 2">
            <a:extLst>
              <a:ext uri="{FF2B5EF4-FFF2-40B4-BE49-F238E27FC236}">
                <a16:creationId xmlns:a16="http://schemas.microsoft.com/office/drawing/2014/main" id="{15538DFA-3CEB-4442-9DBF-13061A334955}"/>
              </a:ext>
            </a:extLst>
          </p:cNvPr>
          <p:cNvSpPr/>
          <p:nvPr/>
        </p:nvSpPr>
        <p:spPr>
          <a:xfrm rot="16369421">
            <a:off x="4270660" y="3039248"/>
            <a:ext cx="1141651" cy="731042"/>
          </a:xfrm>
          <a:prstGeom prst="triangl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6C94EB2C-F578-4BCA-9D96-2812BBF4EAD8}"/>
              </a:ext>
            </a:extLst>
          </p:cNvPr>
          <p:cNvSpPr/>
          <p:nvPr/>
        </p:nvSpPr>
        <p:spPr>
          <a:xfrm>
            <a:off x="5055211" y="267859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rPr>
              <a:t>CM</a:t>
            </a:r>
          </a:p>
        </p:txBody>
      </p:sp>
    </p:spTree>
    <p:extLst>
      <p:ext uri="{BB962C8B-B14F-4D97-AF65-F5344CB8AC3E}">
        <p14:creationId xmlns:p14="http://schemas.microsoft.com/office/powerpoint/2010/main" val="346577643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876713" y="168034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208822" y="350103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526201" y="45190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208822" y="25317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7217970" y="307017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7637502" y="18341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4813943" y="28991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CM</a:t>
            </a:r>
          </a:p>
        </p:txBody>
      </p:sp>
      <p:sp>
        <p:nvSpPr>
          <p:cNvPr id="15" name="Ellips 14">
            <a:extLst>
              <a:ext uri="{FF2B5EF4-FFF2-40B4-BE49-F238E27FC236}">
                <a16:creationId xmlns:a16="http://schemas.microsoft.com/office/drawing/2014/main" id="{684FD021-8CE8-4165-9AEB-4E9070FF95BA}"/>
              </a:ext>
            </a:extLst>
          </p:cNvPr>
          <p:cNvSpPr/>
          <p:nvPr/>
        </p:nvSpPr>
        <p:spPr>
          <a:xfrm>
            <a:off x="6701446" y="41814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945011" y="398267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7386782" y="491010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4717586" y="100247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6409569" y="204152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949701" y="23409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3948240" y="46712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655350" y="383866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992975" y="281487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555594" y="120087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3278199" y="30471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6318434" y="2207342"/>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4045525" y="242365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
        <p:nvSpPr>
          <p:cNvPr id="3" name="Likbent triangel 2">
            <a:extLst>
              <a:ext uri="{FF2B5EF4-FFF2-40B4-BE49-F238E27FC236}">
                <a16:creationId xmlns:a16="http://schemas.microsoft.com/office/drawing/2014/main" id="{15538DFA-3CEB-4442-9DBF-13061A334955}"/>
              </a:ext>
            </a:extLst>
          </p:cNvPr>
          <p:cNvSpPr/>
          <p:nvPr/>
        </p:nvSpPr>
        <p:spPr>
          <a:xfrm rot="16369421">
            <a:off x="4103138" y="2194835"/>
            <a:ext cx="1141651" cy="731042"/>
          </a:xfrm>
          <a:prstGeom prst="triangl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26BC956-605B-459E-97CC-175952A5334D}"/>
              </a:ext>
            </a:extLst>
          </p:cNvPr>
          <p:cNvSpPr/>
          <p:nvPr/>
        </p:nvSpPr>
        <p:spPr>
          <a:xfrm>
            <a:off x="4898349" y="182332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rPr>
              <a:t>CM</a:t>
            </a:r>
          </a:p>
        </p:txBody>
      </p:sp>
    </p:spTree>
    <p:extLst>
      <p:ext uri="{BB962C8B-B14F-4D97-AF65-F5344CB8AC3E}">
        <p14:creationId xmlns:p14="http://schemas.microsoft.com/office/powerpoint/2010/main" val="16320238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876713" y="168034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208822" y="350103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526201" y="45190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208822" y="25317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7217970" y="307017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7637502" y="18341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701446" y="41814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945011" y="398267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7386782" y="491010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4717586" y="100247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6409569" y="204152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503865" y="272422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3948240" y="46712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655350" y="383866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992975" y="281487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555594" y="120087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3278199" y="30471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5033728" y="393425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3754104" y="334158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
        <p:nvSpPr>
          <p:cNvPr id="3" name="Likbent triangel 2">
            <a:extLst>
              <a:ext uri="{FF2B5EF4-FFF2-40B4-BE49-F238E27FC236}">
                <a16:creationId xmlns:a16="http://schemas.microsoft.com/office/drawing/2014/main" id="{15538DFA-3CEB-4442-9DBF-13061A334955}"/>
              </a:ext>
            </a:extLst>
          </p:cNvPr>
          <p:cNvSpPr/>
          <p:nvPr/>
        </p:nvSpPr>
        <p:spPr>
          <a:xfrm rot="18470098">
            <a:off x="3665193" y="3284919"/>
            <a:ext cx="1141651" cy="731042"/>
          </a:xfrm>
          <a:prstGeom prst="triangl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816022C7-F435-46D8-93DF-84412DB9ECC5}"/>
              </a:ext>
            </a:extLst>
          </p:cNvPr>
          <p:cNvSpPr/>
          <p:nvPr/>
        </p:nvSpPr>
        <p:spPr>
          <a:xfrm>
            <a:off x="4029438" y="408464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CM</a:t>
            </a:r>
          </a:p>
        </p:txBody>
      </p:sp>
      <p:sp>
        <p:nvSpPr>
          <p:cNvPr id="33" name="Ellips 32">
            <a:extLst>
              <a:ext uri="{FF2B5EF4-FFF2-40B4-BE49-F238E27FC236}">
                <a16:creationId xmlns:a16="http://schemas.microsoft.com/office/drawing/2014/main" id="{B3F320DC-9736-4DCF-862E-FAE2260A6A03}"/>
              </a:ext>
            </a:extLst>
          </p:cNvPr>
          <p:cNvSpPr/>
          <p:nvPr/>
        </p:nvSpPr>
        <p:spPr>
          <a:xfrm>
            <a:off x="4694120" y="327137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rPr>
              <a:t>CM</a:t>
            </a:r>
          </a:p>
        </p:txBody>
      </p:sp>
    </p:spTree>
    <p:extLst>
      <p:ext uri="{BB962C8B-B14F-4D97-AF65-F5344CB8AC3E}">
        <p14:creationId xmlns:p14="http://schemas.microsoft.com/office/powerpoint/2010/main" val="18684421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1949B6-86AD-10E2-381A-2AC14673EFAC}"/>
              </a:ext>
            </a:extLst>
          </p:cNvPr>
          <p:cNvSpPr>
            <a:spLocks noGrp="1"/>
          </p:cNvSpPr>
          <p:nvPr>
            <p:ph type="title"/>
          </p:nvPr>
        </p:nvSpPr>
        <p:spPr>
          <a:xfrm>
            <a:off x="469295" y="294105"/>
            <a:ext cx="10353762" cy="970450"/>
          </a:xfrm>
        </p:spPr>
        <p:txBody>
          <a:bodyPr/>
          <a:lstStyle/>
          <a:p>
            <a:r>
              <a:rPr lang="sv-SE" b="1" dirty="0">
                <a:solidFill>
                  <a:schemeClr val="tx1"/>
                </a:solidFill>
              </a:rPr>
              <a:t>4 Grundförutsättningar i försvarsspelet</a:t>
            </a:r>
          </a:p>
        </p:txBody>
      </p:sp>
      <p:sp>
        <p:nvSpPr>
          <p:cNvPr id="3" name="Platshållare för innehåll 2">
            <a:extLst>
              <a:ext uri="{FF2B5EF4-FFF2-40B4-BE49-F238E27FC236}">
                <a16:creationId xmlns:a16="http://schemas.microsoft.com/office/drawing/2014/main" id="{3C0C086D-5304-8FC1-EFA7-F49F950A7E78}"/>
              </a:ext>
            </a:extLst>
          </p:cNvPr>
          <p:cNvSpPr>
            <a:spLocks noGrp="1"/>
          </p:cNvSpPr>
          <p:nvPr>
            <p:ph idx="1"/>
          </p:nvPr>
        </p:nvSpPr>
        <p:spPr>
          <a:xfrm>
            <a:off x="987943" y="1416564"/>
            <a:ext cx="9619541" cy="5359791"/>
          </a:xfrm>
        </p:spPr>
        <p:txBody>
          <a:bodyPr>
            <a:normAutofit fontScale="92500" lnSpcReduction="10000"/>
          </a:bodyPr>
          <a:lstStyle/>
          <a:p>
            <a:pPr algn="l"/>
            <a:r>
              <a:rPr lang="sv-SE" sz="1700" b="1" dirty="0">
                <a:solidFill>
                  <a:schemeClr val="accent1"/>
                </a:solidFill>
                <a:effectLst/>
                <a:latin typeface="Stag Sans"/>
              </a:rPr>
              <a:t>Press</a:t>
            </a:r>
            <a:br>
              <a:rPr lang="sv-SE" sz="1400" b="1" dirty="0">
                <a:solidFill>
                  <a:schemeClr val="tx1"/>
                </a:solidFill>
                <a:effectLst/>
                <a:latin typeface="Stag Sans"/>
              </a:rPr>
            </a:br>
            <a:r>
              <a:rPr lang="sv-SE" sz="1400" b="0" i="0" dirty="0">
                <a:solidFill>
                  <a:schemeClr val="tx1"/>
                </a:solidFill>
                <a:effectLst/>
                <a:latin typeface="Stag Sans"/>
              </a:rPr>
              <a:t>Att pressa motståndarens bollhållare har ofta högst prioritet i försvarsspelet. Beroende på lagets arbetssätt och hur situationen på planen ser ut kan det även finnas situationer när laget inte vill pressa motståndarna. Ett exempel kan vara att försvarande lag är i numerärt underläge och därför vill prioritera att skydda ytan bakom backlinjen och vinna tid för att flera spelare ska komma över på försvarssidan.</a:t>
            </a:r>
            <a:br>
              <a:rPr lang="sv-SE" sz="1400" b="0" i="0" dirty="0">
                <a:solidFill>
                  <a:schemeClr val="tx1"/>
                </a:solidFill>
                <a:effectLst/>
                <a:latin typeface="Stag Sans"/>
              </a:rPr>
            </a:br>
            <a:r>
              <a:rPr lang="sv-SE" sz="1400" b="0" i="0" dirty="0">
                <a:solidFill>
                  <a:schemeClr val="tx1"/>
                </a:solidFill>
                <a:effectLst/>
                <a:latin typeface="Stag Sans"/>
              </a:rPr>
              <a:t>Oftast är det spelaren närmast motståndarnas bollhållare som sätter press. Spelarnas roller kan innebära att en särskild spelare ska pressa mot en viss spelare i motståndarlaget, till exempel att central spelare pressar mot central spelare.</a:t>
            </a:r>
            <a:br>
              <a:rPr lang="sv-SE" sz="1400" b="0" i="0" dirty="0">
                <a:solidFill>
                  <a:schemeClr val="tx1"/>
                </a:solidFill>
                <a:effectLst/>
                <a:latin typeface="Stag Sans"/>
              </a:rPr>
            </a:br>
            <a:r>
              <a:rPr lang="sv-SE" sz="1400" b="0" i="0" dirty="0">
                <a:solidFill>
                  <a:schemeClr val="tx1"/>
                </a:solidFill>
                <a:effectLst/>
                <a:latin typeface="Stag Sans"/>
              </a:rPr>
              <a:t>Pressen kan ha flera syften. Vanligast är att försöka pressa så intensivt att laget kan vinna bollen direkt via brytning från den pressande spelaren eller via felpassning. Syftet kan också vara att styra spelet i en riktning som är till fördel för det egna laget eller att minska tid och utrymme för att förhindra spel framåt.</a:t>
            </a:r>
          </a:p>
          <a:p>
            <a:pPr algn="l"/>
            <a:r>
              <a:rPr lang="sv-SE" sz="1700" b="1" dirty="0">
                <a:solidFill>
                  <a:schemeClr val="accent1"/>
                </a:solidFill>
                <a:effectLst/>
                <a:latin typeface="Stag Sans"/>
              </a:rPr>
              <a:t>Markering</a:t>
            </a:r>
            <a:br>
              <a:rPr lang="sv-SE" sz="1400" b="1" dirty="0">
                <a:solidFill>
                  <a:schemeClr val="tx1"/>
                </a:solidFill>
                <a:effectLst/>
                <a:latin typeface="Stag Sans"/>
              </a:rPr>
            </a:br>
            <a:r>
              <a:rPr lang="sv-SE" sz="1400" b="0" i="0" dirty="0">
                <a:solidFill>
                  <a:schemeClr val="tx1"/>
                </a:solidFill>
                <a:effectLst/>
                <a:latin typeface="Stag Sans"/>
              </a:rPr>
              <a:t>Avsikten med att markera motståndarna är att begränsa bollhållarens passningsalternativ. Bra markering innebär ofta att den försvarande spelaren kan bryta en passning eller tvinga motspelaren att ta emot passningen felvänd. Markeringsavståndet mellan motspelaren och försvarsspelaren beror på var spelaren befinner sig på planen och hur långt man är från bollen och det egna målet. Ju närmare det egna målet spelaren är, desto närmare motspelaren ska man vara.</a:t>
            </a:r>
          </a:p>
          <a:p>
            <a:pPr algn="l"/>
            <a:r>
              <a:rPr lang="sv-SE" sz="1700" b="1" dirty="0">
                <a:solidFill>
                  <a:schemeClr val="accent1"/>
                </a:solidFill>
                <a:effectLst/>
                <a:latin typeface="Stag Sans"/>
              </a:rPr>
              <a:t>Täckning</a:t>
            </a:r>
            <a:br>
              <a:rPr lang="sv-SE" sz="1400" b="1" dirty="0">
                <a:solidFill>
                  <a:schemeClr val="tx1"/>
                </a:solidFill>
                <a:effectLst/>
                <a:latin typeface="Stag Sans"/>
              </a:rPr>
            </a:br>
            <a:r>
              <a:rPr lang="sv-SE" sz="1400" b="0" i="0" dirty="0">
                <a:solidFill>
                  <a:schemeClr val="tx1"/>
                </a:solidFill>
                <a:effectLst/>
                <a:latin typeface="Stag Sans"/>
              </a:rPr>
              <a:t>Att täcka betyder att försvarsspelarna bevakar spelytor som är attraktiva för motståndarna. Spelare som finns långt från bollen kan täcka spelytor vilka kan bli farliga i ett senare skede. De spelare som täcker ska också kunna bryta passningar och vara beredda på att ge understöd eller inleda press mot motståndarnas bollhållare. Vid täckning samarbetar ofta en lagdel och gör det svårt för motståndarna att spela igenom lagdelen. Om en spelare från lagdelen pressar behöver övriga spelare i lagdelen komma ner bakom den pressande spelaren för att förhindra spel bakom denna.</a:t>
            </a:r>
          </a:p>
          <a:p>
            <a:pPr algn="l"/>
            <a:r>
              <a:rPr lang="sv-SE" sz="1700" b="1" dirty="0">
                <a:solidFill>
                  <a:schemeClr val="accent1"/>
                </a:solidFill>
                <a:effectLst/>
                <a:latin typeface="Stag Sans"/>
              </a:rPr>
              <a:t>Understöd</a:t>
            </a:r>
            <a:br>
              <a:rPr lang="sv-SE" sz="1400" b="1" dirty="0">
                <a:solidFill>
                  <a:schemeClr val="tx1"/>
                </a:solidFill>
                <a:effectLst/>
                <a:latin typeface="Stag Sans"/>
              </a:rPr>
            </a:br>
            <a:r>
              <a:rPr lang="sv-SE" sz="1400" b="0" i="0" dirty="0">
                <a:solidFill>
                  <a:schemeClr val="tx1"/>
                </a:solidFill>
                <a:effectLst/>
                <a:latin typeface="Stag Sans"/>
              </a:rPr>
              <a:t>Att ge understöd innebär att täcka en yta strax bakom den spelare som pressar bollhållaren. Understödet ska vara tillräckligt nära för att kunna ingripa om den pressande spelaren blir överspelad. Understödsspelaren kan också underlätta försvarsarbetet genom att coacha medspelaren. Ett bra understöd kan innebära att den spelare som pressar kan chansa lite eftersom det finns en gardering bakom i form av understöd.</a:t>
            </a:r>
          </a:p>
        </p:txBody>
      </p:sp>
      <p:pic>
        <p:nvPicPr>
          <p:cNvPr id="4" name="Bildobjekt 3" descr="En bild som visar Grafik, logotyp, symbol, skiss&#10;&#10;Automatiskt genererad beskrivning">
            <a:extLst>
              <a:ext uri="{FF2B5EF4-FFF2-40B4-BE49-F238E27FC236}">
                <a16:creationId xmlns:a16="http://schemas.microsoft.com/office/drawing/2014/main" id="{2899E459-96E8-4617-7EB0-F9A5591A72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1050318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876713" y="168034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208822" y="350103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526201" y="45190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208822" y="25317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7217970" y="307017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7637502" y="18341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701446" y="41814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945011" y="398267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7386782" y="491010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4717586" y="100247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6409569" y="204152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503865" y="272422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3948240" y="46712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655350" y="383866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992975" y="281487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555594" y="120087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3278199" y="30471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5061711" y="3874769"/>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4075609" y="321598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
        <p:nvSpPr>
          <p:cNvPr id="3" name="Likbent triangel 2">
            <a:extLst>
              <a:ext uri="{FF2B5EF4-FFF2-40B4-BE49-F238E27FC236}">
                <a16:creationId xmlns:a16="http://schemas.microsoft.com/office/drawing/2014/main" id="{15538DFA-3CEB-4442-9DBF-13061A334955}"/>
              </a:ext>
            </a:extLst>
          </p:cNvPr>
          <p:cNvSpPr/>
          <p:nvPr/>
        </p:nvSpPr>
        <p:spPr>
          <a:xfrm rot="19763607">
            <a:off x="3989961" y="3412060"/>
            <a:ext cx="946422" cy="599435"/>
          </a:xfrm>
          <a:prstGeom prst="triangl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8C3D735F-DD58-48D1-A486-77A85D7A1CCE}"/>
              </a:ext>
            </a:extLst>
          </p:cNvPr>
          <p:cNvSpPr/>
          <p:nvPr/>
        </p:nvSpPr>
        <p:spPr>
          <a:xfrm>
            <a:off x="4886398" y="352212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rPr>
              <a:t>CM</a:t>
            </a:r>
          </a:p>
        </p:txBody>
      </p:sp>
      <p:sp>
        <p:nvSpPr>
          <p:cNvPr id="33" name="Ellips 32">
            <a:extLst>
              <a:ext uri="{FF2B5EF4-FFF2-40B4-BE49-F238E27FC236}">
                <a16:creationId xmlns:a16="http://schemas.microsoft.com/office/drawing/2014/main" id="{9ECD3214-3238-4373-9630-592858683F18}"/>
              </a:ext>
            </a:extLst>
          </p:cNvPr>
          <p:cNvSpPr/>
          <p:nvPr/>
        </p:nvSpPr>
        <p:spPr>
          <a:xfrm>
            <a:off x="4045525" y="404185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CM</a:t>
            </a:r>
          </a:p>
        </p:txBody>
      </p:sp>
    </p:spTree>
    <p:extLst>
      <p:ext uri="{BB962C8B-B14F-4D97-AF65-F5344CB8AC3E}">
        <p14:creationId xmlns:p14="http://schemas.microsoft.com/office/powerpoint/2010/main" val="41212366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876713" y="168034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208822" y="350103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526201" y="45190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208822" y="25317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061798" y="267017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7637502" y="18341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701446" y="41814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945011" y="398267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521971" y="517931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4717586" y="100247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6082680" y="228336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675508" y="238714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3948240" y="46712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233223" y="384533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334423" y="271113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555594" y="120087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3278199" y="30471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5900410" y="2410218"/>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4308126" y="232997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
        <p:nvSpPr>
          <p:cNvPr id="3" name="Likbent triangel 2">
            <a:extLst>
              <a:ext uri="{FF2B5EF4-FFF2-40B4-BE49-F238E27FC236}">
                <a16:creationId xmlns:a16="http://schemas.microsoft.com/office/drawing/2014/main" id="{15538DFA-3CEB-4442-9DBF-13061A334955}"/>
              </a:ext>
            </a:extLst>
          </p:cNvPr>
          <p:cNvSpPr/>
          <p:nvPr/>
        </p:nvSpPr>
        <p:spPr>
          <a:xfrm rot="536733">
            <a:off x="4003727" y="2658147"/>
            <a:ext cx="946422" cy="599435"/>
          </a:xfrm>
          <a:prstGeom prst="triangl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6E1C7F3-49D9-4D9C-B54C-150C95903C13}"/>
              </a:ext>
            </a:extLst>
          </p:cNvPr>
          <p:cNvSpPr/>
          <p:nvPr/>
        </p:nvSpPr>
        <p:spPr>
          <a:xfrm>
            <a:off x="4701819" y="318491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rPr>
              <a:t>CM</a:t>
            </a:r>
          </a:p>
        </p:txBody>
      </p:sp>
      <p:sp>
        <p:nvSpPr>
          <p:cNvPr id="33" name="Ellips 32">
            <a:extLst>
              <a:ext uri="{FF2B5EF4-FFF2-40B4-BE49-F238E27FC236}">
                <a16:creationId xmlns:a16="http://schemas.microsoft.com/office/drawing/2014/main" id="{2B274673-AD31-4368-AD49-A34E160E09EF}"/>
              </a:ext>
            </a:extLst>
          </p:cNvPr>
          <p:cNvSpPr/>
          <p:nvPr/>
        </p:nvSpPr>
        <p:spPr>
          <a:xfrm>
            <a:off x="3743075" y="295786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CM</a:t>
            </a:r>
          </a:p>
        </p:txBody>
      </p:sp>
    </p:spTree>
    <p:extLst>
      <p:ext uri="{BB962C8B-B14F-4D97-AF65-F5344CB8AC3E}">
        <p14:creationId xmlns:p14="http://schemas.microsoft.com/office/powerpoint/2010/main" val="1781412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876713" y="168034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208822" y="350103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526201" y="45190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208822" y="25317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061798" y="26758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7637502" y="18341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701446" y="41814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945011" y="398267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521971" y="517931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4717586" y="100247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6082680" y="228336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675508" y="238714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3948240" y="46712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233223" y="384533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334423" y="271113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555594" y="120087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3278199" y="30471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5900410" y="2410218"/>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4308126" y="232997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CM</a:t>
            </a:r>
          </a:p>
        </p:txBody>
      </p:sp>
      <p:sp>
        <p:nvSpPr>
          <p:cNvPr id="3" name="Likbent triangel 2">
            <a:extLst>
              <a:ext uri="{FF2B5EF4-FFF2-40B4-BE49-F238E27FC236}">
                <a16:creationId xmlns:a16="http://schemas.microsoft.com/office/drawing/2014/main" id="{15538DFA-3CEB-4442-9DBF-13061A334955}"/>
              </a:ext>
            </a:extLst>
          </p:cNvPr>
          <p:cNvSpPr/>
          <p:nvPr/>
        </p:nvSpPr>
        <p:spPr>
          <a:xfrm rot="536733">
            <a:off x="4003727" y="2658147"/>
            <a:ext cx="946422" cy="599435"/>
          </a:xfrm>
          <a:prstGeom prst="triangl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6E1C7F3-49D9-4D9C-B54C-150C95903C13}"/>
              </a:ext>
            </a:extLst>
          </p:cNvPr>
          <p:cNvSpPr/>
          <p:nvPr/>
        </p:nvSpPr>
        <p:spPr>
          <a:xfrm>
            <a:off x="4701819" y="318491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rPr>
              <a:t>CM</a:t>
            </a:r>
          </a:p>
        </p:txBody>
      </p:sp>
      <p:sp>
        <p:nvSpPr>
          <p:cNvPr id="33" name="Ellips 32">
            <a:extLst>
              <a:ext uri="{FF2B5EF4-FFF2-40B4-BE49-F238E27FC236}">
                <a16:creationId xmlns:a16="http://schemas.microsoft.com/office/drawing/2014/main" id="{2B274673-AD31-4368-AD49-A34E160E09EF}"/>
              </a:ext>
            </a:extLst>
          </p:cNvPr>
          <p:cNvSpPr/>
          <p:nvPr/>
        </p:nvSpPr>
        <p:spPr>
          <a:xfrm>
            <a:off x="3743075" y="295786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Tree>
    <p:extLst>
      <p:ext uri="{BB962C8B-B14F-4D97-AF65-F5344CB8AC3E}">
        <p14:creationId xmlns:p14="http://schemas.microsoft.com/office/powerpoint/2010/main" val="2467623884"/>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64F6F3-25B3-4D2F-AF06-2FF08BA86262}"/>
              </a:ext>
            </a:extLst>
          </p:cNvPr>
          <p:cNvSpPr>
            <a:spLocks noGrp="1"/>
          </p:cNvSpPr>
          <p:nvPr>
            <p:ph type="title"/>
          </p:nvPr>
        </p:nvSpPr>
        <p:spPr/>
        <p:txBody>
          <a:bodyPr/>
          <a:lstStyle/>
          <a:p>
            <a:r>
              <a:rPr lang="sv-SE" dirty="0"/>
              <a:t>Offensivt spel</a:t>
            </a:r>
          </a:p>
        </p:txBody>
      </p:sp>
      <p:sp>
        <p:nvSpPr>
          <p:cNvPr id="3" name="Platshållare för innehåll 2">
            <a:extLst>
              <a:ext uri="{FF2B5EF4-FFF2-40B4-BE49-F238E27FC236}">
                <a16:creationId xmlns:a16="http://schemas.microsoft.com/office/drawing/2014/main" id="{8A767AAE-0309-463E-9D8D-91753B6823C4}"/>
              </a:ext>
            </a:extLst>
          </p:cNvPr>
          <p:cNvSpPr>
            <a:spLocks noGrp="1"/>
          </p:cNvSpPr>
          <p:nvPr>
            <p:ph idx="1"/>
          </p:nvPr>
        </p:nvSpPr>
        <p:spPr/>
        <p:txBody>
          <a:bodyPr/>
          <a:lstStyle/>
          <a:p>
            <a:r>
              <a:rPr lang="sv-SE" dirty="0"/>
              <a:t>Större triangel vid bollinnehav för att få mer spelyta</a:t>
            </a:r>
          </a:p>
        </p:txBody>
      </p:sp>
    </p:spTree>
    <p:extLst>
      <p:ext uri="{BB962C8B-B14F-4D97-AF65-F5344CB8AC3E}">
        <p14:creationId xmlns:p14="http://schemas.microsoft.com/office/powerpoint/2010/main" val="1870333900"/>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7337071" y="9435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5991013" y="342255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6527241" y="444488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6431241" y="214801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8971913" y="149618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8803101" y="431138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6917317" y="469198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9601749" y="479236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7736714" y="81804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7899734" y="222556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8384642" y="308859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283401" y="354879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9601750" y="361872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9360171" y="283899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9528983" y="183380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6950820" y="177479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7492426" y="2118501"/>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7547207" y="184288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CM</a:t>
            </a:r>
          </a:p>
        </p:txBody>
      </p:sp>
      <p:sp>
        <p:nvSpPr>
          <p:cNvPr id="32" name="Ellips 31">
            <a:extLst>
              <a:ext uri="{FF2B5EF4-FFF2-40B4-BE49-F238E27FC236}">
                <a16:creationId xmlns:a16="http://schemas.microsoft.com/office/drawing/2014/main" id="{B6E1C7F3-49D9-4D9C-B54C-150C95903C13}"/>
              </a:ext>
            </a:extLst>
          </p:cNvPr>
          <p:cNvSpPr/>
          <p:nvPr/>
        </p:nvSpPr>
        <p:spPr>
          <a:xfrm>
            <a:off x="7905526" y="342255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rPr>
              <a:t>CM</a:t>
            </a:r>
          </a:p>
        </p:txBody>
      </p:sp>
      <p:sp>
        <p:nvSpPr>
          <p:cNvPr id="33" name="Ellips 32">
            <a:extLst>
              <a:ext uri="{FF2B5EF4-FFF2-40B4-BE49-F238E27FC236}">
                <a16:creationId xmlns:a16="http://schemas.microsoft.com/office/drawing/2014/main" id="{2B274673-AD31-4368-AD49-A34E160E09EF}"/>
              </a:ext>
            </a:extLst>
          </p:cNvPr>
          <p:cNvSpPr/>
          <p:nvPr/>
        </p:nvSpPr>
        <p:spPr>
          <a:xfrm>
            <a:off x="6824199" y="286916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
        <p:nvSpPr>
          <p:cNvPr id="28" name="Ellips 27">
            <a:extLst>
              <a:ext uri="{FF2B5EF4-FFF2-40B4-BE49-F238E27FC236}">
                <a16:creationId xmlns:a16="http://schemas.microsoft.com/office/drawing/2014/main" id="{CA3EB0F1-3622-49B0-A615-32045BBDA53E}"/>
              </a:ext>
            </a:extLst>
          </p:cNvPr>
          <p:cNvSpPr/>
          <p:nvPr/>
        </p:nvSpPr>
        <p:spPr>
          <a:xfrm>
            <a:off x="8420211" y="236892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sp>
        <p:nvSpPr>
          <p:cNvPr id="3" name="Likbent triangel 2">
            <a:extLst>
              <a:ext uri="{FF2B5EF4-FFF2-40B4-BE49-F238E27FC236}">
                <a16:creationId xmlns:a16="http://schemas.microsoft.com/office/drawing/2014/main" id="{15538DFA-3CEB-4442-9DBF-13061A334955}"/>
              </a:ext>
            </a:extLst>
          </p:cNvPr>
          <p:cNvSpPr/>
          <p:nvPr/>
        </p:nvSpPr>
        <p:spPr>
          <a:xfrm rot="1101334">
            <a:off x="7316330" y="2230087"/>
            <a:ext cx="781108" cy="1030986"/>
          </a:xfrm>
          <a:prstGeom prst="triangle">
            <a:avLst>
              <a:gd name="adj" fmla="val 26641"/>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textruta 11">
            <a:extLst>
              <a:ext uri="{FF2B5EF4-FFF2-40B4-BE49-F238E27FC236}">
                <a16:creationId xmlns:a16="http://schemas.microsoft.com/office/drawing/2014/main" id="{F41CBAD9-F7CE-48C8-91B9-B1A41665233F}"/>
              </a:ext>
            </a:extLst>
          </p:cNvPr>
          <p:cNvSpPr txBox="1"/>
          <p:nvPr/>
        </p:nvSpPr>
        <p:spPr>
          <a:xfrm>
            <a:off x="2468250" y="125545"/>
            <a:ext cx="3370645"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srgbClr val="000000"/>
                </a:solidFill>
                <a:effectLst/>
                <a:uLnTx/>
                <a:uFillTx/>
                <a:latin typeface="Trebuchet MS" panose="020B0603020202020204"/>
                <a:ea typeface="+mn-ea"/>
                <a:cs typeface="+mn-cs"/>
              </a:rPr>
              <a:t>Kan vi se något mer mönster utöver triangeln?</a:t>
            </a:r>
          </a:p>
        </p:txBody>
      </p:sp>
    </p:spTree>
    <p:extLst>
      <p:ext uri="{BB962C8B-B14F-4D97-AF65-F5344CB8AC3E}">
        <p14:creationId xmlns:p14="http://schemas.microsoft.com/office/powerpoint/2010/main" val="1409289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6950BFC3-D8DA-4A85-94F7-54DA5524770B}">
      <p188:commentRel xmlns:p188="http://schemas.microsoft.com/office/powerpoint/2018/8/main" r:id="rId3"/>
    </p:ext>
  </p:extLst>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7337071" y="9435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5991013" y="342255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6527241" y="444488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6431241" y="214801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8971913" y="149618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8803101" y="431138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6917317" y="469198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9601749" y="479236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7736714" y="81804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7736713" y="237393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8384642" y="308859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283401" y="354879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9601750" y="361872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9360171" y="283899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9528983" y="183380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6950820" y="177479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7456072" y="227506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7547207" y="184288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CM</a:t>
            </a:r>
          </a:p>
        </p:txBody>
      </p:sp>
      <p:sp>
        <p:nvSpPr>
          <p:cNvPr id="32" name="Ellips 31">
            <a:extLst>
              <a:ext uri="{FF2B5EF4-FFF2-40B4-BE49-F238E27FC236}">
                <a16:creationId xmlns:a16="http://schemas.microsoft.com/office/drawing/2014/main" id="{B6E1C7F3-49D9-4D9C-B54C-150C95903C13}"/>
              </a:ext>
            </a:extLst>
          </p:cNvPr>
          <p:cNvSpPr/>
          <p:nvPr/>
        </p:nvSpPr>
        <p:spPr>
          <a:xfrm>
            <a:off x="7905526" y="342255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rPr>
              <a:t>CM</a:t>
            </a:r>
          </a:p>
        </p:txBody>
      </p:sp>
      <p:sp>
        <p:nvSpPr>
          <p:cNvPr id="33" name="Ellips 32">
            <a:extLst>
              <a:ext uri="{FF2B5EF4-FFF2-40B4-BE49-F238E27FC236}">
                <a16:creationId xmlns:a16="http://schemas.microsoft.com/office/drawing/2014/main" id="{2B274673-AD31-4368-AD49-A34E160E09EF}"/>
              </a:ext>
            </a:extLst>
          </p:cNvPr>
          <p:cNvSpPr/>
          <p:nvPr/>
        </p:nvSpPr>
        <p:spPr>
          <a:xfrm>
            <a:off x="6824199" y="286916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
        <p:nvSpPr>
          <p:cNvPr id="28" name="Ellips 27">
            <a:extLst>
              <a:ext uri="{FF2B5EF4-FFF2-40B4-BE49-F238E27FC236}">
                <a16:creationId xmlns:a16="http://schemas.microsoft.com/office/drawing/2014/main" id="{CA3EB0F1-3622-49B0-A615-32045BBDA53E}"/>
              </a:ext>
            </a:extLst>
          </p:cNvPr>
          <p:cNvSpPr/>
          <p:nvPr/>
        </p:nvSpPr>
        <p:spPr>
          <a:xfrm>
            <a:off x="8420211" y="236892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sp>
        <p:nvSpPr>
          <p:cNvPr id="4" name="Rektangel 3">
            <a:extLst>
              <a:ext uri="{FF2B5EF4-FFF2-40B4-BE49-F238E27FC236}">
                <a16:creationId xmlns:a16="http://schemas.microsoft.com/office/drawing/2014/main" id="{63BB25E0-A916-4EBE-A427-404CC1119D86}"/>
              </a:ext>
            </a:extLst>
          </p:cNvPr>
          <p:cNvSpPr/>
          <p:nvPr/>
        </p:nvSpPr>
        <p:spPr>
          <a:xfrm rot="1579759">
            <a:off x="7351199" y="2246669"/>
            <a:ext cx="894244" cy="1128205"/>
          </a:xfrm>
          <a:prstGeom prst="rect">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26424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7337071" y="9435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5991013" y="342255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6527241" y="444488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6431241" y="214801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8413193" y="250180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sp>
        <p:nvSpPr>
          <p:cNvPr id="13" name="Ellips 12">
            <a:extLst>
              <a:ext uri="{FF2B5EF4-FFF2-40B4-BE49-F238E27FC236}">
                <a16:creationId xmlns:a16="http://schemas.microsoft.com/office/drawing/2014/main" id="{DA9DBFCC-238E-44BD-AED5-D96DFCE513FD}"/>
              </a:ext>
            </a:extLst>
          </p:cNvPr>
          <p:cNvSpPr/>
          <p:nvPr/>
        </p:nvSpPr>
        <p:spPr>
          <a:xfrm>
            <a:off x="8803101" y="138359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8803101" y="431138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6917317" y="469198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9601749" y="479236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7736714" y="81804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7662770" y="235385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8384642" y="308859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283401" y="354879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9601750" y="361872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9360171" y="283899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9528983" y="183380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7132762" y="195710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7111792" y="2916858"/>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7547207" y="184288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CM</a:t>
            </a:r>
          </a:p>
        </p:txBody>
      </p:sp>
      <p:sp>
        <p:nvSpPr>
          <p:cNvPr id="3" name="Likbent triangel 2">
            <a:extLst>
              <a:ext uri="{FF2B5EF4-FFF2-40B4-BE49-F238E27FC236}">
                <a16:creationId xmlns:a16="http://schemas.microsoft.com/office/drawing/2014/main" id="{15538DFA-3CEB-4442-9DBF-13061A334955}"/>
              </a:ext>
            </a:extLst>
          </p:cNvPr>
          <p:cNvSpPr/>
          <p:nvPr/>
        </p:nvSpPr>
        <p:spPr>
          <a:xfrm rot="3855526">
            <a:off x="7593134" y="2326756"/>
            <a:ext cx="825799" cy="1341451"/>
          </a:xfrm>
          <a:prstGeom prst="triangle">
            <a:avLst>
              <a:gd name="adj" fmla="val 41984"/>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6E1C7F3-49D9-4D9C-B54C-150C95903C13}"/>
              </a:ext>
            </a:extLst>
          </p:cNvPr>
          <p:cNvSpPr/>
          <p:nvPr/>
        </p:nvSpPr>
        <p:spPr>
          <a:xfrm>
            <a:off x="7452658" y="361872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rPr>
              <a:t>CM</a:t>
            </a:r>
          </a:p>
        </p:txBody>
      </p:sp>
      <p:sp>
        <p:nvSpPr>
          <p:cNvPr id="33" name="Ellips 32">
            <a:extLst>
              <a:ext uri="{FF2B5EF4-FFF2-40B4-BE49-F238E27FC236}">
                <a16:creationId xmlns:a16="http://schemas.microsoft.com/office/drawing/2014/main" id="{2B274673-AD31-4368-AD49-A34E160E09EF}"/>
              </a:ext>
            </a:extLst>
          </p:cNvPr>
          <p:cNvSpPr/>
          <p:nvPr/>
        </p:nvSpPr>
        <p:spPr>
          <a:xfrm>
            <a:off x="6824199" y="286916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Tree>
    <p:extLst>
      <p:ext uri="{BB962C8B-B14F-4D97-AF65-F5344CB8AC3E}">
        <p14:creationId xmlns:p14="http://schemas.microsoft.com/office/powerpoint/2010/main" val="6864717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7337071" y="9435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6358816" y="442199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7621470" y="523558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6146437" y="297939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8236914" y="275097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sp>
        <p:nvSpPr>
          <p:cNvPr id="13" name="Ellips 12">
            <a:extLst>
              <a:ext uri="{FF2B5EF4-FFF2-40B4-BE49-F238E27FC236}">
                <a16:creationId xmlns:a16="http://schemas.microsoft.com/office/drawing/2014/main" id="{DA9DBFCC-238E-44BD-AED5-D96DFCE513FD}"/>
              </a:ext>
            </a:extLst>
          </p:cNvPr>
          <p:cNvSpPr/>
          <p:nvPr/>
        </p:nvSpPr>
        <p:spPr>
          <a:xfrm>
            <a:off x="8803101" y="138359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8803101" y="431138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7399089" y="499222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9106596" y="459462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7736714" y="81804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7619854" y="241390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8384642" y="308859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283401" y="354879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9106597" y="377433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8768972" y="248563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9528983" y="183380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6825065" y="229655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7307954" y="371926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7168258" y="251832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CM</a:t>
            </a:r>
          </a:p>
        </p:txBody>
      </p:sp>
      <p:sp>
        <p:nvSpPr>
          <p:cNvPr id="32" name="Ellips 31">
            <a:extLst>
              <a:ext uri="{FF2B5EF4-FFF2-40B4-BE49-F238E27FC236}">
                <a16:creationId xmlns:a16="http://schemas.microsoft.com/office/drawing/2014/main" id="{B6E1C7F3-49D9-4D9C-B54C-150C95903C13}"/>
              </a:ext>
            </a:extLst>
          </p:cNvPr>
          <p:cNvSpPr/>
          <p:nvPr/>
        </p:nvSpPr>
        <p:spPr>
          <a:xfrm>
            <a:off x="7452658" y="361872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rPr>
              <a:t>CM</a:t>
            </a:r>
          </a:p>
        </p:txBody>
      </p:sp>
      <p:sp>
        <p:nvSpPr>
          <p:cNvPr id="33" name="Ellips 32">
            <a:extLst>
              <a:ext uri="{FF2B5EF4-FFF2-40B4-BE49-F238E27FC236}">
                <a16:creationId xmlns:a16="http://schemas.microsoft.com/office/drawing/2014/main" id="{2B274673-AD31-4368-AD49-A34E160E09EF}"/>
              </a:ext>
            </a:extLst>
          </p:cNvPr>
          <p:cNvSpPr/>
          <p:nvPr/>
        </p:nvSpPr>
        <p:spPr>
          <a:xfrm>
            <a:off x="6551320" y="332308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Tree>
    <p:extLst>
      <p:ext uri="{BB962C8B-B14F-4D97-AF65-F5344CB8AC3E}">
        <p14:creationId xmlns:p14="http://schemas.microsoft.com/office/powerpoint/2010/main" val="4217028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7337071" y="9435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6358816" y="442199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7621470" y="523558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6146437" y="297939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8458810" y="376610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sp>
        <p:nvSpPr>
          <p:cNvPr id="13" name="Ellips 12">
            <a:extLst>
              <a:ext uri="{FF2B5EF4-FFF2-40B4-BE49-F238E27FC236}">
                <a16:creationId xmlns:a16="http://schemas.microsoft.com/office/drawing/2014/main" id="{DA9DBFCC-238E-44BD-AED5-D96DFCE513FD}"/>
              </a:ext>
            </a:extLst>
          </p:cNvPr>
          <p:cNvSpPr/>
          <p:nvPr/>
        </p:nvSpPr>
        <p:spPr>
          <a:xfrm>
            <a:off x="8803101" y="138359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8829369" y="453153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7399089" y="499222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9106596" y="459462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7736714" y="81804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7619854" y="241390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7811024" y="347090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283401" y="354879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8759364" y="373460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8768972" y="248563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9528983" y="183380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6825065" y="229655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6665918" y="4449927"/>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7168258" y="251832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CM</a:t>
            </a:r>
          </a:p>
        </p:txBody>
      </p:sp>
      <p:sp>
        <p:nvSpPr>
          <p:cNvPr id="32" name="Ellips 31">
            <a:extLst>
              <a:ext uri="{FF2B5EF4-FFF2-40B4-BE49-F238E27FC236}">
                <a16:creationId xmlns:a16="http://schemas.microsoft.com/office/drawing/2014/main" id="{B6E1C7F3-49D9-4D9C-B54C-150C95903C13}"/>
              </a:ext>
            </a:extLst>
          </p:cNvPr>
          <p:cNvSpPr/>
          <p:nvPr/>
        </p:nvSpPr>
        <p:spPr>
          <a:xfrm>
            <a:off x="7452658" y="361872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rPr>
              <a:t>CM</a:t>
            </a:r>
          </a:p>
        </p:txBody>
      </p:sp>
      <p:sp>
        <p:nvSpPr>
          <p:cNvPr id="33" name="Ellips 32">
            <a:extLst>
              <a:ext uri="{FF2B5EF4-FFF2-40B4-BE49-F238E27FC236}">
                <a16:creationId xmlns:a16="http://schemas.microsoft.com/office/drawing/2014/main" id="{2B274673-AD31-4368-AD49-A34E160E09EF}"/>
              </a:ext>
            </a:extLst>
          </p:cNvPr>
          <p:cNvSpPr/>
          <p:nvPr/>
        </p:nvSpPr>
        <p:spPr>
          <a:xfrm>
            <a:off x="6551320" y="332308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Tree>
    <p:extLst>
      <p:ext uri="{BB962C8B-B14F-4D97-AF65-F5344CB8AC3E}">
        <p14:creationId xmlns:p14="http://schemas.microsoft.com/office/powerpoint/2010/main" val="2410378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7337071" y="9435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6358816" y="442199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7621470" y="523558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6146437" y="297939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8458810" y="376610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sp>
        <p:nvSpPr>
          <p:cNvPr id="13" name="Ellips 12">
            <a:extLst>
              <a:ext uri="{FF2B5EF4-FFF2-40B4-BE49-F238E27FC236}">
                <a16:creationId xmlns:a16="http://schemas.microsoft.com/office/drawing/2014/main" id="{DA9DBFCC-238E-44BD-AED5-D96DFCE513FD}"/>
              </a:ext>
            </a:extLst>
          </p:cNvPr>
          <p:cNvSpPr/>
          <p:nvPr/>
        </p:nvSpPr>
        <p:spPr>
          <a:xfrm>
            <a:off x="8803101" y="138359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8829369" y="453153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7399089" y="499222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9106596" y="459462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7736714" y="81804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7619854" y="241390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7811024" y="347090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283401" y="354879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8759364" y="373460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8768972" y="248563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9528983" y="183380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6825065" y="229655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8651201" y="4700349"/>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7168258" y="251832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CM</a:t>
            </a:r>
          </a:p>
        </p:txBody>
      </p:sp>
      <p:sp>
        <p:nvSpPr>
          <p:cNvPr id="32" name="Ellips 31">
            <a:extLst>
              <a:ext uri="{FF2B5EF4-FFF2-40B4-BE49-F238E27FC236}">
                <a16:creationId xmlns:a16="http://schemas.microsoft.com/office/drawing/2014/main" id="{B6E1C7F3-49D9-4D9C-B54C-150C95903C13}"/>
              </a:ext>
            </a:extLst>
          </p:cNvPr>
          <p:cNvSpPr/>
          <p:nvPr/>
        </p:nvSpPr>
        <p:spPr>
          <a:xfrm>
            <a:off x="7452658" y="361872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rPr>
              <a:t>CM</a:t>
            </a:r>
          </a:p>
        </p:txBody>
      </p:sp>
      <p:sp>
        <p:nvSpPr>
          <p:cNvPr id="33" name="Ellips 32">
            <a:extLst>
              <a:ext uri="{FF2B5EF4-FFF2-40B4-BE49-F238E27FC236}">
                <a16:creationId xmlns:a16="http://schemas.microsoft.com/office/drawing/2014/main" id="{2B274673-AD31-4368-AD49-A34E160E09EF}"/>
              </a:ext>
            </a:extLst>
          </p:cNvPr>
          <p:cNvSpPr/>
          <p:nvPr/>
        </p:nvSpPr>
        <p:spPr>
          <a:xfrm>
            <a:off x="6551320" y="332308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Tree>
    <p:extLst>
      <p:ext uri="{BB962C8B-B14F-4D97-AF65-F5344CB8AC3E}">
        <p14:creationId xmlns:p14="http://schemas.microsoft.com/office/powerpoint/2010/main" val="2824986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B98524-406E-16B4-1AE1-F47CE468B061}"/>
              </a:ext>
            </a:extLst>
          </p:cNvPr>
          <p:cNvSpPr>
            <a:spLocks noGrp="1"/>
          </p:cNvSpPr>
          <p:nvPr>
            <p:ph type="title"/>
          </p:nvPr>
        </p:nvSpPr>
        <p:spPr>
          <a:xfrm>
            <a:off x="895360" y="530224"/>
            <a:ext cx="8915399" cy="983226"/>
          </a:xfrm>
        </p:spPr>
        <p:txBody>
          <a:bodyPr/>
          <a:lstStyle/>
          <a:p>
            <a:pPr algn="ctr"/>
            <a:r>
              <a:rPr lang="sv-SE" b="1" dirty="0">
                <a:solidFill>
                  <a:schemeClr val="tx1"/>
                </a:solidFill>
              </a:rPr>
              <a:t>Korridorer</a:t>
            </a:r>
          </a:p>
        </p:txBody>
      </p:sp>
      <p:sp>
        <p:nvSpPr>
          <p:cNvPr id="6" name="Platshållare för text 5">
            <a:extLst>
              <a:ext uri="{FF2B5EF4-FFF2-40B4-BE49-F238E27FC236}">
                <a16:creationId xmlns:a16="http://schemas.microsoft.com/office/drawing/2014/main" id="{3EC64D12-8149-7624-2D97-E3566073419E}"/>
              </a:ext>
            </a:extLst>
          </p:cNvPr>
          <p:cNvSpPr>
            <a:spLocks noGrp="1"/>
          </p:cNvSpPr>
          <p:nvPr>
            <p:ph type="body" idx="1"/>
          </p:nvPr>
        </p:nvSpPr>
        <p:spPr>
          <a:xfrm>
            <a:off x="1067387" y="1873136"/>
            <a:ext cx="6605462" cy="4497502"/>
          </a:xfrm>
        </p:spPr>
        <p:txBody>
          <a:bodyPr/>
          <a:lstStyle/>
          <a:p>
            <a:pPr algn="l"/>
            <a:r>
              <a:rPr lang="sv-SE" b="0" i="0" dirty="0">
                <a:solidFill>
                  <a:schemeClr val="tx1"/>
                </a:solidFill>
                <a:effectLst/>
                <a:latin typeface="Stag Sans"/>
              </a:rPr>
              <a:t>Planen kan med hjälp av befintliga linjer (sidlinjerna samt straffområdes- och målområdeslinjerna) delas in i fem korridorer.</a:t>
            </a:r>
          </a:p>
          <a:p>
            <a:pPr algn="l"/>
            <a:r>
              <a:rPr lang="sv-SE" b="0" i="0" dirty="0">
                <a:solidFill>
                  <a:schemeClr val="tx1"/>
                </a:solidFill>
                <a:effectLst/>
                <a:latin typeface="Stag Sans"/>
              </a:rPr>
              <a:t>Det är ett sätt att dela in planen i sidled. I försvarsspelet hjälper korridorerna laget att vara kompakt i sidled vid centrering och överflyttning. Ett exempel kan vara att ett lag i skedet förhindra speluppbyggnad har som princip att ha hela laget i de tre korridorerna närmast bollen.</a:t>
            </a:r>
          </a:p>
          <a:p>
            <a:pPr algn="l"/>
            <a:r>
              <a:rPr lang="sv-SE" b="0" i="0" dirty="0">
                <a:solidFill>
                  <a:schemeClr val="tx1"/>
                </a:solidFill>
                <a:effectLst/>
                <a:latin typeface="Stag Sans"/>
              </a:rPr>
              <a:t>I anfallsspelet hjälper korridorerna laget att förflytta bollen över stora ytor. Att flytta bollen i sidled gör det mer utmanande för det försvarande laget att hålla laget kompakt. Ofta kan det leda till möjligheter att passera en lagdel med bollen. Ett exempel kan vara att ett lag i speluppbyggnad har som princip att ha spelbara spelare i alla korridorer och att slå maximalt tre passningar i samma korridor.</a:t>
            </a:r>
          </a:p>
          <a:p>
            <a:endParaRPr lang="sv-SE" dirty="0"/>
          </a:p>
        </p:txBody>
      </p:sp>
      <p:pic>
        <p:nvPicPr>
          <p:cNvPr id="5" name="Platshållare för innehåll 4" descr="En bild som visar skärmbild, Rektangel, linje, design&#10;&#10;Automatiskt genererad beskrivning">
            <a:extLst>
              <a:ext uri="{FF2B5EF4-FFF2-40B4-BE49-F238E27FC236}">
                <a16:creationId xmlns:a16="http://schemas.microsoft.com/office/drawing/2014/main" id="{4F48F4B0-3E90-50DF-D45D-DAF3C88D9A34}"/>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8664575" y="487363"/>
            <a:ext cx="3044825" cy="5883275"/>
          </a:xfrm>
        </p:spPr>
      </p:pic>
      <p:pic>
        <p:nvPicPr>
          <p:cNvPr id="4" name="Bildobjekt 3" descr="En bild som visar Grafik, logotyp, symbol, skiss&#10;&#10;Automatiskt genererad beskrivning">
            <a:extLst>
              <a:ext uri="{FF2B5EF4-FFF2-40B4-BE49-F238E27FC236}">
                <a16:creationId xmlns:a16="http://schemas.microsoft.com/office/drawing/2014/main" id="{3FD36919-6C2F-A95D-C2DD-E5D85BD89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49" y="487362"/>
            <a:ext cx="1908076" cy="976299"/>
          </a:xfrm>
          <a:prstGeom prst="rect">
            <a:avLst/>
          </a:prstGeom>
        </p:spPr>
      </p:pic>
    </p:spTree>
    <p:extLst>
      <p:ext uri="{BB962C8B-B14F-4D97-AF65-F5344CB8AC3E}">
        <p14:creationId xmlns:p14="http://schemas.microsoft.com/office/powerpoint/2010/main" val="593640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7337071" y="9435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6358816" y="442199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8759363" y="547440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6146437" y="297939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8458810" y="376610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sp>
        <p:nvSpPr>
          <p:cNvPr id="13" name="Ellips 12">
            <a:extLst>
              <a:ext uri="{FF2B5EF4-FFF2-40B4-BE49-F238E27FC236}">
                <a16:creationId xmlns:a16="http://schemas.microsoft.com/office/drawing/2014/main" id="{DA9DBFCC-238E-44BD-AED5-D96DFCE513FD}"/>
              </a:ext>
            </a:extLst>
          </p:cNvPr>
          <p:cNvSpPr/>
          <p:nvPr/>
        </p:nvSpPr>
        <p:spPr>
          <a:xfrm>
            <a:off x="8803101" y="138359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8829369" y="453153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8148649" y="541490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9106596" y="459462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7736714" y="81804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7619854" y="241390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7811024" y="347090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283401" y="354879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8759364" y="373460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8768972" y="248563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9528983" y="183380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6825065" y="229655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9015461" y="5420499"/>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7168258" y="251832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CM</a:t>
            </a:r>
          </a:p>
        </p:txBody>
      </p:sp>
      <p:sp>
        <p:nvSpPr>
          <p:cNvPr id="32" name="Ellips 31">
            <a:extLst>
              <a:ext uri="{FF2B5EF4-FFF2-40B4-BE49-F238E27FC236}">
                <a16:creationId xmlns:a16="http://schemas.microsoft.com/office/drawing/2014/main" id="{B6E1C7F3-49D9-4D9C-B54C-150C95903C13}"/>
              </a:ext>
            </a:extLst>
          </p:cNvPr>
          <p:cNvSpPr/>
          <p:nvPr/>
        </p:nvSpPr>
        <p:spPr>
          <a:xfrm>
            <a:off x="7452658" y="361872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rPr>
              <a:t>CM</a:t>
            </a:r>
          </a:p>
        </p:txBody>
      </p:sp>
      <p:sp>
        <p:nvSpPr>
          <p:cNvPr id="33" name="Ellips 32">
            <a:extLst>
              <a:ext uri="{FF2B5EF4-FFF2-40B4-BE49-F238E27FC236}">
                <a16:creationId xmlns:a16="http://schemas.microsoft.com/office/drawing/2014/main" id="{2B274673-AD31-4368-AD49-A34E160E09EF}"/>
              </a:ext>
            </a:extLst>
          </p:cNvPr>
          <p:cNvSpPr/>
          <p:nvPr/>
        </p:nvSpPr>
        <p:spPr>
          <a:xfrm>
            <a:off x="6551320" y="332308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cxnSp>
        <p:nvCxnSpPr>
          <p:cNvPr id="4" name="Rak pilkoppling 3">
            <a:extLst>
              <a:ext uri="{FF2B5EF4-FFF2-40B4-BE49-F238E27FC236}">
                <a16:creationId xmlns:a16="http://schemas.microsoft.com/office/drawing/2014/main" id="{F543777A-B959-4865-92F8-D9277506183B}"/>
              </a:ext>
            </a:extLst>
          </p:cNvPr>
          <p:cNvCxnSpPr>
            <a:cxnSpLocks/>
          </p:cNvCxnSpPr>
          <p:nvPr/>
        </p:nvCxnSpPr>
        <p:spPr>
          <a:xfrm flipV="1">
            <a:off x="9197731" y="3618728"/>
            <a:ext cx="668877" cy="17961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474813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7337071" y="9435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6358816" y="442199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8759363" y="547440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6146437" y="297939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9520415" y="337998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sp>
        <p:nvSpPr>
          <p:cNvPr id="13" name="Ellips 12">
            <a:extLst>
              <a:ext uri="{FF2B5EF4-FFF2-40B4-BE49-F238E27FC236}">
                <a16:creationId xmlns:a16="http://schemas.microsoft.com/office/drawing/2014/main" id="{DA9DBFCC-238E-44BD-AED5-D96DFCE513FD}"/>
              </a:ext>
            </a:extLst>
          </p:cNvPr>
          <p:cNvSpPr/>
          <p:nvPr/>
        </p:nvSpPr>
        <p:spPr>
          <a:xfrm>
            <a:off x="9520415" y="221219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9360170" y="417449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8148649" y="541490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9106596" y="459462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7736714" y="81804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7619854" y="241390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7811024" y="347090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283401" y="354879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9528983" y="361872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9465124" y="258547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9528983" y="183380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6825065" y="229655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9882842" y="3554388"/>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7168258" y="251832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CM</a:t>
            </a:r>
          </a:p>
        </p:txBody>
      </p:sp>
      <p:sp>
        <p:nvSpPr>
          <p:cNvPr id="32" name="Ellips 31">
            <a:extLst>
              <a:ext uri="{FF2B5EF4-FFF2-40B4-BE49-F238E27FC236}">
                <a16:creationId xmlns:a16="http://schemas.microsoft.com/office/drawing/2014/main" id="{B6E1C7F3-49D9-4D9C-B54C-150C95903C13}"/>
              </a:ext>
            </a:extLst>
          </p:cNvPr>
          <p:cNvSpPr/>
          <p:nvPr/>
        </p:nvSpPr>
        <p:spPr>
          <a:xfrm>
            <a:off x="7452658" y="361872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rPr>
              <a:t>CM</a:t>
            </a:r>
          </a:p>
        </p:txBody>
      </p:sp>
      <p:sp>
        <p:nvSpPr>
          <p:cNvPr id="33" name="Ellips 32">
            <a:extLst>
              <a:ext uri="{FF2B5EF4-FFF2-40B4-BE49-F238E27FC236}">
                <a16:creationId xmlns:a16="http://schemas.microsoft.com/office/drawing/2014/main" id="{2B274673-AD31-4368-AD49-A34E160E09EF}"/>
              </a:ext>
            </a:extLst>
          </p:cNvPr>
          <p:cNvSpPr/>
          <p:nvPr/>
        </p:nvSpPr>
        <p:spPr>
          <a:xfrm>
            <a:off x="6551320" y="332308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Tree>
    <p:extLst>
      <p:ext uri="{BB962C8B-B14F-4D97-AF65-F5344CB8AC3E}">
        <p14:creationId xmlns:p14="http://schemas.microsoft.com/office/powerpoint/2010/main" val="4104022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370B2F-185A-4532-8E3D-90359E1CD081}"/>
              </a:ext>
            </a:extLst>
          </p:cNvPr>
          <p:cNvSpPr>
            <a:spLocks noGrp="1"/>
          </p:cNvSpPr>
          <p:nvPr>
            <p:ph type="title"/>
          </p:nvPr>
        </p:nvSpPr>
        <p:spPr/>
        <p:txBody>
          <a:bodyPr/>
          <a:lstStyle/>
          <a:p>
            <a:r>
              <a:rPr lang="sv-SE" dirty="0"/>
              <a:t>Följdsamma löpningar</a:t>
            </a:r>
          </a:p>
        </p:txBody>
      </p:sp>
      <p:sp>
        <p:nvSpPr>
          <p:cNvPr id="3" name="Platshållare för innehåll 2">
            <a:extLst>
              <a:ext uri="{FF2B5EF4-FFF2-40B4-BE49-F238E27FC236}">
                <a16:creationId xmlns:a16="http://schemas.microsoft.com/office/drawing/2014/main" id="{73D3D179-7566-471E-B138-744B49C44CBF}"/>
              </a:ext>
            </a:extLst>
          </p:cNvPr>
          <p:cNvSpPr>
            <a:spLocks noGrp="1"/>
          </p:cNvSpPr>
          <p:nvPr>
            <p:ph idx="1"/>
          </p:nvPr>
        </p:nvSpPr>
        <p:spPr/>
        <p:txBody>
          <a:bodyPr/>
          <a:lstStyle/>
          <a:p>
            <a:r>
              <a:rPr lang="sv-SE" dirty="0"/>
              <a:t>Istället för att chansbryta så kan vi följa med våra motståndare och komma nära dem för att bryta bollen på ett mer effektivt sätt och smartare.</a:t>
            </a:r>
          </a:p>
        </p:txBody>
      </p:sp>
    </p:spTree>
    <p:extLst>
      <p:ext uri="{BB962C8B-B14F-4D97-AF65-F5344CB8AC3E}">
        <p14:creationId xmlns:p14="http://schemas.microsoft.com/office/powerpoint/2010/main" val="37130785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1B257C-08CE-4C3F-B8E3-BC14D51F7208}"/>
              </a:ext>
            </a:extLst>
          </p:cNvPr>
          <p:cNvSpPr>
            <a:spLocks noGrp="1"/>
          </p:cNvSpPr>
          <p:nvPr>
            <p:ph type="title"/>
          </p:nvPr>
        </p:nvSpPr>
        <p:spPr/>
        <p:txBody>
          <a:bodyPr/>
          <a:lstStyle/>
          <a:p>
            <a:r>
              <a:rPr lang="sv-SE" dirty="0"/>
              <a:t>Exempel 1</a:t>
            </a:r>
          </a:p>
        </p:txBody>
      </p:sp>
      <p:sp>
        <p:nvSpPr>
          <p:cNvPr id="3" name="Platshållare för innehåll 2">
            <a:extLst>
              <a:ext uri="{FF2B5EF4-FFF2-40B4-BE49-F238E27FC236}">
                <a16:creationId xmlns:a16="http://schemas.microsoft.com/office/drawing/2014/main" id="{D23DE9AB-5EE0-47BC-AD8C-0DF30BB7B59E}"/>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3413090917"/>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615824" y="138584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208822" y="350103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526201" y="45190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208822" y="25317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913349" y="250774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7637502" y="18341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701446" y="41814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945011" y="398267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521971" y="517931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4045524" y="112488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477542" y="311229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607386" y="193423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3948240" y="46712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233223" y="384533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334423" y="271113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555594" y="120087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3278199" y="30471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5386407" y="311229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4322097" y="195366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CM</a:t>
            </a:r>
          </a:p>
        </p:txBody>
      </p:sp>
      <p:sp>
        <p:nvSpPr>
          <p:cNvPr id="32" name="Ellips 31">
            <a:extLst>
              <a:ext uri="{FF2B5EF4-FFF2-40B4-BE49-F238E27FC236}">
                <a16:creationId xmlns:a16="http://schemas.microsoft.com/office/drawing/2014/main" id="{B6E1C7F3-49D9-4D9C-B54C-150C95903C13}"/>
              </a:ext>
            </a:extLst>
          </p:cNvPr>
          <p:cNvSpPr/>
          <p:nvPr/>
        </p:nvSpPr>
        <p:spPr>
          <a:xfrm>
            <a:off x="4557247" y="313214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rPr>
              <a:t>CM</a:t>
            </a:r>
          </a:p>
        </p:txBody>
      </p:sp>
      <p:sp>
        <p:nvSpPr>
          <p:cNvPr id="33" name="Ellips 32">
            <a:extLst>
              <a:ext uri="{FF2B5EF4-FFF2-40B4-BE49-F238E27FC236}">
                <a16:creationId xmlns:a16="http://schemas.microsoft.com/office/drawing/2014/main" id="{2B274673-AD31-4368-AD49-A34E160E09EF}"/>
              </a:ext>
            </a:extLst>
          </p:cNvPr>
          <p:cNvSpPr/>
          <p:nvPr/>
        </p:nvSpPr>
        <p:spPr>
          <a:xfrm>
            <a:off x="3870038" y="290368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cxnSp>
        <p:nvCxnSpPr>
          <p:cNvPr id="10" name="Rak pilkoppling 9">
            <a:extLst>
              <a:ext uri="{FF2B5EF4-FFF2-40B4-BE49-F238E27FC236}">
                <a16:creationId xmlns:a16="http://schemas.microsoft.com/office/drawing/2014/main" id="{6975F14A-CBAB-4FC0-B736-E29A0921F98A}"/>
              </a:ext>
            </a:extLst>
          </p:cNvPr>
          <p:cNvCxnSpPr/>
          <p:nvPr/>
        </p:nvCxnSpPr>
        <p:spPr>
          <a:xfrm flipH="1" flipV="1">
            <a:off x="5109839" y="2818015"/>
            <a:ext cx="337625" cy="3136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0" name="Frihandsfigur: Form 39">
            <a:extLst>
              <a:ext uri="{FF2B5EF4-FFF2-40B4-BE49-F238E27FC236}">
                <a16:creationId xmlns:a16="http://schemas.microsoft.com/office/drawing/2014/main" id="{0593B92C-7DEE-4BF8-8C9A-0BA83AC38D02}"/>
              </a:ext>
            </a:extLst>
          </p:cNvPr>
          <p:cNvSpPr/>
          <p:nvPr/>
        </p:nvSpPr>
        <p:spPr>
          <a:xfrm>
            <a:off x="4923692" y="2912012"/>
            <a:ext cx="480232" cy="422031"/>
          </a:xfrm>
          <a:custGeom>
            <a:avLst/>
            <a:gdLst>
              <a:gd name="connsiteX0" fmla="*/ 0 w 480232"/>
              <a:gd name="connsiteY0" fmla="*/ 422031 h 422031"/>
              <a:gd name="connsiteX1" fmla="*/ 436099 w 480232"/>
              <a:gd name="connsiteY1" fmla="*/ 393896 h 422031"/>
              <a:gd name="connsiteX2" fmla="*/ 478302 w 480232"/>
              <a:gd name="connsiteY2" fmla="*/ 365760 h 422031"/>
              <a:gd name="connsiteX3" fmla="*/ 464234 w 480232"/>
              <a:gd name="connsiteY3" fmla="*/ 267286 h 422031"/>
              <a:gd name="connsiteX4" fmla="*/ 407963 w 480232"/>
              <a:gd name="connsiteY4" fmla="*/ 182880 h 422031"/>
              <a:gd name="connsiteX5" fmla="*/ 351693 w 480232"/>
              <a:gd name="connsiteY5" fmla="*/ 154745 h 422031"/>
              <a:gd name="connsiteX6" fmla="*/ 323557 w 480232"/>
              <a:gd name="connsiteY6" fmla="*/ 126610 h 422031"/>
              <a:gd name="connsiteX7" fmla="*/ 267286 w 480232"/>
              <a:gd name="connsiteY7" fmla="*/ 98474 h 422031"/>
              <a:gd name="connsiteX8" fmla="*/ 196948 w 480232"/>
              <a:gd name="connsiteY8" fmla="*/ 42203 h 422031"/>
              <a:gd name="connsiteX9" fmla="*/ 168813 w 480232"/>
              <a:gd name="connsiteY9" fmla="*/ 0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232" h="422031">
                <a:moveTo>
                  <a:pt x="0" y="422031"/>
                </a:moveTo>
                <a:cubicBezTo>
                  <a:pt x="145366" y="412653"/>
                  <a:pt x="291428" y="410916"/>
                  <a:pt x="436099" y="393896"/>
                </a:cubicBezTo>
                <a:cubicBezTo>
                  <a:pt x="452891" y="391921"/>
                  <a:pt x="474634" y="382265"/>
                  <a:pt x="478302" y="365760"/>
                </a:cubicBezTo>
                <a:cubicBezTo>
                  <a:pt x="485495" y="333392"/>
                  <a:pt x="470737" y="299800"/>
                  <a:pt x="464234" y="267286"/>
                </a:cubicBezTo>
                <a:cubicBezTo>
                  <a:pt x="455994" y="226086"/>
                  <a:pt x="444392" y="208901"/>
                  <a:pt x="407963" y="182880"/>
                </a:cubicBezTo>
                <a:cubicBezTo>
                  <a:pt x="390899" y="170691"/>
                  <a:pt x="369142" y="166377"/>
                  <a:pt x="351693" y="154745"/>
                </a:cubicBezTo>
                <a:cubicBezTo>
                  <a:pt x="340657" y="147388"/>
                  <a:pt x="334593" y="133967"/>
                  <a:pt x="323557" y="126610"/>
                </a:cubicBezTo>
                <a:cubicBezTo>
                  <a:pt x="306108" y="114977"/>
                  <a:pt x="284735" y="110107"/>
                  <a:pt x="267286" y="98474"/>
                </a:cubicBezTo>
                <a:cubicBezTo>
                  <a:pt x="242303" y="81819"/>
                  <a:pt x="218179" y="63434"/>
                  <a:pt x="196948" y="42203"/>
                </a:cubicBezTo>
                <a:cubicBezTo>
                  <a:pt x="184993" y="30248"/>
                  <a:pt x="168813" y="0"/>
                  <a:pt x="168813" y="0"/>
                </a:cubicBezTo>
              </a:path>
            </a:pathLst>
          </a:custGeom>
          <a:ln>
            <a:tailEnd type="triangle"/>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9621281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615824" y="138584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208822" y="350103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526201" y="45190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208822" y="25317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913349" y="250774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7637502" y="18341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701446" y="41814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945011" y="398267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521971" y="517931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4045524" y="112488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370814" y="286936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607386" y="193423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3948240" y="46712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233223" y="384533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334423" y="271113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555594" y="120087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3278199" y="30471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5243424" y="279834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4322097" y="195366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CM</a:t>
            </a:r>
          </a:p>
        </p:txBody>
      </p:sp>
      <p:sp>
        <p:nvSpPr>
          <p:cNvPr id="32" name="Ellips 31">
            <a:extLst>
              <a:ext uri="{FF2B5EF4-FFF2-40B4-BE49-F238E27FC236}">
                <a16:creationId xmlns:a16="http://schemas.microsoft.com/office/drawing/2014/main" id="{B6E1C7F3-49D9-4D9C-B54C-150C95903C13}"/>
              </a:ext>
            </a:extLst>
          </p:cNvPr>
          <p:cNvSpPr/>
          <p:nvPr/>
        </p:nvSpPr>
        <p:spPr>
          <a:xfrm>
            <a:off x="5088069" y="295845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rPr>
              <a:t>CM</a:t>
            </a:r>
          </a:p>
        </p:txBody>
      </p:sp>
      <p:sp>
        <p:nvSpPr>
          <p:cNvPr id="33" name="Ellips 32">
            <a:extLst>
              <a:ext uri="{FF2B5EF4-FFF2-40B4-BE49-F238E27FC236}">
                <a16:creationId xmlns:a16="http://schemas.microsoft.com/office/drawing/2014/main" id="{2B274673-AD31-4368-AD49-A34E160E09EF}"/>
              </a:ext>
            </a:extLst>
          </p:cNvPr>
          <p:cNvSpPr/>
          <p:nvPr/>
        </p:nvSpPr>
        <p:spPr>
          <a:xfrm>
            <a:off x="3870038" y="290368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Tree>
    <p:extLst>
      <p:ext uri="{BB962C8B-B14F-4D97-AF65-F5344CB8AC3E}">
        <p14:creationId xmlns:p14="http://schemas.microsoft.com/office/powerpoint/2010/main" val="3289465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615824" y="138584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208822" y="350103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526201" y="45190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208822" y="25317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913349" y="250774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7637502" y="18341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701446" y="41814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945011" y="398267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521971" y="517931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4045524" y="112488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236129" y="268311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607386" y="193423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3948240" y="46712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233223" y="384533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334423" y="271113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555594" y="120087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3278199" y="30471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5124846" y="2676529"/>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4322097" y="195366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CM</a:t>
            </a:r>
          </a:p>
        </p:txBody>
      </p:sp>
      <p:sp>
        <p:nvSpPr>
          <p:cNvPr id="32" name="Ellips 31">
            <a:extLst>
              <a:ext uri="{FF2B5EF4-FFF2-40B4-BE49-F238E27FC236}">
                <a16:creationId xmlns:a16="http://schemas.microsoft.com/office/drawing/2014/main" id="{B6E1C7F3-49D9-4D9C-B54C-150C95903C13}"/>
              </a:ext>
            </a:extLst>
          </p:cNvPr>
          <p:cNvSpPr/>
          <p:nvPr/>
        </p:nvSpPr>
        <p:spPr>
          <a:xfrm>
            <a:off x="4955419" y="281427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rPr>
              <a:t>CM</a:t>
            </a:r>
          </a:p>
        </p:txBody>
      </p:sp>
      <p:sp>
        <p:nvSpPr>
          <p:cNvPr id="33" name="Ellips 32">
            <a:extLst>
              <a:ext uri="{FF2B5EF4-FFF2-40B4-BE49-F238E27FC236}">
                <a16:creationId xmlns:a16="http://schemas.microsoft.com/office/drawing/2014/main" id="{2B274673-AD31-4368-AD49-A34E160E09EF}"/>
              </a:ext>
            </a:extLst>
          </p:cNvPr>
          <p:cNvSpPr/>
          <p:nvPr/>
        </p:nvSpPr>
        <p:spPr>
          <a:xfrm>
            <a:off x="4063019" y="27581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Tree>
    <p:extLst>
      <p:ext uri="{BB962C8B-B14F-4D97-AF65-F5344CB8AC3E}">
        <p14:creationId xmlns:p14="http://schemas.microsoft.com/office/powerpoint/2010/main" val="861148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615824" y="138584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208822" y="350103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526201" y="45190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208822" y="25317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913349" y="250774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7637502" y="18341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701446" y="41814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945011" y="398267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521971" y="517931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4045524" y="112488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232845" y="26450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607386" y="193423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3948240" y="46712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233223" y="384533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334423" y="271113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555594" y="120087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3278199" y="30471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4322097" y="195366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CM</a:t>
            </a:r>
          </a:p>
        </p:txBody>
      </p:sp>
      <p:sp>
        <p:nvSpPr>
          <p:cNvPr id="32" name="Ellips 31">
            <a:extLst>
              <a:ext uri="{FF2B5EF4-FFF2-40B4-BE49-F238E27FC236}">
                <a16:creationId xmlns:a16="http://schemas.microsoft.com/office/drawing/2014/main" id="{B6E1C7F3-49D9-4D9C-B54C-150C95903C13}"/>
              </a:ext>
            </a:extLst>
          </p:cNvPr>
          <p:cNvSpPr/>
          <p:nvPr/>
        </p:nvSpPr>
        <p:spPr>
          <a:xfrm>
            <a:off x="4875868" y="258932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rPr>
              <a:t>CM</a:t>
            </a:r>
          </a:p>
        </p:txBody>
      </p:sp>
      <p:sp>
        <p:nvSpPr>
          <p:cNvPr id="33" name="Ellips 32">
            <a:extLst>
              <a:ext uri="{FF2B5EF4-FFF2-40B4-BE49-F238E27FC236}">
                <a16:creationId xmlns:a16="http://schemas.microsoft.com/office/drawing/2014/main" id="{2B274673-AD31-4368-AD49-A34E160E09EF}"/>
              </a:ext>
            </a:extLst>
          </p:cNvPr>
          <p:cNvSpPr/>
          <p:nvPr/>
        </p:nvSpPr>
        <p:spPr>
          <a:xfrm>
            <a:off x="4063019" y="27581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
        <p:nvSpPr>
          <p:cNvPr id="26" name="Ellips 25">
            <a:extLst>
              <a:ext uri="{FF2B5EF4-FFF2-40B4-BE49-F238E27FC236}">
                <a16:creationId xmlns:a16="http://schemas.microsoft.com/office/drawing/2014/main" id="{539E76D5-BB21-401B-9C92-E9E391D12E3F}"/>
              </a:ext>
            </a:extLst>
          </p:cNvPr>
          <p:cNvSpPr/>
          <p:nvPr/>
        </p:nvSpPr>
        <p:spPr>
          <a:xfrm>
            <a:off x="5047628" y="2501717"/>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82649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615824" y="138584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208822" y="350103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526201" y="45190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208822" y="25317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913349" y="250774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7637502" y="18341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701446" y="41814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945011" y="398267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521971" y="517931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4045524" y="112488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044681" y="262670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607386" y="193423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3948240" y="46712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233223" y="384533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334423" y="271113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555594" y="120087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3278199" y="30471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4322097" y="195366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CM</a:t>
            </a:r>
          </a:p>
        </p:txBody>
      </p:sp>
      <p:sp>
        <p:nvSpPr>
          <p:cNvPr id="32" name="Ellips 31">
            <a:extLst>
              <a:ext uri="{FF2B5EF4-FFF2-40B4-BE49-F238E27FC236}">
                <a16:creationId xmlns:a16="http://schemas.microsoft.com/office/drawing/2014/main" id="{B6E1C7F3-49D9-4D9C-B54C-150C95903C13}"/>
              </a:ext>
            </a:extLst>
          </p:cNvPr>
          <p:cNvSpPr/>
          <p:nvPr/>
        </p:nvSpPr>
        <p:spPr>
          <a:xfrm>
            <a:off x="4990410" y="237351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rPr>
              <a:t>CM</a:t>
            </a:r>
          </a:p>
        </p:txBody>
      </p:sp>
      <p:sp>
        <p:nvSpPr>
          <p:cNvPr id="33" name="Ellips 32">
            <a:extLst>
              <a:ext uri="{FF2B5EF4-FFF2-40B4-BE49-F238E27FC236}">
                <a16:creationId xmlns:a16="http://schemas.microsoft.com/office/drawing/2014/main" id="{2B274673-AD31-4368-AD49-A34E160E09EF}"/>
              </a:ext>
            </a:extLst>
          </p:cNvPr>
          <p:cNvSpPr/>
          <p:nvPr/>
        </p:nvSpPr>
        <p:spPr>
          <a:xfrm>
            <a:off x="4063019" y="27581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
        <p:nvSpPr>
          <p:cNvPr id="26" name="Ellips 25">
            <a:extLst>
              <a:ext uri="{FF2B5EF4-FFF2-40B4-BE49-F238E27FC236}">
                <a16:creationId xmlns:a16="http://schemas.microsoft.com/office/drawing/2014/main" id="{539E76D5-BB21-401B-9C92-E9E391D12E3F}"/>
              </a:ext>
            </a:extLst>
          </p:cNvPr>
          <p:cNvSpPr/>
          <p:nvPr/>
        </p:nvSpPr>
        <p:spPr>
          <a:xfrm>
            <a:off x="5232845" y="2344526"/>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446222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190EA0-9AF3-4D1A-9C4F-05C08235FED7}"/>
              </a:ext>
            </a:extLst>
          </p:cNvPr>
          <p:cNvSpPr>
            <a:spLocks noGrp="1"/>
          </p:cNvSpPr>
          <p:nvPr>
            <p:ph type="title"/>
          </p:nvPr>
        </p:nvSpPr>
        <p:spPr/>
        <p:txBody>
          <a:bodyPr/>
          <a:lstStyle/>
          <a:p>
            <a:r>
              <a:rPr lang="sv-SE" dirty="0"/>
              <a:t>Exemple 2</a:t>
            </a:r>
          </a:p>
        </p:txBody>
      </p:sp>
      <p:sp>
        <p:nvSpPr>
          <p:cNvPr id="3" name="Platshållare för innehåll 2">
            <a:extLst>
              <a:ext uri="{FF2B5EF4-FFF2-40B4-BE49-F238E27FC236}">
                <a16:creationId xmlns:a16="http://schemas.microsoft.com/office/drawing/2014/main" id="{14A48972-679F-4019-805B-9F439A080DF8}"/>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1712648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022758BD-6E43-F86C-BD71-D48828A10C82}"/>
              </a:ext>
            </a:extLst>
          </p:cNvPr>
          <p:cNvSpPr>
            <a:spLocks noGrp="1"/>
          </p:cNvSpPr>
          <p:nvPr>
            <p:ph type="title"/>
          </p:nvPr>
        </p:nvSpPr>
        <p:spPr>
          <a:xfrm>
            <a:off x="895360" y="331614"/>
            <a:ext cx="8915399" cy="937846"/>
          </a:xfrm>
        </p:spPr>
        <p:txBody>
          <a:bodyPr/>
          <a:lstStyle/>
          <a:p>
            <a:pPr algn="ctr"/>
            <a:r>
              <a:rPr lang="sv-SE" b="1" dirty="0">
                <a:solidFill>
                  <a:schemeClr val="tx1"/>
                </a:solidFill>
              </a:rPr>
              <a:t>Spelytor</a:t>
            </a:r>
          </a:p>
        </p:txBody>
      </p:sp>
      <p:sp>
        <p:nvSpPr>
          <p:cNvPr id="7" name="Platshållare för text 6">
            <a:extLst>
              <a:ext uri="{FF2B5EF4-FFF2-40B4-BE49-F238E27FC236}">
                <a16:creationId xmlns:a16="http://schemas.microsoft.com/office/drawing/2014/main" id="{4FC43300-E10E-06D3-0759-D1C47225A270}"/>
              </a:ext>
            </a:extLst>
          </p:cNvPr>
          <p:cNvSpPr>
            <a:spLocks noGrp="1"/>
          </p:cNvSpPr>
          <p:nvPr>
            <p:ph type="body" idx="1"/>
          </p:nvPr>
        </p:nvSpPr>
        <p:spPr>
          <a:xfrm>
            <a:off x="1135355" y="1564127"/>
            <a:ext cx="6498517" cy="4863028"/>
          </a:xfrm>
        </p:spPr>
        <p:txBody>
          <a:bodyPr>
            <a:normAutofit fontScale="85000" lnSpcReduction="10000"/>
          </a:bodyPr>
          <a:lstStyle/>
          <a:p>
            <a:pPr algn="l"/>
            <a:r>
              <a:rPr lang="sv-SE" b="0" i="0" dirty="0">
                <a:solidFill>
                  <a:schemeClr val="tx1"/>
                </a:solidFill>
                <a:effectLst/>
                <a:latin typeface="Stag Sans"/>
              </a:rPr>
              <a:t>Lagets formation består av lagdelar med backar, mittfältare och forwards.</a:t>
            </a:r>
          </a:p>
          <a:p>
            <a:pPr algn="l"/>
            <a:r>
              <a:rPr lang="sv-SE" b="0" i="0" dirty="0">
                <a:solidFill>
                  <a:schemeClr val="tx1"/>
                </a:solidFill>
                <a:effectLst/>
                <a:latin typeface="Stag Sans"/>
              </a:rPr>
              <a:t>Att sträva efter att passera motståndarnas lagdelar kan vara ett effektivt sätt att närma sig motståndarnas mål. För att strukturera uppgiften att passera lagdelarna kan begreppet spelytor användas. Spelytorna är ytorna framför och bakom motståndarnas respektive lagdelar:</a:t>
            </a:r>
          </a:p>
          <a:p>
            <a:pPr algn="l">
              <a:buFont typeface="Arial" panose="020B0604020202020204" pitchFamily="34" charset="0"/>
              <a:buChar char="•"/>
            </a:pPr>
            <a:r>
              <a:rPr lang="sv-SE" i="1" dirty="0">
                <a:solidFill>
                  <a:schemeClr val="tx1"/>
                </a:solidFill>
                <a:latin typeface="inherit"/>
              </a:rPr>
              <a:t> U</a:t>
            </a:r>
            <a:r>
              <a:rPr lang="sv-SE" b="0" i="1" dirty="0">
                <a:solidFill>
                  <a:schemeClr val="tx1"/>
                </a:solidFill>
                <a:effectLst/>
                <a:latin typeface="inherit"/>
              </a:rPr>
              <a:t>tgångsytan</a:t>
            </a:r>
            <a:r>
              <a:rPr lang="sv-SE" b="0" i="0" dirty="0">
                <a:solidFill>
                  <a:schemeClr val="tx1"/>
                </a:solidFill>
                <a:effectLst/>
                <a:latin typeface="Stag Sans"/>
              </a:rPr>
              <a:t> = ytan framför motståndarnas forwards</a:t>
            </a:r>
          </a:p>
          <a:p>
            <a:pPr algn="l">
              <a:buFont typeface="Arial" panose="020B0604020202020204" pitchFamily="34" charset="0"/>
              <a:buChar char="•"/>
            </a:pPr>
            <a:r>
              <a:rPr lang="sv-SE" i="1" dirty="0">
                <a:solidFill>
                  <a:schemeClr val="tx1"/>
                </a:solidFill>
                <a:latin typeface="inherit"/>
              </a:rPr>
              <a:t> S</a:t>
            </a:r>
            <a:r>
              <a:rPr lang="sv-SE" b="0" i="1" dirty="0">
                <a:solidFill>
                  <a:schemeClr val="tx1"/>
                </a:solidFill>
                <a:effectLst/>
                <a:latin typeface="inherit"/>
              </a:rPr>
              <a:t>pelyta 1</a:t>
            </a:r>
            <a:r>
              <a:rPr lang="sv-SE" b="0" i="0" dirty="0">
                <a:solidFill>
                  <a:schemeClr val="tx1"/>
                </a:solidFill>
                <a:effectLst/>
                <a:latin typeface="Stag Sans"/>
              </a:rPr>
              <a:t> = ytan mellan motståndarnas forwards och mittfält</a:t>
            </a:r>
          </a:p>
          <a:p>
            <a:pPr algn="l">
              <a:buFont typeface="Arial" panose="020B0604020202020204" pitchFamily="34" charset="0"/>
              <a:buChar char="•"/>
            </a:pPr>
            <a:r>
              <a:rPr lang="sv-SE" i="1" dirty="0">
                <a:solidFill>
                  <a:schemeClr val="tx1"/>
                </a:solidFill>
                <a:latin typeface="inherit"/>
              </a:rPr>
              <a:t> S</a:t>
            </a:r>
            <a:r>
              <a:rPr lang="sv-SE" b="0" i="1" dirty="0">
                <a:solidFill>
                  <a:schemeClr val="tx1"/>
                </a:solidFill>
                <a:effectLst/>
                <a:latin typeface="inherit"/>
              </a:rPr>
              <a:t>pelyta 2</a:t>
            </a:r>
            <a:r>
              <a:rPr lang="sv-SE" b="0" i="0" dirty="0">
                <a:solidFill>
                  <a:schemeClr val="tx1"/>
                </a:solidFill>
                <a:effectLst/>
                <a:latin typeface="Stag Sans"/>
              </a:rPr>
              <a:t> = ytan mellan motståndarnas mittfält och backlinje</a:t>
            </a:r>
          </a:p>
          <a:p>
            <a:pPr algn="l">
              <a:buFont typeface="Arial" panose="020B0604020202020204" pitchFamily="34" charset="0"/>
              <a:buChar char="•"/>
            </a:pPr>
            <a:r>
              <a:rPr lang="sv-SE" i="1" dirty="0">
                <a:solidFill>
                  <a:schemeClr val="tx1"/>
                </a:solidFill>
                <a:latin typeface="inherit"/>
              </a:rPr>
              <a:t> S</a:t>
            </a:r>
            <a:r>
              <a:rPr lang="sv-SE" b="0" i="1" dirty="0">
                <a:solidFill>
                  <a:schemeClr val="tx1"/>
                </a:solidFill>
                <a:effectLst/>
                <a:latin typeface="inherit"/>
              </a:rPr>
              <a:t>pelyta 3</a:t>
            </a:r>
            <a:r>
              <a:rPr lang="sv-SE" b="0" i="0" dirty="0">
                <a:solidFill>
                  <a:schemeClr val="tx1"/>
                </a:solidFill>
                <a:effectLst/>
                <a:latin typeface="Stag Sans"/>
              </a:rPr>
              <a:t> = ytan mellan motståndarnas backlinje och målvakt.</a:t>
            </a:r>
          </a:p>
          <a:p>
            <a:pPr algn="l"/>
            <a:r>
              <a:rPr lang="sv-SE" b="0" i="0" dirty="0">
                <a:solidFill>
                  <a:schemeClr val="tx1"/>
                </a:solidFill>
                <a:effectLst/>
                <a:latin typeface="Stag Sans"/>
              </a:rPr>
              <a:t>Spelytorna förändras beroende på hur det försvarande laget rör sig. Om exempelvis backlinjen flyttar ner medan mittfältet står kvar blir spelyta 3 mindre medan spelyta 2 blir större. Det gäller för spelarna i det anfallande laget att uppfatta vilken spelyta som är störst och enklast att flytta bollen till i varje givet läge. Spelarna kan ta sig framåt genom spelytorna både individuellt och kollektivt. Det kan vara möjligt att passera flera spelytor med en passning, men oftast är det mest effektivt att ta sig igenom en spelyta åt gången.</a:t>
            </a:r>
          </a:p>
          <a:p>
            <a:pPr algn="l"/>
            <a:r>
              <a:rPr lang="sv-SE" b="0" i="0" dirty="0">
                <a:solidFill>
                  <a:schemeClr val="tx1"/>
                </a:solidFill>
                <a:effectLst/>
                <a:latin typeface="Stag Sans"/>
              </a:rPr>
              <a:t>Jag pratar ju mycket om att bryta liner och med detta menar jag ju att hitta in till dessa olika spelytor genom vårt passningsspel. Ibland kan man bryta förbi 2 försvarslinjer och från utgångsyta spela bollen till spelyta 2 tex. </a:t>
            </a:r>
            <a:endParaRPr lang="sv-SE" dirty="0"/>
          </a:p>
        </p:txBody>
      </p:sp>
      <p:pic>
        <p:nvPicPr>
          <p:cNvPr id="5" name="Platshållare för innehåll 4" descr="En bild som visar skärmbild, text, diagram, design&#10;&#10;Automatiskt genererad beskrivning">
            <a:extLst>
              <a:ext uri="{FF2B5EF4-FFF2-40B4-BE49-F238E27FC236}">
                <a16:creationId xmlns:a16="http://schemas.microsoft.com/office/drawing/2014/main" id="{1C54BEF3-520B-C219-0569-5ABC2344F76F}"/>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8269296" y="1564127"/>
            <a:ext cx="3082925" cy="4711700"/>
          </a:xfrm>
        </p:spPr>
      </p:pic>
      <p:pic>
        <p:nvPicPr>
          <p:cNvPr id="3" name="Bildobjekt 2" descr="En bild som visar Grafik, logotyp, symbol, skiss&#10;&#10;Automatiskt genererad beskrivning">
            <a:extLst>
              <a:ext uri="{FF2B5EF4-FFF2-40B4-BE49-F238E27FC236}">
                <a16:creationId xmlns:a16="http://schemas.microsoft.com/office/drawing/2014/main" id="{08EB85BE-0255-05A4-CEBC-A5058D033D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602" y="293161"/>
            <a:ext cx="1908076" cy="976299"/>
          </a:xfrm>
          <a:prstGeom prst="rect">
            <a:avLst/>
          </a:prstGeom>
        </p:spPr>
      </p:pic>
    </p:spTree>
    <p:extLst>
      <p:ext uri="{BB962C8B-B14F-4D97-AF65-F5344CB8AC3E}">
        <p14:creationId xmlns:p14="http://schemas.microsoft.com/office/powerpoint/2010/main" val="1812976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615824" y="138584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208822" y="350103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526201" y="45190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208822" y="25317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913349" y="250774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7637502" y="18341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701446" y="41814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945011" y="398267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521971" y="517931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4045524" y="112488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477542" y="311229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607386" y="193423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3948240" y="46712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233223" y="384533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334423" y="271113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555594" y="120087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3278199" y="30471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5386407" y="311229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4322097" y="195366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CM</a:t>
            </a:r>
          </a:p>
        </p:txBody>
      </p:sp>
      <p:sp>
        <p:nvSpPr>
          <p:cNvPr id="32" name="Ellips 31">
            <a:extLst>
              <a:ext uri="{FF2B5EF4-FFF2-40B4-BE49-F238E27FC236}">
                <a16:creationId xmlns:a16="http://schemas.microsoft.com/office/drawing/2014/main" id="{B6E1C7F3-49D9-4D9C-B54C-150C95903C13}"/>
              </a:ext>
            </a:extLst>
          </p:cNvPr>
          <p:cNvSpPr/>
          <p:nvPr/>
        </p:nvSpPr>
        <p:spPr>
          <a:xfrm>
            <a:off x="4557247" y="313214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rPr>
              <a:t>CM</a:t>
            </a:r>
          </a:p>
        </p:txBody>
      </p:sp>
      <p:sp>
        <p:nvSpPr>
          <p:cNvPr id="33" name="Ellips 32">
            <a:extLst>
              <a:ext uri="{FF2B5EF4-FFF2-40B4-BE49-F238E27FC236}">
                <a16:creationId xmlns:a16="http://schemas.microsoft.com/office/drawing/2014/main" id="{2B274673-AD31-4368-AD49-A34E160E09EF}"/>
              </a:ext>
            </a:extLst>
          </p:cNvPr>
          <p:cNvSpPr/>
          <p:nvPr/>
        </p:nvSpPr>
        <p:spPr>
          <a:xfrm>
            <a:off x="3870038" y="290368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cxnSp>
        <p:nvCxnSpPr>
          <p:cNvPr id="10" name="Rak pilkoppling 9">
            <a:extLst>
              <a:ext uri="{FF2B5EF4-FFF2-40B4-BE49-F238E27FC236}">
                <a16:creationId xmlns:a16="http://schemas.microsoft.com/office/drawing/2014/main" id="{6975F14A-CBAB-4FC0-B736-E29A0921F98A}"/>
              </a:ext>
            </a:extLst>
          </p:cNvPr>
          <p:cNvCxnSpPr/>
          <p:nvPr/>
        </p:nvCxnSpPr>
        <p:spPr>
          <a:xfrm flipH="1" flipV="1">
            <a:off x="5109839" y="2818015"/>
            <a:ext cx="337625" cy="3136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0" name="Frihandsfigur: Form 39">
            <a:extLst>
              <a:ext uri="{FF2B5EF4-FFF2-40B4-BE49-F238E27FC236}">
                <a16:creationId xmlns:a16="http://schemas.microsoft.com/office/drawing/2014/main" id="{0593B92C-7DEE-4BF8-8C9A-0BA83AC38D02}"/>
              </a:ext>
            </a:extLst>
          </p:cNvPr>
          <p:cNvSpPr/>
          <p:nvPr/>
        </p:nvSpPr>
        <p:spPr>
          <a:xfrm>
            <a:off x="4923692" y="2912012"/>
            <a:ext cx="480232" cy="422031"/>
          </a:xfrm>
          <a:custGeom>
            <a:avLst/>
            <a:gdLst>
              <a:gd name="connsiteX0" fmla="*/ 0 w 480232"/>
              <a:gd name="connsiteY0" fmla="*/ 422031 h 422031"/>
              <a:gd name="connsiteX1" fmla="*/ 436099 w 480232"/>
              <a:gd name="connsiteY1" fmla="*/ 393896 h 422031"/>
              <a:gd name="connsiteX2" fmla="*/ 478302 w 480232"/>
              <a:gd name="connsiteY2" fmla="*/ 365760 h 422031"/>
              <a:gd name="connsiteX3" fmla="*/ 464234 w 480232"/>
              <a:gd name="connsiteY3" fmla="*/ 267286 h 422031"/>
              <a:gd name="connsiteX4" fmla="*/ 407963 w 480232"/>
              <a:gd name="connsiteY4" fmla="*/ 182880 h 422031"/>
              <a:gd name="connsiteX5" fmla="*/ 351693 w 480232"/>
              <a:gd name="connsiteY5" fmla="*/ 154745 h 422031"/>
              <a:gd name="connsiteX6" fmla="*/ 323557 w 480232"/>
              <a:gd name="connsiteY6" fmla="*/ 126610 h 422031"/>
              <a:gd name="connsiteX7" fmla="*/ 267286 w 480232"/>
              <a:gd name="connsiteY7" fmla="*/ 98474 h 422031"/>
              <a:gd name="connsiteX8" fmla="*/ 196948 w 480232"/>
              <a:gd name="connsiteY8" fmla="*/ 42203 h 422031"/>
              <a:gd name="connsiteX9" fmla="*/ 168813 w 480232"/>
              <a:gd name="connsiteY9" fmla="*/ 0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232" h="422031">
                <a:moveTo>
                  <a:pt x="0" y="422031"/>
                </a:moveTo>
                <a:cubicBezTo>
                  <a:pt x="145366" y="412653"/>
                  <a:pt x="291428" y="410916"/>
                  <a:pt x="436099" y="393896"/>
                </a:cubicBezTo>
                <a:cubicBezTo>
                  <a:pt x="452891" y="391921"/>
                  <a:pt x="474634" y="382265"/>
                  <a:pt x="478302" y="365760"/>
                </a:cubicBezTo>
                <a:cubicBezTo>
                  <a:pt x="485495" y="333392"/>
                  <a:pt x="470737" y="299800"/>
                  <a:pt x="464234" y="267286"/>
                </a:cubicBezTo>
                <a:cubicBezTo>
                  <a:pt x="455994" y="226086"/>
                  <a:pt x="444392" y="208901"/>
                  <a:pt x="407963" y="182880"/>
                </a:cubicBezTo>
                <a:cubicBezTo>
                  <a:pt x="390899" y="170691"/>
                  <a:pt x="369142" y="166377"/>
                  <a:pt x="351693" y="154745"/>
                </a:cubicBezTo>
                <a:cubicBezTo>
                  <a:pt x="340657" y="147388"/>
                  <a:pt x="334593" y="133967"/>
                  <a:pt x="323557" y="126610"/>
                </a:cubicBezTo>
                <a:cubicBezTo>
                  <a:pt x="306108" y="114977"/>
                  <a:pt x="284735" y="110107"/>
                  <a:pt x="267286" y="98474"/>
                </a:cubicBezTo>
                <a:cubicBezTo>
                  <a:pt x="242303" y="81819"/>
                  <a:pt x="218179" y="63434"/>
                  <a:pt x="196948" y="42203"/>
                </a:cubicBezTo>
                <a:cubicBezTo>
                  <a:pt x="184993" y="30248"/>
                  <a:pt x="168813" y="0"/>
                  <a:pt x="168813" y="0"/>
                </a:cubicBezTo>
              </a:path>
            </a:pathLst>
          </a:custGeom>
          <a:ln>
            <a:tailEnd type="triangle"/>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88644001"/>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615824" y="138584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208822" y="350103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526201" y="45190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208822" y="25317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913349" y="250774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7637502" y="18341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701446" y="41814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945011" y="398267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521971" y="517931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4045524" y="112488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370814" y="286936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607386" y="193423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3948240" y="46712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233223" y="384533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334423" y="271113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555594" y="120087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3278199" y="30471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5243424" y="279834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4322097" y="195366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CM</a:t>
            </a:r>
          </a:p>
        </p:txBody>
      </p:sp>
      <p:sp>
        <p:nvSpPr>
          <p:cNvPr id="32" name="Ellips 31">
            <a:extLst>
              <a:ext uri="{FF2B5EF4-FFF2-40B4-BE49-F238E27FC236}">
                <a16:creationId xmlns:a16="http://schemas.microsoft.com/office/drawing/2014/main" id="{B6E1C7F3-49D9-4D9C-B54C-150C95903C13}"/>
              </a:ext>
            </a:extLst>
          </p:cNvPr>
          <p:cNvSpPr/>
          <p:nvPr/>
        </p:nvSpPr>
        <p:spPr>
          <a:xfrm>
            <a:off x="5088069" y="295845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rPr>
              <a:t>CM</a:t>
            </a:r>
          </a:p>
        </p:txBody>
      </p:sp>
      <p:sp>
        <p:nvSpPr>
          <p:cNvPr id="33" name="Ellips 32">
            <a:extLst>
              <a:ext uri="{FF2B5EF4-FFF2-40B4-BE49-F238E27FC236}">
                <a16:creationId xmlns:a16="http://schemas.microsoft.com/office/drawing/2014/main" id="{2B274673-AD31-4368-AD49-A34E160E09EF}"/>
              </a:ext>
            </a:extLst>
          </p:cNvPr>
          <p:cNvSpPr/>
          <p:nvPr/>
        </p:nvSpPr>
        <p:spPr>
          <a:xfrm>
            <a:off x="3870038" y="290368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Tree>
    <p:extLst>
      <p:ext uri="{BB962C8B-B14F-4D97-AF65-F5344CB8AC3E}">
        <p14:creationId xmlns:p14="http://schemas.microsoft.com/office/powerpoint/2010/main" val="22966066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615824" y="138584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208822" y="350103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526201" y="45190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208822" y="25317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913349" y="250774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7637502" y="18341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701446" y="41814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945011" y="398267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521971" y="517931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4045524" y="112488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104378" y="253173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607386" y="193423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3948240" y="46712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233223" y="384533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334423" y="271113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555594" y="120087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3278199" y="30471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5201699" y="2405255"/>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4322097" y="195366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CM</a:t>
            </a:r>
          </a:p>
        </p:txBody>
      </p:sp>
      <p:sp>
        <p:nvSpPr>
          <p:cNvPr id="32" name="Ellips 31">
            <a:extLst>
              <a:ext uri="{FF2B5EF4-FFF2-40B4-BE49-F238E27FC236}">
                <a16:creationId xmlns:a16="http://schemas.microsoft.com/office/drawing/2014/main" id="{B6E1C7F3-49D9-4D9C-B54C-150C95903C13}"/>
              </a:ext>
            </a:extLst>
          </p:cNvPr>
          <p:cNvSpPr/>
          <p:nvPr/>
        </p:nvSpPr>
        <p:spPr>
          <a:xfrm>
            <a:off x="4864074" y="259379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rPr>
              <a:t>CM</a:t>
            </a:r>
          </a:p>
        </p:txBody>
      </p:sp>
      <p:sp>
        <p:nvSpPr>
          <p:cNvPr id="33" name="Ellips 32">
            <a:extLst>
              <a:ext uri="{FF2B5EF4-FFF2-40B4-BE49-F238E27FC236}">
                <a16:creationId xmlns:a16="http://schemas.microsoft.com/office/drawing/2014/main" id="{2B274673-AD31-4368-AD49-A34E160E09EF}"/>
              </a:ext>
            </a:extLst>
          </p:cNvPr>
          <p:cNvSpPr/>
          <p:nvPr/>
        </p:nvSpPr>
        <p:spPr>
          <a:xfrm>
            <a:off x="3870038" y="290368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Tree>
    <p:extLst>
      <p:ext uri="{BB962C8B-B14F-4D97-AF65-F5344CB8AC3E}">
        <p14:creationId xmlns:p14="http://schemas.microsoft.com/office/powerpoint/2010/main" val="5967244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615824" y="138584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208822" y="350103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526201" y="45190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208822" y="25317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913349" y="250774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6327232" y="160842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701446" y="41814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945011" y="398267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521971" y="517931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4045524" y="112488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104378" y="253173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607386" y="193423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3948240" y="46712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233223" y="384533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334423" y="271113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175434" y="93515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3278199" y="30471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5913730" y="1022352"/>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4322097" y="195366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CM</a:t>
            </a:r>
          </a:p>
        </p:txBody>
      </p:sp>
      <p:sp>
        <p:nvSpPr>
          <p:cNvPr id="32" name="Ellips 31">
            <a:extLst>
              <a:ext uri="{FF2B5EF4-FFF2-40B4-BE49-F238E27FC236}">
                <a16:creationId xmlns:a16="http://schemas.microsoft.com/office/drawing/2014/main" id="{B6E1C7F3-49D9-4D9C-B54C-150C95903C13}"/>
              </a:ext>
            </a:extLst>
          </p:cNvPr>
          <p:cNvSpPr/>
          <p:nvPr/>
        </p:nvSpPr>
        <p:spPr>
          <a:xfrm>
            <a:off x="4864074" y="259379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rPr>
              <a:t>CM</a:t>
            </a:r>
          </a:p>
        </p:txBody>
      </p:sp>
      <p:sp>
        <p:nvSpPr>
          <p:cNvPr id="33" name="Ellips 32">
            <a:extLst>
              <a:ext uri="{FF2B5EF4-FFF2-40B4-BE49-F238E27FC236}">
                <a16:creationId xmlns:a16="http://schemas.microsoft.com/office/drawing/2014/main" id="{2B274673-AD31-4368-AD49-A34E160E09EF}"/>
              </a:ext>
            </a:extLst>
          </p:cNvPr>
          <p:cNvSpPr/>
          <p:nvPr/>
        </p:nvSpPr>
        <p:spPr>
          <a:xfrm>
            <a:off x="3870038" y="290368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Tree>
    <p:extLst>
      <p:ext uri="{BB962C8B-B14F-4D97-AF65-F5344CB8AC3E}">
        <p14:creationId xmlns:p14="http://schemas.microsoft.com/office/powerpoint/2010/main" val="298975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BB5B3A-9B2C-4C1C-B8AD-DB304A8D9BD3}"/>
              </a:ext>
            </a:extLst>
          </p:cNvPr>
          <p:cNvSpPr>
            <a:spLocks noGrp="1"/>
          </p:cNvSpPr>
          <p:nvPr>
            <p:ph type="title"/>
          </p:nvPr>
        </p:nvSpPr>
        <p:spPr/>
        <p:txBody>
          <a:bodyPr/>
          <a:lstStyle/>
          <a:p>
            <a:r>
              <a:rPr lang="sv-SE" dirty="0"/>
              <a:t>Överspelad</a:t>
            </a:r>
          </a:p>
        </p:txBody>
      </p:sp>
      <p:sp>
        <p:nvSpPr>
          <p:cNvPr id="3" name="Platshållare för innehåll 2">
            <a:extLst>
              <a:ext uri="{FF2B5EF4-FFF2-40B4-BE49-F238E27FC236}">
                <a16:creationId xmlns:a16="http://schemas.microsoft.com/office/drawing/2014/main" id="{ADD6D8D4-AB6E-4473-9BAB-9FEE8F40901D}"/>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2349937272"/>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615824" y="138584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208822" y="350103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526201" y="45190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208822" y="25317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913349" y="250774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7637502" y="18341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701446" y="41814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945011" y="398267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521971" y="517931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4045524" y="112488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477542" y="227185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407954" y="188970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3571786" y="361872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233223" y="384533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334423" y="271113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555594" y="120087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3490738" y="255253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5364438" y="242277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4077146" y="183242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CM</a:t>
            </a:r>
          </a:p>
        </p:txBody>
      </p:sp>
      <p:sp>
        <p:nvSpPr>
          <p:cNvPr id="32" name="Ellips 31">
            <a:extLst>
              <a:ext uri="{FF2B5EF4-FFF2-40B4-BE49-F238E27FC236}">
                <a16:creationId xmlns:a16="http://schemas.microsoft.com/office/drawing/2014/main" id="{B6E1C7F3-49D9-4D9C-B54C-150C95903C13}"/>
              </a:ext>
            </a:extLst>
          </p:cNvPr>
          <p:cNvSpPr/>
          <p:nvPr/>
        </p:nvSpPr>
        <p:spPr>
          <a:xfrm>
            <a:off x="5133100" y="260948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rPr>
              <a:t>CM</a:t>
            </a:r>
          </a:p>
        </p:txBody>
      </p:sp>
      <p:sp>
        <p:nvSpPr>
          <p:cNvPr id="33" name="Ellips 32">
            <a:extLst>
              <a:ext uri="{FF2B5EF4-FFF2-40B4-BE49-F238E27FC236}">
                <a16:creationId xmlns:a16="http://schemas.microsoft.com/office/drawing/2014/main" id="{2B274673-AD31-4368-AD49-A34E160E09EF}"/>
              </a:ext>
            </a:extLst>
          </p:cNvPr>
          <p:cNvSpPr/>
          <p:nvPr/>
        </p:nvSpPr>
        <p:spPr>
          <a:xfrm>
            <a:off x="4117052" y="270665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Tree>
    <p:extLst>
      <p:ext uri="{BB962C8B-B14F-4D97-AF65-F5344CB8AC3E}">
        <p14:creationId xmlns:p14="http://schemas.microsoft.com/office/powerpoint/2010/main" val="3785204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6950BFC3-D8DA-4A85-94F7-54DA5524770B}">
      <p188:commentRel xmlns:p188="http://schemas.microsoft.com/office/powerpoint/2018/8/main" r:id="rId3"/>
    </p:ext>
  </p:extLst>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615824" y="138584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208822" y="350103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526201" y="45190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208822" y="25317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913349" y="250774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7637502" y="18341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701446" y="41814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945011" y="398267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521971" y="517931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4045524" y="112488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964287" y="218317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407954" y="188970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3571786" y="361872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233223" y="384533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334423" y="271113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555594" y="120087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3490738" y="255253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4853876" y="2439188"/>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4077146" y="183242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CM</a:t>
            </a:r>
          </a:p>
        </p:txBody>
      </p:sp>
      <p:sp>
        <p:nvSpPr>
          <p:cNvPr id="32" name="Ellips 31">
            <a:extLst>
              <a:ext uri="{FF2B5EF4-FFF2-40B4-BE49-F238E27FC236}">
                <a16:creationId xmlns:a16="http://schemas.microsoft.com/office/drawing/2014/main" id="{B6E1C7F3-49D9-4D9C-B54C-150C95903C13}"/>
              </a:ext>
            </a:extLst>
          </p:cNvPr>
          <p:cNvSpPr/>
          <p:nvPr/>
        </p:nvSpPr>
        <p:spPr>
          <a:xfrm>
            <a:off x="5133100" y="260948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rPr>
              <a:t>CM</a:t>
            </a:r>
          </a:p>
        </p:txBody>
      </p:sp>
      <p:sp>
        <p:nvSpPr>
          <p:cNvPr id="33" name="Ellips 32">
            <a:extLst>
              <a:ext uri="{FF2B5EF4-FFF2-40B4-BE49-F238E27FC236}">
                <a16:creationId xmlns:a16="http://schemas.microsoft.com/office/drawing/2014/main" id="{2B274673-AD31-4368-AD49-A34E160E09EF}"/>
              </a:ext>
            </a:extLst>
          </p:cNvPr>
          <p:cNvSpPr/>
          <p:nvPr/>
        </p:nvSpPr>
        <p:spPr>
          <a:xfrm>
            <a:off x="4045524" y="256478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Tree>
    <p:extLst>
      <p:ext uri="{BB962C8B-B14F-4D97-AF65-F5344CB8AC3E}">
        <p14:creationId xmlns:p14="http://schemas.microsoft.com/office/powerpoint/2010/main" val="3700184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615824" y="138584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208822" y="350103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526201" y="45190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208822" y="25317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913349" y="250774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7637502" y="18341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701446" y="41814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945011" y="398267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521971" y="517931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4045524" y="112488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607386" y="250987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407954" y="188970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3571786" y="361872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233223" y="384533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334423" y="271113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555594" y="120087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3490738" y="255253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4568809" y="2758139"/>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4077146" y="183242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CM</a:t>
            </a:r>
          </a:p>
        </p:txBody>
      </p:sp>
      <p:sp>
        <p:nvSpPr>
          <p:cNvPr id="32" name="Ellips 31">
            <a:extLst>
              <a:ext uri="{FF2B5EF4-FFF2-40B4-BE49-F238E27FC236}">
                <a16:creationId xmlns:a16="http://schemas.microsoft.com/office/drawing/2014/main" id="{B6E1C7F3-49D9-4D9C-B54C-150C95903C13}"/>
              </a:ext>
            </a:extLst>
          </p:cNvPr>
          <p:cNvSpPr/>
          <p:nvPr/>
        </p:nvSpPr>
        <p:spPr>
          <a:xfrm>
            <a:off x="5006012" y="250774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rPr>
              <a:t>CM</a:t>
            </a:r>
          </a:p>
        </p:txBody>
      </p:sp>
      <p:sp>
        <p:nvSpPr>
          <p:cNvPr id="33" name="Ellips 32">
            <a:extLst>
              <a:ext uri="{FF2B5EF4-FFF2-40B4-BE49-F238E27FC236}">
                <a16:creationId xmlns:a16="http://schemas.microsoft.com/office/drawing/2014/main" id="{2B274673-AD31-4368-AD49-A34E160E09EF}"/>
              </a:ext>
            </a:extLst>
          </p:cNvPr>
          <p:cNvSpPr/>
          <p:nvPr/>
        </p:nvSpPr>
        <p:spPr>
          <a:xfrm>
            <a:off x="4162490" y="254825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Tree>
    <p:extLst>
      <p:ext uri="{BB962C8B-B14F-4D97-AF65-F5344CB8AC3E}">
        <p14:creationId xmlns:p14="http://schemas.microsoft.com/office/powerpoint/2010/main" val="21783083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615824" y="138584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208822" y="350103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526201" y="45190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208822" y="25317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913349" y="250774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7637502" y="18341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701446" y="41814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945011" y="398267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521971" y="517931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4045524" y="112488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496617" y="268587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407954" y="188970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3571786" y="361872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233223" y="384533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334423" y="271113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555594" y="120087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3490738" y="255253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4485631" y="3048763"/>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4077146" y="183242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CM</a:t>
            </a:r>
          </a:p>
        </p:txBody>
      </p:sp>
      <p:sp>
        <p:nvSpPr>
          <p:cNvPr id="32" name="Ellips 31">
            <a:extLst>
              <a:ext uri="{FF2B5EF4-FFF2-40B4-BE49-F238E27FC236}">
                <a16:creationId xmlns:a16="http://schemas.microsoft.com/office/drawing/2014/main" id="{B6E1C7F3-49D9-4D9C-B54C-150C95903C13}"/>
              </a:ext>
            </a:extLst>
          </p:cNvPr>
          <p:cNvSpPr/>
          <p:nvPr/>
        </p:nvSpPr>
        <p:spPr>
          <a:xfrm>
            <a:off x="5006012" y="250774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rPr>
              <a:t>CM</a:t>
            </a:r>
          </a:p>
        </p:txBody>
      </p:sp>
      <p:sp>
        <p:nvSpPr>
          <p:cNvPr id="33" name="Ellips 32">
            <a:extLst>
              <a:ext uri="{FF2B5EF4-FFF2-40B4-BE49-F238E27FC236}">
                <a16:creationId xmlns:a16="http://schemas.microsoft.com/office/drawing/2014/main" id="{2B274673-AD31-4368-AD49-A34E160E09EF}"/>
              </a:ext>
            </a:extLst>
          </p:cNvPr>
          <p:cNvSpPr/>
          <p:nvPr/>
        </p:nvSpPr>
        <p:spPr>
          <a:xfrm>
            <a:off x="4148006" y="279274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DM</a:t>
            </a:r>
          </a:p>
        </p:txBody>
      </p:sp>
    </p:spTree>
    <p:extLst>
      <p:ext uri="{BB962C8B-B14F-4D97-AF65-F5344CB8AC3E}">
        <p14:creationId xmlns:p14="http://schemas.microsoft.com/office/powerpoint/2010/main" val="18740387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1DE702-9748-437A-A7DF-284F1B551BB5}"/>
              </a:ext>
            </a:extLst>
          </p:cNvPr>
          <p:cNvSpPr>
            <a:spLocks noGrp="1"/>
          </p:cNvSpPr>
          <p:nvPr>
            <p:ph type="title"/>
          </p:nvPr>
        </p:nvSpPr>
        <p:spPr/>
        <p:txBody>
          <a:bodyPr/>
          <a:lstStyle/>
          <a:p>
            <a:r>
              <a:rPr lang="sv-SE" dirty="0"/>
              <a:t>Ytteranfallare</a:t>
            </a:r>
          </a:p>
        </p:txBody>
      </p:sp>
      <p:sp>
        <p:nvSpPr>
          <p:cNvPr id="3" name="Platshållare för innehåll 2">
            <a:extLst>
              <a:ext uri="{FF2B5EF4-FFF2-40B4-BE49-F238E27FC236}">
                <a16:creationId xmlns:a16="http://schemas.microsoft.com/office/drawing/2014/main" id="{99B69875-8043-4FD1-9D73-C14732E4C680}"/>
              </a:ext>
            </a:extLst>
          </p:cNvPr>
          <p:cNvSpPr>
            <a:spLocks noGrp="1"/>
          </p:cNvSpPr>
          <p:nvPr>
            <p:ph idx="1"/>
          </p:nvPr>
        </p:nvSpPr>
        <p:spPr>
          <a:xfrm>
            <a:off x="683335" y="2336871"/>
            <a:ext cx="7805511" cy="3599316"/>
          </a:xfrm>
        </p:spPr>
        <p:txBody>
          <a:bodyPr>
            <a:normAutofit fontScale="92500" lnSpcReduction="10000"/>
          </a:bodyPr>
          <a:lstStyle/>
          <a:p>
            <a:r>
              <a:rPr lang="sv-SE" dirty="0"/>
              <a:t>Vad innebär det att vara ytteranfallare i formationen</a:t>
            </a:r>
          </a:p>
          <a:p>
            <a:endParaRPr lang="sv-SE" dirty="0"/>
          </a:p>
          <a:p>
            <a:r>
              <a:rPr lang="sv-SE" dirty="0"/>
              <a:t>Vilken betydelse gör man för laget?</a:t>
            </a:r>
          </a:p>
          <a:p>
            <a:endParaRPr lang="sv-SE" dirty="0"/>
          </a:p>
          <a:p>
            <a:r>
              <a:rPr lang="sv-SE" dirty="0"/>
              <a:t>Vilka defensiva uppgifter har man?</a:t>
            </a:r>
          </a:p>
          <a:p>
            <a:endParaRPr lang="sv-SE" dirty="0"/>
          </a:p>
          <a:p>
            <a:r>
              <a:rPr lang="sv-SE" dirty="0"/>
              <a:t>Vilka offensiva uppgifter har man?</a:t>
            </a:r>
            <a:br>
              <a:rPr lang="sv-SE" dirty="0"/>
            </a:br>
            <a:endParaRPr lang="sv-SE" dirty="0"/>
          </a:p>
          <a:p>
            <a:r>
              <a:rPr lang="sv-SE" dirty="0"/>
              <a:t>Presspel och djupledsspel</a:t>
            </a:r>
          </a:p>
          <a:p>
            <a:pPr marL="0" indent="0">
              <a:buNone/>
            </a:pPr>
            <a:endParaRPr lang="sv-SE" dirty="0"/>
          </a:p>
          <a:p>
            <a:endParaRPr lang="sv-SE" dirty="0"/>
          </a:p>
        </p:txBody>
      </p:sp>
      <p:grpSp>
        <p:nvGrpSpPr>
          <p:cNvPr id="4" name="Group 28">
            <a:extLst>
              <a:ext uri="{FF2B5EF4-FFF2-40B4-BE49-F238E27FC236}">
                <a16:creationId xmlns:a16="http://schemas.microsoft.com/office/drawing/2014/main" id="{828ACE07-837A-48F5-B58A-5E6EDF64BEDE}"/>
              </a:ext>
            </a:extLst>
          </p:cNvPr>
          <p:cNvGrpSpPr/>
          <p:nvPr/>
        </p:nvGrpSpPr>
        <p:grpSpPr>
          <a:xfrm rot="16200000">
            <a:off x="8379468" y="3213946"/>
            <a:ext cx="4230061" cy="2475914"/>
            <a:chOff x="934609" y="1969500"/>
            <a:chExt cx="6995160" cy="3924301"/>
          </a:xfrm>
          <a:solidFill>
            <a:srgbClr val="009242"/>
          </a:solidFill>
        </p:grpSpPr>
        <p:sp>
          <p:nvSpPr>
            <p:cNvPr id="5" name="Rectangle 7">
              <a:extLst>
                <a:ext uri="{FF2B5EF4-FFF2-40B4-BE49-F238E27FC236}">
                  <a16:creationId xmlns:a16="http://schemas.microsoft.com/office/drawing/2014/main" id="{38601E7E-50F2-455A-9ED9-0AD1FA968557}"/>
                </a:ext>
              </a:extLst>
            </p:cNvPr>
            <p:cNvSpPr/>
            <p:nvPr/>
          </p:nvSpPr>
          <p:spPr>
            <a:xfrm>
              <a:off x="934609" y="1969501"/>
              <a:ext cx="6995160" cy="3924300"/>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cxnSp>
          <p:nvCxnSpPr>
            <p:cNvPr id="6" name="Straight Connector 10">
              <a:extLst>
                <a:ext uri="{FF2B5EF4-FFF2-40B4-BE49-F238E27FC236}">
                  <a16:creationId xmlns:a16="http://schemas.microsoft.com/office/drawing/2014/main" id="{B006CBAF-7708-47AD-8307-7A82DB160E5B}"/>
                </a:ext>
              </a:extLst>
            </p:cNvPr>
            <p:cNvCxnSpPr>
              <a:stCxn id="5" idx="0"/>
              <a:endCxn id="5" idx="2"/>
            </p:cNvCxnSpPr>
            <p:nvPr/>
          </p:nvCxnSpPr>
          <p:spPr>
            <a:xfrm>
              <a:off x="4432189" y="1969501"/>
              <a:ext cx="0" cy="3924300"/>
            </a:xfrm>
            <a:prstGeom prst="line">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7" name="Oval 11">
              <a:extLst>
                <a:ext uri="{FF2B5EF4-FFF2-40B4-BE49-F238E27FC236}">
                  <a16:creationId xmlns:a16="http://schemas.microsoft.com/office/drawing/2014/main" id="{0CCFBB50-E87D-4333-BE3D-E9CE0E258CD0}"/>
                </a:ext>
              </a:extLst>
            </p:cNvPr>
            <p:cNvSpPr/>
            <p:nvPr/>
          </p:nvSpPr>
          <p:spPr>
            <a:xfrm>
              <a:off x="3789252" y="3288714"/>
              <a:ext cx="1285875" cy="1285875"/>
            </a:xfrm>
            <a:prstGeom prst="ellipse">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8" name="Rectangle 27">
              <a:extLst>
                <a:ext uri="{FF2B5EF4-FFF2-40B4-BE49-F238E27FC236}">
                  <a16:creationId xmlns:a16="http://schemas.microsoft.com/office/drawing/2014/main" id="{B251EF22-4FF5-4D60-B080-572D3E1F433E}"/>
                </a:ext>
              </a:extLst>
            </p:cNvPr>
            <p:cNvSpPr/>
            <p:nvPr/>
          </p:nvSpPr>
          <p:spPr>
            <a:xfrm>
              <a:off x="934609" y="2921000"/>
              <a:ext cx="976503" cy="2021302"/>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9" name="Rectangle 60">
              <a:extLst>
                <a:ext uri="{FF2B5EF4-FFF2-40B4-BE49-F238E27FC236}">
                  <a16:creationId xmlns:a16="http://schemas.microsoft.com/office/drawing/2014/main" id="{85A9F1DB-360B-4B76-81FE-EB6A8FDB425A}"/>
                </a:ext>
              </a:extLst>
            </p:cNvPr>
            <p:cNvSpPr/>
            <p:nvPr/>
          </p:nvSpPr>
          <p:spPr>
            <a:xfrm>
              <a:off x="934609" y="3371850"/>
              <a:ext cx="455819" cy="1119602"/>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0" name="Rectangle 61">
              <a:extLst>
                <a:ext uri="{FF2B5EF4-FFF2-40B4-BE49-F238E27FC236}">
                  <a16:creationId xmlns:a16="http://schemas.microsoft.com/office/drawing/2014/main" id="{A9A7EDB1-9530-4A26-A27F-3001F52BE48D}"/>
                </a:ext>
              </a:extLst>
            </p:cNvPr>
            <p:cNvSpPr/>
            <p:nvPr/>
          </p:nvSpPr>
          <p:spPr>
            <a:xfrm>
              <a:off x="6953250" y="2921000"/>
              <a:ext cx="976503" cy="2021302"/>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1" name="Rectangle 62">
              <a:extLst>
                <a:ext uri="{FF2B5EF4-FFF2-40B4-BE49-F238E27FC236}">
                  <a16:creationId xmlns:a16="http://schemas.microsoft.com/office/drawing/2014/main" id="{E9CCE4A2-D086-48C0-AF76-1F8E569EDBF6}"/>
                </a:ext>
              </a:extLst>
            </p:cNvPr>
            <p:cNvSpPr/>
            <p:nvPr/>
          </p:nvSpPr>
          <p:spPr>
            <a:xfrm>
              <a:off x="7473949" y="3371850"/>
              <a:ext cx="455819" cy="1119602"/>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2" name="Oval 63">
              <a:extLst>
                <a:ext uri="{FF2B5EF4-FFF2-40B4-BE49-F238E27FC236}">
                  <a16:creationId xmlns:a16="http://schemas.microsoft.com/office/drawing/2014/main" id="{45A54EF2-8D59-4967-ADD8-8FFDB39FF747}"/>
                </a:ext>
              </a:extLst>
            </p:cNvPr>
            <p:cNvSpPr/>
            <p:nvPr/>
          </p:nvSpPr>
          <p:spPr>
            <a:xfrm flipH="1" flipV="1">
              <a:off x="934609" y="5713019"/>
              <a:ext cx="180782" cy="180782"/>
            </a:xfrm>
            <a:custGeom>
              <a:avLst/>
              <a:gdLst>
                <a:gd name="connsiteX0" fmla="*/ 0 w 361564"/>
                <a:gd name="connsiteY0" fmla="*/ 180782 h 361564"/>
                <a:gd name="connsiteX1" fmla="*/ 180782 w 361564"/>
                <a:gd name="connsiteY1" fmla="*/ 0 h 361564"/>
                <a:gd name="connsiteX2" fmla="*/ 361564 w 361564"/>
                <a:gd name="connsiteY2" fmla="*/ 180782 h 361564"/>
                <a:gd name="connsiteX3" fmla="*/ 180782 w 361564"/>
                <a:gd name="connsiteY3" fmla="*/ 361564 h 361564"/>
                <a:gd name="connsiteX4" fmla="*/ 0 w 361564"/>
                <a:gd name="connsiteY4" fmla="*/ 180782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4" fmla="*/ 272222 w 361564"/>
                <a:gd name="connsiteY4" fmla="*/ 91440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0" fmla="*/ 361564 w 361564"/>
                <a:gd name="connsiteY0" fmla="*/ 0 h 180782"/>
                <a:gd name="connsiteX1" fmla="*/ 180782 w 361564"/>
                <a:gd name="connsiteY1" fmla="*/ 180782 h 180782"/>
                <a:gd name="connsiteX2" fmla="*/ 0 w 361564"/>
                <a:gd name="connsiteY2" fmla="*/ 0 h 180782"/>
                <a:gd name="connsiteX0" fmla="*/ 180782 w 180782"/>
                <a:gd name="connsiteY0" fmla="*/ 180782 h 180782"/>
                <a:gd name="connsiteX1" fmla="*/ 0 w 180782"/>
                <a:gd name="connsiteY1" fmla="*/ 0 h 180782"/>
              </a:gdLst>
              <a:ahLst/>
              <a:cxnLst>
                <a:cxn ang="0">
                  <a:pos x="connsiteX0" y="connsiteY0"/>
                </a:cxn>
                <a:cxn ang="0">
                  <a:pos x="connsiteX1" y="connsiteY1"/>
                </a:cxn>
              </a:cxnLst>
              <a:rect l="l" t="t" r="r" b="b"/>
              <a:pathLst>
                <a:path w="180782" h="180782">
                  <a:moveTo>
                    <a:pt x="180782" y="180782"/>
                  </a:moveTo>
                  <a:cubicBezTo>
                    <a:pt x="80939" y="180782"/>
                    <a:pt x="0" y="99843"/>
                    <a:pt x="0" y="0"/>
                  </a:cubicBezTo>
                </a:path>
              </a:pathLst>
            </a:cu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3" name="Oval 63">
              <a:extLst>
                <a:ext uri="{FF2B5EF4-FFF2-40B4-BE49-F238E27FC236}">
                  <a16:creationId xmlns:a16="http://schemas.microsoft.com/office/drawing/2014/main" id="{17C4A9E1-F482-42D4-852D-05C3635E3A24}"/>
                </a:ext>
              </a:extLst>
            </p:cNvPr>
            <p:cNvSpPr/>
            <p:nvPr/>
          </p:nvSpPr>
          <p:spPr>
            <a:xfrm flipH="1">
              <a:off x="934609" y="1969500"/>
              <a:ext cx="180782" cy="180782"/>
            </a:xfrm>
            <a:custGeom>
              <a:avLst/>
              <a:gdLst>
                <a:gd name="connsiteX0" fmla="*/ 0 w 361564"/>
                <a:gd name="connsiteY0" fmla="*/ 180782 h 361564"/>
                <a:gd name="connsiteX1" fmla="*/ 180782 w 361564"/>
                <a:gd name="connsiteY1" fmla="*/ 0 h 361564"/>
                <a:gd name="connsiteX2" fmla="*/ 361564 w 361564"/>
                <a:gd name="connsiteY2" fmla="*/ 180782 h 361564"/>
                <a:gd name="connsiteX3" fmla="*/ 180782 w 361564"/>
                <a:gd name="connsiteY3" fmla="*/ 361564 h 361564"/>
                <a:gd name="connsiteX4" fmla="*/ 0 w 361564"/>
                <a:gd name="connsiteY4" fmla="*/ 180782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4" fmla="*/ 272222 w 361564"/>
                <a:gd name="connsiteY4" fmla="*/ 91440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0" fmla="*/ 361564 w 361564"/>
                <a:gd name="connsiteY0" fmla="*/ 0 h 180782"/>
                <a:gd name="connsiteX1" fmla="*/ 180782 w 361564"/>
                <a:gd name="connsiteY1" fmla="*/ 180782 h 180782"/>
                <a:gd name="connsiteX2" fmla="*/ 0 w 361564"/>
                <a:gd name="connsiteY2" fmla="*/ 0 h 180782"/>
                <a:gd name="connsiteX0" fmla="*/ 180782 w 180782"/>
                <a:gd name="connsiteY0" fmla="*/ 180782 h 180782"/>
                <a:gd name="connsiteX1" fmla="*/ 0 w 180782"/>
                <a:gd name="connsiteY1" fmla="*/ 0 h 180782"/>
              </a:gdLst>
              <a:ahLst/>
              <a:cxnLst>
                <a:cxn ang="0">
                  <a:pos x="connsiteX0" y="connsiteY0"/>
                </a:cxn>
                <a:cxn ang="0">
                  <a:pos x="connsiteX1" y="connsiteY1"/>
                </a:cxn>
              </a:cxnLst>
              <a:rect l="l" t="t" r="r" b="b"/>
              <a:pathLst>
                <a:path w="180782" h="180782">
                  <a:moveTo>
                    <a:pt x="180782" y="180782"/>
                  </a:moveTo>
                  <a:cubicBezTo>
                    <a:pt x="80939" y="180782"/>
                    <a:pt x="0" y="99843"/>
                    <a:pt x="0" y="0"/>
                  </a:cubicBezTo>
                </a:path>
              </a:pathLst>
            </a:cu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4" name="Oval 63">
              <a:extLst>
                <a:ext uri="{FF2B5EF4-FFF2-40B4-BE49-F238E27FC236}">
                  <a16:creationId xmlns:a16="http://schemas.microsoft.com/office/drawing/2014/main" id="{5DEB5ED0-579E-45A9-98A7-7CC4DDAD09FC}"/>
                </a:ext>
              </a:extLst>
            </p:cNvPr>
            <p:cNvSpPr/>
            <p:nvPr/>
          </p:nvSpPr>
          <p:spPr>
            <a:xfrm flipV="1">
              <a:off x="7748971" y="5713019"/>
              <a:ext cx="180782" cy="180782"/>
            </a:xfrm>
            <a:custGeom>
              <a:avLst/>
              <a:gdLst>
                <a:gd name="connsiteX0" fmla="*/ 0 w 361564"/>
                <a:gd name="connsiteY0" fmla="*/ 180782 h 361564"/>
                <a:gd name="connsiteX1" fmla="*/ 180782 w 361564"/>
                <a:gd name="connsiteY1" fmla="*/ 0 h 361564"/>
                <a:gd name="connsiteX2" fmla="*/ 361564 w 361564"/>
                <a:gd name="connsiteY2" fmla="*/ 180782 h 361564"/>
                <a:gd name="connsiteX3" fmla="*/ 180782 w 361564"/>
                <a:gd name="connsiteY3" fmla="*/ 361564 h 361564"/>
                <a:gd name="connsiteX4" fmla="*/ 0 w 361564"/>
                <a:gd name="connsiteY4" fmla="*/ 180782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4" fmla="*/ 272222 w 361564"/>
                <a:gd name="connsiteY4" fmla="*/ 91440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0" fmla="*/ 361564 w 361564"/>
                <a:gd name="connsiteY0" fmla="*/ 0 h 180782"/>
                <a:gd name="connsiteX1" fmla="*/ 180782 w 361564"/>
                <a:gd name="connsiteY1" fmla="*/ 180782 h 180782"/>
                <a:gd name="connsiteX2" fmla="*/ 0 w 361564"/>
                <a:gd name="connsiteY2" fmla="*/ 0 h 180782"/>
                <a:gd name="connsiteX0" fmla="*/ 180782 w 180782"/>
                <a:gd name="connsiteY0" fmla="*/ 180782 h 180782"/>
                <a:gd name="connsiteX1" fmla="*/ 0 w 180782"/>
                <a:gd name="connsiteY1" fmla="*/ 0 h 180782"/>
              </a:gdLst>
              <a:ahLst/>
              <a:cxnLst>
                <a:cxn ang="0">
                  <a:pos x="connsiteX0" y="connsiteY0"/>
                </a:cxn>
                <a:cxn ang="0">
                  <a:pos x="connsiteX1" y="connsiteY1"/>
                </a:cxn>
              </a:cxnLst>
              <a:rect l="l" t="t" r="r" b="b"/>
              <a:pathLst>
                <a:path w="180782" h="180782">
                  <a:moveTo>
                    <a:pt x="180782" y="180782"/>
                  </a:moveTo>
                  <a:cubicBezTo>
                    <a:pt x="80939" y="180782"/>
                    <a:pt x="0" y="99843"/>
                    <a:pt x="0" y="0"/>
                  </a:cubicBezTo>
                </a:path>
              </a:pathLst>
            </a:cu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5" name="Oval 63">
              <a:extLst>
                <a:ext uri="{FF2B5EF4-FFF2-40B4-BE49-F238E27FC236}">
                  <a16:creationId xmlns:a16="http://schemas.microsoft.com/office/drawing/2014/main" id="{A1A58925-75C6-4745-8E2D-B2C45F9A3F5B}"/>
                </a:ext>
              </a:extLst>
            </p:cNvPr>
            <p:cNvSpPr/>
            <p:nvPr/>
          </p:nvSpPr>
          <p:spPr>
            <a:xfrm>
              <a:off x="7748971" y="1969500"/>
              <a:ext cx="180782" cy="180782"/>
            </a:xfrm>
            <a:custGeom>
              <a:avLst/>
              <a:gdLst>
                <a:gd name="connsiteX0" fmla="*/ 0 w 361564"/>
                <a:gd name="connsiteY0" fmla="*/ 180782 h 361564"/>
                <a:gd name="connsiteX1" fmla="*/ 180782 w 361564"/>
                <a:gd name="connsiteY1" fmla="*/ 0 h 361564"/>
                <a:gd name="connsiteX2" fmla="*/ 361564 w 361564"/>
                <a:gd name="connsiteY2" fmla="*/ 180782 h 361564"/>
                <a:gd name="connsiteX3" fmla="*/ 180782 w 361564"/>
                <a:gd name="connsiteY3" fmla="*/ 361564 h 361564"/>
                <a:gd name="connsiteX4" fmla="*/ 0 w 361564"/>
                <a:gd name="connsiteY4" fmla="*/ 180782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4" fmla="*/ 272222 w 361564"/>
                <a:gd name="connsiteY4" fmla="*/ 91440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0" fmla="*/ 361564 w 361564"/>
                <a:gd name="connsiteY0" fmla="*/ 0 h 180782"/>
                <a:gd name="connsiteX1" fmla="*/ 180782 w 361564"/>
                <a:gd name="connsiteY1" fmla="*/ 180782 h 180782"/>
                <a:gd name="connsiteX2" fmla="*/ 0 w 361564"/>
                <a:gd name="connsiteY2" fmla="*/ 0 h 180782"/>
                <a:gd name="connsiteX0" fmla="*/ 180782 w 180782"/>
                <a:gd name="connsiteY0" fmla="*/ 180782 h 180782"/>
                <a:gd name="connsiteX1" fmla="*/ 0 w 180782"/>
                <a:gd name="connsiteY1" fmla="*/ 0 h 180782"/>
              </a:gdLst>
              <a:ahLst/>
              <a:cxnLst>
                <a:cxn ang="0">
                  <a:pos x="connsiteX0" y="connsiteY0"/>
                </a:cxn>
                <a:cxn ang="0">
                  <a:pos x="connsiteX1" y="connsiteY1"/>
                </a:cxn>
              </a:cxnLst>
              <a:rect l="l" t="t" r="r" b="b"/>
              <a:pathLst>
                <a:path w="180782" h="180782">
                  <a:moveTo>
                    <a:pt x="180782" y="180782"/>
                  </a:moveTo>
                  <a:cubicBezTo>
                    <a:pt x="80939" y="180782"/>
                    <a:pt x="0" y="99843"/>
                    <a:pt x="0" y="0"/>
                  </a:cubicBezTo>
                </a:path>
              </a:pathLst>
            </a:cu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grpSp>
      <p:sp>
        <p:nvSpPr>
          <p:cNvPr id="16" name="Ellips 15">
            <a:extLst>
              <a:ext uri="{FF2B5EF4-FFF2-40B4-BE49-F238E27FC236}">
                <a16:creationId xmlns:a16="http://schemas.microsoft.com/office/drawing/2014/main" id="{7CEA95CA-657C-48DE-8DBF-7F7EF72FA207}"/>
              </a:ext>
            </a:extLst>
          </p:cNvPr>
          <p:cNvSpPr/>
          <p:nvPr/>
        </p:nvSpPr>
        <p:spPr>
          <a:xfrm>
            <a:off x="10325685" y="313203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0DB71144-8761-4AB7-A4E2-F0EF3B6AE675}"/>
              </a:ext>
            </a:extLst>
          </p:cNvPr>
          <p:cNvSpPr/>
          <p:nvPr/>
        </p:nvSpPr>
        <p:spPr>
          <a:xfrm>
            <a:off x="9519235" y="332643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A5A494D1-478F-4F88-B16D-30894F144650}"/>
              </a:ext>
            </a:extLst>
          </p:cNvPr>
          <p:cNvSpPr/>
          <p:nvPr/>
        </p:nvSpPr>
        <p:spPr>
          <a:xfrm>
            <a:off x="11171040" y="332643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25E70EA4-6BCF-4E4B-A5C0-7567ADA7F0DC}"/>
              </a:ext>
            </a:extLst>
          </p:cNvPr>
          <p:cNvSpPr/>
          <p:nvPr/>
        </p:nvSpPr>
        <p:spPr>
          <a:xfrm>
            <a:off x="9813159" y="417117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4A52DB49-BA0B-4885-9944-65E198005C5F}"/>
              </a:ext>
            </a:extLst>
          </p:cNvPr>
          <p:cNvSpPr/>
          <p:nvPr/>
        </p:nvSpPr>
        <p:spPr>
          <a:xfrm>
            <a:off x="10749667" y="417117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DA9A6683-A533-4253-9EAC-EA649CF49D48}"/>
              </a:ext>
            </a:extLst>
          </p:cNvPr>
          <p:cNvSpPr/>
          <p:nvPr/>
        </p:nvSpPr>
        <p:spPr>
          <a:xfrm>
            <a:off x="10325685" y="474451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9F41D5BA-3B15-42DD-BEF6-535D750F16E5}"/>
              </a:ext>
            </a:extLst>
          </p:cNvPr>
          <p:cNvSpPr/>
          <p:nvPr/>
        </p:nvSpPr>
        <p:spPr>
          <a:xfrm>
            <a:off x="9494378" y="533672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7388471E-BB6A-46F9-8990-CA622E924334}"/>
              </a:ext>
            </a:extLst>
          </p:cNvPr>
          <p:cNvSpPr/>
          <p:nvPr/>
        </p:nvSpPr>
        <p:spPr>
          <a:xfrm>
            <a:off x="10088858" y="558190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E9E61CC9-5D67-4C1D-AE6C-AF197ACEC3B5}"/>
              </a:ext>
            </a:extLst>
          </p:cNvPr>
          <p:cNvSpPr/>
          <p:nvPr/>
        </p:nvSpPr>
        <p:spPr>
          <a:xfrm>
            <a:off x="10698004" y="559100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A33E80CD-9024-4CFD-A969-3F75CB74AD3D}"/>
              </a:ext>
            </a:extLst>
          </p:cNvPr>
          <p:cNvSpPr/>
          <p:nvPr/>
        </p:nvSpPr>
        <p:spPr>
          <a:xfrm>
            <a:off x="11193289" y="533672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3FD37E1C-1ACD-495A-A5D2-974221BB078F}"/>
              </a:ext>
            </a:extLst>
          </p:cNvPr>
          <p:cNvSpPr/>
          <p:nvPr/>
        </p:nvSpPr>
        <p:spPr>
          <a:xfrm>
            <a:off x="9343807" y="3195335"/>
            <a:ext cx="690815" cy="616765"/>
          </a:xfrm>
          <a:prstGeom prst="ellipse">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5B745E7D-A63D-417A-B4AD-B2DA26359501}"/>
              </a:ext>
            </a:extLst>
          </p:cNvPr>
          <p:cNvSpPr/>
          <p:nvPr/>
        </p:nvSpPr>
        <p:spPr>
          <a:xfrm>
            <a:off x="10325684" y="6217876"/>
            <a:ext cx="337625" cy="337625"/>
          </a:xfrm>
          <a:prstGeom prst="ellipse">
            <a:avLst/>
          </a:prstGeom>
          <a:solidFill>
            <a:srgbClr val="D08E1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28" name="Ellips 27">
            <a:extLst>
              <a:ext uri="{FF2B5EF4-FFF2-40B4-BE49-F238E27FC236}">
                <a16:creationId xmlns:a16="http://schemas.microsoft.com/office/drawing/2014/main" id="{3212819D-D346-4C35-966C-0AD1B0B9E000}"/>
              </a:ext>
            </a:extLst>
          </p:cNvPr>
          <p:cNvSpPr/>
          <p:nvPr/>
        </p:nvSpPr>
        <p:spPr>
          <a:xfrm>
            <a:off x="11009375" y="3170825"/>
            <a:ext cx="690815" cy="616765"/>
          </a:xfrm>
          <a:prstGeom prst="ellipse">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Rubrik 1">
            <a:extLst>
              <a:ext uri="{FF2B5EF4-FFF2-40B4-BE49-F238E27FC236}">
                <a16:creationId xmlns:a16="http://schemas.microsoft.com/office/drawing/2014/main" id="{19852397-06E3-4A12-8F7A-3221DCF1C728}"/>
              </a:ext>
            </a:extLst>
          </p:cNvPr>
          <p:cNvSpPr txBox="1">
            <a:spLocks/>
          </p:cNvSpPr>
          <p:nvPr/>
        </p:nvSpPr>
        <p:spPr>
          <a:xfrm>
            <a:off x="7748778" y="753228"/>
            <a:ext cx="2672479"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0" i="0" u="none" strike="noStrike" kern="1200" cap="none" spc="0" normalizeH="0" baseline="0" noProof="0" dirty="0">
                <a:ln>
                  <a:noFill/>
                </a:ln>
                <a:solidFill>
                  <a:srgbClr val="FFFFFF"/>
                </a:solidFill>
                <a:effectLst/>
                <a:uLnTx/>
                <a:uFillTx/>
                <a:latin typeface="Trebuchet MS" panose="020B0603020202020204"/>
                <a:ea typeface="+mj-ea"/>
                <a:cs typeface="+mj-cs"/>
              </a:rPr>
              <a:t>Frågestund</a:t>
            </a:r>
          </a:p>
        </p:txBody>
      </p:sp>
    </p:spTree>
    <p:extLst>
      <p:ext uri="{BB962C8B-B14F-4D97-AF65-F5344CB8AC3E}">
        <p14:creationId xmlns:p14="http://schemas.microsoft.com/office/powerpoint/2010/main" val="2569706393"/>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FE9BC6-76EC-508A-2444-004072EE9724}"/>
              </a:ext>
            </a:extLst>
          </p:cNvPr>
          <p:cNvSpPr>
            <a:spLocks noGrp="1"/>
          </p:cNvSpPr>
          <p:nvPr>
            <p:ph type="title"/>
          </p:nvPr>
        </p:nvSpPr>
        <p:spPr>
          <a:xfrm>
            <a:off x="1170256" y="592180"/>
            <a:ext cx="8911687" cy="810795"/>
          </a:xfrm>
        </p:spPr>
        <p:txBody>
          <a:bodyPr>
            <a:noAutofit/>
          </a:bodyPr>
          <a:lstStyle/>
          <a:p>
            <a:pPr algn="ctr"/>
            <a:r>
              <a:rPr lang="sv-SE" sz="4800" b="1" dirty="0">
                <a:solidFill>
                  <a:schemeClr val="tx1"/>
                </a:solidFill>
              </a:rPr>
              <a:t>Bollsida</a:t>
            </a:r>
          </a:p>
        </p:txBody>
      </p:sp>
      <p:sp>
        <p:nvSpPr>
          <p:cNvPr id="3" name="Platshållare för innehåll 2">
            <a:extLst>
              <a:ext uri="{FF2B5EF4-FFF2-40B4-BE49-F238E27FC236}">
                <a16:creationId xmlns:a16="http://schemas.microsoft.com/office/drawing/2014/main" id="{8022D0E9-8895-9C9D-A328-DD1C0B52B23B}"/>
              </a:ext>
            </a:extLst>
          </p:cNvPr>
          <p:cNvSpPr>
            <a:spLocks noGrp="1"/>
          </p:cNvSpPr>
          <p:nvPr>
            <p:ph idx="1"/>
          </p:nvPr>
        </p:nvSpPr>
        <p:spPr>
          <a:xfrm>
            <a:off x="1077911" y="2082800"/>
            <a:ext cx="6177061" cy="3777622"/>
          </a:xfrm>
        </p:spPr>
        <p:txBody>
          <a:bodyPr/>
          <a:lstStyle/>
          <a:p>
            <a:pPr algn="l"/>
            <a:r>
              <a:rPr lang="sv-SE" b="0" i="0" dirty="0">
                <a:solidFill>
                  <a:schemeClr val="tx1"/>
                </a:solidFill>
                <a:effectLst/>
                <a:latin typeface="Stag Sans"/>
              </a:rPr>
              <a:t>Planen kan delas på mitten i sidled med bollsida och icke bollsida.</a:t>
            </a:r>
          </a:p>
          <a:p>
            <a:pPr algn="l"/>
            <a:r>
              <a:rPr lang="sv-SE" b="0" i="0" dirty="0">
                <a:solidFill>
                  <a:schemeClr val="tx1"/>
                </a:solidFill>
                <a:effectLst/>
                <a:latin typeface="Stag Sans"/>
              </a:rPr>
              <a:t>Indelningen syftar främst till att underlätta kommunikationen. Korridorerna har samma namn på båda sidorna och bollsida/icke bollsida gör det möjligt att förtydliga vilken sida som åsyftas. Ett lag kan till exempel ha som princip att när markera på bollsidan men avståndsmarkera på icke bollsidan</a:t>
            </a:r>
          </a:p>
          <a:p>
            <a:pPr algn="l">
              <a:buFont typeface="Arial" panose="020B0604020202020204" pitchFamily="34" charset="0"/>
              <a:buChar char="•"/>
            </a:pPr>
            <a:r>
              <a:rPr lang="sv-SE" b="0" i="0" dirty="0">
                <a:solidFill>
                  <a:schemeClr val="tx1"/>
                </a:solidFill>
                <a:effectLst/>
                <a:latin typeface="Stag Sans"/>
              </a:rPr>
              <a:t>Bollsida = sidan av planen där bollen är</a:t>
            </a:r>
          </a:p>
          <a:p>
            <a:pPr algn="l">
              <a:buFont typeface="Arial" panose="020B0604020202020204" pitchFamily="34" charset="0"/>
              <a:buChar char="•"/>
            </a:pPr>
            <a:r>
              <a:rPr lang="sv-SE" dirty="0">
                <a:solidFill>
                  <a:schemeClr val="tx1"/>
                </a:solidFill>
                <a:latin typeface="Stag Sans"/>
              </a:rPr>
              <a:t>I</a:t>
            </a:r>
            <a:r>
              <a:rPr lang="sv-SE" b="0" i="0" dirty="0">
                <a:solidFill>
                  <a:schemeClr val="tx1"/>
                </a:solidFill>
                <a:effectLst/>
                <a:latin typeface="Stag Sans"/>
              </a:rPr>
              <a:t>cke bollsida = sidan av planen där bollen inte är</a:t>
            </a:r>
            <a:r>
              <a:rPr lang="sv-SE" b="0" i="0" dirty="0">
                <a:solidFill>
                  <a:srgbClr val="1F1F1F"/>
                </a:solidFill>
                <a:effectLst/>
                <a:latin typeface="Stag Sans"/>
              </a:rPr>
              <a:t>.</a:t>
            </a:r>
          </a:p>
          <a:p>
            <a:endParaRPr lang="sv-SE" dirty="0"/>
          </a:p>
        </p:txBody>
      </p:sp>
      <p:pic>
        <p:nvPicPr>
          <p:cNvPr id="1026" name="Picture 2">
            <a:extLst>
              <a:ext uri="{FF2B5EF4-FFF2-40B4-BE49-F238E27FC236}">
                <a16:creationId xmlns:a16="http://schemas.microsoft.com/office/drawing/2014/main" id="{E196006A-AA6F-93E0-1804-F6F4891366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3491" y="2082800"/>
            <a:ext cx="3220598" cy="3777622"/>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descr="En bild som visar Grafik, logotyp, symbol, skiss&#10;&#10;Automatiskt genererad beskrivning">
            <a:extLst>
              <a:ext uri="{FF2B5EF4-FFF2-40B4-BE49-F238E27FC236}">
                <a16:creationId xmlns:a16="http://schemas.microsoft.com/office/drawing/2014/main" id="{6C7273B5-17D9-655E-07B4-1318832DA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2041295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8" name="Ellips 7">
            <a:extLst>
              <a:ext uri="{FF2B5EF4-FFF2-40B4-BE49-F238E27FC236}">
                <a16:creationId xmlns:a16="http://schemas.microsoft.com/office/drawing/2014/main" id="{BEF8BDA5-E1B7-42C9-90E6-04A7954ABEA5}"/>
              </a:ext>
            </a:extLst>
          </p:cNvPr>
          <p:cNvSpPr/>
          <p:nvPr/>
        </p:nvSpPr>
        <p:spPr>
          <a:xfrm>
            <a:off x="1729005" y="386273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234122" y="147483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3957101" y="427648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3957101" y="234201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5965030" y="324130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2234122" y="514402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16" name="Bildobjekt 15">
            <a:extLst>
              <a:ext uri="{FF2B5EF4-FFF2-40B4-BE49-F238E27FC236}">
                <a16:creationId xmlns:a16="http://schemas.microsoft.com/office/drawing/2014/main" id="{622818A3-80E1-45D6-BCCF-2A7824EDF4E6}"/>
              </a:ext>
            </a:extLst>
          </p:cNvPr>
          <p:cNvPicPr>
            <a:picLocks noChangeAspect="1"/>
          </p:cNvPicPr>
          <p:nvPr/>
        </p:nvPicPr>
        <p:blipFill>
          <a:blip r:embed="rId4"/>
          <a:stretch>
            <a:fillRect/>
          </a:stretch>
        </p:blipFill>
        <p:spPr>
          <a:xfrm rot="5400000">
            <a:off x="5890995" y="-493783"/>
            <a:ext cx="3438592" cy="7820978"/>
          </a:xfrm>
          <a:prstGeom prst="rect">
            <a:avLst/>
          </a:prstGeom>
          <a:effectLst>
            <a:glow rad="127000">
              <a:schemeClr val="accent1">
                <a:alpha val="0"/>
              </a:schemeClr>
            </a:glow>
          </a:effectLst>
        </p:spPr>
      </p:pic>
      <p:pic>
        <p:nvPicPr>
          <p:cNvPr id="21" name="Bildobjekt 20">
            <a:extLst>
              <a:ext uri="{FF2B5EF4-FFF2-40B4-BE49-F238E27FC236}">
                <a16:creationId xmlns:a16="http://schemas.microsoft.com/office/drawing/2014/main" id="{C8C3F544-C1AE-4C66-8F30-54789DD951BE}"/>
              </a:ext>
            </a:extLst>
          </p:cNvPr>
          <p:cNvPicPr>
            <a:picLocks noChangeAspect="1"/>
          </p:cNvPicPr>
          <p:nvPr/>
        </p:nvPicPr>
        <p:blipFill>
          <a:blip r:embed="rId4"/>
          <a:stretch>
            <a:fillRect/>
          </a:stretch>
        </p:blipFill>
        <p:spPr>
          <a:xfrm rot="5400000">
            <a:off x="6503704" y="-3309162"/>
            <a:ext cx="1039362" cy="8976588"/>
          </a:xfrm>
          <a:prstGeom prst="rect">
            <a:avLst/>
          </a:prstGeom>
          <a:effectLst>
            <a:glow rad="127000">
              <a:schemeClr val="accent1">
                <a:alpha val="0"/>
              </a:schemeClr>
            </a:glow>
          </a:effectLst>
        </p:spPr>
      </p:pic>
      <p:pic>
        <p:nvPicPr>
          <p:cNvPr id="22" name="Bildobjekt 21">
            <a:extLst>
              <a:ext uri="{FF2B5EF4-FFF2-40B4-BE49-F238E27FC236}">
                <a16:creationId xmlns:a16="http://schemas.microsoft.com/office/drawing/2014/main" id="{638CB845-6724-4BEE-BA07-C8B921066866}"/>
              </a:ext>
            </a:extLst>
          </p:cNvPr>
          <p:cNvPicPr>
            <a:picLocks noChangeAspect="1"/>
          </p:cNvPicPr>
          <p:nvPr/>
        </p:nvPicPr>
        <p:blipFill>
          <a:blip r:embed="rId4"/>
          <a:stretch>
            <a:fillRect/>
          </a:stretch>
        </p:blipFill>
        <p:spPr>
          <a:xfrm rot="5400000">
            <a:off x="6488778" y="1175153"/>
            <a:ext cx="1058603" cy="8987197"/>
          </a:xfrm>
          <a:prstGeom prst="rect">
            <a:avLst/>
          </a:prstGeom>
          <a:effectLst>
            <a:glow rad="127000">
              <a:schemeClr val="accent1">
                <a:alpha val="0"/>
              </a:schemeClr>
            </a:glow>
          </a:effectLst>
        </p:spPr>
      </p:pic>
      <p:sp>
        <p:nvSpPr>
          <p:cNvPr id="26" name="Rektangel 25">
            <a:extLst>
              <a:ext uri="{FF2B5EF4-FFF2-40B4-BE49-F238E27FC236}">
                <a16:creationId xmlns:a16="http://schemas.microsoft.com/office/drawing/2014/main" id="{885C6519-CC8B-4DE5-ABD1-C92829C846A1}"/>
              </a:ext>
            </a:extLst>
          </p:cNvPr>
          <p:cNvSpPr/>
          <p:nvPr/>
        </p:nvSpPr>
        <p:spPr>
          <a:xfrm>
            <a:off x="4233017" y="137674"/>
            <a:ext cx="4258638" cy="8091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Rektangel 24">
            <a:extLst>
              <a:ext uri="{FF2B5EF4-FFF2-40B4-BE49-F238E27FC236}">
                <a16:creationId xmlns:a16="http://schemas.microsoft.com/office/drawing/2014/main" id="{4F890EE9-67AD-46D9-B1A1-3533DF589699}"/>
              </a:ext>
            </a:extLst>
          </p:cNvPr>
          <p:cNvSpPr/>
          <p:nvPr/>
        </p:nvSpPr>
        <p:spPr>
          <a:xfrm>
            <a:off x="4292698" y="249875"/>
            <a:ext cx="4139275" cy="584775"/>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w="0"/>
                <a:solidFill>
                  <a:srgbClr val="FFFFFF"/>
                </a:solidFill>
                <a:effectLst>
                  <a:outerShdw blurRad="38100" dist="19050" dir="2700000" algn="tl" rotWithShape="0">
                    <a:srgbClr val="000000">
                      <a:alpha val="40000"/>
                    </a:srgbClr>
                  </a:outerShdw>
                </a:effectLst>
                <a:uLnTx/>
                <a:uFillTx/>
                <a:latin typeface="Rockwell Extra Bold" panose="02060903040505020403" pitchFamily="18" charset="0"/>
                <a:ea typeface="+mn-ea"/>
                <a:cs typeface="+mn-cs"/>
              </a:rPr>
              <a:t>Rörelsemönster</a:t>
            </a:r>
          </a:p>
        </p:txBody>
      </p:sp>
      <p:sp>
        <p:nvSpPr>
          <p:cNvPr id="19" name="Ellips 18">
            <a:extLst>
              <a:ext uri="{FF2B5EF4-FFF2-40B4-BE49-F238E27FC236}">
                <a16:creationId xmlns:a16="http://schemas.microsoft.com/office/drawing/2014/main" id="{2E30FE1B-B0D1-4555-81DB-D2C261F523E8}"/>
              </a:ext>
            </a:extLst>
          </p:cNvPr>
          <p:cNvSpPr/>
          <p:nvPr/>
        </p:nvSpPr>
        <p:spPr>
          <a:xfrm>
            <a:off x="5014526" y="4853041"/>
            <a:ext cx="945448" cy="919582"/>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6" name="Ellips 5">
            <a:extLst>
              <a:ext uri="{FF2B5EF4-FFF2-40B4-BE49-F238E27FC236}">
                <a16:creationId xmlns:a16="http://schemas.microsoft.com/office/drawing/2014/main" id="{62D7E807-BF54-4446-8941-41534B174530}"/>
              </a:ext>
            </a:extLst>
          </p:cNvPr>
          <p:cNvSpPr/>
          <p:nvPr/>
        </p:nvSpPr>
        <p:spPr>
          <a:xfrm>
            <a:off x="1735270" y="276888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461585" y="32381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4FCD35A9-B099-4996-B0EA-688A7059E1C7}"/>
              </a:ext>
            </a:extLst>
          </p:cNvPr>
          <p:cNvSpPr/>
          <p:nvPr/>
        </p:nvSpPr>
        <p:spPr>
          <a:xfrm>
            <a:off x="5014526" y="1241114"/>
            <a:ext cx="945448" cy="919582"/>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F61737A-B924-476B-B23D-8A23DEC16C84}"/>
              </a:ext>
            </a:extLst>
          </p:cNvPr>
          <p:cNvSpPr/>
          <p:nvPr/>
        </p:nvSpPr>
        <p:spPr>
          <a:xfrm>
            <a:off x="5336584" y="153083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C3C78D16-C43D-4F58-83E3-31FDBEF7E90F}"/>
              </a:ext>
            </a:extLst>
          </p:cNvPr>
          <p:cNvSpPr/>
          <p:nvPr/>
        </p:nvSpPr>
        <p:spPr>
          <a:xfrm>
            <a:off x="5318437" y="514655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23216273"/>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6B031E-0423-4900-BDEF-C81CA0EA76B6}"/>
              </a:ext>
            </a:extLst>
          </p:cNvPr>
          <p:cNvSpPr>
            <a:spLocks noGrp="1"/>
          </p:cNvSpPr>
          <p:nvPr>
            <p:ph type="title"/>
          </p:nvPr>
        </p:nvSpPr>
        <p:spPr/>
        <p:txBody>
          <a:bodyPr/>
          <a:lstStyle/>
          <a:p>
            <a:r>
              <a:rPr lang="sv-SE" dirty="0"/>
              <a:t>Anfallsspel – Vända på spel</a:t>
            </a:r>
          </a:p>
        </p:txBody>
      </p:sp>
      <p:sp>
        <p:nvSpPr>
          <p:cNvPr id="3" name="Platshållare för innehåll 2">
            <a:extLst>
              <a:ext uri="{FF2B5EF4-FFF2-40B4-BE49-F238E27FC236}">
                <a16:creationId xmlns:a16="http://schemas.microsoft.com/office/drawing/2014/main" id="{E723CDDD-688F-4436-8B53-500E017465A4}"/>
              </a:ext>
            </a:extLst>
          </p:cNvPr>
          <p:cNvSpPr>
            <a:spLocks noGrp="1"/>
          </p:cNvSpPr>
          <p:nvPr>
            <p:ph idx="1"/>
          </p:nvPr>
        </p:nvSpPr>
        <p:spPr/>
        <p:txBody>
          <a:bodyPr/>
          <a:lstStyle/>
          <a:p>
            <a:r>
              <a:rPr lang="sv-SE" dirty="0"/>
              <a:t>Kommer vi till en kontring måste vi värdera när det finns möjlighet offensivt att fortsätta eller om vi ska börja en speluppbyggnad istället.</a:t>
            </a:r>
          </a:p>
        </p:txBody>
      </p:sp>
    </p:spTree>
    <p:extLst>
      <p:ext uri="{BB962C8B-B14F-4D97-AF65-F5344CB8AC3E}">
        <p14:creationId xmlns:p14="http://schemas.microsoft.com/office/powerpoint/2010/main" val="3660486066"/>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5113823" y="200096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4246230" y="352858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4547720" y="479343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4717585" y="307204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7806825" y="361872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8322645" y="234072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7637501" y="542973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5927187" y="357893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7637501" y="502383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531975" y="129369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6240836" y="241000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149626" y="255617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4885345" y="467557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8457113" y="468787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8491458" y="378937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8144450" y="224119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270115" y="318625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7962180" y="543533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6409649" y="298131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6E1C7F3-49D9-4D9C-B54C-150C95903C13}"/>
              </a:ext>
            </a:extLst>
          </p:cNvPr>
          <p:cNvSpPr/>
          <p:nvPr/>
        </p:nvSpPr>
        <p:spPr>
          <a:xfrm>
            <a:off x="6129169" y="406820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2B274673-AD31-4368-AD49-A34E160E09EF}"/>
              </a:ext>
            </a:extLst>
          </p:cNvPr>
          <p:cNvSpPr/>
          <p:nvPr/>
        </p:nvSpPr>
        <p:spPr>
          <a:xfrm>
            <a:off x="5612525" y="332751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2543290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5927187" y="236892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5723048" y="397917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5891860" y="555780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5592161" y="318958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8673082" y="400567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9047605" y="270101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8751791" y="551694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6987348" y="400567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8856311" y="493803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6488198" y="200490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7568367" y="332751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6060672" y="271093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5153481" y="502383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9385230" y="502383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9326176" y="385426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8722911" y="259771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5254536" y="349633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9067876" y="551694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7156161" y="349633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6E1C7F3-49D9-4D9C-B54C-150C95903C13}"/>
              </a:ext>
            </a:extLst>
          </p:cNvPr>
          <p:cNvSpPr/>
          <p:nvPr/>
        </p:nvSpPr>
        <p:spPr>
          <a:xfrm>
            <a:off x="6818536" y="419188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2B274673-AD31-4368-AD49-A34E160E09EF}"/>
              </a:ext>
            </a:extLst>
          </p:cNvPr>
          <p:cNvSpPr/>
          <p:nvPr/>
        </p:nvSpPr>
        <p:spPr>
          <a:xfrm>
            <a:off x="6144481" y="38268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2314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6433652" y="287500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5810094" y="490704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7242306" y="557670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5706776" y="379601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8801115" y="418827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9047605" y="270101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9567500" y="549509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7737179" y="430244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9047604" y="490293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6488198" y="200490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7568367" y="332751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6060672" y="271093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464768" y="507585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9567500" y="502383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9326176" y="385426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8722911" y="259771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5254536" y="349633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9403853" y="5449244"/>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7156161" y="349633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6E1C7F3-49D9-4D9C-B54C-150C95903C13}"/>
              </a:ext>
            </a:extLst>
          </p:cNvPr>
          <p:cNvSpPr/>
          <p:nvPr/>
        </p:nvSpPr>
        <p:spPr>
          <a:xfrm>
            <a:off x="7517626" y="460251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2B274673-AD31-4368-AD49-A34E160E09EF}"/>
              </a:ext>
            </a:extLst>
          </p:cNvPr>
          <p:cNvSpPr/>
          <p:nvPr/>
        </p:nvSpPr>
        <p:spPr>
          <a:xfrm>
            <a:off x="6662168" y="413363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16217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6433652" y="287500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5810094" y="490704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7568367" y="558613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5706776" y="379601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8801115" y="418827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9047605" y="270101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9567500" y="549509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7737179" y="430244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9138740" y="482762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6488198" y="200490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7568367" y="332751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6060672" y="271093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464768" y="507585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9567500" y="515746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9326176" y="385426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8722911" y="259771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5254536" y="349633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7905991" y="5669495"/>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7156161" y="349633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6E1C7F3-49D9-4D9C-B54C-150C95903C13}"/>
              </a:ext>
            </a:extLst>
          </p:cNvPr>
          <p:cNvSpPr/>
          <p:nvPr/>
        </p:nvSpPr>
        <p:spPr>
          <a:xfrm>
            <a:off x="7517626" y="460251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2B274673-AD31-4368-AD49-A34E160E09EF}"/>
              </a:ext>
            </a:extLst>
          </p:cNvPr>
          <p:cNvSpPr/>
          <p:nvPr/>
        </p:nvSpPr>
        <p:spPr>
          <a:xfrm>
            <a:off x="6662168" y="413363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55993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DBC64E-3932-4608-8265-D0D4D47A41AA}"/>
              </a:ext>
            </a:extLst>
          </p:cNvPr>
          <p:cNvSpPr>
            <a:spLocks noGrp="1"/>
          </p:cNvSpPr>
          <p:nvPr>
            <p:ph type="title"/>
          </p:nvPr>
        </p:nvSpPr>
        <p:spPr/>
        <p:txBody>
          <a:bodyPr/>
          <a:lstStyle/>
          <a:p>
            <a:r>
              <a:rPr lang="sv-SE" dirty="0"/>
              <a:t>Kontring</a:t>
            </a:r>
          </a:p>
        </p:txBody>
      </p:sp>
      <p:sp>
        <p:nvSpPr>
          <p:cNvPr id="3" name="Platshållare för innehåll 2">
            <a:extLst>
              <a:ext uri="{FF2B5EF4-FFF2-40B4-BE49-F238E27FC236}">
                <a16:creationId xmlns:a16="http://schemas.microsoft.com/office/drawing/2014/main" id="{819E5444-ECDB-490D-B13E-EF27573168F6}"/>
              </a:ext>
            </a:extLst>
          </p:cNvPr>
          <p:cNvSpPr>
            <a:spLocks noGrp="1"/>
          </p:cNvSpPr>
          <p:nvPr>
            <p:ph idx="1"/>
          </p:nvPr>
        </p:nvSpPr>
        <p:spPr/>
        <p:txBody>
          <a:bodyPr/>
          <a:lstStyle/>
          <a:p>
            <a:r>
              <a:rPr lang="sv-SE" dirty="0"/>
              <a:t>Löpning med boll</a:t>
            </a:r>
          </a:p>
          <a:p>
            <a:endParaRPr lang="sv-SE" dirty="0"/>
          </a:p>
          <a:p>
            <a:r>
              <a:rPr lang="sv-SE" dirty="0"/>
              <a:t>Blick</a:t>
            </a:r>
          </a:p>
          <a:p>
            <a:endParaRPr lang="sv-SE" dirty="0"/>
          </a:p>
          <a:p>
            <a:r>
              <a:rPr lang="sv-SE" dirty="0"/>
              <a:t>Trampa förbi</a:t>
            </a:r>
          </a:p>
          <a:p>
            <a:endParaRPr lang="sv-SE" dirty="0"/>
          </a:p>
          <a:p>
            <a:endParaRPr lang="sv-SE" dirty="0"/>
          </a:p>
        </p:txBody>
      </p:sp>
    </p:spTree>
    <p:extLst>
      <p:ext uri="{BB962C8B-B14F-4D97-AF65-F5344CB8AC3E}">
        <p14:creationId xmlns:p14="http://schemas.microsoft.com/office/powerpoint/2010/main" val="410468777"/>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864FE0-D106-43DD-8D74-87FD6F31C9B2}"/>
              </a:ext>
            </a:extLst>
          </p:cNvPr>
          <p:cNvSpPr>
            <a:spLocks noGrp="1"/>
          </p:cNvSpPr>
          <p:nvPr>
            <p:ph type="title"/>
          </p:nvPr>
        </p:nvSpPr>
        <p:spPr/>
        <p:txBody>
          <a:bodyPr/>
          <a:lstStyle/>
          <a:p>
            <a:r>
              <a:rPr lang="sv-SE" dirty="0"/>
              <a:t>Trampa förbi motståndare</a:t>
            </a:r>
          </a:p>
        </p:txBody>
      </p:sp>
      <p:sp>
        <p:nvSpPr>
          <p:cNvPr id="3" name="Platshållare för innehåll 2">
            <a:extLst>
              <a:ext uri="{FF2B5EF4-FFF2-40B4-BE49-F238E27FC236}">
                <a16:creationId xmlns:a16="http://schemas.microsoft.com/office/drawing/2014/main" id="{FC628522-D971-4B42-B7A6-D651BEFB3A1E}"/>
              </a:ext>
            </a:extLst>
          </p:cNvPr>
          <p:cNvSpPr>
            <a:spLocks noGrp="1"/>
          </p:cNvSpPr>
          <p:nvPr>
            <p:ph idx="1"/>
          </p:nvPr>
        </p:nvSpPr>
        <p:spPr/>
        <p:txBody>
          <a:bodyPr/>
          <a:lstStyle/>
          <a:p>
            <a:r>
              <a:rPr lang="sv-SE" dirty="0"/>
              <a:t>Hur kan vi på ett smart sätt komma förbi vår motståndare och sakta ner henne på samma gång i en kontring?</a:t>
            </a:r>
          </a:p>
        </p:txBody>
      </p:sp>
      <p:sp>
        <p:nvSpPr>
          <p:cNvPr id="4" name="Rubrik 1">
            <a:extLst>
              <a:ext uri="{FF2B5EF4-FFF2-40B4-BE49-F238E27FC236}">
                <a16:creationId xmlns:a16="http://schemas.microsoft.com/office/drawing/2014/main" id="{DFDBB553-3763-409B-BA55-2BC9F7D05D6B}"/>
              </a:ext>
            </a:extLst>
          </p:cNvPr>
          <p:cNvSpPr txBox="1">
            <a:spLocks/>
          </p:cNvSpPr>
          <p:nvPr/>
        </p:nvSpPr>
        <p:spPr>
          <a:xfrm>
            <a:off x="7748778" y="753228"/>
            <a:ext cx="2672479"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0" i="0" u="none" strike="noStrike" kern="1200" cap="none" spc="0" normalizeH="0" baseline="0" noProof="0" dirty="0">
                <a:ln>
                  <a:noFill/>
                </a:ln>
                <a:solidFill>
                  <a:srgbClr val="FFFFFF"/>
                </a:solidFill>
                <a:effectLst/>
                <a:uLnTx/>
                <a:uFillTx/>
                <a:latin typeface="Trebuchet MS" panose="020B0603020202020204"/>
                <a:ea typeface="+mj-ea"/>
                <a:cs typeface="+mj-cs"/>
              </a:rPr>
              <a:t>Frågestund</a:t>
            </a:r>
          </a:p>
        </p:txBody>
      </p:sp>
    </p:spTree>
    <p:extLst>
      <p:ext uri="{BB962C8B-B14F-4D97-AF65-F5344CB8AC3E}">
        <p14:creationId xmlns:p14="http://schemas.microsoft.com/office/powerpoint/2010/main" val="3559840136"/>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344954" y="265242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084680" y="433795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747055" y="536146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355166" y="340134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194329" y="363768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5662740" y="30326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107655" y="519431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3782658" y="367457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5574238" y="526651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662740" y="236892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294539" y="427854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3782657" y="232410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3253492" y="485669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489479" y="451906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6455915" y="357893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436413" y="271873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270115" y="318625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5028632" y="4606267"/>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4294539" y="295365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6E1C7F3-49D9-4D9C-B54C-150C95903C13}"/>
              </a:ext>
            </a:extLst>
          </p:cNvPr>
          <p:cNvSpPr/>
          <p:nvPr/>
        </p:nvSpPr>
        <p:spPr>
          <a:xfrm>
            <a:off x="4707153" y="433795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2B274673-AD31-4368-AD49-A34E160E09EF}"/>
              </a:ext>
            </a:extLst>
          </p:cNvPr>
          <p:cNvSpPr/>
          <p:nvPr/>
        </p:nvSpPr>
        <p:spPr>
          <a:xfrm>
            <a:off x="4195199" y="352387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cxnSp>
        <p:nvCxnSpPr>
          <p:cNvPr id="4" name="Rak pilkoppling 3">
            <a:extLst>
              <a:ext uri="{FF2B5EF4-FFF2-40B4-BE49-F238E27FC236}">
                <a16:creationId xmlns:a16="http://schemas.microsoft.com/office/drawing/2014/main" id="{299B5FA7-C6A7-40FF-AF19-75E99F5A7815}"/>
              </a:ext>
            </a:extLst>
          </p:cNvPr>
          <p:cNvCxnSpPr>
            <a:cxnSpLocks/>
          </p:cNvCxnSpPr>
          <p:nvPr/>
        </p:nvCxnSpPr>
        <p:spPr>
          <a:xfrm>
            <a:off x="5221040" y="4704044"/>
            <a:ext cx="1606064" cy="4025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43631405"/>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344954" y="265242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084680" y="433795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747055" y="536146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355166" y="340134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194329" y="363768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5662740" y="30326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605225" y="508147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3782658" y="367457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5574238" y="526651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662740" y="236892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294539" y="427854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3782657" y="232410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3253492" y="485669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489479" y="451906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6455915" y="357893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436413" y="271873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270115" y="318625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6851715" y="5031095"/>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4294539" y="295365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6E1C7F3-49D9-4D9C-B54C-150C95903C13}"/>
              </a:ext>
            </a:extLst>
          </p:cNvPr>
          <p:cNvSpPr/>
          <p:nvPr/>
        </p:nvSpPr>
        <p:spPr>
          <a:xfrm>
            <a:off x="4707153" y="433795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2B274673-AD31-4368-AD49-A34E160E09EF}"/>
              </a:ext>
            </a:extLst>
          </p:cNvPr>
          <p:cNvSpPr/>
          <p:nvPr/>
        </p:nvSpPr>
        <p:spPr>
          <a:xfrm>
            <a:off x="4195199" y="352387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cxnSp>
        <p:nvCxnSpPr>
          <p:cNvPr id="28" name="Rak pilkoppling 27">
            <a:extLst>
              <a:ext uri="{FF2B5EF4-FFF2-40B4-BE49-F238E27FC236}">
                <a16:creationId xmlns:a16="http://schemas.microsoft.com/office/drawing/2014/main" id="{7A65449F-EAB0-46F6-A6E7-65C33D7D68A1}"/>
              </a:ext>
            </a:extLst>
          </p:cNvPr>
          <p:cNvCxnSpPr>
            <a:cxnSpLocks/>
          </p:cNvCxnSpPr>
          <p:nvPr/>
        </p:nvCxnSpPr>
        <p:spPr>
          <a:xfrm flipV="1">
            <a:off x="7033985" y="5194315"/>
            <a:ext cx="1624933" cy="235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ruta 9">
            <a:extLst>
              <a:ext uri="{FF2B5EF4-FFF2-40B4-BE49-F238E27FC236}">
                <a16:creationId xmlns:a16="http://schemas.microsoft.com/office/drawing/2014/main" id="{7328B4F3-5EBC-49E5-8A51-97BB401CBD7D}"/>
              </a:ext>
            </a:extLst>
          </p:cNvPr>
          <p:cNvSpPr txBox="1"/>
          <p:nvPr/>
        </p:nvSpPr>
        <p:spPr>
          <a:xfrm>
            <a:off x="7750629" y="4869168"/>
            <a:ext cx="52117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Trebuchet MS" panose="020B0603020202020204"/>
                <a:ea typeface="+mn-ea"/>
                <a:cs typeface="+mn-cs"/>
              </a:rPr>
              <a:t>?</a:t>
            </a:r>
          </a:p>
        </p:txBody>
      </p:sp>
    </p:spTree>
    <p:extLst>
      <p:ext uri="{BB962C8B-B14F-4D97-AF65-F5344CB8AC3E}">
        <p14:creationId xmlns:p14="http://schemas.microsoft.com/office/powerpoint/2010/main" val="1453100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CEC4A2BF-F320-DDF2-622B-81B491934AF8}"/>
              </a:ext>
            </a:extLst>
          </p:cNvPr>
          <p:cNvSpPr>
            <a:spLocks noGrp="1"/>
          </p:cNvSpPr>
          <p:nvPr>
            <p:ph type="title"/>
          </p:nvPr>
        </p:nvSpPr>
        <p:spPr>
          <a:xfrm>
            <a:off x="1132254" y="448872"/>
            <a:ext cx="8915399" cy="965982"/>
          </a:xfrm>
        </p:spPr>
        <p:txBody>
          <a:bodyPr/>
          <a:lstStyle/>
          <a:p>
            <a:pPr algn="ctr"/>
            <a:r>
              <a:rPr lang="sv-SE" b="1" dirty="0">
                <a:solidFill>
                  <a:schemeClr val="tx1"/>
                </a:solidFill>
              </a:rPr>
              <a:t>Tredjedelar</a:t>
            </a:r>
          </a:p>
        </p:txBody>
      </p:sp>
      <p:sp>
        <p:nvSpPr>
          <p:cNvPr id="7" name="Platshållare för text 6">
            <a:extLst>
              <a:ext uri="{FF2B5EF4-FFF2-40B4-BE49-F238E27FC236}">
                <a16:creationId xmlns:a16="http://schemas.microsoft.com/office/drawing/2014/main" id="{70DD4658-A953-B62A-4BEF-097F1E6ED9A0}"/>
              </a:ext>
            </a:extLst>
          </p:cNvPr>
          <p:cNvSpPr>
            <a:spLocks noGrp="1"/>
          </p:cNvSpPr>
          <p:nvPr>
            <p:ph type="body" idx="1"/>
          </p:nvPr>
        </p:nvSpPr>
        <p:spPr>
          <a:xfrm>
            <a:off x="1132254" y="1626559"/>
            <a:ext cx="6133515" cy="4642339"/>
          </a:xfrm>
        </p:spPr>
        <p:txBody>
          <a:bodyPr/>
          <a:lstStyle/>
          <a:p>
            <a:pPr algn="l"/>
            <a:r>
              <a:rPr lang="sv-SE" b="0" i="0" dirty="0">
                <a:solidFill>
                  <a:schemeClr val="tx1"/>
                </a:solidFill>
                <a:effectLst/>
                <a:latin typeface="Stag Sans"/>
              </a:rPr>
              <a:t>Planen kan delas in i tredjedelar där lagets spelsystem kan anpassas efter vilken tredjedel bollen befinner sig:</a:t>
            </a:r>
          </a:p>
          <a:p>
            <a:pPr algn="l">
              <a:buFont typeface="Arial" panose="020B0604020202020204" pitchFamily="34" charset="0"/>
              <a:buChar char="•"/>
            </a:pPr>
            <a:r>
              <a:rPr lang="sv-SE" i="1" dirty="0">
                <a:solidFill>
                  <a:schemeClr val="tx1"/>
                </a:solidFill>
                <a:latin typeface="inherit"/>
              </a:rPr>
              <a:t> F</a:t>
            </a:r>
            <a:r>
              <a:rPr lang="sv-SE" b="0" i="1" dirty="0">
                <a:solidFill>
                  <a:schemeClr val="tx1"/>
                </a:solidFill>
                <a:effectLst/>
                <a:latin typeface="inherit"/>
              </a:rPr>
              <a:t>örsta tredjedelen</a:t>
            </a:r>
            <a:r>
              <a:rPr lang="sv-SE" b="0" i="0" dirty="0">
                <a:solidFill>
                  <a:schemeClr val="tx1"/>
                </a:solidFill>
                <a:effectLst/>
                <a:latin typeface="Stag Sans"/>
              </a:rPr>
              <a:t> = tredjedelen närmast det egna lagets mål</a:t>
            </a:r>
          </a:p>
          <a:p>
            <a:pPr algn="l">
              <a:buFont typeface="Arial" panose="020B0604020202020204" pitchFamily="34" charset="0"/>
              <a:buChar char="•"/>
            </a:pPr>
            <a:r>
              <a:rPr lang="sv-SE" i="1" dirty="0">
                <a:solidFill>
                  <a:schemeClr val="tx1"/>
                </a:solidFill>
                <a:latin typeface="inherit"/>
              </a:rPr>
              <a:t> C</a:t>
            </a:r>
            <a:r>
              <a:rPr lang="sv-SE" b="0" i="1" dirty="0">
                <a:solidFill>
                  <a:schemeClr val="tx1"/>
                </a:solidFill>
                <a:effectLst/>
                <a:latin typeface="inherit"/>
              </a:rPr>
              <a:t>entrala tredjedelen</a:t>
            </a:r>
            <a:r>
              <a:rPr lang="sv-SE" b="0" i="0" dirty="0">
                <a:solidFill>
                  <a:schemeClr val="tx1"/>
                </a:solidFill>
                <a:effectLst/>
                <a:latin typeface="Stag Sans"/>
              </a:rPr>
              <a:t> = tredjedelen mitt på planen</a:t>
            </a:r>
          </a:p>
          <a:p>
            <a:pPr algn="l">
              <a:buFont typeface="Arial" panose="020B0604020202020204" pitchFamily="34" charset="0"/>
              <a:buChar char="•"/>
            </a:pPr>
            <a:r>
              <a:rPr lang="sv-SE" i="1" dirty="0">
                <a:solidFill>
                  <a:schemeClr val="tx1"/>
                </a:solidFill>
                <a:latin typeface="inherit"/>
              </a:rPr>
              <a:t> S</a:t>
            </a:r>
            <a:r>
              <a:rPr lang="sv-SE" b="0" i="1" dirty="0">
                <a:solidFill>
                  <a:schemeClr val="tx1"/>
                </a:solidFill>
                <a:effectLst/>
                <a:latin typeface="inherit"/>
              </a:rPr>
              <a:t>ista tredjedelen</a:t>
            </a:r>
            <a:r>
              <a:rPr lang="sv-SE" b="0" i="0" dirty="0">
                <a:solidFill>
                  <a:schemeClr val="tx1"/>
                </a:solidFill>
                <a:effectLst/>
                <a:latin typeface="Stag Sans"/>
              </a:rPr>
              <a:t> = tredjedelen närmast motståndarnas mål.</a:t>
            </a:r>
          </a:p>
          <a:p>
            <a:pPr algn="l"/>
            <a:r>
              <a:rPr lang="sv-SE" b="0" i="0" dirty="0">
                <a:solidFill>
                  <a:schemeClr val="tx1"/>
                </a:solidFill>
                <a:effectLst/>
                <a:latin typeface="Stag Sans"/>
              </a:rPr>
              <a:t>Tredjedelarna används för att beskriva var laget vill starta sitt presspel i skedet förhindra speluppbyggnad eller för att beskriva olika lagdelars position. Till exempel kan ett lag ha som prioritering att vara samlat i två av planens tre tredjedelar.</a:t>
            </a:r>
          </a:p>
          <a:p>
            <a:pPr algn="l"/>
            <a:r>
              <a:rPr lang="sv-SE" b="0" i="0" dirty="0">
                <a:solidFill>
                  <a:schemeClr val="tx1"/>
                </a:solidFill>
                <a:effectLst/>
                <a:latin typeface="Stag Sans"/>
              </a:rPr>
              <a:t>När laget pressar i den sista tredjedelen ska backlinjen flytta upp till den centrala tredjedelen. </a:t>
            </a:r>
            <a:endParaRPr lang="sv-SE" dirty="0"/>
          </a:p>
        </p:txBody>
      </p:sp>
      <p:pic>
        <p:nvPicPr>
          <p:cNvPr id="5" name="Platshållare för innehåll 4" descr="En bild som visar Rektangel, skärmbild, linje, grön&#10;&#10;Automatiskt genererad beskrivning">
            <a:extLst>
              <a:ext uri="{FF2B5EF4-FFF2-40B4-BE49-F238E27FC236}">
                <a16:creationId xmlns:a16="http://schemas.microsoft.com/office/drawing/2014/main" id="{52788457-8543-2559-8925-322D020E1AFE}"/>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937500" y="1093648"/>
            <a:ext cx="3708400" cy="5175250"/>
          </a:xfrm>
        </p:spPr>
      </p:pic>
      <p:pic>
        <p:nvPicPr>
          <p:cNvPr id="3" name="Bildobjekt 2" descr="En bild som visar Grafik, logotyp, symbol, skiss&#10;&#10;Automatiskt genererad beskrivning">
            <a:extLst>
              <a:ext uri="{FF2B5EF4-FFF2-40B4-BE49-F238E27FC236}">
                <a16:creationId xmlns:a16="http://schemas.microsoft.com/office/drawing/2014/main" id="{506064E8-B65A-5077-DF5F-B8970ED30C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216" y="438555"/>
            <a:ext cx="1908076" cy="976299"/>
          </a:xfrm>
          <a:prstGeom prst="rect">
            <a:avLst/>
          </a:prstGeom>
        </p:spPr>
      </p:pic>
    </p:spTree>
    <p:extLst>
      <p:ext uri="{BB962C8B-B14F-4D97-AF65-F5344CB8AC3E}">
        <p14:creationId xmlns:p14="http://schemas.microsoft.com/office/powerpoint/2010/main" val="814914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344954" y="265242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084680" y="433795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747055" y="536146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355166" y="340134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194329" y="363768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5662740" y="30326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605225" y="508147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3782658" y="367457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5574238" y="526651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662740" y="236892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294539" y="427854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3782657" y="232410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3253492" y="485669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489479" y="451906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6455915" y="357893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436413" y="271873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270115" y="318625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6851715" y="5031095"/>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4294539" y="295365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6E1C7F3-49D9-4D9C-B54C-150C95903C13}"/>
              </a:ext>
            </a:extLst>
          </p:cNvPr>
          <p:cNvSpPr/>
          <p:nvPr/>
        </p:nvSpPr>
        <p:spPr>
          <a:xfrm>
            <a:off x="4707153" y="433795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2B274673-AD31-4368-AD49-A34E160E09EF}"/>
              </a:ext>
            </a:extLst>
          </p:cNvPr>
          <p:cNvSpPr/>
          <p:nvPr/>
        </p:nvSpPr>
        <p:spPr>
          <a:xfrm>
            <a:off x="4195199" y="352387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cxnSp>
        <p:nvCxnSpPr>
          <p:cNvPr id="28" name="Rak pilkoppling 27">
            <a:extLst>
              <a:ext uri="{FF2B5EF4-FFF2-40B4-BE49-F238E27FC236}">
                <a16:creationId xmlns:a16="http://schemas.microsoft.com/office/drawing/2014/main" id="{E73E5601-9540-4CF7-8026-4FDF84ACB030}"/>
              </a:ext>
            </a:extLst>
          </p:cNvPr>
          <p:cNvCxnSpPr>
            <a:cxnSpLocks/>
          </p:cNvCxnSpPr>
          <p:nvPr/>
        </p:nvCxnSpPr>
        <p:spPr>
          <a:xfrm flipV="1">
            <a:off x="7025436" y="4856690"/>
            <a:ext cx="449421" cy="2560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35755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4172918" y="283053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727268" y="430632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706085" y="541056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790115" y="322516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898880" y="352457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6514541" y="278485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7105044" y="467557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287385" y="386299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5574238" y="526651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662740" y="236892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580177" y="435648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637316" y="250076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3958927" y="521866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840843" y="471967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6912521" y="369574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942850" y="277765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806128" y="319939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7375173" y="477508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5174917" y="288754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6E1C7F3-49D9-4D9C-B54C-150C95903C13}"/>
              </a:ext>
            </a:extLst>
          </p:cNvPr>
          <p:cNvSpPr/>
          <p:nvPr/>
        </p:nvSpPr>
        <p:spPr>
          <a:xfrm>
            <a:off x="5086957" y="436035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2B274673-AD31-4368-AD49-A34E160E09EF}"/>
              </a:ext>
            </a:extLst>
          </p:cNvPr>
          <p:cNvSpPr/>
          <p:nvPr/>
        </p:nvSpPr>
        <p:spPr>
          <a:xfrm>
            <a:off x="4575652" y="357015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88855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5781169" y="301464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5724216" y="479895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6604118" y="564281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5585480" y="388415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8499064" y="352537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8715520" y="246740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9297429" y="401253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5889866" y="407197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7093944" y="523422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8081339" y="240679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6435306" y="443443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6452391" y="266066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5494569" y="523422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8422155" y="430632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9031849" y="354968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9069490" y="277742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6474205" y="322605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9543919" y="399036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0531729" y="3605628"/>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7048249" y="288032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6E1C7F3-49D9-4D9C-B54C-150C95903C13}"/>
              </a:ext>
            </a:extLst>
          </p:cNvPr>
          <p:cNvSpPr/>
          <p:nvPr/>
        </p:nvSpPr>
        <p:spPr>
          <a:xfrm>
            <a:off x="7105387" y="443443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2B274673-AD31-4368-AD49-A34E160E09EF}"/>
              </a:ext>
            </a:extLst>
          </p:cNvPr>
          <p:cNvSpPr/>
          <p:nvPr/>
        </p:nvSpPr>
        <p:spPr>
          <a:xfrm>
            <a:off x="6297586" y="361872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134194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5781169" y="301464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5724216" y="479895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6604118" y="564281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5585480" y="388415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8499064" y="352537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8715520" y="246740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9297429" y="401253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5889866" y="407197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7093944" y="523422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8081339" y="240679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6435306" y="443443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6452391" y="266066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5494569" y="523422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8422155" y="430632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9031849" y="354968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9069490" y="277742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6474205" y="322605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11429644" y="3101851"/>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0388169" y="3742540"/>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7048249" y="288032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6E1C7F3-49D9-4D9C-B54C-150C95903C13}"/>
              </a:ext>
            </a:extLst>
          </p:cNvPr>
          <p:cNvSpPr/>
          <p:nvPr/>
        </p:nvSpPr>
        <p:spPr>
          <a:xfrm>
            <a:off x="7105387" y="443443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2B274673-AD31-4368-AD49-A34E160E09EF}"/>
              </a:ext>
            </a:extLst>
          </p:cNvPr>
          <p:cNvSpPr/>
          <p:nvPr/>
        </p:nvSpPr>
        <p:spPr>
          <a:xfrm>
            <a:off x="6297586" y="361872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02582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13757A-ED1E-4847-933F-187C67F40BF7}"/>
              </a:ext>
            </a:extLst>
          </p:cNvPr>
          <p:cNvSpPr>
            <a:spLocks noGrp="1"/>
          </p:cNvSpPr>
          <p:nvPr>
            <p:ph type="title"/>
          </p:nvPr>
        </p:nvSpPr>
        <p:spPr/>
        <p:txBody>
          <a:bodyPr/>
          <a:lstStyle/>
          <a:p>
            <a:r>
              <a:rPr lang="sv-SE" dirty="0"/>
              <a:t>Blick</a:t>
            </a:r>
          </a:p>
        </p:txBody>
      </p:sp>
      <p:sp>
        <p:nvSpPr>
          <p:cNvPr id="3" name="Platshållare för innehåll 2">
            <a:extLst>
              <a:ext uri="{FF2B5EF4-FFF2-40B4-BE49-F238E27FC236}">
                <a16:creationId xmlns:a16="http://schemas.microsoft.com/office/drawing/2014/main" id="{A7357395-51EB-4762-8682-B2628C85B940}"/>
              </a:ext>
            </a:extLst>
          </p:cNvPr>
          <p:cNvSpPr>
            <a:spLocks noGrp="1"/>
          </p:cNvSpPr>
          <p:nvPr>
            <p:ph idx="1"/>
          </p:nvPr>
        </p:nvSpPr>
        <p:spPr/>
        <p:txBody>
          <a:bodyPr/>
          <a:lstStyle/>
          <a:p>
            <a:r>
              <a:rPr lang="sv-SE" dirty="0"/>
              <a:t>Få upp blicken i en exempel kontring</a:t>
            </a:r>
          </a:p>
        </p:txBody>
      </p:sp>
    </p:spTree>
    <p:extLst>
      <p:ext uri="{BB962C8B-B14F-4D97-AF65-F5344CB8AC3E}">
        <p14:creationId xmlns:p14="http://schemas.microsoft.com/office/powerpoint/2010/main" val="3863614966"/>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4839658" y="253928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4883414" y="456770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6024072" y="528998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4853487" y="341910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8174965" y="352387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8672658" y="285760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8475869" y="494222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627091" y="393088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7070230" y="527985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6811685" y="314410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6403597" y="410273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670846" y="251998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4699670" y="477341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8325166" y="411483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8634126" y="348173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8121805" y="241858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5579056" y="324130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8750336" y="4942225"/>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6612945" y="328110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6E1C7F3-49D9-4D9C-B54C-150C95903C13}"/>
              </a:ext>
            </a:extLst>
          </p:cNvPr>
          <p:cNvSpPr/>
          <p:nvPr/>
        </p:nvSpPr>
        <p:spPr>
          <a:xfrm>
            <a:off x="6738195" y="421197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2B274673-AD31-4368-AD49-A34E160E09EF}"/>
              </a:ext>
            </a:extLst>
          </p:cNvPr>
          <p:cNvSpPr/>
          <p:nvPr/>
        </p:nvSpPr>
        <p:spPr>
          <a:xfrm>
            <a:off x="5851486" y="374235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0426406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5401508" y="238882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5401507" y="471852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6024072" y="528998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5232695" y="344991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9147485" y="354341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9602308" y="268879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9661636" y="464137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5646497" y="393014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7886425" y="507949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7893357" y="328623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6900305" y="391116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6024071" y="235116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5401507" y="488733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9956557" y="393014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9760214" y="310003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8809860" y="258739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6214081" y="320579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9915234" y="4636913"/>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7039026" y="328110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6E1C7F3-49D9-4D9C-B54C-150C95903C13}"/>
              </a:ext>
            </a:extLst>
          </p:cNvPr>
          <p:cNvSpPr/>
          <p:nvPr/>
        </p:nvSpPr>
        <p:spPr>
          <a:xfrm>
            <a:off x="7183668" y="417449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2B274673-AD31-4368-AD49-A34E160E09EF}"/>
              </a:ext>
            </a:extLst>
          </p:cNvPr>
          <p:cNvSpPr/>
          <p:nvPr/>
        </p:nvSpPr>
        <p:spPr>
          <a:xfrm>
            <a:off x="6397925" y="361872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cxnSp>
        <p:nvCxnSpPr>
          <p:cNvPr id="28" name="Rak pilkoppling 27">
            <a:extLst>
              <a:ext uri="{FF2B5EF4-FFF2-40B4-BE49-F238E27FC236}">
                <a16:creationId xmlns:a16="http://schemas.microsoft.com/office/drawing/2014/main" id="{BC05470D-FC5E-4D8C-9DC8-DA8DC2E1D997}"/>
              </a:ext>
            </a:extLst>
          </p:cNvPr>
          <p:cNvCxnSpPr>
            <a:cxnSpLocks/>
          </p:cNvCxnSpPr>
          <p:nvPr/>
        </p:nvCxnSpPr>
        <p:spPr>
          <a:xfrm>
            <a:off x="9963146" y="2876320"/>
            <a:ext cx="878110" cy="2237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Rak pilkoppling 30">
            <a:extLst>
              <a:ext uri="{FF2B5EF4-FFF2-40B4-BE49-F238E27FC236}">
                <a16:creationId xmlns:a16="http://schemas.microsoft.com/office/drawing/2014/main" id="{BB29AFA6-1832-4445-A7BA-FC24B62008D0}"/>
              </a:ext>
            </a:extLst>
          </p:cNvPr>
          <p:cNvCxnSpPr>
            <a:cxnSpLocks/>
          </p:cNvCxnSpPr>
          <p:nvPr/>
        </p:nvCxnSpPr>
        <p:spPr>
          <a:xfrm flipV="1">
            <a:off x="10135738" y="3156595"/>
            <a:ext cx="705518" cy="1280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19249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5401508" y="238882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5401507" y="471852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6024072" y="528998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5232695" y="344991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9486047" y="357354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10441895" y="275514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9661636" y="464137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5646497" y="393014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7886425" y="507949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7893357" y="328623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6900305" y="391116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6024071" y="235116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5401507" y="488733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10097504" y="409895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10343119" y="303533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8809860" y="258739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6214081" y="320579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9915234" y="4636913"/>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7039026" y="328110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6E1C7F3-49D9-4D9C-B54C-150C95903C13}"/>
              </a:ext>
            </a:extLst>
          </p:cNvPr>
          <p:cNvSpPr/>
          <p:nvPr/>
        </p:nvSpPr>
        <p:spPr>
          <a:xfrm>
            <a:off x="7183668" y="417449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2B274673-AD31-4368-AD49-A34E160E09EF}"/>
              </a:ext>
            </a:extLst>
          </p:cNvPr>
          <p:cNvSpPr/>
          <p:nvPr/>
        </p:nvSpPr>
        <p:spPr>
          <a:xfrm>
            <a:off x="6397925" y="361872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cxnSp>
        <p:nvCxnSpPr>
          <p:cNvPr id="28" name="Rak pilkoppling 27">
            <a:extLst>
              <a:ext uri="{FF2B5EF4-FFF2-40B4-BE49-F238E27FC236}">
                <a16:creationId xmlns:a16="http://schemas.microsoft.com/office/drawing/2014/main" id="{B10E39AA-CC44-4A37-9446-64962A9BC4CF}"/>
              </a:ext>
            </a:extLst>
          </p:cNvPr>
          <p:cNvCxnSpPr>
            <a:cxnSpLocks/>
          </p:cNvCxnSpPr>
          <p:nvPr/>
        </p:nvCxnSpPr>
        <p:spPr>
          <a:xfrm flipH="1" flipV="1">
            <a:off x="9823672" y="3930142"/>
            <a:ext cx="204476" cy="7346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60460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5401508" y="238882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5401507" y="471852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6024072" y="528998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5232695" y="344991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9486047" y="357354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10441895" y="275514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9661636" y="464137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5646497" y="393014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7886425" y="507949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7893357" y="328623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6900305" y="391116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6024071" y="235116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5401507" y="488733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10097504" y="409895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10343119" y="303533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8809860" y="258739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6214081" y="320579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9816991" y="3766922"/>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7039026" y="328110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6E1C7F3-49D9-4D9C-B54C-150C95903C13}"/>
              </a:ext>
            </a:extLst>
          </p:cNvPr>
          <p:cNvSpPr/>
          <p:nvPr/>
        </p:nvSpPr>
        <p:spPr>
          <a:xfrm>
            <a:off x="7183668" y="417449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2B274673-AD31-4368-AD49-A34E160E09EF}"/>
              </a:ext>
            </a:extLst>
          </p:cNvPr>
          <p:cNvSpPr/>
          <p:nvPr/>
        </p:nvSpPr>
        <p:spPr>
          <a:xfrm>
            <a:off x="6397925" y="361872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07315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5401508" y="238882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5401507" y="471852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6024072" y="528998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5232695" y="344991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9486047" y="357354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10441895" y="275514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9661636" y="464137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5646497" y="393014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7886425" y="507949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7893357" y="328623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6900305" y="391116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6024071" y="235116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5401507" y="488733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10097504" y="409895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10343119" y="303533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8809860" y="258739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6214081" y="320579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11520779" y="357354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7039026" y="328110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6E1C7F3-49D9-4D9C-B54C-150C95903C13}"/>
              </a:ext>
            </a:extLst>
          </p:cNvPr>
          <p:cNvSpPr/>
          <p:nvPr/>
        </p:nvSpPr>
        <p:spPr>
          <a:xfrm>
            <a:off x="7183668" y="417449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2B274673-AD31-4368-AD49-A34E160E09EF}"/>
              </a:ext>
            </a:extLst>
          </p:cNvPr>
          <p:cNvSpPr/>
          <p:nvPr/>
        </p:nvSpPr>
        <p:spPr>
          <a:xfrm>
            <a:off x="6397925" y="361872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0639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88D6A0-853E-E43A-12EC-68A52F0ADE07}"/>
              </a:ext>
            </a:extLst>
          </p:cNvPr>
          <p:cNvSpPr>
            <a:spLocks noGrp="1"/>
          </p:cNvSpPr>
          <p:nvPr>
            <p:ph type="title"/>
          </p:nvPr>
        </p:nvSpPr>
        <p:spPr>
          <a:xfrm>
            <a:off x="2588829" y="607686"/>
            <a:ext cx="6241585" cy="1208210"/>
          </a:xfrm>
        </p:spPr>
        <p:txBody>
          <a:bodyPr/>
          <a:lstStyle/>
          <a:p>
            <a:r>
              <a:rPr lang="sv-SE" b="1" dirty="0"/>
              <a:t>Passion &amp; Motivation</a:t>
            </a:r>
          </a:p>
        </p:txBody>
      </p:sp>
      <p:sp>
        <p:nvSpPr>
          <p:cNvPr id="3" name="Platshållare för text 2">
            <a:extLst>
              <a:ext uri="{FF2B5EF4-FFF2-40B4-BE49-F238E27FC236}">
                <a16:creationId xmlns:a16="http://schemas.microsoft.com/office/drawing/2014/main" id="{2990B66F-8618-7388-E78B-A4D043430E11}"/>
              </a:ext>
            </a:extLst>
          </p:cNvPr>
          <p:cNvSpPr>
            <a:spLocks noGrp="1"/>
          </p:cNvSpPr>
          <p:nvPr>
            <p:ph type="body" idx="1"/>
          </p:nvPr>
        </p:nvSpPr>
        <p:spPr>
          <a:xfrm>
            <a:off x="1262745" y="1548180"/>
            <a:ext cx="3347354" cy="4280534"/>
          </a:xfrm>
        </p:spPr>
        <p:txBody>
          <a:bodyPr>
            <a:normAutofit/>
          </a:bodyPr>
          <a:lstStyle/>
          <a:p>
            <a:r>
              <a:rPr lang="sv-SE" dirty="0">
                <a:solidFill>
                  <a:schemeClr val="tx1"/>
                </a:solidFill>
              </a:rPr>
              <a:t>• Självständighet</a:t>
            </a:r>
            <a:br>
              <a:rPr lang="sv-SE" dirty="0">
                <a:solidFill>
                  <a:schemeClr val="tx1"/>
                </a:solidFill>
              </a:rPr>
            </a:br>
            <a:br>
              <a:rPr lang="sv-SE" dirty="0">
                <a:solidFill>
                  <a:schemeClr val="tx1"/>
                </a:solidFill>
              </a:rPr>
            </a:br>
            <a:br>
              <a:rPr lang="sv-SE" dirty="0">
                <a:solidFill>
                  <a:schemeClr val="tx1"/>
                </a:solidFill>
              </a:rPr>
            </a:br>
            <a:r>
              <a:rPr lang="sv-SE" dirty="0">
                <a:solidFill>
                  <a:schemeClr val="tx1"/>
                </a:solidFill>
              </a:rPr>
              <a:t>• Egen kompetens</a:t>
            </a:r>
            <a:br>
              <a:rPr lang="sv-SE" dirty="0">
                <a:solidFill>
                  <a:schemeClr val="tx1"/>
                </a:solidFill>
              </a:rPr>
            </a:br>
            <a:br>
              <a:rPr lang="sv-SE" dirty="0">
                <a:solidFill>
                  <a:schemeClr val="tx1"/>
                </a:solidFill>
              </a:rPr>
            </a:br>
            <a:br>
              <a:rPr lang="sv-SE" dirty="0">
                <a:solidFill>
                  <a:schemeClr val="tx1"/>
                </a:solidFill>
              </a:rPr>
            </a:br>
            <a:r>
              <a:rPr lang="sv-SE" dirty="0">
                <a:solidFill>
                  <a:schemeClr val="tx1"/>
                </a:solidFill>
              </a:rPr>
              <a:t>• Tillhörighet</a:t>
            </a:r>
          </a:p>
        </p:txBody>
      </p:sp>
      <p:pic>
        <p:nvPicPr>
          <p:cNvPr id="7" name="Bildobjekt 6" descr="En bild som visar text, visitkort, skärmbild, logotyp&#10;&#10;Automatiskt genererad beskrivning">
            <a:extLst>
              <a:ext uri="{FF2B5EF4-FFF2-40B4-BE49-F238E27FC236}">
                <a16:creationId xmlns:a16="http://schemas.microsoft.com/office/drawing/2014/main" id="{A866AF6B-6391-616B-2F7F-6BF44BAF7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6537" y="1789214"/>
            <a:ext cx="4357624" cy="4288729"/>
          </a:xfrm>
          <a:prstGeom prst="rect">
            <a:avLst/>
          </a:prstGeom>
        </p:spPr>
      </p:pic>
      <p:pic>
        <p:nvPicPr>
          <p:cNvPr id="4" name="Bildobjekt 3" descr="En bild som visar Grafik, logotyp, symbol, skiss&#10;&#10;Automatiskt genererad beskrivning">
            <a:extLst>
              <a:ext uri="{FF2B5EF4-FFF2-40B4-BE49-F238E27FC236}">
                <a16:creationId xmlns:a16="http://schemas.microsoft.com/office/drawing/2014/main" id="{2122BE94-17C4-07F9-D3DE-66CF178C86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2667815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FEC9AD-5185-43EB-8365-EF5BDAFEE147}"/>
              </a:ext>
            </a:extLst>
          </p:cNvPr>
          <p:cNvSpPr>
            <a:spLocks noGrp="1"/>
          </p:cNvSpPr>
          <p:nvPr>
            <p:ph type="title"/>
          </p:nvPr>
        </p:nvSpPr>
        <p:spPr/>
        <p:txBody>
          <a:bodyPr/>
          <a:lstStyle/>
          <a:p>
            <a:r>
              <a:rPr lang="sv-SE" dirty="0"/>
              <a:t>Hålla emot och vänta på överlapp</a:t>
            </a:r>
          </a:p>
        </p:txBody>
      </p:sp>
      <p:sp>
        <p:nvSpPr>
          <p:cNvPr id="3" name="Platshållare för innehåll 2">
            <a:extLst>
              <a:ext uri="{FF2B5EF4-FFF2-40B4-BE49-F238E27FC236}">
                <a16:creationId xmlns:a16="http://schemas.microsoft.com/office/drawing/2014/main" id="{E76B1482-82E0-4DAE-9FEE-2AD5358E64BC}"/>
              </a:ext>
            </a:extLst>
          </p:cNvPr>
          <p:cNvSpPr>
            <a:spLocks noGrp="1"/>
          </p:cNvSpPr>
          <p:nvPr>
            <p:ph idx="1"/>
          </p:nvPr>
        </p:nvSpPr>
        <p:spPr/>
        <p:txBody>
          <a:bodyPr/>
          <a:lstStyle/>
          <a:p>
            <a:r>
              <a:rPr lang="sv-SE" dirty="0"/>
              <a:t>Styrka och hålla emot samt invänta överlapp</a:t>
            </a:r>
          </a:p>
        </p:txBody>
      </p:sp>
    </p:spTree>
    <p:extLst>
      <p:ext uri="{BB962C8B-B14F-4D97-AF65-F5344CB8AC3E}">
        <p14:creationId xmlns:p14="http://schemas.microsoft.com/office/powerpoint/2010/main" val="1211052009"/>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293479" y="263687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2642758" y="460459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491887" y="544866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864173" y="377720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314963" y="370562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6083750" y="291545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163244" y="468216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3093754" y="367506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495692" y="456084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476462" y="353088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227874" y="394963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3543797" y="283133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3799242" y="467198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635425" y="365641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6404629" y="284951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5825619" y="229409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455017" y="286093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4774133" y="4259512"/>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4811908" y="294347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6E1C7F3-49D9-4D9C-B54C-150C95903C13}"/>
              </a:ext>
            </a:extLst>
          </p:cNvPr>
          <p:cNvSpPr/>
          <p:nvPr/>
        </p:nvSpPr>
        <p:spPr>
          <a:xfrm>
            <a:off x="4533574" y="404324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2B274673-AD31-4368-AD49-A34E160E09EF}"/>
              </a:ext>
            </a:extLst>
          </p:cNvPr>
          <p:cNvSpPr/>
          <p:nvPr/>
        </p:nvSpPr>
        <p:spPr>
          <a:xfrm>
            <a:off x="3630430" y="376913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3939436"/>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293479" y="263687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2642758" y="460459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4702386" y="539706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864173" y="377720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314963" y="370562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6083750" y="291545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163244" y="468216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3093754" y="367506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495692" y="456084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476462" y="353088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227874" y="394963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3543797" y="283133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3799242" y="467198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635425" y="365641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6404629" y="284951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5825619" y="229409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455017" y="286093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6045324" y="4793298"/>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4811908" y="294347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6E1C7F3-49D9-4D9C-B54C-150C95903C13}"/>
              </a:ext>
            </a:extLst>
          </p:cNvPr>
          <p:cNvSpPr/>
          <p:nvPr/>
        </p:nvSpPr>
        <p:spPr>
          <a:xfrm>
            <a:off x="4533574" y="404324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2B274673-AD31-4368-AD49-A34E160E09EF}"/>
              </a:ext>
            </a:extLst>
          </p:cNvPr>
          <p:cNvSpPr/>
          <p:nvPr/>
        </p:nvSpPr>
        <p:spPr>
          <a:xfrm>
            <a:off x="3630430" y="376913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78585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780086" y="317133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4059061" y="501290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6527656" y="557220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736412" y="384862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833317" y="400567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6764131" y="315851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163244" y="468216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046631" y="344991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495692" y="456084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476462" y="353088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227874" y="394963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227873" y="283370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4479558" y="501978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119091" y="391688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119092" y="301995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314405" y="229715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936110" y="265431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6881915" y="5565872"/>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5476461" y="301534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6E1C7F3-49D9-4D9C-B54C-150C95903C13}"/>
              </a:ext>
            </a:extLst>
          </p:cNvPr>
          <p:cNvSpPr/>
          <p:nvPr/>
        </p:nvSpPr>
        <p:spPr>
          <a:xfrm>
            <a:off x="5449677" y="417087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2B274673-AD31-4368-AD49-A34E160E09EF}"/>
              </a:ext>
            </a:extLst>
          </p:cNvPr>
          <p:cNvSpPr/>
          <p:nvPr/>
        </p:nvSpPr>
        <p:spPr>
          <a:xfrm>
            <a:off x="4310746" y="366805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656412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A72948-A4C9-4242-A97F-BAFA62C166F9}"/>
              </a:ext>
            </a:extLst>
          </p:cNvPr>
          <p:cNvSpPr>
            <a:spLocks noGrp="1"/>
          </p:cNvSpPr>
          <p:nvPr>
            <p:ph type="title"/>
          </p:nvPr>
        </p:nvSpPr>
        <p:spPr/>
        <p:txBody>
          <a:bodyPr/>
          <a:lstStyle/>
          <a:p>
            <a:r>
              <a:rPr lang="sv-SE" dirty="0"/>
              <a:t>Instick</a:t>
            </a:r>
          </a:p>
        </p:txBody>
      </p:sp>
      <p:sp>
        <p:nvSpPr>
          <p:cNvPr id="3" name="Platshållare för innehåll 2">
            <a:extLst>
              <a:ext uri="{FF2B5EF4-FFF2-40B4-BE49-F238E27FC236}">
                <a16:creationId xmlns:a16="http://schemas.microsoft.com/office/drawing/2014/main" id="{6B34DEF2-5C26-4696-B0C6-8C81A684D3D6}"/>
              </a:ext>
            </a:extLst>
          </p:cNvPr>
          <p:cNvSpPr>
            <a:spLocks noGrp="1"/>
          </p:cNvSpPr>
          <p:nvPr>
            <p:ph idx="1"/>
          </p:nvPr>
        </p:nvSpPr>
        <p:spPr/>
        <p:txBody>
          <a:bodyPr/>
          <a:lstStyle/>
          <a:p>
            <a:r>
              <a:rPr lang="sv-SE" dirty="0"/>
              <a:t>Kombinera väggspel och hitta instick mellan ytterback och mittback</a:t>
            </a:r>
          </a:p>
        </p:txBody>
      </p:sp>
    </p:spTree>
    <p:extLst>
      <p:ext uri="{BB962C8B-B14F-4D97-AF65-F5344CB8AC3E}">
        <p14:creationId xmlns:p14="http://schemas.microsoft.com/office/powerpoint/2010/main" val="1956790048"/>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6001655" y="334110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5879920" y="501911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7073470" y="563981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5907868" y="417449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9078846" y="459446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8930607" y="316862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9623419" y="572256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6741590" y="463070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9720298" y="511103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7972346" y="351671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8070257" y="41235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6245493" y="340216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7416144" y="555375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9437855" y="423820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9551485" y="350625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9078846" y="292864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7972345" y="290368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9551485" y="5645407"/>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8201927" y="353088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6E1C7F3-49D9-4D9C-B54C-150C95903C13}"/>
              </a:ext>
            </a:extLst>
          </p:cNvPr>
          <p:cNvSpPr/>
          <p:nvPr/>
        </p:nvSpPr>
        <p:spPr>
          <a:xfrm>
            <a:off x="7960542" y="431082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2B274673-AD31-4368-AD49-A34E160E09EF}"/>
              </a:ext>
            </a:extLst>
          </p:cNvPr>
          <p:cNvSpPr/>
          <p:nvPr/>
        </p:nvSpPr>
        <p:spPr>
          <a:xfrm>
            <a:off x="7073469" y="398877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cxnSp>
        <p:nvCxnSpPr>
          <p:cNvPr id="4" name="Rak pilkoppling 3">
            <a:extLst>
              <a:ext uri="{FF2B5EF4-FFF2-40B4-BE49-F238E27FC236}">
                <a16:creationId xmlns:a16="http://schemas.microsoft.com/office/drawing/2014/main" id="{35E6F167-C75F-4568-A49A-CEDC3C3F0C7C}"/>
              </a:ext>
            </a:extLst>
          </p:cNvPr>
          <p:cNvCxnSpPr>
            <a:cxnSpLocks/>
          </p:cNvCxnSpPr>
          <p:nvPr/>
        </p:nvCxnSpPr>
        <p:spPr>
          <a:xfrm flipH="1" flipV="1">
            <a:off x="9437855" y="4968329"/>
            <a:ext cx="168812" cy="6303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76489339"/>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6001655" y="334110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5879920" y="501911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7073470" y="563981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5907868" y="417449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9078846" y="459446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8930607" y="316862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9623419" y="572256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6741590" y="463070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9720298" y="511103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7972346" y="351671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8070257" y="41235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6245493" y="340216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7416144" y="555375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9437855" y="423820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9551485" y="350625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9078846" y="292864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7972345" y="290368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9355134" y="4850475"/>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8201927" y="353088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6E1C7F3-49D9-4D9C-B54C-150C95903C13}"/>
              </a:ext>
            </a:extLst>
          </p:cNvPr>
          <p:cNvSpPr/>
          <p:nvPr/>
        </p:nvSpPr>
        <p:spPr>
          <a:xfrm>
            <a:off x="7960542" y="431082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2B274673-AD31-4368-AD49-A34E160E09EF}"/>
              </a:ext>
            </a:extLst>
          </p:cNvPr>
          <p:cNvSpPr/>
          <p:nvPr/>
        </p:nvSpPr>
        <p:spPr>
          <a:xfrm>
            <a:off x="7073469" y="398877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cxnSp>
        <p:nvCxnSpPr>
          <p:cNvPr id="4" name="Rak pilkoppling 3">
            <a:extLst>
              <a:ext uri="{FF2B5EF4-FFF2-40B4-BE49-F238E27FC236}">
                <a16:creationId xmlns:a16="http://schemas.microsoft.com/office/drawing/2014/main" id="{35E6F167-C75F-4568-A49A-CEDC3C3F0C7C}"/>
              </a:ext>
            </a:extLst>
          </p:cNvPr>
          <p:cNvCxnSpPr>
            <a:cxnSpLocks/>
          </p:cNvCxnSpPr>
          <p:nvPr/>
        </p:nvCxnSpPr>
        <p:spPr>
          <a:xfrm flipV="1">
            <a:off x="9804703" y="5111037"/>
            <a:ext cx="253220" cy="6272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726932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6001655" y="334110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5879920" y="501911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7073470" y="563981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5907868" y="417449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9078846" y="459446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8930607" y="316862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9859525" y="464845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6741590" y="463070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9579129" y="494222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7972346" y="351671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8070257" y="41235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6245493" y="340216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7416144" y="555375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9406817" y="434941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9747941" y="348826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9078846" y="292864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7972345" y="290368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9971679" y="448523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8201927" y="353088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6E1C7F3-49D9-4D9C-B54C-150C95903C13}"/>
              </a:ext>
            </a:extLst>
          </p:cNvPr>
          <p:cNvSpPr/>
          <p:nvPr/>
        </p:nvSpPr>
        <p:spPr>
          <a:xfrm>
            <a:off x="7960542" y="431082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2B274673-AD31-4368-AD49-A34E160E09EF}"/>
              </a:ext>
            </a:extLst>
          </p:cNvPr>
          <p:cNvSpPr/>
          <p:nvPr/>
        </p:nvSpPr>
        <p:spPr>
          <a:xfrm>
            <a:off x="7073469" y="398877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99847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12D5FE-5A6C-4EAC-9C74-A20A16D87B27}"/>
              </a:ext>
            </a:extLst>
          </p:cNvPr>
          <p:cNvSpPr>
            <a:spLocks noGrp="1"/>
          </p:cNvSpPr>
          <p:nvPr>
            <p:ph type="title"/>
          </p:nvPr>
        </p:nvSpPr>
        <p:spPr/>
        <p:txBody>
          <a:bodyPr/>
          <a:lstStyle/>
          <a:p>
            <a:r>
              <a:rPr lang="sv-SE" dirty="0"/>
              <a:t>Offensivt presspel på motståndares backlinje</a:t>
            </a:r>
          </a:p>
        </p:txBody>
      </p:sp>
      <p:sp>
        <p:nvSpPr>
          <p:cNvPr id="3" name="Platshållare för innehåll 2">
            <a:extLst>
              <a:ext uri="{FF2B5EF4-FFF2-40B4-BE49-F238E27FC236}">
                <a16:creationId xmlns:a16="http://schemas.microsoft.com/office/drawing/2014/main" id="{E7290DA8-7750-4D72-AAF1-FA6BEBEBA4A0}"/>
              </a:ext>
            </a:extLst>
          </p:cNvPr>
          <p:cNvSpPr>
            <a:spLocks noGrp="1"/>
          </p:cNvSpPr>
          <p:nvPr>
            <p:ph idx="1"/>
          </p:nvPr>
        </p:nvSpPr>
        <p:spPr/>
        <p:txBody>
          <a:bodyPr/>
          <a:lstStyle/>
          <a:p>
            <a:r>
              <a:rPr lang="sv-SE" dirty="0"/>
              <a:t>Samspel med sina anfallsmedspelare för att ligga nära varandra och på så sätt stänga spelytor för motståndare</a:t>
            </a:r>
          </a:p>
          <a:p>
            <a:endParaRPr lang="sv-SE" dirty="0"/>
          </a:p>
          <a:p>
            <a:r>
              <a:rPr lang="sv-SE" dirty="0"/>
              <a:t>Trigger när bollen går ut på ytterback</a:t>
            </a:r>
          </a:p>
        </p:txBody>
      </p:sp>
    </p:spTree>
    <p:extLst>
      <p:ext uri="{BB962C8B-B14F-4D97-AF65-F5344CB8AC3E}">
        <p14:creationId xmlns:p14="http://schemas.microsoft.com/office/powerpoint/2010/main" val="3779599690"/>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418153" y="228618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4423575" y="424972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258427" y="316506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5254854" y="365274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4220994" y="145504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3702238" y="221510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7682025" y="54128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514177" y="273820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542486" y="361872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3479735" y="307582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4839854" y="437600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947118" y="333865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937779" y="194489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886726" y="99312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695392" y="130218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7798230" y="3281103"/>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5254855" y="254003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6E1C7F3-49D9-4D9C-B54C-150C95903C13}"/>
              </a:ext>
            </a:extLst>
          </p:cNvPr>
          <p:cNvSpPr/>
          <p:nvPr/>
        </p:nvSpPr>
        <p:spPr>
          <a:xfrm>
            <a:off x="4254763" y="273820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12" name="Frihandsfigur: Form 11">
            <a:extLst>
              <a:ext uri="{FF2B5EF4-FFF2-40B4-BE49-F238E27FC236}">
                <a16:creationId xmlns:a16="http://schemas.microsoft.com/office/drawing/2014/main" id="{6D750D1A-5651-40DA-9F3C-4230C364E20D}"/>
              </a:ext>
            </a:extLst>
          </p:cNvPr>
          <p:cNvSpPr/>
          <p:nvPr/>
        </p:nvSpPr>
        <p:spPr>
          <a:xfrm>
            <a:off x="6592229" y="2264898"/>
            <a:ext cx="272805" cy="1631853"/>
          </a:xfrm>
          <a:custGeom>
            <a:avLst/>
            <a:gdLst>
              <a:gd name="connsiteX0" fmla="*/ 272805 w 272805"/>
              <a:gd name="connsiteY0" fmla="*/ 1631853 h 1631853"/>
              <a:gd name="connsiteX1" fmla="*/ 5519 w 272805"/>
              <a:gd name="connsiteY1" fmla="*/ 773724 h 1631853"/>
              <a:gd name="connsiteX2" fmla="*/ 118060 w 272805"/>
              <a:gd name="connsiteY2" fmla="*/ 0 h 1631853"/>
            </a:gdLst>
            <a:ahLst/>
            <a:cxnLst>
              <a:cxn ang="0">
                <a:pos x="connsiteX0" y="connsiteY0"/>
              </a:cxn>
              <a:cxn ang="0">
                <a:pos x="connsiteX1" y="connsiteY1"/>
              </a:cxn>
              <a:cxn ang="0">
                <a:pos x="connsiteX2" y="connsiteY2"/>
              </a:cxn>
            </a:cxnLst>
            <a:rect l="l" t="t" r="r" b="b"/>
            <a:pathLst>
              <a:path w="272805" h="1631853">
                <a:moveTo>
                  <a:pt x="272805" y="1631853"/>
                </a:moveTo>
                <a:cubicBezTo>
                  <a:pt x="152057" y="1338776"/>
                  <a:pt x="31310" y="1045699"/>
                  <a:pt x="5519" y="773724"/>
                </a:cubicBezTo>
                <a:cubicBezTo>
                  <a:pt x="-20272" y="501749"/>
                  <a:pt x="48894" y="250874"/>
                  <a:pt x="11806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2B274673-AD31-4368-AD49-A34E160E09EF}"/>
              </a:ext>
            </a:extLst>
          </p:cNvPr>
          <p:cNvSpPr/>
          <p:nvPr/>
        </p:nvSpPr>
        <p:spPr>
          <a:xfrm>
            <a:off x="6435966" y="286837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549101" y="211371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6744802" y="376789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69658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AF650F-D329-AB39-A645-16A59305E082}"/>
              </a:ext>
            </a:extLst>
          </p:cNvPr>
          <p:cNvSpPr>
            <a:spLocks noGrp="1"/>
          </p:cNvSpPr>
          <p:nvPr>
            <p:ph type="title"/>
          </p:nvPr>
        </p:nvSpPr>
        <p:spPr>
          <a:xfrm>
            <a:off x="3943237" y="529468"/>
            <a:ext cx="4305525" cy="906541"/>
          </a:xfrm>
        </p:spPr>
        <p:txBody>
          <a:bodyPr/>
          <a:lstStyle/>
          <a:p>
            <a:r>
              <a:rPr lang="sv-SE" b="1" dirty="0"/>
              <a:t>Spelförståelse</a:t>
            </a:r>
          </a:p>
        </p:txBody>
      </p:sp>
      <p:sp>
        <p:nvSpPr>
          <p:cNvPr id="3" name="Platshållare för text 2">
            <a:extLst>
              <a:ext uri="{FF2B5EF4-FFF2-40B4-BE49-F238E27FC236}">
                <a16:creationId xmlns:a16="http://schemas.microsoft.com/office/drawing/2014/main" id="{3EE9145E-3D27-411C-EBD5-60444F5665C9}"/>
              </a:ext>
            </a:extLst>
          </p:cNvPr>
          <p:cNvSpPr>
            <a:spLocks noGrp="1"/>
          </p:cNvSpPr>
          <p:nvPr>
            <p:ph type="body" idx="1"/>
          </p:nvPr>
        </p:nvSpPr>
        <p:spPr>
          <a:xfrm>
            <a:off x="1845129" y="2202595"/>
            <a:ext cx="6184221" cy="3457575"/>
          </a:xfrm>
        </p:spPr>
        <p:txBody>
          <a:bodyPr>
            <a:normAutofit/>
          </a:bodyPr>
          <a:lstStyle/>
          <a:p>
            <a:r>
              <a:rPr lang="sv-SE" sz="2000" dirty="0">
                <a:solidFill>
                  <a:schemeClr val="tx1"/>
                </a:solidFill>
              </a:rPr>
              <a:t>• Taktik</a:t>
            </a:r>
            <a:br>
              <a:rPr lang="sv-SE" sz="2000" dirty="0">
                <a:solidFill>
                  <a:schemeClr val="tx1"/>
                </a:solidFill>
              </a:rPr>
            </a:br>
            <a:br>
              <a:rPr lang="sv-SE" sz="2000" dirty="0">
                <a:solidFill>
                  <a:schemeClr val="tx1"/>
                </a:solidFill>
              </a:rPr>
            </a:br>
            <a:endParaRPr lang="sv-SE" sz="2000" dirty="0">
              <a:solidFill>
                <a:schemeClr val="tx1"/>
              </a:solidFill>
            </a:endParaRPr>
          </a:p>
          <a:p>
            <a:r>
              <a:rPr lang="sv-SE" sz="2000" dirty="0">
                <a:solidFill>
                  <a:schemeClr val="tx1"/>
                </a:solidFill>
              </a:rPr>
              <a:t>• Perception</a:t>
            </a:r>
            <a:br>
              <a:rPr lang="sv-SE" sz="2000" dirty="0">
                <a:solidFill>
                  <a:schemeClr val="tx1"/>
                </a:solidFill>
              </a:rPr>
            </a:br>
            <a:br>
              <a:rPr lang="sv-SE" sz="2000" dirty="0">
                <a:solidFill>
                  <a:schemeClr val="tx1"/>
                </a:solidFill>
              </a:rPr>
            </a:br>
            <a:endParaRPr lang="sv-SE" sz="2000" dirty="0">
              <a:solidFill>
                <a:schemeClr val="tx1"/>
              </a:solidFill>
            </a:endParaRPr>
          </a:p>
          <a:p>
            <a:r>
              <a:rPr lang="sv-SE" sz="2000" dirty="0">
                <a:solidFill>
                  <a:schemeClr val="tx1"/>
                </a:solidFill>
              </a:rPr>
              <a:t>• Beslutfattande</a:t>
            </a:r>
          </a:p>
        </p:txBody>
      </p:sp>
      <p:pic>
        <p:nvPicPr>
          <p:cNvPr id="5" name="Bildobjekt 4" descr="En bild som visar text, cirkel, logotyp, skärmbild&#10;&#10;Automatiskt genererad beskrivning">
            <a:extLst>
              <a:ext uri="{FF2B5EF4-FFF2-40B4-BE49-F238E27FC236}">
                <a16:creationId xmlns:a16="http://schemas.microsoft.com/office/drawing/2014/main" id="{896BC3B3-373B-9B12-6343-CBCA3ED29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0570" y="2212536"/>
            <a:ext cx="4695825" cy="3457575"/>
          </a:xfrm>
          <a:prstGeom prst="rect">
            <a:avLst/>
          </a:prstGeom>
        </p:spPr>
      </p:pic>
      <p:pic>
        <p:nvPicPr>
          <p:cNvPr id="6" name="Bildobjekt 5" descr="En bild som visar Grafik, logotyp, symbol, skiss&#10;&#10;Automatiskt genererad beskrivning">
            <a:extLst>
              <a:ext uri="{FF2B5EF4-FFF2-40B4-BE49-F238E27FC236}">
                <a16:creationId xmlns:a16="http://schemas.microsoft.com/office/drawing/2014/main" id="{4FDEADD7-458A-25D1-96D6-1D5485FCA4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22047244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418153" y="228618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4423575" y="424972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258427" y="316506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5286132" y="299624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4220994" y="145504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3702238" y="221510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7682025" y="54128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542485" y="173030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542485" y="292757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3479735" y="307582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4839854" y="437600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947118" y="333865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937779" y="194489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073880" y="68416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695392" y="130218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7764848" y="203210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5241637" y="176432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6E1C7F3-49D9-4D9C-B54C-150C95903C13}"/>
              </a:ext>
            </a:extLst>
          </p:cNvPr>
          <p:cNvSpPr/>
          <p:nvPr/>
        </p:nvSpPr>
        <p:spPr>
          <a:xfrm>
            <a:off x="4690773" y="246995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12" name="Frihandsfigur: Form 11">
            <a:extLst>
              <a:ext uri="{FF2B5EF4-FFF2-40B4-BE49-F238E27FC236}">
                <a16:creationId xmlns:a16="http://schemas.microsoft.com/office/drawing/2014/main" id="{6D750D1A-5651-40DA-9F3C-4230C364E20D}"/>
              </a:ext>
            </a:extLst>
          </p:cNvPr>
          <p:cNvSpPr/>
          <p:nvPr/>
        </p:nvSpPr>
        <p:spPr>
          <a:xfrm>
            <a:off x="6612627" y="1490064"/>
            <a:ext cx="272805" cy="1631853"/>
          </a:xfrm>
          <a:custGeom>
            <a:avLst/>
            <a:gdLst>
              <a:gd name="connsiteX0" fmla="*/ 272805 w 272805"/>
              <a:gd name="connsiteY0" fmla="*/ 1631853 h 1631853"/>
              <a:gd name="connsiteX1" fmla="*/ 5519 w 272805"/>
              <a:gd name="connsiteY1" fmla="*/ 773724 h 1631853"/>
              <a:gd name="connsiteX2" fmla="*/ 118060 w 272805"/>
              <a:gd name="connsiteY2" fmla="*/ 0 h 1631853"/>
            </a:gdLst>
            <a:ahLst/>
            <a:cxnLst>
              <a:cxn ang="0">
                <a:pos x="connsiteX0" y="connsiteY0"/>
              </a:cxn>
              <a:cxn ang="0">
                <a:pos x="connsiteX1" y="connsiteY1"/>
              </a:cxn>
              <a:cxn ang="0">
                <a:pos x="connsiteX2" y="connsiteY2"/>
              </a:cxn>
            </a:cxnLst>
            <a:rect l="l" t="t" r="r" b="b"/>
            <a:pathLst>
              <a:path w="272805" h="1631853">
                <a:moveTo>
                  <a:pt x="272805" y="1631853"/>
                </a:moveTo>
                <a:cubicBezTo>
                  <a:pt x="152057" y="1338776"/>
                  <a:pt x="31310" y="1045699"/>
                  <a:pt x="5519" y="773724"/>
                </a:cubicBezTo>
                <a:cubicBezTo>
                  <a:pt x="-20272" y="501749"/>
                  <a:pt x="48894" y="250874"/>
                  <a:pt x="11806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2B274673-AD31-4368-AD49-A34E160E09EF}"/>
              </a:ext>
            </a:extLst>
          </p:cNvPr>
          <p:cNvSpPr/>
          <p:nvPr/>
        </p:nvSpPr>
        <p:spPr>
          <a:xfrm>
            <a:off x="6399668" y="211737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524334" y="133075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6728631" y="290701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4" name="Rak pilkoppling 3">
            <a:extLst>
              <a:ext uri="{FF2B5EF4-FFF2-40B4-BE49-F238E27FC236}">
                <a16:creationId xmlns:a16="http://schemas.microsoft.com/office/drawing/2014/main" id="{59EB233F-C45F-49E6-B878-3984486D9900}"/>
              </a:ext>
            </a:extLst>
          </p:cNvPr>
          <p:cNvCxnSpPr/>
          <p:nvPr/>
        </p:nvCxnSpPr>
        <p:spPr>
          <a:xfrm flipH="1" flipV="1">
            <a:off x="7202658" y="1021793"/>
            <a:ext cx="562190" cy="10103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204736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418153" y="228618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4423575" y="424972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258427" y="316506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5286132" y="299624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4220994" y="145504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3702238" y="221510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7682025" y="54128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542485" y="173030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542485" y="292757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3479735" y="307582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4839854" y="437600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947118" y="333865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937779" y="194489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165014" y="64927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695392" y="130218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7096521" y="95458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5241637" y="176432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6E1C7F3-49D9-4D9C-B54C-150C95903C13}"/>
              </a:ext>
            </a:extLst>
          </p:cNvPr>
          <p:cNvSpPr/>
          <p:nvPr/>
        </p:nvSpPr>
        <p:spPr>
          <a:xfrm>
            <a:off x="4690773" y="246995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cxnSp>
        <p:nvCxnSpPr>
          <p:cNvPr id="4" name="Koppling: böjd 3">
            <a:extLst>
              <a:ext uri="{FF2B5EF4-FFF2-40B4-BE49-F238E27FC236}">
                <a16:creationId xmlns:a16="http://schemas.microsoft.com/office/drawing/2014/main" id="{280EBAA9-B938-4EC8-95E0-567CBAE5EB1C}"/>
              </a:ext>
            </a:extLst>
          </p:cNvPr>
          <p:cNvCxnSpPr>
            <a:cxnSpLocks/>
          </p:cNvCxnSpPr>
          <p:nvPr/>
        </p:nvCxnSpPr>
        <p:spPr>
          <a:xfrm rot="5400000" flipH="1" flipV="1">
            <a:off x="6588766" y="800257"/>
            <a:ext cx="512663" cy="471867"/>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
        <p:nvSpPr>
          <p:cNvPr id="15" name="Ellips 14">
            <a:extLst>
              <a:ext uri="{FF2B5EF4-FFF2-40B4-BE49-F238E27FC236}">
                <a16:creationId xmlns:a16="http://schemas.microsoft.com/office/drawing/2014/main" id="{684FD021-8CE8-4165-9AEB-4E9070FF95BA}"/>
              </a:ext>
            </a:extLst>
          </p:cNvPr>
          <p:cNvSpPr/>
          <p:nvPr/>
        </p:nvSpPr>
        <p:spPr>
          <a:xfrm>
            <a:off x="6411404" y="124332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35" name="Rak pilkoppling 34">
            <a:extLst>
              <a:ext uri="{FF2B5EF4-FFF2-40B4-BE49-F238E27FC236}">
                <a16:creationId xmlns:a16="http://schemas.microsoft.com/office/drawing/2014/main" id="{778ABAED-F97A-429B-811B-3854260BF594}"/>
              </a:ext>
            </a:extLst>
          </p:cNvPr>
          <p:cNvCxnSpPr>
            <a:cxnSpLocks/>
          </p:cNvCxnSpPr>
          <p:nvPr/>
        </p:nvCxnSpPr>
        <p:spPr>
          <a:xfrm flipV="1">
            <a:off x="7010008" y="1913389"/>
            <a:ext cx="936247" cy="10556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Rak pilkoppling 36">
            <a:extLst>
              <a:ext uri="{FF2B5EF4-FFF2-40B4-BE49-F238E27FC236}">
                <a16:creationId xmlns:a16="http://schemas.microsoft.com/office/drawing/2014/main" id="{60593511-E3C5-480E-8C17-7619A4F6465E}"/>
              </a:ext>
            </a:extLst>
          </p:cNvPr>
          <p:cNvCxnSpPr>
            <a:cxnSpLocks/>
          </p:cNvCxnSpPr>
          <p:nvPr/>
        </p:nvCxnSpPr>
        <p:spPr>
          <a:xfrm flipV="1">
            <a:off x="6680859" y="1701574"/>
            <a:ext cx="105099" cy="4493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Ellips 32">
            <a:extLst>
              <a:ext uri="{FF2B5EF4-FFF2-40B4-BE49-F238E27FC236}">
                <a16:creationId xmlns:a16="http://schemas.microsoft.com/office/drawing/2014/main" id="{2B274673-AD31-4368-AD49-A34E160E09EF}"/>
              </a:ext>
            </a:extLst>
          </p:cNvPr>
          <p:cNvSpPr/>
          <p:nvPr/>
        </p:nvSpPr>
        <p:spPr>
          <a:xfrm>
            <a:off x="6470256" y="205831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6728631" y="290701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9" name="Rektangel 38">
            <a:extLst>
              <a:ext uri="{FF2B5EF4-FFF2-40B4-BE49-F238E27FC236}">
                <a16:creationId xmlns:a16="http://schemas.microsoft.com/office/drawing/2014/main" id="{370309ED-470D-4054-AF0A-C5A9A911CF95}"/>
              </a:ext>
            </a:extLst>
          </p:cNvPr>
          <p:cNvSpPr/>
          <p:nvPr/>
        </p:nvSpPr>
        <p:spPr>
          <a:xfrm>
            <a:off x="2166932" y="154165"/>
            <a:ext cx="2054061" cy="8091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0" name="Rektangel 39">
            <a:extLst>
              <a:ext uri="{FF2B5EF4-FFF2-40B4-BE49-F238E27FC236}">
                <a16:creationId xmlns:a16="http://schemas.microsoft.com/office/drawing/2014/main" id="{4776C5B4-9962-4D31-987B-1ADA38AC7E9A}"/>
              </a:ext>
            </a:extLst>
          </p:cNvPr>
          <p:cNvSpPr/>
          <p:nvPr/>
        </p:nvSpPr>
        <p:spPr>
          <a:xfrm>
            <a:off x="2166933" y="220072"/>
            <a:ext cx="2042483" cy="584775"/>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w="0"/>
                <a:solidFill>
                  <a:srgbClr val="FFFFFF"/>
                </a:solidFill>
                <a:effectLst>
                  <a:outerShdw blurRad="38100" dist="19050" dir="2700000" algn="tl" rotWithShape="0">
                    <a:srgbClr val="000000">
                      <a:alpha val="40000"/>
                    </a:srgbClr>
                  </a:outerShdw>
                </a:effectLst>
                <a:uLnTx/>
                <a:uFillTx/>
                <a:latin typeface="Rockwell Extra Bold" panose="02060903040505020403" pitchFamily="18" charset="0"/>
                <a:ea typeface="+mn-ea"/>
                <a:cs typeface="+mn-cs"/>
              </a:rPr>
              <a:t>Trigger</a:t>
            </a:r>
          </a:p>
        </p:txBody>
      </p:sp>
    </p:spTree>
    <p:extLst>
      <p:ext uri="{BB962C8B-B14F-4D97-AF65-F5344CB8AC3E}">
        <p14:creationId xmlns:p14="http://schemas.microsoft.com/office/powerpoint/2010/main" val="3366220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418153" y="228618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4423575" y="424972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258427" y="316506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5286132" y="299624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4220994" y="145504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3702238" y="221510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7682025" y="54128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542485" y="173030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542485" y="292757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3479735" y="307582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4839854" y="437600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947118" y="333865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937779" y="194489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073880" y="68416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695392" y="130218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7185903" y="992463"/>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5241637" y="176432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6E1C7F3-49D9-4D9C-B54C-150C95903C13}"/>
              </a:ext>
            </a:extLst>
          </p:cNvPr>
          <p:cNvSpPr/>
          <p:nvPr/>
        </p:nvSpPr>
        <p:spPr>
          <a:xfrm>
            <a:off x="4690773" y="246995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12" name="Frihandsfigur: Form 11">
            <a:extLst>
              <a:ext uri="{FF2B5EF4-FFF2-40B4-BE49-F238E27FC236}">
                <a16:creationId xmlns:a16="http://schemas.microsoft.com/office/drawing/2014/main" id="{6D750D1A-5651-40DA-9F3C-4230C364E20D}"/>
              </a:ext>
            </a:extLst>
          </p:cNvPr>
          <p:cNvSpPr/>
          <p:nvPr/>
        </p:nvSpPr>
        <p:spPr>
          <a:xfrm rot="19778168">
            <a:off x="6671711" y="1042633"/>
            <a:ext cx="776788" cy="1134748"/>
          </a:xfrm>
          <a:custGeom>
            <a:avLst/>
            <a:gdLst>
              <a:gd name="connsiteX0" fmla="*/ 272805 w 272805"/>
              <a:gd name="connsiteY0" fmla="*/ 1631853 h 1631853"/>
              <a:gd name="connsiteX1" fmla="*/ 5519 w 272805"/>
              <a:gd name="connsiteY1" fmla="*/ 773724 h 1631853"/>
              <a:gd name="connsiteX2" fmla="*/ 118060 w 272805"/>
              <a:gd name="connsiteY2" fmla="*/ 0 h 1631853"/>
            </a:gdLst>
            <a:ahLst/>
            <a:cxnLst>
              <a:cxn ang="0">
                <a:pos x="connsiteX0" y="connsiteY0"/>
              </a:cxn>
              <a:cxn ang="0">
                <a:pos x="connsiteX1" y="connsiteY1"/>
              </a:cxn>
              <a:cxn ang="0">
                <a:pos x="connsiteX2" y="connsiteY2"/>
              </a:cxn>
            </a:cxnLst>
            <a:rect l="l" t="t" r="r" b="b"/>
            <a:pathLst>
              <a:path w="272805" h="1631853">
                <a:moveTo>
                  <a:pt x="272805" y="1631853"/>
                </a:moveTo>
                <a:cubicBezTo>
                  <a:pt x="152057" y="1338776"/>
                  <a:pt x="31310" y="1045699"/>
                  <a:pt x="5519" y="773724"/>
                </a:cubicBezTo>
                <a:cubicBezTo>
                  <a:pt x="-20272" y="501749"/>
                  <a:pt x="48894" y="250874"/>
                  <a:pt x="11806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2B274673-AD31-4368-AD49-A34E160E09EF}"/>
              </a:ext>
            </a:extLst>
          </p:cNvPr>
          <p:cNvSpPr/>
          <p:nvPr/>
        </p:nvSpPr>
        <p:spPr>
          <a:xfrm>
            <a:off x="6494568" y="156915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580216" y="78402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7563826" y="172072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8" name="Rektangel 27">
            <a:extLst>
              <a:ext uri="{FF2B5EF4-FFF2-40B4-BE49-F238E27FC236}">
                <a16:creationId xmlns:a16="http://schemas.microsoft.com/office/drawing/2014/main" id="{CB7A5612-584D-49F5-A07B-0F491DA8F922}"/>
              </a:ext>
            </a:extLst>
          </p:cNvPr>
          <p:cNvSpPr/>
          <p:nvPr/>
        </p:nvSpPr>
        <p:spPr>
          <a:xfrm>
            <a:off x="2166932" y="154165"/>
            <a:ext cx="2054061" cy="8091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1" name="Rektangel 30">
            <a:extLst>
              <a:ext uri="{FF2B5EF4-FFF2-40B4-BE49-F238E27FC236}">
                <a16:creationId xmlns:a16="http://schemas.microsoft.com/office/drawing/2014/main" id="{687A2CCF-64B9-472C-A96E-555C684A6DA5}"/>
              </a:ext>
            </a:extLst>
          </p:cNvPr>
          <p:cNvSpPr/>
          <p:nvPr/>
        </p:nvSpPr>
        <p:spPr>
          <a:xfrm>
            <a:off x="2166933" y="220072"/>
            <a:ext cx="2042483" cy="584775"/>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w="0"/>
                <a:solidFill>
                  <a:srgbClr val="FFFFFF"/>
                </a:solidFill>
                <a:effectLst>
                  <a:outerShdw blurRad="38100" dist="19050" dir="2700000" algn="tl" rotWithShape="0">
                    <a:srgbClr val="000000">
                      <a:alpha val="40000"/>
                    </a:srgbClr>
                  </a:outerShdw>
                </a:effectLst>
                <a:uLnTx/>
                <a:uFillTx/>
                <a:latin typeface="Rockwell Extra Bold" panose="02060903040505020403" pitchFamily="18" charset="0"/>
                <a:ea typeface="+mn-ea"/>
                <a:cs typeface="+mn-cs"/>
              </a:rPr>
              <a:t>Trigger</a:t>
            </a:r>
          </a:p>
        </p:txBody>
      </p:sp>
    </p:spTree>
    <p:extLst>
      <p:ext uri="{BB962C8B-B14F-4D97-AF65-F5344CB8AC3E}">
        <p14:creationId xmlns:p14="http://schemas.microsoft.com/office/powerpoint/2010/main" val="2556028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9461D9-CBA4-427A-9F80-07B2C22ADDC8}"/>
              </a:ext>
            </a:extLst>
          </p:cNvPr>
          <p:cNvSpPr>
            <a:spLocks noGrp="1"/>
          </p:cNvSpPr>
          <p:nvPr>
            <p:ph type="title"/>
          </p:nvPr>
        </p:nvSpPr>
        <p:spPr/>
        <p:txBody>
          <a:bodyPr/>
          <a:lstStyle/>
          <a:p>
            <a:r>
              <a:rPr lang="sv-SE" dirty="0"/>
              <a:t>Defensivt presspel </a:t>
            </a:r>
          </a:p>
        </p:txBody>
      </p:sp>
      <p:sp>
        <p:nvSpPr>
          <p:cNvPr id="3" name="Platshållare för innehåll 2">
            <a:extLst>
              <a:ext uri="{FF2B5EF4-FFF2-40B4-BE49-F238E27FC236}">
                <a16:creationId xmlns:a16="http://schemas.microsoft.com/office/drawing/2014/main" id="{C4983272-C3AF-441B-9D09-F06B387BE299}"/>
              </a:ext>
            </a:extLst>
          </p:cNvPr>
          <p:cNvSpPr>
            <a:spLocks noGrp="1"/>
          </p:cNvSpPr>
          <p:nvPr>
            <p:ph idx="1"/>
          </p:nvPr>
        </p:nvSpPr>
        <p:spPr/>
        <p:txBody>
          <a:bodyPr/>
          <a:lstStyle/>
          <a:p>
            <a:r>
              <a:rPr lang="sv-SE" dirty="0"/>
              <a:t>Gummibandet – Förflyttningar sida till sida</a:t>
            </a:r>
          </a:p>
          <a:p>
            <a:endParaRPr lang="sv-SE" dirty="0"/>
          </a:p>
          <a:p>
            <a:endParaRPr lang="sv-SE" dirty="0"/>
          </a:p>
          <a:p>
            <a:r>
              <a:rPr lang="sv-SE" dirty="0"/>
              <a:t>Vad kan vara en trigger för att anfallarna ska gå in i press och försöka vinna bollen?</a:t>
            </a:r>
          </a:p>
          <a:p>
            <a:endParaRPr lang="sv-SE" dirty="0"/>
          </a:p>
        </p:txBody>
      </p:sp>
    </p:spTree>
    <p:extLst>
      <p:ext uri="{BB962C8B-B14F-4D97-AF65-F5344CB8AC3E}">
        <p14:creationId xmlns:p14="http://schemas.microsoft.com/office/powerpoint/2010/main" val="3073696906"/>
      </p:ext>
    </p:extLst>
  </p:cSld>
  <p:clrMapOvr>
    <a:masterClrMapping/>
  </p:clrMapOvr>
  <p:extLst>
    <p:ext uri="{6950BFC3-D8DA-4A85-94F7-54DA5524770B}">
      <p188:commentRel xmlns:p188="http://schemas.microsoft.com/office/powerpoint/2018/8/main" r:id="rId3"/>
    </p:ext>
  </p:extLst>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016485" y="283350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165892" y="482091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983752" y="382496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4550567" y="448629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3655469" y="195142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3503517" y="308859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5487251" y="557210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4381395" y="295254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257802" y="436688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3418152" y="383686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3272767" y="509129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919911" y="438669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6879769" y="290368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523081" y="135131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030541" y="188133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6886726" y="4261693"/>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4719379" y="297105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6E1C7F3-49D9-4D9C-B54C-150C95903C13}"/>
              </a:ext>
            </a:extLst>
          </p:cNvPr>
          <p:cNvSpPr/>
          <p:nvPr/>
        </p:nvSpPr>
        <p:spPr>
          <a:xfrm>
            <a:off x="4088990" y="360241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12" name="Frihandsfigur: Form 11">
            <a:extLst>
              <a:ext uri="{FF2B5EF4-FFF2-40B4-BE49-F238E27FC236}">
                <a16:creationId xmlns:a16="http://schemas.microsoft.com/office/drawing/2014/main" id="{6D750D1A-5651-40DA-9F3C-4230C364E20D}"/>
              </a:ext>
            </a:extLst>
          </p:cNvPr>
          <p:cNvSpPr/>
          <p:nvPr/>
        </p:nvSpPr>
        <p:spPr>
          <a:xfrm>
            <a:off x="5702054" y="2833500"/>
            <a:ext cx="146728" cy="1533386"/>
          </a:xfrm>
          <a:custGeom>
            <a:avLst/>
            <a:gdLst>
              <a:gd name="connsiteX0" fmla="*/ 272805 w 272805"/>
              <a:gd name="connsiteY0" fmla="*/ 1631853 h 1631853"/>
              <a:gd name="connsiteX1" fmla="*/ 5519 w 272805"/>
              <a:gd name="connsiteY1" fmla="*/ 773724 h 1631853"/>
              <a:gd name="connsiteX2" fmla="*/ 118060 w 272805"/>
              <a:gd name="connsiteY2" fmla="*/ 0 h 1631853"/>
            </a:gdLst>
            <a:ahLst/>
            <a:cxnLst>
              <a:cxn ang="0">
                <a:pos x="connsiteX0" y="connsiteY0"/>
              </a:cxn>
              <a:cxn ang="0">
                <a:pos x="connsiteX1" y="connsiteY1"/>
              </a:cxn>
              <a:cxn ang="0">
                <a:pos x="connsiteX2" y="connsiteY2"/>
              </a:cxn>
            </a:cxnLst>
            <a:rect l="l" t="t" r="r" b="b"/>
            <a:pathLst>
              <a:path w="272805" h="1631853">
                <a:moveTo>
                  <a:pt x="272805" y="1631853"/>
                </a:moveTo>
                <a:cubicBezTo>
                  <a:pt x="152057" y="1338776"/>
                  <a:pt x="31310" y="1045699"/>
                  <a:pt x="5519" y="773724"/>
                </a:cubicBezTo>
                <a:cubicBezTo>
                  <a:pt x="-20272" y="501749"/>
                  <a:pt x="48894" y="250874"/>
                  <a:pt x="11806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8" name="Ellips 27">
            <a:extLst>
              <a:ext uri="{FF2B5EF4-FFF2-40B4-BE49-F238E27FC236}">
                <a16:creationId xmlns:a16="http://schemas.microsoft.com/office/drawing/2014/main" id="{9AC7E90B-64A6-47EF-97A6-C698A08819CB}"/>
              </a:ext>
            </a:extLst>
          </p:cNvPr>
          <p:cNvSpPr/>
          <p:nvPr/>
        </p:nvSpPr>
        <p:spPr>
          <a:xfrm>
            <a:off x="5511157" y="346951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sp>
        <p:nvSpPr>
          <p:cNvPr id="31" name="Ellips 30">
            <a:extLst>
              <a:ext uri="{FF2B5EF4-FFF2-40B4-BE49-F238E27FC236}">
                <a16:creationId xmlns:a16="http://schemas.microsoft.com/office/drawing/2014/main" id="{CF212E3A-9F7F-473C-B9F9-41BB3BB95D1C}"/>
              </a:ext>
            </a:extLst>
          </p:cNvPr>
          <p:cNvSpPr/>
          <p:nvPr/>
        </p:nvSpPr>
        <p:spPr>
          <a:xfrm>
            <a:off x="5577492" y="267354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YF</a:t>
            </a:r>
          </a:p>
        </p:txBody>
      </p:sp>
      <p:sp>
        <p:nvSpPr>
          <p:cNvPr id="34" name="Ellips 33">
            <a:extLst>
              <a:ext uri="{FF2B5EF4-FFF2-40B4-BE49-F238E27FC236}">
                <a16:creationId xmlns:a16="http://schemas.microsoft.com/office/drawing/2014/main" id="{FA047EEE-524E-4008-BEA5-4DF36FC64833}"/>
              </a:ext>
            </a:extLst>
          </p:cNvPr>
          <p:cNvSpPr/>
          <p:nvPr/>
        </p:nvSpPr>
        <p:spPr>
          <a:xfrm>
            <a:off x="5714791" y="423898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YF</a:t>
            </a:r>
          </a:p>
        </p:txBody>
      </p:sp>
    </p:spTree>
    <p:extLst>
      <p:ext uri="{BB962C8B-B14F-4D97-AF65-F5344CB8AC3E}">
        <p14:creationId xmlns:p14="http://schemas.microsoft.com/office/powerpoint/2010/main" val="652332440"/>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016485" y="283350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165892" y="482091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983752" y="382496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4488932" y="379806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3655469" y="195142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3503517" y="308859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5487251" y="557210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4631274" y="257625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631274" y="356356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3418152" y="383686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3272767" y="509129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919911" y="438669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6879769" y="290368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523081" y="135131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030541" y="188133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6675357" y="2952546"/>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4349842" y="259918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6E1C7F3-49D9-4D9C-B54C-150C95903C13}"/>
              </a:ext>
            </a:extLst>
          </p:cNvPr>
          <p:cNvSpPr/>
          <p:nvPr/>
        </p:nvSpPr>
        <p:spPr>
          <a:xfrm>
            <a:off x="3977075" y="303415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12" name="Frihandsfigur: Form 11">
            <a:extLst>
              <a:ext uri="{FF2B5EF4-FFF2-40B4-BE49-F238E27FC236}">
                <a16:creationId xmlns:a16="http://schemas.microsoft.com/office/drawing/2014/main" id="{6D750D1A-5651-40DA-9F3C-4230C364E20D}"/>
              </a:ext>
            </a:extLst>
          </p:cNvPr>
          <p:cNvSpPr/>
          <p:nvPr/>
        </p:nvSpPr>
        <p:spPr>
          <a:xfrm>
            <a:off x="5702054" y="2481781"/>
            <a:ext cx="146728" cy="1533386"/>
          </a:xfrm>
          <a:custGeom>
            <a:avLst/>
            <a:gdLst>
              <a:gd name="connsiteX0" fmla="*/ 272805 w 272805"/>
              <a:gd name="connsiteY0" fmla="*/ 1631853 h 1631853"/>
              <a:gd name="connsiteX1" fmla="*/ 5519 w 272805"/>
              <a:gd name="connsiteY1" fmla="*/ 773724 h 1631853"/>
              <a:gd name="connsiteX2" fmla="*/ 118060 w 272805"/>
              <a:gd name="connsiteY2" fmla="*/ 0 h 1631853"/>
            </a:gdLst>
            <a:ahLst/>
            <a:cxnLst>
              <a:cxn ang="0">
                <a:pos x="connsiteX0" y="connsiteY0"/>
              </a:cxn>
              <a:cxn ang="0">
                <a:pos x="connsiteX1" y="connsiteY1"/>
              </a:cxn>
              <a:cxn ang="0">
                <a:pos x="connsiteX2" y="connsiteY2"/>
              </a:cxn>
            </a:cxnLst>
            <a:rect l="l" t="t" r="r" b="b"/>
            <a:pathLst>
              <a:path w="272805" h="1631853">
                <a:moveTo>
                  <a:pt x="272805" y="1631853"/>
                </a:moveTo>
                <a:cubicBezTo>
                  <a:pt x="152057" y="1338776"/>
                  <a:pt x="31310" y="1045699"/>
                  <a:pt x="5519" y="773724"/>
                </a:cubicBezTo>
                <a:cubicBezTo>
                  <a:pt x="-20272" y="501749"/>
                  <a:pt x="48894" y="250874"/>
                  <a:pt x="11806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2B274673-AD31-4368-AD49-A34E160E09EF}"/>
              </a:ext>
            </a:extLst>
          </p:cNvPr>
          <p:cNvSpPr/>
          <p:nvPr/>
        </p:nvSpPr>
        <p:spPr>
          <a:xfrm>
            <a:off x="5516644" y="298125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sp>
        <p:nvSpPr>
          <p:cNvPr id="15" name="Ellips 14">
            <a:extLst>
              <a:ext uri="{FF2B5EF4-FFF2-40B4-BE49-F238E27FC236}">
                <a16:creationId xmlns:a16="http://schemas.microsoft.com/office/drawing/2014/main" id="{684FD021-8CE8-4165-9AEB-4E9070FF95BA}"/>
              </a:ext>
            </a:extLst>
          </p:cNvPr>
          <p:cNvSpPr/>
          <p:nvPr/>
        </p:nvSpPr>
        <p:spPr>
          <a:xfrm>
            <a:off x="5606605" y="224976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YF</a:t>
            </a:r>
          </a:p>
        </p:txBody>
      </p:sp>
      <p:sp>
        <p:nvSpPr>
          <p:cNvPr id="8" name="Ellips 7">
            <a:extLst>
              <a:ext uri="{FF2B5EF4-FFF2-40B4-BE49-F238E27FC236}">
                <a16:creationId xmlns:a16="http://schemas.microsoft.com/office/drawing/2014/main" id="{BEF8BDA5-E1B7-42C9-90E6-04A7954ABEA5}"/>
              </a:ext>
            </a:extLst>
          </p:cNvPr>
          <p:cNvSpPr/>
          <p:nvPr/>
        </p:nvSpPr>
        <p:spPr>
          <a:xfrm>
            <a:off x="5702054" y="370793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YF</a:t>
            </a:r>
          </a:p>
        </p:txBody>
      </p:sp>
    </p:spTree>
    <p:extLst>
      <p:ext uri="{BB962C8B-B14F-4D97-AF65-F5344CB8AC3E}">
        <p14:creationId xmlns:p14="http://schemas.microsoft.com/office/powerpoint/2010/main" val="10447140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997079" y="196224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2926944" y="384662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928064" y="286534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4507871" y="332121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3354110" y="112488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3452521" y="201881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5352673" y="467176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4631273" y="172398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657744" y="311229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3365509" y="276799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3273625" y="387063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278270" y="365850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6582286" y="234468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187135" y="9560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3672329" y="94024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6096000" y="1188092"/>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4293649" y="178261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6E1C7F3-49D9-4D9C-B54C-150C95903C13}"/>
              </a:ext>
            </a:extLst>
          </p:cNvPr>
          <p:cNvSpPr/>
          <p:nvPr/>
        </p:nvSpPr>
        <p:spPr>
          <a:xfrm>
            <a:off x="3927071" y="228905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12" name="Frihandsfigur: Form 11">
            <a:extLst>
              <a:ext uri="{FF2B5EF4-FFF2-40B4-BE49-F238E27FC236}">
                <a16:creationId xmlns:a16="http://schemas.microsoft.com/office/drawing/2014/main" id="{6D750D1A-5651-40DA-9F3C-4230C364E20D}"/>
              </a:ext>
            </a:extLst>
          </p:cNvPr>
          <p:cNvSpPr/>
          <p:nvPr/>
        </p:nvSpPr>
        <p:spPr>
          <a:xfrm rot="18949964">
            <a:off x="5413888" y="1133492"/>
            <a:ext cx="146728" cy="1533386"/>
          </a:xfrm>
          <a:custGeom>
            <a:avLst/>
            <a:gdLst>
              <a:gd name="connsiteX0" fmla="*/ 272805 w 272805"/>
              <a:gd name="connsiteY0" fmla="*/ 1631853 h 1631853"/>
              <a:gd name="connsiteX1" fmla="*/ 5519 w 272805"/>
              <a:gd name="connsiteY1" fmla="*/ 773724 h 1631853"/>
              <a:gd name="connsiteX2" fmla="*/ 118060 w 272805"/>
              <a:gd name="connsiteY2" fmla="*/ 0 h 1631853"/>
            </a:gdLst>
            <a:ahLst/>
            <a:cxnLst>
              <a:cxn ang="0">
                <a:pos x="connsiteX0" y="connsiteY0"/>
              </a:cxn>
              <a:cxn ang="0">
                <a:pos x="connsiteX1" y="connsiteY1"/>
              </a:cxn>
              <a:cxn ang="0">
                <a:pos x="connsiteX2" y="connsiteY2"/>
              </a:cxn>
            </a:cxnLst>
            <a:rect l="l" t="t" r="r" b="b"/>
            <a:pathLst>
              <a:path w="272805" h="1631853">
                <a:moveTo>
                  <a:pt x="272805" y="1631853"/>
                </a:moveTo>
                <a:cubicBezTo>
                  <a:pt x="152057" y="1338776"/>
                  <a:pt x="31310" y="1045699"/>
                  <a:pt x="5519" y="773724"/>
                </a:cubicBezTo>
                <a:cubicBezTo>
                  <a:pt x="-20272" y="501749"/>
                  <a:pt x="48894" y="250874"/>
                  <a:pt x="11806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8" name="Ellips 27">
            <a:extLst>
              <a:ext uri="{FF2B5EF4-FFF2-40B4-BE49-F238E27FC236}">
                <a16:creationId xmlns:a16="http://schemas.microsoft.com/office/drawing/2014/main" id="{DBF4ACDE-3223-4310-87CB-F2D5ADB5551B}"/>
              </a:ext>
            </a:extLst>
          </p:cNvPr>
          <p:cNvSpPr/>
          <p:nvPr/>
        </p:nvSpPr>
        <p:spPr>
          <a:xfrm>
            <a:off x="5183860" y="168118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sp>
        <p:nvSpPr>
          <p:cNvPr id="31" name="Ellips 30">
            <a:extLst>
              <a:ext uri="{FF2B5EF4-FFF2-40B4-BE49-F238E27FC236}">
                <a16:creationId xmlns:a16="http://schemas.microsoft.com/office/drawing/2014/main" id="{181BFDDA-6005-4C93-846A-8B593F37DE93}"/>
              </a:ext>
            </a:extLst>
          </p:cNvPr>
          <p:cNvSpPr/>
          <p:nvPr/>
        </p:nvSpPr>
        <p:spPr>
          <a:xfrm>
            <a:off x="4760919" y="115185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YF</a:t>
            </a:r>
          </a:p>
        </p:txBody>
      </p:sp>
      <p:sp>
        <p:nvSpPr>
          <p:cNvPr id="34" name="Ellips 33">
            <a:extLst>
              <a:ext uri="{FF2B5EF4-FFF2-40B4-BE49-F238E27FC236}">
                <a16:creationId xmlns:a16="http://schemas.microsoft.com/office/drawing/2014/main" id="{C89CA607-4FD2-438C-B3E1-97FD3A25B710}"/>
              </a:ext>
            </a:extLst>
          </p:cNvPr>
          <p:cNvSpPr/>
          <p:nvPr/>
        </p:nvSpPr>
        <p:spPr>
          <a:xfrm>
            <a:off x="5940645" y="224619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YF</a:t>
            </a:r>
          </a:p>
        </p:txBody>
      </p:sp>
    </p:spTree>
    <p:extLst>
      <p:ext uri="{BB962C8B-B14F-4D97-AF65-F5344CB8AC3E}">
        <p14:creationId xmlns:p14="http://schemas.microsoft.com/office/powerpoint/2010/main" val="17402473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997079" y="196224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2926944" y="384662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928064" y="286534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4507871" y="332121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3354110" y="112488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3452521" y="201881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5352673" y="467176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4631273" y="172398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657744" y="311229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3365509" y="276799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3273625" y="387063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514771" y="398877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6582286" y="234468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187135" y="9560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3672329" y="94024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6527538" y="2368386"/>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4293649" y="178261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6E1C7F3-49D9-4D9C-B54C-150C95903C13}"/>
              </a:ext>
            </a:extLst>
          </p:cNvPr>
          <p:cNvSpPr/>
          <p:nvPr/>
        </p:nvSpPr>
        <p:spPr>
          <a:xfrm>
            <a:off x="3927071" y="228905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12" name="Frihandsfigur: Form 11">
            <a:extLst>
              <a:ext uri="{FF2B5EF4-FFF2-40B4-BE49-F238E27FC236}">
                <a16:creationId xmlns:a16="http://schemas.microsoft.com/office/drawing/2014/main" id="{6D750D1A-5651-40DA-9F3C-4230C364E20D}"/>
              </a:ext>
            </a:extLst>
          </p:cNvPr>
          <p:cNvSpPr/>
          <p:nvPr/>
        </p:nvSpPr>
        <p:spPr>
          <a:xfrm rot="21028978">
            <a:off x="5509914" y="1900795"/>
            <a:ext cx="146728" cy="1533386"/>
          </a:xfrm>
          <a:custGeom>
            <a:avLst/>
            <a:gdLst>
              <a:gd name="connsiteX0" fmla="*/ 272805 w 272805"/>
              <a:gd name="connsiteY0" fmla="*/ 1631853 h 1631853"/>
              <a:gd name="connsiteX1" fmla="*/ 5519 w 272805"/>
              <a:gd name="connsiteY1" fmla="*/ 773724 h 1631853"/>
              <a:gd name="connsiteX2" fmla="*/ 118060 w 272805"/>
              <a:gd name="connsiteY2" fmla="*/ 0 h 1631853"/>
            </a:gdLst>
            <a:ahLst/>
            <a:cxnLst>
              <a:cxn ang="0">
                <a:pos x="connsiteX0" y="connsiteY0"/>
              </a:cxn>
              <a:cxn ang="0">
                <a:pos x="connsiteX1" y="connsiteY1"/>
              </a:cxn>
              <a:cxn ang="0">
                <a:pos x="connsiteX2" y="connsiteY2"/>
              </a:cxn>
            </a:cxnLst>
            <a:rect l="l" t="t" r="r" b="b"/>
            <a:pathLst>
              <a:path w="272805" h="1631853">
                <a:moveTo>
                  <a:pt x="272805" y="1631853"/>
                </a:moveTo>
                <a:cubicBezTo>
                  <a:pt x="152057" y="1338776"/>
                  <a:pt x="31310" y="1045699"/>
                  <a:pt x="5519" y="773724"/>
                </a:cubicBezTo>
                <a:cubicBezTo>
                  <a:pt x="-20272" y="501749"/>
                  <a:pt x="48894" y="250874"/>
                  <a:pt x="11806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8" name="Ellips 27">
            <a:extLst>
              <a:ext uri="{FF2B5EF4-FFF2-40B4-BE49-F238E27FC236}">
                <a16:creationId xmlns:a16="http://schemas.microsoft.com/office/drawing/2014/main" id="{DBF4ACDE-3223-4310-87CB-F2D5ADB5551B}"/>
              </a:ext>
            </a:extLst>
          </p:cNvPr>
          <p:cNvSpPr/>
          <p:nvPr/>
        </p:nvSpPr>
        <p:spPr>
          <a:xfrm>
            <a:off x="5352672" y="243037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sp>
        <p:nvSpPr>
          <p:cNvPr id="31" name="Ellips 30">
            <a:extLst>
              <a:ext uri="{FF2B5EF4-FFF2-40B4-BE49-F238E27FC236}">
                <a16:creationId xmlns:a16="http://schemas.microsoft.com/office/drawing/2014/main" id="{181BFDDA-6005-4C93-846A-8B593F37DE93}"/>
              </a:ext>
            </a:extLst>
          </p:cNvPr>
          <p:cNvSpPr/>
          <p:nvPr/>
        </p:nvSpPr>
        <p:spPr>
          <a:xfrm>
            <a:off x="5238053" y="161380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YF</a:t>
            </a:r>
          </a:p>
        </p:txBody>
      </p:sp>
      <p:sp>
        <p:nvSpPr>
          <p:cNvPr id="34" name="Ellips 33">
            <a:extLst>
              <a:ext uri="{FF2B5EF4-FFF2-40B4-BE49-F238E27FC236}">
                <a16:creationId xmlns:a16="http://schemas.microsoft.com/office/drawing/2014/main" id="{C89CA607-4FD2-438C-B3E1-97FD3A25B710}"/>
              </a:ext>
            </a:extLst>
          </p:cNvPr>
          <p:cNvSpPr/>
          <p:nvPr/>
        </p:nvSpPr>
        <p:spPr>
          <a:xfrm>
            <a:off x="5666590" y="324130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YF</a:t>
            </a:r>
          </a:p>
        </p:txBody>
      </p:sp>
    </p:spTree>
    <p:extLst>
      <p:ext uri="{BB962C8B-B14F-4D97-AF65-F5344CB8AC3E}">
        <p14:creationId xmlns:p14="http://schemas.microsoft.com/office/powerpoint/2010/main" val="1716745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016485" y="282529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886885" y="460475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987197" y="398339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4401849" y="384612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3215246" y="226023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3452521" y="201881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5836293" y="550990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4739473" y="267900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739474" y="382888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3365509" y="276799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3273625" y="387063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514771" y="398877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6582286" y="234468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187135" y="9560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055697" y="158298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6527445" y="390716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4610818" y="269786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6E1C7F3-49D9-4D9C-B54C-150C95903C13}"/>
              </a:ext>
            </a:extLst>
          </p:cNvPr>
          <p:cNvSpPr/>
          <p:nvPr/>
        </p:nvSpPr>
        <p:spPr>
          <a:xfrm>
            <a:off x="3819929" y="318639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12" name="Frihandsfigur: Form 11">
            <a:extLst>
              <a:ext uri="{FF2B5EF4-FFF2-40B4-BE49-F238E27FC236}">
                <a16:creationId xmlns:a16="http://schemas.microsoft.com/office/drawing/2014/main" id="{6D750D1A-5651-40DA-9F3C-4230C364E20D}"/>
              </a:ext>
            </a:extLst>
          </p:cNvPr>
          <p:cNvSpPr/>
          <p:nvPr/>
        </p:nvSpPr>
        <p:spPr>
          <a:xfrm rot="1384375">
            <a:off x="5622511" y="3103944"/>
            <a:ext cx="146728" cy="1533386"/>
          </a:xfrm>
          <a:custGeom>
            <a:avLst/>
            <a:gdLst>
              <a:gd name="connsiteX0" fmla="*/ 272805 w 272805"/>
              <a:gd name="connsiteY0" fmla="*/ 1631853 h 1631853"/>
              <a:gd name="connsiteX1" fmla="*/ 5519 w 272805"/>
              <a:gd name="connsiteY1" fmla="*/ 773724 h 1631853"/>
              <a:gd name="connsiteX2" fmla="*/ 118060 w 272805"/>
              <a:gd name="connsiteY2" fmla="*/ 0 h 1631853"/>
            </a:gdLst>
            <a:ahLst/>
            <a:cxnLst>
              <a:cxn ang="0">
                <a:pos x="connsiteX0" y="connsiteY0"/>
              </a:cxn>
              <a:cxn ang="0">
                <a:pos x="connsiteX1" y="connsiteY1"/>
              </a:cxn>
              <a:cxn ang="0">
                <a:pos x="connsiteX2" y="connsiteY2"/>
              </a:cxn>
            </a:cxnLst>
            <a:rect l="l" t="t" r="r" b="b"/>
            <a:pathLst>
              <a:path w="272805" h="1631853">
                <a:moveTo>
                  <a:pt x="272805" y="1631853"/>
                </a:moveTo>
                <a:cubicBezTo>
                  <a:pt x="152057" y="1338776"/>
                  <a:pt x="31310" y="1045699"/>
                  <a:pt x="5519" y="773724"/>
                </a:cubicBezTo>
                <a:cubicBezTo>
                  <a:pt x="-20272" y="501749"/>
                  <a:pt x="48894" y="250874"/>
                  <a:pt x="11806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8" name="Ellips 27">
            <a:extLst>
              <a:ext uri="{FF2B5EF4-FFF2-40B4-BE49-F238E27FC236}">
                <a16:creationId xmlns:a16="http://schemas.microsoft.com/office/drawing/2014/main" id="{DBF4ACDE-3223-4310-87CB-F2D5ADB5551B}"/>
              </a:ext>
            </a:extLst>
          </p:cNvPr>
          <p:cNvSpPr/>
          <p:nvPr/>
        </p:nvSpPr>
        <p:spPr>
          <a:xfrm>
            <a:off x="5491907" y="365883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sp>
        <p:nvSpPr>
          <p:cNvPr id="31" name="Ellips 30">
            <a:extLst>
              <a:ext uri="{FF2B5EF4-FFF2-40B4-BE49-F238E27FC236}">
                <a16:creationId xmlns:a16="http://schemas.microsoft.com/office/drawing/2014/main" id="{181BFDDA-6005-4C93-846A-8B593F37DE93}"/>
              </a:ext>
            </a:extLst>
          </p:cNvPr>
          <p:cNvSpPr/>
          <p:nvPr/>
        </p:nvSpPr>
        <p:spPr>
          <a:xfrm>
            <a:off x="5856128" y="294884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YF</a:t>
            </a:r>
          </a:p>
        </p:txBody>
      </p:sp>
      <p:sp>
        <p:nvSpPr>
          <p:cNvPr id="34" name="Ellips 33">
            <a:extLst>
              <a:ext uri="{FF2B5EF4-FFF2-40B4-BE49-F238E27FC236}">
                <a16:creationId xmlns:a16="http://schemas.microsoft.com/office/drawing/2014/main" id="{C89CA607-4FD2-438C-B3E1-97FD3A25B710}"/>
              </a:ext>
            </a:extLst>
          </p:cNvPr>
          <p:cNvSpPr/>
          <p:nvPr/>
        </p:nvSpPr>
        <p:spPr>
          <a:xfrm>
            <a:off x="5245653" y="454876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YF</a:t>
            </a:r>
          </a:p>
        </p:txBody>
      </p:sp>
    </p:spTree>
    <p:extLst>
      <p:ext uri="{BB962C8B-B14F-4D97-AF65-F5344CB8AC3E}">
        <p14:creationId xmlns:p14="http://schemas.microsoft.com/office/powerpoint/2010/main" val="3240116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106826" y="344916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311416" y="51155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171763" y="438167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4179012" y="432102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3649041" y="261068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3847323" y="269786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5836293" y="550990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4794188" y="324130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401849" y="443752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3334704" y="343908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3414292" y="451765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187135" y="424140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6582286" y="234468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187135" y="9560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010199" y="166535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5738397" y="5517732"/>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4414578" y="311969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6E1C7F3-49D9-4D9C-B54C-150C95903C13}"/>
              </a:ext>
            </a:extLst>
          </p:cNvPr>
          <p:cNvSpPr/>
          <p:nvPr/>
        </p:nvSpPr>
        <p:spPr>
          <a:xfrm>
            <a:off x="3778048" y="357893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12" name="Frihandsfigur: Form 11">
            <a:extLst>
              <a:ext uri="{FF2B5EF4-FFF2-40B4-BE49-F238E27FC236}">
                <a16:creationId xmlns:a16="http://schemas.microsoft.com/office/drawing/2014/main" id="{6D750D1A-5651-40DA-9F3C-4230C364E20D}"/>
              </a:ext>
            </a:extLst>
          </p:cNvPr>
          <p:cNvSpPr/>
          <p:nvPr/>
        </p:nvSpPr>
        <p:spPr>
          <a:xfrm rot="1384375">
            <a:off x="5243044" y="4074607"/>
            <a:ext cx="146728" cy="1533386"/>
          </a:xfrm>
          <a:custGeom>
            <a:avLst/>
            <a:gdLst>
              <a:gd name="connsiteX0" fmla="*/ 272805 w 272805"/>
              <a:gd name="connsiteY0" fmla="*/ 1631853 h 1631853"/>
              <a:gd name="connsiteX1" fmla="*/ 5519 w 272805"/>
              <a:gd name="connsiteY1" fmla="*/ 773724 h 1631853"/>
              <a:gd name="connsiteX2" fmla="*/ 118060 w 272805"/>
              <a:gd name="connsiteY2" fmla="*/ 0 h 1631853"/>
            </a:gdLst>
            <a:ahLst/>
            <a:cxnLst>
              <a:cxn ang="0">
                <a:pos x="connsiteX0" y="connsiteY0"/>
              </a:cxn>
              <a:cxn ang="0">
                <a:pos x="connsiteX1" y="connsiteY1"/>
              </a:cxn>
              <a:cxn ang="0">
                <a:pos x="connsiteX2" y="connsiteY2"/>
              </a:cxn>
            </a:cxnLst>
            <a:rect l="l" t="t" r="r" b="b"/>
            <a:pathLst>
              <a:path w="272805" h="1631853">
                <a:moveTo>
                  <a:pt x="272805" y="1631853"/>
                </a:moveTo>
                <a:cubicBezTo>
                  <a:pt x="152057" y="1338776"/>
                  <a:pt x="31310" y="1045699"/>
                  <a:pt x="5519" y="773724"/>
                </a:cubicBezTo>
                <a:cubicBezTo>
                  <a:pt x="-20272" y="501749"/>
                  <a:pt x="48894" y="250874"/>
                  <a:pt x="11806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8" name="Ellips 27">
            <a:extLst>
              <a:ext uri="{FF2B5EF4-FFF2-40B4-BE49-F238E27FC236}">
                <a16:creationId xmlns:a16="http://schemas.microsoft.com/office/drawing/2014/main" id="{DBF4ACDE-3223-4310-87CB-F2D5ADB5551B}"/>
              </a:ext>
            </a:extLst>
          </p:cNvPr>
          <p:cNvSpPr/>
          <p:nvPr/>
        </p:nvSpPr>
        <p:spPr>
          <a:xfrm>
            <a:off x="5077433" y="457678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sp>
        <p:nvSpPr>
          <p:cNvPr id="31" name="Ellips 30">
            <a:extLst>
              <a:ext uri="{FF2B5EF4-FFF2-40B4-BE49-F238E27FC236}">
                <a16:creationId xmlns:a16="http://schemas.microsoft.com/office/drawing/2014/main" id="{181BFDDA-6005-4C93-846A-8B593F37DE93}"/>
              </a:ext>
            </a:extLst>
          </p:cNvPr>
          <p:cNvSpPr/>
          <p:nvPr/>
        </p:nvSpPr>
        <p:spPr>
          <a:xfrm>
            <a:off x="5463805" y="398339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YF</a:t>
            </a:r>
          </a:p>
        </p:txBody>
      </p:sp>
      <p:sp>
        <p:nvSpPr>
          <p:cNvPr id="34" name="Ellips 33">
            <a:extLst>
              <a:ext uri="{FF2B5EF4-FFF2-40B4-BE49-F238E27FC236}">
                <a16:creationId xmlns:a16="http://schemas.microsoft.com/office/drawing/2014/main" id="{C89CA607-4FD2-438C-B3E1-97FD3A25B710}"/>
              </a:ext>
            </a:extLst>
          </p:cNvPr>
          <p:cNvSpPr/>
          <p:nvPr/>
        </p:nvSpPr>
        <p:spPr>
          <a:xfrm>
            <a:off x="4963001" y="530538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rPr>
              <a:t>YF</a:t>
            </a:r>
          </a:p>
        </p:txBody>
      </p:sp>
    </p:spTree>
    <p:extLst>
      <p:ext uri="{BB962C8B-B14F-4D97-AF65-F5344CB8AC3E}">
        <p14:creationId xmlns:p14="http://schemas.microsoft.com/office/powerpoint/2010/main" val="3189677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CB4F95-3B52-CCFF-E3C6-D6B0E2EAB8CA}"/>
              </a:ext>
            </a:extLst>
          </p:cNvPr>
          <p:cNvSpPr>
            <a:spLocks noGrp="1"/>
          </p:cNvSpPr>
          <p:nvPr>
            <p:ph type="title"/>
          </p:nvPr>
        </p:nvSpPr>
        <p:spPr>
          <a:xfrm>
            <a:off x="1322364" y="609600"/>
            <a:ext cx="10182248" cy="948090"/>
          </a:xfrm>
        </p:spPr>
        <p:txBody>
          <a:bodyPr/>
          <a:lstStyle/>
          <a:p>
            <a:r>
              <a:rPr lang="sv-SE" b="1" dirty="0">
                <a:solidFill>
                  <a:schemeClr val="tx1"/>
                </a:solidFill>
              </a:rPr>
              <a:t>Motivationsmiljö / Lärande</a:t>
            </a:r>
            <a:r>
              <a:rPr lang="sv-SE" b="1" dirty="0"/>
              <a:t> miljö</a:t>
            </a:r>
          </a:p>
        </p:txBody>
      </p:sp>
      <p:sp>
        <p:nvSpPr>
          <p:cNvPr id="5" name="Platshållare för text 4">
            <a:extLst>
              <a:ext uri="{FF2B5EF4-FFF2-40B4-BE49-F238E27FC236}">
                <a16:creationId xmlns:a16="http://schemas.microsoft.com/office/drawing/2014/main" id="{8FCD92E3-39C3-46F0-EC02-D9091A12A741}"/>
              </a:ext>
            </a:extLst>
          </p:cNvPr>
          <p:cNvSpPr>
            <a:spLocks noGrp="1"/>
          </p:cNvSpPr>
          <p:nvPr>
            <p:ph type="body" idx="1"/>
          </p:nvPr>
        </p:nvSpPr>
        <p:spPr>
          <a:xfrm>
            <a:off x="1594523" y="1608300"/>
            <a:ext cx="7089738" cy="4250999"/>
          </a:xfrm>
        </p:spPr>
        <p:txBody>
          <a:bodyPr/>
          <a:lstStyle/>
          <a:p>
            <a:r>
              <a:rPr lang="sv-SE" b="1" dirty="0">
                <a:solidFill>
                  <a:schemeClr val="tx1"/>
                </a:solidFill>
              </a:rPr>
              <a:t>Motivationsmiljö</a:t>
            </a:r>
          </a:p>
          <a:p>
            <a:pPr marL="285750" indent="-285750">
              <a:buFontTx/>
              <a:buChar char="-"/>
            </a:pPr>
            <a:r>
              <a:rPr lang="sv-SE" dirty="0">
                <a:solidFill>
                  <a:schemeClr val="tx1"/>
                </a:solidFill>
              </a:rPr>
              <a:t>Relationer</a:t>
            </a:r>
          </a:p>
          <a:p>
            <a:pPr marL="285750" indent="-285750">
              <a:buFontTx/>
              <a:buChar char="-"/>
            </a:pPr>
            <a:r>
              <a:rPr lang="sv-SE" dirty="0">
                <a:solidFill>
                  <a:schemeClr val="tx1"/>
                </a:solidFill>
              </a:rPr>
              <a:t>Påverkan</a:t>
            </a:r>
          </a:p>
          <a:p>
            <a:pPr marL="285750" indent="-285750">
              <a:buFontTx/>
              <a:buChar char="-"/>
            </a:pPr>
            <a:r>
              <a:rPr lang="sv-SE" dirty="0">
                <a:solidFill>
                  <a:schemeClr val="tx1"/>
                </a:solidFill>
              </a:rPr>
              <a:t>Långsiktighet</a:t>
            </a:r>
          </a:p>
          <a:p>
            <a:pPr marL="285750" indent="-285750">
              <a:buFontTx/>
              <a:buChar char="-"/>
            </a:pPr>
            <a:endParaRPr lang="sv-SE" dirty="0">
              <a:solidFill>
                <a:schemeClr val="tx1"/>
              </a:solidFill>
            </a:endParaRPr>
          </a:p>
          <a:p>
            <a:r>
              <a:rPr lang="sv-SE" b="1" dirty="0">
                <a:solidFill>
                  <a:schemeClr val="tx1"/>
                </a:solidFill>
              </a:rPr>
              <a:t>Lärandemiljö</a:t>
            </a:r>
          </a:p>
          <a:p>
            <a:pPr marL="285750" indent="-285750">
              <a:buFontTx/>
              <a:buChar char="-"/>
            </a:pPr>
            <a:r>
              <a:rPr lang="sv-SE" dirty="0">
                <a:solidFill>
                  <a:schemeClr val="tx1"/>
                </a:solidFill>
              </a:rPr>
              <a:t>Upptäcka</a:t>
            </a:r>
          </a:p>
          <a:p>
            <a:pPr marL="285750" indent="-285750">
              <a:buFontTx/>
              <a:buChar char="-"/>
            </a:pPr>
            <a:r>
              <a:rPr lang="sv-SE" dirty="0">
                <a:solidFill>
                  <a:schemeClr val="tx1"/>
                </a:solidFill>
              </a:rPr>
              <a:t>Engagemang</a:t>
            </a:r>
          </a:p>
          <a:p>
            <a:pPr marL="285750" indent="-285750">
              <a:buFontTx/>
              <a:buChar char="-"/>
            </a:pPr>
            <a:r>
              <a:rPr lang="sv-SE" dirty="0">
                <a:solidFill>
                  <a:schemeClr val="tx1"/>
                </a:solidFill>
              </a:rPr>
              <a:t>Hjälp</a:t>
            </a:r>
          </a:p>
        </p:txBody>
      </p:sp>
      <p:pic>
        <p:nvPicPr>
          <p:cNvPr id="4" name="Platshållare för innehåll 3">
            <a:extLst>
              <a:ext uri="{FF2B5EF4-FFF2-40B4-BE49-F238E27FC236}">
                <a16:creationId xmlns:a16="http://schemas.microsoft.com/office/drawing/2014/main" id="{2AE900F1-A858-E9CA-3CB2-FA596C5DD81D}"/>
              </a:ext>
            </a:extLst>
          </p:cNvPr>
          <p:cNvPicPr>
            <a:picLocks noGrp="1" noChangeAspect="1"/>
          </p:cNvPicPr>
          <p:nvPr>
            <p:ph idx="4294967295"/>
          </p:nvPr>
        </p:nvPicPr>
        <p:blipFill>
          <a:blip r:embed="rId3"/>
          <a:stretch>
            <a:fillRect/>
          </a:stretch>
        </p:blipFill>
        <p:spPr>
          <a:xfrm>
            <a:off x="9176248" y="1844674"/>
            <a:ext cx="2497137" cy="3778250"/>
          </a:xfrm>
          <a:prstGeom prst="rect">
            <a:avLst/>
          </a:prstGeom>
        </p:spPr>
      </p:pic>
      <p:pic>
        <p:nvPicPr>
          <p:cNvPr id="10" name="Bildobjekt 9">
            <a:extLst>
              <a:ext uri="{FF2B5EF4-FFF2-40B4-BE49-F238E27FC236}">
                <a16:creationId xmlns:a16="http://schemas.microsoft.com/office/drawing/2014/main" id="{D08926F7-333E-F5FE-E406-2E80F53729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5119" y="5773364"/>
            <a:ext cx="7089738" cy="859362"/>
          </a:xfrm>
          <a:prstGeom prst="rect">
            <a:avLst/>
          </a:prstGeom>
        </p:spPr>
      </p:pic>
      <p:pic>
        <p:nvPicPr>
          <p:cNvPr id="6" name="Bildobjekt 5" descr="En bild som visar Grafik, logotyp, symbol, skiss&#10;&#10;Automatiskt genererad beskrivning">
            <a:extLst>
              <a:ext uri="{FF2B5EF4-FFF2-40B4-BE49-F238E27FC236}">
                <a16:creationId xmlns:a16="http://schemas.microsoft.com/office/drawing/2014/main" id="{715CD362-8468-185D-419F-EBD271D225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10217809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1DE702-9748-437A-A7DF-284F1B551BB5}"/>
              </a:ext>
            </a:extLst>
          </p:cNvPr>
          <p:cNvSpPr>
            <a:spLocks noGrp="1"/>
          </p:cNvSpPr>
          <p:nvPr>
            <p:ph type="title"/>
          </p:nvPr>
        </p:nvSpPr>
        <p:spPr/>
        <p:txBody>
          <a:bodyPr/>
          <a:lstStyle/>
          <a:p>
            <a:r>
              <a:rPr lang="sv-SE" dirty="0"/>
              <a:t>Målvakt</a:t>
            </a:r>
          </a:p>
        </p:txBody>
      </p:sp>
      <p:sp>
        <p:nvSpPr>
          <p:cNvPr id="3" name="Platshållare för innehåll 2">
            <a:extLst>
              <a:ext uri="{FF2B5EF4-FFF2-40B4-BE49-F238E27FC236}">
                <a16:creationId xmlns:a16="http://schemas.microsoft.com/office/drawing/2014/main" id="{99B69875-8043-4FD1-9D73-C14732E4C680}"/>
              </a:ext>
            </a:extLst>
          </p:cNvPr>
          <p:cNvSpPr>
            <a:spLocks noGrp="1"/>
          </p:cNvSpPr>
          <p:nvPr>
            <p:ph idx="1"/>
          </p:nvPr>
        </p:nvSpPr>
        <p:spPr>
          <a:xfrm>
            <a:off x="683335" y="2336871"/>
            <a:ext cx="7805511" cy="3599316"/>
          </a:xfrm>
        </p:spPr>
        <p:txBody>
          <a:bodyPr>
            <a:normAutofit/>
          </a:bodyPr>
          <a:lstStyle/>
          <a:p>
            <a:r>
              <a:rPr lang="sv-SE" dirty="0"/>
              <a:t>Vad innebär det att vara målvakt i formationen</a:t>
            </a:r>
          </a:p>
          <a:p>
            <a:endParaRPr lang="sv-SE" dirty="0"/>
          </a:p>
          <a:p>
            <a:r>
              <a:rPr lang="sv-SE" dirty="0"/>
              <a:t>Vilken betydelse gör man för laget?</a:t>
            </a:r>
          </a:p>
          <a:p>
            <a:endParaRPr lang="sv-SE" dirty="0"/>
          </a:p>
          <a:p>
            <a:r>
              <a:rPr lang="sv-SE" dirty="0"/>
              <a:t>Utrusningar, när?</a:t>
            </a:r>
          </a:p>
          <a:p>
            <a:endParaRPr lang="sv-SE" dirty="0"/>
          </a:p>
          <a:p>
            <a:r>
              <a:rPr lang="sv-SE" dirty="0"/>
              <a:t>Kommunikation</a:t>
            </a:r>
          </a:p>
          <a:p>
            <a:endParaRPr lang="sv-SE" dirty="0"/>
          </a:p>
        </p:txBody>
      </p:sp>
      <p:grpSp>
        <p:nvGrpSpPr>
          <p:cNvPr id="4" name="Group 28">
            <a:extLst>
              <a:ext uri="{FF2B5EF4-FFF2-40B4-BE49-F238E27FC236}">
                <a16:creationId xmlns:a16="http://schemas.microsoft.com/office/drawing/2014/main" id="{828ACE07-837A-48F5-B58A-5E6EDF64BEDE}"/>
              </a:ext>
            </a:extLst>
          </p:cNvPr>
          <p:cNvGrpSpPr/>
          <p:nvPr/>
        </p:nvGrpSpPr>
        <p:grpSpPr>
          <a:xfrm rot="16200000">
            <a:off x="8379468" y="3213946"/>
            <a:ext cx="4230061" cy="2475914"/>
            <a:chOff x="934609" y="1969500"/>
            <a:chExt cx="6995160" cy="3924301"/>
          </a:xfrm>
          <a:solidFill>
            <a:srgbClr val="009242"/>
          </a:solidFill>
        </p:grpSpPr>
        <p:sp>
          <p:nvSpPr>
            <p:cNvPr id="5" name="Rectangle 7">
              <a:extLst>
                <a:ext uri="{FF2B5EF4-FFF2-40B4-BE49-F238E27FC236}">
                  <a16:creationId xmlns:a16="http://schemas.microsoft.com/office/drawing/2014/main" id="{38601E7E-50F2-455A-9ED9-0AD1FA968557}"/>
                </a:ext>
              </a:extLst>
            </p:cNvPr>
            <p:cNvSpPr/>
            <p:nvPr/>
          </p:nvSpPr>
          <p:spPr>
            <a:xfrm>
              <a:off x="934609" y="1969501"/>
              <a:ext cx="6995160" cy="3924300"/>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cxnSp>
          <p:nvCxnSpPr>
            <p:cNvPr id="6" name="Straight Connector 10">
              <a:extLst>
                <a:ext uri="{FF2B5EF4-FFF2-40B4-BE49-F238E27FC236}">
                  <a16:creationId xmlns:a16="http://schemas.microsoft.com/office/drawing/2014/main" id="{B006CBAF-7708-47AD-8307-7A82DB160E5B}"/>
                </a:ext>
              </a:extLst>
            </p:cNvPr>
            <p:cNvCxnSpPr>
              <a:stCxn id="5" idx="0"/>
              <a:endCxn id="5" idx="2"/>
            </p:cNvCxnSpPr>
            <p:nvPr/>
          </p:nvCxnSpPr>
          <p:spPr>
            <a:xfrm>
              <a:off x="4432189" y="1969501"/>
              <a:ext cx="0" cy="3924300"/>
            </a:xfrm>
            <a:prstGeom prst="line">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7" name="Oval 11">
              <a:extLst>
                <a:ext uri="{FF2B5EF4-FFF2-40B4-BE49-F238E27FC236}">
                  <a16:creationId xmlns:a16="http://schemas.microsoft.com/office/drawing/2014/main" id="{0CCFBB50-E87D-4333-BE3D-E9CE0E258CD0}"/>
                </a:ext>
              </a:extLst>
            </p:cNvPr>
            <p:cNvSpPr/>
            <p:nvPr/>
          </p:nvSpPr>
          <p:spPr>
            <a:xfrm>
              <a:off x="3789252" y="3288714"/>
              <a:ext cx="1285875" cy="1285875"/>
            </a:xfrm>
            <a:prstGeom prst="ellipse">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8" name="Rectangle 27">
              <a:extLst>
                <a:ext uri="{FF2B5EF4-FFF2-40B4-BE49-F238E27FC236}">
                  <a16:creationId xmlns:a16="http://schemas.microsoft.com/office/drawing/2014/main" id="{B251EF22-4FF5-4D60-B080-572D3E1F433E}"/>
                </a:ext>
              </a:extLst>
            </p:cNvPr>
            <p:cNvSpPr/>
            <p:nvPr/>
          </p:nvSpPr>
          <p:spPr>
            <a:xfrm>
              <a:off x="934609" y="2921000"/>
              <a:ext cx="976503" cy="2021302"/>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9" name="Rectangle 60">
              <a:extLst>
                <a:ext uri="{FF2B5EF4-FFF2-40B4-BE49-F238E27FC236}">
                  <a16:creationId xmlns:a16="http://schemas.microsoft.com/office/drawing/2014/main" id="{85A9F1DB-360B-4B76-81FE-EB6A8FDB425A}"/>
                </a:ext>
              </a:extLst>
            </p:cNvPr>
            <p:cNvSpPr/>
            <p:nvPr/>
          </p:nvSpPr>
          <p:spPr>
            <a:xfrm>
              <a:off x="934609" y="3371850"/>
              <a:ext cx="455819" cy="1119602"/>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0" name="Rectangle 61">
              <a:extLst>
                <a:ext uri="{FF2B5EF4-FFF2-40B4-BE49-F238E27FC236}">
                  <a16:creationId xmlns:a16="http://schemas.microsoft.com/office/drawing/2014/main" id="{A9A7EDB1-9530-4A26-A27F-3001F52BE48D}"/>
                </a:ext>
              </a:extLst>
            </p:cNvPr>
            <p:cNvSpPr/>
            <p:nvPr/>
          </p:nvSpPr>
          <p:spPr>
            <a:xfrm>
              <a:off x="6953250" y="2921000"/>
              <a:ext cx="976503" cy="2021302"/>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1" name="Rectangle 62">
              <a:extLst>
                <a:ext uri="{FF2B5EF4-FFF2-40B4-BE49-F238E27FC236}">
                  <a16:creationId xmlns:a16="http://schemas.microsoft.com/office/drawing/2014/main" id="{E9CCE4A2-D086-48C0-AF76-1F8E569EDBF6}"/>
                </a:ext>
              </a:extLst>
            </p:cNvPr>
            <p:cNvSpPr/>
            <p:nvPr/>
          </p:nvSpPr>
          <p:spPr>
            <a:xfrm>
              <a:off x="7473949" y="3371850"/>
              <a:ext cx="455819" cy="1119602"/>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2" name="Oval 63">
              <a:extLst>
                <a:ext uri="{FF2B5EF4-FFF2-40B4-BE49-F238E27FC236}">
                  <a16:creationId xmlns:a16="http://schemas.microsoft.com/office/drawing/2014/main" id="{45A54EF2-8D59-4967-ADD8-8FFDB39FF747}"/>
                </a:ext>
              </a:extLst>
            </p:cNvPr>
            <p:cNvSpPr/>
            <p:nvPr/>
          </p:nvSpPr>
          <p:spPr>
            <a:xfrm flipH="1" flipV="1">
              <a:off x="934609" y="5713019"/>
              <a:ext cx="180782" cy="180782"/>
            </a:xfrm>
            <a:custGeom>
              <a:avLst/>
              <a:gdLst>
                <a:gd name="connsiteX0" fmla="*/ 0 w 361564"/>
                <a:gd name="connsiteY0" fmla="*/ 180782 h 361564"/>
                <a:gd name="connsiteX1" fmla="*/ 180782 w 361564"/>
                <a:gd name="connsiteY1" fmla="*/ 0 h 361564"/>
                <a:gd name="connsiteX2" fmla="*/ 361564 w 361564"/>
                <a:gd name="connsiteY2" fmla="*/ 180782 h 361564"/>
                <a:gd name="connsiteX3" fmla="*/ 180782 w 361564"/>
                <a:gd name="connsiteY3" fmla="*/ 361564 h 361564"/>
                <a:gd name="connsiteX4" fmla="*/ 0 w 361564"/>
                <a:gd name="connsiteY4" fmla="*/ 180782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4" fmla="*/ 272222 w 361564"/>
                <a:gd name="connsiteY4" fmla="*/ 91440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0" fmla="*/ 361564 w 361564"/>
                <a:gd name="connsiteY0" fmla="*/ 0 h 180782"/>
                <a:gd name="connsiteX1" fmla="*/ 180782 w 361564"/>
                <a:gd name="connsiteY1" fmla="*/ 180782 h 180782"/>
                <a:gd name="connsiteX2" fmla="*/ 0 w 361564"/>
                <a:gd name="connsiteY2" fmla="*/ 0 h 180782"/>
                <a:gd name="connsiteX0" fmla="*/ 180782 w 180782"/>
                <a:gd name="connsiteY0" fmla="*/ 180782 h 180782"/>
                <a:gd name="connsiteX1" fmla="*/ 0 w 180782"/>
                <a:gd name="connsiteY1" fmla="*/ 0 h 180782"/>
              </a:gdLst>
              <a:ahLst/>
              <a:cxnLst>
                <a:cxn ang="0">
                  <a:pos x="connsiteX0" y="connsiteY0"/>
                </a:cxn>
                <a:cxn ang="0">
                  <a:pos x="connsiteX1" y="connsiteY1"/>
                </a:cxn>
              </a:cxnLst>
              <a:rect l="l" t="t" r="r" b="b"/>
              <a:pathLst>
                <a:path w="180782" h="180782">
                  <a:moveTo>
                    <a:pt x="180782" y="180782"/>
                  </a:moveTo>
                  <a:cubicBezTo>
                    <a:pt x="80939" y="180782"/>
                    <a:pt x="0" y="99843"/>
                    <a:pt x="0" y="0"/>
                  </a:cubicBezTo>
                </a:path>
              </a:pathLst>
            </a:cu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3" name="Oval 63">
              <a:extLst>
                <a:ext uri="{FF2B5EF4-FFF2-40B4-BE49-F238E27FC236}">
                  <a16:creationId xmlns:a16="http://schemas.microsoft.com/office/drawing/2014/main" id="{17C4A9E1-F482-42D4-852D-05C3635E3A24}"/>
                </a:ext>
              </a:extLst>
            </p:cNvPr>
            <p:cNvSpPr/>
            <p:nvPr/>
          </p:nvSpPr>
          <p:spPr>
            <a:xfrm flipH="1">
              <a:off x="934609" y="1969500"/>
              <a:ext cx="180782" cy="180782"/>
            </a:xfrm>
            <a:custGeom>
              <a:avLst/>
              <a:gdLst>
                <a:gd name="connsiteX0" fmla="*/ 0 w 361564"/>
                <a:gd name="connsiteY0" fmla="*/ 180782 h 361564"/>
                <a:gd name="connsiteX1" fmla="*/ 180782 w 361564"/>
                <a:gd name="connsiteY1" fmla="*/ 0 h 361564"/>
                <a:gd name="connsiteX2" fmla="*/ 361564 w 361564"/>
                <a:gd name="connsiteY2" fmla="*/ 180782 h 361564"/>
                <a:gd name="connsiteX3" fmla="*/ 180782 w 361564"/>
                <a:gd name="connsiteY3" fmla="*/ 361564 h 361564"/>
                <a:gd name="connsiteX4" fmla="*/ 0 w 361564"/>
                <a:gd name="connsiteY4" fmla="*/ 180782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4" fmla="*/ 272222 w 361564"/>
                <a:gd name="connsiteY4" fmla="*/ 91440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0" fmla="*/ 361564 w 361564"/>
                <a:gd name="connsiteY0" fmla="*/ 0 h 180782"/>
                <a:gd name="connsiteX1" fmla="*/ 180782 w 361564"/>
                <a:gd name="connsiteY1" fmla="*/ 180782 h 180782"/>
                <a:gd name="connsiteX2" fmla="*/ 0 w 361564"/>
                <a:gd name="connsiteY2" fmla="*/ 0 h 180782"/>
                <a:gd name="connsiteX0" fmla="*/ 180782 w 180782"/>
                <a:gd name="connsiteY0" fmla="*/ 180782 h 180782"/>
                <a:gd name="connsiteX1" fmla="*/ 0 w 180782"/>
                <a:gd name="connsiteY1" fmla="*/ 0 h 180782"/>
              </a:gdLst>
              <a:ahLst/>
              <a:cxnLst>
                <a:cxn ang="0">
                  <a:pos x="connsiteX0" y="connsiteY0"/>
                </a:cxn>
                <a:cxn ang="0">
                  <a:pos x="connsiteX1" y="connsiteY1"/>
                </a:cxn>
              </a:cxnLst>
              <a:rect l="l" t="t" r="r" b="b"/>
              <a:pathLst>
                <a:path w="180782" h="180782">
                  <a:moveTo>
                    <a:pt x="180782" y="180782"/>
                  </a:moveTo>
                  <a:cubicBezTo>
                    <a:pt x="80939" y="180782"/>
                    <a:pt x="0" y="99843"/>
                    <a:pt x="0" y="0"/>
                  </a:cubicBezTo>
                </a:path>
              </a:pathLst>
            </a:cu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4" name="Oval 63">
              <a:extLst>
                <a:ext uri="{FF2B5EF4-FFF2-40B4-BE49-F238E27FC236}">
                  <a16:creationId xmlns:a16="http://schemas.microsoft.com/office/drawing/2014/main" id="{5DEB5ED0-579E-45A9-98A7-7CC4DDAD09FC}"/>
                </a:ext>
              </a:extLst>
            </p:cNvPr>
            <p:cNvSpPr/>
            <p:nvPr/>
          </p:nvSpPr>
          <p:spPr>
            <a:xfrm flipV="1">
              <a:off x="7748971" y="5713019"/>
              <a:ext cx="180782" cy="180782"/>
            </a:xfrm>
            <a:custGeom>
              <a:avLst/>
              <a:gdLst>
                <a:gd name="connsiteX0" fmla="*/ 0 w 361564"/>
                <a:gd name="connsiteY0" fmla="*/ 180782 h 361564"/>
                <a:gd name="connsiteX1" fmla="*/ 180782 w 361564"/>
                <a:gd name="connsiteY1" fmla="*/ 0 h 361564"/>
                <a:gd name="connsiteX2" fmla="*/ 361564 w 361564"/>
                <a:gd name="connsiteY2" fmla="*/ 180782 h 361564"/>
                <a:gd name="connsiteX3" fmla="*/ 180782 w 361564"/>
                <a:gd name="connsiteY3" fmla="*/ 361564 h 361564"/>
                <a:gd name="connsiteX4" fmla="*/ 0 w 361564"/>
                <a:gd name="connsiteY4" fmla="*/ 180782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4" fmla="*/ 272222 w 361564"/>
                <a:gd name="connsiteY4" fmla="*/ 91440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0" fmla="*/ 361564 w 361564"/>
                <a:gd name="connsiteY0" fmla="*/ 0 h 180782"/>
                <a:gd name="connsiteX1" fmla="*/ 180782 w 361564"/>
                <a:gd name="connsiteY1" fmla="*/ 180782 h 180782"/>
                <a:gd name="connsiteX2" fmla="*/ 0 w 361564"/>
                <a:gd name="connsiteY2" fmla="*/ 0 h 180782"/>
                <a:gd name="connsiteX0" fmla="*/ 180782 w 180782"/>
                <a:gd name="connsiteY0" fmla="*/ 180782 h 180782"/>
                <a:gd name="connsiteX1" fmla="*/ 0 w 180782"/>
                <a:gd name="connsiteY1" fmla="*/ 0 h 180782"/>
              </a:gdLst>
              <a:ahLst/>
              <a:cxnLst>
                <a:cxn ang="0">
                  <a:pos x="connsiteX0" y="connsiteY0"/>
                </a:cxn>
                <a:cxn ang="0">
                  <a:pos x="connsiteX1" y="connsiteY1"/>
                </a:cxn>
              </a:cxnLst>
              <a:rect l="l" t="t" r="r" b="b"/>
              <a:pathLst>
                <a:path w="180782" h="180782">
                  <a:moveTo>
                    <a:pt x="180782" y="180782"/>
                  </a:moveTo>
                  <a:cubicBezTo>
                    <a:pt x="80939" y="180782"/>
                    <a:pt x="0" y="99843"/>
                    <a:pt x="0" y="0"/>
                  </a:cubicBezTo>
                </a:path>
              </a:pathLst>
            </a:cu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5" name="Oval 63">
              <a:extLst>
                <a:ext uri="{FF2B5EF4-FFF2-40B4-BE49-F238E27FC236}">
                  <a16:creationId xmlns:a16="http://schemas.microsoft.com/office/drawing/2014/main" id="{A1A58925-75C6-4745-8E2D-B2C45F9A3F5B}"/>
                </a:ext>
              </a:extLst>
            </p:cNvPr>
            <p:cNvSpPr/>
            <p:nvPr/>
          </p:nvSpPr>
          <p:spPr>
            <a:xfrm>
              <a:off x="7748971" y="1969500"/>
              <a:ext cx="180782" cy="180782"/>
            </a:xfrm>
            <a:custGeom>
              <a:avLst/>
              <a:gdLst>
                <a:gd name="connsiteX0" fmla="*/ 0 w 361564"/>
                <a:gd name="connsiteY0" fmla="*/ 180782 h 361564"/>
                <a:gd name="connsiteX1" fmla="*/ 180782 w 361564"/>
                <a:gd name="connsiteY1" fmla="*/ 0 h 361564"/>
                <a:gd name="connsiteX2" fmla="*/ 361564 w 361564"/>
                <a:gd name="connsiteY2" fmla="*/ 180782 h 361564"/>
                <a:gd name="connsiteX3" fmla="*/ 180782 w 361564"/>
                <a:gd name="connsiteY3" fmla="*/ 361564 h 361564"/>
                <a:gd name="connsiteX4" fmla="*/ 0 w 361564"/>
                <a:gd name="connsiteY4" fmla="*/ 180782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4" fmla="*/ 272222 w 361564"/>
                <a:gd name="connsiteY4" fmla="*/ 91440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0" fmla="*/ 361564 w 361564"/>
                <a:gd name="connsiteY0" fmla="*/ 0 h 180782"/>
                <a:gd name="connsiteX1" fmla="*/ 180782 w 361564"/>
                <a:gd name="connsiteY1" fmla="*/ 180782 h 180782"/>
                <a:gd name="connsiteX2" fmla="*/ 0 w 361564"/>
                <a:gd name="connsiteY2" fmla="*/ 0 h 180782"/>
                <a:gd name="connsiteX0" fmla="*/ 180782 w 180782"/>
                <a:gd name="connsiteY0" fmla="*/ 180782 h 180782"/>
                <a:gd name="connsiteX1" fmla="*/ 0 w 180782"/>
                <a:gd name="connsiteY1" fmla="*/ 0 h 180782"/>
              </a:gdLst>
              <a:ahLst/>
              <a:cxnLst>
                <a:cxn ang="0">
                  <a:pos x="connsiteX0" y="connsiteY0"/>
                </a:cxn>
                <a:cxn ang="0">
                  <a:pos x="connsiteX1" y="connsiteY1"/>
                </a:cxn>
              </a:cxnLst>
              <a:rect l="l" t="t" r="r" b="b"/>
              <a:pathLst>
                <a:path w="180782" h="180782">
                  <a:moveTo>
                    <a:pt x="180782" y="180782"/>
                  </a:moveTo>
                  <a:cubicBezTo>
                    <a:pt x="80939" y="180782"/>
                    <a:pt x="0" y="99843"/>
                    <a:pt x="0" y="0"/>
                  </a:cubicBezTo>
                </a:path>
              </a:pathLst>
            </a:cu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grpSp>
      <p:sp>
        <p:nvSpPr>
          <p:cNvPr id="16" name="Ellips 15">
            <a:extLst>
              <a:ext uri="{FF2B5EF4-FFF2-40B4-BE49-F238E27FC236}">
                <a16:creationId xmlns:a16="http://schemas.microsoft.com/office/drawing/2014/main" id="{7CEA95CA-657C-48DE-8DBF-7F7EF72FA207}"/>
              </a:ext>
            </a:extLst>
          </p:cNvPr>
          <p:cNvSpPr/>
          <p:nvPr/>
        </p:nvSpPr>
        <p:spPr>
          <a:xfrm>
            <a:off x="10325685" y="313203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0DB71144-8761-4AB7-A4E2-F0EF3B6AE675}"/>
              </a:ext>
            </a:extLst>
          </p:cNvPr>
          <p:cNvSpPr/>
          <p:nvPr/>
        </p:nvSpPr>
        <p:spPr>
          <a:xfrm>
            <a:off x="9519235" y="332643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A5A494D1-478F-4F88-B16D-30894F144650}"/>
              </a:ext>
            </a:extLst>
          </p:cNvPr>
          <p:cNvSpPr/>
          <p:nvPr/>
        </p:nvSpPr>
        <p:spPr>
          <a:xfrm>
            <a:off x="11171040" y="332643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25E70EA4-6BCF-4E4B-A5C0-7567ADA7F0DC}"/>
              </a:ext>
            </a:extLst>
          </p:cNvPr>
          <p:cNvSpPr/>
          <p:nvPr/>
        </p:nvSpPr>
        <p:spPr>
          <a:xfrm>
            <a:off x="9813159" y="417117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4A52DB49-BA0B-4885-9944-65E198005C5F}"/>
              </a:ext>
            </a:extLst>
          </p:cNvPr>
          <p:cNvSpPr/>
          <p:nvPr/>
        </p:nvSpPr>
        <p:spPr>
          <a:xfrm>
            <a:off x="10749667" y="417117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DA9A6683-A533-4253-9EAC-EA649CF49D48}"/>
              </a:ext>
            </a:extLst>
          </p:cNvPr>
          <p:cNvSpPr/>
          <p:nvPr/>
        </p:nvSpPr>
        <p:spPr>
          <a:xfrm>
            <a:off x="10325685" y="474451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9F41D5BA-3B15-42DD-BEF6-535D750F16E5}"/>
              </a:ext>
            </a:extLst>
          </p:cNvPr>
          <p:cNvSpPr/>
          <p:nvPr/>
        </p:nvSpPr>
        <p:spPr>
          <a:xfrm>
            <a:off x="9494378" y="533672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7388471E-BB6A-46F9-8990-CA622E924334}"/>
              </a:ext>
            </a:extLst>
          </p:cNvPr>
          <p:cNvSpPr/>
          <p:nvPr/>
        </p:nvSpPr>
        <p:spPr>
          <a:xfrm>
            <a:off x="10088858" y="558190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E9E61CC9-5D67-4C1D-AE6C-AF197ACEC3B5}"/>
              </a:ext>
            </a:extLst>
          </p:cNvPr>
          <p:cNvSpPr/>
          <p:nvPr/>
        </p:nvSpPr>
        <p:spPr>
          <a:xfrm>
            <a:off x="10698004" y="559100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A33E80CD-9024-4CFD-A969-3F75CB74AD3D}"/>
              </a:ext>
            </a:extLst>
          </p:cNvPr>
          <p:cNvSpPr/>
          <p:nvPr/>
        </p:nvSpPr>
        <p:spPr>
          <a:xfrm>
            <a:off x="11193289" y="533672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5B745E7D-A63D-417A-B4AD-B2DA26359501}"/>
              </a:ext>
            </a:extLst>
          </p:cNvPr>
          <p:cNvSpPr/>
          <p:nvPr/>
        </p:nvSpPr>
        <p:spPr>
          <a:xfrm>
            <a:off x="10325684" y="6217876"/>
            <a:ext cx="337625" cy="337625"/>
          </a:xfrm>
          <a:prstGeom prst="ellipse">
            <a:avLst/>
          </a:prstGeom>
          <a:solidFill>
            <a:srgbClr val="D08E1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28" name="Ellips 27">
            <a:extLst>
              <a:ext uri="{FF2B5EF4-FFF2-40B4-BE49-F238E27FC236}">
                <a16:creationId xmlns:a16="http://schemas.microsoft.com/office/drawing/2014/main" id="{3212819D-D346-4C35-966C-0AD1B0B9E000}"/>
              </a:ext>
            </a:extLst>
          </p:cNvPr>
          <p:cNvSpPr/>
          <p:nvPr/>
        </p:nvSpPr>
        <p:spPr>
          <a:xfrm>
            <a:off x="10173359" y="6070891"/>
            <a:ext cx="690815" cy="616765"/>
          </a:xfrm>
          <a:prstGeom prst="ellipse">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04571586"/>
      </p:ext>
    </p:extLst>
  </p:cSld>
  <p:clrMapOvr>
    <a:masterClrMapping/>
  </p:clrMapOvr>
  <p:extLst>
    <p:ext uri="{6950BFC3-D8DA-4A85-94F7-54DA5524770B}">
      <p188:commentRel xmlns:p188="http://schemas.microsoft.com/office/powerpoint/2018/8/main" r:id="rId3"/>
    </p:ext>
  </p:extLst>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8" name="Ellips 7">
            <a:extLst>
              <a:ext uri="{FF2B5EF4-FFF2-40B4-BE49-F238E27FC236}">
                <a16:creationId xmlns:a16="http://schemas.microsoft.com/office/drawing/2014/main" id="{BEF8BDA5-E1B7-42C9-90E6-04A7954ABEA5}"/>
              </a:ext>
            </a:extLst>
          </p:cNvPr>
          <p:cNvSpPr/>
          <p:nvPr/>
        </p:nvSpPr>
        <p:spPr>
          <a:xfrm>
            <a:off x="1729005" y="386273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234122" y="147483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3957101" y="427648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3957101" y="234201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5965030" y="324130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2234122" y="514402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16" name="Bildobjekt 15">
            <a:extLst>
              <a:ext uri="{FF2B5EF4-FFF2-40B4-BE49-F238E27FC236}">
                <a16:creationId xmlns:a16="http://schemas.microsoft.com/office/drawing/2014/main" id="{622818A3-80E1-45D6-BCCF-2A7824EDF4E6}"/>
              </a:ext>
            </a:extLst>
          </p:cNvPr>
          <p:cNvPicPr>
            <a:picLocks noChangeAspect="1"/>
          </p:cNvPicPr>
          <p:nvPr/>
        </p:nvPicPr>
        <p:blipFill>
          <a:blip r:embed="rId4"/>
          <a:stretch>
            <a:fillRect/>
          </a:stretch>
        </p:blipFill>
        <p:spPr>
          <a:xfrm rot="5400000">
            <a:off x="520470" y="1857261"/>
            <a:ext cx="3438592" cy="3118889"/>
          </a:xfrm>
          <a:prstGeom prst="rect">
            <a:avLst/>
          </a:prstGeom>
          <a:effectLst>
            <a:glow rad="127000">
              <a:schemeClr val="accent1">
                <a:alpha val="0"/>
              </a:schemeClr>
            </a:glow>
          </a:effectLst>
        </p:spPr>
      </p:pic>
      <p:sp>
        <p:nvSpPr>
          <p:cNvPr id="26" name="Rektangel 25">
            <a:extLst>
              <a:ext uri="{FF2B5EF4-FFF2-40B4-BE49-F238E27FC236}">
                <a16:creationId xmlns:a16="http://schemas.microsoft.com/office/drawing/2014/main" id="{885C6519-CC8B-4DE5-ABD1-C92829C846A1}"/>
              </a:ext>
            </a:extLst>
          </p:cNvPr>
          <p:cNvSpPr/>
          <p:nvPr/>
        </p:nvSpPr>
        <p:spPr>
          <a:xfrm>
            <a:off x="4233017" y="137674"/>
            <a:ext cx="4258638" cy="8091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Rektangel 24">
            <a:extLst>
              <a:ext uri="{FF2B5EF4-FFF2-40B4-BE49-F238E27FC236}">
                <a16:creationId xmlns:a16="http://schemas.microsoft.com/office/drawing/2014/main" id="{4F890EE9-67AD-46D9-B1A1-3533DF589699}"/>
              </a:ext>
            </a:extLst>
          </p:cNvPr>
          <p:cNvSpPr/>
          <p:nvPr/>
        </p:nvSpPr>
        <p:spPr>
          <a:xfrm>
            <a:off x="4292698" y="249875"/>
            <a:ext cx="4139275" cy="584775"/>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w="0"/>
                <a:solidFill>
                  <a:srgbClr val="FFFFFF"/>
                </a:solidFill>
                <a:effectLst>
                  <a:outerShdw blurRad="38100" dist="19050" dir="2700000" algn="tl" rotWithShape="0">
                    <a:srgbClr val="000000">
                      <a:alpha val="40000"/>
                    </a:srgbClr>
                  </a:outerShdw>
                </a:effectLst>
                <a:uLnTx/>
                <a:uFillTx/>
                <a:latin typeface="Rockwell Extra Bold" panose="02060903040505020403" pitchFamily="18" charset="0"/>
                <a:ea typeface="+mn-ea"/>
                <a:cs typeface="+mn-cs"/>
              </a:rPr>
              <a:t>Rörelsemönster</a:t>
            </a:r>
          </a:p>
        </p:txBody>
      </p:sp>
      <p:sp>
        <p:nvSpPr>
          <p:cNvPr id="6" name="Ellips 5">
            <a:extLst>
              <a:ext uri="{FF2B5EF4-FFF2-40B4-BE49-F238E27FC236}">
                <a16:creationId xmlns:a16="http://schemas.microsoft.com/office/drawing/2014/main" id="{62D7E807-BF54-4446-8941-41534B174530}"/>
              </a:ext>
            </a:extLst>
          </p:cNvPr>
          <p:cNvSpPr/>
          <p:nvPr/>
        </p:nvSpPr>
        <p:spPr>
          <a:xfrm>
            <a:off x="1735270" y="276888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461585" y="32381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4FCD35A9-B099-4996-B0EA-688A7059E1C7}"/>
              </a:ext>
            </a:extLst>
          </p:cNvPr>
          <p:cNvSpPr/>
          <p:nvPr/>
        </p:nvSpPr>
        <p:spPr>
          <a:xfrm>
            <a:off x="367309" y="2956915"/>
            <a:ext cx="945448" cy="919582"/>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F61737A-B924-476B-B23D-8A23DEC16C84}"/>
              </a:ext>
            </a:extLst>
          </p:cNvPr>
          <p:cNvSpPr/>
          <p:nvPr/>
        </p:nvSpPr>
        <p:spPr>
          <a:xfrm>
            <a:off x="5336584" y="153083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C3C78D16-C43D-4F58-83E3-31FDBEF7E90F}"/>
              </a:ext>
            </a:extLst>
          </p:cNvPr>
          <p:cNvSpPr/>
          <p:nvPr/>
        </p:nvSpPr>
        <p:spPr>
          <a:xfrm>
            <a:off x="5318437" y="514655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74361144"/>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901082" y="241858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4695392" y="463424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890971" y="344432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5278386" y="394696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4220994" y="145504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257057" y="236716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7682025" y="54128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514177" y="273820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682989" y="393671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143985" y="328920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5539269" y="480306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947118" y="333865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937779" y="194489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886726" y="99312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695392" y="130218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7798230" y="3281103"/>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2254857" y="32361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5254855" y="254003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6E1C7F3-49D9-4D9C-B54C-150C95903C13}"/>
              </a:ext>
            </a:extLst>
          </p:cNvPr>
          <p:cNvSpPr/>
          <p:nvPr/>
        </p:nvSpPr>
        <p:spPr>
          <a:xfrm>
            <a:off x="4731006" y="342622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2B274673-AD31-4368-AD49-A34E160E09EF}"/>
              </a:ext>
            </a:extLst>
          </p:cNvPr>
          <p:cNvSpPr/>
          <p:nvPr/>
        </p:nvSpPr>
        <p:spPr>
          <a:xfrm>
            <a:off x="6435966" y="286837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549101" y="211371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6744802" y="376789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4" name="Rak pilkoppling 3">
            <a:extLst>
              <a:ext uri="{FF2B5EF4-FFF2-40B4-BE49-F238E27FC236}">
                <a16:creationId xmlns:a16="http://schemas.microsoft.com/office/drawing/2014/main" id="{A20A89E1-3AC9-4316-A498-8679931B387E}"/>
              </a:ext>
            </a:extLst>
          </p:cNvPr>
          <p:cNvCxnSpPr>
            <a:cxnSpLocks/>
            <a:stCxn id="26" idx="3"/>
          </p:cNvCxnSpPr>
          <p:nvPr/>
        </p:nvCxnSpPr>
        <p:spPr>
          <a:xfrm flipH="1">
            <a:off x="3094892" y="3420420"/>
            <a:ext cx="4730031" cy="5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54944222"/>
      </p:ext>
    </p:extLst>
  </p:cSld>
  <p:clrMapOvr>
    <a:masterClrMapping/>
  </p:clrMapOvr>
  <p:extLst>
    <p:ext uri="{6950BFC3-D8DA-4A85-94F7-54DA5524770B}">
      <p188:commentRel xmlns:p188="http://schemas.microsoft.com/office/powerpoint/2018/8/main" r:id="rId3"/>
    </p:ext>
  </p:extLst>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3901082" y="241858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4695392" y="463424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750666" y="340043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5278386" y="394696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4220994" y="145504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257057" y="236716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7682025" y="54128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514177" y="273820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682989" y="393671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3901081" y="323162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5539269" y="480306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947118" y="333865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937779" y="194489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886726" y="99312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695392" y="130218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2536705" y="3231623"/>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5254855" y="254003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6E1C7F3-49D9-4D9C-B54C-150C95903C13}"/>
              </a:ext>
            </a:extLst>
          </p:cNvPr>
          <p:cNvSpPr/>
          <p:nvPr/>
        </p:nvSpPr>
        <p:spPr>
          <a:xfrm>
            <a:off x="4731006" y="342622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2B274673-AD31-4368-AD49-A34E160E09EF}"/>
              </a:ext>
            </a:extLst>
          </p:cNvPr>
          <p:cNvSpPr/>
          <p:nvPr/>
        </p:nvSpPr>
        <p:spPr>
          <a:xfrm>
            <a:off x="6435966" y="286837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549101" y="211371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6744802" y="376789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2785665" y="3427327"/>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80093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786206-4294-4928-9AF4-C10372FBFDF0}"/>
              </a:ext>
            </a:extLst>
          </p:cNvPr>
          <p:cNvSpPr>
            <a:spLocks noGrp="1"/>
          </p:cNvSpPr>
          <p:nvPr>
            <p:ph type="title"/>
          </p:nvPr>
        </p:nvSpPr>
        <p:spPr/>
        <p:txBody>
          <a:bodyPr/>
          <a:lstStyle/>
          <a:p>
            <a:r>
              <a:rPr lang="sv-SE" dirty="0"/>
              <a:t>Kommunicering</a:t>
            </a:r>
          </a:p>
        </p:txBody>
      </p:sp>
      <p:sp>
        <p:nvSpPr>
          <p:cNvPr id="3" name="Platshållare för innehåll 2">
            <a:extLst>
              <a:ext uri="{FF2B5EF4-FFF2-40B4-BE49-F238E27FC236}">
                <a16:creationId xmlns:a16="http://schemas.microsoft.com/office/drawing/2014/main" id="{1F7B2D77-DB22-4450-A68F-A73A32C47407}"/>
              </a:ext>
            </a:extLst>
          </p:cNvPr>
          <p:cNvSpPr>
            <a:spLocks noGrp="1"/>
          </p:cNvSpPr>
          <p:nvPr>
            <p:ph idx="1"/>
          </p:nvPr>
        </p:nvSpPr>
        <p:spPr/>
        <p:txBody>
          <a:bodyPr/>
          <a:lstStyle/>
          <a:p>
            <a:r>
              <a:rPr lang="sv-SE" dirty="0"/>
              <a:t>Det viktigaste för målvakten att alltid ha igång snacket backifrån och styra sin backlinje sida till sida och kommunicera om en anfallare smyger bakom backlnjen tex.</a:t>
            </a:r>
          </a:p>
        </p:txBody>
      </p:sp>
    </p:spTree>
    <p:extLst>
      <p:ext uri="{BB962C8B-B14F-4D97-AF65-F5344CB8AC3E}">
        <p14:creationId xmlns:p14="http://schemas.microsoft.com/office/powerpoint/2010/main" val="3496932998"/>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771243" y="278821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2521911" y="428458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433618" y="351208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3887992" y="290701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2303493" y="177608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3926665" y="184979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7682025" y="54128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2855429" y="333088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808442" y="233550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180206" y="307582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5539269" y="480306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947118" y="333865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937779" y="194489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886726" y="99312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3683556" y="78155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750921" y="3231623"/>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3683557" y="182275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6E1C7F3-49D9-4D9C-B54C-150C95903C13}"/>
              </a:ext>
            </a:extLst>
          </p:cNvPr>
          <p:cNvSpPr/>
          <p:nvPr/>
        </p:nvSpPr>
        <p:spPr>
          <a:xfrm>
            <a:off x="3405408" y="25927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2B274673-AD31-4368-AD49-A34E160E09EF}"/>
              </a:ext>
            </a:extLst>
          </p:cNvPr>
          <p:cNvSpPr/>
          <p:nvPr/>
        </p:nvSpPr>
        <p:spPr>
          <a:xfrm>
            <a:off x="6435966" y="286837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549101" y="211371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6744802" y="376789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4717307" y="2341093"/>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73546910"/>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771243" y="278821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2521911" y="428458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433618" y="351208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3887992" y="290701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2303493" y="177608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3926665" y="184979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7682025" y="54128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2388050" y="258739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697392" y="237644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180206" y="307582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5539269" y="480306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947118" y="333865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937779" y="194489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886726" y="99312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3683556" y="78155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750921" y="3231623"/>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3683557" y="182275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6E1C7F3-49D9-4D9C-B54C-150C95903C13}"/>
              </a:ext>
            </a:extLst>
          </p:cNvPr>
          <p:cNvSpPr/>
          <p:nvPr/>
        </p:nvSpPr>
        <p:spPr>
          <a:xfrm>
            <a:off x="3405408" y="25927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2B274673-AD31-4368-AD49-A34E160E09EF}"/>
              </a:ext>
            </a:extLst>
          </p:cNvPr>
          <p:cNvSpPr/>
          <p:nvPr/>
        </p:nvSpPr>
        <p:spPr>
          <a:xfrm>
            <a:off x="6435966" y="286837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549101" y="211371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6744802" y="376789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4517831" y="2376445"/>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31" name="Bild 30" descr="Marknadsföring med hel fyllning">
            <a:extLst>
              <a:ext uri="{FF2B5EF4-FFF2-40B4-BE49-F238E27FC236}">
                <a16:creationId xmlns:a16="http://schemas.microsoft.com/office/drawing/2014/main" id="{37455E13-1F61-43DC-A313-72C177EC30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9581" y="3075825"/>
            <a:ext cx="524549" cy="524549"/>
          </a:xfrm>
          <a:prstGeom prst="rect">
            <a:avLst/>
          </a:prstGeom>
        </p:spPr>
      </p:pic>
      <p:cxnSp>
        <p:nvCxnSpPr>
          <p:cNvPr id="4" name="Rak pilkoppling 3">
            <a:extLst>
              <a:ext uri="{FF2B5EF4-FFF2-40B4-BE49-F238E27FC236}">
                <a16:creationId xmlns:a16="http://schemas.microsoft.com/office/drawing/2014/main" id="{97238BDC-2FDE-4E28-878F-E17772971FBC}"/>
              </a:ext>
            </a:extLst>
          </p:cNvPr>
          <p:cNvCxnSpPr>
            <a:cxnSpLocks/>
          </p:cNvCxnSpPr>
          <p:nvPr/>
        </p:nvCxnSpPr>
        <p:spPr>
          <a:xfrm flipH="1">
            <a:off x="2641118" y="2451335"/>
            <a:ext cx="187671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2943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1"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678804" y="231691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2521911" y="428458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400801" y="302492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3887992" y="290701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2303493" y="177608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3926665" y="184979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7682025" y="54128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2388050" y="258739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697392" y="237644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180206" y="307582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5539269" y="480306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947118" y="333865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937779" y="194489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886726" y="99312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3683556" y="78155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750921" y="3231623"/>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F4E5A18E-2B15-4224-863F-FBE67937395F}"/>
              </a:ext>
            </a:extLst>
          </p:cNvPr>
          <p:cNvSpPr/>
          <p:nvPr/>
        </p:nvSpPr>
        <p:spPr>
          <a:xfrm>
            <a:off x="3683557" y="182275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2" name="Ellips 31">
            <a:extLst>
              <a:ext uri="{FF2B5EF4-FFF2-40B4-BE49-F238E27FC236}">
                <a16:creationId xmlns:a16="http://schemas.microsoft.com/office/drawing/2014/main" id="{B6E1C7F3-49D9-4D9C-B54C-150C95903C13}"/>
              </a:ext>
            </a:extLst>
          </p:cNvPr>
          <p:cNvSpPr/>
          <p:nvPr/>
        </p:nvSpPr>
        <p:spPr>
          <a:xfrm>
            <a:off x="3405408" y="259276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2B274673-AD31-4368-AD49-A34E160E09EF}"/>
              </a:ext>
            </a:extLst>
          </p:cNvPr>
          <p:cNvSpPr/>
          <p:nvPr/>
        </p:nvSpPr>
        <p:spPr>
          <a:xfrm>
            <a:off x="6435966" y="286837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549101" y="211371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6744802" y="376789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3001038" y="2318719"/>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28" name="Bild 27" descr="Marknadsföring med hel fyllning">
            <a:extLst>
              <a:ext uri="{FF2B5EF4-FFF2-40B4-BE49-F238E27FC236}">
                <a16:creationId xmlns:a16="http://schemas.microsoft.com/office/drawing/2014/main" id="{F16A927C-5A2B-4CB2-A74F-AA8DE30410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9581" y="3075825"/>
            <a:ext cx="524549" cy="524549"/>
          </a:xfrm>
          <a:prstGeom prst="rect">
            <a:avLst/>
          </a:prstGeom>
        </p:spPr>
      </p:pic>
    </p:spTree>
    <p:extLst>
      <p:ext uri="{BB962C8B-B14F-4D97-AF65-F5344CB8AC3E}">
        <p14:creationId xmlns:p14="http://schemas.microsoft.com/office/powerpoint/2010/main" val="24143364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5D5E0B-EEC0-EB1D-87D2-E96AF740E3FD}"/>
              </a:ext>
            </a:extLst>
          </p:cNvPr>
          <p:cNvSpPr>
            <a:spLocks noGrp="1"/>
          </p:cNvSpPr>
          <p:nvPr>
            <p:ph type="title"/>
          </p:nvPr>
        </p:nvSpPr>
        <p:spPr/>
        <p:txBody>
          <a:bodyPr/>
          <a:lstStyle/>
          <a:p>
            <a:r>
              <a:rPr lang="sv-SE" dirty="0"/>
              <a:t>Formation 2</a:t>
            </a:r>
          </a:p>
        </p:txBody>
      </p:sp>
      <p:sp>
        <p:nvSpPr>
          <p:cNvPr id="3" name="Platshållare för innehåll 2">
            <a:extLst>
              <a:ext uri="{FF2B5EF4-FFF2-40B4-BE49-F238E27FC236}">
                <a16:creationId xmlns:a16="http://schemas.microsoft.com/office/drawing/2014/main" id="{822E43A7-8A52-16C6-21FF-4A5282FD21BD}"/>
              </a:ext>
            </a:extLst>
          </p:cNvPr>
          <p:cNvSpPr>
            <a:spLocks noGrp="1"/>
          </p:cNvSpPr>
          <p:nvPr>
            <p:ph idx="1"/>
          </p:nvPr>
        </p:nvSpPr>
        <p:spPr/>
        <p:txBody>
          <a:bodyPr/>
          <a:lstStyle/>
          <a:p>
            <a:r>
              <a:rPr lang="sv-SE" dirty="0"/>
              <a:t>Backup formation</a:t>
            </a:r>
          </a:p>
          <a:p>
            <a:endParaRPr lang="sv-SE" dirty="0"/>
          </a:p>
          <a:p>
            <a:r>
              <a:rPr lang="sv-SE" dirty="0"/>
              <a:t>Träningsmatcherna</a:t>
            </a:r>
          </a:p>
          <a:p>
            <a:endParaRPr lang="sv-SE" dirty="0"/>
          </a:p>
          <a:p>
            <a:r>
              <a:rPr lang="sv-SE" dirty="0"/>
              <a:t>4-2-3-1</a:t>
            </a:r>
          </a:p>
        </p:txBody>
      </p:sp>
    </p:spTree>
    <p:extLst>
      <p:ext uri="{BB962C8B-B14F-4D97-AF65-F5344CB8AC3E}">
        <p14:creationId xmlns:p14="http://schemas.microsoft.com/office/powerpoint/2010/main" val="2611951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p:txBody>
          <a:bodyPr>
            <a:normAutofit/>
          </a:bodyPr>
          <a:lstStyle/>
          <a:p>
            <a:pPr algn="ctr"/>
            <a:r>
              <a:rPr lang="sv-SE" sz="4800" b="1" dirty="0"/>
              <a:t>Formation 4-2-3-1 </a:t>
            </a:r>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5178692" y="418028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5193161" y="334014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5996339" y="4706917"/>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5996340" y="379156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5996338" y="267832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7020320" y="379721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4143156" y="2561634"/>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4143153" y="499419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4154712" y="418028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4143154" y="340250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rgbClr val="EB13B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En bild som visar Grafik, logotyp, symbol, skiss&#10;&#10;Automatiskt genererad beskrivning">
            <a:extLst>
              <a:ext uri="{FF2B5EF4-FFF2-40B4-BE49-F238E27FC236}">
                <a16:creationId xmlns:a16="http://schemas.microsoft.com/office/drawing/2014/main" id="{009D6A35-1B41-EED0-37A5-8F1262572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546920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60339C-EAC0-DD35-EB36-E651F17DF441}"/>
              </a:ext>
            </a:extLst>
          </p:cNvPr>
          <p:cNvSpPr>
            <a:spLocks noGrp="1"/>
          </p:cNvSpPr>
          <p:nvPr>
            <p:ph type="title"/>
          </p:nvPr>
        </p:nvSpPr>
        <p:spPr>
          <a:xfrm>
            <a:off x="1640156" y="126608"/>
            <a:ext cx="8911687" cy="521235"/>
          </a:xfrm>
        </p:spPr>
        <p:txBody>
          <a:bodyPr>
            <a:normAutofit fontScale="90000"/>
          </a:bodyPr>
          <a:lstStyle/>
          <a:p>
            <a:pPr algn="ctr"/>
            <a:r>
              <a:rPr lang="sv-SE" b="1" dirty="0"/>
              <a:t>Försäsongsplanering</a:t>
            </a:r>
          </a:p>
        </p:txBody>
      </p:sp>
      <p:graphicFrame>
        <p:nvGraphicFramePr>
          <p:cNvPr id="13" name="Platshållare för innehåll 2">
            <a:extLst>
              <a:ext uri="{FF2B5EF4-FFF2-40B4-BE49-F238E27FC236}">
                <a16:creationId xmlns:a16="http://schemas.microsoft.com/office/drawing/2014/main" id="{D2357DEB-5131-6241-19CE-70F934E64E57}"/>
              </a:ext>
            </a:extLst>
          </p:cNvPr>
          <p:cNvGraphicFramePr/>
          <p:nvPr>
            <p:extLst>
              <p:ext uri="{D42A27DB-BD31-4B8C-83A1-F6EECF244321}">
                <p14:modId xmlns:p14="http://schemas.microsoft.com/office/powerpoint/2010/main" val="3570935951"/>
              </p:ext>
            </p:extLst>
          </p:nvPr>
        </p:nvGraphicFramePr>
        <p:xfrm>
          <a:off x="826428" y="1139484"/>
          <a:ext cx="10959172" cy="5591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ruta 11">
            <a:extLst>
              <a:ext uri="{FF2B5EF4-FFF2-40B4-BE49-F238E27FC236}">
                <a16:creationId xmlns:a16="http://schemas.microsoft.com/office/drawing/2014/main" id="{28D5F1FE-5004-375D-34B2-80DA94F70C9A}"/>
              </a:ext>
            </a:extLst>
          </p:cNvPr>
          <p:cNvSpPr txBox="1"/>
          <p:nvPr/>
        </p:nvSpPr>
        <p:spPr>
          <a:xfrm>
            <a:off x="269119" y="708269"/>
            <a:ext cx="1494741" cy="369332"/>
          </a:xfrm>
          <a:prstGeom prst="rect">
            <a:avLst/>
          </a:prstGeom>
          <a:noFill/>
        </p:spPr>
        <p:txBody>
          <a:bodyPr wrap="square" rtlCol="0">
            <a:spAutoFit/>
          </a:bodyPr>
          <a:lstStyle/>
          <a:p>
            <a:r>
              <a:rPr lang="sv-SE" dirty="0">
                <a:solidFill>
                  <a:schemeClr val="accent1"/>
                </a:solidFill>
                <a:latin typeface="Amasis MT Pro Black" panose="02040A04050005020304" pitchFamily="18" charset="0"/>
              </a:rPr>
              <a:t>       Vecka</a:t>
            </a:r>
          </a:p>
        </p:txBody>
      </p:sp>
      <p:sp>
        <p:nvSpPr>
          <p:cNvPr id="14" name="textruta 13">
            <a:extLst>
              <a:ext uri="{FF2B5EF4-FFF2-40B4-BE49-F238E27FC236}">
                <a16:creationId xmlns:a16="http://schemas.microsoft.com/office/drawing/2014/main" id="{740CAF07-DF0C-54D4-3CB2-647633A8F860}"/>
              </a:ext>
            </a:extLst>
          </p:cNvPr>
          <p:cNvSpPr txBox="1"/>
          <p:nvPr/>
        </p:nvSpPr>
        <p:spPr>
          <a:xfrm>
            <a:off x="2932088" y="695712"/>
            <a:ext cx="1923806" cy="369332"/>
          </a:xfrm>
          <a:prstGeom prst="rect">
            <a:avLst/>
          </a:prstGeom>
          <a:noFill/>
        </p:spPr>
        <p:txBody>
          <a:bodyPr wrap="square" rtlCol="0">
            <a:spAutoFit/>
          </a:bodyPr>
          <a:lstStyle/>
          <a:p>
            <a:r>
              <a:rPr lang="sv-SE" b="1" dirty="0">
                <a:solidFill>
                  <a:schemeClr val="accent1"/>
                </a:solidFill>
                <a:latin typeface="Amasis MT Pro Black" panose="02040A04050005020304" pitchFamily="18" charset="0"/>
              </a:rPr>
              <a:t>Träningstema</a:t>
            </a:r>
          </a:p>
        </p:txBody>
      </p:sp>
      <p:sp>
        <p:nvSpPr>
          <p:cNvPr id="15" name="textruta 14">
            <a:extLst>
              <a:ext uri="{FF2B5EF4-FFF2-40B4-BE49-F238E27FC236}">
                <a16:creationId xmlns:a16="http://schemas.microsoft.com/office/drawing/2014/main" id="{C5E6EB11-0CB1-7230-686D-5AE626E14273}"/>
              </a:ext>
            </a:extLst>
          </p:cNvPr>
          <p:cNvSpPr txBox="1"/>
          <p:nvPr/>
        </p:nvSpPr>
        <p:spPr>
          <a:xfrm>
            <a:off x="7192350" y="708269"/>
            <a:ext cx="2171261" cy="369332"/>
          </a:xfrm>
          <a:prstGeom prst="rect">
            <a:avLst/>
          </a:prstGeom>
          <a:noFill/>
        </p:spPr>
        <p:txBody>
          <a:bodyPr wrap="square" rtlCol="0">
            <a:spAutoFit/>
          </a:bodyPr>
          <a:lstStyle/>
          <a:p>
            <a:r>
              <a:rPr lang="sv-SE" b="1" dirty="0">
                <a:solidFill>
                  <a:schemeClr val="accent1"/>
                </a:solidFill>
                <a:latin typeface="Amasis MT Pro Black" panose="02040A04050005020304" pitchFamily="18" charset="0"/>
              </a:rPr>
              <a:t>Matcher/Cuper</a:t>
            </a:r>
          </a:p>
        </p:txBody>
      </p:sp>
      <p:sp>
        <p:nvSpPr>
          <p:cNvPr id="16" name="textruta 15">
            <a:extLst>
              <a:ext uri="{FF2B5EF4-FFF2-40B4-BE49-F238E27FC236}">
                <a16:creationId xmlns:a16="http://schemas.microsoft.com/office/drawing/2014/main" id="{4D810F3D-62A4-28CC-B313-819D0CB7E9E4}"/>
              </a:ext>
            </a:extLst>
          </p:cNvPr>
          <p:cNvSpPr txBox="1"/>
          <p:nvPr/>
        </p:nvSpPr>
        <p:spPr>
          <a:xfrm>
            <a:off x="7878981" y="6422486"/>
            <a:ext cx="5345723" cy="369332"/>
          </a:xfrm>
          <a:prstGeom prst="rect">
            <a:avLst/>
          </a:prstGeom>
          <a:noFill/>
        </p:spPr>
        <p:txBody>
          <a:bodyPr wrap="square" rtlCol="0">
            <a:spAutoFit/>
          </a:bodyPr>
          <a:lstStyle/>
          <a:p>
            <a:r>
              <a:rPr lang="sv-SE" i="1" dirty="0">
                <a:solidFill>
                  <a:schemeClr val="accent1"/>
                </a:solidFill>
              </a:rPr>
              <a:t>Temat kan ändras beroende på matchfokus</a:t>
            </a:r>
          </a:p>
        </p:txBody>
      </p:sp>
    </p:spTree>
    <p:extLst>
      <p:ext uri="{BB962C8B-B14F-4D97-AF65-F5344CB8AC3E}">
        <p14:creationId xmlns:p14="http://schemas.microsoft.com/office/powerpoint/2010/main" val="2356866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9D20FC-A78C-88DC-8AA5-C5761AED7249}"/>
              </a:ext>
            </a:extLst>
          </p:cNvPr>
          <p:cNvSpPr>
            <a:spLocks noGrp="1"/>
          </p:cNvSpPr>
          <p:nvPr>
            <p:ph type="title"/>
          </p:nvPr>
        </p:nvSpPr>
        <p:spPr>
          <a:xfrm>
            <a:off x="914978" y="274111"/>
            <a:ext cx="10353762" cy="970450"/>
          </a:xfrm>
        </p:spPr>
        <p:txBody>
          <a:bodyPr>
            <a:normAutofit/>
          </a:bodyPr>
          <a:lstStyle/>
          <a:p>
            <a:pPr algn="ctr"/>
            <a:r>
              <a:rPr lang="sv-SE" sz="4000" b="1" dirty="0">
                <a:solidFill>
                  <a:schemeClr val="tx1"/>
                </a:solidFill>
              </a:rPr>
              <a:t>Förväntningar/Krav</a:t>
            </a:r>
          </a:p>
        </p:txBody>
      </p:sp>
      <p:sp>
        <p:nvSpPr>
          <p:cNvPr id="3" name="Platshållare för innehåll 2">
            <a:extLst>
              <a:ext uri="{FF2B5EF4-FFF2-40B4-BE49-F238E27FC236}">
                <a16:creationId xmlns:a16="http://schemas.microsoft.com/office/drawing/2014/main" id="{6924DE7E-3F08-424A-03FC-9F5381778EF3}"/>
              </a:ext>
            </a:extLst>
          </p:cNvPr>
          <p:cNvSpPr>
            <a:spLocks noGrp="1"/>
          </p:cNvSpPr>
          <p:nvPr>
            <p:ph idx="1"/>
          </p:nvPr>
        </p:nvSpPr>
        <p:spPr>
          <a:xfrm>
            <a:off x="1331912" y="1580050"/>
            <a:ext cx="8915400" cy="4860611"/>
          </a:xfrm>
        </p:spPr>
        <p:txBody>
          <a:bodyPr>
            <a:normAutofit fontScale="92500" lnSpcReduction="20000"/>
          </a:bodyPr>
          <a:lstStyle/>
          <a:p>
            <a:pPr marL="0" indent="0" algn="ctr">
              <a:buNone/>
            </a:pPr>
            <a:r>
              <a:rPr lang="sv-SE" sz="2600" b="1" dirty="0">
                <a:solidFill>
                  <a:schemeClr val="tx1"/>
                </a:solidFill>
              </a:rPr>
              <a:t>Förväntningar på er spelare</a:t>
            </a:r>
          </a:p>
          <a:p>
            <a:pPr>
              <a:buFont typeface="Wingdings" panose="05000000000000000000" pitchFamily="2" charset="2"/>
              <a:buChar char="v"/>
            </a:pPr>
            <a:r>
              <a:rPr lang="sv-SE" b="1" dirty="0">
                <a:solidFill>
                  <a:schemeClr val="tx1"/>
                </a:solidFill>
              </a:rPr>
              <a:t>Träning</a:t>
            </a:r>
          </a:p>
          <a:p>
            <a:pPr>
              <a:buFont typeface="Arial" panose="020B0604020202020204" pitchFamily="34" charset="0"/>
              <a:buChar char="•"/>
            </a:pPr>
            <a:r>
              <a:rPr lang="sv-SE" i="1" dirty="0">
                <a:solidFill>
                  <a:schemeClr val="tx1"/>
                </a:solidFill>
              </a:rPr>
              <a:t>Komma i tid och vara ombytt vid start av träning.</a:t>
            </a:r>
          </a:p>
          <a:p>
            <a:pPr>
              <a:buFont typeface="Arial" panose="020B0604020202020204" pitchFamily="34" charset="0"/>
              <a:buChar char="•"/>
            </a:pPr>
            <a:r>
              <a:rPr lang="sv-SE" i="1" dirty="0">
                <a:solidFill>
                  <a:schemeClr val="tx1"/>
                </a:solidFill>
              </a:rPr>
              <a:t>Ha rätt utrustning, dvs benskydd på samtliga spelare – </a:t>
            </a:r>
            <a:r>
              <a:rPr lang="sv-SE" i="1" u="sng" dirty="0">
                <a:solidFill>
                  <a:schemeClr val="tx1"/>
                </a:solidFill>
              </a:rPr>
              <a:t>Försäkring</a:t>
            </a:r>
          </a:p>
          <a:p>
            <a:pPr>
              <a:buFont typeface="Arial" panose="020B0604020202020204" pitchFamily="34" charset="0"/>
              <a:buChar char="•"/>
            </a:pPr>
            <a:r>
              <a:rPr lang="sv-SE" i="1" dirty="0">
                <a:solidFill>
                  <a:schemeClr val="tx1"/>
                </a:solidFill>
              </a:rPr>
              <a:t>Attityd och inställning på träningsplanen. </a:t>
            </a:r>
          </a:p>
          <a:p>
            <a:pPr>
              <a:buFont typeface="Arial" panose="020B0604020202020204" pitchFamily="34" charset="0"/>
              <a:buChar char="•"/>
            </a:pPr>
            <a:r>
              <a:rPr lang="sv-SE" i="1" dirty="0">
                <a:solidFill>
                  <a:schemeClr val="tx1"/>
                </a:solidFill>
              </a:rPr>
              <a:t>Hjälpa till vid förflyttningar och ta fram &amp; ställa tillbaka material.</a:t>
            </a:r>
          </a:p>
          <a:p>
            <a:pPr>
              <a:buFont typeface="Arial" panose="020B0604020202020204" pitchFamily="34" charset="0"/>
              <a:buChar char="•"/>
            </a:pPr>
            <a:endParaRPr lang="sv-SE" dirty="0">
              <a:solidFill>
                <a:schemeClr val="tx1"/>
              </a:solidFill>
            </a:endParaRPr>
          </a:p>
          <a:p>
            <a:pPr>
              <a:buFont typeface="Wingdings" panose="05000000000000000000" pitchFamily="2" charset="2"/>
              <a:buChar char="v"/>
            </a:pPr>
            <a:r>
              <a:rPr lang="sv-SE" b="1" dirty="0">
                <a:solidFill>
                  <a:schemeClr val="tx1"/>
                </a:solidFill>
              </a:rPr>
              <a:t>Match</a:t>
            </a:r>
          </a:p>
          <a:p>
            <a:pPr>
              <a:buFont typeface="Arial" panose="020B0604020202020204" pitchFamily="34" charset="0"/>
              <a:buChar char="•"/>
            </a:pPr>
            <a:r>
              <a:rPr lang="sv-SE" i="1" dirty="0">
                <a:solidFill>
                  <a:schemeClr val="tx1"/>
                </a:solidFill>
              </a:rPr>
              <a:t>Komma i tid eller meddela om försening.</a:t>
            </a:r>
          </a:p>
          <a:p>
            <a:pPr>
              <a:buFont typeface="Arial" panose="020B0604020202020204" pitchFamily="34" charset="0"/>
              <a:buChar char="•"/>
            </a:pPr>
            <a:r>
              <a:rPr lang="sv-SE" i="1" dirty="0">
                <a:solidFill>
                  <a:schemeClr val="tx1"/>
                </a:solidFill>
              </a:rPr>
              <a:t>Ha med sig all utrustning som behövs.</a:t>
            </a:r>
          </a:p>
          <a:p>
            <a:pPr>
              <a:buFont typeface="Arial" panose="020B0604020202020204" pitchFamily="34" charset="0"/>
              <a:buChar char="•"/>
            </a:pPr>
            <a:r>
              <a:rPr lang="sv-SE" i="1" dirty="0">
                <a:solidFill>
                  <a:schemeClr val="tx1"/>
                </a:solidFill>
              </a:rPr>
              <a:t>Komma väl förberedda, sovit och ätit ordentligt för bästa möjliga uppladdning.</a:t>
            </a:r>
          </a:p>
          <a:p>
            <a:pPr>
              <a:buFont typeface="Arial" panose="020B0604020202020204" pitchFamily="34" charset="0"/>
              <a:buChar char="•"/>
            </a:pPr>
            <a:r>
              <a:rPr lang="sv-SE" i="1" dirty="0">
                <a:solidFill>
                  <a:schemeClr val="tx1"/>
                </a:solidFill>
              </a:rPr>
              <a:t>Respekt på plan som vid sidan – Tacka tränare och medspelare vid byte - bidra med positiv anda under match. Tacka motståndare och domare som alltid</a:t>
            </a:r>
          </a:p>
          <a:p>
            <a:pPr>
              <a:buFont typeface="Arial" panose="020B0604020202020204" pitchFamily="34" charset="0"/>
              <a:buChar char="•"/>
            </a:pPr>
            <a:endParaRPr lang="sv-SE" i="1" dirty="0"/>
          </a:p>
          <a:p>
            <a:pPr>
              <a:buFontTx/>
              <a:buChar char="-"/>
            </a:pPr>
            <a:endParaRPr lang="sv-SE" dirty="0"/>
          </a:p>
        </p:txBody>
      </p:sp>
      <p:pic>
        <p:nvPicPr>
          <p:cNvPr id="4" name="Bildobjekt 3" descr="En bild som visar Grafik, logotyp, symbol, skiss&#10;&#10;Automatiskt genererad beskrivning">
            <a:extLst>
              <a:ext uri="{FF2B5EF4-FFF2-40B4-BE49-F238E27FC236}">
                <a16:creationId xmlns:a16="http://schemas.microsoft.com/office/drawing/2014/main" id="{89066C55-0057-239C-9C11-0DDC770A5E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18265762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A8A996-A5F7-E40B-8C4C-42491A0471E7}"/>
              </a:ext>
            </a:extLst>
          </p:cNvPr>
          <p:cNvSpPr>
            <a:spLocks noGrp="1"/>
          </p:cNvSpPr>
          <p:nvPr>
            <p:ph type="title"/>
          </p:nvPr>
        </p:nvSpPr>
        <p:spPr/>
        <p:txBody>
          <a:bodyPr/>
          <a:lstStyle/>
          <a:p>
            <a:pPr algn="ctr"/>
            <a:r>
              <a:rPr lang="sv-SE" sz="4800" b="1" dirty="0"/>
              <a:t>Styrkor</a:t>
            </a:r>
            <a:endParaRPr lang="sv-SE" b="1" dirty="0"/>
          </a:p>
        </p:txBody>
      </p:sp>
      <p:sp>
        <p:nvSpPr>
          <p:cNvPr id="3" name="Platshållare för innehåll 2">
            <a:extLst>
              <a:ext uri="{FF2B5EF4-FFF2-40B4-BE49-F238E27FC236}">
                <a16:creationId xmlns:a16="http://schemas.microsoft.com/office/drawing/2014/main" id="{2A805A12-1011-8EC3-7A90-5F2A5CAF0F15}"/>
              </a:ext>
            </a:extLst>
          </p:cNvPr>
          <p:cNvSpPr>
            <a:spLocks noGrp="1"/>
          </p:cNvSpPr>
          <p:nvPr>
            <p:ph idx="1"/>
          </p:nvPr>
        </p:nvSpPr>
        <p:spPr>
          <a:xfrm>
            <a:off x="917121" y="2563586"/>
            <a:ext cx="10357757" cy="4287481"/>
          </a:xfrm>
        </p:spPr>
        <p:txBody>
          <a:bodyPr>
            <a:normAutofit/>
          </a:bodyPr>
          <a:lstStyle/>
          <a:p>
            <a:pPr marL="0" indent="0">
              <a:lnSpc>
                <a:spcPct val="120000"/>
              </a:lnSpc>
              <a:buNone/>
            </a:pPr>
            <a:r>
              <a:rPr lang="sv-SE" b="1" dirty="0">
                <a:latin typeface="Times New Roman" panose="02020603050405020304" pitchFamily="18" charset="0"/>
                <a:cs typeface="Times New Roman" panose="02020603050405020304" pitchFamily="18" charset="0"/>
              </a:rPr>
              <a:t>Översikt</a:t>
            </a:r>
            <a:br>
              <a:rPr lang="sv-SE" dirty="0">
                <a:latin typeface="Times New Roman" panose="02020603050405020304" pitchFamily="18" charset="0"/>
                <a:cs typeface="Times New Roman" panose="02020603050405020304" pitchFamily="18" charset="0"/>
              </a:rPr>
            </a:br>
            <a:endParaRPr lang="sv-SE" dirty="0">
              <a:latin typeface="Times New Roman" panose="02020603050405020304" pitchFamily="18" charset="0"/>
              <a:cs typeface="Times New Roman" panose="02020603050405020304" pitchFamily="18" charset="0"/>
            </a:endParaRPr>
          </a:p>
          <a:p>
            <a:pPr marL="0" indent="0">
              <a:lnSpc>
                <a:spcPct val="120000"/>
              </a:lnSpc>
              <a:buNone/>
            </a:pPr>
            <a:r>
              <a:rPr lang="sv-SE" b="1" dirty="0">
                <a:latin typeface="Times New Roman" panose="02020603050405020304" pitchFamily="18" charset="0"/>
                <a:cs typeface="Times New Roman" panose="02020603050405020304" pitchFamily="18" charset="0"/>
              </a:rPr>
              <a:t>Offensivt</a:t>
            </a:r>
            <a:br>
              <a:rPr lang="sv-SE" dirty="0">
                <a:latin typeface="Times New Roman" panose="02020603050405020304" pitchFamily="18" charset="0"/>
                <a:cs typeface="Times New Roman" panose="02020603050405020304" pitchFamily="18" charset="0"/>
              </a:rPr>
            </a:br>
            <a:endParaRPr lang="sv-SE" dirty="0">
              <a:latin typeface="Times New Roman" panose="02020603050405020304" pitchFamily="18" charset="0"/>
              <a:cs typeface="Times New Roman" panose="02020603050405020304" pitchFamily="18" charset="0"/>
            </a:endParaRPr>
          </a:p>
          <a:p>
            <a:pPr marL="0" indent="0">
              <a:lnSpc>
                <a:spcPct val="120000"/>
              </a:lnSpc>
              <a:buNone/>
            </a:pPr>
            <a:r>
              <a:rPr lang="sv-SE" b="1" dirty="0">
                <a:latin typeface="Times New Roman" panose="02020603050405020304" pitchFamily="18" charset="0"/>
                <a:cs typeface="Times New Roman" panose="02020603050405020304" pitchFamily="18" charset="0"/>
              </a:rPr>
              <a:t>Defensivt</a:t>
            </a:r>
            <a:br>
              <a:rPr lang="sv-SE" dirty="0">
                <a:latin typeface="Times New Roman" panose="02020603050405020304" pitchFamily="18" charset="0"/>
                <a:cs typeface="Times New Roman" panose="02020603050405020304" pitchFamily="18" charset="0"/>
              </a:rPr>
            </a:br>
            <a:endParaRPr lang="sv-SE" dirty="0">
              <a:latin typeface="Times New Roman" panose="02020603050405020304" pitchFamily="18" charset="0"/>
              <a:cs typeface="Times New Roman" panose="02020603050405020304" pitchFamily="18" charset="0"/>
            </a:endParaRPr>
          </a:p>
          <a:p>
            <a:pPr marL="0" indent="0">
              <a:lnSpc>
                <a:spcPct val="120000"/>
              </a:lnSpc>
              <a:buNone/>
            </a:pPr>
            <a:r>
              <a:rPr lang="sv-SE" b="1" dirty="0">
                <a:latin typeface="Times New Roman" panose="02020603050405020304" pitchFamily="18" charset="0"/>
                <a:cs typeface="Times New Roman" panose="02020603050405020304" pitchFamily="18" charset="0"/>
              </a:rPr>
              <a:t>Överbelastning centralt</a:t>
            </a:r>
            <a:br>
              <a:rPr lang="sv-SE" b="1" dirty="0">
                <a:solidFill>
                  <a:schemeClr val="bg2"/>
                </a:solidFill>
                <a:latin typeface="Times New Roman" panose="02020603050405020304" pitchFamily="18" charset="0"/>
                <a:cs typeface="Times New Roman" panose="02020603050405020304" pitchFamily="18" charset="0"/>
              </a:rPr>
            </a:br>
            <a:endParaRPr lang="sv-SE" dirty="0">
              <a:solidFill>
                <a:schemeClr val="tx1"/>
              </a:solidFill>
              <a:latin typeface="Times New Roman" panose="02020603050405020304" pitchFamily="18" charset="0"/>
              <a:cs typeface="Times New Roman" panose="02020603050405020304" pitchFamily="18" charset="0"/>
            </a:endParaRPr>
          </a:p>
        </p:txBody>
      </p:sp>
      <p:pic>
        <p:nvPicPr>
          <p:cNvPr id="5" name="Bildobjekt 4" descr="En bild som visar Grafik, logotyp, symbol, skiss&#10;&#10;Automatiskt genererad beskrivning">
            <a:extLst>
              <a:ext uri="{FF2B5EF4-FFF2-40B4-BE49-F238E27FC236}">
                <a16:creationId xmlns:a16="http://schemas.microsoft.com/office/drawing/2014/main" id="{01135626-E598-A695-BC7F-1B7BAC53F6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932932778"/>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A8A996-A5F7-E40B-8C4C-42491A0471E7}"/>
              </a:ext>
            </a:extLst>
          </p:cNvPr>
          <p:cNvSpPr>
            <a:spLocks noGrp="1"/>
          </p:cNvSpPr>
          <p:nvPr>
            <p:ph type="title"/>
          </p:nvPr>
        </p:nvSpPr>
        <p:spPr/>
        <p:txBody>
          <a:bodyPr>
            <a:normAutofit/>
          </a:bodyPr>
          <a:lstStyle/>
          <a:p>
            <a:pPr algn="ctr"/>
            <a:r>
              <a:rPr lang="sv-SE" sz="4800" b="1" dirty="0"/>
              <a:t>Svagheter</a:t>
            </a:r>
          </a:p>
        </p:txBody>
      </p:sp>
      <p:sp>
        <p:nvSpPr>
          <p:cNvPr id="3" name="Platshållare för innehåll 2">
            <a:extLst>
              <a:ext uri="{FF2B5EF4-FFF2-40B4-BE49-F238E27FC236}">
                <a16:creationId xmlns:a16="http://schemas.microsoft.com/office/drawing/2014/main" id="{2A805A12-1011-8EC3-7A90-5F2A5CAF0F15}"/>
              </a:ext>
            </a:extLst>
          </p:cNvPr>
          <p:cNvSpPr>
            <a:spLocks noGrp="1"/>
          </p:cNvSpPr>
          <p:nvPr>
            <p:ph idx="1"/>
          </p:nvPr>
        </p:nvSpPr>
        <p:spPr>
          <a:xfrm>
            <a:off x="979100" y="2767958"/>
            <a:ext cx="10233800" cy="3336814"/>
          </a:xfrm>
        </p:spPr>
        <p:txBody>
          <a:bodyPr>
            <a:normAutofit/>
          </a:bodyPr>
          <a:lstStyle/>
          <a:p>
            <a:pPr marL="0" indent="0">
              <a:buNone/>
            </a:pPr>
            <a:r>
              <a:rPr lang="sv-SE" b="1" dirty="0">
                <a:latin typeface="Times New Roman" panose="02020603050405020304" pitchFamily="18" charset="0"/>
                <a:cs typeface="Times New Roman" panose="02020603050405020304" pitchFamily="18" charset="0"/>
              </a:rPr>
              <a:t>Starka motståndare</a:t>
            </a:r>
            <a:br>
              <a:rPr lang="sv-SE" dirty="0">
                <a:latin typeface="Times New Roman" panose="02020603050405020304" pitchFamily="18" charset="0"/>
                <a:cs typeface="Times New Roman" panose="02020603050405020304" pitchFamily="18" charset="0"/>
              </a:rPr>
            </a:br>
            <a:endParaRPr lang="sv-SE" dirty="0">
              <a:latin typeface="Times New Roman" panose="02020603050405020304" pitchFamily="18" charset="0"/>
              <a:cs typeface="Times New Roman" panose="02020603050405020304" pitchFamily="18" charset="0"/>
            </a:endParaRPr>
          </a:p>
          <a:p>
            <a:pPr marL="0" indent="0">
              <a:buNone/>
            </a:pPr>
            <a:r>
              <a:rPr lang="sv-SE" b="1" dirty="0">
                <a:latin typeface="Times New Roman" panose="02020603050405020304" pitchFamily="18" charset="0"/>
                <a:cs typeface="Times New Roman" panose="02020603050405020304" pitchFamily="18" charset="0"/>
              </a:rPr>
              <a:t>Ytterzonerna </a:t>
            </a:r>
          </a:p>
          <a:p>
            <a:pPr marL="0" indent="0">
              <a:buNone/>
            </a:pPr>
            <a:br>
              <a:rPr lang="sv-SE" dirty="0">
                <a:latin typeface="Times New Roman" panose="02020603050405020304" pitchFamily="18" charset="0"/>
                <a:cs typeface="Times New Roman" panose="02020603050405020304" pitchFamily="18" charset="0"/>
              </a:rPr>
            </a:br>
            <a:r>
              <a:rPr lang="sv-SE" b="1" dirty="0">
                <a:latin typeface="Times New Roman" panose="02020603050405020304" pitchFamily="18" charset="0"/>
                <a:cs typeface="Times New Roman" panose="02020603050405020304" pitchFamily="18" charset="0"/>
              </a:rPr>
              <a:t>Kantspelet</a:t>
            </a:r>
            <a:br>
              <a:rPr lang="sv-SE" sz="2000" dirty="0">
                <a:latin typeface="Times New Roman" panose="02020603050405020304" pitchFamily="18" charset="0"/>
                <a:cs typeface="Times New Roman" panose="02020603050405020304" pitchFamily="18" charset="0"/>
              </a:rPr>
            </a:br>
            <a:endParaRPr lang="sv-SE" sz="2000" dirty="0"/>
          </a:p>
        </p:txBody>
      </p:sp>
      <p:pic>
        <p:nvPicPr>
          <p:cNvPr id="5" name="Bildobjekt 4" descr="En bild som visar Grafik, logotyp, symbol, skiss&#10;&#10;Automatiskt genererad beskrivning">
            <a:extLst>
              <a:ext uri="{FF2B5EF4-FFF2-40B4-BE49-F238E27FC236}">
                <a16:creationId xmlns:a16="http://schemas.microsoft.com/office/drawing/2014/main" id="{87711B2C-D593-DC4C-7F2D-3C0EDFFBA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726789006"/>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6EAB3D-A638-D02E-0E13-B1EF14569F9E}"/>
              </a:ext>
            </a:extLst>
          </p:cNvPr>
          <p:cNvSpPr>
            <a:spLocks noGrp="1"/>
          </p:cNvSpPr>
          <p:nvPr>
            <p:ph type="title"/>
          </p:nvPr>
        </p:nvSpPr>
        <p:spPr>
          <a:xfrm>
            <a:off x="838200" y="662190"/>
            <a:ext cx="10515600" cy="1325563"/>
          </a:xfrm>
        </p:spPr>
        <p:txBody>
          <a:bodyPr>
            <a:normAutofit fontScale="90000"/>
          </a:bodyPr>
          <a:lstStyle/>
          <a:p>
            <a:pPr algn="ctr"/>
            <a:r>
              <a:rPr lang="sv-SE" b="1" dirty="0"/>
              <a:t>Anfallare</a:t>
            </a:r>
            <a:br>
              <a:rPr lang="sv-SE" b="1" dirty="0"/>
            </a:br>
            <a:r>
              <a:rPr lang="sv-SE" b="1" dirty="0"/>
              <a:t>4-2-3-</a:t>
            </a:r>
            <a:r>
              <a:rPr lang="sv-SE" b="1" dirty="0">
                <a:solidFill>
                  <a:srgbClr val="FF0000"/>
                </a:solidFill>
              </a:rPr>
              <a:t>1</a:t>
            </a:r>
            <a:br>
              <a:rPr lang="sv-SE" b="1" dirty="0">
                <a:solidFill>
                  <a:srgbClr val="FFC000"/>
                </a:solidFill>
              </a:rPr>
            </a:br>
            <a:r>
              <a:rPr lang="sv-SE" sz="3600" i="1" dirty="0">
                <a:solidFill>
                  <a:srgbClr val="FF0000"/>
                </a:solidFill>
              </a:rPr>
              <a:t>Falsk nia</a:t>
            </a:r>
            <a:endParaRPr lang="sv-SE" i="1" dirty="0">
              <a:solidFill>
                <a:srgbClr val="FF0000"/>
              </a:solidFill>
            </a:endParaRPr>
          </a:p>
        </p:txBody>
      </p:sp>
      <p:sp>
        <p:nvSpPr>
          <p:cNvPr id="3" name="Platshållare för innehåll 2">
            <a:extLst>
              <a:ext uri="{FF2B5EF4-FFF2-40B4-BE49-F238E27FC236}">
                <a16:creationId xmlns:a16="http://schemas.microsoft.com/office/drawing/2014/main" id="{BE3745F8-B4D2-31DD-57D4-9BDD0278D4D7}"/>
              </a:ext>
            </a:extLst>
          </p:cNvPr>
          <p:cNvSpPr>
            <a:spLocks noGrp="1"/>
          </p:cNvSpPr>
          <p:nvPr>
            <p:ph idx="1"/>
          </p:nvPr>
        </p:nvSpPr>
        <p:spPr>
          <a:xfrm>
            <a:off x="1120000" y="2153550"/>
            <a:ext cx="10233800" cy="4351338"/>
          </a:xfrm>
        </p:spPr>
        <p:txBody>
          <a:bodyPr/>
          <a:lstStyle/>
          <a:p>
            <a:r>
              <a:rPr lang="sv-SE" dirty="0"/>
              <a:t>Rollerna</a:t>
            </a:r>
          </a:p>
          <a:p>
            <a:endParaRPr lang="sv-SE" dirty="0"/>
          </a:p>
          <a:p>
            <a:r>
              <a:rPr lang="sv-SE" dirty="0"/>
              <a:t>Uppspelsrollen</a:t>
            </a:r>
          </a:p>
          <a:p>
            <a:endParaRPr lang="sv-SE" dirty="0"/>
          </a:p>
          <a:p>
            <a:r>
              <a:rPr lang="sv-SE" dirty="0"/>
              <a:t>Djupledsspelet</a:t>
            </a:r>
          </a:p>
          <a:p>
            <a:endParaRPr lang="sv-SE" dirty="0"/>
          </a:p>
          <a:p>
            <a:endParaRPr lang="sv-SE" dirty="0"/>
          </a:p>
          <a:p>
            <a:endParaRPr lang="sv-SE" dirty="0"/>
          </a:p>
        </p:txBody>
      </p:sp>
      <p:pic>
        <p:nvPicPr>
          <p:cNvPr id="5" name="Bildobjekt 4" descr="En bild som visar Grafik, logotyp, symbol, skiss&#10;&#10;Automatiskt genererad beskrivning">
            <a:extLst>
              <a:ext uri="{FF2B5EF4-FFF2-40B4-BE49-F238E27FC236}">
                <a16:creationId xmlns:a16="http://schemas.microsoft.com/office/drawing/2014/main" id="{43927306-04E1-7807-3F2B-D1810F538F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967364566"/>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219629"/>
            <a:ext cx="10515600" cy="945735"/>
          </a:xfrm>
        </p:spPr>
        <p:txBody>
          <a:bodyPr>
            <a:normAutofit fontScale="90000"/>
          </a:bodyPr>
          <a:lstStyle/>
          <a:p>
            <a:pPr algn="ctr"/>
            <a:r>
              <a:rPr lang="sv-SE" sz="4800" b="1" dirty="0"/>
              <a:t>Anfallare</a:t>
            </a:r>
            <a:br>
              <a:rPr lang="sv-SE" sz="4800" b="1" dirty="0"/>
            </a:br>
            <a:r>
              <a:rPr lang="sv-SE" sz="4000" i="1" dirty="0"/>
              <a:t>Komma ner i yta</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5047227" y="418129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5023320" y="334686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6037583" y="463244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6068200" y="379156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6041875" y="2989082"/>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7300350" y="3791569"/>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4143156" y="2561634"/>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4143153" y="499419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4154712" y="418028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4143154" y="340250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7566790" y="266649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7566790" y="340250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7566789" y="414970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7566789" y="48598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6457914" y="350736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457914" y="422528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6267517" y="542890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4475100" y="419635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4475100" y="338680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6161875" y="22874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Ellips 27">
            <a:extLst>
              <a:ext uri="{FF2B5EF4-FFF2-40B4-BE49-F238E27FC236}">
                <a16:creationId xmlns:a16="http://schemas.microsoft.com/office/drawing/2014/main" id="{0DB95DD0-8C40-36CA-B2C8-AEC4ED7E457B}"/>
              </a:ext>
            </a:extLst>
          </p:cNvPr>
          <p:cNvSpPr/>
          <p:nvPr/>
        </p:nvSpPr>
        <p:spPr>
          <a:xfrm>
            <a:off x="7223797" y="3661002"/>
            <a:ext cx="407669" cy="463378"/>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pic>
        <p:nvPicPr>
          <p:cNvPr id="3" name="Bildobjekt 2" descr="En bild som visar Grafik, logotyp, symbol, skiss&#10;&#10;Automatiskt genererad beskrivning">
            <a:extLst>
              <a:ext uri="{FF2B5EF4-FFF2-40B4-BE49-F238E27FC236}">
                <a16:creationId xmlns:a16="http://schemas.microsoft.com/office/drawing/2014/main" id="{20517E94-4BB3-2349-AA58-5D947D9D15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896987063"/>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5047227" y="418129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5023320" y="334686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6037583" y="463244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6068200" y="379156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6041875" y="2989082"/>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7566789" y="3777451"/>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4143156" y="2561634"/>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4143153" y="499419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4154712" y="418028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4143154" y="340250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7566790" y="266649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7658595" y="358262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7566789" y="414970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7566789" y="48598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6252003" y="366164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161874" y="446813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6267517" y="542890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4475100" y="419635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4475100" y="338680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6200662" y="288080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Ellips 2">
            <a:extLst>
              <a:ext uri="{FF2B5EF4-FFF2-40B4-BE49-F238E27FC236}">
                <a16:creationId xmlns:a16="http://schemas.microsoft.com/office/drawing/2014/main" id="{6305171A-465A-039D-E66A-6C512B77EFEF}"/>
              </a:ext>
            </a:extLst>
          </p:cNvPr>
          <p:cNvSpPr/>
          <p:nvPr/>
        </p:nvSpPr>
        <p:spPr>
          <a:xfrm>
            <a:off x="5188965" y="4271791"/>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E83115BC-0A76-4015-C75E-81643C08DAE1}"/>
              </a:ext>
            </a:extLst>
          </p:cNvPr>
          <p:cNvSpPr/>
          <p:nvPr/>
        </p:nvSpPr>
        <p:spPr>
          <a:xfrm>
            <a:off x="6644178" y="3748283"/>
            <a:ext cx="705589" cy="80284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cxnSp>
        <p:nvCxnSpPr>
          <p:cNvPr id="31" name="Rak pilkoppling 30">
            <a:extLst>
              <a:ext uri="{FF2B5EF4-FFF2-40B4-BE49-F238E27FC236}">
                <a16:creationId xmlns:a16="http://schemas.microsoft.com/office/drawing/2014/main" id="{138E9764-739E-9806-62D6-AC6B71DD7532}"/>
              </a:ext>
            </a:extLst>
          </p:cNvPr>
          <p:cNvCxnSpPr>
            <a:stCxn id="10" idx="3"/>
          </p:cNvCxnSpPr>
          <p:nvPr/>
        </p:nvCxnSpPr>
        <p:spPr>
          <a:xfrm flipH="1">
            <a:off x="6996972" y="3956462"/>
            <a:ext cx="602932" cy="23989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5" name="Rubrik 1">
            <a:extLst>
              <a:ext uri="{FF2B5EF4-FFF2-40B4-BE49-F238E27FC236}">
                <a16:creationId xmlns:a16="http://schemas.microsoft.com/office/drawing/2014/main" id="{09BCC9F0-406D-7A90-426D-4F0DEB4FFD7A}"/>
              </a:ext>
            </a:extLst>
          </p:cNvPr>
          <p:cNvSpPr>
            <a:spLocks noGrp="1"/>
          </p:cNvSpPr>
          <p:nvPr>
            <p:ph type="title"/>
          </p:nvPr>
        </p:nvSpPr>
        <p:spPr>
          <a:xfrm>
            <a:off x="838199" y="219629"/>
            <a:ext cx="10515600" cy="945735"/>
          </a:xfrm>
        </p:spPr>
        <p:txBody>
          <a:bodyPr>
            <a:normAutofit fontScale="90000"/>
          </a:bodyPr>
          <a:lstStyle/>
          <a:p>
            <a:pPr algn="ctr"/>
            <a:r>
              <a:rPr lang="sv-SE" sz="4800" b="1" dirty="0"/>
              <a:t>Anfallare</a:t>
            </a:r>
            <a:br>
              <a:rPr lang="sv-SE" sz="4800" b="1" dirty="0"/>
            </a:br>
            <a:r>
              <a:rPr lang="sv-SE" sz="4000" i="1" dirty="0"/>
              <a:t>Komma ner i yta</a:t>
            </a:r>
            <a:endParaRPr lang="sv-SE" sz="4800" i="1" dirty="0"/>
          </a:p>
        </p:txBody>
      </p:sp>
      <p:pic>
        <p:nvPicPr>
          <p:cNvPr id="2" name="Bildobjekt 1" descr="En bild som visar Grafik, logotyp, symbol, skiss&#10;&#10;Automatiskt genererad beskrivning">
            <a:extLst>
              <a:ext uri="{FF2B5EF4-FFF2-40B4-BE49-F238E27FC236}">
                <a16:creationId xmlns:a16="http://schemas.microsoft.com/office/drawing/2014/main" id="{EAE491F0-0FF2-52DC-25B2-72E1DB5FB8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73459655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5047227" y="418129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5023320" y="334686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6037583" y="463244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6068200" y="379156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6041875" y="2989082"/>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4143156" y="2561634"/>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4143153" y="499419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4154712" y="418028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4143154" y="340250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7566790" y="266649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7415327" y="378736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7566789" y="414970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7566789" y="48598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6252003" y="366164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161874" y="446813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6267517" y="542890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4475100" y="419635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E83115BC-0A76-4015-C75E-81643C08DAE1}"/>
              </a:ext>
            </a:extLst>
          </p:cNvPr>
          <p:cNvSpPr/>
          <p:nvPr/>
        </p:nvSpPr>
        <p:spPr>
          <a:xfrm>
            <a:off x="6635121" y="3748283"/>
            <a:ext cx="705589" cy="80284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4475100" y="338680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6200662" y="288080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6896028" y="4031680"/>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Ellips 2">
            <a:extLst>
              <a:ext uri="{FF2B5EF4-FFF2-40B4-BE49-F238E27FC236}">
                <a16:creationId xmlns:a16="http://schemas.microsoft.com/office/drawing/2014/main" id="{6305171A-465A-039D-E66A-6C512B77EFEF}"/>
              </a:ext>
            </a:extLst>
          </p:cNvPr>
          <p:cNvSpPr/>
          <p:nvPr/>
        </p:nvSpPr>
        <p:spPr>
          <a:xfrm>
            <a:off x="6767304" y="4116638"/>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8" name="Rak pilkoppling 27">
            <a:extLst>
              <a:ext uri="{FF2B5EF4-FFF2-40B4-BE49-F238E27FC236}">
                <a16:creationId xmlns:a16="http://schemas.microsoft.com/office/drawing/2014/main" id="{2DC5156F-A34E-264D-2204-8C597E228C42}"/>
              </a:ext>
            </a:extLst>
          </p:cNvPr>
          <p:cNvCxnSpPr>
            <a:cxnSpLocks/>
            <a:stCxn id="7" idx="6"/>
          </p:cNvCxnSpPr>
          <p:nvPr/>
        </p:nvCxnSpPr>
        <p:spPr>
          <a:xfrm flipV="1">
            <a:off x="6236900" y="4632440"/>
            <a:ext cx="659128" cy="10486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Rak pilkoppling 32">
            <a:extLst>
              <a:ext uri="{FF2B5EF4-FFF2-40B4-BE49-F238E27FC236}">
                <a16:creationId xmlns:a16="http://schemas.microsoft.com/office/drawing/2014/main" id="{EC9A012B-19AA-9E22-A2A1-4CB54F27D8D2}"/>
              </a:ext>
            </a:extLst>
          </p:cNvPr>
          <p:cNvCxnSpPr>
            <a:cxnSpLocks/>
          </p:cNvCxnSpPr>
          <p:nvPr/>
        </p:nvCxnSpPr>
        <p:spPr>
          <a:xfrm flipV="1">
            <a:off x="6252003" y="3878052"/>
            <a:ext cx="697571" cy="1975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Rak pilkoppling 33">
            <a:extLst>
              <a:ext uri="{FF2B5EF4-FFF2-40B4-BE49-F238E27FC236}">
                <a16:creationId xmlns:a16="http://schemas.microsoft.com/office/drawing/2014/main" id="{8115FC0F-9F4E-4997-138E-7BCC095DC4B7}"/>
              </a:ext>
            </a:extLst>
          </p:cNvPr>
          <p:cNvCxnSpPr>
            <a:cxnSpLocks/>
          </p:cNvCxnSpPr>
          <p:nvPr/>
        </p:nvCxnSpPr>
        <p:spPr>
          <a:xfrm>
            <a:off x="6236900" y="3135362"/>
            <a:ext cx="751015" cy="9316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9" name="Rubrik 1">
            <a:extLst>
              <a:ext uri="{FF2B5EF4-FFF2-40B4-BE49-F238E27FC236}">
                <a16:creationId xmlns:a16="http://schemas.microsoft.com/office/drawing/2014/main" id="{0C76F997-6541-AC9B-6811-0B362F23E1D5}"/>
              </a:ext>
            </a:extLst>
          </p:cNvPr>
          <p:cNvSpPr>
            <a:spLocks noGrp="1"/>
          </p:cNvSpPr>
          <p:nvPr>
            <p:ph type="title"/>
          </p:nvPr>
        </p:nvSpPr>
        <p:spPr>
          <a:xfrm>
            <a:off x="838199" y="387550"/>
            <a:ext cx="10515600" cy="945735"/>
          </a:xfrm>
        </p:spPr>
        <p:txBody>
          <a:bodyPr>
            <a:normAutofit fontScale="90000"/>
          </a:bodyPr>
          <a:lstStyle/>
          <a:p>
            <a:pPr algn="ctr"/>
            <a:r>
              <a:rPr lang="sv-SE" sz="4800" b="1" dirty="0"/>
              <a:t>Anfallare</a:t>
            </a:r>
            <a:br>
              <a:rPr lang="sv-SE" sz="4800" b="1" dirty="0"/>
            </a:br>
            <a:r>
              <a:rPr lang="sv-SE" sz="4000" i="1" dirty="0"/>
              <a:t>Komma ner i yta</a:t>
            </a:r>
            <a:br>
              <a:rPr lang="sv-SE" sz="4000" i="1" dirty="0"/>
            </a:br>
            <a:r>
              <a:rPr lang="sv-SE" sz="2700" i="1" dirty="0"/>
              <a:t>Dra med sig mittback</a:t>
            </a:r>
            <a:endParaRPr lang="sv-SE" sz="4800" i="1" dirty="0"/>
          </a:p>
        </p:txBody>
      </p:sp>
      <p:pic>
        <p:nvPicPr>
          <p:cNvPr id="2" name="Bildobjekt 1" descr="En bild som visar Grafik, logotyp, symbol, skiss&#10;&#10;Automatiskt genererad beskrivning">
            <a:extLst>
              <a:ext uri="{FF2B5EF4-FFF2-40B4-BE49-F238E27FC236}">
                <a16:creationId xmlns:a16="http://schemas.microsoft.com/office/drawing/2014/main" id="{D59187EF-3E95-0E03-A6C0-47481E32B6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41803825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5047227" y="418129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5023320" y="334686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6629139" y="455112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6740782" y="3538558"/>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6541465" y="3027851"/>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4143156" y="2561634"/>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4143153" y="499419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4154712" y="418028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4143154" y="340250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7444523" y="3013798"/>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7306876" y="3923860"/>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7434954" y="4189642"/>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7566789" y="48598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6532473" y="3596530"/>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342150" y="449377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6267517" y="542890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4475100" y="419635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4475100" y="338680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6320885" y="296068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6915954" y="4043966"/>
            <a:ext cx="206193" cy="19743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Ellips 2">
            <a:extLst>
              <a:ext uri="{FF2B5EF4-FFF2-40B4-BE49-F238E27FC236}">
                <a16:creationId xmlns:a16="http://schemas.microsoft.com/office/drawing/2014/main" id="{6305171A-465A-039D-E66A-6C512B77EFEF}"/>
              </a:ext>
            </a:extLst>
          </p:cNvPr>
          <p:cNvSpPr/>
          <p:nvPr/>
        </p:nvSpPr>
        <p:spPr>
          <a:xfrm>
            <a:off x="7024980" y="4137998"/>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8" name="Rak pilkoppling 27">
            <a:extLst>
              <a:ext uri="{FF2B5EF4-FFF2-40B4-BE49-F238E27FC236}">
                <a16:creationId xmlns:a16="http://schemas.microsoft.com/office/drawing/2014/main" id="{415ADBD0-92DD-4019-9B35-24993600D301}"/>
              </a:ext>
            </a:extLst>
          </p:cNvPr>
          <p:cNvCxnSpPr>
            <a:cxnSpLocks/>
          </p:cNvCxnSpPr>
          <p:nvPr/>
        </p:nvCxnSpPr>
        <p:spPr>
          <a:xfrm>
            <a:off x="6728797" y="3163450"/>
            <a:ext cx="1156159" cy="23865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3" name="Rubrik 1">
            <a:extLst>
              <a:ext uri="{FF2B5EF4-FFF2-40B4-BE49-F238E27FC236}">
                <a16:creationId xmlns:a16="http://schemas.microsoft.com/office/drawing/2014/main" id="{2388ED9B-CBA1-C3C3-9168-987CAE891BFB}"/>
              </a:ext>
            </a:extLst>
          </p:cNvPr>
          <p:cNvSpPr>
            <a:spLocks noGrp="1"/>
          </p:cNvSpPr>
          <p:nvPr>
            <p:ph type="title"/>
          </p:nvPr>
        </p:nvSpPr>
        <p:spPr>
          <a:xfrm>
            <a:off x="838199" y="219629"/>
            <a:ext cx="10515600" cy="945735"/>
          </a:xfrm>
        </p:spPr>
        <p:txBody>
          <a:bodyPr>
            <a:normAutofit fontScale="90000"/>
          </a:bodyPr>
          <a:lstStyle/>
          <a:p>
            <a:pPr algn="ctr"/>
            <a:r>
              <a:rPr lang="sv-SE" sz="4800" b="1" dirty="0"/>
              <a:t>Anfallare</a:t>
            </a:r>
            <a:br>
              <a:rPr lang="sv-SE" sz="4800" b="1" dirty="0"/>
            </a:br>
            <a:r>
              <a:rPr lang="sv-SE" sz="4000" i="1" dirty="0"/>
              <a:t>Komma ner i yta</a:t>
            </a:r>
            <a:endParaRPr lang="sv-SE" sz="4800" i="1" dirty="0"/>
          </a:p>
        </p:txBody>
      </p:sp>
      <p:pic>
        <p:nvPicPr>
          <p:cNvPr id="2" name="Bildobjekt 1" descr="En bild som visar Grafik, logotyp, symbol, skiss&#10;&#10;Automatiskt genererad beskrivning">
            <a:extLst>
              <a:ext uri="{FF2B5EF4-FFF2-40B4-BE49-F238E27FC236}">
                <a16:creationId xmlns:a16="http://schemas.microsoft.com/office/drawing/2014/main" id="{D9A2A7B7-CE12-4B3C-E04A-04C39990A9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30388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5047227" y="418129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5023320" y="334686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6629139" y="455112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6740782" y="3538558"/>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7615980" y="3234622"/>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4143156" y="2561634"/>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4143153" y="499419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4154712" y="418028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4143154" y="340250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7607667" y="3024897"/>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7334708" y="3939978"/>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7566789" y="414970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7566789" y="48598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6532473" y="3596530"/>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342150" y="449377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6267517" y="542890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4475100" y="419635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4475100" y="338680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6320885" y="296068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6915954" y="4043966"/>
            <a:ext cx="206193" cy="19743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Ellips 2">
            <a:extLst>
              <a:ext uri="{FF2B5EF4-FFF2-40B4-BE49-F238E27FC236}">
                <a16:creationId xmlns:a16="http://schemas.microsoft.com/office/drawing/2014/main" id="{6305171A-465A-039D-E66A-6C512B77EFEF}"/>
              </a:ext>
            </a:extLst>
          </p:cNvPr>
          <p:cNvSpPr/>
          <p:nvPr/>
        </p:nvSpPr>
        <p:spPr>
          <a:xfrm>
            <a:off x="7790332" y="3339485"/>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ubrik 1">
            <a:extLst>
              <a:ext uri="{FF2B5EF4-FFF2-40B4-BE49-F238E27FC236}">
                <a16:creationId xmlns:a16="http://schemas.microsoft.com/office/drawing/2014/main" id="{8EBDF51D-79A8-D2CD-CE7E-A8F23C949059}"/>
              </a:ext>
            </a:extLst>
          </p:cNvPr>
          <p:cNvSpPr>
            <a:spLocks noGrp="1"/>
          </p:cNvSpPr>
          <p:nvPr>
            <p:ph type="title"/>
          </p:nvPr>
        </p:nvSpPr>
        <p:spPr>
          <a:xfrm>
            <a:off x="838199" y="219629"/>
            <a:ext cx="10515600" cy="945735"/>
          </a:xfrm>
        </p:spPr>
        <p:txBody>
          <a:bodyPr>
            <a:normAutofit fontScale="90000"/>
          </a:bodyPr>
          <a:lstStyle/>
          <a:p>
            <a:pPr algn="ctr"/>
            <a:r>
              <a:rPr lang="sv-SE" sz="4800" b="1" dirty="0"/>
              <a:t>Anfallare</a:t>
            </a:r>
            <a:br>
              <a:rPr lang="sv-SE" sz="4800" b="1" dirty="0"/>
            </a:br>
            <a:r>
              <a:rPr lang="sv-SE" sz="4000" i="1" dirty="0"/>
              <a:t>Komma ner i yta</a:t>
            </a:r>
            <a:endParaRPr lang="sv-SE" sz="4800" i="1" dirty="0"/>
          </a:p>
        </p:txBody>
      </p:sp>
      <p:pic>
        <p:nvPicPr>
          <p:cNvPr id="2" name="Bildobjekt 1" descr="En bild som visar Grafik, logotyp, symbol, skiss&#10;&#10;Automatiskt genererad beskrivning">
            <a:extLst>
              <a:ext uri="{FF2B5EF4-FFF2-40B4-BE49-F238E27FC236}">
                <a16:creationId xmlns:a16="http://schemas.microsoft.com/office/drawing/2014/main" id="{650F2B20-B24B-5D17-BA4A-E17D802A80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90585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219629"/>
            <a:ext cx="10515600" cy="945735"/>
          </a:xfrm>
        </p:spPr>
        <p:txBody>
          <a:bodyPr>
            <a:normAutofit fontScale="90000"/>
          </a:bodyPr>
          <a:lstStyle/>
          <a:p>
            <a:pPr algn="ctr"/>
            <a:r>
              <a:rPr lang="sv-SE" sz="4800" b="1" dirty="0"/>
              <a:t>Anfallare</a:t>
            </a:r>
            <a:br>
              <a:rPr lang="sv-SE" sz="4800" b="1" dirty="0"/>
            </a:br>
            <a:r>
              <a:rPr lang="sv-SE" sz="4000" i="1" dirty="0"/>
              <a:t>Spel på fötterna</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5047227" y="418129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5023320" y="334686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6037583" y="463244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6068200" y="379156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6041875" y="2989082"/>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7943332" y="3766856"/>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4143156" y="2561634"/>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4143153" y="499419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4154712" y="418028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4143154" y="340250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8188209" y="2771359"/>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8175609" y="346662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8114452" y="405589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8175608" y="4866089"/>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6457914" y="350736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457914" y="422528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6267517" y="542890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4475100" y="419635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4475100" y="338680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6161875" y="22874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Ellips 27">
            <a:extLst>
              <a:ext uri="{FF2B5EF4-FFF2-40B4-BE49-F238E27FC236}">
                <a16:creationId xmlns:a16="http://schemas.microsoft.com/office/drawing/2014/main" id="{0DB95DD0-8C40-36CA-B2C8-AEC4ED7E457B}"/>
              </a:ext>
            </a:extLst>
          </p:cNvPr>
          <p:cNvSpPr/>
          <p:nvPr/>
        </p:nvSpPr>
        <p:spPr>
          <a:xfrm>
            <a:off x="7868155" y="3664742"/>
            <a:ext cx="407669" cy="463378"/>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3" name="Ellips 2">
            <a:extLst>
              <a:ext uri="{FF2B5EF4-FFF2-40B4-BE49-F238E27FC236}">
                <a16:creationId xmlns:a16="http://schemas.microsoft.com/office/drawing/2014/main" id="{9393ABEA-A1FC-84D3-B1D7-0106BC29308B}"/>
              </a:ext>
            </a:extLst>
          </p:cNvPr>
          <p:cNvSpPr/>
          <p:nvPr/>
        </p:nvSpPr>
        <p:spPr>
          <a:xfrm>
            <a:off x="5204262" y="4226788"/>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9" name="Bildobjekt 28" descr="En bild som visar Grafik, logotyp, symbol, skiss&#10;&#10;Automatiskt genererad beskrivning">
            <a:extLst>
              <a:ext uri="{FF2B5EF4-FFF2-40B4-BE49-F238E27FC236}">
                <a16:creationId xmlns:a16="http://schemas.microsoft.com/office/drawing/2014/main" id="{36334DB1-F3D9-CCA3-FCD5-29130A6AA6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98688281"/>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219629"/>
            <a:ext cx="10515600" cy="945735"/>
          </a:xfrm>
        </p:spPr>
        <p:txBody>
          <a:bodyPr>
            <a:normAutofit fontScale="90000"/>
          </a:bodyPr>
          <a:lstStyle/>
          <a:p>
            <a:pPr algn="ctr"/>
            <a:r>
              <a:rPr lang="sv-SE" sz="4800" b="1" dirty="0"/>
              <a:t>Anfallare</a:t>
            </a:r>
            <a:br>
              <a:rPr lang="sv-SE" sz="4800" b="1" dirty="0"/>
            </a:br>
            <a:r>
              <a:rPr lang="sv-SE" sz="4000" i="1" dirty="0"/>
              <a:t>Spel på fötterna</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5047227" y="418129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5023320" y="334686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6657228" y="4451094"/>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6580382" y="3789272"/>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6657229" y="3076216"/>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7943332" y="3766856"/>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4143156" y="2561634"/>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4143153" y="499419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4154712" y="418028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4143154" y="340250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8188209" y="2771359"/>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8110138" y="3740302"/>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8114452" y="405589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8175608" y="4866089"/>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6457914" y="350736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457914" y="422528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6267517" y="542890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4475100" y="419635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4475100" y="338680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6161875" y="22874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Ellips 2">
            <a:extLst>
              <a:ext uri="{FF2B5EF4-FFF2-40B4-BE49-F238E27FC236}">
                <a16:creationId xmlns:a16="http://schemas.microsoft.com/office/drawing/2014/main" id="{9393ABEA-A1FC-84D3-B1D7-0106BC29308B}"/>
              </a:ext>
            </a:extLst>
          </p:cNvPr>
          <p:cNvSpPr/>
          <p:nvPr/>
        </p:nvSpPr>
        <p:spPr>
          <a:xfrm>
            <a:off x="7815740" y="3789272"/>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9" name="Rak pilkoppling 28">
            <a:extLst>
              <a:ext uri="{FF2B5EF4-FFF2-40B4-BE49-F238E27FC236}">
                <a16:creationId xmlns:a16="http://schemas.microsoft.com/office/drawing/2014/main" id="{0683B2F9-E88C-1D25-8E45-87B4553E8403}"/>
              </a:ext>
            </a:extLst>
          </p:cNvPr>
          <p:cNvCxnSpPr>
            <a:cxnSpLocks/>
          </p:cNvCxnSpPr>
          <p:nvPr/>
        </p:nvCxnSpPr>
        <p:spPr>
          <a:xfrm flipH="1" flipV="1">
            <a:off x="7312067" y="3543555"/>
            <a:ext cx="503673" cy="36645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Rak pilkoppling 30">
            <a:extLst>
              <a:ext uri="{FF2B5EF4-FFF2-40B4-BE49-F238E27FC236}">
                <a16:creationId xmlns:a16="http://schemas.microsoft.com/office/drawing/2014/main" id="{BE15C3EE-343A-C2DD-0036-68D84A37C8BB}"/>
              </a:ext>
            </a:extLst>
          </p:cNvPr>
          <p:cNvCxnSpPr>
            <a:cxnSpLocks/>
          </p:cNvCxnSpPr>
          <p:nvPr/>
        </p:nvCxnSpPr>
        <p:spPr>
          <a:xfrm flipH="1">
            <a:off x="7219714" y="3929578"/>
            <a:ext cx="596026" cy="3539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Rak pilkoppling 32">
            <a:extLst>
              <a:ext uri="{FF2B5EF4-FFF2-40B4-BE49-F238E27FC236}">
                <a16:creationId xmlns:a16="http://schemas.microsoft.com/office/drawing/2014/main" id="{13527D1F-8677-8C64-11C9-FABCAE87FE94}"/>
              </a:ext>
            </a:extLst>
          </p:cNvPr>
          <p:cNvCxnSpPr>
            <a:cxnSpLocks/>
          </p:cNvCxnSpPr>
          <p:nvPr/>
        </p:nvCxnSpPr>
        <p:spPr>
          <a:xfrm flipH="1">
            <a:off x="7350334" y="3960038"/>
            <a:ext cx="487639" cy="38868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8" name="Bildobjekt 27" descr="En bild som visar Grafik, logotyp, symbol, skiss&#10;&#10;Automatiskt genererad beskrivning">
            <a:extLst>
              <a:ext uri="{FF2B5EF4-FFF2-40B4-BE49-F238E27FC236}">
                <a16:creationId xmlns:a16="http://schemas.microsoft.com/office/drawing/2014/main" id="{D64BA421-6580-0287-447E-6C7E0C874B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602871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68BA45-1813-BF6D-C97E-DB8A4DB33E03}"/>
              </a:ext>
            </a:extLst>
          </p:cNvPr>
          <p:cNvSpPr>
            <a:spLocks noGrp="1"/>
          </p:cNvSpPr>
          <p:nvPr>
            <p:ph type="title"/>
          </p:nvPr>
        </p:nvSpPr>
        <p:spPr>
          <a:xfrm>
            <a:off x="2808732" y="522600"/>
            <a:ext cx="6574536" cy="1259894"/>
          </a:xfrm>
        </p:spPr>
        <p:txBody>
          <a:bodyPr>
            <a:normAutofit fontScale="90000"/>
          </a:bodyPr>
          <a:lstStyle/>
          <a:p>
            <a:pPr algn="ctr"/>
            <a:r>
              <a:rPr lang="sv-SE" b="1" dirty="0"/>
              <a:t>Kallelser träning/match</a:t>
            </a:r>
            <a:br>
              <a:rPr lang="sv-SE" b="1" dirty="0"/>
            </a:br>
            <a:r>
              <a:rPr lang="sv-SE" b="1" dirty="0"/>
              <a:t>Böteslista</a:t>
            </a:r>
          </a:p>
        </p:txBody>
      </p:sp>
      <p:sp>
        <p:nvSpPr>
          <p:cNvPr id="3" name="Platshållare för innehåll 2">
            <a:extLst>
              <a:ext uri="{FF2B5EF4-FFF2-40B4-BE49-F238E27FC236}">
                <a16:creationId xmlns:a16="http://schemas.microsoft.com/office/drawing/2014/main" id="{2D337771-9BEE-1E4C-BA71-C733C8A40E31}"/>
              </a:ext>
            </a:extLst>
          </p:cNvPr>
          <p:cNvSpPr>
            <a:spLocks noGrp="1"/>
          </p:cNvSpPr>
          <p:nvPr>
            <p:ph idx="1"/>
          </p:nvPr>
        </p:nvSpPr>
        <p:spPr>
          <a:xfrm>
            <a:off x="649224" y="2133600"/>
            <a:ext cx="6574535" cy="3759253"/>
          </a:xfrm>
        </p:spPr>
        <p:txBody>
          <a:bodyPr>
            <a:normAutofit lnSpcReduction="10000"/>
          </a:bodyPr>
          <a:lstStyle/>
          <a:p>
            <a:r>
              <a:rPr lang="sv-SE" b="1" dirty="0">
                <a:solidFill>
                  <a:schemeClr val="accent1"/>
                </a:solidFill>
                <a:effectLst/>
              </a:rPr>
              <a:t>Kallelse träning </a:t>
            </a:r>
            <a:br>
              <a:rPr lang="sv-SE" b="1" dirty="0"/>
            </a:br>
            <a:r>
              <a:rPr lang="sv-SE" dirty="0"/>
              <a:t>Skickas ut 2 dagar innan träning</a:t>
            </a:r>
            <a:br>
              <a:rPr lang="sv-SE" dirty="0"/>
            </a:br>
            <a:r>
              <a:rPr lang="sv-SE" dirty="0"/>
              <a:t>Svar senast innan kl 12:00 på träningsdagen</a:t>
            </a:r>
          </a:p>
          <a:p>
            <a:r>
              <a:rPr lang="sv-SE" b="1" dirty="0">
                <a:solidFill>
                  <a:schemeClr val="accent1"/>
                </a:solidFill>
                <a:effectLst>
                  <a:outerShdw blurRad="38100" dist="38100" dir="2700000" algn="tl">
                    <a:srgbClr val="000000">
                      <a:alpha val="43137"/>
                    </a:srgbClr>
                  </a:outerShdw>
                </a:effectLst>
              </a:rPr>
              <a:t>Kallelser match</a:t>
            </a:r>
            <a:br>
              <a:rPr lang="sv-SE" b="1" dirty="0"/>
            </a:br>
            <a:r>
              <a:rPr lang="sv-SE" dirty="0"/>
              <a:t>Skickas ut 3-5 dagar innan match</a:t>
            </a:r>
            <a:br>
              <a:rPr lang="sv-SE" dirty="0"/>
            </a:br>
            <a:r>
              <a:rPr lang="sv-SE" dirty="0"/>
              <a:t>Svar så snabbt som möjligt</a:t>
            </a:r>
          </a:p>
          <a:p>
            <a:r>
              <a:rPr lang="sv-SE" b="1" dirty="0">
                <a:solidFill>
                  <a:schemeClr val="accent1"/>
                </a:solidFill>
                <a:effectLst/>
              </a:rPr>
              <a:t>Frånvaro match</a:t>
            </a:r>
            <a:br>
              <a:rPr lang="sv-SE" dirty="0"/>
            </a:br>
            <a:r>
              <a:rPr lang="sv-SE" dirty="0"/>
              <a:t>Måste ske 2 veckor innan aktuella matchen spelas</a:t>
            </a:r>
            <a:endParaRPr lang="sv-SE" b="1" dirty="0"/>
          </a:p>
          <a:p>
            <a:r>
              <a:rPr lang="sv-SE" b="1" dirty="0">
                <a:solidFill>
                  <a:schemeClr val="accent1"/>
                </a:solidFill>
                <a:effectLst/>
              </a:rPr>
              <a:t>Böteslista</a:t>
            </a:r>
            <a:r>
              <a:rPr lang="sv-SE" dirty="0"/>
              <a:t> </a:t>
            </a:r>
            <a:br>
              <a:rPr lang="sv-SE" dirty="0"/>
            </a:br>
            <a:r>
              <a:rPr lang="sv-SE" dirty="0"/>
              <a:t>Pengarna som går till böterna går tillbaka till spelartruppen som vi gör något kul för. </a:t>
            </a:r>
          </a:p>
        </p:txBody>
      </p:sp>
      <p:graphicFrame>
        <p:nvGraphicFramePr>
          <p:cNvPr id="6" name="Tabell 5">
            <a:extLst>
              <a:ext uri="{FF2B5EF4-FFF2-40B4-BE49-F238E27FC236}">
                <a16:creationId xmlns:a16="http://schemas.microsoft.com/office/drawing/2014/main" id="{49A072D5-29D6-3E60-4ED5-51CF979148B4}"/>
              </a:ext>
            </a:extLst>
          </p:cNvPr>
          <p:cNvGraphicFramePr>
            <a:graphicFrameLocks noGrp="1"/>
          </p:cNvGraphicFramePr>
          <p:nvPr>
            <p:extLst>
              <p:ext uri="{D42A27DB-BD31-4B8C-83A1-F6EECF244321}">
                <p14:modId xmlns:p14="http://schemas.microsoft.com/office/powerpoint/2010/main" val="823639124"/>
              </p:ext>
            </p:extLst>
          </p:nvPr>
        </p:nvGraphicFramePr>
        <p:xfrm>
          <a:off x="7829438" y="1356039"/>
          <a:ext cx="3981456" cy="4750832"/>
        </p:xfrm>
        <a:graphic>
          <a:graphicData uri="http://schemas.openxmlformats.org/drawingml/2006/table">
            <a:tbl>
              <a:tblPr/>
              <a:tblGrid>
                <a:gridCol w="1719648">
                  <a:extLst>
                    <a:ext uri="{9D8B030D-6E8A-4147-A177-3AD203B41FA5}">
                      <a16:colId xmlns:a16="http://schemas.microsoft.com/office/drawing/2014/main" val="201415353"/>
                    </a:ext>
                  </a:extLst>
                </a:gridCol>
                <a:gridCol w="603267">
                  <a:extLst>
                    <a:ext uri="{9D8B030D-6E8A-4147-A177-3AD203B41FA5}">
                      <a16:colId xmlns:a16="http://schemas.microsoft.com/office/drawing/2014/main" val="1598136029"/>
                    </a:ext>
                  </a:extLst>
                </a:gridCol>
                <a:gridCol w="603267">
                  <a:extLst>
                    <a:ext uri="{9D8B030D-6E8A-4147-A177-3AD203B41FA5}">
                      <a16:colId xmlns:a16="http://schemas.microsoft.com/office/drawing/2014/main" val="2018790849"/>
                    </a:ext>
                  </a:extLst>
                </a:gridCol>
                <a:gridCol w="1055274">
                  <a:extLst>
                    <a:ext uri="{9D8B030D-6E8A-4147-A177-3AD203B41FA5}">
                      <a16:colId xmlns:a16="http://schemas.microsoft.com/office/drawing/2014/main" val="1364733726"/>
                    </a:ext>
                  </a:extLst>
                </a:gridCol>
              </a:tblGrid>
              <a:tr h="1234448">
                <a:tc gridSpan="3">
                  <a:txBody>
                    <a:bodyPr/>
                    <a:lstStyle/>
                    <a:p>
                      <a:pPr algn="l" fontAlgn="b"/>
                      <a:r>
                        <a:rPr lang="en-US" sz="3300" b="1" i="0" u="none" strike="noStrike" dirty="0" err="1">
                          <a:solidFill>
                            <a:schemeClr val="bg1"/>
                          </a:solidFill>
                          <a:effectLst/>
                          <a:latin typeface="Arial" panose="020B0604020202020204" pitchFamily="34" charset="0"/>
                        </a:rPr>
                        <a:t>Böteslista</a:t>
                      </a:r>
                      <a:r>
                        <a:rPr lang="en-US" sz="3300" b="1" i="0" u="none" strike="noStrike" dirty="0">
                          <a:solidFill>
                            <a:schemeClr val="bg1"/>
                          </a:solidFill>
                          <a:effectLst/>
                          <a:latin typeface="Arial" panose="020B0604020202020204" pitchFamily="34" charset="0"/>
                        </a:rPr>
                        <a:t> 2025</a:t>
                      </a:r>
                      <a:endParaRPr lang="en-US" sz="3000" b="0" i="0" u="none" strike="noStrike" dirty="0">
                        <a:solidFill>
                          <a:schemeClr val="bg1"/>
                        </a:solidFill>
                        <a:effectLst/>
                        <a:latin typeface="Arial" panose="020B0604020202020204" pitchFamily="34" charset="0"/>
                      </a:endParaRPr>
                    </a:p>
                  </a:txBody>
                  <a:tcPr marL="153031" marR="153031" marT="76515" marB="7651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sv-SE"/>
                    </a:p>
                  </a:txBody>
                  <a:tcPr/>
                </a:tc>
                <a:tc hMerge="1">
                  <a:txBody>
                    <a:bodyPr/>
                    <a:lstStyle/>
                    <a:p>
                      <a:endParaRPr lang="sv-SE"/>
                    </a:p>
                  </a:txBody>
                  <a:tcPr/>
                </a:tc>
                <a:tc>
                  <a:txBody>
                    <a:bodyPr/>
                    <a:lstStyle/>
                    <a:p>
                      <a:pPr algn="l" fontAlgn="b"/>
                      <a:r>
                        <a:rPr lang="en-US" sz="1800" b="0" i="0" u="none" strike="noStrike">
                          <a:solidFill>
                            <a:srgbClr val="000000"/>
                          </a:solidFill>
                          <a:effectLst/>
                          <a:latin typeface="Arial" panose="020B0604020202020204" pitchFamily="34" charset="0"/>
                        </a:rPr>
                        <a:t> </a:t>
                      </a:r>
                      <a:endParaRPr lang="en-US" sz="3000" b="0" i="0" u="none" strike="noStrike">
                        <a:effectLst/>
                        <a:latin typeface="Arial" panose="020B0604020202020204" pitchFamily="34" charset="0"/>
                      </a:endParaRPr>
                    </a:p>
                  </a:txBody>
                  <a:tcPr marL="15941" marR="15941" marT="1594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436890142"/>
                  </a:ext>
                </a:extLst>
              </a:tr>
              <a:tr h="357710">
                <a:tc>
                  <a:txBody>
                    <a:bodyPr/>
                    <a:lstStyle/>
                    <a:p>
                      <a:pPr algn="l" fontAlgn="b"/>
                      <a:r>
                        <a:rPr lang="en-US" sz="1800" b="1" i="0" u="none" strike="noStrike" dirty="0" err="1">
                          <a:solidFill>
                            <a:schemeClr val="bg1"/>
                          </a:solidFill>
                          <a:effectLst/>
                          <a:latin typeface="Arial" panose="020B0604020202020204" pitchFamily="34" charset="0"/>
                        </a:rPr>
                        <a:t>Kriterier</a:t>
                      </a:r>
                      <a:endParaRPr lang="en-US" sz="3000" b="0" i="0" u="none" strike="noStrike" dirty="0">
                        <a:solidFill>
                          <a:schemeClr val="bg1"/>
                        </a:solidFill>
                        <a:effectLst/>
                        <a:latin typeface="Arial" panose="020B0604020202020204" pitchFamily="34" charset="0"/>
                      </a:endParaRPr>
                    </a:p>
                  </a:txBody>
                  <a:tcPr marL="15941" marR="15941" marT="15941"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3000" b="0" i="0" u="none" strike="noStrike">
                        <a:solidFill>
                          <a:schemeClr val="bg1"/>
                        </a:solidFill>
                        <a:effectLst/>
                        <a:latin typeface="Arial" panose="020B0604020202020204" pitchFamily="34" charset="0"/>
                      </a:endParaRPr>
                    </a:p>
                  </a:txBody>
                  <a:tcPr marL="15941" marR="15941" marT="15941" marB="0" anchor="b">
                    <a:lnL>
                      <a:noFill/>
                    </a:lnL>
                    <a:lnR>
                      <a:noFill/>
                    </a:lnR>
                    <a:lnT>
                      <a:noFill/>
                    </a:lnT>
                    <a:lnB>
                      <a:noFill/>
                    </a:lnB>
                    <a:noFill/>
                  </a:tcPr>
                </a:tc>
                <a:tc>
                  <a:txBody>
                    <a:bodyPr/>
                    <a:lstStyle/>
                    <a:p>
                      <a:pPr algn="l" fontAlgn="b"/>
                      <a:endParaRPr lang="en-US" sz="3000" b="0" i="0" u="none" strike="noStrike">
                        <a:solidFill>
                          <a:schemeClr val="bg1"/>
                        </a:solidFill>
                        <a:effectLst/>
                        <a:latin typeface="Arial" panose="020B0604020202020204" pitchFamily="34" charset="0"/>
                      </a:endParaRPr>
                    </a:p>
                  </a:txBody>
                  <a:tcPr marL="15941" marR="15941" marT="15941" marB="0" anchor="b">
                    <a:lnL>
                      <a:noFill/>
                    </a:lnL>
                    <a:lnR>
                      <a:noFill/>
                    </a:lnR>
                    <a:lnT>
                      <a:noFill/>
                    </a:lnT>
                    <a:lnB>
                      <a:noFill/>
                    </a:lnB>
                    <a:noFill/>
                  </a:tcPr>
                </a:tc>
                <a:tc>
                  <a:txBody>
                    <a:bodyPr/>
                    <a:lstStyle/>
                    <a:p>
                      <a:pPr algn="l" fontAlgn="b"/>
                      <a:r>
                        <a:rPr lang="en-US" sz="1800" b="1" i="0" u="none" strike="noStrike">
                          <a:solidFill>
                            <a:schemeClr val="bg1"/>
                          </a:solidFill>
                          <a:effectLst/>
                          <a:latin typeface="Arial" panose="020B0604020202020204" pitchFamily="34" charset="0"/>
                        </a:rPr>
                        <a:t>Summa</a:t>
                      </a:r>
                      <a:endParaRPr lang="en-US" sz="3000" b="0" i="0" u="none" strike="noStrike">
                        <a:solidFill>
                          <a:schemeClr val="bg1"/>
                        </a:solidFill>
                        <a:effectLst/>
                        <a:latin typeface="Arial" panose="020B0604020202020204" pitchFamily="34" charset="0"/>
                      </a:endParaRPr>
                    </a:p>
                  </a:txBody>
                  <a:tcPr marL="15941" marR="15941" marT="15941"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971687885"/>
                  </a:ext>
                </a:extLst>
              </a:tr>
              <a:tr h="0">
                <a:tc>
                  <a:txBody>
                    <a:bodyPr/>
                    <a:lstStyle/>
                    <a:p>
                      <a:pPr algn="l" fontAlgn="b"/>
                      <a:r>
                        <a:rPr lang="en-US" sz="1800" b="0" i="0" u="none" strike="noStrike" dirty="0">
                          <a:solidFill>
                            <a:schemeClr val="bg1"/>
                          </a:solidFill>
                          <a:effectLst/>
                          <a:latin typeface="Arial" panose="020B0604020202020204" pitchFamily="34" charset="0"/>
                        </a:rPr>
                        <a:t> </a:t>
                      </a:r>
                      <a:endParaRPr lang="en-US" sz="3000" b="0" i="0" u="none" strike="noStrike" dirty="0">
                        <a:solidFill>
                          <a:schemeClr val="bg1"/>
                        </a:solidFill>
                        <a:effectLst/>
                        <a:latin typeface="Arial" panose="020B0604020202020204" pitchFamily="34" charset="0"/>
                      </a:endParaRPr>
                    </a:p>
                  </a:txBody>
                  <a:tcPr marL="15941" marR="15941" marT="15941"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3000" b="0" i="0" u="none" strike="noStrike" dirty="0">
                        <a:solidFill>
                          <a:schemeClr val="bg1"/>
                        </a:solidFill>
                        <a:effectLst/>
                        <a:latin typeface="Arial" panose="020B0604020202020204" pitchFamily="34" charset="0"/>
                      </a:endParaRPr>
                    </a:p>
                  </a:txBody>
                  <a:tcPr marL="15941" marR="15941" marT="15941" marB="0" anchor="b">
                    <a:lnL>
                      <a:noFill/>
                    </a:lnL>
                    <a:lnR>
                      <a:noFill/>
                    </a:lnR>
                    <a:lnT>
                      <a:noFill/>
                    </a:lnT>
                    <a:lnB>
                      <a:noFill/>
                    </a:lnB>
                    <a:noFill/>
                  </a:tcPr>
                </a:tc>
                <a:tc>
                  <a:txBody>
                    <a:bodyPr/>
                    <a:lstStyle/>
                    <a:p>
                      <a:pPr algn="l" fontAlgn="b"/>
                      <a:endParaRPr lang="en-US" sz="3000" b="0" i="0" u="none" strike="noStrike">
                        <a:solidFill>
                          <a:schemeClr val="bg1"/>
                        </a:solidFill>
                        <a:effectLst/>
                        <a:latin typeface="Arial" panose="020B0604020202020204" pitchFamily="34" charset="0"/>
                      </a:endParaRPr>
                    </a:p>
                  </a:txBody>
                  <a:tcPr marL="15941" marR="15941" marT="15941" marB="0" anchor="b">
                    <a:lnL>
                      <a:noFill/>
                    </a:lnL>
                    <a:lnR>
                      <a:noFill/>
                    </a:lnR>
                    <a:lnT>
                      <a:noFill/>
                    </a:lnT>
                    <a:lnB>
                      <a:noFill/>
                    </a:lnB>
                    <a:noFill/>
                  </a:tcPr>
                </a:tc>
                <a:tc>
                  <a:txBody>
                    <a:bodyPr/>
                    <a:lstStyle/>
                    <a:p>
                      <a:pPr algn="l" fontAlgn="b"/>
                      <a:r>
                        <a:rPr lang="en-US" sz="1800" b="0" i="0" u="none" strike="noStrike">
                          <a:solidFill>
                            <a:schemeClr val="bg1"/>
                          </a:solidFill>
                          <a:effectLst/>
                          <a:latin typeface="Arial" panose="020B0604020202020204" pitchFamily="34" charset="0"/>
                        </a:rPr>
                        <a:t> </a:t>
                      </a:r>
                      <a:endParaRPr lang="en-US" sz="3000" b="0" i="0" u="none" strike="noStrike">
                        <a:solidFill>
                          <a:schemeClr val="bg1"/>
                        </a:solidFill>
                        <a:effectLst/>
                        <a:latin typeface="Arial" panose="020B0604020202020204" pitchFamily="34" charset="0"/>
                      </a:endParaRPr>
                    </a:p>
                  </a:txBody>
                  <a:tcPr marL="15941" marR="15941" marT="15941"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973496107"/>
                  </a:ext>
                </a:extLst>
              </a:tr>
              <a:tr h="0">
                <a:tc gridSpan="2">
                  <a:txBody>
                    <a:bodyPr/>
                    <a:lstStyle/>
                    <a:p>
                      <a:pPr algn="l" fontAlgn="b"/>
                      <a:br>
                        <a:rPr lang="en-US" sz="1800" b="0" i="0" u="none" strike="noStrike" dirty="0">
                          <a:solidFill>
                            <a:schemeClr val="bg1"/>
                          </a:solidFill>
                          <a:effectLst/>
                          <a:latin typeface="Arial" panose="020B0604020202020204" pitchFamily="34" charset="0"/>
                        </a:rPr>
                      </a:br>
                      <a:r>
                        <a:rPr lang="en-US" sz="1800" b="0" i="0" u="none" strike="noStrike" dirty="0">
                          <a:solidFill>
                            <a:schemeClr val="bg1"/>
                          </a:solidFill>
                          <a:effectLst/>
                          <a:latin typeface="Arial" panose="020B0604020202020204" pitchFamily="34" charset="0"/>
                        </a:rPr>
                        <a:t>Sen till träning</a:t>
                      </a:r>
                      <a:endParaRPr lang="en-US" sz="3000" b="0" i="0" u="none" strike="noStrike" dirty="0">
                        <a:solidFill>
                          <a:schemeClr val="bg1"/>
                        </a:solidFill>
                        <a:effectLst/>
                        <a:latin typeface="Arial" panose="020B0604020202020204" pitchFamily="34" charset="0"/>
                      </a:endParaRPr>
                    </a:p>
                  </a:txBody>
                  <a:tcPr marL="153031" marR="153031" marT="76515" marB="76515">
                    <a:lnL w="1270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sv-SE"/>
                    </a:p>
                  </a:txBody>
                  <a:tcPr/>
                </a:tc>
                <a:tc>
                  <a:txBody>
                    <a:bodyPr/>
                    <a:lstStyle/>
                    <a:p>
                      <a:pPr algn="l" fontAlgn="b"/>
                      <a:endParaRPr lang="en-US" sz="3000" b="0" i="0" u="none" strike="noStrike">
                        <a:solidFill>
                          <a:schemeClr val="bg1"/>
                        </a:solidFill>
                        <a:effectLst/>
                        <a:latin typeface="Arial" panose="020B0604020202020204" pitchFamily="34" charset="0"/>
                      </a:endParaRPr>
                    </a:p>
                  </a:txBody>
                  <a:tcPr marL="15941" marR="15941" marT="15941" marB="0" anchor="b">
                    <a:lnL>
                      <a:noFill/>
                    </a:lnL>
                    <a:lnR>
                      <a:noFill/>
                    </a:lnR>
                    <a:lnT>
                      <a:noFill/>
                    </a:lnT>
                    <a:lnB>
                      <a:noFill/>
                    </a:lnB>
                    <a:noFill/>
                  </a:tcPr>
                </a:tc>
                <a:tc>
                  <a:txBody>
                    <a:bodyPr/>
                    <a:lstStyle/>
                    <a:p>
                      <a:pPr algn="r" fontAlgn="b"/>
                      <a:r>
                        <a:rPr lang="en-US" sz="1800" b="0" i="0" u="none" strike="noStrike" dirty="0">
                          <a:solidFill>
                            <a:schemeClr val="bg1"/>
                          </a:solidFill>
                          <a:effectLst/>
                          <a:latin typeface="Arial" panose="020B0604020202020204" pitchFamily="34" charset="0"/>
                        </a:rPr>
                        <a:t>20 </a:t>
                      </a:r>
                      <a:r>
                        <a:rPr lang="en-US" sz="1800" b="0" i="0" u="none" strike="noStrike" dirty="0" err="1">
                          <a:solidFill>
                            <a:schemeClr val="bg1"/>
                          </a:solidFill>
                          <a:effectLst/>
                          <a:latin typeface="Arial" panose="020B0604020202020204" pitchFamily="34" charset="0"/>
                        </a:rPr>
                        <a:t>kr</a:t>
                      </a:r>
                      <a:endParaRPr lang="en-US" sz="3000" b="0" i="0" u="none" strike="noStrike" dirty="0">
                        <a:solidFill>
                          <a:schemeClr val="bg1"/>
                        </a:solidFill>
                        <a:effectLst/>
                        <a:latin typeface="Arial" panose="020B0604020202020204" pitchFamily="34" charset="0"/>
                      </a:endParaRPr>
                    </a:p>
                  </a:txBody>
                  <a:tcPr marL="15941" marR="15941" marT="15941"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491548316"/>
                  </a:ext>
                </a:extLst>
              </a:tr>
              <a:tr h="414911">
                <a:tc gridSpan="2">
                  <a:txBody>
                    <a:bodyPr/>
                    <a:lstStyle/>
                    <a:p>
                      <a:pPr algn="l" fontAlgn="b"/>
                      <a:r>
                        <a:rPr lang="en-US" sz="1800" b="0" i="0" u="none" strike="noStrike" dirty="0">
                          <a:solidFill>
                            <a:schemeClr val="bg1"/>
                          </a:solidFill>
                          <a:effectLst/>
                          <a:latin typeface="Arial" panose="020B0604020202020204" pitchFamily="34" charset="0"/>
                        </a:rPr>
                        <a:t>Sen till match</a:t>
                      </a:r>
                      <a:endParaRPr lang="en-US" sz="3000" b="0" i="0" u="none" strike="noStrike" dirty="0">
                        <a:solidFill>
                          <a:schemeClr val="bg1"/>
                        </a:solidFill>
                        <a:effectLst/>
                        <a:latin typeface="Arial" panose="020B0604020202020204" pitchFamily="34" charset="0"/>
                      </a:endParaRPr>
                    </a:p>
                  </a:txBody>
                  <a:tcPr marL="153031" marR="153031" marT="76515" marB="76515">
                    <a:lnL w="1270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sv-SE"/>
                    </a:p>
                  </a:txBody>
                  <a:tcPr/>
                </a:tc>
                <a:tc>
                  <a:txBody>
                    <a:bodyPr/>
                    <a:lstStyle/>
                    <a:p>
                      <a:pPr algn="l" fontAlgn="b"/>
                      <a:endParaRPr lang="en-US" sz="3000" b="0" i="0" u="none" strike="noStrike">
                        <a:solidFill>
                          <a:schemeClr val="bg1"/>
                        </a:solidFill>
                        <a:effectLst/>
                        <a:latin typeface="Arial" panose="020B0604020202020204" pitchFamily="34" charset="0"/>
                      </a:endParaRPr>
                    </a:p>
                  </a:txBody>
                  <a:tcPr marL="15941" marR="15941" marT="15941" marB="0" anchor="b">
                    <a:lnL>
                      <a:noFill/>
                    </a:lnL>
                    <a:lnR>
                      <a:noFill/>
                    </a:lnR>
                    <a:lnT>
                      <a:noFill/>
                    </a:lnT>
                    <a:lnB>
                      <a:noFill/>
                    </a:lnB>
                    <a:noFill/>
                  </a:tcPr>
                </a:tc>
                <a:tc>
                  <a:txBody>
                    <a:bodyPr/>
                    <a:lstStyle/>
                    <a:p>
                      <a:pPr algn="r" fontAlgn="b"/>
                      <a:r>
                        <a:rPr lang="en-US" sz="1800" b="0" i="0" u="none" strike="noStrike" dirty="0">
                          <a:solidFill>
                            <a:schemeClr val="bg1"/>
                          </a:solidFill>
                          <a:effectLst/>
                          <a:latin typeface="Arial" panose="020B0604020202020204" pitchFamily="34" charset="0"/>
                        </a:rPr>
                        <a:t>40 </a:t>
                      </a:r>
                      <a:r>
                        <a:rPr lang="en-US" sz="1800" b="0" i="0" u="none" strike="noStrike" dirty="0" err="1">
                          <a:solidFill>
                            <a:schemeClr val="bg1"/>
                          </a:solidFill>
                          <a:effectLst/>
                          <a:latin typeface="Arial" panose="020B0604020202020204" pitchFamily="34" charset="0"/>
                        </a:rPr>
                        <a:t>kr</a:t>
                      </a:r>
                      <a:endParaRPr lang="en-US" sz="3000" b="0" i="0" u="none" strike="noStrike" dirty="0">
                        <a:solidFill>
                          <a:schemeClr val="bg1"/>
                        </a:solidFill>
                        <a:effectLst/>
                        <a:latin typeface="Arial" panose="020B0604020202020204" pitchFamily="34" charset="0"/>
                      </a:endParaRPr>
                    </a:p>
                  </a:txBody>
                  <a:tcPr marL="15941" marR="15941" marT="15941"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20359748"/>
                  </a:ext>
                </a:extLst>
              </a:tr>
              <a:tr h="329697">
                <a:tc gridSpan="2">
                  <a:txBody>
                    <a:bodyPr/>
                    <a:lstStyle/>
                    <a:p>
                      <a:pPr algn="l" fontAlgn="b"/>
                      <a:r>
                        <a:rPr lang="en-US" sz="1800" b="0" i="0" u="none" strike="noStrike" dirty="0">
                          <a:solidFill>
                            <a:schemeClr val="bg1"/>
                          </a:solidFill>
                          <a:effectLst/>
                          <a:latin typeface="Arial" panose="020B0604020202020204" pitchFamily="34" charset="0"/>
                        </a:rPr>
                        <a:t>Sen till mote</a:t>
                      </a:r>
                      <a:endParaRPr lang="en-US" sz="3000" b="0" i="0" u="none" strike="noStrike" dirty="0">
                        <a:solidFill>
                          <a:schemeClr val="bg1"/>
                        </a:solidFill>
                        <a:effectLst/>
                        <a:latin typeface="Arial" panose="020B0604020202020204" pitchFamily="34" charset="0"/>
                      </a:endParaRPr>
                    </a:p>
                  </a:txBody>
                  <a:tcPr marL="153031" marR="153031" marT="76515" marB="76515">
                    <a:lnL w="1270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sv-SE"/>
                    </a:p>
                  </a:txBody>
                  <a:tcPr/>
                </a:tc>
                <a:tc>
                  <a:txBody>
                    <a:bodyPr/>
                    <a:lstStyle/>
                    <a:p>
                      <a:pPr algn="l" fontAlgn="b"/>
                      <a:endParaRPr lang="en-US" sz="3000" b="0" i="0" u="none" strike="noStrike">
                        <a:solidFill>
                          <a:schemeClr val="bg1"/>
                        </a:solidFill>
                        <a:effectLst/>
                        <a:latin typeface="Arial" panose="020B0604020202020204" pitchFamily="34" charset="0"/>
                      </a:endParaRPr>
                    </a:p>
                  </a:txBody>
                  <a:tcPr marL="15941" marR="15941" marT="15941" marB="0" anchor="b">
                    <a:lnL>
                      <a:noFill/>
                    </a:lnL>
                    <a:lnR>
                      <a:noFill/>
                    </a:lnR>
                    <a:lnT>
                      <a:noFill/>
                    </a:lnT>
                    <a:lnB>
                      <a:noFill/>
                    </a:lnB>
                    <a:noFill/>
                  </a:tcPr>
                </a:tc>
                <a:tc>
                  <a:txBody>
                    <a:bodyPr/>
                    <a:lstStyle/>
                    <a:p>
                      <a:pPr algn="r" fontAlgn="b"/>
                      <a:r>
                        <a:rPr lang="en-US" sz="1800" b="0" i="0" u="none" strike="noStrike">
                          <a:solidFill>
                            <a:schemeClr val="bg1"/>
                          </a:solidFill>
                          <a:effectLst/>
                          <a:latin typeface="Arial" panose="020B0604020202020204" pitchFamily="34" charset="0"/>
                        </a:rPr>
                        <a:t>30 kr</a:t>
                      </a:r>
                      <a:endParaRPr lang="en-US" sz="3000" b="0" i="0" u="none" strike="noStrike">
                        <a:solidFill>
                          <a:schemeClr val="bg1"/>
                        </a:solidFill>
                        <a:effectLst/>
                        <a:latin typeface="Arial" panose="020B0604020202020204" pitchFamily="34" charset="0"/>
                      </a:endParaRPr>
                    </a:p>
                  </a:txBody>
                  <a:tcPr marL="15941" marR="15941" marT="15941"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231023858"/>
                  </a:ext>
                </a:extLst>
              </a:tr>
              <a:tr h="272192">
                <a:tc gridSpan="3">
                  <a:txBody>
                    <a:bodyPr/>
                    <a:lstStyle/>
                    <a:p>
                      <a:pPr algn="l" fontAlgn="b"/>
                      <a:r>
                        <a:rPr lang="en-US" sz="1800" b="0" i="0" u="none" strike="noStrike" dirty="0" err="1">
                          <a:solidFill>
                            <a:schemeClr val="bg1"/>
                          </a:solidFill>
                          <a:effectLst/>
                          <a:latin typeface="Arial" panose="020B0604020202020204" pitchFamily="34" charset="0"/>
                        </a:rPr>
                        <a:t>Ej</a:t>
                      </a:r>
                      <a:r>
                        <a:rPr lang="en-US" sz="1800" b="0" i="0" u="none" strike="noStrike" dirty="0">
                          <a:solidFill>
                            <a:schemeClr val="bg1"/>
                          </a:solidFill>
                          <a:effectLst/>
                          <a:latin typeface="Arial" panose="020B0604020202020204" pitchFamily="34" charset="0"/>
                        </a:rPr>
                        <a:t> </a:t>
                      </a:r>
                      <a:r>
                        <a:rPr lang="en-US" sz="1800" b="0" i="0" u="none" strike="noStrike" dirty="0" err="1">
                          <a:solidFill>
                            <a:schemeClr val="bg1"/>
                          </a:solidFill>
                          <a:effectLst/>
                          <a:latin typeface="Arial" panose="020B0604020202020204" pitchFamily="34" charset="0"/>
                        </a:rPr>
                        <a:t>ifylld</a:t>
                      </a:r>
                      <a:r>
                        <a:rPr lang="en-US" sz="1800" b="0" i="0" u="none" strike="noStrike" dirty="0">
                          <a:solidFill>
                            <a:schemeClr val="bg1"/>
                          </a:solidFill>
                          <a:effectLst/>
                          <a:latin typeface="Arial" panose="020B0604020202020204" pitchFamily="34" charset="0"/>
                        </a:rPr>
                        <a:t> </a:t>
                      </a:r>
                      <a:r>
                        <a:rPr lang="en-US" sz="1800" b="0" i="0" u="none" strike="noStrike" dirty="0" err="1">
                          <a:solidFill>
                            <a:schemeClr val="bg1"/>
                          </a:solidFill>
                          <a:effectLst/>
                          <a:latin typeface="Arial" panose="020B0604020202020204" pitchFamily="34" charset="0"/>
                        </a:rPr>
                        <a:t>frånvaro</a:t>
                      </a:r>
                      <a:r>
                        <a:rPr lang="en-US" sz="1800" b="0" i="0" u="none" strike="noStrike" dirty="0">
                          <a:solidFill>
                            <a:schemeClr val="bg1"/>
                          </a:solidFill>
                          <a:effectLst/>
                          <a:latin typeface="Arial" panose="020B0604020202020204" pitchFamily="34" charset="0"/>
                        </a:rPr>
                        <a:t> träning</a:t>
                      </a:r>
                      <a:endParaRPr lang="en-US" sz="3000" b="0" i="0" u="none" strike="noStrike" dirty="0">
                        <a:solidFill>
                          <a:schemeClr val="bg1"/>
                        </a:solidFill>
                        <a:effectLst/>
                        <a:latin typeface="Arial" panose="020B0604020202020204" pitchFamily="34" charset="0"/>
                      </a:endParaRPr>
                    </a:p>
                  </a:txBody>
                  <a:tcPr marL="153031" marR="153031" marT="76515" marB="76515">
                    <a:lnL w="1270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sv-SE"/>
                    </a:p>
                  </a:txBody>
                  <a:tcPr/>
                </a:tc>
                <a:tc hMerge="1">
                  <a:txBody>
                    <a:bodyPr/>
                    <a:lstStyle/>
                    <a:p>
                      <a:endParaRPr lang="sv-SE"/>
                    </a:p>
                  </a:txBody>
                  <a:tcPr/>
                </a:tc>
                <a:tc>
                  <a:txBody>
                    <a:bodyPr/>
                    <a:lstStyle/>
                    <a:p>
                      <a:pPr algn="r" fontAlgn="b"/>
                      <a:r>
                        <a:rPr lang="en-US" sz="1800" b="0" i="0" u="none" strike="noStrike">
                          <a:solidFill>
                            <a:schemeClr val="bg1"/>
                          </a:solidFill>
                          <a:effectLst/>
                          <a:latin typeface="Arial" panose="020B0604020202020204" pitchFamily="34" charset="0"/>
                        </a:rPr>
                        <a:t>20 kr</a:t>
                      </a:r>
                      <a:endParaRPr lang="en-US" sz="3000" b="0" i="0" u="none" strike="noStrike">
                        <a:solidFill>
                          <a:schemeClr val="bg1"/>
                        </a:solidFill>
                        <a:effectLst/>
                        <a:latin typeface="Arial" panose="020B0604020202020204" pitchFamily="34" charset="0"/>
                      </a:endParaRPr>
                    </a:p>
                  </a:txBody>
                  <a:tcPr marL="15941" marR="15941" marT="15941"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125117189"/>
                  </a:ext>
                </a:extLst>
              </a:tr>
              <a:tr h="494800">
                <a:tc gridSpan="3">
                  <a:txBody>
                    <a:bodyPr/>
                    <a:lstStyle/>
                    <a:p>
                      <a:pPr algn="l" fontAlgn="b"/>
                      <a:r>
                        <a:rPr lang="en-US" sz="1800" b="0" i="0" u="none" strike="noStrike" dirty="0" err="1">
                          <a:solidFill>
                            <a:schemeClr val="bg1"/>
                          </a:solidFill>
                          <a:effectLst/>
                          <a:latin typeface="Arial" panose="020B0604020202020204" pitchFamily="34" charset="0"/>
                        </a:rPr>
                        <a:t>Ej</a:t>
                      </a:r>
                      <a:r>
                        <a:rPr lang="en-US" sz="1800" b="0" i="0" u="none" strike="noStrike" dirty="0">
                          <a:solidFill>
                            <a:schemeClr val="bg1"/>
                          </a:solidFill>
                          <a:effectLst/>
                          <a:latin typeface="Arial" panose="020B0604020202020204" pitchFamily="34" charset="0"/>
                        </a:rPr>
                        <a:t> </a:t>
                      </a:r>
                      <a:r>
                        <a:rPr lang="en-US" sz="1800" b="0" i="0" u="none" strike="noStrike" dirty="0" err="1">
                          <a:solidFill>
                            <a:schemeClr val="bg1"/>
                          </a:solidFill>
                          <a:effectLst/>
                          <a:latin typeface="Arial" panose="020B0604020202020204" pitchFamily="34" charset="0"/>
                        </a:rPr>
                        <a:t>ifylld</a:t>
                      </a:r>
                      <a:r>
                        <a:rPr lang="en-US" sz="1800" b="0" i="0" u="none" strike="noStrike" dirty="0">
                          <a:solidFill>
                            <a:schemeClr val="bg1"/>
                          </a:solidFill>
                          <a:effectLst/>
                          <a:latin typeface="Arial" panose="020B0604020202020204" pitchFamily="34" charset="0"/>
                        </a:rPr>
                        <a:t> </a:t>
                      </a:r>
                      <a:r>
                        <a:rPr lang="en-US" sz="1800" b="0" i="0" u="none" strike="noStrike" dirty="0" err="1">
                          <a:solidFill>
                            <a:schemeClr val="bg1"/>
                          </a:solidFill>
                          <a:effectLst/>
                          <a:latin typeface="Arial" panose="020B0604020202020204" pitchFamily="34" charset="0"/>
                        </a:rPr>
                        <a:t>frånvaro</a:t>
                      </a:r>
                      <a:r>
                        <a:rPr lang="en-US" sz="1800" b="0" i="0" u="none" strike="noStrike" dirty="0">
                          <a:solidFill>
                            <a:schemeClr val="bg1"/>
                          </a:solidFill>
                          <a:effectLst/>
                          <a:latin typeface="Arial" panose="020B0604020202020204" pitchFamily="34" charset="0"/>
                        </a:rPr>
                        <a:t> match</a:t>
                      </a:r>
                      <a:endParaRPr lang="en-US" sz="3000" b="0" i="0" u="none" strike="noStrike" dirty="0">
                        <a:solidFill>
                          <a:schemeClr val="bg1"/>
                        </a:solidFill>
                        <a:effectLst/>
                        <a:latin typeface="Arial" panose="020B0604020202020204" pitchFamily="34" charset="0"/>
                      </a:endParaRPr>
                    </a:p>
                  </a:txBody>
                  <a:tcPr marL="153031" marR="153031" marT="76515" marB="76515">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sv-SE"/>
                    </a:p>
                  </a:txBody>
                  <a:tcPr/>
                </a:tc>
                <a:tc hMerge="1">
                  <a:txBody>
                    <a:bodyPr/>
                    <a:lstStyle/>
                    <a:p>
                      <a:endParaRPr lang="sv-SE"/>
                    </a:p>
                  </a:txBody>
                  <a:tcPr/>
                </a:tc>
                <a:tc>
                  <a:txBody>
                    <a:bodyPr/>
                    <a:lstStyle/>
                    <a:p>
                      <a:pPr algn="r" fontAlgn="b"/>
                      <a:r>
                        <a:rPr lang="en-US" sz="1800" b="0" i="0" u="none" strike="noStrike" dirty="0">
                          <a:solidFill>
                            <a:schemeClr val="bg1"/>
                          </a:solidFill>
                          <a:effectLst/>
                          <a:latin typeface="Arial" panose="020B0604020202020204" pitchFamily="34" charset="0"/>
                        </a:rPr>
                        <a:t>50 </a:t>
                      </a:r>
                      <a:r>
                        <a:rPr lang="en-US" sz="1800" b="0" i="0" u="none" strike="noStrike" dirty="0" err="1">
                          <a:solidFill>
                            <a:schemeClr val="bg1"/>
                          </a:solidFill>
                          <a:effectLst/>
                          <a:latin typeface="Arial" panose="020B0604020202020204" pitchFamily="34" charset="0"/>
                        </a:rPr>
                        <a:t>kr</a:t>
                      </a:r>
                      <a:endParaRPr lang="en-US" sz="3000" b="0" i="0" u="none" strike="noStrike" dirty="0">
                        <a:solidFill>
                          <a:schemeClr val="bg1"/>
                        </a:solidFill>
                        <a:effectLst/>
                        <a:latin typeface="Arial" panose="020B0604020202020204" pitchFamily="34" charset="0"/>
                      </a:endParaRPr>
                    </a:p>
                  </a:txBody>
                  <a:tcPr marL="15941" marR="15941" marT="15941"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4049407"/>
                  </a:ext>
                </a:extLst>
              </a:tr>
            </a:tbl>
          </a:graphicData>
        </a:graphic>
      </p:graphicFrame>
      <p:pic>
        <p:nvPicPr>
          <p:cNvPr id="4" name="Bildobjekt 3" descr="En bild som visar Grafik, logotyp, symbol, skiss&#10;&#10;Automatiskt genererad beskrivning">
            <a:extLst>
              <a:ext uri="{FF2B5EF4-FFF2-40B4-BE49-F238E27FC236}">
                <a16:creationId xmlns:a16="http://schemas.microsoft.com/office/drawing/2014/main" id="{08D17CC4-1D78-6D36-C92B-0E232C5BF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30852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219629"/>
            <a:ext cx="10515600" cy="945735"/>
          </a:xfrm>
        </p:spPr>
        <p:txBody>
          <a:bodyPr>
            <a:normAutofit fontScale="90000"/>
          </a:bodyPr>
          <a:lstStyle/>
          <a:p>
            <a:pPr algn="ctr"/>
            <a:r>
              <a:rPr lang="sv-SE" sz="4800" b="1" dirty="0"/>
              <a:t>Anfallare</a:t>
            </a:r>
            <a:br>
              <a:rPr lang="sv-SE" sz="4800" b="1" dirty="0"/>
            </a:br>
            <a:r>
              <a:rPr lang="sv-SE" sz="4000" i="1" dirty="0"/>
              <a:t>Spel på fötterna</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5047227" y="418129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5023320" y="334686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6657228" y="4451094"/>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6580382" y="3789272"/>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7195784" y="3281942"/>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7943332" y="3766856"/>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4143156" y="2561634"/>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4143153" y="499419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4154712" y="418028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4143154" y="340250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8188209" y="2771359"/>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8110138" y="3740302"/>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8114452" y="405589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8175608" y="4866089"/>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6457914" y="350736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457914" y="422528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6267517" y="542890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4475100" y="419635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4475100" y="338680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6161875" y="22874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Ellips 2">
            <a:extLst>
              <a:ext uri="{FF2B5EF4-FFF2-40B4-BE49-F238E27FC236}">
                <a16:creationId xmlns:a16="http://schemas.microsoft.com/office/drawing/2014/main" id="{9393ABEA-A1FC-84D3-B1D7-0106BC29308B}"/>
              </a:ext>
            </a:extLst>
          </p:cNvPr>
          <p:cNvSpPr/>
          <p:nvPr/>
        </p:nvSpPr>
        <p:spPr>
          <a:xfrm>
            <a:off x="7381633" y="3314445"/>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9" name="Rak pilkoppling 28">
            <a:extLst>
              <a:ext uri="{FF2B5EF4-FFF2-40B4-BE49-F238E27FC236}">
                <a16:creationId xmlns:a16="http://schemas.microsoft.com/office/drawing/2014/main" id="{0683B2F9-E88C-1D25-8E45-87B4553E8403}"/>
              </a:ext>
            </a:extLst>
          </p:cNvPr>
          <p:cNvCxnSpPr>
            <a:cxnSpLocks/>
          </p:cNvCxnSpPr>
          <p:nvPr/>
        </p:nvCxnSpPr>
        <p:spPr>
          <a:xfrm>
            <a:off x="7547278" y="3429000"/>
            <a:ext cx="562860" cy="9592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Rak pilkoppling 30">
            <a:extLst>
              <a:ext uri="{FF2B5EF4-FFF2-40B4-BE49-F238E27FC236}">
                <a16:creationId xmlns:a16="http://schemas.microsoft.com/office/drawing/2014/main" id="{BE15C3EE-343A-C2DD-0036-68D84A37C8BB}"/>
              </a:ext>
            </a:extLst>
          </p:cNvPr>
          <p:cNvCxnSpPr>
            <a:cxnSpLocks/>
          </p:cNvCxnSpPr>
          <p:nvPr/>
        </p:nvCxnSpPr>
        <p:spPr>
          <a:xfrm flipV="1">
            <a:off x="8033640" y="3612228"/>
            <a:ext cx="381172" cy="160852"/>
          </a:xfrm>
          <a:prstGeom prst="curvedConnector3">
            <a:avLst>
              <a:gd name="adj1" fmla="val -4060"/>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8" name="Bildobjekt 27" descr="En bild som visar Grafik, logotyp, symbol, skiss&#10;&#10;Automatiskt genererad beskrivning">
            <a:extLst>
              <a:ext uri="{FF2B5EF4-FFF2-40B4-BE49-F238E27FC236}">
                <a16:creationId xmlns:a16="http://schemas.microsoft.com/office/drawing/2014/main" id="{95C31280-E645-6D23-58CC-F498A0C9A2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2051249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219629"/>
            <a:ext cx="10515600" cy="945735"/>
          </a:xfrm>
        </p:spPr>
        <p:txBody>
          <a:bodyPr>
            <a:normAutofit fontScale="90000"/>
          </a:bodyPr>
          <a:lstStyle/>
          <a:p>
            <a:pPr algn="ctr"/>
            <a:r>
              <a:rPr lang="sv-SE" sz="4800" b="1" dirty="0"/>
              <a:t>Anfallare</a:t>
            </a:r>
            <a:br>
              <a:rPr lang="sv-SE" sz="4800" b="1" dirty="0"/>
            </a:br>
            <a:r>
              <a:rPr lang="sv-SE" sz="4000" i="1" dirty="0"/>
              <a:t>Spel på fötterna</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5047227" y="418129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5023320" y="334686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6657228" y="4451094"/>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6580382" y="3789272"/>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7195784" y="3281942"/>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8202540" y="3482929"/>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4143156" y="2561634"/>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4143153" y="499419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4154712" y="418028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4143154" y="340250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8188209" y="2771359"/>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8110138" y="3740302"/>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8114452" y="405589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8175608" y="4866089"/>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6457914" y="350736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457914" y="422528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6267517" y="542890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4475100" y="419635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4475100" y="338680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6161875" y="22874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Ellips 2">
            <a:extLst>
              <a:ext uri="{FF2B5EF4-FFF2-40B4-BE49-F238E27FC236}">
                <a16:creationId xmlns:a16="http://schemas.microsoft.com/office/drawing/2014/main" id="{9393ABEA-A1FC-84D3-B1D7-0106BC29308B}"/>
              </a:ext>
            </a:extLst>
          </p:cNvPr>
          <p:cNvSpPr/>
          <p:nvPr/>
        </p:nvSpPr>
        <p:spPr>
          <a:xfrm>
            <a:off x="8374923" y="3507366"/>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8" name="Bildobjekt 27" descr="En bild som visar Grafik, logotyp, symbol, skiss&#10;&#10;Automatiskt genererad beskrivning">
            <a:extLst>
              <a:ext uri="{FF2B5EF4-FFF2-40B4-BE49-F238E27FC236}">
                <a16:creationId xmlns:a16="http://schemas.microsoft.com/office/drawing/2014/main" id="{84F88D12-2A11-697D-5EA7-D8B355EAD5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277300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219629"/>
            <a:ext cx="10515600" cy="945735"/>
          </a:xfrm>
        </p:spPr>
        <p:txBody>
          <a:bodyPr>
            <a:normAutofit fontScale="90000"/>
          </a:bodyPr>
          <a:lstStyle/>
          <a:p>
            <a:pPr algn="ctr"/>
            <a:r>
              <a:rPr lang="sv-SE" sz="4800" b="1" dirty="0"/>
              <a:t>Anfallare</a:t>
            </a:r>
            <a:br>
              <a:rPr lang="sv-SE" sz="4800" b="1" dirty="0"/>
            </a:br>
            <a:r>
              <a:rPr lang="sv-SE" sz="4000" i="1" dirty="0"/>
              <a:t>Djupledsspelet</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5047227" y="418129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5023320" y="334686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6037583" y="463244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6068200" y="379156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6041875" y="2989082"/>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7326028" y="3845511"/>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4143156" y="2561634"/>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4143153" y="499419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4154712" y="418028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4143154" y="340250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7360476" y="2884219"/>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7479141" y="3485921"/>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7479141" y="4180282"/>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7559791" y="4889327"/>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6457914" y="350736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457914" y="422528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6267517" y="542890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4475100" y="419635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4475100" y="338680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6161875" y="22874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Ellips 27">
            <a:extLst>
              <a:ext uri="{FF2B5EF4-FFF2-40B4-BE49-F238E27FC236}">
                <a16:creationId xmlns:a16="http://schemas.microsoft.com/office/drawing/2014/main" id="{0DB95DD0-8C40-36CA-B2C8-AEC4ED7E457B}"/>
              </a:ext>
            </a:extLst>
          </p:cNvPr>
          <p:cNvSpPr/>
          <p:nvPr/>
        </p:nvSpPr>
        <p:spPr>
          <a:xfrm>
            <a:off x="7235253" y="3731588"/>
            <a:ext cx="407669" cy="463378"/>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3" name="Ellips 2">
            <a:extLst>
              <a:ext uri="{FF2B5EF4-FFF2-40B4-BE49-F238E27FC236}">
                <a16:creationId xmlns:a16="http://schemas.microsoft.com/office/drawing/2014/main" id="{9393ABEA-A1FC-84D3-B1D7-0106BC29308B}"/>
              </a:ext>
            </a:extLst>
          </p:cNvPr>
          <p:cNvSpPr/>
          <p:nvPr/>
        </p:nvSpPr>
        <p:spPr>
          <a:xfrm>
            <a:off x="5204262" y="4226788"/>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9" name="Bildobjekt 28" descr="En bild som visar Grafik, logotyp, symbol, skiss&#10;&#10;Automatiskt genererad beskrivning">
            <a:extLst>
              <a:ext uri="{FF2B5EF4-FFF2-40B4-BE49-F238E27FC236}">
                <a16:creationId xmlns:a16="http://schemas.microsoft.com/office/drawing/2014/main" id="{A2397E81-4954-B461-72E4-BEA6BBE720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41079618"/>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219629"/>
            <a:ext cx="10515600" cy="945735"/>
          </a:xfrm>
        </p:spPr>
        <p:txBody>
          <a:bodyPr>
            <a:normAutofit fontScale="90000"/>
          </a:bodyPr>
          <a:lstStyle/>
          <a:p>
            <a:pPr algn="ctr"/>
            <a:r>
              <a:rPr lang="sv-SE" sz="4800" b="1" dirty="0"/>
              <a:t>Anfallare</a:t>
            </a:r>
            <a:br>
              <a:rPr lang="sv-SE" sz="4800" b="1" dirty="0"/>
            </a:br>
            <a:r>
              <a:rPr lang="sv-SE" sz="4000" i="1" dirty="0"/>
              <a:t>Djupledsspelet</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5047227" y="418129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5023320" y="334686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6161875" y="4808771"/>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6068200" y="379156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6041875" y="2989082"/>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7411166" y="3955799"/>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4143156" y="2561634"/>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4143153" y="499419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4154712" y="418028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4143154" y="340250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7360476" y="2884219"/>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7479141" y="3485921"/>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7546575" y="410226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7559791" y="4889327"/>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6457914" y="350736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457914" y="422528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6267517" y="542890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4475100" y="419635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4475100" y="338680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6161875" y="22874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Ellips 2">
            <a:extLst>
              <a:ext uri="{FF2B5EF4-FFF2-40B4-BE49-F238E27FC236}">
                <a16:creationId xmlns:a16="http://schemas.microsoft.com/office/drawing/2014/main" id="{9393ABEA-A1FC-84D3-B1D7-0106BC29308B}"/>
              </a:ext>
            </a:extLst>
          </p:cNvPr>
          <p:cNvSpPr/>
          <p:nvPr/>
        </p:nvSpPr>
        <p:spPr>
          <a:xfrm>
            <a:off x="6261532" y="4687129"/>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9" name="Rak pilkoppling 28">
            <a:extLst>
              <a:ext uri="{FF2B5EF4-FFF2-40B4-BE49-F238E27FC236}">
                <a16:creationId xmlns:a16="http://schemas.microsoft.com/office/drawing/2014/main" id="{0BD6065A-7914-3F51-5A34-F7EEC92CCE89}"/>
              </a:ext>
            </a:extLst>
          </p:cNvPr>
          <p:cNvCxnSpPr>
            <a:cxnSpLocks/>
          </p:cNvCxnSpPr>
          <p:nvPr/>
        </p:nvCxnSpPr>
        <p:spPr>
          <a:xfrm>
            <a:off x="7499437" y="4142832"/>
            <a:ext cx="658402" cy="227118"/>
          </a:xfrm>
          <a:prstGeom prst="curvedConnector3">
            <a:avLst>
              <a:gd name="adj1" fmla="val -4770"/>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8" name="Bildobjekt 27" descr="En bild som visar Grafik, logotyp, symbol, skiss&#10;&#10;Automatiskt genererad beskrivning">
            <a:extLst>
              <a:ext uri="{FF2B5EF4-FFF2-40B4-BE49-F238E27FC236}">
                <a16:creationId xmlns:a16="http://schemas.microsoft.com/office/drawing/2014/main" id="{7AD7D1CD-48DD-DEBB-0641-D61FB8432A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3097192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219629"/>
            <a:ext cx="10515600" cy="945735"/>
          </a:xfrm>
        </p:spPr>
        <p:txBody>
          <a:bodyPr>
            <a:normAutofit fontScale="90000"/>
          </a:bodyPr>
          <a:lstStyle/>
          <a:p>
            <a:pPr algn="ctr"/>
            <a:r>
              <a:rPr lang="sv-SE" sz="4800" b="1" dirty="0"/>
              <a:t>Anfallare</a:t>
            </a:r>
            <a:br>
              <a:rPr lang="sv-SE" sz="4800" b="1" dirty="0"/>
            </a:br>
            <a:r>
              <a:rPr lang="sv-SE" sz="4000" i="1" dirty="0"/>
              <a:t>Djupledsspelet</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5047227" y="418129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5023320" y="334686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6161875" y="4808771"/>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6068200" y="379156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6041875" y="2989082"/>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8044779" y="4285145"/>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4143156" y="2561634"/>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4143153" y="499419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4154712" y="418028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4143154" y="340250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7602708" y="306358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7892506" y="3667092"/>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7802023" y="410778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7650217" y="472868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6457914" y="350736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457914" y="422528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6267517" y="542890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4475100" y="419635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4475100" y="338680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6161875" y="22874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Ellips 2">
            <a:extLst>
              <a:ext uri="{FF2B5EF4-FFF2-40B4-BE49-F238E27FC236}">
                <a16:creationId xmlns:a16="http://schemas.microsoft.com/office/drawing/2014/main" id="{9393ABEA-A1FC-84D3-B1D7-0106BC29308B}"/>
              </a:ext>
            </a:extLst>
          </p:cNvPr>
          <p:cNvSpPr/>
          <p:nvPr/>
        </p:nvSpPr>
        <p:spPr>
          <a:xfrm>
            <a:off x="8231727" y="4406081"/>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8" name="Bildobjekt 27" descr="En bild som visar Grafik, logotyp, symbol, skiss&#10;&#10;Automatiskt genererad beskrivning">
            <a:extLst>
              <a:ext uri="{FF2B5EF4-FFF2-40B4-BE49-F238E27FC236}">
                <a16:creationId xmlns:a16="http://schemas.microsoft.com/office/drawing/2014/main" id="{4F126974-3051-A1AC-98CC-3FE15B0397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9519534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905622-E776-8AA7-4B58-5EA6371B5784}"/>
              </a:ext>
            </a:extLst>
          </p:cNvPr>
          <p:cNvSpPr>
            <a:spLocks noGrp="1"/>
          </p:cNvSpPr>
          <p:nvPr>
            <p:ph type="title"/>
          </p:nvPr>
        </p:nvSpPr>
        <p:spPr/>
        <p:txBody>
          <a:bodyPr>
            <a:normAutofit/>
          </a:bodyPr>
          <a:lstStyle/>
          <a:p>
            <a:pPr algn="ctr"/>
            <a:r>
              <a:rPr lang="sv-SE" b="1" dirty="0"/>
              <a:t>Offensiv mittfältare</a:t>
            </a:r>
            <a:br>
              <a:rPr lang="sv-SE" b="1" dirty="0"/>
            </a:br>
            <a:r>
              <a:rPr lang="sv-SE" b="1" dirty="0"/>
              <a:t>4-2-</a:t>
            </a:r>
            <a:r>
              <a:rPr lang="sv-SE" b="1" dirty="0">
                <a:solidFill>
                  <a:srgbClr val="FF0000"/>
                </a:solidFill>
              </a:rPr>
              <a:t>3</a:t>
            </a:r>
            <a:r>
              <a:rPr lang="sv-SE" b="1" dirty="0"/>
              <a:t>-1</a:t>
            </a:r>
          </a:p>
        </p:txBody>
      </p:sp>
      <p:sp>
        <p:nvSpPr>
          <p:cNvPr id="3" name="Platshållare för innehåll 2">
            <a:extLst>
              <a:ext uri="{FF2B5EF4-FFF2-40B4-BE49-F238E27FC236}">
                <a16:creationId xmlns:a16="http://schemas.microsoft.com/office/drawing/2014/main" id="{0E18A254-F7CA-5EDD-7998-22F7BF852E96}"/>
              </a:ext>
            </a:extLst>
          </p:cNvPr>
          <p:cNvSpPr>
            <a:spLocks noGrp="1"/>
          </p:cNvSpPr>
          <p:nvPr>
            <p:ph idx="1"/>
          </p:nvPr>
        </p:nvSpPr>
        <p:spPr>
          <a:xfrm>
            <a:off x="979100" y="2141537"/>
            <a:ext cx="10233800" cy="4351338"/>
          </a:xfrm>
        </p:spPr>
        <p:txBody>
          <a:bodyPr/>
          <a:lstStyle/>
          <a:p>
            <a:r>
              <a:rPr lang="sv-SE" dirty="0"/>
              <a:t>Rollen</a:t>
            </a:r>
          </a:p>
          <a:p>
            <a:endParaRPr lang="sv-SE" dirty="0"/>
          </a:p>
          <a:p>
            <a:r>
              <a:rPr lang="sv-SE" dirty="0"/>
              <a:t>Defensiva ansvaret</a:t>
            </a:r>
            <a:br>
              <a:rPr lang="sv-SE" dirty="0"/>
            </a:br>
            <a:r>
              <a:rPr lang="sv-SE" dirty="0"/>
              <a:t>- Gummibandet</a:t>
            </a:r>
          </a:p>
          <a:p>
            <a:endParaRPr lang="sv-SE" dirty="0"/>
          </a:p>
          <a:p>
            <a:r>
              <a:rPr lang="sv-SE" dirty="0"/>
              <a:t>Offensivt</a:t>
            </a:r>
          </a:p>
          <a:p>
            <a:endParaRPr lang="sv-SE" dirty="0"/>
          </a:p>
          <a:p>
            <a:r>
              <a:rPr lang="sv-SE" dirty="0"/>
              <a:t>Presspelet</a:t>
            </a:r>
            <a:br>
              <a:rPr lang="sv-SE" dirty="0"/>
            </a:br>
            <a:r>
              <a:rPr lang="sv-SE" dirty="0"/>
              <a:t>- Insparkar</a:t>
            </a:r>
          </a:p>
        </p:txBody>
      </p:sp>
      <p:pic>
        <p:nvPicPr>
          <p:cNvPr id="5" name="Bildobjekt 4" descr="En bild som visar Grafik, logotyp, symbol, skiss&#10;&#10;Automatiskt genererad beskrivning">
            <a:extLst>
              <a:ext uri="{FF2B5EF4-FFF2-40B4-BE49-F238E27FC236}">
                <a16:creationId xmlns:a16="http://schemas.microsoft.com/office/drawing/2014/main" id="{49AFBF9D-194A-512D-BDEB-8BE85C58AD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581944234"/>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219629"/>
            <a:ext cx="10515600" cy="945735"/>
          </a:xfrm>
        </p:spPr>
        <p:txBody>
          <a:bodyPr>
            <a:normAutofit fontScale="90000"/>
          </a:bodyPr>
          <a:lstStyle/>
          <a:p>
            <a:pPr algn="ctr"/>
            <a:r>
              <a:rPr lang="sv-SE" sz="4800" b="1" dirty="0"/>
              <a:t>Mittfältare</a:t>
            </a:r>
            <a:br>
              <a:rPr lang="sv-SE" sz="4800" b="1" dirty="0"/>
            </a:br>
            <a:r>
              <a:rPr lang="sv-SE" sz="4000" i="1" dirty="0"/>
              <a:t>Gummibandet</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5047227" y="418129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5023320" y="334686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6037583" y="463244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6068200" y="379156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6041875" y="2989082"/>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7300350" y="3791569"/>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4143156" y="2561634"/>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4143153" y="499419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4154712" y="418028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4143154" y="340250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7566790" y="266649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7566790" y="340250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7566789" y="414970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7566789" y="48598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6457914" y="350736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457914" y="422528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6267517" y="542890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4475100" y="419635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4475100" y="338680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6161875" y="22874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Ellips 27">
            <a:extLst>
              <a:ext uri="{FF2B5EF4-FFF2-40B4-BE49-F238E27FC236}">
                <a16:creationId xmlns:a16="http://schemas.microsoft.com/office/drawing/2014/main" id="{0DB95DD0-8C40-36CA-B2C8-AEC4ED7E457B}"/>
              </a:ext>
            </a:extLst>
          </p:cNvPr>
          <p:cNvSpPr/>
          <p:nvPr/>
        </p:nvSpPr>
        <p:spPr>
          <a:xfrm>
            <a:off x="5933406" y="2898186"/>
            <a:ext cx="407669" cy="387278"/>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3" name="Ellips 2">
            <a:extLst>
              <a:ext uri="{FF2B5EF4-FFF2-40B4-BE49-F238E27FC236}">
                <a16:creationId xmlns:a16="http://schemas.microsoft.com/office/drawing/2014/main" id="{E77B2EDF-0452-178B-B4D1-651826E31DA0}"/>
              </a:ext>
            </a:extLst>
          </p:cNvPr>
          <p:cNvSpPr/>
          <p:nvPr/>
        </p:nvSpPr>
        <p:spPr>
          <a:xfrm>
            <a:off x="5958040" y="3696772"/>
            <a:ext cx="407669" cy="387278"/>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29" name="Ellips 28">
            <a:extLst>
              <a:ext uri="{FF2B5EF4-FFF2-40B4-BE49-F238E27FC236}">
                <a16:creationId xmlns:a16="http://schemas.microsoft.com/office/drawing/2014/main" id="{B53CD537-CE24-C401-748F-E61DD534E84D}"/>
              </a:ext>
            </a:extLst>
          </p:cNvPr>
          <p:cNvSpPr/>
          <p:nvPr/>
        </p:nvSpPr>
        <p:spPr>
          <a:xfrm>
            <a:off x="5943042" y="4543663"/>
            <a:ext cx="407669" cy="387278"/>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pic>
        <p:nvPicPr>
          <p:cNvPr id="30" name="Bildobjekt 29" descr="En bild som visar Grafik, logotyp, symbol, skiss&#10;&#10;Automatiskt genererad beskrivning">
            <a:extLst>
              <a:ext uri="{FF2B5EF4-FFF2-40B4-BE49-F238E27FC236}">
                <a16:creationId xmlns:a16="http://schemas.microsoft.com/office/drawing/2014/main" id="{0EBD0B80-AD20-67DF-07AD-1BB0D5F391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839858522"/>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219629"/>
            <a:ext cx="10515600" cy="945735"/>
          </a:xfrm>
        </p:spPr>
        <p:txBody>
          <a:bodyPr>
            <a:normAutofit fontScale="90000"/>
          </a:bodyPr>
          <a:lstStyle/>
          <a:p>
            <a:pPr algn="ctr"/>
            <a:r>
              <a:rPr lang="sv-SE" sz="4800" b="1" dirty="0"/>
              <a:t>Mittfältare</a:t>
            </a:r>
            <a:br>
              <a:rPr lang="sv-SE" sz="4800" b="1" dirty="0"/>
            </a:br>
            <a:r>
              <a:rPr lang="sv-SE" sz="4000" i="1" dirty="0"/>
              <a:t>Gummibandet</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5014005" y="3644296"/>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4799773" y="300398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rot="2328465">
            <a:off x="6057518" y="350736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rot="17485252">
            <a:off x="5794671" y="307523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rot="16845598">
            <a:off x="5697562" y="2532924"/>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7168829" y="3184211"/>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4143156" y="2561634"/>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4735638" y="4728016"/>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4320094" y="3879948"/>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4143154" y="340250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6982917" y="2661792"/>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7125364" y="339393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7025706" y="417395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7082574" y="46231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5325858" y="3003980"/>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686031" y="3632291"/>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5660655" y="4889327"/>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4567392" y="382195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4564635" y="3003980"/>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5402021" y="206851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Ellips 29">
            <a:extLst>
              <a:ext uri="{FF2B5EF4-FFF2-40B4-BE49-F238E27FC236}">
                <a16:creationId xmlns:a16="http://schemas.microsoft.com/office/drawing/2014/main" id="{F14D72A2-C397-E736-D7EE-4492264C5DD0}"/>
              </a:ext>
            </a:extLst>
          </p:cNvPr>
          <p:cNvSpPr/>
          <p:nvPr/>
        </p:nvSpPr>
        <p:spPr>
          <a:xfrm>
            <a:off x="6807537" y="2766654"/>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2" name="Rak koppling 31">
            <a:extLst>
              <a:ext uri="{FF2B5EF4-FFF2-40B4-BE49-F238E27FC236}">
                <a16:creationId xmlns:a16="http://schemas.microsoft.com/office/drawing/2014/main" id="{A7B28959-2631-F918-13EF-8DAB40C03AB7}"/>
              </a:ext>
            </a:extLst>
          </p:cNvPr>
          <p:cNvCxnSpPr>
            <a:stCxn id="9" idx="2"/>
            <a:endCxn id="8" idx="7"/>
          </p:cNvCxnSpPr>
          <p:nvPr/>
        </p:nvCxnSpPr>
        <p:spPr>
          <a:xfrm>
            <a:off x="5778615" y="2735693"/>
            <a:ext cx="72425" cy="3517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ak koppling 32">
            <a:extLst>
              <a:ext uri="{FF2B5EF4-FFF2-40B4-BE49-F238E27FC236}">
                <a16:creationId xmlns:a16="http://schemas.microsoft.com/office/drawing/2014/main" id="{D7F34410-C103-20E2-4539-85612C1E3E4A}"/>
              </a:ext>
            </a:extLst>
          </p:cNvPr>
          <p:cNvCxnSpPr>
            <a:cxnSpLocks/>
            <a:stCxn id="8" idx="3"/>
            <a:endCxn id="7" idx="2"/>
          </p:cNvCxnSpPr>
          <p:nvPr/>
        </p:nvCxnSpPr>
        <p:spPr>
          <a:xfrm>
            <a:off x="5937619" y="3272783"/>
            <a:ext cx="141898" cy="2769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Bildobjekt 2" descr="En bild som visar Grafik, logotyp, symbol, skiss&#10;&#10;Automatiskt genererad beskrivning">
            <a:extLst>
              <a:ext uri="{FF2B5EF4-FFF2-40B4-BE49-F238E27FC236}">
                <a16:creationId xmlns:a16="http://schemas.microsoft.com/office/drawing/2014/main" id="{4528AAF7-A215-E388-2938-E05361A75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930708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219629"/>
            <a:ext cx="10515600" cy="945735"/>
          </a:xfrm>
        </p:spPr>
        <p:txBody>
          <a:bodyPr>
            <a:normAutofit fontScale="90000"/>
          </a:bodyPr>
          <a:lstStyle/>
          <a:p>
            <a:pPr algn="ctr"/>
            <a:r>
              <a:rPr lang="sv-SE" sz="4800" b="1" dirty="0"/>
              <a:t>Mittfältare</a:t>
            </a:r>
            <a:br>
              <a:rPr lang="sv-SE" sz="4800" b="1" dirty="0"/>
            </a:br>
            <a:r>
              <a:rPr lang="sv-SE" sz="4000" i="1" dirty="0"/>
              <a:t>Gummibandet</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5068558" y="3527428"/>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5084473" y="2974486"/>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rot="2328465">
            <a:off x="5785309" y="4071438"/>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rot="18897790">
            <a:off x="5680977" y="3539434"/>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rot="16845598">
            <a:off x="5825598" y="303411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7168829" y="3184211"/>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4143156" y="2561634"/>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4735638" y="4728016"/>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4320094" y="3879948"/>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4143154" y="340250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6982917" y="2661792"/>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7125364" y="339393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7025706" y="417395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7082574" y="46231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5325858" y="3003980"/>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686031" y="3632291"/>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5660655" y="4889327"/>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5099427" y="3984810"/>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4564635" y="3003980"/>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5402021" y="206851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Ellips 29">
            <a:extLst>
              <a:ext uri="{FF2B5EF4-FFF2-40B4-BE49-F238E27FC236}">
                <a16:creationId xmlns:a16="http://schemas.microsoft.com/office/drawing/2014/main" id="{F14D72A2-C397-E736-D7EE-4492264C5DD0}"/>
              </a:ext>
            </a:extLst>
          </p:cNvPr>
          <p:cNvSpPr/>
          <p:nvPr/>
        </p:nvSpPr>
        <p:spPr>
          <a:xfrm>
            <a:off x="6568082" y="3694199"/>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2" name="Rak koppling 31">
            <a:extLst>
              <a:ext uri="{FF2B5EF4-FFF2-40B4-BE49-F238E27FC236}">
                <a16:creationId xmlns:a16="http://schemas.microsoft.com/office/drawing/2014/main" id="{A7B28959-2631-F918-13EF-8DAB40C03AB7}"/>
              </a:ext>
            </a:extLst>
          </p:cNvPr>
          <p:cNvCxnSpPr>
            <a:stCxn id="9" idx="2"/>
            <a:endCxn id="8" idx="7"/>
          </p:cNvCxnSpPr>
          <p:nvPr/>
        </p:nvCxnSpPr>
        <p:spPr>
          <a:xfrm flipH="1">
            <a:off x="5777968" y="3236888"/>
            <a:ext cx="128683" cy="3051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ak koppling 32">
            <a:extLst>
              <a:ext uri="{FF2B5EF4-FFF2-40B4-BE49-F238E27FC236}">
                <a16:creationId xmlns:a16="http://schemas.microsoft.com/office/drawing/2014/main" id="{D7F34410-C103-20E2-4539-85612C1E3E4A}"/>
              </a:ext>
            </a:extLst>
          </p:cNvPr>
          <p:cNvCxnSpPr>
            <a:cxnSpLocks/>
            <a:stCxn id="8" idx="3"/>
            <a:endCxn id="7" idx="2"/>
          </p:cNvCxnSpPr>
          <p:nvPr/>
        </p:nvCxnSpPr>
        <p:spPr>
          <a:xfrm>
            <a:off x="5783303" y="3746555"/>
            <a:ext cx="24005" cy="3672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Bildobjekt 2" descr="En bild som visar Grafik, logotyp, symbol, skiss&#10;&#10;Automatiskt genererad beskrivning">
            <a:extLst>
              <a:ext uri="{FF2B5EF4-FFF2-40B4-BE49-F238E27FC236}">
                <a16:creationId xmlns:a16="http://schemas.microsoft.com/office/drawing/2014/main" id="{DB3413D6-60E1-6668-C08E-B1BC84FCF1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498842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219629"/>
            <a:ext cx="10515600" cy="945735"/>
          </a:xfrm>
        </p:spPr>
        <p:txBody>
          <a:bodyPr>
            <a:normAutofit fontScale="90000"/>
          </a:bodyPr>
          <a:lstStyle/>
          <a:p>
            <a:pPr algn="ctr"/>
            <a:r>
              <a:rPr lang="sv-SE" sz="4800" b="1" dirty="0"/>
              <a:t>Mittfältare</a:t>
            </a:r>
            <a:br>
              <a:rPr lang="sv-SE" sz="4800" b="1" dirty="0"/>
            </a:br>
            <a:r>
              <a:rPr lang="sv-SE" sz="4000" i="1" dirty="0"/>
              <a:t>Gummibandet</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5068558" y="3527428"/>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5084473" y="2974486"/>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rot="2328465">
            <a:off x="5785309" y="4071438"/>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rot="18897790">
            <a:off x="5641930" y="3739068"/>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rot="16845598">
            <a:off x="5825598" y="303411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6785688" y="3429000"/>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4143156" y="2561634"/>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4735638" y="4728016"/>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4320094" y="3879948"/>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4143154" y="340250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6982917" y="2661792"/>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7125364" y="339393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7025706" y="417395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7082574" y="46231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5325858" y="3003980"/>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686031" y="3632291"/>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5660655" y="4889327"/>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5099427" y="3984810"/>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4564635" y="3003980"/>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5402021" y="206851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Ellips 29">
            <a:extLst>
              <a:ext uri="{FF2B5EF4-FFF2-40B4-BE49-F238E27FC236}">
                <a16:creationId xmlns:a16="http://schemas.microsoft.com/office/drawing/2014/main" id="{F14D72A2-C397-E736-D7EE-4492264C5DD0}"/>
              </a:ext>
            </a:extLst>
          </p:cNvPr>
          <p:cNvSpPr/>
          <p:nvPr/>
        </p:nvSpPr>
        <p:spPr>
          <a:xfrm>
            <a:off x="5760312" y="3821955"/>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2" name="Rak koppling 31">
            <a:extLst>
              <a:ext uri="{FF2B5EF4-FFF2-40B4-BE49-F238E27FC236}">
                <a16:creationId xmlns:a16="http://schemas.microsoft.com/office/drawing/2014/main" id="{A7B28959-2631-F918-13EF-8DAB40C03AB7}"/>
              </a:ext>
            </a:extLst>
          </p:cNvPr>
          <p:cNvCxnSpPr>
            <a:stCxn id="9" idx="2"/>
            <a:endCxn id="8" idx="7"/>
          </p:cNvCxnSpPr>
          <p:nvPr/>
        </p:nvCxnSpPr>
        <p:spPr>
          <a:xfrm flipH="1">
            <a:off x="5738921" y="3236888"/>
            <a:ext cx="167730" cy="5047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ak koppling 32">
            <a:extLst>
              <a:ext uri="{FF2B5EF4-FFF2-40B4-BE49-F238E27FC236}">
                <a16:creationId xmlns:a16="http://schemas.microsoft.com/office/drawing/2014/main" id="{D7F34410-C103-20E2-4539-85612C1E3E4A}"/>
              </a:ext>
            </a:extLst>
          </p:cNvPr>
          <p:cNvCxnSpPr>
            <a:cxnSpLocks/>
            <a:stCxn id="8" idx="3"/>
            <a:endCxn id="7" idx="2"/>
          </p:cNvCxnSpPr>
          <p:nvPr/>
        </p:nvCxnSpPr>
        <p:spPr>
          <a:xfrm>
            <a:off x="5744256" y="3946189"/>
            <a:ext cx="63052" cy="1676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Bildobjekt 2" descr="En bild som visar Grafik, logotyp, symbol, skiss&#10;&#10;Automatiskt genererad beskrivning">
            <a:extLst>
              <a:ext uri="{FF2B5EF4-FFF2-40B4-BE49-F238E27FC236}">
                <a16:creationId xmlns:a16="http://schemas.microsoft.com/office/drawing/2014/main" id="{AE4748BB-0392-8CF4-34FC-ED100DA86B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4050308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09519F-54C2-7CD4-BC29-B62A24E5593C}"/>
              </a:ext>
            </a:extLst>
          </p:cNvPr>
          <p:cNvSpPr>
            <a:spLocks noGrp="1"/>
          </p:cNvSpPr>
          <p:nvPr>
            <p:ph type="title"/>
          </p:nvPr>
        </p:nvSpPr>
        <p:spPr/>
        <p:txBody>
          <a:bodyPr>
            <a:normAutofit/>
          </a:bodyPr>
          <a:lstStyle/>
          <a:p>
            <a:pPr algn="ctr"/>
            <a:r>
              <a:rPr lang="sv-SE" sz="4000" b="1" dirty="0">
                <a:solidFill>
                  <a:schemeClr val="tx1"/>
                </a:solidFill>
              </a:rPr>
              <a:t>Matchinfo</a:t>
            </a:r>
          </a:p>
        </p:txBody>
      </p:sp>
      <p:sp>
        <p:nvSpPr>
          <p:cNvPr id="3" name="Platshållare för innehåll 2">
            <a:extLst>
              <a:ext uri="{FF2B5EF4-FFF2-40B4-BE49-F238E27FC236}">
                <a16:creationId xmlns:a16="http://schemas.microsoft.com/office/drawing/2014/main" id="{88FA9367-FCE4-04A6-F48C-B957B5DF4C23}"/>
              </a:ext>
            </a:extLst>
          </p:cNvPr>
          <p:cNvSpPr>
            <a:spLocks noGrp="1"/>
          </p:cNvSpPr>
          <p:nvPr>
            <p:ph idx="1"/>
          </p:nvPr>
        </p:nvSpPr>
        <p:spPr>
          <a:xfrm>
            <a:off x="1179512" y="1420446"/>
            <a:ext cx="8915400" cy="5106572"/>
          </a:xfrm>
        </p:spPr>
        <p:txBody>
          <a:bodyPr>
            <a:normAutofit/>
          </a:bodyPr>
          <a:lstStyle/>
          <a:p>
            <a:pPr>
              <a:buFont typeface="Wingdings" panose="05000000000000000000" pitchFamily="2" charset="2"/>
              <a:buChar char="v"/>
            </a:pPr>
            <a:r>
              <a:rPr lang="sv-SE" b="1" dirty="0">
                <a:solidFill>
                  <a:schemeClr val="tx1"/>
                </a:solidFill>
              </a:rPr>
              <a:t>Hemmamatcher</a:t>
            </a:r>
            <a:endParaRPr lang="sv-SE" sz="1800" b="1" dirty="0">
              <a:solidFill>
                <a:schemeClr val="tx1"/>
              </a:solidFill>
            </a:endParaRPr>
          </a:p>
          <a:p>
            <a:pPr>
              <a:buFont typeface="Arial" panose="020B0604020202020204" pitchFamily="34" charset="0"/>
              <a:buChar char="•"/>
            </a:pPr>
            <a:r>
              <a:rPr lang="sv-SE" sz="1800" dirty="0">
                <a:solidFill>
                  <a:schemeClr val="tx1"/>
                </a:solidFill>
              </a:rPr>
              <a:t>Vi ses 70 min innan matchstart för att kunna byta om i lugn &amp; ro samtidigt som vi kan gå igenom taktik i god tid innan vi går ut på planen. Genomgångarna kommer att genomföras i konferensrummet.</a:t>
            </a:r>
          </a:p>
          <a:p>
            <a:pPr>
              <a:buFont typeface="Arial" panose="020B0604020202020204" pitchFamily="34" charset="0"/>
              <a:buChar char="•"/>
            </a:pPr>
            <a:r>
              <a:rPr lang="sv-SE" sz="1800" dirty="0">
                <a:solidFill>
                  <a:schemeClr val="tx1"/>
                </a:solidFill>
              </a:rPr>
              <a:t>Därefter går ni ner och byter om medans ledare förbereder uppvärmningen.</a:t>
            </a:r>
          </a:p>
          <a:p>
            <a:pPr>
              <a:buFont typeface="Wingdings" panose="05000000000000000000" pitchFamily="2" charset="2"/>
              <a:buChar char="v"/>
            </a:pPr>
            <a:endParaRPr lang="sv-SE" b="1" dirty="0">
              <a:solidFill>
                <a:schemeClr val="tx1"/>
              </a:solidFill>
            </a:endParaRPr>
          </a:p>
          <a:p>
            <a:pPr>
              <a:buFont typeface="Wingdings" panose="05000000000000000000" pitchFamily="2" charset="2"/>
              <a:buChar char="v"/>
            </a:pPr>
            <a:r>
              <a:rPr lang="sv-SE" b="1" dirty="0">
                <a:solidFill>
                  <a:schemeClr val="tx1"/>
                </a:solidFill>
              </a:rPr>
              <a:t>Bortamatcher</a:t>
            </a:r>
          </a:p>
          <a:p>
            <a:pPr>
              <a:buFont typeface="Arial" panose="020B0604020202020204" pitchFamily="34" charset="0"/>
              <a:buChar char="•"/>
            </a:pPr>
            <a:r>
              <a:rPr lang="sv-SE" sz="1800" dirty="0">
                <a:solidFill>
                  <a:schemeClr val="tx1"/>
                </a:solidFill>
              </a:rPr>
              <a:t>Alltid samling på hovet för taktikgenomgång. Därefter åker vi i samlad trupp till matchen, jag tänker att vid längre bortamatcher så tar vi en matchpromenad om det är bra väder. </a:t>
            </a:r>
            <a:br>
              <a:rPr lang="sv-SE" sz="1800" i="1" dirty="0">
                <a:solidFill>
                  <a:schemeClr val="tx1"/>
                </a:solidFill>
              </a:rPr>
            </a:br>
            <a:r>
              <a:rPr lang="sv-SE" sz="1800" dirty="0">
                <a:solidFill>
                  <a:schemeClr val="tx1"/>
                </a:solidFill>
              </a:rPr>
              <a:t>Ankomst runt 1 timme innan matchstart för att byta om och ett eventuellt kort snack innan vi går ut och värmer. </a:t>
            </a:r>
          </a:p>
        </p:txBody>
      </p:sp>
      <p:pic>
        <p:nvPicPr>
          <p:cNvPr id="4" name="Bildobjekt 3" descr="En bild som visar Grafik, logotyp, symbol, skiss&#10;&#10;Automatiskt genererad beskrivning">
            <a:extLst>
              <a:ext uri="{FF2B5EF4-FFF2-40B4-BE49-F238E27FC236}">
                <a16:creationId xmlns:a16="http://schemas.microsoft.com/office/drawing/2014/main" id="{A334E033-A720-C40B-CBB7-7676AE73DD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3618283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219629"/>
            <a:ext cx="10515600" cy="945735"/>
          </a:xfrm>
        </p:spPr>
        <p:txBody>
          <a:bodyPr>
            <a:normAutofit fontScale="90000"/>
          </a:bodyPr>
          <a:lstStyle/>
          <a:p>
            <a:pPr algn="ctr"/>
            <a:r>
              <a:rPr lang="sv-SE" sz="4800" b="1" dirty="0"/>
              <a:t>Mittfältare</a:t>
            </a:r>
            <a:br>
              <a:rPr lang="sv-SE" sz="4800" b="1" dirty="0"/>
            </a:br>
            <a:r>
              <a:rPr lang="sv-SE" sz="4000" i="1" dirty="0"/>
              <a:t>Insparkar – Trigger point</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6954913" y="353508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6800163" y="260309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7979401" y="3847664"/>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7780085" y="321927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7979402" y="2667884"/>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8346440" y="4133053"/>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7036083" y="2111129"/>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6498374" y="4245612"/>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5961355" y="373428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5861697" y="300954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8732779" y="203455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9165896" y="2895239"/>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8932094" y="4239180"/>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9193645" y="518822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374572" y="3785548"/>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7044223" y="2600029"/>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7144591" y="321927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7443564" y="435047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6210849" y="375753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6100362" y="3009549"/>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7385544" y="203455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Ellips 29">
            <a:extLst>
              <a:ext uri="{FF2B5EF4-FFF2-40B4-BE49-F238E27FC236}">
                <a16:creationId xmlns:a16="http://schemas.microsoft.com/office/drawing/2014/main" id="{3046B79C-3A24-85A0-CE55-E25FB51B486D}"/>
              </a:ext>
            </a:extLst>
          </p:cNvPr>
          <p:cNvSpPr/>
          <p:nvPr/>
        </p:nvSpPr>
        <p:spPr>
          <a:xfrm>
            <a:off x="9241644" y="3675926"/>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1" name="Rak pilkoppling 30">
            <a:extLst>
              <a:ext uri="{FF2B5EF4-FFF2-40B4-BE49-F238E27FC236}">
                <a16:creationId xmlns:a16="http://schemas.microsoft.com/office/drawing/2014/main" id="{8A96005E-225E-405A-5CB7-63DC82C11EC9}"/>
              </a:ext>
            </a:extLst>
          </p:cNvPr>
          <p:cNvCxnSpPr>
            <a:cxnSpLocks/>
          </p:cNvCxnSpPr>
          <p:nvPr/>
        </p:nvCxnSpPr>
        <p:spPr>
          <a:xfrm flipH="1" flipV="1">
            <a:off x="9165896" y="3114411"/>
            <a:ext cx="139539" cy="56151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3" name="Ellips 32">
            <a:extLst>
              <a:ext uri="{FF2B5EF4-FFF2-40B4-BE49-F238E27FC236}">
                <a16:creationId xmlns:a16="http://schemas.microsoft.com/office/drawing/2014/main" id="{055DA7D4-88BC-B312-F964-220B251D0FF1}"/>
              </a:ext>
            </a:extLst>
          </p:cNvPr>
          <p:cNvSpPr/>
          <p:nvPr/>
        </p:nvSpPr>
        <p:spPr>
          <a:xfrm>
            <a:off x="7877506" y="2579107"/>
            <a:ext cx="407669" cy="387278"/>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34" name="Ellips 33">
            <a:extLst>
              <a:ext uri="{FF2B5EF4-FFF2-40B4-BE49-F238E27FC236}">
                <a16:creationId xmlns:a16="http://schemas.microsoft.com/office/drawing/2014/main" id="{11927AD0-F5F4-94D5-FAA3-5033C6CCDD74}"/>
              </a:ext>
            </a:extLst>
          </p:cNvPr>
          <p:cNvSpPr/>
          <p:nvPr/>
        </p:nvSpPr>
        <p:spPr>
          <a:xfrm>
            <a:off x="7678933" y="3147805"/>
            <a:ext cx="407669" cy="387278"/>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35" name="Ellips 34">
            <a:extLst>
              <a:ext uri="{FF2B5EF4-FFF2-40B4-BE49-F238E27FC236}">
                <a16:creationId xmlns:a16="http://schemas.microsoft.com/office/drawing/2014/main" id="{63C5808E-2C22-751D-8C57-F84CEEA943F3}"/>
              </a:ext>
            </a:extLst>
          </p:cNvPr>
          <p:cNvSpPr/>
          <p:nvPr/>
        </p:nvSpPr>
        <p:spPr>
          <a:xfrm>
            <a:off x="7900897" y="3759610"/>
            <a:ext cx="407669" cy="387278"/>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pic>
        <p:nvPicPr>
          <p:cNvPr id="3" name="Bildobjekt 2" descr="En bild som visar Grafik, logotyp, symbol, skiss&#10;&#10;Automatiskt genererad beskrivning">
            <a:extLst>
              <a:ext uri="{FF2B5EF4-FFF2-40B4-BE49-F238E27FC236}">
                <a16:creationId xmlns:a16="http://schemas.microsoft.com/office/drawing/2014/main" id="{69D44EF1-74FA-FD16-79AA-8BB086C688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484552016"/>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219629"/>
            <a:ext cx="10515600" cy="945735"/>
          </a:xfrm>
        </p:spPr>
        <p:txBody>
          <a:bodyPr>
            <a:normAutofit fontScale="90000"/>
          </a:bodyPr>
          <a:lstStyle/>
          <a:p>
            <a:pPr algn="ctr"/>
            <a:r>
              <a:rPr lang="sv-SE" sz="4800" b="1" dirty="0"/>
              <a:t>Mittfältare</a:t>
            </a:r>
            <a:br>
              <a:rPr lang="sv-SE" sz="4800" b="1" dirty="0"/>
            </a:br>
            <a:r>
              <a:rPr lang="sv-SE" sz="4000" i="1" dirty="0"/>
              <a:t>Insparkar – Trigger point</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7084994" y="3096756"/>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7186227" y="256669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8109456" y="361223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8188820" y="3114411"/>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8144087" y="256669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8819034" y="3734282"/>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7036083" y="2111129"/>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6498374" y="4245612"/>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5961355" y="373428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5861697" y="300954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8732779" y="203455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9165896" y="2895239"/>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8932094" y="4239180"/>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9193645" y="518822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374572" y="3785548"/>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7430782" y="263774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7323658" y="308059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7443564" y="435047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6210849" y="375753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6100362" y="3009549"/>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7385544" y="203455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Ellips 29">
            <a:extLst>
              <a:ext uri="{FF2B5EF4-FFF2-40B4-BE49-F238E27FC236}">
                <a16:creationId xmlns:a16="http://schemas.microsoft.com/office/drawing/2014/main" id="{3046B79C-3A24-85A0-CE55-E25FB51B486D}"/>
              </a:ext>
            </a:extLst>
          </p:cNvPr>
          <p:cNvSpPr/>
          <p:nvPr/>
        </p:nvSpPr>
        <p:spPr>
          <a:xfrm>
            <a:off x="9026524" y="2918491"/>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 name="Rak pilkoppling 2">
            <a:extLst>
              <a:ext uri="{FF2B5EF4-FFF2-40B4-BE49-F238E27FC236}">
                <a16:creationId xmlns:a16="http://schemas.microsoft.com/office/drawing/2014/main" id="{0ACD450B-9484-B8E6-E9EC-3B36CAF88C72}"/>
              </a:ext>
            </a:extLst>
          </p:cNvPr>
          <p:cNvCxnSpPr>
            <a:cxnSpLocks/>
          </p:cNvCxnSpPr>
          <p:nvPr/>
        </p:nvCxnSpPr>
        <p:spPr>
          <a:xfrm flipH="1" flipV="1">
            <a:off x="8889095" y="2390490"/>
            <a:ext cx="190153" cy="53690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Rak koppling 28">
            <a:extLst>
              <a:ext uri="{FF2B5EF4-FFF2-40B4-BE49-F238E27FC236}">
                <a16:creationId xmlns:a16="http://schemas.microsoft.com/office/drawing/2014/main" id="{189CAF7D-782B-FBE4-3121-7A08CC0B33E7}"/>
              </a:ext>
            </a:extLst>
          </p:cNvPr>
          <p:cNvCxnSpPr>
            <a:cxnSpLocks/>
            <a:stCxn id="9" idx="4"/>
            <a:endCxn id="8" idx="0"/>
          </p:cNvCxnSpPr>
          <p:nvPr/>
        </p:nvCxnSpPr>
        <p:spPr>
          <a:xfrm>
            <a:off x="8243746" y="2776424"/>
            <a:ext cx="44733" cy="3379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ak koppling 32">
            <a:extLst>
              <a:ext uri="{FF2B5EF4-FFF2-40B4-BE49-F238E27FC236}">
                <a16:creationId xmlns:a16="http://schemas.microsoft.com/office/drawing/2014/main" id="{C7FC8BAD-B7E3-F1C1-166F-46A590246FF8}"/>
              </a:ext>
            </a:extLst>
          </p:cNvPr>
          <p:cNvCxnSpPr>
            <a:cxnSpLocks/>
            <a:stCxn id="8" idx="4"/>
            <a:endCxn id="7" idx="0"/>
          </p:cNvCxnSpPr>
          <p:nvPr/>
        </p:nvCxnSpPr>
        <p:spPr>
          <a:xfrm flipH="1">
            <a:off x="8209115" y="3324136"/>
            <a:ext cx="79364" cy="2880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8" name="Bildobjekt 27" descr="En bild som visar Grafik, logotyp, symbol, skiss&#10;&#10;Automatiskt genererad beskrivning">
            <a:extLst>
              <a:ext uri="{FF2B5EF4-FFF2-40B4-BE49-F238E27FC236}">
                <a16:creationId xmlns:a16="http://schemas.microsoft.com/office/drawing/2014/main" id="{43442EF3-F2C0-BC3A-07A6-52BC9A3757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9803895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219629"/>
            <a:ext cx="10515600" cy="945735"/>
          </a:xfrm>
        </p:spPr>
        <p:txBody>
          <a:bodyPr>
            <a:normAutofit fontScale="90000"/>
          </a:bodyPr>
          <a:lstStyle/>
          <a:p>
            <a:pPr algn="ctr"/>
            <a:r>
              <a:rPr lang="sv-SE" sz="4800" b="1" dirty="0"/>
              <a:t>Mittfältare</a:t>
            </a:r>
            <a:br>
              <a:rPr lang="sv-SE" sz="4800" b="1" dirty="0"/>
            </a:br>
            <a:r>
              <a:rPr lang="sv-SE" sz="4000" i="1" dirty="0"/>
              <a:t>Insparkar – Trigger point</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7084994" y="3096756"/>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7186227" y="256669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8109456" y="361223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8188820" y="3114411"/>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8144087" y="256669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8819034" y="3734282"/>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7036083" y="2111129"/>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6498374" y="4245612"/>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5961355" y="373428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5861697" y="300954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8732779" y="203455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9165896" y="2895239"/>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8932094" y="4239180"/>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9193645" y="518822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374572" y="3785548"/>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7430782" y="263774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7323658" y="308059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7443564" y="435047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6210849" y="375753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6100362" y="3009549"/>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7385544" y="203455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Ellips 29">
            <a:extLst>
              <a:ext uri="{FF2B5EF4-FFF2-40B4-BE49-F238E27FC236}">
                <a16:creationId xmlns:a16="http://schemas.microsoft.com/office/drawing/2014/main" id="{3046B79C-3A24-85A0-CE55-E25FB51B486D}"/>
              </a:ext>
            </a:extLst>
          </p:cNvPr>
          <p:cNvSpPr/>
          <p:nvPr/>
        </p:nvSpPr>
        <p:spPr>
          <a:xfrm>
            <a:off x="8617362" y="2157634"/>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 name="Rak pilkoppling 2">
            <a:extLst>
              <a:ext uri="{FF2B5EF4-FFF2-40B4-BE49-F238E27FC236}">
                <a16:creationId xmlns:a16="http://schemas.microsoft.com/office/drawing/2014/main" id="{E5470167-3BA9-52AA-DC22-1DD7F2DCBEB6}"/>
              </a:ext>
            </a:extLst>
          </p:cNvPr>
          <p:cNvCxnSpPr>
            <a:cxnSpLocks/>
          </p:cNvCxnSpPr>
          <p:nvPr/>
        </p:nvCxnSpPr>
        <p:spPr>
          <a:xfrm flipV="1">
            <a:off x="8238388" y="2239244"/>
            <a:ext cx="101478" cy="33428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Rak pilkoppling 28">
            <a:extLst>
              <a:ext uri="{FF2B5EF4-FFF2-40B4-BE49-F238E27FC236}">
                <a16:creationId xmlns:a16="http://schemas.microsoft.com/office/drawing/2014/main" id="{A8F45E85-A32E-6623-B2B6-1895F2298386}"/>
              </a:ext>
            </a:extLst>
          </p:cNvPr>
          <p:cNvCxnSpPr>
            <a:cxnSpLocks/>
          </p:cNvCxnSpPr>
          <p:nvPr/>
        </p:nvCxnSpPr>
        <p:spPr>
          <a:xfrm flipV="1">
            <a:off x="8297987" y="2832957"/>
            <a:ext cx="101478" cy="33428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Rak pilkoppling 30">
            <a:extLst>
              <a:ext uri="{FF2B5EF4-FFF2-40B4-BE49-F238E27FC236}">
                <a16:creationId xmlns:a16="http://schemas.microsoft.com/office/drawing/2014/main" id="{5B5E7250-6799-A340-A3C5-74EE2FE1527F}"/>
              </a:ext>
            </a:extLst>
          </p:cNvPr>
          <p:cNvCxnSpPr>
            <a:cxnSpLocks/>
          </p:cNvCxnSpPr>
          <p:nvPr/>
        </p:nvCxnSpPr>
        <p:spPr>
          <a:xfrm flipV="1">
            <a:off x="8260721" y="3309014"/>
            <a:ext cx="101478" cy="33428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Rak koppling 31">
            <a:extLst>
              <a:ext uri="{FF2B5EF4-FFF2-40B4-BE49-F238E27FC236}">
                <a16:creationId xmlns:a16="http://schemas.microsoft.com/office/drawing/2014/main" id="{A6DCE76F-15BC-D198-C21A-AED698475B3E}"/>
              </a:ext>
            </a:extLst>
          </p:cNvPr>
          <p:cNvCxnSpPr>
            <a:cxnSpLocks/>
          </p:cNvCxnSpPr>
          <p:nvPr/>
        </p:nvCxnSpPr>
        <p:spPr>
          <a:xfrm>
            <a:off x="8243746" y="2776424"/>
            <a:ext cx="44733" cy="3379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ak koppling 32">
            <a:extLst>
              <a:ext uri="{FF2B5EF4-FFF2-40B4-BE49-F238E27FC236}">
                <a16:creationId xmlns:a16="http://schemas.microsoft.com/office/drawing/2014/main" id="{187FEACB-A2BC-4353-4A4A-B4B59EEBEE46}"/>
              </a:ext>
            </a:extLst>
          </p:cNvPr>
          <p:cNvCxnSpPr>
            <a:cxnSpLocks/>
            <a:stCxn id="8" idx="4"/>
            <a:endCxn id="7" idx="0"/>
          </p:cNvCxnSpPr>
          <p:nvPr/>
        </p:nvCxnSpPr>
        <p:spPr>
          <a:xfrm flipH="1">
            <a:off x="8209115" y="3324136"/>
            <a:ext cx="79364" cy="2880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8" name="Bildobjekt 27" descr="En bild som visar Grafik, logotyp, symbol, skiss&#10;&#10;Automatiskt genererad beskrivning">
            <a:extLst>
              <a:ext uri="{FF2B5EF4-FFF2-40B4-BE49-F238E27FC236}">
                <a16:creationId xmlns:a16="http://schemas.microsoft.com/office/drawing/2014/main" id="{7F4F2AF5-BA75-9E3A-DD53-6064792EE1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2628962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219629"/>
            <a:ext cx="10515600" cy="945735"/>
          </a:xfrm>
        </p:spPr>
        <p:txBody>
          <a:bodyPr>
            <a:normAutofit fontScale="90000"/>
          </a:bodyPr>
          <a:lstStyle/>
          <a:p>
            <a:pPr algn="ctr"/>
            <a:r>
              <a:rPr lang="sv-SE" sz="4800" b="1" dirty="0"/>
              <a:t>Mittfältare</a:t>
            </a:r>
            <a:br>
              <a:rPr lang="sv-SE" sz="4800" b="1" dirty="0"/>
            </a:br>
            <a:r>
              <a:rPr lang="sv-SE" sz="4000" i="1" dirty="0"/>
              <a:t>Insparkar – Trigger point</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7084994" y="3096756"/>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7186227" y="256669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8266497" y="3184864"/>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8099816" y="2671561"/>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8249074" y="2157634"/>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8961681" y="3116579"/>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7036083" y="2111129"/>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6498374" y="4245612"/>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5961355" y="373428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5861697" y="300954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8732779" y="203455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9165896" y="2895239"/>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8932094" y="4239180"/>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9193645" y="518822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374572" y="3785548"/>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7430782" y="263774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7323658" y="308059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7443564" y="435047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6210849" y="375753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6100362" y="3009549"/>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7385544" y="203455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Ellips 29">
            <a:extLst>
              <a:ext uri="{FF2B5EF4-FFF2-40B4-BE49-F238E27FC236}">
                <a16:creationId xmlns:a16="http://schemas.microsoft.com/office/drawing/2014/main" id="{3046B79C-3A24-85A0-CE55-E25FB51B486D}"/>
              </a:ext>
            </a:extLst>
          </p:cNvPr>
          <p:cNvSpPr/>
          <p:nvPr/>
        </p:nvSpPr>
        <p:spPr>
          <a:xfrm>
            <a:off x="8617362" y="2157634"/>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2" name="Rak koppling 31">
            <a:extLst>
              <a:ext uri="{FF2B5EF4-FFF2-40B4-BE49-F238E27FC236}">
                <a16:creationId xmlns:a16="http://schemas.microsoft.com/office/drawing/2014/main" id="{A6DCE76F-15BC-D198-C21A-AED698475B3E}"/>
              </a:ext>
            </a:extLst>
          </p:cNvPr>
          <p:cNvCxnSpPr>
            <a:cxnSpLocks/>
            <a:stCxn id="9" idx="4"/>
            <a:endCxn id="8" idx="0"/>
          </p:cNvCxnSpPr>
          <p:nvPr/>
        </p:nvCxnSpPr>
        <p:spPr>
          <a:xfrm flipH="1">
            <a:off x="8199475" y="2367359"/>
            <a:ext cx="149258" cy="3042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ak koppling 32">
            <a:extLst>
              <a:ext uri="{FF2B5EF4-FFF2-40B4-BE49-F238E27FC236}">
                <a16:creationId xmlns:a16="http://schemas.microsoft.com/office/drawing/2014/main" id="{187FEACB-A2BC-4353-4A4A-B4B59EEBEE46}"/>
              </a:ext>
            </a:extLst>
          </p:cNvPr>
          <p:cNvCxnSpPr>
            <a:cxnSpLocks/>
            <a:stCxn id="8" idx="4"/>
            <a:endCxn id="7" idx="0"/>
          </p:cNvCxnSpPr>
          <p:nvPr/>
        </p:nvCxnSpPr>
        <p:spPr>
          <a:xfrm>
            <a:off x="8199475" y="2881286"/>
            <a:ext cx="166681" cy="3035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Bildobjekt 2" descr="En bild som visar Grafik, logotyp, symbol, skiss&#10;&#10;Automatiskt genererad beskrivning">
            <a:extLst>
              <a:ext uri="{FF2B5EF4-FFF2-40B4-BE49-F238E27FC236}">
                <a16:creationId xmlns:a16="http://schemas.microsoft.com/office/drawing/2014/main" id="{301C2354-6713-180D-5016-EE57619EA7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4786795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7AA984-D6A6-517A-D59A-6DFA236D80CC}"/>
              </a:ext>
            </a:extLst>
          </p:cNvPr>
          <p:cNvSpPr>
            <a:spLocks noGrp="1"/>
          </p:cNvSpPr>
          <p:nvPr>
            <p:ph type="title"/>
          </p:nvPr>
        </p:nvSpPr>
        <p:spPr>
          <a:xfrm>
            <a:off x="838200" y="605269"/>
            <a:ext cx="10515600" cy="1325563"/>
          </a:xfrm>
        </p:spPr>
        <p:txBody>
          <a:bodyPr>
            <a:normAutofit fontScale="90000"/>
          </a:bodyPr>
          <a:lstStyle/>
          <a:p>
            <a:pPr algn="ctr"/>
            <a:r>
              <a:rPr lang="sv-SE" b="1" dirty="0"/>
              <a:t>Defensiv mittfältare</a:t>
            </a:r>
            <a:br>
              <a:rPr lang="sv-SE" b="1" dirty="0"/>
            </a:br>
            <a:r>
              <a:rPr lang="sv-SE" b="1" dirty="0"/>
              <a:t>4-</a:t>
            </a:r>
            <a:r>
              <a:rPr lang="sv-SE" b="1" dirty="0">
                <a:solidFill>
                  <a:srgbClr val="FF0000"/>
                </a:solidFill>
              </a:rPr>
              <a:t>2</a:t>
            </a:r>
            <a:r>
              <a:rPr lang="sv-SE" b="1" dirty="0"/>
              <a:t>-3-1</a:t>
            </a:r>
            <a:br>
              <a:rPr lang="sv-SE" b="1" dirty="0"/>
            </a:br>
            <a:r>
              <a:rPr lang="sv-SE" sz="4000" i="1" dirty="0">
                <a:solidFill>
                  <a:srgbClr val="FF0000"/>
                </a:solidFill>
              </a:rPr>
              <a:t>6:a</a:t>
            </a:r>
            <a:endParaRPr lang="sv-SE" i="1" dirty="0">
              <a:solidFill>
                <a:srgbClr val="FF0000"/>
              </a:solidFill>
            </a:endParaRPr>
          </a:p>
        </p:txBody>
      </p:sp>
      <p:sp>
        <p:nvSpPr>
          <p:cNvPr id="3" name="Platshållare för innehåll 2">
            <a:extLst>
              <a:ext uri="{FF2B5EF4-FFF2-40B4-BE49-F238E27FC236}">
                <a16:creationId xmlns:a16="http://schemas.microsoft.com/office/drawing/2014/main" id="{92BC933A-C223-0F24-65C8-C271014C8D73}"/>
              </a:ext>
            </a:extLst>
          </p:cNvPr>
          <p:cNvSpPr>
            <a:spLocks noGrp="1"/>
          </p:cNvSpPr>
          <p:nvPr>
            <p:ph idx="1"/>
          </p:nvPr>
        </p:nvSpPr>
        <p:spPr/>
        <p:txBody>
          <a:bodyPr>
            <a:normAutofit fontScale="92500" lnSpcReduction="10000"/>
          </a:bodyPr>
          <a:lstStyle/>
          <a:p>
            <a:r>
              <a:rPr lang="sv-SE" dirty="0"/>
              <a:t>Rollen</a:t>
            </a:r>
            <a:br>
              <a:rPr lang="sv-SE" dirty="0"/>
            </a:br>
            <a:r>
              <a:rPr lang="sv-SE" dirty="0"/>
              <a:t>- Kommunikation</a:t>
            </a:r>
          </a:p>
          <a:p>
            <a:endParaRPr lang="sv-SE" dirty="0"/>
          </a:p>
          <a:p>
            <a:r>
              <a:rPr lang="sv-SE" dirty="0"/>
              <a:t>Defensiva ansvaret </a:t>
            </a:r>
            <a:br>
              <a:rPr lang="sv-SE" dirty="0"/>
            </a:br>
            <a:r>
              <a:rPr lang="sv-SE" dirty="0"/>
              <a:t>- Mittbackarnas mur</a:t>
            </a:r>
          </a:p>
          <a:p>
            <a:endParaRPr lang="sv-SE" dirty="0"/>
          </a:p>
          <a:p>
            <a:r>
              <a:rPr lang="sv-SE" dirty="0"/>
              <a:t>Spelfördelare</a:t>
            </a:r>
          </a:p>
          <a:p>
            <a:endParaRPr lang="sv-SE" dirty="0"/>
          </a:p>
          <a:p>
            <a:r>
              <a:rPr lang="sv-SE" dirty="0"/>
              <a:t>Presspelet</a:t>
            </a:r>
            <a:br>
              <a:rPr lang="sv-SE" dirty="0"/>
            </a:br>
            <a:r>
              <a:rPr lang="sv-SE" dirty="0"/>
              <a:t>- Understöd</a:t>
            </a:r>
          </a:p>
        </p:txBody>
      </p:sp>
      <p:pic>
        <p:nvPicPr>
          <p:cNvPr id="5" name="Bild 4" descr="Gammal nyckel kontur">
            <a:extLst>
              <a:ext uri="{FF2B5EF4-FFF2-40B4-BE49-F238E27FC236}">
                <a16:creationId xmlns:a16="http://schemas.microsoft.com/office/drawing/2014/main" id="{65729B30-7FBC-A4B2-F96E-0611F87692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29559" y="2250850"/>
            <a:ext cx="623214" cy="623214"/>
          </a:xfrm>
          <a:prstGeom prst="rect">
            <a:avLst/>
          </a:prstGeom>
        </p:spPr>
      </p:pic>
      <p:pic>
        <p:nvPicPr>
          <p:cNvPr id="7" name="Bild 6" descr="Mopp och hink kontur">
            <a:extLst>
              <a:ext uri="{FF2B5EF4-FFF2-40B4-BE49-F238E27FC236}">
                <a16:creationId xmlns:a16="http://schemas.microsoft.com/office/drawing/2014/main" id="{C3CEF9F7-6E2A-F9EC-E9C3-C6ABC32E3F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29559" y="3280105"/>
            <a:ext cx="623214" cy="623214"/>
          </a:xfrm>
          <a:prstGeom prst="rect">
            <a:avLst/>
          </a:prstGeom>
        </p:spPr>
      </p:pic>
      <p:pic>
        <p:nvPicPr>
          <p:cNvPr id="4" name="Bildobjekt 3" descr="En bild som visar Grafik, logotyp, symbol, skiss&#10;&#10;Automatiskt genererad beskrivning">
            <a:extLst>
              <a:ext uri="{FF2B5EF4-FFF2-40B4-BE49-F238E27FC236}">
                <a16:creationId xmlns:a16="http://schemas.microsoft.com/office/drawing/2014/main" id="{B6570F5E-E66B-0230-07D3-A7913F44C1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299488743"/>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694519"/>
            <a:ext cx="10515600" cy="470845"/>
          </a:xfrm>
        </p:spPr>
        <p:txBody>
          <a:bodyPr>
            <a:normAutofit fontScale="90000"/>
          </a:bodyPr>
          <a:lstStyle/>
          <a:p>
            <a:pPr algn="ctr"/>
            <a:r>
              <a:rPr lang="sv-SE" sz="4800" b="1" dirty="0"/>
              <a:t>Defensiv Mittfältare</a:t>
            </a:r>
            <a:br>
              <a:rPr lang="sv-SE" sz="4800" b="1" dirty="0"/>
            </a:b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5047227" y="418129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5023320" y="334686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6037583" y="463244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6068200" y="379156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6041875" y="2989082"/>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7300350" y="3791569"/>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4143156" y="2561634"/>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4143153" y="499419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4154712" y="418028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4143154" y="340250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7566790" y="266649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7566790" y="340250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7566789" y="414970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7566789" y="48598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6457914" y="350736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457914" y="422528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6267517" y="542890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4475100" y="419635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4475100" y="338680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6161875" y="22874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Ellips 27">
            <a:extLst>
              <a:ext uri="{FF2B5EF4-FFF2-40B4-BE49-F238E27FC236}">
                <a16:creationId xmlns:a16="http://schemas.microsoft.com/office/drawing/2014/main" id="{0DB95DD0-8C40-36CA-B2C8-AEC4ED7E457B}"/>
              </a:ext>
            </a:extLst>
          </p:cNvPr>
          <p:cNvSpPr/>
          <p:nvPr/>
        </p:nvSpPr>
        <p:spPr>
          <a:xfrm>
            <a:off x="4928248" y="3276332"/>
            <a:ext cx="407669" cy="387278"/>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3" name="Ellips 2">
            <a:extLst>
              <a:ext uri="{FF2B5EF4-FFF2-40B4-BE49-F238E27FC236}">
                <a16:creationId xmlns:a16="http://schemas.microsoft.com/office/drawing/2014/main" id="{E77B2EDF-0452-178B-B4D1-651826E31DA0}"/>
              </a:ext>
            </a:extLst>
          </p:cNvPr>
          <p:cNvSpPr/>
          <p:nvPr/>
        </p:nvSpPr>
        <p:spPr>
          <a:xfrm>
            <a:off x="4954661" y="4097157"/>
            <a:ext cx="407669" cy="387278"/>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pic>
        <p:nvPicPr>
          <p:cNvPr id="29" name="Bildobjekt 28" descr="En bild som visar Grafik, logotyp, symbol, skiss&#10;&#10;Automatiskt genererad beskrivning">
            <a:extLst>
              <a:ext uri="{FF2B5EF4-FFF2-40B4-BE49-F238E27FC236}">
                <a16:creationId xmlns:a16="http://schemas.microsoft.com/office/drawing/2014/main" id="{9292708E-AABE-574C-9E07-5155FC397E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509582166"/>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219629"/>
            <a:ext cx="10515600" cy="945735"/>
          </a:xfrm>
        </p:spPr>
        <p:txBody>
          <a:bodyPr>
            <a:normAutofit fontScale="90000"/>
          </a:bodyPr>
          <a:lstStyle/>
          <a:p>
            <a:pPr algn="ctr"/>
            <a:r>
              <a:rPr lang="sv-SE" sz="4800" b="1" dirty="0"/>
              <a:t>Defensiv Mittfältare</a:t>
            </a:r>
            <a:br>
              <a:rPr lang="sv-SE" sz="4800" b="1" dirty="0"/>
            </a:br>
            <a:r>
              <a:rPr lang="sv-SE" sz="4000" i="1" dirty="0"/>
              <a:t>In i press ”städa”</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4901704" y="3653468"/>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4802045" y="3041258"/>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6369028" y="3692121"/>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6145317" y="342900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6047752" y="2613657"/>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7300350" y="3791569"/>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4143156" y="2561634"/>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4143153" y="499419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4154712" y="418028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4143154" y="340250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6799097" y="2630747"/>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7566790" y="340250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7566789" y="414970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7566789" y="48598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6457914" y="350736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457914" y="422528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6267517" y="542890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4505853" y="367836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5224160" y="3041259"/>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6161875" y="22874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Ellips 28">
            <a:extLst>
              <a:ext uri="{FF2B5EF4-FFF2-40B4-BE49-F238E27FC236}">
                <a16:creationId xmlns:a16="http://schemas.microsoft.com/office/drawing/2014/main" id="{D67334D0-6341-F019-C42F-E8D2F9E17B10}"/>
              </a:ext>
            </a:extLst>
          </p:cNvPr>
          <p:cNvSpPr/>
          <p:nvPr/>
        </p:nvSpPr>
        <p:spPr>
          <a:xfrm>
            <a:off x="6707962" y="271852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0" name="Rak pilkoppling 29">
            <a:extLst>
              <a:ext uri="{FF2B5EF4-FFF2-40B4-BE49-F238E27FC236}">
                <a16:creationId xmlns:a16="http://schemas.microsoft.com/office/drawing/2014/main" id="{6A42CFE4-DC09-8422-7A1E-3758142649D4}"/>
              </a:ext>
            </a:extLst>
          </p:cNvPr>
          <p:cNvCxnSpPr>
            <a:cxnSpLocks/>
          </p:cNvCxnSpPr>
          <p:nvPr/>
        </p:nvCxnSpPr>
        <p:spPr>
          <a:xfrm>
            <a:off x="5001362" y="3141637"/>
            <a:ext cx="222798" cy="448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Rak pilkoppling 31">
            <a:extLst>
              <a:ext uri="{FF2B5EF4-FFF2-40B4-BE49-F238E27FC236}">
                <a16:creationId xmlns:a16="http://schemas.microsoft.com/office/drawing/2014/main" id="{56EC01CE-B433-E017-AD5B-CC706325CD60}"/>
              </a:ext>
            </a:extLst>
          </p:cNvPr>
          <p:cNvCxnSpPr>
            <a:cxnSpLocks/>
            <a:stCxn id="6" idx="5"/>
          </p:cNvCxnSpPr>
          <p:nvPr/>
        </p:nvCxnSpPr>
        <p:spPr>
          <a:xfrm flipV="1">
            <a:off x="4972173" y="3141637"/>
            <a:ext cx="565742" cy="7863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3" name="Bildobjekt 2" descr="En bild som visar Grafik, logotyp, symbol, skiss&#10;&#10;Automatiskt genererad beskrivning">
            <a:extLst>
              <a:ext uri="{FF2B5EF4-FFF2-40B4-BE49-F238E27FC236}">
                <a16:creationId xmlns:a16="http://schemas.microsoft.com/office/drawing/2014/main" id="{12600F25-D375-A8A7-5029-0C554912D0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143173759"/>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219629"/>
            <a:ext cx="10515600" cy="945735"/>
          </a:xfrm>
        </p:spPr>
        <p:txBody>
          <a:bodyPr>
            <a:normAutofit fontScale="90000"/>
          </a:bodyPr>
          <a:lstStyle/>
          <a:p>
            <a:pPr algn="ctr"/>
            <a:r>
              <a:rPr lang="sv-SE" sz="4800" b="1" dirty="0"/>
              <a:t>Defensiv Mittfältare</a:t>
            </a:r>
            <a:br>
              <a:rPr lang="sv-SE" sz="4800" b="1" dirty="0"/>
            </a:br>
            <a:r>
              <a:rPr lang="sv-SE" sz="4000" i="1" dirty="0"/>
              <a:t>In i press ”städa”</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4853756" y="362464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5075383" y="304125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6369028" y="3692121"/>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6145317" y="342900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6047752" y="2613657"/>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7300350" y="3791569"/>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4143156" y="2561634"/>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4143153" y="499419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4154712" y="418028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4143154" y="340250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6799097" y="2630747"/>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7566790" y="340250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7566789" y="414970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7566789" y="48598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6457914" y="350736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457914" y="422528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6267517" y="542890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4505853" y="367836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5224160" y="3041259"/>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6161875" y="22874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Ellips 28">
            <a:extLst>
              <a:ext uri="{FF2B5EF4-FFF2-40B4-BE49-F238E27FC236}">
                <a16:creationId xmlns:a16="http://schemas.microsoft.com/office/drawing/2014/main" id="{D67334D0-6341-F019-C42F-E8D2F9E17B10}"/>
              </a:ext>
            </a:extLst>
          </p:cNvPr>
          <p:cNvSpPr/>
          <p:nvPr/>
        </p:nvSpPr>
        <p:spPr>
          <a:xfrm>
            <a:off x="5384834" y="2978417"/>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 name="Rak pilkoppling 2">
            <a:extLst>
              <a:ext uri="{FF2B5EF4-FFF2-40B4-BE49-F238E27FC236}">
                <a16:creationId xmlns:a16="http://schemas.microsoft.com/office/drawing/2014/main" id="{D0833393-7ECA-90FD-BAC0-25A92430AF6D}"/>
              </a:ext>
            </a:extLst>
          </p:cNvPr>
          <p:cNvCxnSpPr>
            <a:cxnSpLocks/>
            <a:stCxn id="5" idx="0"/>
          </p:cNvCxnSpPr>
          <p:nvPr/>
        </p:nvCxnSpPr>
        <p:spPr>
          <a:xfrm flipV="1">
            <a:off x="4953415" y="3402504"/>
            <a:ext cx="121968" cy="22213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8" name="Bildobjekt 27" descr="En bild som visar Grafik, logotyp, symbol, skiss&#10;&#10;Automatiskt genererad beskrivning">
            <a:extLst>
              <a:ext uri="{FF2B5EF4-FFF2-40B4-BE49-F238E27FC236}">
                <a16:creationId xmlns:a16="http://schemas.microsoft.com/office/drawing/2014/main" id="{C1C2F737-4CF6-940F-653B-F72F73451B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940977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219629"/>
            <a:ext cx="10515600" cy="945735"/>
          </a:xfrm>
        </p:spPr>
        <p:txBody>
          <a:bodyPr>
            <a:normAutofit fontScale="90000"/>
          </a:bodyPr>
          <a:lstStyle/>
          <a:p>
            <a:pPr algn="ctr"/>
            <a:r>
              <a:rPr lang="sv-SE" sz="4800" b="1" dirty="0"/>
              <a:t>Mittfältare</a:t>
            </a:r>
            <a:br>
              <a:rPr lang="sv-SE" sz="4800" b="1" dirty="0"/>
            </a:br>
            <a:r>
              <a:rPr lang="sv-SE" sz="4000" i="1" dirty="0"/>
              <a:t>In i press ”städa”</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4969969" y="340250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5075383" y="304125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6369028" y="3692121"/>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6145317" y="342900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6047752" y="2613657"/>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7300350" y="3791569"/>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4143156" y="2561634"/>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4143153" y="499419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4154712" y="418028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4143154" y="340250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6799097" y="2630747"/>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7566790" y="340250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7566789" y="414970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7566789" y="48598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6457914" y="350736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457914" y="422528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6267517" y="542890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4505853" y="367836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5224160" y="3041259"/>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6161875" y="22874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Ellips 28">
            <a:extLst>
              <a:ext uri="{FF2B5EF4-FFF2-40B4-BE49-F238E27FC236}">
                <a16:creationId xmlns:a16="http://schemas.microsoft.com/office/drawing/2014/main" id="{D67334D0-6341-F019-C42F-E8D2F9E17B10}"/>
              </a:ext>
            </a:extLst>
          </p:cNvPr>
          <p:cNvSpPr/>
          <p:nvPr/>
        </p:nvSpPr>
        <p:spPr>
          <a:xfrm>
            <a:off x="5384834" y="2978417"/>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En bild som visar Grafik, logotyp, symbol, skiss&#10;&#10;Automatiskt genererad beskrivning">
            <a:extLst>
              <a:ext uri="{FF2B5EF4-FFF2-40B4-BE49-F238E27FC236}">
                <a16:creationId xmlns:a16="http://schemas.microsoft.com/office/drawing/2014/main" id="{871BAE99-BD5A-D140-D8BC-68FF3D6B43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42132044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219629"/>
            <a:ext cx="10515600" cy="945735"/>
          </a:xfrm>
        </p:spPr>
        <p:txBody>
          <a:bodyPr>
            <a:normAutofit fontScale="90000"/>
          </a:bodyPr>
          <a:lstStyle/>
          <a:p>
            <a:pPr algn="ctr"/>
            <a:r>
              <a:rPr lang="sv-SE" sz="4800" b="1" dirty="0"/>
              <a:t>Mittfältare</a:t>
            </a:r>
            <a:br>
              <a:rPr lang="sv-SE" sz="4800" b="1" dirty="0"/>
            </a:br>
            <a:r>
              <a:rPr lang="sv-SE" sz="4000" i="1" dirty="0"/>
              <a:t>In i press ”städa”</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4901704" y="3653468"/>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4802045" y="3041258"/>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6369028" y="3692121"/>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6145317" y="342900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6047752" y="2613657"/>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7300350" y="3791569"/>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4143156" y="2561634"/>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4143153" y="499419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4154712" y="418028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4143154" y="340250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6799097" y="2630747"/>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7566790" y="340250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7566789" y="414970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7566789" y="48598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6457914" y="350736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457914" y="422528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6267517" y="542890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4505853" y="367836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5224160" y="3041259"/>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6161875" y="22874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Ellips 28">
            <a:extLst>
              <a:ext uri="{FF2B5EF4-FFF2-40B4-BE49-F238E27FC236}">
                <a16:creationId xmlns:a16="http://schemas.microsoft.com/office/drawing/2014/main" id="{D67334D0-6341-F019-C42F-E8D2F9E17B10}"/>
              </a:ext>
            </a:extLst>
          </p:cNvPr>
          <p:cNvSpPr/>
          <p:nvPr/>
        </p:nvSpPr>
        <p:spPr>
          <a:xfrm>
            <a:off x="6707962" y="271852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0" name="Rak pilkoppling 29">
            <a:extLst>
              <a:ext uri="{FF2B5EF4-FFF2-40B4-BE49-F238E27FC236}">
                <a16:creationId xmlns:a16="http://schemas.microsoft.com/office/drawing/2014/main" id="{6A42CFE4-DC09-8422-7A1E-3758142649D4}"/>
              </a:ext>
            </a:extLst>
          </p:cNvPr>
          <p:cNvCxnSpPr>
            <a:cxnSpLocks/>
          </p:cNvCxnSpPr>
          <p:nvPr/>
        </p:nvCxnSpPr>
        <p:spPr>
          <a:xfrm>
            <a:off x="5001362" y="3141637"/>
            <a:ext cx="222798" cy="448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Rak pilkoppling 31">
            <a:extLst>
              <a:ext uri="{FF2B5EF4-FFF2-40B4-BE49-F238E27FC236}">
                <a16:creationId xmlns:a16="http://schemas.microsoft.com/office/drawing/2014/main" id="{56EC01CE-B433-E017-AD5B-CC706325CD60}"/>
              </a:ext>
            </a:extLst>
          </p:cNvPr>
          <p:cNvCxnSpPr>
            <a:cxnSpLocks/>
            <a:stCxn id="6" idx="5"/>
          </p:cNvCxnSpPr>
          <p:nvPr/>
        </p:nvCxnSpPr>
        <p:spPr>
          <a:xfrm flipV="1">
            <a:off x="4972173" y="3141637"/>
            <a:ext cx="565742" cy="7863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3" name="Bildobjekt 2" descr="En bild som visar Grafik, logotyp, symbol, skiss&#10;&#10;Automatiskt genererad beskrivning">
            <a:extLst>
              <a:ext uri="{FF2B5EF4-FFF2-40B4-BE49-F238E27FC236}">
                <a16:creationId xmlns:a16="http://schemas.microsoft.com/office/drawing/2014/main" id="{5464407A-9E31-7302-2010-6AD5E468A4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051922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2DC6F7-F1FF-0A37-26E9-36AF3D96ABFA}"/>
              </a:ext>
            </a:extLst>
          </p:cNvPr>
          <p:cNvSpPr>
            <a:spLocks noGrp="1"/>
          </p:cNvSpPr>
          <p:nvPr>
            <p:ph type="title"/>
          </p:nvPr>
        </p:nvSpPr>
        <p:spPr>
          <a:xfrm>
            <a:off x="919119" y="294105"/>
            <a:ext cx="10353762" cy="970450"/>
          </a:xfrm>
        </p:spPr>
        <p:txBody>
          <a:bodyPr/>
          <a:lstStyle/>
          <a:p>
            <a:pPr algn="ctr"/>
            <a:r>
              <a:rPr lang="sv-SE" b="1" dirty="0">
                <a:solidFill>
                  <a:schemeClr val="tx1"/>
                </a:solidFill>
              </a:rPr>
              <a:t>Speltid</a:t>
            </a:r>
          </a:p>
        </p:txBody>
      </p:sp>
      <p:sp>
        <p:nvSpPr>
          <p:cNvPr id="3" name="Platshållare för innehåll 2">
            <a:extLst>
              <a:ext uri="{FF2B5EF4-FFF2-40B4-BE49-F238E27FC236}">
                <a16:creationId xmlns:a16="http://schemas.microsoft.com/office/drawing/2014/main" id="{B2BA4064-6FF6-5760-DB10-D1F7939B435B}"/>
              </a:ext>
            </a:extLst>
          </p:cNvPr>
          <p:cNvSpPr>
            <a:spLocks noGrp="1"/>
          </p:cNvSpPr>
          <p:nvPr>
            <p:ph idx="1"/>
          </p:nvPr>
        </p:nvSpPr>
        <p:spPr>
          <a:xfrm>
            <a:off x="1348325" y="1580050"/>
            <a:ext cx="8915400" cy="4996818"/>
          </a:xfrm>
        </p:spPr>
        <p:txBody>
          <a:bodyPr>
            <a:normAutofit/>
          </a:bodyPr>
          <a:lstStyle/>
          <a:p>
            <a:pPr marL="0" indent="0">
              <a:buNone/>
            </a:pPr>
            <a:r>
              <a:rPr lang="sv-SE" b="0" i="0" dirty="0">
                <a:effectLst/>
                <a:latin typeface="ProximaNova"/>
              </a:rPr>
              <a:t>Uttagningar</a:t>
            </a:r>
          </a:p>
          <a:p>
            <a:pPr marL="0" indent="0">
              <a:buNone/>
            </a:pPr>
            <a:r>
              <a:rPr lang="sv-SE" dirty="0">
                <a:effectLst/>
                <a:latin typeface="ProximaNova"/>
              </a:rPr>
              <a:t>1. Träningsnärvaro</a:t>
            </a:r>
            <a:br>
              <a:rPr lang="sv-SE" dirty="0">
                <a:effectLst/>
                <a:latin typeface="ProximaNova"/>
              </a:rPr>
            </a:br>
            <a:r>
              <a:rPr lang="sv-SE" dirty="0">
                <a:effectLst/>
                <a:latin typeface="ProximaNova"/>
              </a:rPr>
              <a:t>2. Prestation</a:t>
            </a:r>
            <a:endParaRPr lang="sv-SE" b="0" i="0" dirty="0">
              <a:effectLst/>
              <a:latin typeface="ProximaNova"/>
            </a:endParaRPr>
          </a:p>
          <a:p>
            <a:pPr marL="0" indent="0">
              <a:buNone/>
            </a:pPr>
            <a:endParaRPr lang="sv-SE" dirty="0">
              <a:effectLst/>
              <a:latin typeface="ProximaNova"/>
            </a:endParaRPr>
          </a:p>
          <a:p>
            <a:pPr marL="0" indent="0">
              <a:buNone/>
            </a:pPr>
            <a:r>
              <a:rPr lang="sv-SE" b="0" i="0" dirty="0">
                <a:effectLst/>
                <a:latin typeface="ProximaNova"/>
              </a:rPr>
              <a:t>Träningsmatcherna – Stor matchtrupp</a:t>
            </a:r>
          </a:p>
          <a:p>
            <a:pPr marL="0" indent="0">
              <a:buNone/>
            </a:pPr>
            <a:endParaRPr lang="sv-SE" dirty="0">
              <a:effectLst/>
              <a:latin typeface="ProximaNova"/>
            </a:endParaRPr>
          </a:p>
          <a:p>
            <a:pPr marL="0" indent="0">
              <a:buNone/>
            </a:pPr>
            <a:r>
              <a:rPr lang="sv-SE" b="0" i="0" dirty="0">
                <a:effectLst/>
                <a:latin typeface="ProximaNova"/>
              </a:rPr>
              <a:t>Toyota Cup </a:t>
            </a:r>
          </a:p>
          <a:p>
            <a:pPr marL="0" indent="0">
              <a:buNone/>
            </a:pPr>
            <a:endParaRPr lang="sv-SE" dirty="0">
              <a:effectLst/>
              <a:latin typeface="ProximaNova"/>
            </a:endParaRPr>
          </a:p>
          <a:p>
            <a:pPr marL="0" indent="0">
              <a:buNone/>
            </a:pPr>
            <a:r>
              <a:rPr lang="sv-SE" b="0" i="0" dirty="0">
                <a:effectLst/>
                <a:latin typeface="ProximaNova"/>
              </a:rPr>
              <a:t>Serie</a:t>
            </a:r>
          </a:p>
        </p:txBody>
      </p:sp>
      <p:pic>
        <p:nvPicPr>
          <p:cNvPr id="4" name="Bildobjekt 3" descr="En bild som visar Grafik, logotyp, symbol, skiss&#10;&#10;Automatiskt genererad beskrivning">
            <a:extLst>
              <a:ext uri="{FF2B5EF4-FFF2-40B4-BE49-F238E27FC236}">
                <a16:creationId xmlns:a16="http://schemas.microsoft.com/office/drawing/2014/main" id="{9DC2954D-476A-115C-7A70-D4123E77E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21831720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219629"/>
            <a:ext cx="10515600" cy="945735"/>
          </a:xfrm>
        </p:spPr>
        <p:txBody>
          <a:bodyPr>
            <a:normAutofit fontScale="90000"/>
          </a:bodyPr>
          <a:lstStyle/>
          <a:p>
            <a:pPr algn="ctr"/>
            <a:r>
              <a:rPr lang="sv-SE" sz="4800" b="1" dirty="0"/>
              <a:t>Mittfältare</a:t>
            </a:r>
            <a:br>
              <a:rPr lang="sv-SE" sz="4800" b="1" dirty="0"/>
            </a:br>
            <a:r>
              <a:rPr lang="sv-SE" sz="4000" i="1" dirty="0"/>
              <a:t>In i press ”städa”</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4960631" y="346863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5436133" y="299785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6369028" y="3692121"/>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6145317" y="342900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6047752" y="2613657"/>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7300350" y="3791569"/>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4143156" y="2561634"/>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4143153" y="499419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4154712" y="418028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4143154" y="340250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6799097" y="2630747"/>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7566790" y="340250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7566789" y="414970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7566789" y="48598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6457914" y="350736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457914" y="422528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6267517" y="542890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4505853" y="367836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5336476" y="302434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6161875" y="22874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Ellips 28">
            <a:extLst>
              <a:ext uri="{FF2B5EF4-FFF2-40B4-BE49-F238E27FC236}">
                <a16:creationId xmlns:a16="http://schemas.microsoft.com/office/drawing/2014/main" id="{D67334D0-6341-F019-C42F-E8D2F9E17B10}"/>
              </a:ext>
            </a:extLst>
          </p:cNvPr>
          <p:cNvSpPr/>
          <p:nvPr/>
        </p:nvSpPr>
        <p:spPr>
          <a:xfrm>
            <a:off x="5635450" y="298581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En bild som visar Grafik, logotyp, symbol, skiss&#10;&#10;Automatiskt genererad beskrivning">
            <a:extLst>
              <a:ext uri="{FF2B5EF4-FFF2-40B4-BE49-F238E27FC236}">
                <a16:creationId xmlns:a16="http://schemas.microsoft.com/office/drawing/2014/main" id="{5ADF89B2-8B7C-9CC0-5851-38429C4CAB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6091892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4923661" y="4435011"/>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5430312" y="4098328"/>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6037583" y="463244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6553950" y="415994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7115964" y="3970558"/>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7456266" y="4318449"/>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4143156" y="2561634"/>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6657229" y="5330297"/>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4154712" y="418028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4143154" y="340250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7487189" y="3360419"/>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7726153" y="410872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7532240" y="461551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8011714" y="514492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6457914" y="350736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800555" y="3853161"/>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6456941" y="5541077"/>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5158462" y="484216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4475100" y="338680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6161875" y="22874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Ellips 28">
            <a:extLst>
              <a:ext uri="{FF2B5EF4-FFF2-40B4-BE49-F238E27FC236}">
                <a16:creationId xmlns:a16="http://schemas.microsoft.com/office/drawing/2014/main" id="{3E8A3E6A-6ADA-CFD9-8AB8-A8329A44E0AD}"/>
              </a:ext>
            </a:extLst>
          </p:cNvPr>
          <p:cNvSpPr/>
          <p:nvPr/>
        </p:nvSpPr>
        <p:spPr>
          <a:xfrm>
            <a:off x="7405739" y="4638766"/>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Ellips 29">
            <a:extLst>
              <a:ext uri="{FF2B5EF4-FFF2-40B4-BE49-F238E27FC236}">
                <a16:creationId xmlns:a16="http://schemas.microsoft.com/office/drawing/2014/main" id="{DD28A99E-9CDD-9580-9234-A82D6D8DFC33}"/>
              </a:ext>
            </a:extLst>
          </p:cNvPr>
          <p:cNvSpPr/>
          <p:nvPr/>
        </p:nvSpPr>
        <p:spPr>
          <a:xfrm>
            <a:off x="5339782" y="4036033"/>
            <a:ext cx="407669" cy="387278"/>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31" name="Ellips 30">
            <a:extLst>
              <a:ext uri="{FF2B5EF4-FFF2-40B4-BE49-F238E27FC236}">
                <a16:creationId xmlns:a16="http://schemas.microsoft.com/office/drawing/2014/main" id="{E84719F5-2EC6-1B9E-D588-0D167BF44DDB}"/>
              </a:ext>
            </a:extLst>
          </p:cNvPr>
          <p:cNvSpPr/>
          <p:nvPr/>
        </p:nvSpPr>
        <p:spPr>
          <a:xfrm>
            <a:off x="4838651" y="4350888"/>
            <a:ext cx="407669" cy="387278"/>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cxnSp>
        <p:nvCxnSpPr>
          <p:cNvPr id="32" name="Rak pilkoppling 31">
            <a:extLst>
              <a:ext uri="{FF2B5EF4-FFF2-40B4-BE49-F238E27FC236}">
                <a16:creationId xmlns:a16="http://schemas.microsoft.com/office/drawing/2014/main" id="{DEBBACE3-1E13-4A79-E493-871A9605E66C}"/>
              </a:ext>
            </a:extLst>
          </p:cNvPr>
          <p:cNvCxnSpPr>
            <a:cxnSpLocks/>
          </p:cNvCxnSpPr>
          <p:nvPr/>
        </p:nvCxnSpPr>
        <p:spPr>
          <a:xfrm flipH="1">
            <a:off x="5158462" y="4737302"/>
            <a:ext cx="2216063" cy="83624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Rak pilkoppling 33">
            <a:extLst>
              <a:ext uri="{FF2B5EF4-FFF2-40B4-BE49-F238E27FC236}">
                <a16:creationId xmlns:a16="http://schemas.microsoft.com/office/drawing/2014/main" id="{37ADAACB-29E7-CBAB-1923-E02A56B4EC52}"/>
              </a:ext>
            </a:extLst>
          </p:cNvPr>
          <p:cNvCxnSpPr>
            <a:cxnSpLocks/>
          </p:cNvCxnSpPr>
          <p:nvPr/>
        </p:nvCxnSpPr>
        <p:spPr>
          <a:xfrm flipH="1">
            <a:off x="5000747" y="5062319"/>
            <a:ext cx="257372" cy="43242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Rak pilkoppling 35">
            <a:extLst>
              <a:ext uri="{FF2B5EF4-FFF2-40B4-BE49-F238E27FC236}">
                <a16:creationId xmlns:a16="http://schemas.microsoft.com/office/drawing/2014/main" id="{DA001121-AD37-1334-B248-483F0E0610E7}"/>
              </a:ext>
            </a:extLst>
          </p:cNvPr>
          <p:cNvCxnSpPr>
            <a:cxnSpLocks/>
          </p:cNvCxnSpPr>
          <p:nvPr/>
        </p:nvCxnSpPr>
        <p:spPr>
          <a:xfrm flipH="1">
            <a:off x="4674415" y="4652135"/>
            <a:ext cx="335765" cy="76044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Rak pilkoppling 37">
            <a:extLst>
              <a:ext uri="{FF2B5EF4-FFF2-40B4-BE49-F238E27FC236}">
                <a16:creationId xmlns:a16="http://schemas.microsoft.com/office/drawing/2014/main" id="{ED3E7670-443C-D90A-8382-4F30D91EB7A5}"/>
              </a:ext>
            </a:extLst>
          </p:cNvPr>
          <p:cNvCxnSpPr>
            <a:cxnSpLocks/>
          </p:cNvCxnSpPr>
          <p:nvPr/>
        </p:nvCxnSpPr>
        <p:spPr>
          <a:xfrm flipH="1">
            <a:off x="4518265" y="4264802"/>
            <a:ext cx="914286" cy="62025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Rubrik 1">
            <a:extLst>
              <a:ext uri="{FF2B5EF4-FFF2-40B4-BE49-F238E27FC236}">
                <a16:creationId xmlns:a16="http://schemas.microsoft.com/office/drawing/2014/main" id="{F6FDD412-5790-DE1D-3801-07E8B6C61915}"/>
              </a:ext>
            </a:extLst>
          </p:cNvPr>
          <p:cNvSpPr>
            <a:spLocks noGrp="1"/>
          </p:cNvSpPr>
          <p:nvPr>
            <p:ph type="title"/>
          </p:nvPr>
        </p:nvSpPr>
        <p:spPr>
          <a:xfrm>
            <a:off x="838200" y="365125"/>
            <a:ext cx="10515600" cy="1325563"/>
          </a:xfrm>
        </p:spPr>
        <p:txBody>
          <a:bodyPr>
            <a:normAutofit fontScale="90000"/>
          </a:bodyPr>
          <a:lstStyle/>
          <a:p>
            <a:pPr algn="ctr"/>
            <a:r>
              <a:rPr lang="sv-SE" sz="4800" b="1" dirty="0"/>
              <a:t>Defensiv Mittfältare</a:t>
            </a:r>
            <a:br>
              <a:rPr lang="sv-SE" sz="4800" b="1" dirty="0"/>
            </a:br>
            <a:r>
              <a:rPr lang="sv-SE" sz="4000" i="1" dirty="0"/>
              <a:t>Ytterbacksunderstöd</a:t>
            </a:r>
            <a:br>
              <a:rPr lang="sv-SE" sz="4800" b="1" dirty="0"/>
            </a:br>
            <a:endParaRPr lang="sv-SE" sz="4800" i="1" dirty="0"/>
          </a:p>
        </p:txBody>
      </p:sp>
      <p:pic>
        <p:nvPicPr>
          <p:cNvPr id="2" name="Bildobjekt 1" descr="En bild som visar Grafik, logotyp, symbol, skiss&#10;&#10;Automatiskt genererad beskrivning">
            <a:extLst>
              <a:ext uri="{FF2B5EF4-FFF2-40B4-BE49-F238E27FC236}">
                <a16:creationId xmlns:a16="http://schemas.microsoft.com/office/drawing/2014/main" id="{B4D1A10E-0467-6DD8-8876-AA344ECA2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826882142"/>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804737"/>
            <a:ext cx="10515600" cy="470845"/>
          </a:xfrm>
        </p:spPr>
        <p:txBody>
          <a:bodyPr>
            <a:normAutofit fontScale="90000"/>
          </a:bodyPr>
          <a:lstStyle/>
          <a:p>
            <a:pPr algn="ctr"/>
            <a:r>
              <a:rPr lang="sv-SE" sz="4800" b="1" dirty="0"/>
              <a:t>Defensiv Mittfältare</a:t>
            </a:r>
            <a:br>
              <a:rPr lang="sv-SE" sz="4800" b="1" dirty="0"/>
            </a:br>
            <a:r>
              <a:rPr lang="sv-SE" sz="4000" i="1" dirty="0"/>
              <a:t>Ytterbacksunderstöd</a:t>
            </a:r>
            <a:br>
              <a:rPr lang="sv-SE" sz="4800" b="1" dirty="0"/>
            </a:b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4640459" y="530771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4551789" y="4510651"/>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6037583" y="463244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6553950" y="415994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7115964" y="3970558"/>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7456266" y="4318449"/>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4143156" y="2561634"/>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6657229" y="5330297"/>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4154712" y="418028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4143154" y="340250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7487189" y="3360419"/>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7726153" y="410872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7532240" y="461551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8011714" y="514492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6457914" y="350736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800555" y="3853161"/>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6456941" y="5541077"/>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5057267" y="555549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4475100" y="338680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6161875" y="22874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Ellips 28">
            <a:extLst>
              <a:ext uri="{FF2B5EF4-FFF2-40B4-BE49-F238E27FC236}">
                <a16:creationId xmlns:a16="http://schemas.microsoft.com/office/drawing/2014/main" id="{3E8A3E6A-6ADA-CFD9-8AB8-A8329A44E0AD}"/>
              </a:ext>
            </a:extLst>
          </p:cNvPr>
          <p:cNvSpPr/>
          <p:nvPr/>
        </p:nvSpPr>
        <p:spPr>
          <a:xfrm>
            <a:off x="4909612" y="5584172"/>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En bild som visar Grafik, logotyp, symbol, skiss&#10;&#10;Automatiskt genererad beskrivning">
            <a:extLst>
              <a:ext uri="{FF2B5EF4-FFF2-40B4-BE49-F238E27FC236}">
                <a16:creationId xmlns:a16="http://schemas.microsoft.com/office/drawing/2014/main" id="{8A295691-E4F5-110A-3BEA-65BFE9236D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018129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45B759-2320-4136-598F-50398336C59C}"/>
              </a:ext>
            </a:extLst>
          </p:cNvPr>
          <p:cNvSpPr>
            <a:spLocks noGrp="1"/>
          </p:cNvSpPr>
          <p:nvPr>
            <p:ph type="title"/>
          </p:nvPr>
        </p:nvSpPr>
        <p:spPr/>
        <p:txBody>
          <a:bodyPr>
            <a:normAutofit/>
          </a:bodyPr>
          <a:lstStyle/>
          <a:p>
            <a:pPr algn="ctr"/>
            <a:r>
              <a:rPr lang="sv-SE" b="1" dirty="0"/>
              <a:t>Ytterbackarna</a:t>
            </a:r>
            <a:br>
              <a:rPr lang="sv-SE" b="1" dirty="0"/>
            </a:br>
            <a:r>
              <a:rPr lang="sv-SE" b="1" dirty="0">
                <a:solidFill>
                  <a:srgbClr val="FF0000"/>
                </a:solidFill>
              </a:rPr>
              <a:t>4</a:t>
            </a:r>
            <a:r>
              <a:rPr lang="sv-SE" b="1" dirty="0"/>
              <a:t>-2-3-1</a:t>
            </a:r>
          </a:p>
        </p:txBody>
      </p:sp>
      <p:sp>
        <p:nvSpPr>
          <p:cNvPr id="3" name="Platshållare för innehåll 2">
            <a:extLst>
              <a:ext uri="{FF2B5EF4-FFF2-40B4-BE49-F238E27FC236}">
                <a16:creationId xmlns:a16="http://schemas.microsoft.com/office/drawing/2014/main" id="{B99A927F-9481-AD97-0CDA-BA04882BFF5D}"/>
              </a:ext>
            </a:extLst>
          </p:cNvPr>
          <p:cNvSpPr>
            <a:spLocks noGrp="1"/>
          </p:cNvSpPr>
          <p:nvPr>
            <p:ph idx="1"/>
          </p:nvPr>
        </p:nvSpPr>
        <p:spPr/>
        <p:txBody>
          <a:bodyPr/>
          <a:lstStyle/>
          <a:p>
            <a:r>
              <a:rPr lang="sv-SE" dirty="0"/>
              <a:t>Rollen</a:t>
            </a:r>
          </a:p>
          <a:p>
            <a:endParaRPr lang="sv-SE" dirty="0"/>
          </a:p>
          <a:p>
            <a:r>
              <a:rPr lang="sv-SE" dirty="0"/>
              <a:t>Offensiva spelet</a:t>
            </a:r>
          </a:p>
          <a:p>
            <a:endParaRPr lang="sv-SE" dirty="0"/>
          </a:p>
          <a:p>
            <a:r>
              <a:rPr lang="sv-SE" dirty="0"/>
              <a:t>Defensiva arbetet</a:t>
            </a:r>
          </a:p>
          <a:p>
            <a:endParaRPr lang="sv-SE" dirty="0"/>
          </a:p>
          <a:p>
            <a:r>
              <a:rPr lang="sv-SE" dirty="0"/>
              <a:t>Hålla linje</a:t>
            </a:r>
          </a:p>
          <a:p>
            <a:endParaRPr lang="sv-SE" dirty="0"/>
          </a:p>
          <a:p>
            <a:endParaRPr lang="sv-SE" dirty="0"/>
          </a:p>
        </p:txBody>
      </p:sp>
      <p:pic>
        <p:nvPicPr>
          <p:cNvPr id="5" name="Bildobjekt 4" descr="En bild som visar Grafik, logotyp, symbol, skiss&#10;&#10;Automatiskt genererad beskrivning">
            <a:extLst>
              <a:ext uri="{FF2B5EF4-FFF2-40B4-BE49-F238E27FC236}">
                <a16:creationId xmlns:a16="http://schemas.microsoft.com/office/drawing/2014/main" id="{DBADD977-B9D3-702B-B214-3AD87AEF5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852684390"/>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694519"/>
            <a:ext cx="10515600" cy="470845"/>
          </a:xfrm>
        </p:spPr>
        <p:txBody>
          <a:bodyPr>
            <a:normAutofit fontScale="90000"/>
          </a:bodyPr>
          <a:lstStyle/>
          <a:p>
            <a:pPr algn="ctr"/>
            <a:r>
              <a:rPr lang="sv-SE" sz="4800" b="1" dirty="0"/>
              <a:t>Ytterback</a:t>
            </a:r>
            <a:br>
              <a:rPr lang="sv-SE" sz="4800" b="1" dirty="0"/>
            </a:br>
            <a:r>
              <a:rPr lang="sv-SE" sz="4000" i="1" dirty="0"/>
              <a:t>Offensiv</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5047227" y="418129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5023320" y="334686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6037583" y="463244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6068200" y="379156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6041875" y="2989082"/>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7300350" y="3791569"/>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4143156" y="2561634"/>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4143153" y="499419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4154712" y="418028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4143154" y="340250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7566790" y="266649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7566790" y="340250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7566789" y="414970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7566789" y="48598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6457914" y="350736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457914" y="422528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6267517" y="542890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4475100" y="419635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4475100" y="338680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6161875" y="22874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Ellips 27">
            <a:extLst>
              <a:ext uri="{FF2B5EF4-FFF2-40B4-BE49-F238E27FC236}">
                <a16:creationId xmlns:a16="http://schemas.microsoft.com/office/drawing/2014/main" id="{0DB95DD0-8C40-36CA-B2C8-AEC4ED7E457B}"/>
              </a:ext>
            </a:extLst>
          </p:cNvPr>
          <p:cNvSpPr/>
          <p:nvPr/>
        </p:nvSpPr>
        <p:spPr>
          <a:xfrm>
            <a:off x="4038976" y="2472857"/>
            <a:ext cx="407669" cy="387278"/>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3" name="Ellips 2">
            <a:extLst>
              <a:ext uri="{FF2B5EF4-FFF2-40B4-BE49-F238E27FC236}">
                <a16:creationId xmlns:a16="http://schemas.microsoft.com/office/drawing/2014/main" id="{E77B2EDF-0452-178B-B4D1-651826E31DA0}"/>
              </a:ext>
            </a:extLst>
          </p:cNvPr>
          <p:cNvSpPr/>
          <p:nvPr/>
        </p:nvSpPr>
        <p:spPr>
          <a:xfrm>
            <a:off x="4050535" y="4907514"/>
            <a:ext cx="407669" cy="387278"/>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pic>
        <p:nvPicPr>
          <p:cNvPr id="29" name="Bildobjekt 28" descr="En bild som visar Grafik, logotyp, symbol, skiss&#10;&#10;Automatiskt genererad beskrivning">
            <a:extLst>
              <a:ext uri="{FF2B5EF4-FFF2-40B4-BE49-F238E27FC236}">
                <a16:creationId xmlns:a16="http://schemas.microsoft.com/office/drawing/2014/main" id="{C0291355-3BB4-D61D-E4D2-7DD23A732C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415220811"/>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694519"/>
            <a:ext cx="10515600" cy="470845"/>
          </a:xfrm>
        </p:spPr>
        <p:txBody>
          <a:bodyPr>
            <a:normAutofit fontScale="90000"/>
          </a:bodyPr>
          <a:lstStyle/>
          <a:p>
            <a:pPr algn="ctr"/>
            <a:r>
              <a:rPr lang="sv-SE" sz="4800" b="1" dirty="0"/>
              <a:t>Ytterback</a:t>
            </a:r>
            <a:br>
              <a:rPr lang="sv-SE" sz="4800" b="1" dirty="0"/>
            </a:br>
            <a:r>
              <a:rPr lang="sv-SE" sz="4000" i="1" dirty="0"/>
              <a:t>Offensiv</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5291889" y="4352918"/>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5023320" y="334686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7040781" y="4964716"/>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6536361" y="3966816"/>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6647564" y="334686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7300350" y="3791569"/>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4669083" y="2771358"/>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4966109" y="5295238"/>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4475098" y="447286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4532725" y="3514217"/>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7345538" y="304750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7549547" y="371253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7613300" y="4263140"/>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7269372" y="485985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6858438" y="346695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758781" y="4072918"/>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5586149" y="4994189"/>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4966109" y="4193957"/>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4743792" y="350990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6276729" y="3257231"/>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Ellips 28">
            <a:extLst>
              <a:ext uri="{FF2B5EF4-FFF2-40B4-BE49-F238E27FC236}">
                <a16:creationId xmlns:a16="http://schemas.microsoft.com/office/drawing/2014/main" id="{4A229066-598E-5D17-4589-61971E5234D2}"/>
              </a:ext>
            </a:extLst>
          </p:cNvPr>
          <p:cNvSpPr/>
          <p:nvPr/>
        </p:nvSpPr>
        <p:spPr>
          <a:xfrm>
            <a:off x="5491206" y="4414508"/>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0" name="Rak pilkoppling 29">
            <a:extLst>
              <a:ext uri="{FF2B5EF4-FFF2-40B4-BE49-F238E27FC236}">
                <a16:creationId xmlns:a16="http://schemas.microsoft.com/office/drawing/2014/main" id="{F9ADC55C-0444-5ED5-DD3A-E1BD2FEB85C0}"/>
              </a:ext>
            </a:extLst>
          </p:cNvPr>
          <p:cNvCxnSpPr>
            <a:cxnSpLocks/>
          </p:cNvCxnSpPr>
          <p:nvPr/>
        </p:nvCxnSpPr>
        <p:spPr>
          <a:xfrm>
            <a:off x="5171212" y="5400100"/>
            <a:ext cx="1543034" cy="10486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Rak pilkoppling 31">
            <a:extLst>
              <a:ext uri="{FF2B5EF4-FFF2-40B4-BE49-F238E27FC236}">
                <a16:creationId xmlns:a16="http://schemas.microsoft.com/office/drawing/2014/main" id="{86F0F4D6-A037-CD0F-A00C-156887FBEB74}"/>
              </a:ext>
            </a:extLst>
          </p:cNvPr>
          <p:cNvCxnSpPr>
            <a:cxnSpLocks/>
          </p:cNvCxnSpPr>
          <p:nvPr/>
        </p:nvCxnSpPr>
        <p:spPr>
          <a:xfrm>
            <a:off x="5685806" y="4521867"/>
            <a:ext cx="1272289" cy="47232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3" name="Bildobjekt 2" descr="En bild som visar Grafik, logotyp, symbol, skiss&#10;&#10;Automatiskt genererad beskrivning">
            <a:extLst>
              <a:ext uri="{FF2B5EF4-FFF2-40B4-BE49-F238E27FC236}">
                <a16:creationId xmlns:a16="http://schemas.microsoft.com/office/drawing/2014/main" id="{FFD55F51-8BE3-6AB8-BEA7-AE8D13E6E4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551079386"/>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694519"/>
            <a:ext cx="10515600" cy="470845"/>
          </a:xfrm>
        </p:spPr>
        <p:txBody>
          <a:bodyPr>
            <a:normAutofit fontScale="90000"/>
          </a:bodyPr>
          <a:lstStyle/>
          <a:p>
            <a:pPr algn="ctr"/>
            <a:r>
              <a:rPr lang="sv-SE" sz="4800" b="1" dirty="0"/>
              <a:t>Ytterback</a:t>
            </a:r>
            <a:br>
              <a:rPr lang="sv-SE" sz="4800" b="1" dirty="0"/>
            </a:br>
            <a:r>
              <a:rPr lang="sv-SE" sz="4000" i="1" dirty="0"/>
              <a:t>Offensiv</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5291889" y="4352918"/>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5023320" y="334686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7040781" y="4964716"/>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6536361" y="3966816"/>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6647564" y="334686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7300350" y="3791569"/>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4548844" y="3515968"/>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6276727" y="540010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4889017" y="481185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4689700" y="410817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7345538" y="304750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7549547" y="371253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7613300" y="4263140"/>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7176412" y="490068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6858438" y="346695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758781" y="4072918"/>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6044998" y="519037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4966109" y="4193957"/>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4743792" y="350990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6276729" y="3257231"/>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Ellips 28">
            <a:extLst>
              <a:ext uri="{FF2B5EF4-FFF2-40B4-BE49-F238E27FC236}">
                <a16:creationId xmlns:a16="http://schemas.microsoft.com/office/drawing/2014/main" id="{4A229066-598E-5D17-4589-61971E5234D2}"/>
              </a:ext>
            </a:extLst>
          </p:cNvPr>
          <p:cNvSpPr/>
          <p:nvPr/>
        </p:nvSpPr>
        <p:spPr>
          <a:xfrm>
            <a:off x="6935009" y="4994189"/>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 name="Rak pilkoppling 2">
            <a:extLst>
              <a:ext uri="{FF2B5EF4-FFF2-40B4-BE49-F238E27FC236}">
                <a16:creationId xmlns:a16="http://schemas.microsoft.com/office/drawing/2014/main" id="{81182BD8-2B5B-6345-6BBF-23710465896A}"/>
              </a:ext>
            </a:extLst>
          </p:cNvPr>
          <p:cNvCxnSpPr>
            <a:cxnSpLocks/>
          </p:cNvCxnSpPr>
          <p:nvPr/>
        </p:nvCxnSpPr>
        <p:spPr>
          <a:xfrm>
            <a:off x="7040781" y="5165050"/>
            <a:ext cx="16972" cy="37037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8" name="Bildobjekt 27" descr="En bild som visar Grafik, logotyp, symbol, skiss&#10;&#10;Automatiskt genererad beskrivning">
            <a:extLst>
              <a:ext uri="{FF2B5EF4-FFF2-40B4-BE49-F238E27FC236}">
                <a16:creationId xmlns:a16="http://schemas.microsoft.com/office/drawing/2014/main" id="{FA6C2A6A-2CF3-2D9F-07F5-054345AA30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512620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694519"/>
            <a:ext cx="10515600" cy="470845"/>
          </a:xfrm>
        </p:spPr>
        <p:txBody>
          <a:bodyPr>
            <a:normAutofit fontScale="90000"/>
          </a:bodyPr>
          <a:lstStyle/>
          <a:p>
            <a:pPr algn="ctr"/>
            <a:r>
              <a:rPr lang="sv-SE" sz="4800" b="1" dirty="0"/>
              <a:t>Ytterback</a:t>
            </a:r>
            <a:br>
              <a:rPr lang="sv-SE" sz="4800" b="1" dirty="0"/>
            </a:br>
            <a:r>
              <a:rPr lang="sv-SE" sz="4000" i="1" dirty="0"/>
              <a:t>Offensiv</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5556178" y="4297212"/>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5679446" y="353684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7040781" y="4964716"/>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6536361" y="3966816"/>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6647564" y="334686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7300350" y="3791569"/>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4873836" y="3861777"/>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6981102" y="549169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5291251" y="509816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4932529" y="4586418"/>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7345538" y="304750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7549547" y="371253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7613300" y="4263140"/>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7042903" y="505522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6858438" y="346695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758781" y="4072918"/>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6613615" y="540498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5679446" y="4354982"/>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5841222" y="3652052"/>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6276729" y="3257231"/>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Ellips 28">
            <a:extLst>
              <a:ext uri="{FF2B5EF4-FFF2-40B4-BE49-F238E27FC236}">
                <a16:creationId xmlns:a16="http://schemas.microsoft.com/office/drawing/2014/main" id="{4A229066-598E-5D17-4589-61971E5234D2}"/>
              </a:ext>
            </a:extLst>
          </p:cNvPr>
          <p:cNvSpPr/>
          <p:nvPr/>
        </p:nvSpPr>
        <p:spPr>
          <a:xfrm>
            <a:off x="7100957" y="5404985"/>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 name="Rak pilkoppling 2">
            <a:extLst>
              <a:ext uri="{FF2B5EF4-FFF2-40B4-BE49-F238E27FC236}">
                <a16:creationId xmlns:a16="http://schemas.microsoft.com/office/drawing/2014/main" id="{81182BD8-2B5B-6345-6BBF-23710465896A}"/>
              </a:ext>
            </a:extLst>
          </p:cNvPr>
          <p:cNvCxnSpPr>
            <a:cxnSpLocks/>
          </p:cNvCxnSpPr>
          <p:nvPr/>
        </p:nvCxnSpPr>
        <p:spPr>
          <a:xfrm flipV="1">
            <a:off x="7176412" y="5491690"/>
            <a:ext cx="1119159" cy="6824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8" name="Bildobjekt 27" descr="En bild som visar Grafik, logotyp, symbol, skiss&#10;&#10;Automatiskt genererad beskrivning">
            <a:extLst>
              <a:ext uri="{FF2B5EF4-FFF2-40B4-BE49-F238E27FC236}">
                <a16:creationId xmlns:a16="http://schemas.microsoft.com/office/drawing/2014/main" id="{D09EF3BE-8E40-FB85-FCCC-F1A48A3685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690536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694519"/>
            <a:ext cx="10515600" cy="470845"/>
          </a:xfrm>
        </p:spPr>
        <p:txBody>
          <a:bodyPr>
            <a:normAutofit fontScale="90000"/>
          </a:bodyPr>
          <a:lstStyle/>
          <a:p>
            <a:pPr algn="ctr"/>
            <a:r>
              <a:rPr lang="sv-SE" sz="4800" b="1" dirty="0"/>
              <a:t>Ytterback</a:t>
            </a:r>
            <a:br>
              <a:rPr lang="sv-SE" sz="4800" b="1" dirty="0"/>
            </a:br>
            <a:r>
              <a:rPr lang="sv-SE" sz="4000" i="1" dirty="0"/>
              <a:t>Hålla linje</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5309727" y="4221766"/>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5023320" y="334686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6861831" y="4802651"/>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6762172" y="3926817"/>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6762171" y="3137138"/>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7535163" y="4295053"/>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4143156" y="2561634"/>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4143153" y="499419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4154712" y="418028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7566790" y="266649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7566790" y="340250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7566789" y="414970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7566789" y="48598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6457914" y="350736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457914" y="422528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6267517" y="542890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5000320" y="4180282"/>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4860452" y="3497707"/>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6161875" y="22874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Ellips 27">
            <a:extLst>
              <a:ext uri="{FF2B5EF4-FFF2-40B4-BE49-F238E27FC236}">
                <a16:creationId xmlns:a16="http://schemas.microsoft.com/office/drawing/2014/main" id="{0DB95DD0-8C40-36CA-B2C8-AEC4ED7E457B}"/>
              </a:ext>
            </a:extLst>
          </p:cNvPr>
          <p:cNvSpPr/>
          <p:nvPr/>
        </p:nvSpPr>
        <p:spPr>
          <a:xfrm>
            <a:off x="4038976" y="2472857"/>
            <a:ext cx="407669" cy="387278"/>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3" name="Ellips 2">
            <a:extLst>
              <a:ext uri="{FF2B5EF4-FFF2-40B4-BE49-F238E27FC236}">
                <a16:creationId xmlns:a16="http://schemas.microsoft.com/office/drawing/2014/main" id="{E77B2EDF-0452-178B-B4D1-651826E31DA0}"/>
              </a:ext>
            </a:extLst>
          </p:cNvPr>
          <p:cNvSpPr/>
          <p:nvPr/>
        </p:nvSpPr>
        <p:spPr>
          <a:xfrm>
            <a:off x="4050535" y="4907514"/>
            <a:ext cx="407669" cy="387278"/>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29" name="Ellips 28">
            <a:extLst>
              <a:ext uri="{FF2B5EF4-FFF2-40B4-BE49-F238E27FC236}">
                <a16:creationId xmlns:a16="http://schemas.microsoft.com/office/drawing/2014/main" id="{8A37662B-45CB-E33E-299A-CAF0AAFB096A}"/>
              </a:ext>
            </a:extLst>
          </p:cNvPr>
          <p:cNvSpPr/>
          <p:nvPr/>
        </p:nvSpPr>
        <p:spPr>
          <a:xfrm>
            <a:off x="5475029" y="4345393"/>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Ellips 29">
            <a:extLst>
              <a:ext uri="{FF2B5EF4-FFF2-40B4-BE49-F238E27FC236}">
                <a16:creationId xmlns:a16="http://schemas.microsoft.com/office/drawing/2014/main" id="{A933C70C-75CF-C1A8-3C04-CCAB8666E7A1}"/>
              </a:ext>
            </a:extLst>
          </p:cNvPr>
          <p:cNvSpPr/>
          <p:nvPr/>
        </p:nvSpPr>
        <p:spPr>
          <a:xfrm>
            <a:off x="4154710" y="345172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descr="En bild som visar Grafik, logotyp, symbol, skiss&#10;&#10;Automatiskt genererad beskrivning">
            <a:extLst>
              <a:ext uri="{FF2B5EF4-FFF2-40B4-BE49-F238E27FC236}">
                <a16:creationId xmlns:a16="http://schemas.microsoft.com/office/drawing/2014/main" id="{7F40A1BC-CB44-D302-A9C9-24B54F1505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701661629"/>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694519"/>
            <a:ext cx="10515600" cy="470845"/>
          </a:xfrm>
        </p:spPr>
        <p:txBody>
          <a:bodyPr>
            <a:normAutofit fontScale="90000"/>
          </a:bodyPr>
          <a:lstStyle/>
          <a:p>
            <a:pPr algn="ctr"/>
            <a:r>
              <a:rPr lang="sv-SE" sz="4800" b="1" dirty="0"/>
              <a:t>Ytterback</a:t>
            </a:r>
            <a:br>
              <a:rPr lang="sv-SE" sz="4800" b="1" dirty="0"/>
            </a:br>
            <a:r>
              <a:rPr lang="sv-SE" sz="4000" i="1" dirty="0"/>
              <a:t>Hålla linje</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6057621" y="4592926"/>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6130145" y="377640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6861831" y="4802651"/>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6762172" y="3926817"/>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6762171" y="3137138"/>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7535163" y="4295053"/>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4143156" y="2561634"/>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4143153" y="499419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5524710" y="4202172"/>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7566790" y="266649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7566790" y="340250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7566789" y="414970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7566789" y="48598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6457914" y="350736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457914" y="422528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6267517" y="542890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5349039" y="4239180"/>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5200877" y="3527708"/>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6161875" y="22874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Ellips 28">
            <a:extLst>
              <a:ext uri="{FF2B5EF4-FFF2-40B4-BE49-F238E27FC236}">
                <a16:creationId xmlns:a16="http://schemas.microsoft.com/office/drawing/2014/main" id="{8A37662B-45CB-E33E-299A-CAF0AAFB096A}"/>
              </a:ext>
            </a:extLst>
          </p:cNvPr>
          <p:cNvSpPr/>
          <p:nvPr/>
        </p:nvSpPr>
        <p:spPr>
          <a:xfrm>
            <a:off x="6679559" y="4889825"/>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0" name="Rak pilkoppling 29">
            <a:extLst>
              <a:ext uri="{FF2B5EF4-FFF2-40B4-BE49-F238E27FC236}">
                <a16:creationId xmlns:a16="http://schemas.microsoft.com/office/drawing/2014/main" id="{96B862A1-DB59-17D4-C943-71A2F6B2FB2D}"/>
              </a:ext>
            </a:extLst>
          </p:cNvPr>
          <p:cNvCxnSpPr>
            <a:cxnSpLocks/>
          </p:cNvCxnSpPr>
          <p:nvPr/>
        </p:nvCxnSpPr>
        <p:spPr>
          <a:xfrm>
            <a:off x="4342470" y="5107919"/>
            <a:ext cx="1316712"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Rak pilkoppling 31">
            <a:extLst>
              <a:ext uri="{FF2B5EF4-FFF2-40B4-BE49-F238E27FC236}">
                <a16:creationId xmlns:a16="http://schemas.microsoft.com/office/drawing/2014/main" id="{094ED6BF-5148-C0AD-FDEA-330444668404}"/>
              </a:ext>
            </a:extLst>
          </p:cNvPr>
          <p:cNvCxnSpPr>
            <a:cxnSpLocks/>
          </p:cNvCxnSpPr>
          <p:nvPr/>
        </p:nvCxnSpPr>
        <p:spPr>
          <a:xfrm>
            <a:off x="4329537" y="2677719"/>
            <a:ext cx="1329645"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5" name="Ellips 34">
            <a:extLst>
              <a:ext uri="{FF2B5EF4-FFF2-40B4-BE49-F238E27FC236}">
                <a16:creationId xmlns:a16="http://schemas.microsoft.com/office/drawing/2014/main" id="{F8D8E844-6F98-3DD6-3449-0B1CEA0EA3E2}"/>
              </a:ext>
            </a:extLst>
          </p:cNvPr>
          <p:cNvSpPr/>
          <p:nvPr/>
        </p:nvSpPr>
        <p:spPr>
          <a:xfrm>
            <a:off x="5524709" y="3344212"/>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En bild som visar Grafik, logotyp, symbol, skiss&#10;&#10;Automatiskt genererad beskrivning">
            <a:extLst>
              <a:ext uri="{FF2B5EF4-FFF2-40B4-BE49-F238E27FC236}">
                <a16:creationId xmlns:a16="http://schemas.microsoft.com/office/drawing/2014/main" id="{4E53557D-2A7F-67C6-53B8-5E14B03E96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237950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DB30D4-8F0C-B7DA-8DF8-BABF2FCDAFBE}"/>
              </a:ext>
            </a:extLst>
          </p:cNvPr>
          <p:cNvSpPr>
            <a:spLocks noGrp="1"/>
          </p:cNvSpPr>
          <p:nvPr>
            <p:ph type="title"/>
          </p:nvPr>
        </p:nvSpPr>
        <p:spPr/>
        <p:txBody>
          <a:bodyPr/>
          <a:lstStyle/>
          <a:p>
            <a:r>
              <a:rPr lang="sv-SE" b="1" dirty="0"/>
              <a:t>Spelarråd</a:t>
            </a:r>
          </a:p>
        </p:txBody>
      </p:sp>
      <p:sp>
        <p:nvSpPr>
          <p:cNvPr id="3" name="Platshållare för innehåll 2">
            <a:extLst>
              <a:ext uri="{FF2B5EF4-FFF2-40B4-BE49-F238E27FC236}">
                <a16:creationId xmlns:a16="http://schemas.microsoft.com/office/drawing/2014/main" id="{B2DA2BDB-2A66-30CC-E0B0-3F40D1968A14}"/>
              </a:ext>
            </a:extLst>
          </p:cNvPr>
          <p:cNvSpPr>
            <a:spLocks noGrp="1"/>
          </p:cNvSpPr>
          <p:nvPr>
            <p:ph idx="1"/>
          </p:nvPr>
        </p:nvSpPr>
        <p:spPr/>
        <p:txBody>
          <a:bodyPr/>
          <a:lstStyle/>
          <a:p>
            <a:pPr marL="36900" indent="0">
              <a:buNone/>
            </a:pPr>
            <a:r>
              <a:rPr lang="sv-SE" dirty="0"/>
              <a:t>Intresse nu?</a:t>
            </a:r>
          </a:p>
          <a:p>
            <a:endParaRPr lang="sv-SE" dirty="0"/>
          </a:p>
          <a:p>
            <a:pPr marL="36900" indent="0">
              <a:buNone/>
            </a:pPr>
            <a:r>
              <a:rPr lang="sv-SE" dirty="0"/>
              <a:t>Kapten och assisterande</a:t>
            </a:r>
          </a:p>
          <a:p>
            <a:endParaRPr lang="sv-SE" dirty="0"/>
          </a:p>
          <a:p>
            <a:pPr marL="36900" indent="0">
              <a:buNone/>
            </a:pPr>
            <a:r>
              <a:rPr lang="sv-SE" dirty="0"/>
              <a:t>Syftet</a:t>
            </a:r>
          </a:p>
          <a:p>
            <a:pPr marL="36900" indent="0">
              <a:buNone/>
            </a:pPr>
            <a:r>
              <a:rPr lang="sv-SE" dirty="0"/>
              <a:t>Uppdrag</a:t>
            </a:r>
          </a:p>
          <a:p>
            <a:pPr marL="36900" indent="0">
              <a:buNone/>
            </a:pPr>
            <a:r>
              <a:rPr lang="sv-SE" dirty="0"/>
              <a:t>Leder 3 möten under året</a:t>
            </a:r>
          </a:p>
          <a:p>
            <a:pPr marL="36900" indent="0">
              <a:buNone/>
            </a:pPr>
            <a:endParaRPr lang="sv-SE" dirty="0"/>
          </a:p>
          <a:p>
            <a:pPr marL="36900" indent="0">
              <a:buNone/>
            </a:pPr>
            <a:r>
              <a:rPr lang="sv-SE" dirty="0"/>
              <a:t>Spelarmöte</a:t>
            </a:r>
          </a:p>
          <a:p>
            <a:pPr marL="36900" indent="0">
              <a:buNone/>
            </a:pPr>
            <a:endParaRPr lang="sv-SE" dirty="0"/>
          </a:p>
        </p:txBody>
      </p:sp>
      <p:pic>
        <p:nvPicPr>
          <p:cNvPr id="4" name="Bildobjekt 3" descr="En bild som visar skiss, design&#10;&#10;Automatiskt genererad beskrivning">
            <a:extLst>
              <a:ext uri="{FF2B5EF4-FFF2-40B4-BE49-F238E27FC236}">
                <a16:creationId xmlns:a16="http://schemas.microsoft.com/office/drawing/2014/main" id="{275F9E28-7701-334B-B6C5-69323A1A3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037" y="269749"/>
            <a:ext cx="974812" cy="9748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Bildobjekt 4" descr="En bild som visar Grafik, logotyp, symbol, skiss&#10;&#10;Automatiskt genererad beskrivning">
            <a:extLst>
              <a:ext uri="{FF2B5EF4-FFF2-40B4-BE49-F238E27FC236}">
                <a16:creationId xmlns:a16="http://schemas.microsoft.com/office/drawing/2014/main" id="{034C31F7-38B8-5BB7-6544-026D24114B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1847570172"/>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694519"/>
            <a:ext cx="10515600" cy="470845"/>
          </a:xfrm>
        </p:spPr>
        <p:txBody>
          <a:bodyPr>
            <a:normAutofit fontScale="90000"/>
          </a:bodyPr>
          <a:lstStyle/>
          <a:p>
            <a:pPr algn="ctr"/>
            <a:r>
              <a:rPr lang="sv-SE" sz="4800" b="1" dirty="0"/>
              <a:t>Ytterback</a:t>
            </a:r>
            <a:br>
              <a:rPr lang="sv-SE" sz="4800" b="1" dirty="0"/>
            </a:br>
            <a:r>
              <a:rPr lang="sv-SE" sz="4000" i="1" dirty="0"/>
              <a:t>Hålla linje</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6057621" y="4592926"/>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6117021" y="392513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6861831" y="4802651"/>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6762172" y="3926817"/>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6762171" y="3137138"/>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7535163" y="4295053"/>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5586498" y="2676595"/>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5559525" y="499450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5614414" y="4164428"/>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7566790" y="266649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7566790" y="340250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7566789" y="414970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7566789" y="48598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6457914" y="350736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457914" y="422528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6267517" y="542890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5349039" y="4239180"/>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5200877" y="3527708"/>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6161875" y="22874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Ellips 28">
            <a:extLst>
              <a:ext uri="{FF2B5EF4-FFF2-40B4-BE49-F238E27FC236}">
                <a16:creationId xmlns:a16="http://schemas.microsoft.com/office/drawing/2014/main" id="{8A37662B-45CB-E33E-299A-CAF0AAFB096A}"/>
              </a:ext>
            </a:extLst>
          </p:cNvPr>
          <p:cNvSpPr/>
          <p:nvPr/>
        </p:nvSpPr>
        <p:spPr>
          <a:xfrm>
            <a:off x="6679559" y="4889825"/>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Ellips 30">
            <a:extLst>
              <a:ext uri="{FF2B5EF4-FFF2-40B4-BE49-F238E27FC236}">
                <a16:creationId xmlns:a16="http://schemas.microsoft.com/office/drawing/2014/main" id="{66EA01E7-5842-9176-588D-4C9061346FFE}"/>
              </a:ext>
            </a:extLst>
          </p:cNvPr>
          <p:cNvSpPr/>
          <p:nvPr/>
        </p:nvSpPr>
        <p:spPr>
          <a:xfrm>
            <a:off x="5586496" y="342900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8" name="Rak koppling 27">
            <a:extLst>
              <a:ext uri="{FF2B5EF4-FFF2-40B4-BE49-F238E27FC236}">
                <a16:creationId xmlns:a16="http://schemas.microsoft.com/office/drawing/2014/main" id="{37190C5E-1DA5-6262-B80E-12617D741F9D}"/>
              </a:ext>
            </a:extLst>
          </p:cNvPr>
          <p:cNvCxnSpPr/>
          <p:nvPr/>
        </p:nvCxnSpPr>
        <p:spPr>
          <a:xfrm flipH="1">
            <a:off x="5674333" y="2012620"/>
            <a:ext cx="23644" cy="38250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Bildobjekt 2" descr="En bild som visar Grafik, logotyp, symbol, skiss&#10;&#10;Automatiskt genererad beskrivning">
            <a:extLst>
              <a:ext uri="{FF2B5EF4-FFF2-40B4-BE49-F238E27FC236}">
                <a16:creationId xmlns:a16="http://schemas.microsoft.com/office/drawing/2014/main" id="{BD86A702-7806-18D4-995C-BFC6C5039C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19068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4286E2-80B8-5E10-D798-15234FCF2060}"/>
              </a:ext>
            </a:extLst>
          </p:cNvPr>
          <p:cNvSpPr>
            <a:spLocks noGrp="1"/>
          </p:cNvSpPr>
          <p:nvPr>
            <p:ph type="title"/>
          </p:nvPr>
        </p:nvSpPr>
        <p:spPr/>
        <p:txBody>
          <a:bodyPr>
            <a:normAutofit/>
          </a:bodyPr>
          <a:lstStyle/>
          <a:p>
            <a:pPr algn="ctr"/>
            <a:r>
              <a:rPr lang="sv-SE" b="1" dirty="0"/>
              <a:t>Mittbackar</a:t>
            </a:r>
            <a:br>
              <a:rPr lang="sv-SE" b="1" dirty="0"/>
            </a:br>
            <a:r>
              <a:rPr lang="sv-SE" b="1" dirty="0">
                <a:solidFill>
                  <a:srgbClr val="FF0000"/>
                </a:solidFill>
              </a:rPr>
              <a:t>4</a:t>
            </a:r>
            <a:r>
              <a:rPr lang="sv-SE" b="1" dirty="0"/>
              <a:t>-2-3-1</a:t>
            </a:r>
          </a:p>
        </p:txBody>
      </p:sp>
      <p:sp>
        <p:nvSpPr>
          <p:cNvPr id="3" name="Platshållare för innehåll 2">
            <a:extLst>
              <a:ext uri="{FF2B5EF4-FFF2-40B4-BE49-F238E27FC236}">
                <a16:creationId xmlns:a16="http://schemas.microsoft.com/office/drawing/2014/main" id="{1BFC25B5-F28B-C32A-8775-97505A467001}"/>
              </a:ext>
            </a:extLst>
          </p:cNvPr>
          <p:cNvSpPr>
            <a:spLocks noGrp="1"/>
          </p:cNvSpPr>
          <p:nvPr>
            <p:ph idx="1"/>
          </p:nvPr>
        </p:nvSpPr>
        <p:spPr/>
        <p:txBody>
          <a:bodyPr/>
          <a:lstStyle/>
          <a:p>
            <a:r>
              <a:rPr lang="sv-SE" dirty="0"/>
              <a:t>Rollen</a:t>
            </a:r>
          </a:p>
          <a:p>
            <a:endParaRPr lang="sv-SE" dirty="0"/>
          </a:p>
          <a:p>
            <a:r>
              <a:rPr lang="sv-SE" dirty="0"/>
              <a:t>Falla</a:t>
            </a:r>
          </a:p>
          <a:p>
            <a:endParaRPr lang="sv-SE" dirty="0"/>
          </a:p>
          <a:p>
            <a:r>
              <a:rPr lang="sv-SE" dirty="0"/>
              <a:t>Understöd ytterback</a:t>
            </a:r>
          </a:p>
          <a:p>
            <a:endParaRPr lang="sv-SE" dirty="0"/>
          </a:p>
          <a:p>
            <a:r>
              <a:rPr lang="sv-SE" dirty="0"/>
              <a:t>Lyfta </a:t>
            </a:r>
          </a:p>
        </p:txBody>
      </p:sp>
      <p:pic>
        <p:nvPicPr>
          <p:cNvPr id="5" name="Bildobjekt 4" descr="En bild som visar Grafik, logotyp, symbol, skiss&#10;&#10;Automatiskt genererad beskrivning">
            <a:extLst>
              <a:ext uri="{FF2B5EF4-FFF2-40B4-BE49-F238E27FC236}">
                <a16:creationId xmlns:a16="http://schemas.microsoft.com/office/drawing/2014/main" id="{AE965782-D99F-E2CE-9875-FB29957AC9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428830904"/>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694519"/>
            <a:ext cx="10515600" cy="470845"/>
          </a:xfrm>
        </p:spPr>
        <p:txBody>
          <a:bodyPr>
            <a:normAutofit fontScale="90000"/>
          </a:bodyPr>
          <a:lstStyle/>
          <a:p>
            <a:pPr algn="ctr"/>
            <a:r>
              <a:rPr lang="sv-SE" sz="4800" b="1" dirty="0"/>
              <a:t>Mittback</a:t>
            </a:r>
            <a:br>
              <a:rPr lang="sv-SE" sz="4800" b="1" dirty="0"/>
            </a:br>
            <a:r>
              <a:rPr lang="sv-SE" sz="4000" i="1" dirty="0"/>
              <a:t>Falla / Gå in i press</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5047227" y="418129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5023320" y="334686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6037583" y="463244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6068200" y="379156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6041875" y="2989082"/>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7300350" y="3791569"/>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4143156" y="2561634"/>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4143153" y="499419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4154712" y="418028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4143154" y="340250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7566790" y="266649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7566790" y="340250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7566789" y="414970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7566789" y="48598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6457914" y="350736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457914" y="422528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6267517" y="542890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4475100" y="419635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4475100" y="338680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6161875" y="22874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Ellips 27">
            <a:extLst>
              <a:ext uri="{FF2B5EF4-FFF2-40B4-BE49-F238E27FC236}">
                <a16:creationId xmlns:a16="http://schemas.microsoft.com/office/drawing/2014/main" id="{0DB95DD0-8C40-36CA-B2C8-AEC4ED7E457B}"/>
              </a:ext>
            </a:extLst>
          </p:cNvPr>
          <p:cNvSpPr/>
          <p:nvPr/>
        </p:nvSpPr>
        <p:spPr>
          <a:xfrm>
            <a:off x="4051394" y="3308796"/>
            <a:ext cx="407669" cy="387278"/>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3" name="Ellips 2">
            <a:extLst>
              <a:ext uri="{FF2B5EF4-FFF2-40B4-BE49-F238E27FC236}">
                <a16:creationId xmlns:a16="http://schemas.microsoft.com/office/drawing/2014/main" id="{E77B2EDF-0452-178B-B4D1-651826E31DA0}"/>
              </a:ext>
            </a:extLst>
          </p:cNvPr>
          <p:cNvSpPr/>
          <p:nvPr/>
        </p:nvSpPr>
        <p:spPr>
          <a:xfrm>
            <a:off x="4050535" y="4111182"/>
            <a:ext cx="407669" cy="387278"/>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pic>
        <p:nvPicPr>
          <p:cNvPr id="29" name="Bildobjekt 28" descr="En bild som visar Grafik, logotyp, symbol, skiss&#10;&#10;Automatiskt genererad beskrivning">
            <a:extLst>
              <a:ext uri="{FF2B5EF4-FFF2-40B4-BE49-F238E27FC236}">
                <a16:creationId xmlns:a16="http://schemas.microsoft.com/office/drawing/2014/main" id="{1F736FD0-9A8D-274A-E54B-7812FB2001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287321831"/>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694519"/>
            <a:ext cx="10515600" cy="470845"/>
          </a:xfrm>
        </p:spPr>
        <p:txBody>
          <a:bodyPr>
            <a:normAutofit fontScale="90000"/>
          </a:bodyPr>
          <a:lstStyle/>
          <a:p>
            <a:pPr algn="ctr"/>
            <a:r>
              <a:rPr lang="sv-SE" sz="4800" b="1" dirty="0"/>
              <a:t>Mittback</a:t>
            </a:r>
            <a:br>
              <a:rPr lang="sv-SE" sz="4800" b="1" dirty="0"/>
            </a:br>
            <a:r>
              <a:rPr lang="sv-SE" sz="4000" i="1" dirty="0"/>
              <a:t>Falla / Gå in i press</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5634428" y="4243917"/>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5499078" y="3324137"/>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6037583" y="463244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6068200" y="379156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6041875" y="2989082"/>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7300350" y="3791569"/>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4358530" y="2580395"/>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4352866" y="4679917"/>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4448502" y="3936176"/>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4387966" y="3410771"/>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7265173" y="285910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7566790" y="340250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7566789" y="414970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7566789" y="48598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6457914" y="350736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457914" y="422528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6267517" y="542890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4997269" y="382195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4668070" y="328652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5598736" y="237544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Ellips 28">
            <a:extLst>
              <a:ext uri="{FF2B5EF4-FFF2-40B4-BE49-F238E27FC236}">
                <a16:creationId xmlns:a16="http://schemas.microsoft.com/office/drawing/2014/main" id="{081C917C-D985-B197-AD85-4EC10BCAF536}"/>
              </a:ext>
            </a:extLst>
          </p:cNvPr>
          <p:cNvSpPr/>
          <p:nvPr/>
        </p:nvSpPr>
        <p:spPr>
          <a:xfrm>
            <a:off x="7091425" y="2930724"/>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0" name="Rak pilkoppling 29">
            <a:extLst>
              <a:ext uri="{FF2B5EF4-FFF2-40B4-BE49-F238E27FC236}">
                <a16:creationId xmlns:a16="http://schemas.microsoft.com/office/drawing/2014/main" id="{20752453-098F-B75A-DC19-1F3AD9078E63}"/>
              </a:ext>
            </a:extLst>
          </p:cNvPr>
          <p:cNvCxnSpPr>
            <a:cxnSpLocks/>
          </p:cNvCxnSpPr>
          <p:nvPr/>
        </p:nvCxnSpPr>
        <p:spPr>
          <a:xfrm flipH="1">
            <a:off x="4926828" y="3029108"/>
            <a:ext cx="2164597" cy="3215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3" name="Bildobjekt 2" descr="En bild som visar Grafik, logotyp, symbol, skiss&#10;&#10;Automatiskt genererad beskrivning">
            <a:extLst>
              <a:ext uri="{FF2B5EF4-FFF2-40B4-BE49-F238E27FC236}">
                <a16:creationId xmlns:a16="http://schemas.microsoft.com/office/drawing/2014/main" id="{68ABF0EC-9C02-A5DD-7A6A-8A3B9E3C18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115053985"/>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694519"/>
            <a:ext cx="10515600" cy="470845"/>
          </a:xfrm>
        </p:spPr>
        <p:txBody>
          <a:bodyPr>
            <a:normAutofit fontScale="90000"/>
          </a:bodyPr>
          <a:lstStyle/>
          <a:p>
            <a:pPr algn="ctr"/>
            <a:r>
              <a:rPr lang="sv-SE" sz="4800" b="1" dirty="0"/>
              <a:t>Mittback</a:t>
            </a:r>
            <a:br>
              <a:rPr lang="sv-SE" sz="4800" b="1" dirty="0"/>
            </a:br>
            <a:r>
              <a:rPr lang="sv-SE" sz="4000" i="1" dirty="0"/>
              <a:t>Falla / Gå in i press</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5634428" y="4243917"/>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5499078" y="3324137"/>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6037583" y="463244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6068200" y="379156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6041875" y="2989082"/>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7300350" y="3791569"/>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4358530" y="2580395"/>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4352866" y="4679917"/>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4448502" y="3936176"/>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4592383" y="330726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7265173" y="285910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7566790" y="340250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7566789" y="414970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7566789" y="48598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6457914" y="350736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457914" y="422528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6267517" y="542890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4729960" y="3903759"/>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4668070" y="328652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5598736" y="237544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Ellips 28">
            <a:extLst>
              <a:ext uri="{FF2B5EF4-FFF2-40B4-BE49-F238E27FC236}">
                <a16:creationId xmlns:a16="http://schemas.microsoft.com/office/drawing/2014/main" id="{081C917C-D985-B197-AD85-4EC10BCAF536}"/>
              </a:ext>
            </a:extLst>
          </p:cNvPr>
          <p:cNvSpPr/>
          <p:nvPr/>
        </p:nvSpPr>
        <p:spPr>
          <a:xfrm>
            <a:off x="4823320" y="3265779"/>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0" name="Rak pilkoppling 29">
            <a:extLst>
              <a:ext uri="{FF2B5EF4-FFF2-40B4-BE49-F238E27FC236}">
                <a16:creationId xmlns:a16="http://schemas.microsoft.com/office/drawing/2014/main" id="{20752453-098F-B75A-DC19-1F3AD9078E63}"/>
              </a:ext>
            </a:extLst>
          </p:cNvPr>
          <p:cNvCxnSpPr>
            <a:cxnSpLocks/>
          </p:cNvCxnSpPr>
          <p:nvPr/>
        </p:nvCxnSpPr>
        <p:spPr>
          <a:xfrm flipH="1" flipV="1">
            <a:off x="4210637" y="3679118"/>
            <a:ext cx="239834" cy="32950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3" name="Bildobjekt 2" descr="En bild som visar Grafik, logotyp, symbol, skiss&#10;&#10;Automatiskt genererad beskrivning">
            <a:extLst>
              <a:ext uri="{FF2B5EF4-FFF2-40B4-BE49-F238E27FC236}">
                <a16:creationId xmlns:a16="http://schemas.microsoft.com/office/drawing/2014/main" id="{3ABF553C-022F-A979-726F-0EBE08716E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969502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694519"/>
            <a:ext cx="10515600" cy="470845"/>
          </a:xfrm>
        </p:spPr>
        <p:txBody>
          <a:bodyPr>
            <a:normAutofit fontScale="90000"/>
          </a:bodyPr>
          <a:lstStyle/>
          <a:p>
            <a:pPr algn="ctr"/>
            <a:r>
              <a:rPr lang="sv-SE" sz="4800" b="1" dirty="0"/>
              <a:t>Mittback</a:t>
            </a:r>
            <a:br>
              <a:rPr lang="sv-SE" sz="4800" b="1" dirty="0"/>
            </a:br>
            <a:r>
              <a:rPr lang="sv-SE" sz="4000" i="1" dirty="0"/>
              <a:t>Falla / Gå in i press</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5634428" y="4243917"/>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5499078" y="3324137"/>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6037583" y="463244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6068200" y="379156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6041875" y="2989082"/>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7300350" y="3791569"/>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4358530" y="2580395"/>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4324991" y="412042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4077528" y="3380554"/>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4592383" y="330726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7265173" y="285910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7566790" y="340250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7566789" y="414970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7566789" y="48598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6457914" y="350736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457914" y="422528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6267517" y="542890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4290982" y="3531280"/>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4668070" y="328652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5598736" y="237544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Ellips 28">
            <a:extLst>
              <a:ext uri="{FF2B5EF4-FFF2-40B4-BE49-F238E27FC236}">
                <a16:creationId xmlns:a16="http://schemas.microsoft.com/office/drawing/2014/main" id="{081C917C-D985-B197-AD85-4EC10BCAF536}"/>
              </a:ext>
            </a:extLst>
          </p:cNvPr>
          <p:cNvSpPr/>
          <p:nvPr/>
        </p:nvSpPr>
        <p:spPr>
          <a:xfrm>
            <a:off x="4169954" y="3293251"/>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En bild som visar Grafik, logotyp, symbol, skiss&#10;&#10;Automatiskt genererad beskrivning">
            <a:extLst>
              <a:ext uri="{FF2B5EF4-FFF2-40B4-BE49-F238E27FC236}">
                <a16:creationId xmlns:a16="http://schemas.microsoft.com/office/drawing/2014/main" id="{82FA33EF-70D0-A540-4DF0-FD499B0E8C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096507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451E8C-2F08-05B6-EF00-675A42A50021}"/>
              </a:ext>
            </a:extLst>
          </p:cNvPr>
          <p:cNvSpPr>
            <a:spLocks noGrp="1"/>
          </p:cNvSpPr>
          <p:nvPr>
            <p:ph type="title"/>
          </p:nvPr>
        </p:nvSpPr>
        <p:spPr>
          <a:xfrm>
            <a:off x="734419" y="398437"/>
            <a:ext cx="10515600" cy="1325563"/>
          </a:xfrm>
        </p:spPr>
        <p:txBody>
          <a:bodyPr>
            <a:normAutofit/>
          </a:bodyPr>
          <a:lstStyle/>
          <a:p>
            <a:pPr algn="ctr"/>
            <a:r>
              <a:rPr lang="sv-SE" b="1" dirty="0"/>
              <a:t>Målvakt</a:t>
            </a:r>
            <a:br>
              <a:rPr lang="sv-SE" b="1" dirty="0"/>
            </a:br>
            <a:r>
              <a:rPr lang="sv-SE" b="1" dirty="0">
                <a:solidFill>
                  <a:srgbClr val="FF0000"/>
                </a:solidFill>
              </a:rPr>
              <a:t>4</a:t>
            </a:r>
            <a:r>
              <a:rPr lang="sv-SE" b="1" dirty="0"/>
              <a:t>-2-3-1</a:t>
            </a:r>
            <a:endParaRPr lang="sv-SE" b="1" i="1" dirty="0">
              <a:solidFill>
                <a:srgbClr val="FFC000"/>
              </a:solidFill>
            </a:endParaRPr>
          </a:p>
        </p:txBody>
      </p:sp>
      <p:sp>
        <p:nvSpPr>
          <p:cNvPr id="3" name="Platshållare för innehåll 2">
            <a:extLst>
              <a:ext uri="{FF2B5EF4-FFF2-40B4-BE49-F238E27FC236}">
                <a16:creationId xmlns:a16="http://schemas.microsoft.com/office/drawing/2014/main" id="{DE6FCD35-31EE-508A-F136-B8ED73DBC594}"/>
              </a:ext>
            </a:extLst>
          </p:cNvPr>
          <p:cNvSpPr>
            <a:spLocks noGrp="1"/>
          </p:cNvSpPr>
          <p:nvPr>
            <p:ph idx="1"/>
          </p:nvPr>
        </p:nvSpPr>
        <p:spPr/>
        <p:txBody>
          <a:bodyPr/>
          <a:lstStyle/>
          <a:p>
            <a:r>
              <a:rPr lang="sv-SE" dirty="0"/>
              <a:t>Rollen</a:t>
            </a:r>
          </a:p>
          <a:p>
            <a:endParaRPr lang="sv-SE" dirty="0"/>
          </a:p>
          <a:p>
            <a:r>
              <a:rPr lang="sv-SE" dirty="0"/>
              <a:t>Inge förtroende/trygghet</a:t>
            </a:r>
          </a:p>
          <a:p>
            <a:pPr marL="0" indent="0">
              <a:buNone/>
            </a:pPr>
            <a:r>
              <a:rPr lang="sv-SE" dirty="0"/>
              <a:t> - Spelet med fötterna</a:t>
            </a:r>
          </a:p>
          <a:p>
            <a:endParaRPr lang="sv-SE" dirty="0"/>
          </a:p>
          <a:p>
            <a:r>
              <a:rPr lang="sv-SE" dirty="0"/>
              <a:t>Utsparkar</a:t>
            </a:r>
          </a:p>
          <a:p>
            <a:endParaRPr lang="sv-SE" dirty="0"/>
          </a:p>
          <a:p>
            <a:endParaRPr lang="sv-SE" dirty="0"/>
          </a:p>
          <a:p>
            <a:endParaRPr lang="sv-SE" dirty="0"/>
          </a:p>
        </p:txBody>
      </p:sp>
      <p:pic>
        <p:nvPicPr>
          <p:cNvPr id="5" name="Bildobjekt 4" descr="En bild som visar Grafik, logotyp, symbol, skiss&#10;&#10;Automatiskt genererad beskrivning">
            <a:extLst>
              <a:ext uri="{FF2B5EF4-FFF2-40B4-BE49-F238E27FC236}">
                <a16:creationId xmlns:a16="http://schemas.microsoft.com/office/drawing/2014/main" id="{2471AA6B-B907-193A-EAAC-7AC1773DF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458609013"/>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694519"/>
            <a:ext cx="10515600" cy="470845"/>
          </a:xfrm>
        </p:spPr>
        <p:txBody>
          <a:bodyPr>
            <a:normAutofit fontScale="90000"/>
          </a:bodyPr>
          <a:lstStyle/>
          <a:p>
            <a:pPr algn="ctr"/>
            <a:r>
              <a:rPr lang="sv-SE" sz="4800" b="1" dirty="0"/>
              <a:t>Målvakt</a:t>
            </a:r>
            <a:br>
              <a:rPr lang="sv-SE" sz="4800" b="1" dirty="0"/>
            </a:br>
            <a:r>
              <a:rPr lang="sv-SE" sz="4000" i="1" dirty="0"/>
              <a:t>Utgångspunkter</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5047227" y="418129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5023320" y="334686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6037583" y="463244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6068200" y="379156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6041875" y="2989082"/>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7300350" y="3791569"/>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4143156" y="2561634"/>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4143153" y="499419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4154712" y="418028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4143154" y="340250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7566790" y="266649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7566790" y="340250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7566789" y="414970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7566789" y="48598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6457914" y="350736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457914" y="422528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6267517" y="542890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4475100" y="419635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4475100" y="338680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6161875" y="22874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Ellips 27">
            <a:extLst>
              <a:ext uri="{FF2B5EF4-FFF2-40B4-BE49-F238E27FC236}">
                <a16:creationId xmlns:a16="http://schemas.microsoft.com/office/drawing/2014/main" id="{0DB95DD0-8C40-36CA-B2C8-AEC4ED7E457B}"/>
              </a:ext>
            </a:extLst>
          </p:cNvPr>
          <p:cNvSpPr/>
          <p:nvPr/>
        </p:nvSpPr>
        <p:spPr>
          <a:xfrm>
            <a:off x="2403401" y="3740980"/>
            <a:ext cx="407669" cy="387278"/>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pic>
        <p:nvPicPr>
          <p:cNvPr id="3" name="Bildobjekt 2" descr="En bild som visar Grafik, logotyp, symbol, skiss&#10;&#10;Automatiskt genererad beskrivning">
            <a:extLst>
              <a:ext uri="{FF2B5EF4-FFF2-40B4-BE49-F238E27FC236}">
                <a16:creationId xmlns:a16="http://schemas.microsoft.com/office/drawing/2014/main" id="{32FB23B5-9AFE-529F-0BF4-5A869C03AC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741370194"/>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694519"/>
            <a:ext cx="10515600" cy="470845"/>
          </a:xfrm>
        </p:spPr>
        <p:txBody>
          <a:bodyPr>
            <a:normAutofit fontScale="90000"/>
          </a:bodyPr>
          <a:lstStyle/>
          <a:p>
            <a:pPr algn="ctr"/>
            <a:r>
              <a:rPr lang="sv-SE" sz="4800" b="1" dirty="0"/>
              <a:t>Målvakt</a:t>
            </a:r>
            <a:br>
              <a:rPr lang="sv-SE" sz="4800" b="1" dirty="0"/>
            </a:br>
            <a:r>
              <a:rPr lang="sv-SE" sz="4000" i="1" dirty="0"/>
              <a:t>Utgångspunkter</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5499078" y="4225286"/>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5534770" y="3402691"/>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6037583" y="463244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6068200" y="379156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6041875" y="2989082"/>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7300350" y="3791569"/>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4916613" y="2561633"/>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5011925" y="490123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4591527" y="422528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4657005" y="334931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7566790" y="266649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7566790" y="340250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7566789" y="414970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7566789" y="48598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6457914" y="350736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457914" y="422528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6267517" y="542890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4988742" y="384966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4988743" y="330195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6161875" y="22874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Ellips 2">
            <a:extLst>
              <a:ext uri="{FF2B5EF4-FFF2-40B4-BE49-F238E27FC236}">
                <a16:creationId xmlns:a16="http://schemas.microsoft.com/office/drawing/2014/main" id="{1D82CBD9-D9A3-86ED-ABF6-0784E527C00F}"/>
              </a:ext>
            </a:extLst>
          </p:cNvPr>
          <p:cNvSpPr/>
          <p:nvPr/>
        </p:nvSpPr>
        <p:spPr>
          <a:xfrm>
            <a:off x="7435335" y="3370115"/>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9" name="Rak pilkoppling 28">
            <a:extLst>
              <a:ext uri="{FF2B5EF4-FFF2-40B4-BE49-F238E27FC236}">
                <a16:creationId xmlns:a16="http://schemas.microsoft.com/office/drawing/2014/main" id="{9DA70150-25D4-9008-C186-15823D186505}"/>
              </a:ext>
            </a:extLst>
          </p:cNvPr>
          <p:cNvCxnSpPr>
            <a:cxnSpLocks/>
          </p:cNvCxnSpPr>
          <p:nvPr/>
        </p:nvCxnSpPr>
        <p:spPr>
          <a:xfrm flipV="1">
            <a:off x="2741465" y="3717091"/>
            <a:ext cx="871530" cy="21358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8" name="Bildobjekt 27" descr="En bild som visar Grafik, logotyp, symbol, skiss&#10;&#10;Automatiskt genererad beskrivning">
            <a:extLst>
              <a:ext uri="{FF2B5EF4-FFF2-40B4-BE49-F238E27FC236}">
                <a16:creationId xmlns:a16="http://schemas.microsoft.com/office/drawing/2014/main" id="{EC2D033F-B43C-86DE-D2E7-21BD48B9C9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432839865"/>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694519"/>
            <a:ext cx="10515600" cy="470845"/>
          </a:xfrm>
        </p:spPr>
        <p:txBody>
          <a:bodyPr>
            <a:normAutofit fontScale="90000"/>
          </a:bodyPr>
          <a:lstStyle/>
          <a:p>
            <a:pPr algn="ctr"/>
            <a:r>
              <a:rPr lang="sv-SE" sz="4800" b="1" dirty="0"/>
              <a:t>Målvakt</a:t>
            </a:r>
            <a:br>
              <a:rPr lang="sv-SE" sz="4800" b="1" dirty="0"/>
            </a:br>
            <a:r>
              <a:rPr lang="sv-SE" sz="4000" i="1" dirty="0"/>
              <a:t>Utgångspunkter</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5499078" y="4225286"/>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5534770" y="3402691"/>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6037583" y="463244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6068200" y="379156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6041875" y="2989082"/>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7300350" y="3791569"/>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4916613" y="2561633"/>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5011925" y="490123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4591527" y="422528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4657005" y="334931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3491041" y="3616781"/>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7566790" y="266649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7566790" y="340250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7566789" y="414970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7566789" y="48598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6457914" y="350736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457914" y="422528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6267517" y="542890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4988742" y="384966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4988743" y="330195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6161875" y="22874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Ellips 2">
            <a:extLst>
              <a:ext uri="{FF2B5EF4-FFF2-40B4-BE49-F238E27FC236}">
                <a16:creationId xmlns:a16="http://schemas.microsoft.com/office/drawing/2014/main" id="{1D82CBD9-D9A3-86ED-ABF6-0784E527C00F}"/>
              </a:ext>
            </a:extLst>
          </p:cNvPr>
          <p:cNvSpPr/>
          <p:nvPr/>
        </p:nvSpPr>
        <p:spPr>
          <a:xfrm>
            <a:off x="7435335" y="3370115"/>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8" name="Bildobjekt 27" descr="En bild som visar Grafik, logotyp, symbol, skiss&#10;&#10;Automatiskt genererad beskrivning">
            <a:extLst>
              <a:ext uri="{FF2B5EF4-FFF2-40B4-BE49-F238E27FC236}">
                <a16:creationId xmlns:a16="http://schemas.microsoft.com/office/drawing/2014/main" id="{F7DF2979-F8B9-709E-BE84-AA9F8579A6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4035849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2E729-BEB1-3FAB-762A-E21D83D87C92}"/>
              </a:ext>
            </a:extLst>
          </p:cNvPr>
          <p:cNvSpPr>
            <a:spLocks noGrp="1"/>
          </p:cNvSpPr>
          <p:nvPr>
            <p:ph type="title"/>
          </p:nvPr>
        </p:nvSpPr>
        <p:spPr/>
        <p:txBody>
          <a:bodyPr/>
          <a:lstStyle/>
          <a:p>
            <a:r>
              <a:rPr lang="sv-SE" b="1" dirty="0"/>
              <a:t>Övriga punkter</a:t>
            </a:r>
          </a:p>
        </p:txBody>
      </p:sp>
      <p:sp>
        <p:nvSpPr>
          <p:cNvPr id="3" name="Platshållare för innehåll 2">
            <a:extLst>
              <a:ext uri="{FF2B5EF4-FFF2-40B4-BE49-F238E27FC236}">
                <a16:creationId xmlns:a16="http://schemas.microsoft.com/office/drawing/2014/main" id="{2DC90031-6356-40E7-5963-79FE998EC070}"/>
              </a:ext>
            </a:extLst>
          </p:cNvPr>
          <p:cNvSpPr>
            <a:spLocks noGrp="1"/>
          </p:cNvSpPr>
          <p:nvPr>
            <p:ph idx="1"/>
          </p:nvPr>
        </p:nvSpPr>
        <p:spPr/>
        <p:txBody>
          <a:bodyPr/>
          <a:lstStyle/>
          <a:p>
            <a:r>
              <a:rPr lang="sv-SE" dirty="0"/>
              <a:t>Kapten val – Enkät</a:t>
            </a:r>
          </a:p>
          <a:p>
            <a:endParaRPr lang="sv-SE" dirty="0"/>
          </a:p>
          <a:p>
            <a:r>
              <a:rPr lang="sv-SE" dirty="0"/>
              <a:t>Veo analyser</a:t>
            </a:r>
          </a:p>
          <a:p>
            <a:endParaRPr lang="sv-SE" dirty="0"/>
          </a:p>
          <a:p>
            <a:r>
              <a:rPr lang="sv-SE" dirty="0"/>
              <a:t>Inmarsch till matcherna, något ni vill?</a:t>
            </a:r>
          </a:p>
        </p:txBody>
      </p:sp>
      <p:pic>
        <p:nvPicPr>
          <p:cNvPr id="4" name="Bildobjekt 3" descr="En bild som visar Grafik, logotyp, symbol, skiss&#10;&#10;Automatiskt genererad beskrivning">
            <a:extLst>
              <a:ext uri="{FF2B5EF4-FFF2-40B4-BE49-F238E27FC236}">
                <a16:creationId xmlns:a16="http://schemas.microsoft.com/office/drawing/2014/main" id="{8FC2EDE2-0B3E-AF4F-24A6-4FFB57FFC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3773613301"/>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694519"/>
            <a:ext cx="10515600" cy="470845"/>
          </a:xfrm>
        </p:spPr>
        <p:txBody>
          <a:bodyPr>
            <a:normAutofit fontScale="90000"/>
          </a:bodyPr>
          <a:lstStyle/>
          <a:p>
            <a:pPr algn="ctr"/>
            <a:r>
              <a:rPr lang="sv-SE" sz="4800" b="1" dirty="0"/>
              <a:t>Målvakt</a:t>
            </a:r>
            <a:br>
              <a:rPr lang="sv-SE" sz="4800" b="1" dirty="0"/>
            </a:br>
            <a:r>
              <a:rPr lang="sv-SE" sz="4000" i="1" dirty="0"/>
              <a:t>Utgångspunkter</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5499078" y="4225286"/>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5534770" y="3402691"/>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6037583" y="463244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6068200" y="379156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6041875" y="2989082"/>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7300350" y="3791569"/>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4916613" y="2561633"/>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5011925" y="490123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4074948" y="3369406"/>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4365010" y="3150755"/>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3455475" y="3337227"/>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7566790" y="266649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7566790" y="340250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7566789" y="414970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7566789" y="48598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6457914" y="350736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457914" y="422528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6267517" y="542890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4736792" y="3561588"/>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4121300" y="306914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6161875" y="228745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Ellips 2">
            <a:extLst>
              <a:ext uri="{FF2B5EF4-FFF2-40B4-BE49-F238E27FC236}">
                <a16:creationId xmlns:a16="http://schemas.microsoft.com/office/drawing/2014/main" id="{1D82CBD9-D9A3-86ED-ABF6-0784E527C00F}"/>
              </a:ext>
            </a:extLst>
          </p:cNvPr>
          <p:cNvSpPr/>
          <p:nvPr/>
        </p:nvSpPr>
        <p:spPr>
          <a:xfrm>
            <a:off x="3610932" y="327887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8" name="Bildobjekt 27" descr="En bild som visar Grafik, logotyp, symbol, skiss&#10;&#10;Automatiskt genererad beskrivning">
            <a:extLst>
              <a:ext uri="{FF2B5EF4-FFF2-40B4-BE49-F238E27FC236}">
                <a16:creationId xmlns:a16="http://schemas.microsoft.com/office/drawing/2014/main" id="{7FE6E0EB-04B0-AE47-37E5-853B21EB39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333186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694519"/>
            <a:ext cx="10515600" cy="470845"/>
          </a:xfrm>
        </p:spPr>
        <p:txBody>
          <a:bodyPr>
            <a:normAutofit fontScale="90000"/>
          </a:bodyPr>
          <a:lstStyle/>
          <a:p>
            <a:pPr algn="ctr"/>
            <a:r>
              <a:rPr lang="sv-SE" sz="4800" b="1" dirty="0"/>
              <a:t>Målvakt</a:t>
            </a:r>
            <a:br>
              <a:rPr lang="sv-SE" sz="4800" b="1" dirty="0"/>
            </a:br>
            <a:r>
              <a:rPr lang="sv-SE" sz="4000" i="1" dirty="0"/>
              <a:t>Utgångspunkter</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4746096" y="3400346"/>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4724868" y="2692558"/>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5806675" y="355488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5778341" y="314274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5748848" y="2495057"/>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6953339" y="3319177"/>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3632670" y="2114453"/>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4234219" y="4206132"/>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4326236" y="360122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4143152" y="3080476"/>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503058" y="3821955"/>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5977658" y="249016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7092183" y="2862948"/>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7146931" y="3465282"/>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7095699" y="4269400"/>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6068202" y="3095211"/>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167859" y="4101270"/>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5549533" y="4574997"/>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4401852" y="321431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4525553" y="2692559"/>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4183995" y="205544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Ellips 2">
            <a:extLst>
              <a:ext uri="{FF2B5EF4-FFF2-40B4-BE49-F238E27FC236}">
                <a16:creationId xmlns:a16="http://schemas.microsoft.com/office/drawing/2014/main" id="{55692B94-B172-1E2A-C797-AD1283C7F359}"/>
              </a:ext>
            </a:extLst>
          </p:cNvPr>
          <p:cNvSpPr/>
          <p:nvPr/>
        </p:nvSpPr>
        <p:spPr>
          <a:xfrm>
            <a:off x="3732328" y="2242568"/>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9" name="Rak pilkoppling 28">
            <a:extLst>
              <a:ext uri="{FF2B5EF4-FFF2-40B4-BE49-F238E27FC236}">
                <a16:creationId xmlns:a16="http://schemas.microsoft.com/office/drawing/2014/main" id="{9C02C969-043C-6A31-664D-EC8EEA3033DD}"/>
              </a:ext>
            </a:extLst>
          </p:cNvPr>
          <p:cNvCxnSpPr>
            <a:cxnSpLocks/>
          </p:cNvCxnSpPr>
          <p:nvPr/>
        </p:nvCxnSpPr>
        <p:spPr>
          <a:xfrm flipV="1">
            <a:off x="2658803" y="3298131"/>
            <a:ext cx="426738" cy="53033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8" name="Bildobjekt 27" descr="En bild som visar Grafik, logotyp, symbol, skiss&#10;&#10;Automatiskt genererad beskrivning">
            <a:extLst>
              <a:ext uri="{FF2B5EF4-FFF2-40B4-BE49-F238E27FC236}">
                <a16:creationId xmlns:a16="http://schemas.microsoft.com/office/drawing/2014/main" id="{25183796-7B6F-6A23-0DE3-9A00C3E2A8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263437811"/>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694519"/>
            <a:ext cx="10515600" cy="470845"/>
          </a:xfrm>
        </p:spPr>
        <p:txBody>
          <a:bodyPr>
            <a:normAutofit fontScale="90000"/>
          </a:bodyPr>
          <a:lstStyle/>
          <a:p>
            <a:pPr algn="ctr"/>
            <a:r>
              <a:rPr lang="sv-SE" sz="4800" b="1" dirty="0"/>
              <a:t>Målvakt</a:t>
            </a:r>
            <a:br>
              <a:rPr lang="sv-SE" sz="4800" b="1" dirty="0"/>
            </a:br>
            <a:r>
              <a:rPr lang="sv-SE" sz="4000" i="1" dirty="0"/>
              <a:t>Utgångspunkter</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4746096" y="3400346"/>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4724868" y="2692558"/>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5806675" y="355488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5778341" y="3142740"/>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5748848" y="2495057"/>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6953339" y="3319177"/>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3632670" y="2114453"/>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4234219" y="4206132"/>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4326236" y="3601229"/>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4143152" y="3080476"/>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915915" y="3214314"/>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5977658" y="249016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7092183" y="2862948"/>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7146931" y="3465282"/>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7095699" y="4269400"/>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6068202" y="3095211"/>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6167859" y="4101270"/>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5549533" y="4574997"/>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4401852" y="321431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4525553" y="2692559"/>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4183995" y="2055446"/>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Ellips 2">
            <a:extLst>
              <a:ext uri="{FF2B5EF4-FFF2-40B4-BE49-F238E27FC236}">
                <a16:creationId xmlns:a16="http://schemas.microsoft.com/office/drawing/2014/main" id="{55692B94-B172-1E2A-C797-AD1283C7F359}"/>
              </a:ext>
            </a:extLst>
          </p:cNvPr>
          <p:cNvSpPr/>
          <p:nvPr/>
        </p:nvSpPr>
        <p:spPr>
          <a:xfrm>
            <a:off x="3732328" y="2242568"/>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9" name="Rak pilkoppling 28">
            <a:extLst>
              <a:ext uri="{FF2B5EF4-FFF2-40B4-BE49-F238E27FC236}">
                <a16:creationId xmlns:a16="http://schemas.microsoft.com/office/drawing/2014/main" id="{9C02C969-043C-6A31-664D-EC8EEA3033DD}"/>
              </a:ext>
            </a:extLst>
          </p:cNvPr>
          <p:cNvCxnSpPr>
            <a:cxnSpLocks/>
          </p:cNvCxnSpPr>
          <p:nvPr/>
        </p:nvCxnSpPr>
        <p:spPr>
          <a:xfrm flipH="1">
            <a:off x="3115232" y="2405788"/>
            <a:ext cx="704436" cy="88441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8" name="Bildobjekt 27" descr="En bild som visar Grafik, logotyp, symbol, skiss&#10;&#10;Automatiskt genererad beskrivning">
            <a:extLst>
              <a:ext uri="{FF2B5EF4-FFF2-40B4-BE49-F238E27FC236}">
                <a16:creationId xmlns:a16="http://schemas.microsoft.com/office/drawing/2014/main" id="{96A12118-FD83-B773-16CD-DB0C09384E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90796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694519"/>
            <a:ext cx="10515600" cy="470845"/>
          </a:xfrm>
        </p:spPr>
        <p:txBody>
          <a:bodyPr>
            <a:normAutofit fontScale="90000"/>
          </a:bodyPr>
          <a:lstStyle/>
          <a:p>
            <a:pPr algn="ctr"/>
            <a:r>
              <a:rPr lang="sv-SE" sz="4800" b="1" dirty="0"/>
              <a:t>Målvakt</a:t>
            </a:r>
            <a:br>
              <a:rPr lang="sv-SE" sz="4800" b="1" dirty="0"/>
            </a:br>
            <a:r>
              <a:rPr lang="sv-SE" sz="4000" i="1" dirty="0"/>
              <a:t>Utgångspunkter</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4746096" y="3400346"/>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4724868" y="2692558"/>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5600509" y="4174262"/>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5418908" y="357014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5579024" y="307267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6467895" y="3779868"/>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3724101" y="2771465"/>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3632668" y="5134211"/>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3831036" y="4206132"/>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3890204" y="3570144"/>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915915" y="3214314"/>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5799826" y="2862948"/>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6568316" y="3054620"/>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6742609" y="386319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6610133" y="4665057"/>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5786726" y="3476981"/>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5968544" y="4455332"/>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5164869" y="5021297"/>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4199454" y="382195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4347129" y="321431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3851657" y="248283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Ellips 2">
            <a:extLst>
              <a:ext uri="{FF2B5EF4-FFF2-40B4-BE49-F238E27FC236}">
                <a16:creationId xmlns:a16="http://schemas.microsoft.com/office/drawing/2014/main" id="{55692B94-B172-1E2A-C797-AD1283C7F359}"/>
              </a:ext>
            </a:extLst>
          </p:cNvPr>
          <p:cNvSpPr/>
          <p:nvPr/>
        </p:nvSpPr>
        <p:spPr>
          <a:xfrm>
            <a:off x="3035973" y="3289602"/>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9" name="Rak pilkoppling 28">
            <a:extLst>
              <a:ext uri="{FF2B5EF4-FFF2-40B4-BE49-F238E27FC236}">
                <a16:creationId xmlns:a16="http://schemas.microsoft.com/office/drawing/2014/main" id="{9C02C969-043C-6A31-664D-EC8EEA3033DD}"/>
              </a:ext>
            </a:extLst>
          </p:cNvPr>
          <p:cNvCxnSpPr>
            <a:cxnSpLocks/>
          </p:cNvCxnSpPr>
          <p:nvPr/>
        </p:nvCxnSpPr>
        <p:spPr>
          <a:xfrm>
            <a:off x="3149062" y="3424039"/>
            <a:ext cx="682923" cy="171017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8" name="Bildobjekt 27" descr="En bild som visar Grafik, logotyp, symbol, skiss&#10;&#10;Automatiskt genererad beskrivning">
            <a:extLst>
              <a:ext uri="{FF2B5EF4-FFF2-40B4-BE49-F238E27FC236}">
                <a16:creationId xmlns:a16="http://schemas.microsoft.com/office/drawing/2014/main" id="{AAF720C4-A987-2937-5301-876656028D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7414954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AB462-71AC-BEDE-5DF7-EC79460A5663}"/>
              </a:ext>
            </a:extLst>
          </p:cNvPr>
          <p:cNvSpPr>
            <a:spLocks noGrp="1"/>
          </p:cNvSpPr>
          <p:nvPr>
            <p:ph type="title"/>
          </p:nvPr>
        </p:nvSpPr>
        <p:spPr>
          <a:xfrm>
            <a:off x="838199" y="694519"/>
            <a:ext cx="10515600" cy="470845"/>
          </a:xfrm>
        </p:spPr>
        <p:txBody>
          <a:bodyPr>
            <a:normAutofit fontScale="90000"/>
          </a:bodyPr>
          <a:lstStyle/>
          <a:p>
            <a:pPr algn="ctr"/>
            <a:r>
              <a:rPr lang="sv-SE" sz="4800" b="1" dirty="0"/>
              <a:t>Målvakt</a:t>
            </a:r>
            <a:br>
              <a:rPr lang="sv-SE" sz="4800" b="1" dirty="0"/>
            </a:br>
            <a:r>
              <a:rPr lang="sv-SE" sz="4000" i="1" dirty="0"/>
              <a:t>Utgångspunkter</a:t>
            </a:r>
            <a:endParaRPr lang="sv-SE" sz="4800" i="1" dirty="0"/>
          </a:p>
        </p:txBody>
      </p:sp>
      <p:pic>
        <p:nvPicPr>
          <p:cNvPr id="4" name="Platshållare för innehåll 4">
            <a:extLst>
              <a:ext uri="{FF2B5EF4-FFF2-40B4-BE49-F238E27FC236}">
                <a16:creationId xmlns:a16="http://schemas.microsoft.com/office/drawing/2014/main" id="{72F9EA74-FC30-FBC5-F06F-FF9643F1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77395" y="-198491"/>
            <a:ext cx="4637209" cy="8250618"/>
          </a:xfrm>
          <a:prstGeom prst="rect">
            <a:avLst/>
          </a:prstGeom>
        </p:spPr>
      </p:pic>
      <p:sp>
        <p:nvSpPr>
          <p:cNvPr id="5" name="Ellips 4">
            <a:extLst>
              <a:ext uri="{FF2B5EF4-FFF2-40B4-BE49-F238E27FC236}">
                <a16:creationId xmlns:a16="http://schemas.microsoft.com/office/drawing/2014/main" id="{8A853827-1BF0-CC13-B87B-F2E1D1D1BDA2}"/>
              </a:ext>
            </a:extLst>
          </p:cNvPr>
          <p:cNvSpPr/>
          <p:nvPr/>
        </p:nvSpPr>
        <p:spPr>
          <a:xfrm>
            <a:off x="4746096" y="3400346"/>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19D69E7F-8C25-1401-EFBE-7D550BA9DC1C}"/>
              </a:ext>
            </a:extLst>
          </p:cNvPr>
          <p:cNvSpPr/>
          <p:nvPr/>
        </p:nvSpPr>
        <p:spPr>
          <a:xfrm>
            <a:off x="4724868" y="2692558"/>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31F05DA-A8BC-1932-4D8D-9557B898ADF0}"/>
              </a:ext>
            </a:extLst>
          </p:cNvPr>
          <p:cNvSpPr/>
          <p:nvPr/>
        </p:nvSpPr>
        <p:spPr>
          <a:xfrm>
            <a:off x="5600509" y="4174262"/>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E35246BC-9DB2-CABD-5F87-3B445F362E41}"/>
              </a:ext>
            </a:extLst>
          </p:cNvPr>
          <p:cNvSpPr/>
          <p:nvPr/>
        </p:nvSpPr>
        <p:spPr>
          <a:xfrm>
            <a:off x="5418908" y="357014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6FB28E73-55AD-09B4-3594-BEC72A94C45D}"/>
              </a:ext>
            </a:extLst>
          </p:cNvPr>
          <p:cNvSpPr/>
          <p:nvPr/>
        </p:nvSpPr>
        <p:spPr>
          <a:xfrm>
            <a:off x="5579024" y="3072673"/>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1E3F389-D93D-BF36-B758-AB6BE9B009F6}"/>
              </a:ext>
            </a:extLst>
          </p:cNvPr>
          <p:cNvSpPr/>
          <p:nvPr/>
        </p:nvSpPr>
        <p:spPr>
          <a:xfrm>
            <a:off x="6467895" y="3779868"/>
            <a:ext cx="226120" cy="209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538CFC41-D463-8697-8E02-5547FA1FD37A}"/>
              </a:ext>
            </a:extLst>
          </p:cNvPr>
          <p:cNvSpPr/>
          <p:nvPr/>
        </p:nvSpPr>
        <p:spPr>
          <a:xfrm>
            <a:off x="3724101" y="2771465"/>
            <a:ext cx="199315"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5102AA2-3FD2-1200-7F56-F41B60A9F972}"/>
              </a:ext>
            </a:extLst>
          </p:cNvPr>
          <p:cNvSpPr/>
          <p:nvPr/>
        </p:nvSpPr>
        <p:spPr>
          <a:xfrm>
            <a:off x="3632668" y="5134211"/>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B79E1F96-75A0-ED29-501D-E1EB6C5B4D50}"/>
              </a:ext>
            </a:extLst>
          </p:cNvPr>
          <p:cNvSpPr/>
          <p:nvPr/>
        </p:nvSpPr>
        <p:spPr>
          <a:xfrm>
            <a:off x="3831036" y="4206132"/>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B548A90-34BC-1C15-E74A-35AB5753973E}"/>
              </a:ext>
            </a:extLst>
          </p:cNvPr>
          <p:cNvSpPr/>
          <p:nvPr/>
        </p:nvSpPr>
        <p:spPr>
          <a:xfrm>
            <a:off x="3890204" y="3570144"/>
            <a:ext cx="199317" cy="20972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DD8465B-F580-FA53-3275-5AB9212479AE}"/>
              </a:ext>
            </a:extLst>
          </p:cNvPr>
          <p:cNvSpPr/>
          <p:nvPr/>
        </p:nvSpPr>
        <p:spPr>
          <a:xfrm>
            <a:off x="2963396" y="4285751"/>
            <a:ext cx="199317" cy="2097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97A6E912-7761-4EBC-0A59-1CE0B29482E4}"/>
              </a:ext>
            </a:extLst>
          </p:cNvPr>
          <p:cNvSpPr/>
          <p:nvPr/>
        </p:nvSpPr>
        <p:spPr>
          <a:xfrm>
            <a:off x="5799826" y="2862948"/>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9BD5A532-3651-471D-9592-AA322700F9D9}"/>
              </a:ext>
            </a:extLst>
          </p:cNvPr>
          <p:cNvSpPr/>
          <p:nvPr/>
        </p:nvSpPr>
        <p:spPr>
          <a:xfrm>
            <a:off x="6568316" y="3054620"/>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F6268EB5-87DF-39F6-73B9-B83C60A34834}"/>
              </a:ext>
            </a:extLst>
          </p:cNvPr>
          <p:cNvSpPr/>
          <p:nvPr/>
        </p:nvSpPr>
        <p:spPr>
          <a:xfrm>
            <a:off x="6742609" y="386319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CE0AA76E-9BAD-7ED7-D6BB-467820BA176C}"/>
              </a:ext>
            </a:extLst>
          </p:cNvPr>
          <p:cNvSpPr/>
          <p:nvPr/>
        </p:nvSpPr>
        <p:spPr>
          <a:xfrm>
            <a:off x="6610133" y="4665057"/>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2691773-EA86-BF41-AAEC-7B1BAA54F0F7}"/>
              </a:ext>
            </a:extLst>
          </p:cNvPr>
          <p:cNvSpPr/>
          <p:nvPr/>
        </p:nvSpPr>
        <p:spPr>
          <a:xfrm>
            <a:off x="9589284" y="3863193"/>
            <a:ext cx="199315" cy="20972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0AD054F-E963-F8B8-69D5-3182CFA5068D}"/>
              </a:ext>
            </a:extLst>
          </p:cNvPr>
          <p:cNvSpPr/>
          <p:nvPr/>
        </p:nvSpPr>
        <p:spPr>
          <a:xfrm>
            <a:off x="5786726" y="3476981"/>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3204E329-642F-E3D9-535A-FBC7C2B73978}"/>
              </a:ext>
            </a:extLst>
          </p:cNvPr>
          <p:cNvSpPr/>
          <p:nvPr/>
        </p:nvSpPr>
        <p:spPr>
          <a:xfrm>
            <a:off x="5968544" y="4455332"/>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4057852E-0014-9323-6EF8-1FCF807EF32A}"/>
              </a:ext>
            </a:extLst>
          </p:cNvPr>
          <p:cNvSpPr/>
          <p:nvPr/>
        </p:nvSpPr>
        <p:spPr>
          <a:xfrm>
            <a:off x="5164869" y="5021297"/>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802034CF-F0C3-21DE-296D-EBA291073406}"/>
              </a:ext>
            </a:extLst>
          </p:cNvPr>
          <p:cNvSpPr/>
          <p:nvPr/>
        </p:nvSpPr>
        <p:spPr>
          <a:xfrm>
            <a:off x="4199454" y="3821955"/>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86F9451-2621-DFDB-AA59-4566BDAD371C}"/>
              </a:ext>
            </a:extLst>
          </p:cNvPr>
          <p:cNvSpPr/>
          <p:nvPr/>
        </p:nvSpPr>
        <p:spPr>
          <a:xfrm>
            <a:off x="4347129" y="3214314"/>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6A2FEF9-B73D-6897-61AC-39134E9C48A1}"/>
              </a:ext>
            </a:extLst>
          </p:cNvPr>
          <p:cNvSpPr/>
          <p:nvPr/>
        </p:nvSpPr>
        <p:spPr>
          <a:xfrm>
            <a:off x="3851657" y="2482833"/>
            <a:ext cx="199315" cy="20972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Ellips 2">
            <a:extLst>
              <a:ext uri="{FF2B5EF4-FFF2-40B4-BE49-F238E27FC236}">
                <a16:creationId xmlns:a16="http://schemas.microsoft.com/office/drawing/2014/main" id="{55692B94-B172-1E2A-C797-AD1283C7F359}"/>
              </a:ext>
            </a:extLst>
          </p:cNvPr>
          <p:cNvSpPr/>
          <p:nvPr/>
        </p:nvSpPr>
        <p:spPr>
          <a:xfrm>
            <a:off x="3799069" y="5157463"/>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8" name="Bildobjekt 27" descr="En bild som visar Grafik, logotyp, symbol, skiss&#10;&#10;Automatiskt genererad beskrivning">
            <a:extLst>
              <a:ext uri="{FF2B5EF4-FFF2-40B4-BE49-F238E27FC236}">
                <a16:creationId xmlns:a16="http://schemas.microsoft.com/office/drawing/2014/main" id="{3DB3D3DB-731E-992A-9F48-48E952491D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745" y="662190"/>
            <a:ext cx="2248110" cy="11502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617856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64AC31-AA48-4F1F-BAFD-D695806971F8}"/>
              </a:ext>
            </a:extLst>
          </p:cNvPr>
          <p:cNvSpPr>
            <a:spLocks noGrp="1"/>
          </p:cNvSpPr>
          <p:nvPr>
            <p:ph type="title"/>
          </p:nvPr>
        </p:nvSpPr>
        <p:spPr>
          <a:xfrm>
            <a:off x="4547324" y="704242"/>
            <a:ext cx="3097351" cy="1080938"/>
          </a:xfrm>
        </p:spPr>
        <p:txBody>
          <a:bodyPr>
            <a:normAutofit/>
          </a:bodyPr>
          <a:lstStyle/>
          <a:p>
            <a:r>
              <a:rPr lang="sv-SE" dirty="0"/>
              <a:t>Avslutningsvis</a:t>
            </a:r>
          </a:p>
        </p:txBody>
      </p:sp>
      <p:sp>
        <p:nvSpPr>
          <p:cNvPr id="3" name="Platshållare för innehåll 2">
            <a:extLst>
              <a:ext uri="{FF2B5EF4-FFF2-40B4-BE49-F238E27FC236}">
                <a16:creationId xmlns:a16="http://schemas.microsoft.com/office/drawing/2014/main" id="{23460027-1D8E-4F19-BAD3-B64A5F2CBEDE}"/>
              </a:ext>
            </a:extLst>
          </p:cNvPr>
          <p:cNvSpPr>
            <a:spLocks noGrp="1"/>
          </p:cNvSpPr>
          <p:nvPr>
            <p:ph idx="1"/>
          </p:nvPr>
        </p:nvSpPr>
        <p:spPr>
          <a:xfrm>
            <a:off x="2837743" y="2336873"/>
            <a:ext cx="6516509" cy="3599316"/>
          </a:xfrm>
        </p:spPr>
        <p:txBody>
          <a:bodyPr>
            <a:normAutofit/>
          </a:bodyPr>
          <a:lstStyle/>
          <a:p>
            <a:endParaRPr lang="sv-SE" dirty="0"/>
          </a:p>
          <a:p>
            <a:pPr marL="0" indent="0">
              <a:buNone/>
            </a:pPr>
            <a:r>
              <a:rPr lang="sv-SE" dirty="0"/>
              <a:t>Övriga frågor eller tankar och funderingar?</a:t>
            </a:r>
          </a:p>
        </p:txBody>
      </p:sp>
      <p:pic>
        <p:nvPicPr>
          <p:cNvPr id="4" name="Bildobjekt 3" descr="En bild som visar Grafik, logotyp, symbol, skiss&#10;&#10;Automatiskt genererad beskrivning">
            <a:extLst>
              <a:ext uri="{FF2B5EF4-FFF2-40B4-BE49-F238E27FC236}">
                <a16:creationId xmlns:a16="http://schemas.microsoft.com/office/drawing/2014/main" id="{017A44E5-B5F6-BA7A-6769-5E0143F21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7272" y="3935185"/>
            <a:ext cx="3437455" cy="175883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506241095"/>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CE27E5-1E90-CBED-7B46-7D5A314FD399}"/>
              </a:ext>
            </a:extLst>
          </p:cNvPr>
          <p:cNvSpPr>
            <a:spLocks noGrp="1"/>
          </p:cNvSpPr>
          <p:nvPr>
            <p:ph type="title"/>
          </p:nvPr>
        </p:nvSpPr>
        <p:spPr>
          <a:xfrm>
            <a:off x="1518924" y="570084"/>
            <a:ext cx="8911687" cy="1280890"/>
          </a:xfrm>
        </p:spPr>
        <p:txBody>
          <a:bodyPr>
            <a:normAutofit/>
          </a:bodyPr>
          <a:lstStyle/>
          <a:p>
            <a:pPr algn="ctr"/>
            <a:r>
              <a:rPr lang="sv-SE" sz="4800" b="1" dirty="0"/>
              <a:t>SLUT</a:t>
            </a:r>
          </a:p>
        </p:txBody>
      </p:sp>
      <p:sp>
        <p:nvSpPr>
          <p:cNvPr id="3" name="Platshållare för innehåll 2">
            <a:extLst>
              <a:ext uri="{FF2B5EF4-FFF2-40B4-BE49-F238E27FC236}">
                <a16:creationId xmlns:a16="http://schemas.microsoft.com/office/drawing/2014/main" id="{6D28F76C-81F6-1D84-CD8E-13362B9EC893}"/>
              </a:ext>
            </a:extLst>
          </p:cNvPr>
          <p:cNvSpPr>
            <a:spLocks noGrp="1"/>
          </p:cNvSpPr>
          <p:nvPr>
            <p:ph idx="1"/>
          </p:nvPr>
        </p:nvSpPr>
        <p:spPr>
          <a:xfrm>
            <a:off x="4540328" y="5053232"/>
            <a:ext cx="2868880" cy="1280890"/>
          </a:xfrm>
        </p:spPr>
        <p:txBody>
          <a:bodyPr>
            <a:normAutofit/>
          </a:bodyPr>
          <a:lstStyle/>
          <a:p>
            <a:pPr marL="0" indent="0" algn="ctr">
              <a:buNone/>
            </a:pPr>
            <a:r>
              <a:rPr lang="sv-SE" sz="5400" b="1" dirty="0">
                <a:solidFill>
                  <a:schemeClr val="tx1"/>
                </a:solidFill>
              </a:rPr>
              <a:t>Tack!</a:t>
            </a:r>
          </a:p>
        </p:txBody>
      </p:sp>
      <p:pic>
        <p:nvPicPr>
          <p:cNvPr id="4" name="Bildobjekt 3" descr="En bild som visar Grafik, logotyp, symbol, skiss&#10;&#10;Automatiskt genererad beskrivning">
            <a:extLst>
              <a:ext uri="{FF2B5EF4-FFF2-40B4-BE49-F238E27FC236}">
                <a16:creationId xmlns:a16="http://schemas.microsoft.com/office/drawing/2014/main" id="{B6EDB442-6B61-5C10-C90C-31B3211F73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3478" y="2496476"/>
            <a:ext cx="3645043" cy="1865047"/>
          </a:xfrm>
          <a:prstGeom prst="rect">
            <a:avLst/>
          </a:prstGeom>
        </p:spPr>
      </p:pic>
    </p:spTree>
    <p:extLst>
      <p:ext uri="{BB962C8B-B14F-4D97-AF65-F5344CB8AC3E}">
        <p14:creationId xmlns:p14="http://schemas.microsoft.com/office/powerpoint/2010/main" val="1556252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D97B60-ECF9-085F-25D2-A3C5477CD593}"/>
              </a:ext>
            </a:extLst>
          </p:cNvPr>
          <p:cNvSpPr>
            <a:spLocks noGrp="1"/>
          </p:cNvSpPr>
          <p:nvPr>
            <p:ph type="title"/>
          </p:nvPr>
        </p:nvSpPr>
        <p:spPr>
          <a:xfrm>
            <a:off x="914978" y="2574878"/>
            <a:ext cx="10353762" cy="970450"/>
          </a:xfrm>
        </p:spPr>
        <p:txBody>
          <a:bodyPr>
            <a:normAutofit fontScale="90000"/>
          </a:bodyPr>
          <a:lstStyle/>
          <a:p>
            <a:pPr algn="ctr"/>
            <a:r>
              <a:rPr lang="sv-SE" b="1" dirty="0">
                <a:solidFill>
                  <a:schemeClr val="tx1"/>
                </a:solidFill>
              </a:rPr>
              <a:t>Paus </a:t>
            </a:r>
            <a:br>
              <a:rPr lang="sv-SE" b="1" dirty="0">
                <a:solidFill>
                  <a:schemeClr val="tx1"/>
                </a:solidFill>
              </a:rPr>
            </a:br>
            <a:br>
              <a:rPr lang="sv-SE" b="1" dirty="0">
                <a:solidFill>
                  <a:schemeClr val="tx1"/>
                </a:solidFill>
              </a:rPr>
            </a:br>
            <a:r>
              <a:rPr lang="sv-SE" b="1" dirty="0">
                <a:solidFill>
                  <a:schemeClr val="tx1"/>
                </a:solidFill>
              </a:rPr>
              <a:t>10 min</a:t>
            </a:r>
          </a:p>
        </p:txBody>
      </p:sp>
      <p:pic>
        <p:nvPicPr>
          <p:cNvPr id="4" name="Bildobjekt 3" descr="En bild som visar Grafik, logotyp, symbol, skiss&#10;&#10;Automatiskt genererad beskrivning">
            <a:extLst>
              <a:ext uri="{FF2B5EF4-FFF2-40B4-BE49-F238E27FC236}">
                <a16:creationId xmlns:a16="http://schemas.microsoft.com/office/drawing/2014/main" id="{BFD8C056-D8F1-6B6D-C608-4D1B5F576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24927078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189C78-F5DE-5BBE-CA54-99171027F1CE}"/>
              </a:ext>
            </a:extLst>
          </p:cNvPr>
          <p:cNvSpPr>
            <a:spLocks noGrp="1"/>
          </p:cNvSpPr>
          <p:nvPr>
            <p:ph type="title"/>
          </p:nvPr>
        </p:nvSpPr>
        <p:spPr>
          <a:xfrm>
            <a:off x="1375982" y="4637348"/>
            <a:ext cx="9440034" cy="1088336"/>
          </a:xfrm>
        </p:spPr>
        <p:txBody>
          <a:bodyPr vert="horz" lIns="91440" tIns="45720" rIns="91440" bIns="45720" rtlCol="0" anchor="b">
            <a:normAutofit fontScale="90000"/>
          </a:bodyPr>
          <a:lstStyle/>
          <a:p>
            <a:pPr>
              <a:lnSpc>
                <a:spcPct val="90000"/>
              </a:lnSpc>
            </a:pPr>
            <a:r>
              <a:rPr lang="en-US" sz="4900" b="1" dirty="0"/>
              <a:t>Taktik</a:t>
            </a:r>
            <a:r>
              <a:rPr lang="en-US" b="1" dirty="0"/>
              <a:t> </a:t>
            </a:r>
            <a:br>
              <a:rPr lang="en-US" b="1" dirty="0"/>
            </a:br>
            <a:br>
              <a:rPr lang="en-US" b="1" dirty="0"/>
            </a:br>
            <a:r>
              <a:rPr lang="en-US" sz="3100" i="1" dirty="0"/>
              <a:t>2025</a:t>
            </a:r>
            <a:endParaRPr lang="en-US" i="1" dirty="0"/>
          </a:p>
        </p:txBody>
      </p:sp>
      <p:pic>
        <p:nvPicPr>
          <p:cNvPr id="4" name="Bildobjekt 3" descr="En bild som visar Grafik, logotyp, symbol, skiss&#10;&#10;Automatiskt genererad beskrivning">
            <a:extLst>
              <a:ext uri="{FF2B5EF4-FFF2-40B4-BE49-F238E27FC236}">
                <a16:creationId xmlns:a16="http://schemas.microsoft.com/office/drawing/2014/main" id="{FE8A7C7A-C8AD-A9AD-8C7F-34F7151C06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1683" y="1132316"/>
            <a:ext cx="4488633" cy="2296684"/>
          </a:xfrm>
          <a:prstGeom prst="rect">
            <a:avLst/>
          </a:prstGeom>
        </p:spPr>
      </p:pic>
      <p:pic>
        <p:nvPicPr>
          <p:cNvPr id="7" name="Bildobjekt 6">
            <a:extLst>
              <a:ext uri="{FF2B5EF4-FFF2-40B4-BE49-F238E27FC236}">
                <a16:creationId xmlns:a16="http://schemas.microsoft.com/office/drawing/2014/main" id="{A8F067BB-E455-7816-A540-7448607CC741}"/>
              </a:ext>
            </a:extLst>
          </p:cNvPr>
          <p:cNvPicPr>
            <a:picLocks noChangeAspect="1"/>
          </p:cNvPicPr>
          <p:nvPr/>
        </p:nvPicPr>
        <p:blipFill>
          <a:blip r:embed="rId5"/>
          <a:stretch>
            <a:fillRect/>
          </a:stretch>
        </p:blipFill>
        <p:spPr>
          <a:xfrm rot="16200000">
            <a:off x="8333014" y="2119909"/>
            <a:ext cx="3469821" cy="2653393"/>
          </a:xfrm>
          <a:prstGeom prst="rect">
            <a:avLst/>
          </a:prstGeom>
        </p:spPr>
      </p:pic>
    </p:spTree>
    <p:extLst>
      <p:ext uri="{BB962C8B-B14F-4D97-AF65-F5344CB8AC3E}">
        <p14:creationId xmlns:p14="http://schemas.microsoft.com/office/powerpoint/2010/main" val="1768002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A531AA-EE7C-EC0F-DA2E-B2DAEFECC437}"/>
              </a:ext>
            </a:extLst>
          </p:cNvPr>
          <p:cNvSpPr>
            <a:spLocks noGrp="1"/>
          </p:cNvSpPr>
          <p:nvPr>
            <p:ph type="title"/>
          </p:nvPr>
        </p:nvSpPr>
        <p:spPr/>
        <p:txBody>
          <a:bodyPr/>
          <a:lstStyle/>
          <a:p>
            <a:r>
              <a:rPr lang="sv-SE" b="1" dirty="0"/>
              <a:t>Formation 4-3-3</a:t>
            </a:r>
          </a:p>
        </p:txBody>
      </p:sp>
      <p:sp>
        <p:nvSpPr>
          <p:cNvPr id="3" name="Platshållare för innehåll 2">
            <a:extLst>
              <a:ext uri="{FF2B5EF4-FFF2-40B4-BE49-F238E27FC236}">
                <a16:creationId xmlns:a16="http://schemas.microsoft.com/office/drawing/2014/main" id="{7BA04325-115D-A9FA-3D66-71417C2CF3FD}"/>
              </a:ext>
            </a:extLst>
          </p:cNvPr>
          <p:cNvSpPr>
            <a:spLocks noGrp="1"/>
          </p:cNvSpPr>
          <p:nvPr>
            <p:ph idx="1"/>
          </p:nvPr>
        </p:nvSpPr>
        <p:spPr>
          <a:xfrm>
            <a:off x="3070444" y="1921388"/>
            <a:ext cx="6040464" cy="4058751"/>
          </a:xfrm>
        </p:spPr>
        <p:txBody>
          <a:bodyPr/>
          <a:lstStyle/>
          <a:p>
            <a:pPr marL="36900" indent="0" algn="ctr">
              <a:buNone/>
            </a:pPr>
            <a:r>
              <a:rPr lang="sv-SE" dirty="0"/>
              <a:t>Varför 4-3-3?</a:t>
            </a:r>
          </a:p>
          <a:p>
            <a:pPr marL="36900" indent="0" algn="ctr">
              <a:buNone/>
            </a:pPr>
            <a:endParaRPr lang="sv-SE" dirty="0"/>
          </a:p>
          <a:p>
            <a:pPr marL="36900" indent="0" algn="ctr">
              <a:buNone/>
            </a:pPr>
            <a:r>
              <a:rPr lang="sv-SE" dirty="0"/>
              <a:t>Styrkor</a:t>
            </a:r>
          </a:p>
          <a:p>
            <a:pPr marL="36900" indent="0" algn="ctr">
              <a:buNone/>
            </a:pPr>
            <a:endParaRPr lang="sv-SE" dirty="0"/>
          </a:p>
          <a:p>
            <a:pPr marL="36900" indent="0" algn="ctr">
              <a:buNone/>
            </a:pPr>
            <a:endParaRPr lang="sv-SE" dirty="0"/>
          </a:p>
        </p:txBody>
      </p:sp>
      <p:pic>
        <p:nvPicPr>
          <p:cNvPr id="4" name="Bildobjekt 3" descr="En bild som visar Grafik, logotyp, symbol, skiss&#10;&#10;Automatiskt genererad beskrivning">
            <a:extLst>
              <a:ext uri="{FF2B5EF4-FFF2-40B4-BE49-F238E27FC236}">
                <a16:creationId xmlns:a16="http://schemas.microsoft.com/office/drawing/2014/main" id="{2AE2F6F8-ABD3-6660-A6C8-9F38339E7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10207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49706"/>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3306711" y="27008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333959" y="40258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333960" y="126255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841422" y="390284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4841420" y="277610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7931792" y="330113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959962" y="329461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3335208" y="545386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7762980" y="128290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7920427" y="545386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 name="Ellips 2">
            <a:extLst>
              <a:ext uri="{FF2B5EF4-FFF2-40B4-BE49-F238E27FC236}">
                <a16:creationId xmlns:a16="http://schemas.microsoft.com/office/drawing/2014/main" id="{CF310A99-CE31-9FC7-9AA0-EC50732272EE}"/>
              </a:ext>
            </a:extLst>
          </p:cNvPr>
          <p:cNvSpPr/>
          <p:nvPr/>
        </p:nvSpPr>
        <p:spPr>
          <a:xfrm>
            <a:off x="4664826" y="3778329"/>
            <a:ext cx="690815" cy="616765"/>
          </a:xfrm>
          <a:prstGeom prst="ellipse">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 name="Ellips 3">
            <a:extLst>
              <a:ext uri="{FF2B5EF4-FFF2-40B4-BE49-F238E27FC236}">
                <a16:creationId xmlns:a16="http://schemas.microsoft.com/office/drawing/2014/main" id="{4FC0CB1C-822E-1BCD-479C-62A333824BEF}"/>
              </a:ext>
            </a:extLst>
          </p:cNvPr>
          <p:cNvSpPr/>
          <p:nvPr/>
        </p:nvSpPr>
        <p:spPr>
          <a:xfrm>
            <a:off x="4664826" y="2677848"/>
            <a:ext cx="690815" cy="616765"/>
          </a:xfrm>
          <a:prstGeom prst="ellipse">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 name="Ellips 5">
            <a:extLst>
              <a:ext uri="{FF2B5EF4-FFF2-40B4-BE49-F238E27FC236}">
                <a16:creationId xmlns:a16="http://schemas.microsoft.com/office/drawing/2014/main" id="{526B6F7C-0E45-DA34-C349-2B3B269A96F6}"/>
              </a:ext>
            </a:extLst>
          </p:cNvPr>
          <p:cNvSpPr/>
          <p:nvPr/>
        </p:nvSpPr>
        <p:spPr>
          <a:xfrm>
            <a:off x="5783366" y="3161564"/>
            <a:ext cx="690815" cy="616765"/>
          </a:xfrm>
          <a:prstGeom prst="ellipse">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26754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9D20FC-A78C-88DC-8AA5-C5761AED7249}"/>
              </a:ext>
            </a:extLst>
          </p:cNvPr>
          <p:cNvSpPr>
            <a:spLocks noGrp="1"/>
          </p:cNvSpPr>
          <p:nvPr>
            <p:ph type="title"/>
          </p:nvPr>
        </p:nvSpPr>
        <p:spPr>
          <a:xfrm>
            <a:off x="630723" y="259203"/>
            <a:ext cx="10353762" cy="970450"/>
          </a:xfrm>
        </p:spPr>
        <p:txBody>
          <a:bodyPr>
            <a:normAutofit fontScale="90000"/>
          </a:bodyPr>
          <a:lstStyle/>
          <a:p>
            <a:pPr algn="ctr"/>
            <a:r>
              <a:rPr lang="sv-SE" sz="4000" b="1" dirty="0">
                <a:solidFill>
                  <a:schemeClr val="tx1"/>
                </a:solidFill>
              </a:rPr>
              <a:t>Träningsstruktur </a:t>
            </a:r>
            <a:br>
              <a:rPr lang="sv-SE" sz="4000" b="1" dirty="0">
                <a:solidFill>
                  <a:schemeClr val="tx1"/>
                </a:solidFill>
              </a:rPr>
            </a:br>
            <a:r>
              <a:rPr lang="sv-SE" sz="4000" dirty="0">
                <a:solidFill>
                  <a:schemeClr val="tx1"/>
                </a:solidFill>
              </a:rPr>
              <a:t>Tisdagar</a:t>
            </a:r>
          </a:p>
        </p:txBody>
      </p:sp>
      <p:sp>
        <p:nvSpPr>
          <p:cNvPr id="3" name="Platshållare för innehåll 2">
            <a:extLst>
              <a:ext uri="{FF2B5EF4-FFF2-40B4-BE49-F238E27FC236}">
                <a16:creationId xmlns:a16="http://schemas.microsoft.com/office/drawing/2014/main" id="{6924DE7E-3F08-424A-03FC-9F5381778EF3}"/>
              </a:ext>
            </a:extLst>
          </p:cNvPr>
          <p:cNvSpPr>
            <a:spLocks noGrp="1"/>
          </p:cNvSpPr>
          <p:nvPr>
            <p:ph idx="1"/>
          </p:nvPr>
        </p:nvSpPr>
        <p:spPr>
          <a:xfrm>
            <a:off x="1293255" y="1379683"/>
            <a:ext cx="9028698" cy="5219114"/>
          </a:xfrm>
        </p:spPr>
        <p:txBody>
          <a:bodyPr>
            <a:normAutofit fontScale="92500" lnSpcReduction="20000"/>
          </a:bodyPr>
          <a:lstStyle/>
          <a:p>
            <a:pPr marL="36900" indent="0">
              <a:lnSpc>
                <a:spcPct val="90000"/>
              </a:lnSpc>
              <a:buNone/>
            </a:pPr>
            <a:r>
              <a:rPr lang="sv-SE" sz="2200" b="1" dirty="0">
                <a:solidFill>
                  <a:schemeClr val="accent1"/>
                </a:solidFill>
                <a:effectLst/>
              </a:rPr>
              <a:t>Tisdagar 19:30 – 21:00 Jordbrovallen</a:t>
            </a:r>
          </a:p>
          <a:p>
            <a:pPr>
              <a:lnSpc>
                <a:spcPct val="90000"/>
              </a:lnSpc>
            </a:pPr>
            <a:endParaRPr lang="sv-SE" sz="1800" dirty="0">
              <a:solidFill>
                <a:schemeClr val="tx1"/>
              </a:solidFill>
            </a:endParaRPr>
          </a:p>
          <a:p>
            <a:pPr>
              <a:lnSpc>
                <a:spcPct val="90000"/>
              </a:lnSpc>
            </a:pPr>
            <a:r>
              <a:rPr lang="sv-SE" sz="1800" dirty="0">
                <a:solidFill>
                  <a:schemeClr val="tx1"/>
                </a:solidFill>
              </a:rPr>
              <a:t>Omklädningsrummet kan öppnas ca 20 min innan träningens början om intresset finns. Kontakta mig isåfall.</a:t>
            </a:r>
          </a:p>
          <a:p>
            <a:pPr>
              <a:lnSpc>
                <a:spcPct val="90000"/>
              </a:lnSpc>
            </a:pPr>
            <a:endParaRPr lang="sv-SE" sz="1800" dirty="0">
              <a:solidFill>
                <a:schemeClr val="tx1"/>
              </a:solidFill>
            </a:endParaRPr>
          </a:p>
          <a:p>
            <a:pPr>
              <a:lnSpc>
                <a:spcPct val="90000"/>
              </a:lnSpc>
            </a:pPr>
            <a:r>
              <a:rPr lang="sv-SE" sz="1800" dirty="0">
                <a:solidFill>
                  <a:schemeClr val="tx1"/>
                </a:solidFill>
              </a:rPr>
              <a:t>Samling 10 min innan träningen vid avbytarbänken.</a:t>
            </a:r>
          </a:p>
          <a:p>
            <a:pPr>
              <a:lnSpc>
                <a:spcPct val="90000"/>
              </a:lnSpc>
            </a:pPr>
            <a:endParaRPr lang="sv-SE" sz="1800" dirty="0">
              <a:solidFill>
                <a:schemeClr val="tx1"/>
              </a:solidFill>
            </a:endParaRPr>
          </a:p>
          <a:p>
            <a:pPr>
              <a:lnSpc>
                <a:spcPct val="90000"/>
              </a:lnSpc>
            </a:pPr>
            <a:r>
              <a:rPr lang="sv-SE" sz="1800" dirty="0">
                <a:solidFill>
                  <a:schemeClr val="tx1"/>
                </a:solidFill>
              </a:rPr>
              <a:t>Uppvärmning vid träningens start. </a:t>
            </a:r>
            <a:br>
              <a:rPr lang="sv-SE" sz="1800" dirty="0">
                <a:solidFill>
                  <a:schemeClr val="tx1"/>
                </a:solidFill>
              </a:rPr>
            </a:br>
            <a:r>
              <a:rPr lang="sv-SE" sz="1800" dirty="0">
                <a:solidFill>
                  <a:schemeClr val="tx1"/>
                </a:solidFill>
              </a:rPr>
              <a:t>När vi gjort detta så stretchar ni tillsammans och jag tar ett snack om det skulle vara något vi behöver ta annars ställer vi upp kommande övning. </a:t>
            </a:r>
          </a:p>
          <a:p>
            <a:pPr>
              <a:lnSpc>
                <a:spcPct val="90000"/>
              </a:lnSpc>
            </a:pPr>
            <a:endParaRPr lang="sv-SE" sz="1800" dirty="0">
              <a:solidFill>
                <a:schemeClr val="tx1"/>
              </a:solidFill>
            </a:endParaRPr>
          </a:p>
          <a:p>
            <a:pPr>
              <a:lnSpc>
                <a:spcPct val="90000"/>
              </a:lnSpc>
            </a:pPr>
            <a:r>
              <a:rPr lang="sv-SE" sz="1800" dirty="0">
                <a:solidFill>
                  <a:schemeClr val="tx1"/>
                </a:solidFill>
              </a:rPr>
              <a:t>När vi sedan börjar med fokuset för veckan så försöker vi ta med vattenflaskorna med ut på planen och skulle man då vara törstig så kan man snabbt dricka och vi slipper springa bort till bänken för att dricka vatten. </a:t>
            </a:r>
          </a:p>
          <a:p>
            <a:pPr>
              <a:lnSpc>
                <a:spcPct val="90000"/>
              </a:lnSpc>
            </a:pPr>
            <a:endParaRPr lang="sv-SE" sz="1800" dirty="0">
              <a:solidFill>
                <a:schemeClr val="tx1"/>
              </a:solidFill>
            </a:endParaRPr>
          </a:p>
          <a:p>
            <a:pPr>
              <a:lnSpc>
                <a:spcPct val="90000"/>
              </a:lnSpc>
            </a:pPr>
            <a:r>
              <a:rPr lang="sv-SE" sz="1800" dirty="0">
                <a:solidFill>
                  <a:schemeClr val="tx1"/>
                </a:solidFill>
              </a:rPr>
              <a:t>På slutet försöker vi alltid spela en stund men ibland kan detta ändras om det är någon specifikt övning eller fokus som behöver övas klart. När det är några minuter kvar så ska vi jogga ner och hjälpa till att ta in material samt hinna stretcha tillsammans samtidigt som ledare &amp; spelare tar upp aktuella synpunkter på den aktuella träningen.</a:t>
            </a:r>
          </a:p>
          <a:p>
            <a:endParaRPr lang="sv-SE" dirty="0"/>
          </a:p>
        </p:txBody>
      </p:sp>
      <p:pic>
        <p:nvPicPr>
          <p:cNvPr id="4" name="Bildobjekt 3" descr="En bild som visar Grafik, logotyp, symbol, skiss&#10;&#10;Automatiskt genererad beskrivning">
            <a:extLst>
              <a:ext uri="{FF2B5EF4-FFF2-40B4-BE49-F238E27FC236}">
                <a16:creationId xmlns:a16="http://schemas.microsoft.com/office/drawing/2014/main" id="{0A0AA4B8-FDAE-74AF-C787-F426EFDC1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21055380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49706"/>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3306711" y="27008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333959" y="40258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333960" y="126255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828598" y="334690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750891" y="269477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7931792" y="330113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758374" y="388865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3335208" y="545386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7762980" y="128290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7920427" y="545386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 name="Ellips 2">
            <a:extLst>
              <a:ext uri="{FF2B5EF4-FFF2-40B4-BE49-F238E27FC236}">
                <a16:creationId xmlns:a16="http://schemas.microsoft.com/office/drawing/2014/main" id="{CF310A99-CE31-9FC7-9AA0-EC50732272EE}"/>
              </a:ext>
            </a:extLst>
          </p:cNvPr>
          <p:cNvSpPr/>
          <p:nvPr/>
        </p:nvSpPr>
        <p:spPr>
          <a:xfrm>
            <a:off x="5574295" y="2581316"/>
            <a:ext cx="690815" cy="616765"/>
          </a:xfrm>
          <a:prstGeom prst="ellipse">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 name="Ellips 3">
            <a:extLst>
              <a:ext uri="{FF2B5EF4-FFF2-40B4-BE49-F238E27FC236}">
                <a16:creationId xmlns:a16="http://schemas.microsoft.com/office/drawing/2014/main" id="{4FC0CB1C-822E-1BCD-479C-62A333824BEF}"/>
              </a:ext>
            </a:extLst>
          </p:cNvPr>
          <p:cNvSpPr/>
          <p:nvPr/>
        </p:nvSpPr>
        <p:spPr>
          <a:xfrm>
            <a:off x="4640676" y="3241308"/>
            <a:ext cx="690815" cy="616765"/>
          </a:xfrm>
          <a:prstGeom prst="ellipse">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 name="Ellips 5">
            <a:extLst>
              <a:ext uri="{FF2B5EF4-FFF2-40B4-BE49-F238E27FC236}">
                <a16:creationId xmlns:a16="http://schemas.microsoft.com/office/drawing/2014/main" id="{526B6F7C-0E45-DA34-C349-2B3B269A96F6}"/>
              </a:ext>
            </a:extLst>
          </p:cNvPr>
          <p:cNvSpPr/>
          <p:nvPr/>
        </p:nvSpPr>
        <p:spPr>
          <a:xfrm>
            <a:off x="5581778" y="3746748"/>
            <a:ext cx="690815" cy="616765"/>
          </a:xfrm>
          <a:prstGeom prst="ellipse">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13874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A531AA-EE7C-EC0F-DA2E-B2DAEFECC437}"/>
              </a:ext>
            </a:extLst>
          </p:cNvPr>
          <p:cNvSpPr>
            <a:spLocks noGrp="1"/>
          </p:cNvSpPr>
          <p:nvPr>
            <p:ph type="title"/>
          </p:nvPr>
        </p:nvSpPr>
        <p:spPr/>
        <p:txBody>
          <a:bodyPr/>
          <a:lstStyle/>
          <a:p>
            <a:r>
              <a:rPr lang="sv-SE" b="1" dirty="0"/>
              <a:t>Formation 4-3-3</a:t>
            </a:r>
          </a:p>
        </p:txBody>
      </p:sp>
      <p:sp>
        <p:nvSpPr>
          <p:cNvPr id="3" name="Platshållare för innehåll 2">
            <a:extLst>
              <a:ext uri="{FF2B5EF4-FFF2-40B4-BE49-F238E27FC236}">
                <a16:creationId xmlns:a16="http://schemas.microsoft.com/office/drawing/2014/main" id="{7BA04325-115D-A9FA-3D66-71417C2CF3FD}"/>
              </a:ext>
            </a:extLst>
          </p:cNvPr>
          <p:cNvSpPr>
            <a:spLocks noGrp="1"/>
          </p:cNvSpPr>
          <p:nvPr>
            <p:ph idx="1"/>
          </p:nvPr>
        </p:nvSpPr>
        <p:spPr>
          <a:xfrm>
            <a:off x="3070444" y="1921388"/>
            <a:ext cx="6040464" cy="4058751"/>
          </a:xfrm>
        </p:spPr>
        <p:txBody>
          <a:bodyPr/>
          <a:lstStyle/>
          <a:p>
            <a:pPr marL="36900" indent="0" algn="ctr">
              <a:buNone/>
            </a:pPr>
            <a:r>
              <a:rPr lang="sv-SE" dirty="0"/>
              <a:t>Varför 4-3-3?</a:t>
            </a:r>
          </a:p>
          <a:p>
            <a:pPr marL="36900" indent="0" algn="ctr">
              <a:buNone/>
            </a:pPr>
            <a:endParaRPr lang="sv-SE" dirty="0"/>
          </a:p>
          <a:p>
            <a:pPr marL="36900" indent="0" algn="ctr">
              <a:buNone/>
            </a:pPr>
            <a:r>
              <a:rPr lang="sv-SE" dirty="0"/>
              <a:t>Styrkor</a:t>
            </a:r>
          </a:p>
          <a:p>
            <a:pPr marL="36900" indent="0" algn="ctr">
              <a:buNone/>
            </a:pPr>
            <a:endParaRPr lang="sv-SE" dirty="0"/>
          </a:p>
          <a:p>
            <a:pPr marL="36900" indent="0" algn="ctr">
              <a:buNone/>
            </a:pPr>
            <a:r>
              <a:rPr lang="sv-SE" dirty="0"/>
              <a:t>Svagheter</a:t>
            </a:r>
          </a:p>
        </p:txBody>
      </p:sp>
      <p:pic>
        <p:nvPicPr>
          <p:cNvPr id="4" name="Bildobjekt 3" descr="En bild som visar Grafik, logotyp, symbol, skiss&#10;&#10;Automatiskt genererad beskrivning">
            <a:extLst>
              <a:ext uri="{FF2B5EF4-FFF2-40B4-BE49-F238E27FC236}">
                <a16:creationId xmlns:a16="http://schemas.microsoft.com/office/drawing/2014/main" id="{2AE2F6F8-ABD3-6660-A6C8-9F38339E7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65179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49706"/>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2877739" y="248113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839489" y="388865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164993" y="84657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841423" y="305997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921863" y="230501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8175976" y="298795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921863" y="405746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3288730" y="540873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8007164" y="180307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8342332" y="431895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 name="Ellips 5">
            <a:extLst>
              <a:ext uri="{FF2B5EF4-FFF2-40B4-BE49-F238E27FC236}">
                <a16:creationId xmlns:a16="http://schemas.microsoft.com/office/drawing/2014/main" id="{2C41A8CB-AED9-68A3-6EF9-1DDA26830D9D}"/>
              </a:ext>
            </a:extLst>
          </p:cNvPr>
          <p:cNvSpPr/>
          <p:nvPr/>
        </p:nvSpPr>
        <p:spPr>
          <a:xfrm>
            <a:off x="6289128" y="2326064"/>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276CDE44-FF15-BDF9-7C9A-F980A2B50ED2}"/>
              </a:ext>
            </a:extLst>
          </p:cNvPr>
          <p:cNvSpPr/>
          <p:nvPr/>
        </p:nvSpPr>
        <p:spPr>
          <a:xfrm>
            <a:off x="3636265" y="2509995"/>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0187D5A5-59FE-0B1E-212E-A0B3E161795F}"/>
              </a:ext>
            </a:extLst>
          </p:cNvPr>
          <p:cNvSpPr/>
          <p:nvPr/>
        </p:nvSpPr>
        <p:spPr>
          <a:xfrm>
            <a:off x="3673705" y="540940"/>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B55F7B4A-5DE8-0273-524A-15BCD8144625}"/>
              </a:ext>
            </a:extLst>
          </p:cNvPr>
          <p:cNvSpPr/>
          <p:nvPr/>
        </p:nvSpPr>
        <p:spPr>
          <a:xfrm>
            <a:off x="5479952" y="2891166"/>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CEAFFED6-0E5D-D801-00B8-A8EEA0ABEFEE}"/>
              </a:ext>
            </a:extLst>
          </p:cNvPr>
          <p:cNvSpPr/>
          <p:nvPr/>
        </p:nvSpPr>
        <p:spPr>
          <a:xfrm>
            <a:off x="5337557" y="3979828"/>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A36293F2-7FCB-F37E-346C-4FDE6D22B10C}"/>
              </a:ext>
            </a:extLst>
          </p:cNvPr>
          <p:cNvSpPr/>
          <p:nvPr/>
        </p:nvSpPr>
        <p:spPr>
          <a:xfrm>
            <a:off x="6720642" y="5071112"/>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81B1E61D-EC58-96ED-D30F-E47B9579D963}"/>
              </a:ext>
            </a:extLst>
          </p:cNvPr>
          <p:cNvSpPr/>
          <p:nvPr/>
        </p:nvSpPr>
        <p:spPr>
          <a:xfrm>
            <a:off x="6889454" y="545073"/>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44E1DC1A-38B6-B74F-D6C0-484C2C681D5C}"/>
              </a:ext>
            </a:extLst>
          </p:cNvPr>
          <p:cNvSpPr/>
          <p:nvPr/>
        </p:nvSpPr>
        <p:spPr>
          <a:xfrm>
            <a:off x="9619886" y="1306952"/>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186FB71D-1217-305D-D506-27B9FD329657}"/>
              </a:ext>
            </a:extLst>
          </p:cNvPr>
          <p:cNvSpPr/>
          <p:nvPr/>
        </p:nvSpPr>
        <p:spPr>
          <a:xfrm>
            <a:off x="9682847" y="299172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9679F447-6337-5765-1DF0-983B90FD355F}"/>
              </a:ext>
            </a:extLst>
          </p:cNvPr>
          <p:cNvSpPr/>
          <p:nvPr/>
        </p:nvSpPr>
        <p:spPr>
          <a:xfrm>
            <a:off x="9445622" y="4381549"/>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167B0CEF-6F59-7CCC-178C-BDE9C441B717}"/>
              </a:ext>
            </a:extLst>
          </p:cNvPr>
          <p:cNvSpPr/>
          <p:nvPr/>
        </p:nvSpPr>
        <p:spPr>
          <a:xfrm>
            <a:off x="9445622" y="1432781"/>
            <a:ext cx="182270" cy="163220"/>
          </a:xfrm>
          <a:prstGeom prst="ellipse">
            <a:avLst/>
          </a:prstGeom>
          <a:pattFill prst="lgConfetti">
            <a:fgClr>
              <a:srgbClr val="000000"/>
            </a:fgClr>
            <a:bgClr>
              <a:srgbClr val="FFFFFF"/>
            </a:bgClr>
          </a:pattFill>
          <a:ln w="12700" cap="flat" cmpd="sng" algn="ctr">
            <a:solidFill>
              <a:srgbClr val="00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455550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49706"/>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2877739" y="248113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839489" y="388865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164993" y="84657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841423" y="305997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921863" y="230501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8175976" y="298795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921863" y="405746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3288730" y="540873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8007164" y="180307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8342332" y="431895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 name="Ellips 5">
            <a:extLst>
              <a:ext uri="{FF2B5EF4-FFF2-40B4-BE49-F238E27FC236}">
                <a16:creationId xmlns:a16="http://schemas.microsoft.com/office/drawing/2014/main" id="{2C41A8CB-AED9-68A3-6EF9-1DDA26830D9D}"/>
              </a:ext>
            </a:extLst>
          </p:cNvPr>
          <p:cNvSpPr/>
          <p:nvPr/>
        </p:nvSpPr>
        <p:spPr>
          <a:xfrm>
            <a:off x="6289128" y="2326064"/>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276CDE44-FF15-BDF9-7C9A-F980A2B50ED2}"/>
              </a:ext>
            </a:extLst>
          </p:cNvPr>
          <p:cNvSpPr/>
          <p:nvPr/>
        </p:nvSpPr>
        <p:spPr>
          <a:xfrm>
            <a:off x="3636265" y="2509995"/>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0187D5A5-59FE-0B1E-212E-A0B3E161795F}"/>
              </a:ext>
            </a:extLst>
          </p:cNvPr>
          <p:cNvSpPr/>
          <p:nvPr/>
        </p:nvSpPr>
        <p:spPr>
          <a:xfrm>
            <a:off x="3673705" y="540940"/>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B55F7B4A-5DE8-0273-524A-15BCD8144625}"/>
              </a:ext>
            </a:extLst>
          </p:cNvPr>
          <p:cNvSpPr/>
          <p:nvPr/>
        </p:nvSpPr>
        <p:spPr>
          <a:xfrm>
            <a:off x="5479952" y="2891166"/>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CEAFFED6-0E5D-D801-00B8-A8EEA0ABEFEE}"/>
              </a:ext>
            </a:extLst>
          </p:cNvPr>
          <p:cNvSpPr/>
          <p:nvPr/>
        </p:nvSpPr>
        <p:spPr>
          <a:xfrm>
            <a:off x="5337557" y="3979828"/>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A36293F2-7FCB-F37E-346C-4FDE6D22B10C}"/>
              </a:ext>
            </a:extLst>
          </p:cNvPr>
          <p:cNvSpPr/>
          <p:nvPr/>
        </p:nvSpPr>
        <p:spPr>
          <a:xfrm>
            <a:off x="6720642" y="5071112"/>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81B1E61D-EC58-96ED-D30F-E47B9579D963}"/>
              </a:ext>
            </a:extLst>
          </p:cNvPr>
          <p:cNvSpPr/>
          <p:nvPr/>
        </p:nvSpPr>
        <p:spPr>
          <a:xfrm>
            <a:off x="6889454" y="545073"/>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44E1DC1A-38B6-B74F-D6C0-484C2C681D5C}"/>
              </a:ext>
            </a:extLst>
          </p:cNvPr>
          <p:cNvSpPr/>
          <p:nvPr/>
        </p:nvSpPr>
        <p:spPr>
          <a:xfrm>
            <a:off x="9619886" y="1306952"/>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186FB71D-1217-305D-D506-27B9FD329657}"/>
              </a:ext>
            </a:extLst>
          </p:cNvPr>
          <p:cNvSpPr/>
          <p:nvPr/>
        </p:nvSpPr>
        <p:spPr>
          <a:xfrm>
            <a:off x="9682847" y="299172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9679F447-6337-5765-1DF0-983B90FD355F}"/>
              </a:ext>
            </a:extLst>
          </p:cNvPr>
          <p:cNvSpPr/>
          <p:nvPr/>
        </p:nvSpPr>
        <p:spPr>
          <a:xfrm>
            <a:off x="9445622" y="4381549"/>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167B0CEF-6F59-7CCC-178C-BDE9C441B717}"/>
              </a:ext>
            </a:extLst>
          </p:cNvPr>
          <p:cNvSpPr/>
          <p:nvPr/>
        </p:nvSpPr>
        <p:spPr>
          <a:xfrm>
            <a:off x="6889454" y="865615"/>
            <a:ext cx="182270" cy="163220"/>
          </a:xfrm>
          <a:prstGeom prst="ellipse">
            <a:avLst/>
          </a:prstGeom>
          <a:pattFill prst="lgConfetti">
            <a:fgClr>
              <a:srgbClr val="000000"/>
            </a:fgClr>
            <a:bgClr>
              <a:srgbClr val="FFFFFF"/>
            </a:bgClr>
          </a:pattFill>
          <a:ln w="12700" cap="flat" cmpd="sng" algn="ctr">
            <a:solidFill>
              <a:srgbClr val="00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173246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49706"/>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3273414" y="248245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805077" y="369917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164993" y="84657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5675182" y="240349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864452" y="119684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7803176" y="295554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101585" y="302206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932772" y="415014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6601180" y="208960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7112884" y="439256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 name="Ellips 5">
            <a:extLst>
              <a:ext uri="{FF2B5EF4-FFF2-40B4-BE49-F238E27FC236}">
                <a16:creationId xmlns:a16="http://schemas.microsoft.com/office/drawing/2014/main" id="{2C41A8CB-AED9-68A3-6EF9-1DDA26830D9D}"/>
              </a:ext>
            </a:extLst>
          </p:cNvPr>
          <p:cNvSpPr/>
          <p:nvPr/>
        </p:nvSpPr>
        <p:spPr>
          <a:xfrm>
            <a:off x="6289128" y="2326064"/>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276CDE44-FF15-BDF9-7C9A-F980A2B50ED2}"/>
              </a:ext>
            </a:extLst>
          </p:cNvPr>
          <p:cNvSpPr/>
          <p:nvPr/>
        </p:nvSpPr>
        <p:spPr>
          <a:xfrm>
            <a:off x="3636265" y="2509995"/>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0187D5A5-59FE-0B1E-212E-A0B3E161795F}"/>
              </a:ext>
            </a:extLst>
          </p:cNvPr>
          <p:cNvSpPr/>
          <p:nvPr/>
        </p:nvSpPr>
        <p:spPr>
          <a:xfrm>
            <a:off x="3673705" y="540940"/>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B55F7B4A-5DE8-0273-524A-15BCD8144625}"/>
              </a:ext>
            </a:extLst>
          </p:cNvPr>
          <p:cNvSpPr/>
          <p:nvPr/>
        </p:nvSpPr>
        <p:spPr>
          <a:xfrm>
            <a:off x="5479952" y="2891166"/>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CEAFFED6-0E5D-D801-00B8-A8EEA0ABEFEE}"/>
              </a:ext>
            </a:extLst>
          </p:cNvPr>
          <p:cNvSpPr/>
          <p:nvPr/>
        </p:nvSpPr>
        <p:spPr>
          <a:xfrm>
            <a:off x="5337557" y="3979828"/>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A36293F2-7FCB-F37E-346C-4FDE6D22B10C}"/>
              </a:ext>
            </a:extLst>
          </p:cNvPr>
          <p:cNvSpPr/>
          <p:nvPr/>
        </p:nvSpPr>
        <p:spPr>
          <a:xfrm>
            <a:off x="6720642" y="5071112"/>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81B1E61D-EC58-96ED-D30F-E47B9579D963}"/>
              </a:ext>
            </a:extLst>
          </p:cNvPr>
          <p:cNvSpPr/>
          <p:nvPr/>
        </p:nvSpPr>
        <p:spPr>
          <a:xfrm>
            <a:off x="6504412" y="643432"/>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44E1DC1A-38B6-B74F-D6C0-484C2C681D5C}"/>
              </a:ext>
            </a:extLst>
          </p:cNvPr>
          <p:cNvSpPr/>
          <p:nvPr/>
        </p:nvSpPr>
        <p:spPr>
          <a:xfrm>
            <a:off x="8411572" y="1794620"/>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186FB71D-1217-305D-D506-27B9FD329657}"/>
              </a:ext>
            </a:extLst>
          </p:cNvPr>
          <p:cNvSpPr/>
          <p:nvPr/>
        </p:nvSpPr>
        <p:spPr>
          <a:xfrm>
            <a:off x="8804057" y="3091375"/>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9679F447-6337-5765-1DF0-983B90FD355F}"/>
              </a:ext>
            </a:extLst>
          </p:cNvPr>
          <p:cNvSpPr/>
          <p:nvPr/>
        </p:nvSpPr>
        <p:spPr>
          <a:xfrm>
            <a:off x="8746102" y="439256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167B0CEF-6F59-7CCC-178C-BDE9C441B717}"/>
              </a:ext>
            </a:extLst>
          </p:cNvPr>
          <p:cNvSpPr/>
          <p:nvPr/>
        </p:nvSpPr>
        <p:spPr>
          <a:xfrm>
            <a:off x="6457940" y="846574"/>
            <a:ext cx="182270" cy="163220"/>
          </a:xfrm>
          <a:prstGeom prst="ellipse">
            <a:avLst/>
          </a:prstGeom>
          <a:pattFill prst="lgConfetti">
            <a:fgClr>
              <a:srgbClr val="000000"/>
            </a:fgClr>
            <a:bgClr>
              <a:srgbClr val="FFFFFF"/>
            </a:bgClr>
          </a:pattFill>
          <a:ln w="12700" cap="flat" cmpd="sng" algn="ctr">
            <a:solidFill>
              <a:srgbClr val="00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736455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49706"/>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3258097" y="176135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378858" y="285325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164993" y="84657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792884" y="21844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168744" y="101538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7033975" y="171273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4600329" y="295554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3772537" y="353047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828447" y="201517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6841702" y="278672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 name="Ellips 5">
            <a:extLst>
              <a:ext uri="{FF2B5EF4-FFF2-40B4-BE49-F238E27FC236}">
                <a16:creationId xmlns:a16="http://schemas.microsoft.com/office/drawing/2014/main" id="{2C41A8CB-AED9-68A3-6EF9-1DDA26830D9D}"/>
              </a:ext>
            </a:extLst>
          </p:cNvPr>
          <p:cNvSpPr/>
          <p:nvPr/>
        </p:nvSpPr>
        <p:spPr>
          <a:xfrm>
            <a:off x="6108912" y="1821108"/>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276CDE44-FF15-BDF9-7C9A-F980A2B50ED2}"/>
              </a:ext>
            </a:extLst>
          </p:cNvPr>
          <p:cNvSpPr/>
          <p:nvPr/>
        </p:nvSpPr>
        <p:spPr>
          <a:xfrm>
            <a:off x="3607065" y="1958798"/>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0187D5A5-59FE-0B1E-212E-A0B3E161795F}"/>
              </a:ext>
            </a:extLst>
          </p:cNvPr>
          <p:cNvSpPr/>
          <p:nvPr/>
        </p:nvSpPr>
        <p:spPr>
          <a:xfrm>
            <a:off x="3673705" y="540940"/>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B55F7B4A-5DE8-0273-524A-15BCD8144625}"/>
              </a:ext>
            </a:extLst>
          </p:cNvPr>
          <p:cNvSpPr/>
          <p:nvPr/>
        </p:nvSpPr>
        <p:spPr>
          <a:xfrm>
            <a:off x="4932771" y="1947172"/>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CEAFFED6-0E5D-D801-00B8-A8EEA0ABEFEE}"/>
              </a:ext>
            </a:extLst>
          </p:cNvPr>
          <p:cNvSpPr/>
          <p:nvPr/>
        </p:nvSpPr>
        <p:spPr>
          <a:xfrm>
            <a:off x="4818431" y="3241308"/>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A36293F2-7FCB-F37E-346C-4FDE6D22B10C}"/>
              </a:ext>
            </a:extLst>
          </p:cNvPr>
          <p:cNvSpPr/>
          <p:nvPr/>
        </p:nvSpPr>
        <p:spPr>
          <a:xfrm>
            <a:off x="6865162" y="4057469"/>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81B1E61D-EC58-96ED-D30F-E47B9579D963}"/>
              </a:ext>
            </a:extLst>
          </p:cNvPr>
          <p:cNvSpPr/>
          <p:nvPr/>
        </p:nvSpPr>
        <p:spPr>
          <a:xfrm>
            <a:off x="5611603" y="549153"/>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44E1DC1A-38B6-B74F-D6C0-484C2C681D5C}"/>
              </a:ext>
            </a:extLst>
          </p:cNvPr>
          <p:cNvSpPr/>
          <p:nvPr/>
        </p:nvSpPr>
        <p:spPr>
          <a:xfrm>
            <a:off x="7465551" y="1257173"/>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186FB71D-1217-305D-D506-27B9FD329657}"/>
              </a:ext>
            </a:extLst>
          </p:cNvPr>
          <p:cNvSpPr/>
          <p:nvPr/>
        </p:nvSpPr>
        <p:spPr>
          <a:xfrm>
            <a:off x="7803176" y="2183043"/>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9679F447-6337-5765-1DF0-983B90FD355F}"/>
              </a:ext>
            </a:extLst>
          </p:cNvPr>
          <p:cNvSpPr/>
          <p:nvPr/>
        </p:nvSpPr>
        <p:spPr>
          <a:xfrm>
            <a:off x="7634363" y="3072495"/>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167B0CEF-6F59-7CCC-178C-BDE9C441B717}"/>
              </a:ext>
            </a:extLst>
          </p:cNvPr>
          <p:cNvSpPr/>
          <p:nvPr/>
        </p:nvSpPr>
        <p:spPr>
          <a:xfrm>
            <a:off x="5598145" y="865615"/>
            <a:ext cx="182270" cy="163220"/>
          </a:xfrm>
          <a:prstGeom prst="ellipse">
            <a:avLst/>
          </a:prstGeom>
          <a:pattFill prst="lgConfetti">
            <a:fgClr>
              <a:srgbClr val="000000"/>
            </a:fgClr>
            <a:bgClr>
              <a:srgbClr val="FFFFFF"/>
            </a:bgClr>
          </a:pattFill>
          <a:ln w="12700" cap="flat" cmpd="sng" algn="ctr">
            <a:solidFill>
              <a:srgbClr val="00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32862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A531AA-EE7C-EC0F-DA2E-B2DAEFECC437}"/>
              </a:ext>
            </a:extLst>
          </p:cNvPr>
          <p:cNvSpPr>
            <a:spLocks noGrp="1"/>
          </p:cNvSpPr>
          <p:nvPr>
            <p:ph type="title"/>
          </p:nvPr>
        </p:nvSpPr>
        <p:spPr/>
        <p:txBody>
          <a:bodyPr/>
          <a:lstStyle/>
          <a:p>
            <a:r>
              <a:rPr lang="sv-SE" b="1" dirty="0"/>
              <a:t>Formation 4-3-3</a:t>
            </a:r>
          </a:p>
        </p:txBody>
      </p:sp>
      <p:sp>
        <p:nvSpPr>
          <p:cNvPr id="3" name="Platshållare för innehåll 2">
            <a:extLst>
              <a:ext uri="{FF2B5EF4-FFF2-40B4-BE49-F238E27FC236}">
                <a16:creationId xmlns:a16="http://schemas.microsoft.com/office/drawing/2014/main" id="{7BA04325-115D-A9FA-3D66-71417C2CF3FD}"/>
              </a:ext>
            </a:extLst>
          </p:cNvPr>
          <p:cNvSpPr>
            <a:spLocks noGrp="1"/>
          </p:cNvSpPr>
          <p:nvPr>
            <p:ph idx="1"/>
          </p:nvPr>
        </p:nvSpPr>
        <p:spPr>
          <a:xfrm>
            <a:off x="3070444" y="1921388"/>
            <a:ext cx="6040464" cy="4058751"/>
          </a:xfrm>
        </p:spPr>
        <p:txBody>
          <a:bodyPr/>
          <a:lstStyle/>
          <a:p>
            <a:pPr marL="36900" indent="0" algn="ctr">
              <a:buNone/>
            </a:pPr>
            <a:r>
              <a:rPr lang="sv-SE" dirty="0"/>
              <a:t>Varför 4-3-3?</a:t>
            </a:r>
          </a:p>
          <a:p>
            <a:pPr marL="36900" indent="0" algn="ctr">
              <a:buNone/>
            </a:pPr>
            <a:endParaRPr lang="sv-SE" dirty="0"/>
          </a:p>
          <a:p>
            <a:pPr marL="36900" indent="0" algn="ctr">
              <a:buNone/>
            </a:pPr>
            <a:r>
              <a:rPr lang="sv-SE" dirty="0"/>
              <a:t>Styrkor</a:t>
            </a:r>
          </a:p>
          <a:p>
            <a:pPr marL="36900" indent="0" algn="ctr">
              <a:buNone/>
            </a:pPr>
            <a:endParaRPr lang="sv-SE" dirty="0"/>
          </a:p>
          <a:p>
            <a:pPr marL="36900" indent="0" algn="ctr">
              <a:buNone/>
            </a:pPr>
            <a:r>
              <a:rPr lang="sv-SE" dirty="0"/>
              <a:t>Svagheter</a:t>
            </a:r>
          </a:p>
          <a:p>
            <a:pPr marL="36900" indent="0" algn="ctr">
              <a:buNone/>
            </a:pPr>
            <a:endParaRPr lang="sv-SE" dirty="0"/>
          </a:p>
          <a:p>
            <a:pPr marL="36900" indent="0" algn="ctr">
              <a:buNone/>
            </a:pPr>
            <a:r>
              <a:rPr lang="sv-SE" dirty="0"/>
              <a:t>Offensiva grunder</a:t>
            </a:r>
          </a:p>
          <a:p>
            <a:pPr marL="36900" indent="0" algn="ctr">
              <a:buNone/>
            </a:pPr>
            <a:endParaRPr lang="sv-SE" dirty="0"/>
          </a:p>
          <a:p>
            <a:pPr marL="36900" indent="0" algn="ctr">
              <a:buNone/>
            </a:pPr>
            <a:endParaRPr lang="sv-SE" dirty="0"/>
          </a:p>
        </p:txBody>
      </p:sp>
      <p:pic>
        <p:nvPicPr>
          <p:cNvPr id="4" name="Bildobjekt 3" descr="En bild som visar Grafik, logotyp, symbol, skiss&#10;&#10;Automatiskt genererad beskrivning">
            <a:extLst>
              <a:ext uri="{FF2B5EF4-FFF2-40B4-BE49-F238E27FC236}">
                <a16:creationId xmlns:a16="http://schemas.microsoft.com/office/drawing/2014/main" id="{2AE2F6F8-ABD3-6660-A6C8-9F38339E7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304103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49706"/>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3306711" y="27008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333959" y="40258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333960" y="126255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841423" y="305997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921863" y="230501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8637253" y="337624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921863" y="405746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3335208" y="545386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8651074" y="114149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8637252" y="554769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 name="Ellips 2">
            <a:extLst>
              <a:ext uri="{FF2B5EF4-FFF2-40B4-BE49-F238E27FC236}">
                <a16:creationId xmlns:a16="http://schemas.microsoft.com/office/drawing/2014/main" id="{CF310A99-CE31-9FC7-9AA0-EC50732272EE}"/>
              </a:ext>
            </a:extLst>
          </p:cNvPr>
          <p:cNvSpPr/>
          <p:nvPr/>
        </p:nvSpPr>
        <p:spPr>
          <a:xfrm>
            <a:off x="8474478" y="1032775"/>
            <a:ext cx="690815" cy="616765"/>
          </a:xfrm>
          <a:prstGeom prst="ellipse">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 name="Ellips 3">
            <a:extLst>
              <a:ext uri="{FF2B5EF4-FFF2-40B4-BE49-F238E27FC236}">
                <a16:creationId xmlns:a16="http://schemas.microsoft.com/office/drawing/2014/main" id="{4FC0CB1C-822E-1BCD-479C-62A333824BEF}"/>
              </a:ext>
            </a:extLst>
          </p:cNvPr>
          <p:cNvSpPr/>
          <p:nvPr/>
        </p:nvSpPr>
        <p:spPr>
          <a:xfrm>
            <a:off x="8449806" y="5408122"/>
            <a:ext cx="690815" cy="616765"/>
          </a:xfrm>
          <a:prstGeom prst="ellipse">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08065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49706"/>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2234489" y="261112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371302" y="397982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572114" y="12975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841423" y="305997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921863" y="230501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8637253" y="337624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921863" y="405746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2708927" y="556041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8651074" y="114149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8637252" y="554769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 name="Ellips 2">
            <a:extLst>
              <a:ext uri="{FF2B5EF4-FFF2-40B4-BE49-F238E27FC236}">
                <a16:creationId xmlns:a16="http://schemas.microsoft.com/office/drawing/2014/main" id="{CF310A99-CE31-9FC7-9AA0-EC50732272EE}"/>
              </a:ext>
            </a:extLst>
          </p:cNvPr>
          <p:cNvSpPr/>
          <p:nvPr/>
        </p:nvSpPr>
        <p:spPr>
          <a:xfrm>
            <a:off x="8474478" y="1032775"/>
            <a:ext cx="690815" cy="616765"/>
          </a:xfrm>
          <a:prstGeom prst="ellipse">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 name="Ellips 3">
            <a:extLst>
              <a:ext uri="{FF2B5EF4-FFF2-40B4-BE49-F238E27FC236}">
                <a16:creationId xmlns:a16="http://schemas.microsoft.com/office/drawing/2014/main" id="{4FC0CB1C-822E-1BCD-479C-62A333824BEF}"/>
              </a:ext>
            </a:extLst>
          </p:cNvPr>
          <p:cNvSpPr/>
          <p:nvPr/>
        </p:nvSpPr>
        <p:spPr>
          <a:xfrm>
            <a:off x="8449806" y="5408122"/>
            <a:ext cx="690815" cy="616765"/>
          </a:xfrm>
          <a:prstGeom prst="ellipse">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 name="Ellips 5">
            <a:extLst>
              <a:ext uri="{FF2B5EF4-FFF2-40B4-BE49-F238E27FC236}">
                <a16:creationId xmlns:a16="http://schemas.microsoft.com/office/drawing/2014/main" id="{2C41A8CB-AED9-68A3-6EF9-1DDA26830D9D}"/>
              </a:ext>
            </a:extLst>
          </p:cNvPr>
          <p:cNvSpPr/>
          <p:nvPr/>
        </p:nvSpPr>
        <p:spPr>
          <a:xfrm>
            <a:off x="3311213" y="2234050"/>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276CDE44-FF15-BDF9-7C9A-F980A2B50ED2}"/>
              </a:ext>
            </a:extLst>
          </p:cNvPr>
          <p:cNvSpPr/>
          <p:nvPr/>
        </p:nvSpPr>
        <p:spPr>
          <a:xfrm>
            <a:off x="3311214" y="4148641"/>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0187D5A5-59FE-0B1E-212E-A0B3E161795F}"/>
              </a:ext>
            </a:extLst>
          </p:cNvPr>
          <p:cNvSpPr/>
          <p:nvPr/>
        </p:nvSpPr>
        <p:spPr>
          <a:xfrm>
            <a:off x="5110146" y="1226546"/>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B55F7B4A-5DE8-0273-524A-15BCD8144625}"/>
              </a:ext>
            </a:extLst>
          </p:cNvPr>
          <p:cNvSpPr/>
          <p:nvPr/>
        </p:nvSpPr>
        <p:spPr>
          <a:xfrm>
            <a:off x="5479952" y="2891166"/>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CEAFFED6-0E5D-D801-00B8-A8EEA0ABEFEE}"/>
              </a:ext>
            </a:extLst>
          </p:cNvPr>
          <p:cNvSpPr/>
          <p:nvPr/>
        </p:nvSpPr>
        <p:spPr>
          <a:xfrm>
            <a:off x="5337557" y="3979828"/>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A36293F2-7FCB-F37E-346C-4FDE6D22B10C}"/>
              </a:ext>
            </a:extLst>
          </p:cNvPr>
          <p:cNvSpPr/>
          <p:nvPr/>
        </p:nvSpPr>
        <p:spPr>
          <a:xfrm>
            <a:off x="5439009" y="5290944"/>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81B1E61D-EC58-96ED-D30F-E47B9579D963}"/>
              </a:ext>
            </a:extLst>
          </p:cNvPr>
          <p:cNvSpPr/>
          <p:nvPr/>
        </p:nvSpPr>
        <p:spPr>
          <a:xfrm>
            <a:off x="9183827" y="1003532"/>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44E1DC1A-38B6-B74F-D6C0-484C2C681D5C}"/>
              </a:ext>
            </a:extLst>
          </p:cNvPr>
          <p:cNvSpPr/>
          <p:nvPr/>
        </p:nvSpPr>
        <p:spPr>
          <a:xfrm>
            <a:off x="9140621" y="2481134"/>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186FB71D-1217-305D-D506-27B9FD329657}"/>
              </a:ext>
            </a:extLst>
          </p:cNvPr>
          <p:cNvSpPr/>
          <p:nvPr/>
        </p:nvSpPr>
        <p:spPr>
          <a:xfrm>
            <a:off x="9183826" y="3708406"/>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9679F447-6337-5765-1DF0-983B90FD355F}"/>
              </a:ext>
            </a:extLst>
          </p:cNvPr>
          <p:cNvSpPr/>
          <p:nvPr/>
        </p:nvSpPr>
        <p:spPr>
          <a:xfrm>
            <a:off x="9352638" y="5509984"/>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519500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49706"/>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2909319" y="236522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984632" y="420818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4146811" y="122654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8637253" y="337624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082312" y="536655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8651074" y="114149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8637252" y="554769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 name="Ellips 2">
            <a:extLst>
              <a:ext uri="{FF2B5EF4-FFF2-40B4-BE49-F238E27FC236}">
                <a16:creationId xmlns:a16="http://schemas.microsoft.com/office/drawing/2014/main" id="{CF310A99-CE31-9FC7-9AA0-EC50732272EE}"/>
              </a:ext>
            </a:extLst>
          </p:cNvPr>
          <p:cNvSpPr/>
          <p:nvPr/>
        </p:nvSpPr>
        <p:spPr>
          <a:xfrm>
            <a:off x="8474478" y="1032775"/>
            <a:ext cx="690815" cy="616765"/>
          </a:xfrm>
          <a:prstGeom prst="ellipse">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 name="Ellips 3">
            <a:extLst>
              <a:ext uri="{FF2B5EF4-FFF2-40B4-BE49-F238E27FC236}">
                <a16:creationId xmlns:a16="http://schemas.microsoft.com/office/drawing/2014/main" id="{4FC0CB1C-822E-1BCD-479C-62A333824BEF}"/>
              </a:ext>
            </a:extLst>
          </p:cNvPr>
          <p:cNvSpPr/>
          <p:nvPr/>
        </p:nvSpPr>
        <p:spPr>
          <a:xfrm>
            <a:off x="8449806" y="5408122"/>
            <a:ext cx="690815" cy="616765"/>
          </a:xfrm>
          <a:prstGeom prst="ellipse">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 name="Ellips 5">
            <a:extLst>
              <a:ext uri="{FF2B5EF4-FFF2-40B4-BE49-F238E27FC236}">
                <a16:creationId xmlns:a16="http://schemas.microsoft.com/office/drawing/2014/main" id="{2C41A8CB-AED9-68A3-6EF9-1DDA26830D9D}"/>
              </a:ext>
            </a:extLst>
          </p:cNvPr>
          <p:cNvSpPr/>
          <p:nvPr/>
        </p:nvSpPr>
        <p:spPr>
          <a:xfrm>
            <a:off x="3311213" y="2234050"/>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276CDE44-FF15-BDF9-7C9A-F980A2B50ED2}"/>
              </a:ext>
            </a:extLst>
          </p:cNvPr>
          <p:cNvSpPr/>
          <p:nvPr/>
        </p:nvSpPr>
        <p:spPr>
          <a:xfrm>
            <a:off x="3311214" y="4148641"/>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0187D5A5-59FE-0B1E-212E-A0B3E161795F}"/>
              </a:ext>
            </a:extLst>
          </p:cNvPr>
          <p:cNvSpPr/>
          <p:nvPr/>
        </p:nvSpPr>
        <p:spPr>
          <a:xfrm>
            <a:off x="5110146" y="1226546"/>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A36293F2-7FCB-F37E-346C-4FDE6D22B10C}"/>
              </a:ext>
            </a:extLst>
          </p:cNvPr>
          <p:cNvSpPr/>
          <p:nvPr/>
        </p:nvSpPr>
        <p:spPr>
          <a:xfrm>
            <a:off x="5439009" y="5290944"/>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28" name="Bildobjekt 27">
            <a:extLst>
              <a:ext uri="{FF2B5EF4-FFF2-40B4-BE49-F238E27FC236}">
                <a16:creationId xmlns:a16="http://schemas.microsoft.com/office/drawing/2014/main" id="{9A714CAF-DDE7-C512-3E4A-4FA0D7403537}"/>
              </a:ext>
            </a:extLst>
          </p:cNvPr>
          <p:cNvPicPr>
            <a:picLocks noChangeAspect="1"/>
          </p:cNvPicPr>
          <p:nvPr/>
        </p:nvPicPr>
        <p:blipFill>
          <a:blip r:embed="rId4"/>
          <a:stretch>
            <a:fillRect/>
          </a:stretch>
        </p:blipFill>
        <p:spPr>
          <a:xfrm rot="5400000">
            <a:off x="4892916" y="1398483"/>
            <a:ext cx="2551439" cy="3835021"/>
          </a:xfrm>
          <a:prstGeom prst="rect">
            <a:avLst/>
          </a:prstGeom>
          <a:effectLst>
            <a:glow rad="127000">
              <a:schemeClr val="accent1">
                <a:alpha val="0"/>
              </a:schemeClr>
            </a:glow>
          </a:effectLst>
        </p:spPr>
      </p:pic>
      <p:sp>
        <p:nvSpPr>
          <p:cNvPr id="21" name="Ellips 20">
            <a:extLst>
              <a:ext uri="{FF2B5EF4-FFF2-40B4-BE49-F238E27FC236}">
                <a16:creationId xmlns:a16="http://schemas.microsoft.com/office/drawing/2014/main" id="{81B1E61D-EC58-96ED-D30F-E47B9579D963}"/>
              </a:ext>
            </a:extLst>
          </p:cNvPr>
          <p:cNvSpPr/>
          <p:nvPr/>
        </p:nvSpPr>
        <p:spPr>
          <a:xfrm>
            <a:off x="9183827" y="1003532"/>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44E1DC1A-38B6-B74F-D6C0-484C2C681D5C}"/>
              </a:ext>
            </a:extLst>
          </p:cNvPr>
          <p:cNvSpPr/>
          <p:nvPr/>
        </p:nvSpPr>
        <p:spPr>
          <a:xfrm>
            <a:off x="9140621" y="2481134"/>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186FB71D-1217-305D-D506-27B9FD329657}"/>
              </a:ext>
            </a:extLst>
          </p:cNvPr>
          <p:cNvSpPr/>
          <p:nvPr/>
        </p:nvSpPr>
        <p:spPr>
          <a:xfrm>
            <a:off x="9183826" y="3708406"/>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9679F447-6337-5765-1DF0-983B90FD355F}"/>
              </a:ext>
            </a:extLst>
          </p:cNvPr>
          <p:cNvSpPr/>
          <p:nvPr/>
        </p:nvSpPr>
        <p:spPr>
          <a:xfrm>
            <a:off x="9352638" y="5509984"/>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C6053F61-8EE5-8E68-2894-33EC2E844DAB}"/>
              </a:ext>
            </a:extLst>
          </p:cNvPr>
          <p:cNvSpPr/>
          <p:nvPr/>
        </p:nvSpPr>
        <p:spPr>
          <a:xfrm>
            <a:off x="5206235" y="3213021"/>
            <a:ext cx="182270" cy="163220"/>
          </a:xfrm>
          <a:prstGeom prst="ellipse">
            <a:avLst/>
          </a:prstGeom>
          <a:pattFill prst="lgConfetti">
            <a:fgClr>
              <a:srgbClr val="000000"/>
            </a:fgClr>
            <a:bgClr>
              <a:srgbClr val="FFFFFF"/>
            </a:bgClr>
          </a:pattFill>
          <a:ln w="12700" cap="flat" cmpd="sng" algn="ctr">
            <a:solidFill>
              <a:srgbClr val="00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921863" y="230501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921863" y="405746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B55F7B4A-5DE8-0273-524A-15BCD8144625}"/>
              </a:ext>
            </a:extLst>
          </p:cNvPr>
          <p:cNvSpPr/>
          <p:nvPr/>
        </p:nvSpPr>
        <p:spPr>
          <a:xfrm>
            <a:off x="6244884" y="2754473"/>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CEAFFED6-0E5D-D801-00B8-A8EEA0ABEFEE}"/>
              </a:ext>
            </a:extLst>
          </p:cNvPr>
          <p:cNvSpPr/>
          <p:nvPr/>
        </p:nvSpPr>
        <p:spPr>
          <a:xfrm>
            <a:off x="6370665" y="3765903"/>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841423" y="305997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10168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824145-E0F9-998E-7949-77CC44E3D97A}"/>
              </a:ext>
            </a:extLst>
          </p:cNvPr>
          <p:cNvSpPr>
            <a:spLocks noGrp="1"/>
          </p:cNvSpPr>
          <p:nvPr>
            <p:ph type="title"/>
          </p:nvPr>
        </p:nvSpPr>
        <p:spPr/>
        <p:txBody>
          <a:bodyPr>
            <a:normAutofit fontScale="90000"/>
          </a:bodyPr>
          <a:lstStyle/>
          <a:p>
            <a:r>
              <a:rPr lang="sv-SE" b="1" dirty="0"/>
              <a:t>Träningsstruktur </a:t>
            </a:r>
            <a:br>
              <a:rPr lang="sv-SE" b="1" dirty="0"/>
            </a:br>
            <a:r>
              <a:rPr lang="sv-SE" dirty="0"/>
              <a:t>Torsdagar</a:t>
            </a:r>
          </a:p>
        </p:txBody>
      </p:sp>
      <p:sp>
        <p:nvSpPr>
          <p:cNvPr id="3" name="Platshållare för innehåll 2">
            <a:extLst>
              <a:ext uri="{FF2B5EF4-FFF2-40B4-BE49-F238E27FC236}">
                <a16:creationId xmlns:a16="http://schemas.microsoft.com/office/drawing/2014/main" id="{28981404-18AA-1618-1FC9-0BC0525C7497}"/>
              </a:ext>
            </a:extLst>
          </p:cNvPr>
          <p:cNvSpPr>
            <a:spLocks noGrp="1"/>
          </p:cNvSpPr>
          <p:nvPr>
            <p:ph idx="1"/>
          </p:nvPr>
        </p:nvSpPr>
        <p:spPr/>
        <p:txBody>
          <a:bodyPr/>
          <a:lstStyle/>
          <a:p>
            <a:r>
              <a:rPr lang="sv-SE" sz="2000" b="1" dirty="0">
                <a:solidFill>
                  <a:schemeClr val="accent1"/>
                </a:solidFill>
                <a:effectLst/>
              </a:rPr>
              <a:t>Torsdagar 19:30 – 21:00 Hovet</a:t>
            </a:r>
            <a:endParaRPr lang="sv-SE" dirty="0"/>
          </a:p>
          <a:p>
            <a:endParaRPr lang="sv-SE" dirty="0"/>
          </a:p>
          <a:p>
            <a:r>
              <a:rPr lang="sv-SE" dirty="0"/>
              <a:t>I stort sätt på samma sätt som på tisdagarna men här vill jag att vi samlas 20 min innan träningen för att byta om tillsammans. </a:t>
            </a:r>
          </a:p>
          <a:p>
            <a:endParaRPr lang="sv-SE" dirty="0"/>
          </a:p>
          <a:p>
            <a:r>
              <a:rPr lang="sv-SE" dirty="0"/>
              <a:t>På torsdagar kommer även F09/10 att bjudas in att träna med oss. </a:t>
            </a:r>
            <a:br>
              <a:rPr lang="sv-SE" dirty="0"/>
            </a:br>
            <a:r>
              <a:rPr lang="sv-SE" dirty="0"/>
              <a:t>Här har vi alla ansvar att få dem att känna sig välkomna till oss och få in dem i gruppen. </a:t>
            </a:r>
          </a:p>
        </p:txBody>
      </p:sp>
      <p:pic>
        <p:nvPicPr>
          <p:cNvPr id="4" name="Bildobjekt 3" descr="En bild som visar Grafik, logotyp, symbol, skiss&#10;&#10;Automatiskt genererad beskrivning">
            <a:extLst>
              <a:ext uri="{FF2B5EF4-FFF2-40B4-BE49-F238E27FC236}">
                <a16:creationId xmlns:a16="http://schemas.microsoft.com/office/drawing/2014/main" id="{600BD0B3-1ECA-866E-55C5-6EC619591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30983429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49706"/>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2909319" y="236522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984632" y="420818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4146811" y="122654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8637253" y="337624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082312" y="536655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8468439" y="63514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8724367" y="570418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 name="Ellips 5">
            <a:extLst>
              <a:ext uri="{FF2B5EF4-FFF2-40B4-BE49-F238E27FC236}">
                <a16:creationId xmlns:a16="http://schemas.microsoft.com/office/drawing/2014/main" id="{2C41A8CB-AED9-68A3-6EF9-1DDA26830D9D}"/>
              </a:ext>
            </a:extLst>
          </p:cNvPr>
          <p:cNvSpPr/>
          <p:nvPr/>
        </p:nvSpPr>
        <p:spPr>
          <a:xfrm>
            <a:off x="3311213" y="2234050"/>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276CDE44-FF15-BDF9-7C9A-F980A2B50ED2}"/>
              </a:ext>
            </a:extLst>
          </p:cNvPr>
          <p:cNvSpPr/>
          <p:nvPr/>
        </p:nvSpPr>
        <p:spPr>
          <a:xfrm>
            <a:off x="3311214" y="4148641"/>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0187D5A5-59FE-0B1E-212E-A0B3E161795F}"/>
              </a:ext>
            </a:extLst>
          </p:cNvPr>
          <p:cNvSpPr/>
          <p:nvPr/>
        </p:nvSpPr>
        <p:spPr>
          <a:xfrm>
            <a:off x="5110146" y="1226546"/>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A36293F2-7FCB-F37E-346C-4FDE6D22B10C}"/>
              </a:ext>
            </a:extLst>
          </p:cNvPr>
          <p:cNvSpPr/>
          <p:nvPr/>
        </p:nvSpPr>
        <p:spPr>
          <a:xfrm>
            <a:off x="5439009" y="5290944"/>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28" name="Bildobjekt 27">
            <a:extLst>
              <a:ext uri="{FF2B5EF4-FFF2-40B4-BE49-F238E27FC236}">
                <a16:creationId xmlns:a16="http://schemas.microsoft.com/office/drawing/2014/main" id="{9A714CAF-DDE7-C512-3E4A-4FA0D7403537}"/>
              </a:ext>
            </a:extLst>
          </p:cNvPr>
          <p:cNvPicPr>
            <a:picLocks noChangeAspect="1"/>
          </p:cNvPicPr>
          <p:nvPr/>
        </p:nvPicPr>
        <p:blipFill>
          <a:blip r:embed="rId4"/>
          <a:stretch>
            <a:fillRect/>
          </a:stretch>
        </p:blipFill>
        <p:spPr>
          <a:xfrm rot="5400000">
            <a:off x="4892916" y="1398483"/>
            <a:ext cx="2551439" cy="3835021"/>
          </a:xfrm>
          <a:prstGeom prst="rect">
            <a:avLst/>
          </a:prstGeom>
          <a:effectLst>
            <a:glow rad="127000">
              <a:schemeClr val="accent1">
                <a:alpha val="0"/>
              </a:schemeClr>
            </a:glow>
          </a:effectLst>
        </p:spPr>
      </p:pic>
      <p:sp>
        <p:nvSpPr>
          <p:cNvPr id="21" name="Ellips 20">
            <a:extLst>
              <a:ext uri="{FF2B5EF4-FFF2-40B4-BE49-F238E27FC236}">
                <a16:creationId xmlns:a16="http://schemas.microsoft.com/office/drawing/2014/main" id="{81B1E61D-EC58-96ED-D30F-E47B9579D963}"/>
              </a:ext>
            </a:extLst>
          </p:cNvPr>
          <p:cNvSpPr/>
          <p:nvPr/>
        </p:nvSpPr>
        <p:spPr>
          <a:xfrm>
            <a:off x="8846201" y="713110"/>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44E1DC1A-38B6-B74F-D6C0-484C2C681D5C}"/>
              </a:ext>
            </a:extLst>
          </p:cNvPr>
          <p:cNvSpPr/>
          <p:nvPr/>
        </p:nvSpPr>
        <p:spPr>
          <a:xfrm>
            <a:off x="9140621" y="2481134"/>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186FB71D-1217-305D-D506-27B9FD329657}"/>
              </a:ext>
            </a:extLst>
          </p:cNvPr>
          <p:cNvSpPr/>
          <p:nvPr/>
        </p:nvSpPr>
        <p:spPr>
          <a:xfrm>
            <a:off x="9183826" y="3708406"/>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9679F447-6337-5765-1DF0-983B90FD355F}"/>
              </a:ext>
            </a:extLst>
          </p:cNvPr>
          <p:cNvSpPr/>
          <p:nvPr/>
        </p:nvSpPr>
        <p:spPr>
          <a:xfrm>
            <a:off x="9245117" y="5817825"/>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C6053F61-8EE5-8E68-2894-33EC2E844DAB}"/>
              </a:ext>
            </a:extLst>
          </p:cNvPr>
          <p:cNvSpPr/>
          <p:nvPr/>
        </p:nvSpPr>
        <p:spPr>
          <a:xfrm>
            <a:off x="5206235" y="3213021"/>
            <a:ext cx="182270" cy="163220"/>
          </a:xfrm>
          <a:prstGeom prst="ellipse">
            <a:avLst/>
          </a:prstGeom>
          <a:pattFill prst="lgConfetti">
            <a:fgClr>
              <a:srgbClr val="000000"/>
            </a:fgClr>
            <a:bgClr>
              <a:srgbClr val="FFFFFF"/>
            </a:bgClr>
          </a:pattFill>
          <a:ln w="12700" cap="flat" cmpd="sng" algn="ctr">
            <a:solidFill>
              <a:srgbClr val="00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921863" y="230501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921863" y="405746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B55F7B4A-5DE8-0273-524A-15BCD8144625}"/>
              </a:ext>
            </a:extLst>
          </p:cNvPr>
          <p:cNvSpPr/>
          <p:nvPr/>
        </p:nvSpPr>
        <p:spPr>
          <a:xfrm>
            <a:off x="6244884" y="2754473"/>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CEAFFED6-0E5D-D801-00B8-A8EEA0ABEFEE}"/>
              </a:ext>
            </a:extLst>
          </p:cNvPr>
          <p:cNvSpPr/>
          <p:nvPr/>
        </p:nvSpPr>
        <p:spPr>
          <a:xfrm>
            <a:off x="6370665" y="3765903"/>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841423" y="305997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648641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49706"/>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3921810" y="207756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991515" y="353959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8637253" y="337624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708936" y="408834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8468439" y="63514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8724367" y="570418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 name="Ellips 5">
            <a:extLst>
              <a:ext uri="{FF2B5EF4-FFF2-40B4-BE49-F238E27FC236}">
                <a16:creationId xmlns:a16="http://schemas.microsoft.com/office/drawing/2014/main" id="{2C41A8CB-AED9-68A3-6EF9-1DDA26830D9D}"/>
              </a:ext>
            </a:extLst>
          </p:cNvPr>
          <p:cNvSpPr/>
          <p:nvPr/>
        </p:nvSpPr>
        <p:spPr>
          <a:xfrm>
            <a:off x="4273237" y="2290521"/>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276CDE44-FF15-BDF9-7C9A-F980A2B50ED2}"/>
              </a:ext>
            </a:extLst>
          </p:cNvPr>
          <p:cNvSpPr/>
          <p:nvPr/>
        </p:nvSpPr>
        <p:spPr>
          <a:xfrm>
            <a:off x="4471730" y="332680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A36293F2-7FCB-F37E-346C-4FDE6D22B10C}"/>
              </a:ext>
            </a:extLst>
          </p:cNvPr>
          <p:cNvSpPr/>
          <p:nvPr/>
        </p:nvSpPr>
        <p:spPr>
          <a:xfrm>
            <a:off x="6050756" y="3791300"/>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28" name="Bildobjekt 27">
            <a:extLst>
              <a:ext uri="{FF2B5EF4-FFF2-40B4-BE49-F238E27FC236}">
                <a16:creationId xmlns:a16="http://schemas.microsoft.com/office/drawing/2014/main" id="{9A714CAF-DDE7-C512-3E4A-4FA0D7403537}"/>
              </a:ext>
            </a:extLst>
          </p:cNvPr>
          <p:cNvPicPr>
            <a:picLocks noChangeAspect="1"/>
          </p:cNvPicPr>
          <p:nvPr/>
        </p:nvPicPr>
        <p:blipFill>
          <a:blip r:embed="rId4"/>
          <a:stretch>
            <a:fillRect/>
          </a:stretch>
        </p:blipFill>
        <p:spPr>
          <a:xfrm rot="5400000">
            <a:off x="5366579" y="-698032"/>
            <a:ext cx="1110567" cy="3835021"/>
          </a:xfrm>
          <a:prstGeom prst="rect">
            <a:avLst/>
          </a:prstGeom>
          <a:effectLst>
            <a:glow rad="127000">
              <a:schemeClr val="accent1">
                <a:alpha val="0"/>
              </a:schemeClr>
            </a:glow>
          </a:effectLst>
        </p:spPr>
      </p:pic>
      <p:sp>
        <p:nvSpPr>
          <p:cNvPr id="21" name="Ellips 20">
            <a:extLst>
              <a:ext uri="{FF2B5EF4-FFF2-40B4-BE49-F238E27FC236}">
                <a16:creationId xmlns:a16="http://schemas.microsoft.com/office/drawing/2014/main" id="{81B1E61D-EC58-96ED-D30F-E47B9579D963}"/>
              </a:ext>
            </a:extLst>
          </p:cNvPr>
          <p:cNvSpPr/>
          <p:nvPr/>
        </p:nvSpPr>
        <p:spPr>
          <a:xfrm>
            <a:off x="8846201" y="713110"/>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44E1DC1A-38B6-B74F-D6C0-484C2C681D5C}"/>
              </a:ext>
            </a:extLst>
          </p:cNvPr>
          <p:cNvSpPr/>
          <p:nvPr/>
        </p:nvSpPr>
        <p:spPr>
          <a:xfrm>
            <a:off x="9140621" y="2481134"/>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186FB71D-1217-305D-D506-27B9FD329657}"/>
              </a:ext>
            </a:extLst>
          </p:cNvPr>
          <p:cNvSpPr/>
          <p:nvPr/>
        </p:nvSpPr>
        <p:spPr>
          <a:xfrm>
            <a:off x="9183826" y="3708406"/>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9679F447-6337-5765-1DF0-983B90FD355F}"/>
              </a:ext>
            </a:extLst>
          </p:cNvPr>
          <p:cNvSpPr/>
          <p:nvPr/>
        </p:nvSpPr>
        <p:spPr>
          <a:xfrm>
            <a:off x="9245117" y="5817825"/>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C6053F61-8EE5-8E68-2894-33EC2E844DAB}"/>
              </a:ext>
            </a:extLst>
          </p:cNvPr>
          <p:cNvSpPr/>
          <p:nvPr/>
        </p:nvSpPr>
        <p:spPr>
          <a:xfrm>
            <a:off x="5917312" y="1514186"/>
            <a:ext cx="182270" cy="163220"/>
          </a:xfrm>
          <a:prstGeom prst="ellipse">
            <a:avLst/>
          </a:prstGeom>
          <a:pattFill prst="lgConfetti">
            <a:fgClr>
              <a:srgbClr val="000000"/>
            </a:fgClr>
            <a:bgClr>
              <a:srgbClr val="FFFFFF"/>
            </a:bgClr>
          </a:pattFill>
          <a:ln w="12700" cap="flat" cmpd="sng" algn="ctr">
            <a:solidFill>
              <a:srgbClr val="00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584237" y="142046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6622427" y="23478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B55F7B4A-5DE8-0273-524A-15BCD8144625}"/>
              </a:ext>
            </a:extLst>
          </p:cNvPr>
          <p:cNvSpPr/>
          <p:nvPr/>
        </p:nvSpPr>
        <p:spPr>
          <a:xfrm>
            <a:off x="6800665" y="143201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CEAFFED6-0E5D-D801-00B8-A8EEA0ABEFEE}"/>
              </a:ext>
            </a:extLst>
          </p:cNvPr>
          <p:cNvSpPr/>
          <p:nvPr/>
        </p:nvSpPr>
        <p:spPr>
          <a:xfrm>
            <a:off x="6986991" y="246592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5002173" y="209295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0187D5A5-59FE-0B1E-212E-A0B3E161795F}"/>
              </a:ext>
            </a:extLst>
          </p:cNvPr>
          <p:cNvSpPr/>
          <p:nvPr/>
        </p:nvSpPr>
        <p:spPr>
          <a:xfrm>
            <a:off x="5441143" y="729008"/>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5052664" y="78377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496922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49706"/>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3921810" y="207756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991515" y="353959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8846200" y="237939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708936" y="408834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8468439" y="63514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8679838" y="363798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 name="Ellips 5">
            <a:extLst>
              <a:ext uri="{FF2B5EF4-FFF2-40B4-BE49-F238E27FC236}">
                <a16:creationId xmlns:a16="http://schemas.microsoft.com/office/drawing/2014/main" id="{2C41A8CB-AED9-68A3-6EF9-1DDA26830D9D}"/>
              </a:ext>
            </a:extLst>
          </p:cNvPr>
          <p:cNvSpPr/>
          <p:nvPr/>
        </p:nvSpPr>
        <p:spPr>
          <a:xfrm>
            <a:off x="4273237" y="2290521"/>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276CDE44-FF15-BDF9-7C9A-F980A2B50ED2}"/>
              </a:ext>
            </a:extLst>
          </p:cNvPr>
          <p:cNvSpPr/>
          <p:nvPr/>
        </p:nvSpPr>
        <p:spPr>
          <a:xfrm>
            <a:off x="4471730" y="332680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A36293F2-7FCB-F37E-346C-4FDE6D22B10C}"/>
              </a:ext>
            </a:extLst>
          </p:cNvPr>
          <p:cNvSpPr/>
          <p:nvPr/>
        </p:nvSpPr>
        <p:spPr>
          <a:xfrm>
            <a:off x="6050756" y="3791300"/>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28" name="Bildobjekt 27">
            <a:extLst>
              <a:ext uri="{FF2B5EF4-FFF2-40B4-BE49-F238E27FC236}">
                <a16:creationId xmlns:a16="http://schemas.microsoft.com/office/drawing/2014/main" id="{9A714CAF-DDE7-C512-3E4A-4FA0D7403537}"/>
              </a:ext>
            </a:extLst>
          </p:cNvPr>
          <p:cNvPicPr>
            <a:picLocks noChangeAspect="1"/>
          </p:cNvPicPr>
          <p:nvPr/>
        </p:nvPicPr>
        <p:blipFill>
          <a:blip r:embed="rId4"/>
          <a:stretch>
            <a:fillRect/>
          </a:stretch>
        </p:blipFill>
        <p:spPr>
          <a:xfrm rot="5400000">
            <a:off x="5366579" y="-698032"/>
            <a:ext cx="1110567" cy="3835021"/>
          </a:xfrm>
          <a:prstGeom prst="rect">
            <a:avLst/>
          </a:prstGeom>
          <a:effectLst>
            <a:glow rad="127000">
              <a:schemeClr val="accent1">
                <a:alpha val="0"/>
              </a:schemeClr>
            </a:glow>
          </a:effectLst>
        </p:spPr>
      </p:pic>
      <p:sp>
        <p:nvSpPr>
          <p:cNvPr id="21" name="Ellips 20">
            <a:extLst>
              <a:ext uri="{FF2B5EF4-FFF2-40B4-BE49-F238E27FC236}">
                <a16:creationId xmlns:a16="http://schemas.microsoft.com/office/drawing/2014/main" id="{81B1E61D-EC58-96ED-D30F-E47B9579D963}"/>
              </a:ext>
            </a:extLst>
          </p:cNvPr>
          <p:cNvSpPr/>
          <p:nvPr/>
        </p:nvSpPr>
        <p:spPr>
          <a:xfrm>
            <a:off x="8846201" y="713110"/>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44E1DC1A-38B6-B74F-D6C0-484C2C681D5C}"/>
              </a:ext>
            </a:extLst>
          </p:cNvPr>
          <p:cNvSpPr/>
          <p:nvPr/>
        </p:nvSpPr>
        <p:spPr>
          <a:xfrm>
            <a:off x="9203055" y="1840385"/>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186FB71D-1217-305D-D506-27B9FD329657}"/>
              </a:ext>
            </a:extLst>
          </p:cNvPr>
          <p:cNvSpPr/>
          <p:nvPr/>
        </p:nvSpPr>
        <p:spPr>
          <a:xfrm>
            <a:off x="9279111" y="3084065"/>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9679F447-6337-5765-1DF0-983B90FD355F}"/>
              </a:ext>
            </a:extLst>
          </p:cNvPr>
          <p:cNvSpPr/>
          <p:nvPr/>
        </p:nvSpPr>
        <p:spPr>
          <a:xfrm>
            <a:off x="9183825" y="4041790"/>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C6053F61-8EE5-8E68-2894-33EC2E844DAB}"/>
              </a:ext>
            </a:extLst>
          </p:cNvPr>
          <p:cNvSpPr/>
          <p:nvPr/>
        </p:nvSpPr>
        <p:spPr>
          <a:xfrm>
            <a:off x="5917312" y="1514186"/>
            <a:ext cx="182270" cy="163220"/>
          </a:xfrm>
          <a:prstGeom prst="ellipse">
            <a:avLst/>
          </a:prstGeom>
          <a:pattFill prst="lgConfetti">
            <a:fgClr>
              <a:srgbClr val="000000"/>
            </a:fgClr>
            <a:bgClr>
              <a:srgbClr val="FFFFFF"/>
            </a:bgClr>
          </a:pattFill>
          <a:ln w="12700" cap="flat" cmpd="sng" algn="ctr">
            <a:solidFill>
              <a:srgbClr val="00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584237" y="142046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6622427" y="23478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B55F7B4A-5DE8-0273-524A-15BCD8144625}"/>
              </a:ext>
            </a:extLst>
          </p:cNvPr>
          <p:cNvSpPr/>
          <p:nvPr/>
        </p:nvSpPr>
        <p:spPr>
          <a:xfrm>
            <a:off x="6800665" y="143201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CEAFFED6-0E5D-D801-00B8-A8EEA0ABEFEE}"/>
              </a:ext>
            </a:extLst>
          </p:cNvPr>
          <p:cNvSpPr/>
          <p:nvPr/>
        </p:nvSpPr>
        <p:spPr>
          <a:xfrm>
            <a:off x="6986991" y="246592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5002173" y="209295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0187D5A5-59FE-0B1E-212E-A0B3E161795F}"/>
              </a:ext>
            </a:extLst>
          </p:cNvPr>
          <p:cNvSpPr/>
          <p:nvPr/>
        </p:nvSpPr>
        <p:spPr>
          <a:xfrm>
            <a:off x="5441143" y="729008"/>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5052664" y="78377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65526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49706"/>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3921810" y="207756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991515" y="353959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8984817" y="29667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8468439" y="63514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8890401" y="466314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28" name="Bildobjekt 27">
            <a:extLst>
              <a:ext uri="{FF2B5EF4-FFF2-40B4-BE49-F238E27FC236}">
                <a16:creationId xmlns:a16="http://schemas.microsoft.com/office/drawing/2014/main" id="{9A714CAF-DDE7-C512-3E4A-4FA0D7403537}"/>
              </a:ext>
            </a:extLst>
          </p:cNvPr>
          <p:cNvPicPr>
            <a:picLocks noChangeAspect="1"/>
          </p:cNvPicPr>
          <p:nvPr/>
        </p:nvPicPr>
        <p:blipFill>
          <a:blip r:embed="rId4"/>
          <a:stretch>
            <a:fillRect/>
          </a:stretch>
        </p:blipFill>
        <p:spPr>
          <a:xfrm rot="5400000">
            <a:off x="5167738" y="1581743"/>
            <a:ext cx="2180164" cy="3509429"/>
          </a:xfrm>
          <a:prstGeom prst="rect">
            <a:avLst/>
          </a:prstGeom>
          <a:effectLst>
            <a:glow rad="127000">
              <a:schemeClr val="accent1">
                <a:alpha val="0"/>
              </a:schemeClr>
            </a:glow>
          </a:effectLst>
        </p:spPr>
      </p:pic>
      <p:sp>
        <p:nvSpPr>
          <p:cNvPr id="21" name="Ellips 20">
            <a:extLst>
              <a:ext uri="{FF2B5EF4-FFF2-40B4-BE49-F238E27FC236}">
                <a16:creationId xmlns:a16="http://schemas.microsoft.com/office/drawing/2014/main" id="{81B1E61D-EC58-96ED-D30F-E47B9579D963}"/>
              </a:ext>
            </a:extLst>
          </p:cNvPr>
          <p:cNvSpPr/>
          <p:nvPr/>
        </p:nvSpPr>
        <p:spPr>
          <a:xfrm>
            <a:off x="8846201" y="713110"/>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44E1DC1A-38B6-B74F-D6C0-484C2C681D5C}"/>
              </a:ext>
            </a:extLst>
          </p:cNvPr>
          <p:cNvSpPr/>
          <p:nvPr/>
        </p:nvSpPr>
        <p:spPr>
          <a:xfrm>
            <a:off x="9203055" y="1840385"/>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186FB71D-1217-305D-D506-27B9FD329657}"/>
              </a:ext>
            </a:extLst>
          </p:cNvPr>
          <p:cNvSpPr/>
          <p:nvPr/>
        </p:nvSpPr>
        <p:spPr>
          <a:xfrm>
            <a:off x="9279111" y="3084065"/>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9679F447-6337-5765-1DF0-983B90FD355F}"/>
              </a:ext>
            </a:extLst>
          </p:cNvPr>
          <p:cNvSpPr/>
          <p:nvPr/>
        </p:nvSpPr>
        <p:spPr>
          <a:xfrm>
            <a:off x="9296431" y="4494331"/>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C6053F61-8EE5-8E68-2894-33EC2E844DAB}"/>
              </a:ext>
            </a:extLst>
          </p:cNvPr>
          <p:cNvSpPr/>
          <p:nvPr/>
        </p:nvSpPr>
        <p:spPr>
          <a:xfrm>
            <a:off x="5584237" y="2803552"/>
            <a:ext cx="182270" cy="163220"/>
          </a:xfrm>
          <a:prstGeom prst="ellipse">
            <a:avLst/>
          </a:prstGeom>
          <a:pattFill prst="lgConfetti">
            <a:fgClr>
              <a:srgbClr val="000000"/>
            </a:fgClr>
            <a:bgClr>
              <a:srgbClr val="FFFFFF"/>
            </a:bgClr>
          </a:pattFill>
          <a:ln w="12700" cap="flat" cmpd="sng" algn="ctr">
            <a:solidFill>
              <a:srgbClr val="00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584237" y="142046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6622427" y="23478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B55F7B4A-5DE8-0273-524A-15BCD8144625}"/>
              </a:ext>
            </a:extLst>
          </p:cNvPr>
          <p:cNvSpPr/>
          <p:nvPr/>
        </p:nvSpPr>
        <p:spPr>
          <a:xfrm>
            <a:off x="6800665" y="143201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CEAFFED6-0E5D-D801-00B8-A8EEA0ABEFEE}"/>
              </a:ext>
            </a:extLst>
          </p:cNvPr>
          <p:cNvSpPr/>
          <p:nvPr/>
        </p:nvSpPr>
        <p:spPr>
          <a:xfrm>
            <a:off x="6986991" y="246592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5233142" y="256802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0187D5A5-59FE-0B1E-212E-A0B3E161795F}"/>
              </a:ext>
            </a:extLst>
          </p:cNvPr>
          <p:cNvSpPr/>
          <p:nvPr/>
        </p:nvSpPr>
        <p:spPr>
          <a:xfrm>
            <a:off x="5441143" y="729008"/>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5052664" y="78377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708936" y="408834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276CDE44-FF15-BDF9-7C9A-F980A2B50ED2}"/>
              </a:ext>
            </a:extLst>
          </p:cNvPr>
          <p:cNvSpPr/>
          <p:nvPr/>
        </p:nvSpPr>
        <p:spPr>
          <a:xfrm>
            <a:off x="4471730" y="332680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 name="Ellips 5">
            <a:extLst>
              <a:ext uri="{FF2B5EF4-FFF2-40B4-BE49-F238E27FC236}">
                <a16:creationId xmlns:a16="http://schemas.microsoft.com/office/drawing/2014/main" id="{2C41A8CB-AED9-68A3-6EF9-1DDA26830D9D}"/>
              </a:ext>
            </a:extLst>
          </p:cNvPr>
          <p:cNvSpPr/>
          <p:nvPr/>
        </p:nvSpPr>
        <p:spPr>
          <a:xfrm>
            <a:off x="4273237" y="2290521"/>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A36293F2-7FCB-F37E-346C-4FDE6D22B10C}"/>
              </a:ext>
            </a:extLst>
          </p:cNvPr>
          <p:cNvSpPr/>
          <p:nvPr/>
        </p:nvSpPr>
        <p:spPr>
          <a:xfrm>
            <a:off x="6050756" y="3791300"/>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71069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49706"/>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2909319" y="236522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984632" y="420818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4146811" y="122654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8637253" y="337624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082312" y="536655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8468439" y="63514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8724367" y="570418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 name="Ellips 5">
            <a:extLst>
              <a:ext uri="{FF2B5EF4-FFF2-40B4-BE49-F238E27FC236}">
                <a16:creationId xmlns:a16="http://schemas.microsoft.com/office/drawing/2014/main" id="{2C41A8CB-AED9-68A3-6EF9-1DDA26830D9D}"/>
              </a:ext>
            </a:extLst>
          </p:cNvPr>
          <p:cNvSpPr/>
          <p:nvPr/>
        </p:nvSpPr>
        <p:spPr>
          <a:xfrm>
            <a:off x="3311213" y="2234050"/>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276CDE44-FF15-BDF9-7C9A-F980A2B50ED2}"/>
              </a:ext>
            </a:extLst>
          </p:cNvPr>
          <p:cNvSpPr/>
          <p:nvPr/>
        </p:nvSpPr>
        <p:spPr>
          <a:xfrm>
            <a:off x="3311214" y="4148641"/>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0187D5A5-59FE-0B1E-212E-A0B3E161795F}"/>
              </a:ext>
            </a:extLst>
          </p:cNvPr>
          <p:cNvSpPr/>
          <p:nvPr/>
        </p:nvSpPr>
        <p:spPr>
          <a:xfrm>
            <a:off x="5110146" y="1226546"/>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A36293F2-7FCB-F37E-346C-4FDE6D22B10C}"/>
              </a:ext>
            </a:extLst>
          </p:cNvPr>
          <p:cNvSpPr/>
          <p:nvPr/>
        </p:nvSpPr>
        <p:spPr>
          <a:xfrm>
            <a:off x="5439009" y="5290944"/>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28" name="Bildobjekt 27">
            <a:extLst>
              <a:ext uri="{FF2B5EF4-FFF2-40B4-BE49-F238E27FC236}">
                <a16:creationId xmlns:a16="http://schemas.microsoft.com/office/drawing/2014/main" id="{9A714CAF-DDE7-C512-3E4A-4FA0D7403537}"/>
              </a:ext>
            </a:extLst>
          </p:cNvPr>
          <p:cNvPicPr>
            <a:picLocks noChangeAspect="1"/>
          </p:cNvPicPr>
          <p:nvPr/>
        </p:nvPicPr>
        <p:blipFill>
          <a:blip r:embed="rId4"/>
          <a:stretch>
            <a:fillRect/>
          </a:stretch>
        </p:blipFill>
        <p:spPr>
          <a:xfrm rot="5400000">
            <a:off x="4892916" y="1398483"/>
            <a:ext cx="2551439" cy="3835021"/>
          </a:xfrm>
          <a:prstGeom prst="rect">
            <a:avLst/>
          </a:prstGeom>
          <a:effectLst>
            <a:glow rad="127000">
              <a:schemeClr val="accent1">
                <a:alpha val="0"/>
              </a:schemeClr>
            </a:glow>
          </a:effectLst>
        </p:spPr>
      </p:pic>
      <p:sp>
        <p:nvSpPr>
          <p:cNvPr id="21" name="Ellips 20">
            <a:extLst>
              <a:ext uri="{FF2B5EF4-FFF2-40B4-BE49-F238E27FC236}">
                <a16:creationId xmlns:a16="http://schemas.microsoft.com/office/drawing/2014/main" id="{81B1E61D-EC58-96ED-D30F-E47B9579D963}"/>
              </a:ext>
            </a:extLst>
          </p:cNvPr>
          <p:cNvSpPr/>
          <p:nvPr/>
        </p:nvSpPr>
        <p:spPr>
          <a:xfrm>
            <a:off x="8846201" y="713110"/>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44E1DC1A-38B6-B74F-D6C0-484C2C681D5C}"/>
              </a:ext>
            </a:extLst>
          </p:cNvPr>
          <p:cNvSpPr/>
          <p:nvPr/>
        </p:nvSpPr>
        <p:spPr>
          <a:xfrm>
            <a:off x="9140621" y="2481134"/>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186FB71D-1217-305D-D506-27B9FD329657}"/>
              </a:ext>
            </a:extLst>
          </p:cNvPr>
          <p:cNvSpPr/>
          <p:nvPr/>
        </p:nvSpPr>
        <p:spPr>
          <a:xfrm>
            <a:off x="9183826" y="3708406"/>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9679F447-6337-5765-1DF0-983B90FD355F}"/>
              </a:ext>
            </a:extLst>
          </p:cNvPr>
          <p:cNvSpPr/>
          <p:nvPr/>
        </p:nvSpPr>
        <p:spPr>
          <a:xfrm>
            <a:off x="9245117" y="5817825"/>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C6053F61-8EE5-8E68-2894-33EC2E844DAB}"/>
              </a:ext>
            </a:extLst>
          </p:cNvPr>
          <p:cNvSpPr/>
          <p:nvPr/>
        </p:nvSpPr>
        <p:spPr>
          <a:xfrm>
            <a:off x="5206235" y="3213021"/>
            <a:ext cx="182270" cy="163220"/>
          </a:xfrm>
          <a:prstGeom prst="ellipse">
            <a:avLst/>
          </a:prstGeom>
          <a:pattFill prst="lgConfetti">
            <a:fgClr>
              <a:srgbClr val="000000"/>
            </a:fgClr>
            <a:bgClr>
              <a:srgbClr val="FFFFFF"/>
            </a:bgClr>
          </a:pattFill>
          <a:ln w="12700" cap="flat" cmpd="sng" algn="ctr">
            <a:solidFill>
              <a:srgbClr val="00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921863" y="230501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921863" y="405746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B55F7B4A-5DE8-0273-524A-15BCD8144625}"/>
              </a:ext>
            </a:extLst>
          </p:cNvPr>
          <p:cNvSpPr/>
          <p:nvPr/>
        </p:nvSpPr>
        <p:spPr>
          <a:xfrm>
            <a:off x="6244884" y="2754473"/>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CEAFFED6-0E5D-D801-00B8-A8EEA0ABEFEE}"/>
              </a:ext>
            </a:extLst>
          </p:cNvPr>
          <p:cNvSpPr/>
          <p:nvPr/>
        </p:nvSpPr>
        <p:spPr>
          <a:xfrm>
            <a:off x="6370665" y="3765903"/>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841423" y="305997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820062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49706"/>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2909319" y="236522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984632" y="420818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4146811" y="122654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8637253" y="337624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082312" y="536655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8468439" y="63514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8724367" y="570418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 name="Ellips 5">
            <a:extLst>
              <a:ext uri="{FF2B5EF4-FFF2-40B4-BE49-F238E27FC236}">
                <a16:creationId xmlns:a16="http://schemas.microsoft.com/office/drawing/2014/main" id="{2C41A8CB-AED9-68A3-6EF9-1DDA26830D9D}"/>
              </a:ext>
            </a:extLst>
          </p:cNvPr>
          <p:cNvSpPr/>
          <p:nvPr/>
        </p:nvSpPr>
        <p:spPr>
          <a:xfrm>
            <a:off x="3311213" y="2234050"/>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276CDE44-FF15-BDF9-7C9A-F980A2B50ED2}"/>
              </a:ext>
            </a:extLst>
          </p:cNvPr>
          <p:cNvSpPr/>
          <p:nvPr/>
        </p:nvSpPr>
        <p:spPr>
          <a:xfrm>
            <a:off x="3311214" y="4148641"/>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0187D5A5-59FE-0B1E-212E-A0B3E161795F}"/>
              </a:ext>
            </a:extLst>
          </p:cNvPr>
          <p:cNvSpPr/>
          <p:nvPr/>
        </p:nvSpPr>
        <p:spPr>
          <a:xfrm>
            <a:off x="5110146" y="1226546"/>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A36293F2-7FCB-F37E-346C-4FDE6D22B10C}"/>
              </a:ext>
            </a:extLst>
          </p:cNvPr>
          <p:cNvSpPr/>
          <p:nvPr/>
        </p:nvSpPr>
        <p:spPr>
          <a:xfrm>
            <a:off x="5439009" y="5290944"/>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28" name="Bildobjekt 27">
            <a:extLst>
              <a:ext uri="{FF2B5EF4-FFF2-40B4-BE49-F238E27FC236}">
                <a16:creationId xmlns:a16="http://schemas.microsoft.com/office/drawing/2014/main" id="{9A714CAF-DDE7-C512-3E4A-4FA0D7403537}"/>
              </a:ext>
            </a:extLst>
          </p:cNvPr>
          <p:cNvPicPr>
            <a:picLocks noChangeAspect="1"/>
          </p:cNvPicPr>
          <p:nvPr/>
        </p:nvPicPr>
        <p:blipFill>
          <a:blip r:embed="rId4"/>
          <a:stretch>
            <a:fillRect/>
          </a:stretch>
        </p:blipFill>
        <p:spPr>
          <a:xfrm rot="5400000">
            <a:off x="4892916" y="1398483"/>
            <a:ext cx="2551439" cy="3835021"/>
          </a:xfrm>
          <a:prstGeom prst="rect">
            <a:avLst/>
          </a:prstGeom>
          <a:effectLst>
            <a:glow rad="127000">
              <a:schemeClr val="accent1">
                <a:alpha val="0"/>
              </a:schemeClr>
            </a:glow>
          </a:effectLst>
        </p:spPr>
      </p:pic>
      <p:sp>
        <p:nvSpPr>
          <p:cNvPr id="21" name="Ellips 20">
            <a:extLst>
              <a:ext uri="{FF2B5EF4-FFF2-40B4-BE49-F238E27FC236}">
                <a16:creationId xmlns:a16="http://schemas.microsoft.com/office/drawing/2014/main" id="{81B1E61D-EC58-96ED-D30F-E47B9579D963}"/>
              </a:ext>
            </a:extLst>
          </p:cNvPr>
          <p:cNvSpPr/>
          <p:nvPr/>
        </p:nvSpPr>
        <p:spPr>
          <a:xfrm>
            <a:off x="8846201" y="713110"/>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44E1DC1A-38B6-B74F-D6C0-484C2C681D5C}"/>
              </a:ext>
            </a:extLst>
          </p:cNvPr>
          <p:cNvSpPr/>
          <p:nvPr/>
        </p:nvSpPr>
        <p:spPr>
          <a:xfrm>
            <a:off x="9140621" y="2481134"/>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186FB71D-1217-305D-D506-27B9FD329657}"/>
              </a:ext>
            </a:extLst>
          </p:cNvPr>
          <p:cNvSpPr/>
          <p:nvPr/>
        </p:nvSpPr>
        <p:spPr>
          <a:xfrm>
            <a:off x="9183826" y="3708406"/>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9679F447-6337-5765-1DF0-983B90FD355F}"/>
              </a:ext>
            </a:extLst>
          </p:cNvPr>
          <p:cNvSpPr/>
          <p:nvPr/>
        </p:nvSpPr>
        <p:spPr>
          <a:xfrm>
            <a:off x="9245117" y="5817825"/>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C6053F61-8EE5-8E68-2894-33EC2E844DAB}"/>
              </a:ext>
            </a:extLst>
          </p:cNvPr>
          <p:cNvSpPr/>
          <p:nvPr/>
        </p:nvSpPr>
        <p:spPr>
          <a:xfrm>
            <a:off x="8454981" y="3391694"/>
            <a:ext cx="182270" cy="163220"/>
          </a:xfrm>
          <a:prstGeom prst="ellipse">
            <a:avLst/>
          </a:prstGeom>
          <a:pattFill prst="lgConfetti">
            <a:fgClr>
              <a:srgbClr val="000000"/>
            </a:fgClr>
            <a:bgClr>
              <a:srgbClr val="FFFFFF"/>
            </a:bgClr>
          </a:pattFill>
          <a:ln w="12700" cap="flat" cmpd="sng" algn="ctr">
            <a:solidFill>
              <a:srgbClr val="00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921863" y="230501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921863" y="405746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B55F7B4A-5DE8-0273-524A-15BCD8144625}"/>
              </a:ext>
            </a:extLst>
          </p:cNvPr>
          <p:cNvSpPr/>
          <p:nvPr/>
        </p:nvSpPr>
        <p:spPr>
          <a:xfrm>
            <a:off x="6244884" y="2754473"/>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CEAFFED6-0E5D-D801-00B8-A8EEA0ABEFEE}"/>
              </a:ext>
            </a:extLst>
          </p:cNvPr>
          <p:cNvSpPr/>
          <p:nvPr/>
        </p:nvSpPr>
        <p:spPr>
          <a:xfrm>
            <a:off x="6370665" y="3765903"/>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841423" y="305997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3" name="Rak pilkoppling 2">
            <a:extLst>
              <a:ext uri="{FF2B5EF4-FFF2-40B4-BE49-F238E27FC236}">
                <a16:creationId xmlns:a16="http://schemas.microsoft.com/office/drawing/2014/main" id="{C083567B-D70B-6444-CEB5-2A31401790C1}"/>
              </a:ext>
            </a:extLst>
          </p:cNvPr>
          <p:cNvCxnSpPr>
            <a:cxnSpLocks/>
          </p:cNvCxnSpPr>
          <p:nvPr/>
        </p:nvCxnSpPr>
        <p:spPr>
          <a:xfrm>
            <a:off x="8741681" y="1021980"/>
            <a:ext cx="779770" cy="899449"/>
          </a:xfrm>
          <a:prstGeom prst="straightConnector1">
            <a:avLst/>
          </a:prstGeom>
          <a:ln w="25400" cap="flat" cmpd="sng" algn="ctr">
            <a:solidFill>
              <a:schemeClr val="bg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Rak pilkoppling 30">
            <a:extLst>
              <a:ext uri="{FF2B5EF4-FFF2-40B4-BE49-F238E27FC236}">
                <a16:creationId xmlns:a16="http://schemas.microsoft.com/office/drawing/2014/main" id="{48EA86C1-37E2-5195-3C9A-0AD53E4C12EE}"/>
              </a:ext>
            </a:extLst>
          </p:cNvPr>
          <p:cNvCxnSpPr>
            <a:cxnSpLocks/>
          </p:cNvCxnSpPr>
          <p:nvPr/>
        </p:nvCxnSpPr>
        <p:spPr>
          <a:xfrm flipV="1">
            <a:off x="9058359" y="4591713"/>
            <a:ext cx="640812" cy="1146655"/>
          </a:xfrm>
          <a:prstGeom prst="straightConnector1">
            <a:avLst/>
          </a:prstGeom>
          <a:ln w="25400" cap="flat" cmpd="sng" algn="ctr">
            <a:solidFill>
              <a:schemeClr val="bg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9200321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49706"/>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2909319" y="236522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984632" y="420818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4146811" y="122654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8637253" y="337624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082312" y="536655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8468439" y="63514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9281175" y="428979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 name="Ellips 5">
            <a:extLst>
              <a:ext uri="{FF2B5EF4-FFF2-40B4-BE49-F238E27FC236}">
                <a16:creationId xmlns:a16="http://schemas.microsoft.com/office/drawing/2014/main" id="{2C41A8CB-AED9-68A3-6EF9-1DDA26830D9D}"/>
              </a:ext>
            </a:extLst>
          </p:cNvPr>
          <p:cNvSpPr/>
          <p:nvPr/>
        </p:nvSpPr>
        <p:spPr>
          <a:xfrm>
            <a:off x="3311213" y="2234050"/>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276CDE44-FF15-BDF9-7C9A-F980A2B50ED2}"/>
              </a:ext>
            </a:extLst>
          </p:cNvPr>
          <p:cNvSpPr/>
          <p:nvPr/>
        </p:nvSpPr>
        <p:spPr>
          <a:xfrm>
            <a:off x="3311214" y="4148641"/>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0187D5A5-59FE-0B1E-212E-A0B3E161795F}"/>
              </a:ext>
            </a:extLst>
          </p:cNvPr>
          <p:cNvSpPr/>
          <p:nvPr/>
        </p:nvSpPr>
        <p:spPr>
          <a:xfrm>
            <a:off x="5110146" y="1226546"/>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A36293F2-7FCB-F37E-346C-4FDE6D22B10C}"/>
              </a:ext>
            </a:extLst>
          </p:cNvPr>
          <p:cNvSpPr/>
          <p:nvPr/>
        </p:nvSpPr>
        <p:spPr>
          <a:xfrm>
            <a:off x="5439009" y="5290944"/>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28" name="Bildobjekt 27">
            <a:extLst>
              <a:ext uri="{FF2B5EF4-FFF2-40B4-BE49-F238E27FC236}">
                <a16:creationId xmlns:a16="http://schemas.microsoft.com/office/drawing/2014/main" id="{9A714CAF-DDE7-C512-3E4A-4FA0D7403537}"/>
              </a:ext>
            </a:extLst>
          </p:cNvPr>
          <p:cNvPicPr>
            <a:picLocks noChangeAspect="1"/>
          </p:cNvPicPr>
          <p:nvPr/>
        </p:nvPicPr>
        <p:blipFill>
          <a:blip r:embed="rId4"/>
          <a:stretch>
            <a:fillRect/>
          </a:stretch>
        </p:blipFill>
        <p:spPr>
          <a:xfrm rot="5400000">
            <a:off x="4892916" y="1398483"/>
            <a:ext cx="2551439" cy="3835021"/>
          </a:xfrm>
          <a:prstGeom prst="rect">
            <a:avLst/>
          </a:prstGeom>
          <a:effectLst>
            <a:glow rad="127000">
              <a:schemeClr val="accent1">
                <a:alpha val="0"/>
              </a:schemeClr>
            </a:glow>
          </a:effectLst>
        </p:spPr>
      </p:pic>
      <p:sp>
        <p:nvSpPr>
          <p:cNvPr id="21" name="Ellips 20">
            <a:extLst>
              <a:ext uri="{FF2B5EF4-FFF2-40B4-BE49-F238E27FC236}">
                <a16:creationId xmlns:a16="http://schemas.microsoft.com/office/drawing/2014/main" id="{81B1E61D-EC58-96ED-D30F-E47B9579D963}"/>
              </a:ext>
            </a:extLst>
          </p:cNvPr>
          <p:cNvSpPr/>
          <p:nvPr/>
        </p:nvSpPr>
        <p:spPr>
          <a:xfrm>
            <a:off x="8846201" y="713110"/>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44E1DC1A-38B6-B74F-D6C0-484C2C681D5C}"/>
              </a:ext>
            </a:extLst>
          </p:cNvPr>
          <p:cNvSpPr/>
          <p:nvPr/>
        </p:nvSpPr>
        <p:spPr>
          <a:xfrm>
            <a:off x="9140621" y="2481134"/>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186FB71D-1217-305D-D506-27B9FD329657}"/>
              </a:ext>
            </a:extLst>
          </p:cNvPr>
          <p:cNvSpPr/>
          <p:nvPr/>
        </p:nvSpPr>
        <p:spPr>
          <a:xfrm>
            <a:off x="8921514" y="3299440"/>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9679F447-6337-5765-1DF0-983B90FD355F}"/>
              </a:ext>
            </a:extLst>
          </p:cNvPr>
          <p:cNvSpPr/>
          <p:nvPr/>
        </p:nvSpPr>
        <p:spPr>
          <a:xfrm>
            <a:off x="9190040" y="4687612"/>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C6053F61-8EE5-8E68-2894-33EC2E844DAB}"/>
              </a:ext>
            </a:extLst>
          </p:cNvPr>
          <p:cNvSpPr/>
          <p:nvPr/>
        </p:nvSpPr>
        <p:spPr>
          <a:xfrm>
            <a:off x="9436530" y="4126575"/>
            <a:ext cx="182270" cy="163220"/>
          </a:xfrm>
          <a:prstGeom prst="ellipse">
            <a:avLst/>
          </a:prstGeom>
          <a:pattFill prst="lgConfetti">
            <a:fgClr>
              <a:srgbClr val="000000"/>
            </a:fgClr>
            <a:bgClr>
              <a:srgbClr val="FFFFFF"/>
            </a:bgClr>
          </a:pattFill>
          <a:ln w="12700" cap="flat" cmpd="sng" algn="ctr">
            <a:solidFill>
              <a:srgbClr val="00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921863" y="230501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921863" y="405746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B55F7B4A-5DE8-0273-524A-15BCD8144625}"/>
              </a:ext>
            </a:extLst>
          </p:cNvPr>
          <p:cNvSpPr/>
          <p:nvPr/>
        </p:nvSpPr>
        <p:spPr>
          <a:xfrm>
            <a:off x="6244884" y="2754473"/>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CEAFFED6-0E5D-D801-00B8-A8EEA0ABEFEE}"/>
              </a:ext>
            </a:extLst>
          </p:cNvPr>
          <p:cNvSpPr/>
          <p:nvPr/>
        </p:nvSpPr>
        <p:spPr>
          <a:xfrm>
            <a:off x="6370665" y="3765903"/>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841423" y="305997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65886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A531AA-EE7C-EC0F-DA2E-B2DAEFECC437}"/>
              </a:ext>
            </a:extLst>
          </p:cNvPr>
          <p:cNvSpPr>
            <a:spLocks noGrp="1"/>
          </p:cNvSpPr>
          <p:nvPr>
            <p:ph type="title"/>
          </p:nvPr>
        </p:nvSpPr>
        <p:spPr/>
        <p:txBody>
          <a:bodyPr/>
          <a:lstStyle/>
          <a:p>
            <a:r>
              <a:rPr lang="sv-SE" b="1" dirty="0"/>
              <a:t>Formation 4-3-3</a:t>
            </a:r>
          </a:p>
        </p:txBody>
      </p:sp>
      <p:sp>
        <p:nvSpPr>
          <p:cNvPr id="3" name="Platshållare för innehåll 2">
            <a:extLst>
              <a:ext uri="{FF2B5EF4-FFF2-40B4-BE49-F238E27FC236}">
                <a16:creationId xmlns:a16="http://schemas.microsoft.com/office/drawing/2014/main" id="{7BA04325-115D-A9FA-3D66-71417C2CF3FD}"/>
              </a:ext>
            </a:extLst>
          </p:cNvPr>
          <p:cNvSpPr>
            <a:spLocks noGrp="1"/>
          </p:cNvSpPr>
          <p:nvPr>
            <p:ph idx="1"/>
          </p:nvPr>
        </p:nvSpPr>
        <p:spPr>
          <a:xfrm>
            <a:off x="3070444" y="1921388"/>
            <a:ext cx="6040464" cy="4058751"/>
          </a:xfrm>
        </p:spPr>
        <p:txBody>
          <a:bodyPr/>
          <a:lstStyle/>
          <a:p>
            <a:pPr marL="36900" indent="0" algn="ctr">
              <a:buNone/>
            </a:pPr>
            <a:r>
              <a:rPr lang="sv-SE" dirty="0"/>
              <a:t>Varför 4-3-3?</a:t>
            </a:r>
          </a:p>
          <a:p>
            <a:pPr marL="36900" indent="0" algn="ctr">
              <a:buNone/>
            </a:pPr>
            <a:endParaRPr lang="sv-SE" dirty="0"/>
          </a:p>
          <a:p>
            <a:pPr marL="36900" indent="0" algn="ctr">
              <a:buNone/>
            </a:pPr>
            <a:r>
              <a:rPr lang="sv-SE" dirty="0"/>
              <a:t>Styrkor</a:t>
            </a:r>
          </a:p>
          <a:p>
            <a:pPr marL="36900" indent="0" algn="ctr">
              <a:buNone/>
            </a:pPr>
            <a:endParaRPr lang="sv-SE" dirty="0"/>
          </a:p>
          <a:p>
            <a:pPr marL="36900" indent="0" algn="ctr">
              <a:buNone/>
            </a:pPr>
            <a:r>
              <a:rPr lang="sv-SE" dirty="0"/>
              <a:t>Svagheter</a:t>
            </a:r>
          </a:p>
          <a:p>
            <a:pPr marL="36900" indent="0" algn="ctr">
              <a:buNone/>
            </a:pPr>
            <a:endParaRPr lang="sv-SE" dirty="0"/>
          </a:p>
          <a:p>
            <a:pPr marL="36900" indent="0" algn="ctr">
              <a:buNone/>
            </a:pPr>
            <a:r>
              <a:rPr lang="sv-SE" dirty="0"/>
              <a:t>Försvarsmässigt</a:t>
            </a:r>
          </a:p>
        </p:txBody>
      </p:sp>
      <p:pic>
        <p:nvPicPr>
          <p:cNvPr id="4" name="Bildobjekt 3" descr="En bild som visar Grafik, logotyp, symbol, skiss&#10;&#10;Automatiskt genererad beskrivning">
            <a:extLst>
              <a:ext uri="{FF2B5EF4-FFF2-40B4-BE49-F238E27FC236}">
                <a16:creationId xmlns:a16="http://schemas.microsoft.com/office/drawing/2014/main" id="{2AE2F6F8-ABD3-6660-A6C8-9F38339E7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288083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49706"/>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2234489" y="261112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371302" y="397982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572114" y="12975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145303" y="262070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147596" y="23493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8637253" y="337624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4672636" y="163521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2708927" y="556041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8651074" y="114149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8651074" y="512213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 name="Ellips 5">
            <a:extLst>
              <a:ext uri="{FF2B5EF4-FFF2-40B4-BE49-F238E27FC236}">
                <a16:creationId xmlns:a16="http://schemas.microsoft.com/office/drawing/2014/main" id="{2C41A8CB-AED9-68A3-6EF9-1DDA26830D9D}"/>
              </a:ext>
            </a:extLst>
          </p:cNvPr>
          <p:cNvSpPr/>
          <p:nvPr/>
        </p:nvSpPr>
        <p:spPr>
          <a:xfrm>
            <a:off x="3368672" y="2349342"/>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276CDE44-FF15-BDF9-7C9A-F980A2B50ED2}"/>
              </a:ext>
            </a:extLst>
          </p:cNvPr>
          <p:cNvSpPr/>
          <p:nvPr/>
        </p:nvSpPr>
        <p:spPr>
          <a:xfrm>
            <a:off x="3829219" y="3811016"/>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0187D5A5-59FE-0B1E-212E-A0B3E161795F}"/>
              </a:ext>
            </a:extLst>
          </p:cNvPr>
          <p:cNvSpPr/>
          <p:nvPr/>
        </p:nvSpPr>
        <p:spPr>
          <a:xfrm>
            <a:off x="5598233" y="1486548"/>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B55F7B4A-5DE8-0273-524A-15BCD8144625}"/>
              </a:ext>
            </a:extLst>
          </p:cNvPr>
          <p:cNvSpPr/>
          <p:nvPr/>
        </p:nvSpPr>
        <p:spPr>
          <a:xfrm>
            <a:off x="7413981" y="1953695"/>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CEAFFED6-0E5D-D801-00B8-A8EEA0ABEFEE}"/>
              </a:ext>
            </a:extLst>
          </p:cNvPr>
          <p:cNvSpPr/>
          <p:nvPr/>
        </p:nvSpPr>
        <p:spPr>
          <a:xfrm>
            <a:off x="6579467" y="2963698"/>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A36293F2-7FCB-F37E-346C-4FDE6D22B10C}"/>
              </a:ext>
            </a:extLst>
          </p:cNvPr>
          <p:cNvSpPr/>
          <p:nvPr/>
        </p:nvSpPr>
        <p:spPr>
          <a:xfrm>
            <a:off x="5439009" y="5290944"/>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81B1E61D-EC58-96ED-D30F-E47B9579D963}"/>
              </a:ext>
            </a:extLst>
          </p:cNvPr>
          <p:cNvSpPr/>
          <p:nvPr/>
        </p:nvSpPr>
        <p:spPr>
          <a:xfrm>
            <a:off x="9183827" y="1003532"/>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44E1DC1A-38B6-B74F-D6C0-484C2C681D5C}"/>
              </a:ext>
            </a:extLst>
          </p:cNvPr>
          <p:cNvSpPr/>
          <p:nvPr/>
        </p:nvSpPr>
        <p:spPr>
          <a:xfrm>
            <a:off x="9140621" y="2481134"/>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186FB71D-1217-305D-D506-27B9FD329657}"/>
              </a:ext>
            </a:extLst>
          </p:cNvPr>
          <p:cNvSpPr/>
          <p:nvPr/>
        </p:nvSpPr>
        <p:spPr>
          <a:xfrm>
            <a:off x="9183826" y="3708406"/>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9679F447-6337-5765-1DF0-983B90FD355F}"/>
              </a:ext>
            </a:extLst>
          </p:cNvPr>
          <p:cNvSpPr/>
          <p:nvPr/>
        </p:nvSpPr>
        <p:spPr>
          <a:xfrm>
            <a:off x="9015013" y="5118584"/>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FA694E55-204F-F4D5-EC33-5CCFE69B3A00}"/>
              </a:ext>
            </a:extLst>
          </p:cNvPr>
          <p:cNvSpPr/>
          <p:nvPr/>
        </p:nvSpPr>
        <p:spPr>
          <a:xfrm>
            <a:off x="3998032" y="2481134"/>
            <a:ext cx="690815" cy="616765"/>
          </a:xfrm>
          <a:prstGeom prst="ellipse">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8" name="Ellips 27">
            <a:extLst>
              <a:ext uri="{FF2B5EF4-FFF2-40B4-BE49-F238E27FC236}">
                <a16:creationId xmlns:a16="http://schemas.microsoft.com/office/drawing/2014/main" id="{2F4C857D-AB68-8867-2730-BB6CD12506DD}"/>
              </a:ext>
            </a:extLst>
          </p:cNvPr>
          <p:cNvSpPr/>
          <p:nvPr/>
        </p:nvSpPr>
        <p:spPr>
          <a:xfrm>
            <a:off x="4509113" y="1505429"/>
            <a:ext cx="690815" cy="616765"/>
          </a:xfrm>
          <a:prstGeom prst="ellipse">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E6ED804C-AC4B-8747-8ED3-D7D7963CE3DD}"/>
              </a:ext>
            </a:extLst>
          </p:cNvPr>
          <p:cNvSpPr/>
          <p:nvPr/>
        </p:nvSpPr>
        <p:spPr>
          <a:xfrm>
            <a:off x="5487886" y="2348966"/>
            <a:ext cx="182270" cy="163220"/>
          </a:xfrm>
          <a:prstGeom prst="ellipse">
            <a:avLst/>
          </a:prstGeom>
          <a:pattFill prst="lgConfetti">
            <a:fgClr>
              <a:srgbClr val="000000"/>
            </a:fgClr>
            <a:bgClr>
              <a:srgbClr val="FFFFFF"/>
            </a:bgClr>
          </a:pattFill>
          <a:ln w="12700" cap="flat" cmpd="sng" algn="ctr">
            <a:solidFill>
              <a:srgbClr val="00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782002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49706"/>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2234489" y="261112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371302" y="397982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572114" y="12975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418628" y="308223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147596" y="23493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8637253" y="337624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4672636" y="163521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2708927" y="556041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8095270" y="145825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8651074" y="512213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 name="Ellips 5">
            <a:extLst>
              <a:ext uri="{FF2B5EF4-FFF2-40B4-BE49-F238E27FC236}">
                <a16:creationId xmlns:a16="http://schemas.microsoft.com/office/drawing/2014/main" id="{2C41A8CB-AED9-68A3-6EF9-1DDA26830D9D}"/>
              </a:ext>
            </a:extLst>
          </p:cNvPr>
          <p:cNvSpPr/>
          <p:nvPr/>
        </p:nvSpPr>
        <p:spPr>
          <a:xfrm>
            <a:off x="3368672" y="2349342"/>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276CDE44-FF15-BDF9-7C9A-F980A2B50ED2}"/>
              </a:ext>
            </a:extLst>
          </p:cNvPr>
          <p:cNvSpPr/>
          <p:nvPr/>
        </p:nvSpPr>
        <p:spPr>
          <a:xfrm>
            <a:off x="4503823" y="3877218"/>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0187D5A5-59FE-0B1E-212E-A0B3E161795F}"/>
              </a:ext>
            </a:extLst>
          </p:cNvPr>
          <p:cNvSpPr/>
          <p:nvPr/>
        </p:nvSpPr>
        <p:spPr>
          <a:xfrm>
            <a:off x="5598233" y="1486548"/>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B55F7B4A-5DE8-0273-524A-15BCD8144625}"/>
              </a:ext>
            </a:extLst>
          </p:cNvPr>
          <p:cNvSpPr/>
          <p:nvPr/>
        </p:nvSpPr>
        <p:spPr>
          <a:xfrm>
            <a:off x="6926520" y="2100066"/>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CEAFFED6-0E5D-D801-00B8-A8EEA0ABEFEE}"/>
              </a:ext>
            </a:extLst>
          </p:cNvPr>
          <p:cNvSpPr/>
          <p:nvPr/>
        </p:nvSpPr>
        <p:spPr>
          <a:xfrm>
            <a:off x="6579467" y="2963698"/>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A36293F2-7FCB-F37E-346C-4FDE6D22B10C}"/>
              </a:ext>
            </a:extLst>
          </p:cNvPr>
          <p:cNvSpPr/>
          <p:nvPr/>
        </p:nvSpPr>
        <p:spPr>
          <a:xfrm>
            <a:off x="5439009" y="5290944"/>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81B1E61D-EC58-96ED-D30F-E47B9579D963}"/>
              </a:ext>
            </a:extLst>
          </p:cNvPr>
          <p:cNvSpPr/>
          <p:nvPr/>
        </p:nvSpPr>
        <p:spPr>
          <a:xfrm>
            <a:off x="9183827" y="1003532"/>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44E1DC1A-38B6-B74F-D6C0-484C2C681D5C}"/>
              </a:ext>
            </a:extLst>
          </p:cNvPr>
          <p:cNvSpPr/>
          <p:nvPr/>
        </p:nvSpPr>
        <p:spPr>
          <a:xfrm>
            <a:off x="9140621" y="2481134"/>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186FB71D-1217-305D-D506-27B9FD329657}"/>
              </a:ext>
            </a:extLst>
          </p:cNvPr>
          <p:cNvSpPr/>
          <p:nvPr/>
        </p:nvSpPr>
        <p:spPr>
          <a:xfrm>
            <a:off x="9183826" y="3708406"/>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9679F447-6337-5765-1DF0-983B90FD355F}"/>
              </a:ext>
            </a:extLst>
          </p:cNvPr>
          <p:cNvSpPr/>
          <p:nvPr/>
        </p:nvSpPr>
        <p:spPr>
          <a:xfrm>
            <a:off x="9015013" y="5118584"/>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FA694E55-204F-F4D5-EC33-5CCFE69B3A00}"/>
              </a:ext>
            </a:extLst>
          </p:cNvPr>
          <p:cNvSpPr/>
          <p:nvPr/>
        </p:nvSpPr>
        <p:spPr>
          <a:xfrm>
            <a:off x="4242034" y="2942668"/>
            <a:ext cx="690815" cy="616765"/>
          </a:xfrm>
          <a:prstGeom prst="ellipse">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8" name="Ellips 27">
            <a:extLst>
              <a:ext uri="{FF2B5EF4-FFF2-40B4-BE49-F238E27FC236}">
                <a16:creationId xmlns:a16="http://schemas.microsoft.com/office/drawing/2014/main" id="{2F4C857D-AB68-8867-2730-BB6CD12506DD}"/>
              </a:ext>
            </a:extLst>
          </p:cNvPr>
          <p:cNvSpPr/>
          <p:nvPr/>
        </p:nvSpPr>
        <p:spPr>
          <a:xfrm>
            <a:off x="4509113" y="1505429"/>
            <a:ext cx="690815" cy="616765"/>
          </a:xfrm>
          <a:prstGeom prst="ellipse">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E6ED804C-AC4B-8747-8ED3-D7D7963CE3DD}"/>
              </a:ext>
            </a:extLst>
          </p:cNvPr>
          <p:cNvSpPr/>
          <p:nvPr/>
        </p:nvSpPr>
        <p:spPr>
          <a:xfrm>
            <a:off x="6786281" y="2291320"/>
            <a:ext cx="182270" cy="163220"/>
          </a:xfrm>
          <a:prstGeom prst="ellipse">
            <a:avLst/>
          </a:prstGeom>
          <a:pattFill prst="lgConfetti">
            <a:fgClr>
              <a:srgbClr val="000000"/>
            </a:fgClr>
            <a:bgClr>
              <a:srgbClr val="FFFFFF"/>
            </a:bgClr>
          </a:pattFill>
          <a:ln w="12700" cap="flat" cmpd="sng" algn="ctr">
            <a:solidFill>
              <a:srgbClr val="00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9462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141156-30DE-7F9B-5D70-C5450BD27D02}"/>
              </a:ext>
            </a:extLst>
          </p:cNvPr>
          <p:cNvSpPr>
            <a:spLocks noGrp="1"/>
          </p:cNvSpPr>
          <p:nvPr>
            <p:ph type="title"/>
          </p:nvPr>
        </p:nvSpPr>
        <p:spPr/>
        <p:txBody>
          <a:bodyPr>
            <a:normAutofit fontScale="90000"/>
          </a:bodyPr>
          <a:lstStyle/>
          <a:p>
            <a:r>
              <a:rPr lang="sv-SE" b="1" dirty="0"/>
              <a:t>Träningsstruktur</a:t>
            </a:r>
            <a:r>
              <a:rPr lang="sv-SE" dirty="0"/>
              <a:t> </a:t>
            </a:r>
            <a:br>
              <a:rPr lang="sv-SE" dirty="0"/>
            </a:br>
            <a:r>
              <a:rPr lang="sv-SE" dirty="0"/>
              <a:t>Söndagar</a:t>
            </a:r>
          </a:p>
        </p:txBody>
      </p:sp>
      <p:sp>
        <p:nvSpPr>
          <p:cNvPr id="3" name="Platshållare för innehåll 2">
            <a:extLst>
              <a:ext uri="{FF2B5EF4-FFF2-40B4-BE49-F238E27FC236}">
                <a16:creationId xmlns:a16="http://schemas.microsoft.com/office/drawing/2014/main" id="{F18F0666-7629-1352-6924-54B67890BCA5}"/>
              </a:ext>
            </a:extLst>
          </p:cNvPr>
          <p:cNvSpPr>
            <a:spLocks noGrp="1"/>
          </p:cNvSpPr>
          <p:nvPr>
            <p:ph idx="1"/>
          </p:nvPr>
        </p:nvSpPr>
        <p:spPr>
          <a:xfrm>
            <a:off x="913795" y="2189649"/>
            <a:ext cx="10353762" cy="4058751"/>
          </a:xfrm>
        </p:spPr>
        <p:txBody>
          <a:bodyPr/>
          <a:lstStyle/>
          <a:p>
            <a:r>
              <a:rPr lang="sv-SE" sz="2000" b="1" dirty="0">
                <a:solidFill>
                  <a:schemeClr val="accent1"/>
                </a:solidFill>
                <a:effectLst/>
              </a:rPr>
              <a:t>Söndagar 17:00 – 18:00 Hovet</a:t>
            </a:r>
          </a:p>
          <a:p>
            <a:endParaRPr lang="sv-SE" b="1" dirty="0">
              <a:solidFill>
                <a:schemeClr val="accent1"/>
              </a:solidFill>
              <a:effectLst/>
            </a:endParaRPr>
          </a:p>
          <a:p>
            <a:r>
              <a:rPr lang="sv-SE" sz="2000" b="1" dirty="0">
                <a:solidFill>
                  <a:schemeClr val="bg1"/>
                </a:solidFill>
                <a:effectLst/>
              </a:rPr>
              <a:t>Kommande söndagar</a:t>
            </a:r>
          </a:p>
          <a:p>
            <a:endParaRPr lang="sv-SE" b="1" dirty="0">
              <a:solidFill>
                <a:schemeClr val="bg1"/>
              </a:solidFill>
              <a:effectLst/>
            </a:endParaRPr>
          </a:p>
          <a:p>
            <a:r>
              <a:rPr lang="sv-SE" b="1" dirty="0">
                <a:solidFill>
                  <a:schemeClr val="bg1"/>
                </a:solidFill>
                <a:effectLst/>
              </a:rPr>
              <a:t>Ej obligatorisk</a:t>
            </a:r>
          </a:p>
          <a:p>
            <a:endParaRPr lang="sv-SE" b="1" dirty="0">
              <a:solidFill>
                <a:schemeClr val="bg1"/>
              </a:solidFill>
              <a:effectLst/>
            </a:endParaRPr>
          </a:p>
          <a:p>
            <a:r>
              <a:rPr lang="sv-SE" b="1" dirty="0">
                <a:solidFill>
                  <a:schemeClr val="bg1"/>
                </a:solidFill>
                <a:effectLst/>
              </a:rPr>
              <a:t>Serieperioden</a:t>
            </a:r>
            <a:endParaRPr lang="sv-SE" dirty="0"/>
          </a:p>
        </p:txBody>
      </p:sp>
      <p:pic>
        <p:nvPicPr>
          <p:cNvPr id="5" name="Bildobjekt 4">
            <a:extLst>
              <a:ext uri="{FF2B5EF4-FFF2-40B4-BE49-F238E27FC236}">
                <a16:creationId xmlns:a16="http://schemas.microsoft.com/office/drawing/2014/main" id="{A7B66DC1-5625-6CFB-E649-EF28EB373C35}"/>
              </a:ext>
            </a:extLst>
          </p:cNvPr>
          <p:cNvPicPr>
            <a:picLocks noChangeAspect="1"/>
          </p:cNvPicPr>
          <p:nvPr/>
        </p:nvPicPr>
        <p:blipFill>
          <a:blip r:embed="rId3"/>
          <a:stretch>
            <a:fillRect/>
          </a:stretch>
        </p:blipFill>
        <p:spPr>
          <a:xfrm>
            <a:off x="678165" y="958103"/>
            <a:ext cx="2752725" cy="619125"/>
          </a:xfrm>
          <a:prstGeom prst="rect">
            <a:avLst/>
          </a:prstGeom>
        </p:spPr>
      </p:pic>
      <p:sp>
        <p:nvSpPr>
          <p:cNvPr id="6" name="textruta 5">
            <a:extLst>
              <a:ext uri="{FF2B5EF4-FFF2-40B4-BE49-F238E27FC236}">
                <a16:creationId xmlns:a16="http://schemas.microsoft.com/office/drawing/2014/main" id="{F3A0F5C4-A4F4-815B-2AF6-1C16B33039E0}"/>
              </a:ext>
            </a:extLst>
          </p:cNvPr>
          <p:cNvSpPr txBox="1"/>
          <p:nvPr/>
        </p:nvSpPr>
        <p:spPr>
          <a:xfrm>
            <a:off x="1086378" y="555172"/>
            <a:ext cx="2686364" cy="400110"/>
          </a:xfrm>
          <a:prstGeom prst="rect">
            <a:avLst/>
          </a:prstGeom>
          <a:noFill/>
        </p:spPr>
        <p:txBody>
          <a:bodyPr wrap="square" rtlCol="0">
            <a:spAutoFit/>
          </a:bodyPr>
          <a:lstStyle/>
          <a:p>
            <a:r>
              <a:rPr lang="sv-SE" sz="2000" b="1" dirty="0">
                <a:latin typeface="Times New Roman" panose="02020603050405020304" pitchFamily="18" charset="0"/>
                <a:cs typeface="Times New Roman" panose="02020603050405020304" pitchFamily="18" charset="0"/>
              </a:rPr>
              <a:t>Samarbete med</a:t>
            </a:r>
          </a:p>
        </p:txBody>
      </p:sp>
      <p:pic>
        <p:nvPicPr>
          <p:cNvPr id="7" name="Bildobjekt 6" descr="En bild som visar Grafik, logotyp, symbol, skiss&#10;&#10;Automatiskt genererad beskrivning">
            <a:extLst>
              <a:ext uri="{FF2B5EF4-FFF2-40B4-BE49-F238E27FC236}">
                <a16:creationId xmlns:a16="http://schemas.microsoft.com/office/drawing/2014/main" id="{000D6EC0-8E07-D181-40BA-6B07C2E61B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13160371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49706"/>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2234489" y="261112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371302" y="397982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572114" y="12975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8637253" y="337624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2708927" y="556041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8095270" y="145825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8651074" y="512213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0187D5A5-59FE-0B1E-212E-A0B3E161795F}"/>
              </a:ext>
            </a:extLst>
          </p:cNvPr>
          <p:cNvSpPr/>
          <p:nvPr/>
        </p:nvSpPr>
        <p:spPr>
          <a:xfrm>
            <a:off x="5598233" y="1486548"/>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B55F7B4A-5DE8-0273-524A-15BCD8144625}"/>
              </a:ext>
            </a:extLst>
          </p:cNvPr>
          <p:cNvSpPr/>
          <p:nvPr/>
        </p:nvSpPr>
        <p:spPr>
          <a:xfrm>
            <a:off x="6926520" y="2100066"/>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CEAFFED6-0E5D-D801-00B8-A8EEA0ABEFEE}"/>
              </a:ext>
            </a:extLst>
          </p:cNvPr>
          <p:cNvSpPr/>
          <p:nvPr/>
        </p:nvSpPr>
        <p:spPr>
          <a:xfrm>
            <a:off x="6579467" y="2963698"/>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A36293F2-7FCB-F37E-346C-4FDE6D22B10C}"/>
              </a:ext>
            </a:extLst>
          </p:cNvPr>
          <p:cNvSpPr/>
          <p:nvPr/>
        </p:nvSpPr>
        <p:spPr>
          <a:xfrm>
            <a:off x="5439009" y="5290944"/>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81B1E61D-EC58-96ED-D30F-E47B9579D963}"/>
              </a:ext>
            </a:extLst>
          </p:cNvPr>
          <p:cNvSpPr/>
          <p:nvPr/>
        </p:nvSpPr>
        <p:spPr>
          <a:xfrm>
            <a:off x="9183827" y="1003532"/>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44E1DC1A-38B6-B74F-D6C0-484C2C681D5C}"/>
              </a:ext>
            </a:extLst>
          </p:cNvPr>
          <p:cNvSpPr/>
          <p:nvPr/>
        </p:nvSpPr>
        <p:spPr>
          <a:xfrm>
            <a:off x="9140621" y="2481134"/>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186FB71D-1217-305D-D506-27B9FD329657}"/>
              </a:ext>
            </a:extLst>
          </p:cNvPr>
          <p:cNvSpPr/>
          <p:nvPr/>
        </p:nvSpPr>
        <p:spPr>
          <a:xfrm>
            <a:off x="9183826" y="3708406"/>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9679F447-6337-5765-1DF0-983B90FD355F}"/>
              </a:ext>
            </a:extLst>
          </p:cNvPr>
          <p:cNvSpPr/>
          <p:nvPr/>
        </p:nvSpPr>
        <p:spPr>
          <a:xfrm>
            <a:off x="9015013" y="5118584"/>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E6ED804C-AC4B-8747-8ED3-D7D7963CE3DD}"/>
              </a:ext>
            </a:extLst>
          </p:cNvPr>
          <p:cNvSpPr/>
          <p:nvPr/>
        </p:nvSpPr>
        <p:spPr>
          <a:xfrm>
            <a:off x="5199928" y="3656119"/>
            <a:ext cx="182270" cy="163220"/>
          </a:xfrm>
          <a:prstGeom prst="ellipse">
            <a:avLst/>
          </a:prstGeom>
          <a:pattFill prst="lgConfetti">
            <a:fgClr>
              <a:srgbClr val="000000"/>
            </a:fgClr>
            <a:bgClr>
              <a:srgbClr val="FFFFFF"/>
            </a:bgClr>
          </a:pattFill>
          <a:ln w="12700" cap="flat" cmpd="sng" algn="ctr">
            <a:solidFill>
              <a:srgbClr val="00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pic>
        <p:nvPicPr>
          <p:cNvPr id="3" name="Bildobjekt 2">
            <a:extLst>
              <a:ext uri="{FF2B5EF4-FFF2-40B4-BE49-F238E27FC236}">
                <a16:creationId xmlns:a16="http://schemas.microsoft.com/office/drawing/2014/main" id="{149F5077-5885-0046-AA14-E195119BD51A}"/>
              </a:ext>
            </a:extLst>
          </p:cNvPr>
          <p:cNvPicPr>
            <a:picLocks noChangeAspect="1"/>
          </p:cNvPicPr>
          <p:nvPr/>
        </p:nvPicPr>
        <p:blipFill>
          <a:blip r:embed="rId4"/>
          <a:stretch>
            <a:fillRect/>
          </a:stretch>
        </p:blipFill>
        <p:spPr>
          <a:xfrm rot="5400000">
            <a:off x="3048979" y="2353041"/>
            <a:ext cx="2503137" cy="2114158"/>
          </a:xfrm>
          <a:prstGeom prst="rect">
            <a:avLst/>
          </a:prstGeom>
          <a:effectLst>
            <a:glow rad="127000">
              <a:schemeClr val="accent1">
                <a:alpha val="0"/>
              </a:schemeClr>
            </a:glow>
          </a:effectLst>
        </p:spPr>
      </p:pic>
      <p:sp>
        <p:nvSpPr>
          <p:cNvPr id="18" name="Ellips 17">
            <a:extLst>
              <a:ext uri="{FF2B5EF4-FFF2-40B4-BE49-F238E27FC236}">
                <a16:creationId xmlns:a16="http://schemas.microsoft.com/office/drawing/2014/main" id="{FE56B410-D739-4705-8FE8-886E2D3475F9}"/>
              </a:ext>
            </a:extLst>
          </p:cNvPr>
          <p:cNvSpPr/>
          <p:nvPr/>
        </p:nvSpPr>
        <p:spPr>
          <a:xfrm>
            <a:off x="4124286" y="277993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8" name="Ellips 27">
            <a:extLst>
              <a:ext uri="{FF2B5EF4-FFF2-40B4-BE49-F238E27FC236}">
                <a16:creationId xmlns:a16="http://schemas.microsoft.com/office/drawing/2014/main" id="{2F4C857D-AB68-8867-2730-BB6CD12506DD}"/>
              </a:ext>
            </a:extLst>
          </p:cNvPr>
          <p:cNvSpPr/>
          <p:nvPr/>
        </p:nvSpPr>
        <p:spPr>
          <a:xfrm>
            <a:off x="3981820" y="2645597"/>
            <a:ext cx="690815" cy="616765"/>
          </a:xfrm>
          <a:prstGeom prst="ellipse">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841448" y="370756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FA694E55-204F-F4D5-EC33-5CCFE69B3A00}"/>
              </a:ext>
            </a:extLst>
          </p:cNvPr>
          <p:cNvSpPr/>
          <p:nvPr/>
        </p:nvSpPr>
        <p:spPr>
          <a:xfrm>
            <a:off x="4726849" y="3587156"/>
            <a:ext cx="690815" cy="616765"/>
          </a:xfrm>
          <a:prstGeom prst="ellipse">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276CDE44-FF15-BDF9-7C9A-F980A2B50ED2}"/>
              </a:ext>
            </a:extLst>
          </p:cNvPr>
          <p:cNvSpPr/>
          <p:nvPr/>
        </p:nvSpPr>
        <p:spPr>
          <a:xfrm>
            <a:off x="4503823" y="3877218"/>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 name="Ellips 5">
            <a:extLst>
              <a:ext uri="{FF2B5EF4-FFF2-40B4-BE49-F238E27FC236}">
                <a16:creationId xmlns:a16="http://schemas.microsoft.com/office/drawing/2014/main" id="{2C41A8CB-AED9-68A3-6EF9-1DDA26830D9D}"/>
              </a:ext>
            </a:extLst>
          </p:cNvPr>
          <p:cNvSpPr/>
          <p:nvPr/>
        </p:nvSpPr>
        <p:spPr>
          <a:xfrm>
            <a:off x="3368672" y="2349342"/>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147596" y="23493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87604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C2F31D-A587-B220-E9A9-9755FD8C20C5}"/>
              </a:ext>
            </a:extLst>
          </p:cNvPr>
          <p:cNvSpPr>
            <a:spLocks noGrp="1"/>
          </p:cNvSpPr>
          <p:nvPr>
            <p:ph type="title"/>
          </p:nvPr>
        </p:nvSpPr>
        <p:spPr/>
        <p:txBody>
          <a:bodyPr/>
          <a:lstStyle/>
          <a:p>
            <a:r>
              <a:rPr lang="sv-SE" b="1" dirty="0"/>
              <a:t>Speluppbyggnad</a:t>
            </a:r>
          </a:p>
        </p:txBody>
      </p:sp>
      <p:sp>
        <p:nvSpPr>
          <p:cNvPr id="3" name="Platshållare för innehåll 2">
            <a:extLst>
              <a:ext uri="{FF2B5EF4-FFF2-40B4-BE49-F238E27FC236}">
                <a16:creationId xmlns:a16="http://schemas.microsoft.com/office/drawing/2014/main" id="{0C7E9979-A4A2-418D-B85F-B16CEA890D01}"/>
              </a:ext>
            </a:extLst>
          </p:cNvPr>
          <p:cNvSpPr>
            <a:spLocks noGrp="1"/>
          </p:cNvSpPr>
          <p:nvPr>
            <p:ph idx="1"/>
          </p:nvPr>
        </p:nvSpPr>
        <p:spPr/>
        <p:txBody>
          <a:bodyPr/>
          <a:lstStyle/>
          <a:p>
            <a:pPr marL="36900" indent="0">
              <a:buNone/>
            </a:pPr>
            <a:r>
              <a:rPr lang="sv-SE" dirty="0"/>
              <a:t>Principer och </a:t>
            </a:r>
            <a:r>
              <a:rPr lang="sv-SE" dirty="0" err="1"/>
              <a:t>underprinciper</a:t>
            </a:r>
            <a:r>
              <a:rPr lang="sv-SE" dirty="0"/>
              <a:t>: </a:t>
            </a:r>
          </a:p>
          <a:p>
            <a:r>
              <a:rPr lang="sv-SE" dirty="0"/>
              <a:t>• Positionerade i diamanter - Spetsen i diamanten är speldjup - Sidorna är spelbredd - Spela alltid på högsta spelare om vi kan </a:t>
            </a:r>
          </a:p>
          <a:p>
            <a:r>
              <a:rPr lang="sv-SE" dirty="0"/>
              <a:t>• Hitta den ”fria spelaren” </a:t>
            </a:r>
          </a:p>
          <a:p>
            <a:r>
              <a:rPr lang="sv-SE" dirty="0"/>
              <a:t>• Attackera fria ytor när vi är rättvända med boll </a:t>
            </a:r>
          </a:p>
          <a:p>
            <a:r>
              <a:rPr lang="sv-SE" dirty="0"/>
              <a:t>• Timing i aktioner - Droppa i ytor i fart (bli inte passiv &amp; stillastående) </a:t>
            </a:r>
          </a:p>
          <a:p>
            <a:r>
              <a:rPr lang="sv-SE" dirty="0"/>
              <a:t>• Kalkylera risker</a:t>
            </a:r>
          </a:p>
          <a:p>
            <a:endParaRPr lang="sv-SE" dirty="0"/>
          </a:p>
        </p:txBody>
      </p:sp>
    </p:spTree>
    <p:extLst>
      <p:ext uri="{BB962C8B-B14F-4D97-AF65-F5344CB8AC3E}">
        <p14:creationId xmlns:p14="http://schemas.microsoft.com/office/powerpoint/2010/main" val="1007131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49706"/>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1220146" y="209770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1244572" y="468000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613241" y="75720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5157882" y="405746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4335011" y="311229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943927" y="32352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189641" y="243532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2704376" y="578432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6893736" y="61594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6968551" y="591077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960050" y="3571069"/>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E6ED804C-AC4B-8747-8ED3-D7D7963CE3DD}"/>
              </a:ext>
            </a:extLst>
          </p:cNvPr>
          <p:cNvSpPr/>
          <p:nvPr/>
        </p:nvSpPr>
        <p:spPr>
          <a:xfrm>
            <a:off x="1231115" y="3658272"/>
            <a:ext cx="182270" cy="163220"/>
          </a:xfrm>
          <a:prstGeom prst="ellipse">
            <a:avLst/>
          </a:prstGeom>
          <a:pattFill prst="lgConfetti">
            <a:fgClr>
              <a:srgbClr val="000000"/>
            </a:fgClr>
            <a:bgClr>
              <a:srgbClr val="FFFFFF"/>
            </a:bgClr>
          </a:pattFill>
          <a:ln w="12700" cap="flat" cmpd="sng" algn="ctr">
            <a:solidFill>
              <a:srgbClr val="00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39" name="Ellips 38">
            <a:extLst>
              <a:ext uri="{FF2B5EF4-FFF2-40B4-BE49-F238E27FC236}">
                <a16:creationId xmlns:a16="http://schemas.microsoft.com/office/drawing/2014/main" id="{8BCED57D-2386-6ACE-B7ED-DEC27ECA3D24}"/>
              </a:ext>
            </a:extLst>
          </p:cNvPr>
          <p:cNvSpPr/>
          <p:nvPr/>
        </p:nvSpPr>
        <p:spPr>
          <a:xfrm>
            <a:off x="2535563" y="260413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0" name="Ellips 39">
            <a:extLst>
              <a:ext uri="{FF2B5EF4-FFF2-40B4-BE49-F238E27FC236}">
                <a16:creationId xmlns:a16="http://schemas.microsoft.com/office/drawing/2014/main" id="{77945955-1D3C-3BCA-AE2E-FB2214EEE502}"/>
              </a:ext>
            </a:extLst>
          </p:cNvPr>
          <p:cNvSpPr/>
          <p:nvPr/>
        </p:nvSpPr>
        <p:spPr>
          <a:xfrm>
            <a:off x="2410128" y="398280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1" name="Ellips 40">
            <a:extLst>
              <a:ext uri="{FF2B5EF4-FFF2-40B4-BE49-F238E27FC236}">
                <a16:creationId xmlns:a16="http://schemas.microsoft.com/office/drawing/2014/main" id="{CC4F48BB-B499-6476-F4BB-3DE54C412C87}"/>
              </a:ext>
            </a:extLst>
          </p:cNvPr>
          <p:cNvSpPr/>
          <p:nvPr/>
        </p:nvSpPr>
        <p:spPr>
          <a:xfrm>
            <a:off x="3042001" y="5752326"/>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2" name="Ellips 41">
            <a:extLst>
              <a:ext uri="{FF2B5EF4-FFF2-40B4-BE49-F238E27FC236}">
                <a16:creationId xmlns:a16="http://schemas.microsoft.com/office/drawing/2014/main" id="{976E251B-033C-0D55-37E3-B399563C726A}"/>
              </a:ext>
            </a:extLst>
          </p:cNvPr>
          <p:cNvSpPr/>
          <p:nvPr/>
        </p:nvSpPr>
        <p:spPr>
          <a:xfrm>
            <a:off x="3042001" y="131257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3" name="Ellips 42">
            <a:extLst>
              <a:ext uri="{FF2B5EF4-FFF2-40B4-BE49-F238E27FC236}">
                <a16:creationId xmlns:a16="http://schemas.microsoft.com/office/drawing/2014/main" id="{28F0C3CC-65E6-4911-B23A-18017BCA5935}"/>
              </a:ext>
            </a:extLst>
          </p:cNvPr>
          <p:cNvSpPr/>
          <p:nvPr/>
        </p:nvSpPr>
        <p:spPr>
          <a:xfrm>
            <a:off x="5527266" y="2428103"/>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4" name="Ellips 43">
            <a:extLst>
              <a:ext uri="{FF2B5EF4-FFF2-40B4-BE49-F238E27FC236}">
                <a16:creationId xmlns:a16="http://schemas.microsoft.com/office/drawing/2014/main" id="{7B34C4A9-D684-E07D-65AC-CFF37CE1554A}"/>
              </a:ext>
            </a:extLst>
          </p:cNvPr>
          <p:cNvSpPr/>
          <p:nvPr/>
        </p:nvSpPr>
        <p:spPr>
          <a:xfrm>
            <a:off x="4672636" y="3141868"/>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5" name="Ellips 44">
            <a:extLst>
              <a:ext uri="{FF2B5EF4-FFF2-40B4-BE49-F238E27FC236}">
                <a16:creationId xmlns:a16="http://schemas.microsoft.com/office/drawing/2014/main" id="{E67D4656-9356-1926-A12E-5EB23BBCDC9B}"/>
              </a:ext>
            </a:extLst>
          </p:cNvPr>
          <p:cNvSpPr/>
          <p:nvPr/>
        </p:nvSpPr>
        <p:spPr>
          <a:xfrm>
            <a:off x="5470270" y="3969995"/>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6" name="Ellips 45">
            <a:extLst>
              <a:ext uri="{FF2B5EF4-FFF2-40B4-BE49-F238E27FC236}">
                <a16:creationId xmlns:a16="http://schemas.microsoft.com/office/drawing/2014/main" id="{2F4ED084-D375-8363-8867-65482C553E93}"/>
              </a:ext>
            </a:extLst>
          </p:cNvPr>
          <p:cNvSpPr/>
          <p:nvPr/>
        </p:nvSpPr>
        <p:spPr>
          <a:xfrm>
            <a:off x="7137363" y="5625873"/>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7" name="Ellips 46">
            <a:extLst>
              <a:ext uri="{FF2B5EF4-FFF2-40B4-BE49-F238E27FC236}">
                <a16:creationId xmlns:a16="http://schemas.microsoft.com/office/drawing/2014/main" id="{8DBA69E5-79C2-9DB4-F09F-0D8FC50CA2F5}"/>
              </a:ext>
            </a:extLst>
          </p:cNvPr>
          <p:cNvSpPr/>
          <p:nvPr/>
        </p:nvSpPr>
        <p:spPr>
          <a:xfrm>
            <a:off x="7400408" y="404465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8" name="Ellips 47">
            <a:extLst>
              <a:ext uri="{FF2B5EF4-FFF2-40B4-BE49-F238E27FC236}">
                <a16:creationId xmlns:a16="http://schemas.microsoft.com/office/drawing/2014/main" id="{145554DF-A911-FBBC-95A8-4DEC8F6BCA15}"/>
              </a:ext>
            </a:extLst>
          </p:cNvPr>
          <p:cNvSpPr/>
          <p:nvPr/>
        </p:nvSpPr>
        <p:spPr>
          <a:xfrm>
            <a:off x="7181741" y="3080551"/>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9" name="Ellips 48">
            <a:extLst>
              <a:ext uri="{FF2B5EF4-FFF2-40B4-BE49-F238E27FC236}">
                <a16:creationId xmlns:a16="http://schemas.microsoft.com/office/drawing/2014/main" id="{80E02CA4-84D2-80D6-A62B-AC88FC209EB1}"/>
              </a:ext>
            </a:extLst>
          </p:cNvPr>
          <p:cNvSpPr/>
          <p:nvPr/>
        </p:nvSpPr>
        <p:spPr>
          <a:xfrm>
            <a:off x="7137363" y="894502"/>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480489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49706"/>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1220146" y="209770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1244572" y="468000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613241" y="75720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3951988" y="332856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3980251" y="422399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943927" y="32352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189641" y="243532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3126407" y="597713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6893736" y="61594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6968551" y="591077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960050" y="3571069"/>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E6ED804C-AC4B-8747-8ED3-D7D7963CE3DD}"/>
              </a:ext>
            </a:extLst>
          </p:cNvPr>
          <p:cNvSpPr/>
          <p:nvPr/>
        </p:nvSpPr>
        <p:spPr>
          <a:xfrm>
            <a:off x="1554184" y="4708814"/>
            <a:ext cx="182270" cy="163220"/>
          </a:xfrm>
          <a:prstGeom prst="ellipse">
            <a:avLst/>
          </a:prstGeom>
          <a:pattFill prst="lgConfetti">
            <a:fgClr>
              <a:srgbClr val="000000"/>
            </a:fgClr>
            <a:bgClr>
              <a:srgbClr val="FFFFFF"/>
            </a:bgClr>
          </a:pattFill>
          <a:ln w="12700" cap="flat" cmpd="sng" algn="ctr">
            <a:solidFill>
              <a:srgbClr val="00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39" name="Ellips 38">
            <a:extLst>
              <a:ext uri="{FF2B5EF4-FFF2-40B4-BE49-F238E27FC236}">
                <a16:creationId xmlns:a16="http://schemas.microsoft.com/office/drawing/2014/main" id="{8BCED57D-2386-6ACE-B7ED-DEC27ECA3D24}"/>
              </a:ext>
            </a:extLst>
          </p:cNvPr>
          <p:cNvSpPr/>
          <p:nvPr/>
        </p:nvSpPr>
        <p:spPr>
          <a:xfrm>
            <a:off x="2535563" y="260413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0" name="Ellips 39">
            <a:extLst>
              <a:ext uri="{FF2B5EF4-FFF2-40B4-BE49-F238E27FC236}">
                <a16:creationId xmlns:a16="http://schemas.microsoft.com/office/drawing/2014/main" id="{77945955-1D3C-3BCA-AE2E-FB2214EEE502}"/>
              </a:ext>
            </a:extLst>
          </p:cNvPr>
          <p:cNvSpPr/>
          <p:nvPr/>
        </p:nvSpPr>
        <p:spPr>
          <a:xfrm>
            <a:off x="2076293" y="429765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1" name="Ellips 40">
            <a:extLst>
              <a:ext uri="{FF2B5EF4-FFF2-40B4-BE49-F238E27FC236}">
                <a16:creationId xmlns:a16="http://schemas.microsoft.com/office/drawing/2014/main" id="{CC4F48BB-B499-6476-F4BB-3DE54C412C87}"/>
              </a:ext>
            </a:extLst>
          </p:cNvPr>
          <p:cNvSpPr/>
          <p:nvPr/>
        </p:nvSpPr>
        <p:spPr>
          <a:xfrm>
            <a:off x="3042001" y="5752326"/>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2" name="Ellips 41">
            <a:extLst>
              <a:ext uri="{FF2B5EF4-FFF2-40B4-BE49-F238E27FC236}">
                <a16:creationId xmlns:a16="http://schemas.microsoft.com/office/drawing/2014/main" id="{976E251B-033C-0D55-37E3-B399563C726A}"/>
              </a:ext>
            </a:extLst>
          </p:cNvPr>
          <p:cNvSpPr/>
          <p:nvPr/>
        </p:nvSpPr>
        <p:spPr>
          <a:xfrm>
            <a:off x="3042001" y="131257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3" name="Ellips 42">
            <a:extLst>
              <a:ext uri="{FF2B5EF4-FFF2-40B4-BE49-F238E27FC236}">
                <a16:creationId xmlns:a16="http://schemas.microsoft.com/office/drawing/2014/main" id="{28F0C3CC-65E6-4911-B23A-18017BCA5935}"/>
              </a:ext>
            </a:extLst>
          </p:cNvPr>
          <p:cNvSpPr/>
          <p:nvPr/>
        </p:nvSpPr>
        <p:spPr>
          <a:xfrm>
            <a:off x="5527266" y="2428103"/>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4" name="Ellips 43">
            <a:extLst>
              <a:ext uri="{FF2B5EF4-FFF2-40B4-BE49-F238E27FC236}">
                <a16:creationId xmlns:a16="http://schemas.microsoft.com/office/drawing/2014/main" id="{7B34C4A9-D684-E07D-65AC-CFF37CE1554A}"/>
              </a:ext>
            </a:extLst>
          </p:cNvPr>
          <p:cNvSpPr/>
          <p:nvPr/>
        </p:nvSpPr>
        <p:spPr>
          <a:xfrm>
            <a:off x="4486688" y="404465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5" name="Ellips 44">
            <a:extLst>
              <a:ext uri="{FF2B5EF4-FFF2-40B4-BE49-F238E27FC236}">
                <a16:creationId xmlns:a16="http://schemas.microsoft.com/office/drawing/2014/main" id="{E67D4656-9356-1926-A12E-5EB23BBCDC9B}"/>
              </a:ext>
            </a:extLst>
          </p:cNvPr>
          <p:cNvSpPr/>
          <p:nvPr/>
        </p:nvSpPr>
        <p:spPr>
          <a:xfrm>
            <a:off x="4486689" y="3249363"/>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6" name="Ellips 45">
            <a:extLst>
              <a:ext uri="{FF2B5EF4-FFF2-40B4-BE49-F238E27FC236}">
                <a16:creationId xmlns:a16="http://schemas.microsoft.com/office/drawing/2014/main" id="{2F4ED084-D375-8363-8867-65482C553E93}"/>
              </a:ext>
            </a:extLst>
          </p:cNvPr>
          <p:cNvSpPr/>
          <p:nvPr/>
        </p:nvSpPr>
        <p:spPr>
          <a:xfrm>
            <a:off x="7137363" y="5625873"/>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7" name="Ellips 46">
            <a:extLst>
              <a:ext uri="{FF2B5EF4-FFF2-40B4-BE49-F238E27FC236}">
                <a16:creationId xmlns:a16="http://schemas.microsoft.com/office/drawing/2014/main" id="{8DBA69E5-79C2-9DB4-F09F-0D8FC50CA2F5}"/>
              </a:ext>
            </a:extLst>
          </p:cNvPr>
          <p:cNvSpPr/>
          <p:nvPr/>
        </p:nvSpPr>
        <p:spPr>
          <a:xfrm>
            <a:off x="7400408" y="404465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8" name="Ellips 47">
            <a:extLst>
              <a:ext uri="{FF2B5EF4-FFF2-40B4-BE49-F238E27FC236}">
                <a16:creationId xmlns:a16="http://schemas.microsoft.com/office/drawing/2014/main" id="{145554DF-A911-FBBC-95A8-4DEC8F6BCA15}"/>
              </a:ext>
            </a:extLst>
          </p:cNvPr>
          <p:cNvSpPr/>
          <p:nvPr/>
        </p:nvSpPr>
        <p:spPr>
          <a:xfrm>
            <a:off x="7181741" y="3080551"/>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9" name="Ellips 48">
            <a:extLst>
              <a:ext uri="{FF2B5EF4-FFF2-40B4-BE49-F238E27FC236}">
                <a16:creationId xmlns:a16="http://schemas.microsoft.com/office/drawing/2014/main" id="{80E02CA4-84D2-80D6-A62B-AC88FC209EB1}"/>
              </a:ext>
            </a:extLst>
          </p:cNvPr>
          <p:cNvSpPr/>
          <p:nvPr/>
        </p:nvSpPr>
        <p:spPr>
          <a:xfrm>
            <a:off x="7137363" y="894502"/>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990237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49706"/>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1220146" y="209770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1244572" y="468000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613241" y="75720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3517953" y="332856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3701965" y="452144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943927" y="32352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189641" y="243532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039590" y="592113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6893736" y="61594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6968551" y="591077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960050" y="3571069"/>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E6ED804C-AC4B-8747-8ED3-D7D7963CE3DD}"/>
              </a:ext>
            </a:extLst>
          </p:cNvPr>
          <p:cNvSpPr/>
          <p:nvPr/>
        </p:nvSpPr>
        <p:spPr>
          <a:xfrm>
            <a:off x="3769718" y="4777462"/>
            <a:ext cx="182270" cy="163220"/>
          </a:xfrm>
          <a:prstGeom prst="ellipse">
            <a:avLst/>
          </a:prstGeom>
          <a:pattFill prst="lgConfetti">
            <a:fgClr>
              <a:srgbClr val="000000"/>
            </a:fgClr>
            <a:bgClr>
              <a:srgbClr val="FFFFFF"/>
            </a:bgClr>
          </a:pattFill>
          <a:ln w="12700" cap="flat" cmpd="sng" algn="ctr">
            <a:solidFill>
              <a:srgbClr val="00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39" name="Ellips 38">
            <a:extLst>
              <a:ext uri="{FF2B5EF4-FFF2-40B4-BE49-F238E27FC236}">
                <a16:creationId xmlns:a16="http://schemas.microsoft.com/office/drawing/2014/main" id="{8BCED57D-2386-6ACE-B7ED-DEC27ECA3D24}"/>
              </a:ext>
            </a:extLst>
          </p:cNvPr>
          <p:cNvSpPr/>
          <p:nvPr/>
        </p:nvSpPr>
        <p:spPr>
          <a:xfrm>
            <a:off x="2535563" y="260413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0" name="Ellips 39">
            <a:extLst>
              <a:ext uri="{FF2B5EF4-FFF2-40B4-BE49-F238E27FC236}">
                <a16:creationId xmlns:a16="http://schemas.microsoft.com/office/drawing/2014/main" id="{77945955-1D3C-3BCA-AE2E-FB2214EEE502}"/>
              </a:ext>
            </a:extLst>
          </p:cNvPr>
          <p:cNvSpPr/>
          <p:nvPr/>
        </p:nvSpPr>
        <p:spPr>
          <a:xfrm>
            <a:off x="1682170" y="452144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1" name="Ellips 40">
            <a:extLst>
              <a:ext uri="{FF2B5EF4-FFF2-40B4-BE49-F238E27FC236}">
                <a16:creationId xmlns:a16="http://schemas.microsoft.com/office/drawing/2014/main" id="{CC4F48BB-B499-6476-F4BB-3DE54C412C87}"/>
              </a:ext>
            </a:extLst>
          </p:cNvPr>
          <p:cNvSpPr/>
          <p:nvPr/>
        </p:nvSpPr>
        <p:spPr>
          <a:xfrm>
            <a:off x="3231057" y="5923451"/>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2" name="Ellips 41">
            <a:extLst>
              <a:ext uri="{FF2B5EF4-FFF2-40B4-BE49-F238E27FC236}">
                <a16:creationId xmlns:a16="http://schemas.microsoft.com/office/drawing/2014/main" id="{976E251B-033C-0D55-37E3-B399563C726A}"/>
              </a:ext>
            </a:extLst>
          </p:cNvPr>
          <p:cNvSpPr/>
          <p:nvPr/>
        </p:nvSpPr>
        <p:spPr>
          <a:xfrm>
            <a:off x="3042001" y="131257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3" name="Ellips 42">
            <a:extLst>
              <a:ext uri="{FF2B5EF4-FFF2-40B4-BE49-F238E27FC236}">
                <a16:creationId xmlns:a16="http://schemas.microsoft.com/office/drawing/2014/main" id="{28F0C3CC-65E6-4911-B23A-18017BCA5935}"/>
              </a:ext>
            </a:extLst>
          </p:cNvPr>
          <p:cNvSpPr/>
          <p:nvPr/>
        </p:nvSpPr>
        <p:spPr>
          <a:xfrm>
            <a:off x="5527266" y="2428103"/>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4" name="Ellips 43">
            <a:extLst>
              <a:ext uri="{FF2B5EF4-FFF2-40B4-BE49-F238E27FC236}">
                <a16:creationId xmlns:a16="http://schemas.microsoft.com/office/drawing/2014/main" id="{7B34C4A9-D684-E07D-65AC-CFF37CE1554A}"/>
              </a:ext>
            </a:extLst>
          </p:cNvPr>
          <p:cNvSpPr/>
          <p:nvPr/>
        </p:nvSpPr>
        <p:spPr>
          <a:xfrm>
            <a:off x="3783175" y="4202593"/>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5" name="Ellips 44">
            <a:extLst>
              <a:ext uri="{FF2B5EF4-FFF2-40B4-BE49-F238E27FC236}">
                <a16:creationId xmlns:a16="http://schemas.microsoft.com/office/drawing/2014/main" id="{E67D4656-9356-1926-A12E-5EB23BBCDC9B}"/>
              </a:ext>
            </a:extLst>
          </p:cNvPr>
          <p:cNvSpPr/>
          <p:nvPr/>
        </p:nvSpPr>
        <p:spPr>
          <a:xfrm>
            <a:off x="4164947" y="3338815"/>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6" name="Ellips 45">
            <a:extLst>
              <a:ext uri="{FF2B5EF4-FFF2-40B4-BE49-F238E27FC236}">
                <a16:creationId xmlns:a16="http://schemas.microsoft.com/office/drawing/2014/main" id="{2F4ED084-D375-8363-8867-65482C553E93}"/>
              </a:ext>
            </a:extLst>
          </p:cNvPr>
          <p:cNvSpPr/>
          <p:nvPr/>
        </p:nvSpPr>
        <p:spPr>
          <a:xfrm>
            <a:off x="7137363" y="5625873"/>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7" name="Ellips 46">
            <a:extLst>
              <a:ext uri="{FF2B5EF4-FFF2-40B4-BE49-F238E27FC236}">
                <a16:creationId xmlns:a16="http://schemas.microsoft.com/office/drawing/2014/main" id="{8DBA69E5-79C2-9DB4-F09F-0D8FC50CA2F5}"/>
              </a:ext>
            </a:extLst>
          </p:cNvPr>
          <p:cNvSpPr/>
          <p:nvPr/>
        </p:nvSpPr>
        <p:spPr>
          <a:xfrm>
            <a:off x="7400408" y="404465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8" name="Ellips 47">
            <a:extLst>
              <a:ext uri="{FF2B5EF4-FFF2-40B4-BE49-F238E27FC236}">
                <a16:creationId xmlns:a16="http://schemas.microsoft.com/office/drawing/2014/main" id="{145554DF-A911-FBBC-95A8-4DEC8F6BCA15}"/>
              </a:ext>
            </a:extLst>
          </p:cNvPr>
          <p:cNvSpPr/>
          <p:nvPr/>
        </p:nvSpPr>
        <p:spPr>
          <a:xfrm>
            <a:off x="7181741" y="3080551"/>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9" name="Ellips 48">
            <a:extLst>
              <a:ext uri="{FF2B5EF4-FFF2-40B4-BE49-F238E27FC236}">
                <a16:creationId xmlns:a16="http://schemas.microsoft.com/office/drawing/2014/main" id="{80E02CA4-84D2-80D6-A62B-AC88FC209EB1}"/>
              </a:ext>
            </a:extLst>
          </p:cNvPr>
          <p:cNvSpPr/>
          <p:nvPr/>
        </p:nvSpPr>
        <p:spPr>
          <a:xfrm>
            <a:off x="7137363" y="894502"/>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636283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49706"/>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1220146" y="209770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1244572" y="468000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613241" y="75720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3517953" y="332856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3701965" y="452144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943927" y="32352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189641" y="243532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497110" y="551481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6893736" y="61594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6968551" y="591077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960050" y="3571069"/>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E6ED804C-AC4B-8747-8ED3-D7D7963CE3DD}"/>
              </a:ext>
            </a:extLst>
          </p:cNvPr>
          <p:cNvSpPr/>
          <p:nvPr/>
        </p:nvSpPr>
        <p:spPr>
          <a:xfrm>
            <a:off x="4736871" y="5433202"/>
            <a:ext cx="182270" cy="163220"/>
          </a:xfrm>
          <a:prstGeom prst="ellipse">
            <a:avLst/>
          </a:prstGeom>
          <a:pattFill prst="lgConfetti">
            <a:fgClr>
              <a:srgbClr val="000000"/>
            </a:fgClr>
            <a:bgClr>
              <a:srgbClr val="FFFFFF"/>
            </a:bgClr>
          </a:pattFill>
          <a:ln w="12700" cap="flat" cmpd="sng" algn="ctr">
            <a:solidFill>
              <a:srgbClr val="00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39" name="Ellips 38">
            <a:extLst>
              <a:ext uri="{FF2B5EF4-FFF2-40B4-BE49-F238E27FC236}">
                <a16:creationId xmlns:a16="http://schemas.microsoft.com/office/drawing/2014/main" id="{8BCED57D-2386-6ACE-B7ED-DEC27ECA3D24}"/>
              </a:ext>
            </a:extLst>
          </p:cNvPr>
          <p:cNvSpPr/>
          <p:nvPr/>
        </p:nvSpPr>
        <p:spPr>
          <a:xfrm>
            <a:off x="2535563" y="260413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0" name="Ellips 39">
            <a:extLst>
              <a:ext uri="{FF2B5EF4-FFF2-40B4-BE49-F238E27FC236}">
                <a16:creationId xmlns:a16="http://schemas.microsoft.com/office/drawing/2014/main" id="{77945955-1D3C-3BCA-AE2E-FB2214EEE502}"/>
              </a:ext>
            </a:extLst>
          </p:cNvPr>
          <p:cNvSpPr/>
          <p:nvPr/>
        </p:nvSpPr>
        <p:spPr>
          <a:xfrm>
            <a:off x="1682170" y="452144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1" name="Ellips 40">
            <a:extLst>
              <a:ext uri="{FF2B5EF4-FFF2-40B4-BE49-F238E27FC236}">
                <a16:creationId xmlns:a16="http://schemas.microsoft.com/office/drawing/2014/main" id="{CC4F48BB-B499-6476-F4BB-3DE54C412C87}"/>
              </a:ext>
            </a:extLst>
          </p:cNvPr>
          <p:cNvSpPr/>
          <p:nvPr/>
        </p:nvSpPr>
        <p:spPr>
          <a:xfrm>
            <a:off x="3855578" y="5714332"/>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2" name="Ellips 41">
            <a:extLst>
              <a:ext uri="{FF2B5EF4-FFF2-40B4-BE49-F238E27FC236}">
                <a16:creationId xmlns:a16="http://schemas.microsoft.com/office/drawing/2014/main" id="{976E251B-033C-0D55-37E3-B399563C726A}"/>
              </a:ext>
            </a:extLst>
          </p:cNvPr>
          <p:cNvSpPr/>
          <p:nvPr/>
        </p:nvSpPr>
        <p:spPr>
          <a:xfrm>
            <a:off x="3042001" y="131257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3" name="Ellips 42">
            <a:extLst>
              <a:ext uri="{FF2B5EF4-FFF2-40B4-BE49-F238E27FC236}">
                <a16:creationId xmlns:a16="http://schemas.microsoft.com/office/drawing/2014/main" id="{28F0C3CC-65E6-4911-B23A-18017BCA5935}"/>
              </a:ext>
            </a:extLst>
          </p:cNvPr>
          <p:cNvSpPr/>
          <p:nvPr/>
        </p:nvSpPr>
        <p:spPr>
          <a:xfrm>
            <a:off x="5527266" y="2428103"/>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4" name="Ellips 43">
            <a:extLst>
              <a:ext uri="{FF2B5EF4-FFF2-40B4-BE49-F238E27FC236}">
                <a16:creationId xmlns:a16="http://schemas.microsoft.com/office/drawing/2014/main" id="{7B34C4A9-D684-E07D-65AC-CFF37CE1554A}"/>
              </a:ext>
            </a:extLst>
          </p:cNvPr>
          <p:cNvSpPr/>
          <p:nvPr/>
        </p:nvSpPr>
        <p:spPr>
          <a:xfrm>
            <a:off x="3783175" y="4202593"/>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5" name="Ellips 44">
            <a:extLst>
              <a:ext uri="{FF2B5EF4-FFF2-40B4-BE49-F238E27FC236}">
                <a16:creationId xmlns:a16="http://schemas.microsoft.com/office/drawing/2014/main" id="{E67D4656-9356-1926-A12E-5EB23BBCDC9B}"/>
              </a:ext>
            </a:extLst>
          </p:cNvPr>
          <p:cNvSpPr/>
          <p:nvPr/>
        </p:nvSpPr>
        <p:spPr>
          <a:xfrm>
            <a:off x="4164947" y="3338815"/>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6" name="Ellips 45">
            <a:extLst>
              <a:ext uri="{FF2B5EF4-FFF2-40B4-BE49-F238E27FC236}">
                <a16:creationId xmlns:a16="http://schemas.microsoft.com/office/drawing/2014/main" id="{2F4ED084-D375-8363-8867-65482C553E93}"/>
              </a:ext>
            </a:extLst>
          </p:cNvPr>
          <p:cNvSpPr/>
          <p:nvPr/>
        </p:nvSpPr>
        <p:spPr>
          <a:xfrm>
            <a:off x="7137363" y="5625873"/>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7" name="Ellips 46">
            <a:extLst>
              <a:ext uri="{FF2B5EF4-FFF2-40B4-BE49-F238E27FC236}">
                <a16:creationId xmlns:a16="http://schemas.microsoft.com/office/drawing/2014/main" id="{8DBA69E5-79C2-9DB4-F09F-0D8FC50CA2F5}"/>
              </a:ext>
            </a:extLst>
          </p:cNvPr>
          <p:cNvSpPr/>
          <p:nvPr/>
        </p:nvSpPr>
        <p:spPr>
          <a:xfrm>
            <a:off x="7400408" y="404465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8" name="Ellips 47">
            <a:extLst>
              <a:ext uri="{FF2B5EF4-FFF2-40B4-BE49-F238E27FC236}">
                <a16:creationId xmlns:a16="http://schemas.microsoft.com/office/drawing/2014/main" id="{145554DF-A911-FBBC-95A8-4DEC8F6BCA15}"/>
              </a:ext>
            </a:extLst>
          </p:cNvPr>
          <p:cNvSpPr/>
          <p:nvPr/>
        </p:nvSpPr>
        <p:spPr>
          <a:xfrm>
            <a:off x="7181741" y="3080551"/>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9" name="Ellips 48">
            <a:extLst>
              <a:ext uri="{FF2B5EF4-FFF2-40B4-BE49-F238E27FC236}">
                <a16:creationId xmlns:a16="http://schemas.microsoft.com/office/drawing/2014/main" id="{80E02CA4-84D2-80D6-A62B-AC88FC209EB1}"/>
              </a:ext>
            </a:extLst>
          </p:cNvPr>
          <p:cNvSpPr/>
          <p:nvPr/>
        </p:nvSpPr>
        <p:spPr>
          <a:xfrm>
            <a:off x="7137363" y="894502"/>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211161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49706"/>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1220146" y="209770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1244572" y="468000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613241" y="75720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3517953" y="332856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3701965" y="452144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7240149" y="421346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189641" y="243532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560392" y="476322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7012927" y="154988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7181740" y="521024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960050" y="3571069"/>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E6ED804C-AC4B-8747-8ED3-D7D7963CE3DD}"/>
              </a:ext>
            </a:extLst>
          </p:cNvPr>
          <p:cNvSpPr/>
          <p:nvPr/>
        </p:nvSpPr>
        <p:spPr>
          <a:xfrm>
            <a:off x="5839145" y="4660239"/>
            <a:ext cx="182270" cy="163220"/>
          </a:xfrm>
          <a:prstGeom prst="ellipse">
            <a:avLst/>
          </a:prstGeom>
          <a:pattFill prst="lgConfetti">
            <a:fgClr>
              <a:srgbClr val="000000"/>
            </a:fgClr>
            <a:bgClr>
              <a:srgbClr val="FFFFFF"/>
            </a:bgClr>
          </a:pattFill>
          <a:ln w="12700" cap="flat" cmpd="sng" algn="ctr">
            <a:solidFill>
              <a:srgbClr val="00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39" name="Ellips 38">
            <a:extLst>
              <a:ext uri="{FF2B5EF4-FFF2-40B4-BE49-F238E27FC236}">
                <a16:creationId xmlns:a16="http://schemas.microsoft.com/office/drawing/2014/main" id="{8BCED57D-2386-6ACE-B7ED-DEC27ECA3D24}"/>
              </a:ext>
            </a:extLst>
          </p:cNvPr>
          <p:cNvSpPr/>
          <p:nvPr/>
        </p:nvSpPr>
        <p:spPr>
          <a:xfrm>
            <a:off x="2535563" y="260413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0" name="Ellips 39">
            <a:extLst>
              <a:ext uri="{FF2B5EF4-FFF2-40B4-BE49-F238E27FC236}">
                <a16:creationId xmlns:a16="http://schemas.microsoft.com/office/drawing/2014/main" id="{77945955-1D3C-3BCA-AE2E-FB2214EEE502}"/>
              </a:ext>
            </a:extLst>
          </p:cNvPr>
          <p:cNvSpPr/>
          <p:nvPr/>
        </p:nvSpPr>
        <p:spPr>
          <a:xfrm>
            <a:off x="1682170" y="452144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1" name="Ellips 40">
            <a:extLst>
              <a:ext uri="{FF2B5EF4-FFF2-40B4-BE49-F238E27FC236}">
                <a16:creationId xmlns:a16="http://schemas.microsoft.com/office/drawing/2014/main" id="{CC4F48BB-B499-6476-F4BB-3DE54C412C87}"/>
              </a:ext>
            </a:extLst>
          </p:cNvPr>
          <p:cNvSpPr/>
          <p:nvPr/>
        </p:nvSpPr>
        <p:spPr>
          <a:xfrm>
            <a:off x="5146048" y="5025680"/>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2" name="Ellips 41">
            <a:extLst>
              <a:ext uri="{FF2B5EF4-FFF2-40B4-BE49-F238E27FC236}">
                <a16:creationId xmlns:a16="http://schemas.microsoft.com/office/drawing/2014/main" id="{976E251B-033C-0D55-37E3-B399563C726A}"/>
              </a:ext>
            </a:extLst>
          </p:cNvPr>
          <p:cNvSpPr/>
          <p:nvPr/>
        </p:nvSpPr>
        <p:spPr>
          <a:xfrm>
            <a:off x="3042001" y="131257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3" name="Ellips 42">
            <a:extLst>
              <a:ext uri="{FF2B5EF4-FFF2-40B4-BE49-F238E27FC236}">
                <a16:creationId xmlns:a16="http://schemas.microsoft.com/office/drawing/2014/main" id="{28F0C3CC-65E6-4911-B23A-18017BCA5935}"/>
              </a:ext>
            </a:extLst>
          </p:cNvPr>
          <p:cNvSpPr/>
          <p:nvPr/>
        </p:nvSpPr>
        <p:spPr>
          <a:xfrm>
            <a:off x="5527266" y="2428103"/>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4" name="Ellips 43">
            <a:extLst>
              <a:ext uri="{FF2B5EF4-FFF2-40B4-BE49-F238E27FC236}">
                <a16:creationId xmlns:a16="http://schemas.microsoft.com/office/drawing/2014/main" id="{7B34C4A9-D684-E07D-65AC-CFF37CE1554A}"/>
              </a:ext>
            </a:extLst>
          </p:cNvPr>
          <p:cNvSpPr/>
          <p:nvPr/>
        </p:nvSpPr>
        <p:spPr>
          <a:xfrm>
            <a:off x="3783175" y="4202593"/>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5" name="Ellips 44">
            <a:extLst>
              <a:ext uri="{FF2B5EF4-FFF2-40B4-BE49-F238E27FC236}">
                <a16:creationId xmlns:a16="http://schemas.microsoft.com/office/drawing/2014/main" id="{E67D4656-9356-1926-A12E-5EB23BBCDC9B}"/>
              </a:ext>
            </a:extLst>
          </p:cNvPr>
          <p:cNvSpPr/>
          <p:nvPr/>
        </p:nvSpPr>
        <p:spPr>
          <a:xfrm>
            <a:off x="4164947" y="3338815"/>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6" name="Ellips 45">
            <a:extLst>
              <a:ext uri="{FF2B5EF4-FFF2-40B4-BE49-F238E27FC236}">
                <a16:creationId xmlns:a16="http://schemas.microsoft.com/office/drawing/2014/main" id="{2F4ED084-D375-8363-8867-65482C553E93}"/>
              </a:ext>
            </a:extLst>
          </p:cNvPr>
          <p:cNvSpPr/>
          <p:nvPr/>
        </p:nvSpPr>
        <p:spPr>
          <a:xfrm>
            <a:off x="7306358" y="5458585"/>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7" name="Ellips 46">
            <a:extLst>
              <a:ext uri="{FF2B5EF4-FFF2-40B4-BE49-F238E27FC236}">
                <a16:creationId xmlns:a16="http://schemas.microsoft.com/office/drawing/2014/main" id="{8DBA69E5-79C2-9DB4-F09F-0D8FC50CA2F5}"/>
              </a:ext>
            </a:extLst>
          </p:cNvPr>
          <p:cNvSpPr/>
          <p:nvPr/>
        </p:nvSpPr>
        <p:spPr>
          <a:xfrm>
            <a:off x="7400408" y="404465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8" name="Ellips 47">
            <a:extLst>
              <a:ext uri="{FF2B5EF4-FFF2-40B4-BE49-F238E27FC236}">
                <a16:creationId xmlns:a16="http://schemas.microsoft.com/office/drawing/2014/main" id="{145554DF-A911-FBBC-95A8-4DEC8F6BCA15}"/>
              </a:ext>
            </a:extLst>
          </p:cNvPr>
          <p:cNvSpPr/>
          <p:nvPr/>
        </p:nvSpPr>
        <p:spPr>
          <a:xfrm>
            <a:off x="7181741" y="3080551"/>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9" name="Ellips 48">
            <a:extLst>
              <a:ext uri="{FF2B5EF4-FFF2-40B4-BE49-F238E27FC236}">
                <a16:creationId xmlns:a16="http://schemas.microsoft.com/office/drawing/2014/main" id="{80E02CA4-84D2-80D6-A62B-AC88FC209EB1}"/>
              </a:ext>
            </a:extLst>
          </p:cNvPr>
          <p:cNvSpPr/>
          <p:nvPr/>
        </p:nvSpPr>
        <p:spPr>
          <a:xfrm>
            <a:off x="7214193" y="1403188"/>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3006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49706"/>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1220146" y="209770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1244572" y="468000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613241" y="75720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3517953" y="332856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3701965" y="452144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7240149" y="421346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189641" y="243532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758374" y="445301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7012927" y="154988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7181740" y="521024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960050" y="3571069"/>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E6ED804C-AC4B-8747-8ED3-D7D7963CE3DD}"/>
              </a:ext>
            </a:extLst>
          </p:cNvPr>
          <p:cNvSpPr/>
          <p:nvPr/>
        </p:nvSpPr>
        <p:spPr>
          <a:xfrm>
            <a:off x="5999541" y="4289795"/>
            <a:ext cx="182270" cy="163220"/>
          </a:xfrm>
          <a:prstGeom prst="ellipse">
            <a:avLst/>
          </a:prstGeom>
          <a:pattFill prst="lgConfetti">
            <a:fgClr>
              <a:srgbClr val="000000"/>
            </a:fgClr>
            <a:bgClr>
              <a:srgbClr val="FFFFFF"/>
            </a:bgClr>
          </a:pattFill>
          <a:ln w="12700" cap="flat" cmpd="sng" algn="ctr">
            <a:solidFill>
              <a:srgbClr val="00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39" name="Ellips 38">
            <a:extLst>
              <a:ext uri="{FF2B5EF4-FFF2-40B4-BE49-F238E27FC236}">
                <a16:creationId xmlns:a16="http://schemas.microsoft.com/office/drawing/2014/main" id="{8BCED57D-2386-6ACE-B7ED-DEC27ECA3D24}"/>
              </a:ext>
            </a:extLst>
          </p:cNvPr>
          <p:cNvSpPr/>
          <p:nvPr/>
        </p:nvSpPr>
        <p:spPr>
          <a:xfrm>
            <a:off x="2535563" y="260413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0" name="Ellips 39">
            <a:extLst>
              <a:ext uri="{FF2B5EF4-FFF2-40B4-BE49-F238E27FC236}">
                <a16:creationId xmlns:a16="http://schemas.microsoft.com/office/drawing/2014/main" id="{77945955-1D3C-3BCA-AE2E-FB2214EEE502}"/>
              </a:ext>
            </a:extLst>
          </p:cNvPr>
          <p:cNvSpPr/>
          <p:nvPr/>
        </p:nvSpPr>
        <p:spPr>
          <a:xfrm>
            <a:off x="1682170" y="452144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1" name="Ellips 40">
            <a:extLst>
              <a:ext uri="{FF2B5EF4-FFF2-40B4-BE49-F238E27FC236}">
                <a16:creationId xmlns:a16="http://schemas.microsoft.com/office/drawing/2014/main" id="{CC4F48BB-B499-6476-F4BB-3DE54C412C87}"/>
              </a:ext>
            </a:extLst>
          </p:cNvPr>
          <p:cNvSpPr/>
          <p:nvPr/>
        </p:nvSpPr>
        <p:spPr>
          <a:xfrm>
            <a:off x="5589561" y="4680006"/>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2" name="Ellips 41">
            <a:extLst>
              <a:ext uri="{FF2B5EF4-FFF2-40B4-BE49-F238E27FC236}">
                <a16:creationId xmlns:a16="http://schemas.microsoft.com/office/drawing/2014/main" id="{976E251B-033C-0D55-37E3-B399563C726A}"/>
              </a:ext>
            </a:extLst>
          </p:cNvPr>
          <p:cNvSpPr/>
          <p:nvPr/>
        </p:nvSpPr>
        <p:spPr>
          <a:xfrm>
            <a:off x="3042001" y="131257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3" name="Ellips 42">
            <a:extLst>
              <a:ext uri="{FF2B5EF4-FFF2-40B4-BE49-F238E27FC236}">
                <a16:creationId xmlns:a16="http://schemas.microsoft.com/office/drawing/2014/main" id="{28F0C3CC-65E6-4911-B23A-18017BCA5935}"/>
              </a:ext>
            </a:extLst>
          </p:cNvPr>
          <p:cNvSpPr/>
          <p:nvPr/>
        </p:nvSpPr>
        <p:spPr>
          <a:xfrm>
            <a:off x="5527266" y="2428103"/>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4" name="Ellips 43">
            <a:extLst>
              <a:ext uri="{FF2B5EF4-FFF2-40B4-BE49-F238E27FC236}">
                <a16:creationId xmlns:a16="http://schemas.microsoft.com/office/drawing/2014/main" id="{7B34C4A9-D684-E07D-65AC-CFF37CE1554A}"/>
              </a:ext>
            </a:extLst>
          </p:cNvPr>
          <p:cNvSpPr/>
          <p:nvPr/>
        </p:nvSpPr>
        <p:spPr>
          <a:xfrm>
            <a:off x="3783175" y="4202593"/>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5" name="Ellips 44">
            <a:extLst>
              <a:ext uri="{FF2B5EF4-FFF2-40B4-BE49-F238E27FC236}">
                <a16:creationId xmlns:a16="http://schemas.microsoft.com/office/drawing/2014/main" id="{E67D4656-9356-1926-A12E-5EB23BBCDC9B}"/>
              </a:ext>
            </a:extLst>
          </p:cNvPr>
          <p:cNvSpPr/>
          <p:nvPr/>
        </p:nvSpPr>
        <p:spPr>
          <a:xfrm>
            <a:off x="4164947" y="3338815"/>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6" name="Ellips 45">
            <a:extLst>
              <a:ext uri="{FF2B5EF4-FFF2-40B4-BE49-F238E27FC236}">
                <a16:creationId xmlns:a16="http://schemas.microsoft.com/office/drawing/2014/main" id="{2F4ED084-D375-8363-8867-65482C553E93}"/>
              </a:ext>
            </a:extLst>
          </p:cNvPr>
          <p:cNvSpPr/>
          <p:nvPr/>
        </p:nvSpPr>
        <p:spPr>
          <a:xfrm>
            <a:off x="7306358" y="5458585"/>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7" name="Ellips 46">
            <a:extLst>
              <a:ext uri="{FF2B5EF4-FFF2-40B4-BE49-F238E27FC236}">
                <a16:creationId xmlns:a16="http://schemas.microsoft.com/office/drawing/2014/main" id="{8DBA69E5-79C2-9DB4-F09F-0D8FC50CA2F5}"/>
              </a:ext>
            </a:extLst>
          </p:cNvPr>
          <p:cNvSpPr/>
          <p:nvPr/>
        </p:nvSpPr>
        <p:spPr>
          <a:xfrm>
            <a:off x="7400408" y="404465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8" name="Ellips 47">
            <a:extLst>
              <a:ext uri="{FF2B5EF4-FFF2-40B4-BE49-F238E27FC236}">
                <a16:creationId xmlns:a16="http://schemas.microsoft.com/office/drawing/2014/main" id="{145554DF-A911-FBBC-95A8-4DEC8F6BCA15}"/>
              </a:ext>
            </a:extLst>
          </p:cNvPr>
          <p:cNvSpPr/>
          <p:nvPr/>
        </p:nvSpPr>
        <p:spPr>
          <a:xfrm>
            <a:off x="6804999" y="3762535"/>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9" name="Ellips 48">
            <a:extLst>
              <a:ext uri="{FF2B5EF4-FFF2-40B4-BE49-F238E27FC236}">
                <a16:creationId xmlns:a16="http://schemas.microsoft.com/office/drawing/2014/main" id="{80E02CA4-84D2-80D6-A62B-AC88FC209EB1}"/>
              </a:ext>
            </a:extLst>
          </p:cNvPr>
          <p:cNvSpPr/>
          <p:nvPr/>
        </p:nvSpPr>
        <p:spPr>
          <a:xfrm>
            <a:off x="7214193" y="1403188"/>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26788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49706"/>
            <a:ext cx="6852439" cy="12192000"/>
          </a:xfrm>
        </p:spPr>
      </p:pic>
      <p:sp>
        <p:nvSpPr>
          <p:cNvPr id="7" name="Ellips 6">
            <a:extLst>
              <a:ext uri="{FF2B5EF4-FFF2-40B4-BE49-F238E27FC236}">
                <a16:creationId xmlns:a16="http://schemas.microsoft.com/office/drawing/2014/main" id="{89E1BA55-5CAB-4027-AC22-5810405A627D}"/>
              </a:ext>
            </a:extLst>
          </p:cNvPr>
          <p:cNvSpPr/>
          <p:nvPr/>
        </p:nvSpPr>
        <p:spPr>
          <a:xfrm>
            <a:off x="1220146" y="209770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1244572" y="468000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613241" y="75720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3517953" y="332856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3701965" y="452144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7485141" y="435483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189641" y="243532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758374" y="445301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7930000" y="260413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7426735" y="507754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960050" y="3571069"/>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E6ED804C-AC4B-8747-8ED3-D7D7963CE3DD}"/>
              </a:ext>
            </a:extLst>
          </p:cNvPr>
          <p:cNvSpPr/>
          <p:nvPr/>
        </p:nvSpPr>
        <p:spPr>
          <a:xfrm>
            <a:off x="8098813" y="2860152"/>
            <a:ext cx="182270" cy="163220"/>
          </a:xfrm>
          <a:prstGeom prst="ellipse">
            <a:avLst/>
          </a:prstGeom>
          <a:pattFill prst="lgConfetti">
            <a:fgClr>
              <a:srgbClr val="000000"/>
            </a:fgClr>
            <a:bgClr>
              <a:srgbClr val="FFFFFF"/>
            </a:bgClr>
          </a:pattFill>
          <a:ln w="12700" cap="flat" cmpd="sng" algn="ctr">
            <a:solidFill>
              <a:srgbClr val="00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39" name="Ellips 38">
            <a:extLst>
              <a:ext uri="{FF2B5EF4-FFF2-40B4-BE49-F238E27FC236}">
                <a16:creationId xmlns:a16="http://schemas.microsoft.com/office/drawing/2014/main" id="{8BCED57D-2386-6ACE-B7ED-DEC27ECA3D24}"/>
              </a:ext>
            </a:extLst>
          </p:cNvPr>
          <p:cNvSpPr/>
          <p:nvPr/>
        </p:nvSpPr>
        <p:spPr>
          <a:xfrm>
            <a:off x="2535563" y="260413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0" name="Ellips 39">
            <a:extLst>
              <a:ext uri="{FF2B5EF4-FFF2-40B4-BE49-F238E27FC236}">
                <a16:creationId xmlns:a16="http://schemas.microsoft.com/office/drawing/2014/main" id="{77945955-1D3C-3BCA-AE2E-FB2214EEE502}"/>
              </a:ext>
            </a:extLst>
          </p:cNvPr>
          <p:cNvSpPr/>
          <p:nvPr/>
        </p:nvSpPr>
        <p:spPr>
          <a:xfrm>
            <a:off x="1682170" y="452144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1" name="Ellips 40">
            <a:extLst>
              <a:ext uri="{FF2B5EF4-FFF2-40B4-BE49-F238E27FC236}">
                <a16:creationId xmlns:a16="http://schemas.microsoft.com/office/drawing/2014/main" id="{CC4F48BB-B499-6476-F4BB-3DE54C412C87}"/>
              </a:ext>
            </a:extLst>
          </p:cNvPr>
          <p:cNvSpPr/>
          <p:nvPr/>
        </p:nvSpPr>
        <p:spPr>
          <a:xfrm>
            <a:off x="5589561" y="4680006"/>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2" name="Ellips 41">
            <a:extLst>
              <a:ext uri="{FF2B5EF4-FFF2-40B4-BE49-F238E27FC236}">
                <a16:creationId xmlns:a16="http://schemas.microsoft.com/office/drawing/2014/main" id="{976E251B-033C-0D55-37E3-B399563C726A}"/>
              </a:ext>
            </a:extLst>
          </p:cNvPr>
          <p:cNvSpPr/>
          <p:nvPr/>
        </p:nvSpPr>
        <p:spPr>
          <a:xfrm>
            <a:off x="3042001" y="131257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3" name="Ellips 42">
            <a:extLst>
              <a:ext uri="{FF2B5EF4-FFF2-40B4-BE49-F238E27FC236}">
                <a16:creationId xmlns:a16="http://schemas.microsoft.com/office/drawing/2014/main" id="{28F0C3CC-65E6-4911-B23A-18017BCA5935}"/>
              </a:ext>
            </a:extLst>
          </p:cNvPr>
          <p:cNvSpPr/>
          <p:nvPr/>
        </p:nvSpPr>
        <p:spPr>
          <a:xfrm>
            <a:off x="5527266" y="2428103"/>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4" name="Ellips 43">
            <a:extLst>
              <a:ext uri="{FF2B5EF4-FFF2-40B4-BE49-F238E27FC236}">
                <a16:creationId xmlns:a16="http://schemas.microsoft.com/office/drawing/2014/main" id="{7B34C4A9-D684-E07D-65AC-CFF37CE1554A}"/>
              </a:ext>
            </a:extLst>
          </p:cNvPr>
          <p:cNvSpPr/>
          <p:nvPr/>
        </p:nvSpPr>
        <p:spPr>
          <a:xfrm>
            <a:off x="3783175" y="4202593"/>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5" name="Ellips 44">
            <a:extLst>
              <a:ext uri="{FF2B5EF4-FFF2-40B4-BE49-F238E27FC236}">
                <a16:creationId xmlns:a16="http://schemas.microsoft.com/office/drawing/2014/main" id="{E67D4656-9356-1926-A12E-5EB23BBCDC9B}"/>
              </a:ext>
            </a:extLst>
          </p:cNvPr>
          <p:cNvSpPr/>
          <p:nvPr/>
        </p:nvSpPr>
        <p:spPr>
          <a:xfrm>
            <a:off x="4164947" y="3338815"/>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6" name="Ellips 45">
            <a:extLst>
              <a:ext uri="{FF2B5EF4-FFF2-40B4-BE49-F238E27FC236}">
                <a16:creationId xmlns:a16="http://schemas.microsoft.com/office/drawing/2014/main" id="{2F4ED084-D375-8363-8867-65482C553E93}"/>
              </a:ext>
            </a:extLst>
          </p:cNvPr>
          <p:cNvSpPr/>
          <p:nvPr/>
        </p:nvSpPr>
        <p:spPr>
          <a:xfrm>
            <a:off x="7729866" y="5134683"/>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7" name="Ellips 46">
            <a:extLst>
              <a:ext uri="{FF2B5EF4-FFF2-40B4-BE49-F238E27FC236}">
                <a16:creationId xmlns:a16="http://schemas.microsoft.com/office/drawing/2014/main" id="{8DBA69E5-79C2-9DB4-F09F-0D8FC50CA2F5}"/>
              </a:ext>
            </a:extLst>
          </p:cNvPr>
          <p:cNvSpPr/>
          <p:nvPr/>
        </p:nvSpPr>
        <p:spPr>
          <a:xfrm>
            <a:off x="7603565" y="4128888"/>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8" name="Ellips 47">
            <a:extLst>
              <a:ext uri="{FF2B5EF4-FFF2-40B4-BE49-F238E27FC236}">
                <a16:creationId xmlns:a16="http://schemas.microsoft.com/office/drawing/2014/main" id="{145554DF-A911-FBBC-95A8-4DEC8F6BCA15}"/>
              </a:ext>
            </a:extLst>
          </p:cNvPr>
          <p:cNvSpPr/>
          <p:nvPr/>
        </p:nvSpPr>
        <p:spPr>
          <a:xfrm>
            <a:off x="6488476" y="3920666"/>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9" name="Ellips 48">
            <a:extLst>
              <a:ext uri="{FF2B5EF4-FFF2-40B4-BE49-F238E27FC236}">
                <a16:creationId xmlns:a16="http://schemas.microsoft.com/office/drawing/2014/main" id="{80E02CA4-84D2-80D6-A62B-AC88FC209EB1}"/>
              </a:ext>
            </a:extLst>
          </p:cNvPr>
          <p:cNvSpPr/>
          <p:nvPr/>
        </p:nvSpPr>
        <p:spPr>
          <a:xfrm>
            <a:off x="7603564" y="1928887"/>
            <a:ext cx="337625" cy="3376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801219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19A54B-EDCA-4EF5-9D09-0F60BA598281}"/>
              </a:ext>
            </a:extLst>
          </p:cNvPr>
          <p:cNvSpPr>
            <a:spLocks noGrp="1"/>
          </p:cNvSpPr>
          <p:nvPr>
            <p:ph type="title"/>
          </p:nvPr>
        </p:nvSpPr>
        <p:spPr>
          <a:xfrm>
            <a:off x="1289069" y="712284"/>
            <a:ext cx="9613861" cy="1080938"/>
          </a:xfrm>
        </p:spPr>
        <p:txBody>
          <a:bodyPr>
            <a:normAutofit/>
          </a:bodyPr>
          <a:lstStyle/>
          <a:p>
            <a:r>
              <a:rPr lang="sv-SE" dirty="0"/>
              <a:t>Roller och Taktik</a:t>
            </a:r>
          </a:p>
        </p:txBody>
      </p:sp>
      <p:graphicFrame>
        <p:nvGraphicFramePr>
          <p:cNvPr id="32" name="Platshållare för innehåll 2">
            <a:extLst>
              <a:ext uri="{FF2B5EF4-FFF2-40B4-BE49-F238E27FC236}">
                <a16:creationId xmlns:a16="http://schemas.microsoft.com/office/drawing/2014/main" id="{3549EFC8-5452-78BD-40D4-6E41363DFD80}"/>
              </a:ext>
            </a:extLst>
          </p:cNvPr>
          <p:cNvGraphicFramePr>
            <a:graphicFrameLocks noGrp="1"/>
          </p:cNvGraphicFramePr>
          <p:nvPr>
            <p:ph idx="1"/>
            <p:extLst>
              <p:ext uri="{D42A27DB-BD31-4B8C-83A1-F6EECF244321}">
                <p14:modId xmlns:p14="http://schemas.microsoft.com/office/powerpoint/2010/main" val="906383085"/>
              </p:ext>
            </p:extLst>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Bildobjekt 2" descr="En bild som visar Grafik, logotyp, symbol, skiss&#10;&#10;Automatiskt genererad beskrivning">
            <a:extLst>
              <a:ext uri="{FF2B5EF4-FFF2-40B4-BE49-F238E27FC236}">
                <a16:creationId xmlns:a16="http://schemas.microsoft.com/office/drawing/2014/main" id="{E115570F-D598-0B06-9268-0E9943C66A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3598122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5254C5-EA39-7162-2140-DC8A109B2792}"/>
              </a:ext>
            </a:extLst>
          </p:cNvPr>
          <p:cNvSpPr>
            <a:spLocks noGrp="1"/>
          </p:cNvSpPr>
          <p:nvPr>
            <p:ph type="title"/>
          </p:nvPr>
        </p:nvSpPr>
        <p:spPr>
          <a:xfrm>
            <a:off x="1182975" y="262673"/>
            <a:ext cx="10353762" cy="970450"/>
          </a:xfrm>
        </p:spPr>
        <p:txBody>
          <a:bodyPr/>
          <a:lstStyle/>
          <a:p>
            <a:r>
              <a:rPr lang="sv-SE" b="1" dirty="0"/>
              <a:t>Matchkalender Våren</a:t>
            </a:r>
          </a:p>
        </p:txBody>
      </p:sp>
      <p:sp>
        <p:nvSpPr>
          <p:cNvPr id="3" name="Platshållare för innehåll 2">
            <a:extLst>
              <a:ext uri="{FF2B5EF4-FFF2-40B4-BE49-F238E27FC236}">
                <a16:creationId xmlns:a16="http://schemas.microsoft.com/office/drawing/2014/main" id="{E020F972-45AF-988D-0919-91D7726AAC3E}"/>
              </a:ext>
            </a:extLst>
          </p:cNvPr>
          <p:cNvSpPr>
            <a:spLocks noGrp="1"/>
          </p:cNvSpPr>
          <p:nvPr>
            <p:ph idx="1"/>
          </p:nvPr>
        </p:nvSpPr>
        <p:spPr>
          <a:xfrm>
            <a:off x="1651379" y="1451427"/>
            <a:ext cx="11163869" cy="4875340"/>
          </a:xfrm>
        </p:spPr>
        <p:txBody>
          <a:bodyPr>
            <a:normAutofit fontScale="77500" lnSpcReduction="20000"/>
          </a:bodyPr>
          <a:lstStyle/>
          <a:p>
            <a:pPr marL="36900" indent="0">
              <a:buNone/>
            </a:pPr>
            <a:r>
              <a:rPr lang="sv-SE" sz="2600" b="1" dirty="0">
                <a:solidFill>
                  <a:srgbClr val="FF0000"/>
                </a:solidFill>
                <a:effectLst/>
              </a:rPr>
              <a:t>Datum				Matchtyp					Motståndare</a:t>
            </a:r>
          </a:p>
          <a:p>
            <a:pPr marL="36900" indent="0">
              <a:buNone/>
            </a:pPr>
            <a:endParaRPr lang="sv-SE" dirty="0"/>
          </a:p>
          <a:p>
            <a:pPr marL="36900" indent="0">
              <a:buNone/>
            </a:pPr>
            <a:r>
              <a:rPr lang="sv-SE" dirty="0"/>
              <a:t>1-2 Februari			La Femme Cup					Gruppspel och ev slutspel</a:t>
            </a:r>
          </a:p>
          <a:p>
            <a:pPr marL="36900" indent="0">
              <a:buNone/>
            </a:pPr>
            <a:endParaRPr lang="sv-SE" dirty="0"/>
          </a:p>
          <a:p>
            <a:pPr marL="36900" indent="0">
              <a:buNone/>
            </a:pPr>
            <a:r>
              <a:rPr lang="sv-SE" dirty="0"/>
              <a:t>15 Februari			Träningsmatch 					Gripenbergs BK</a:t>
            </a:r>
          </a:p>
          <a:p>
            <a:pPr marL="36900" indent="0">
              <a:buNone/>
            </a:pPr>
            <a:endParaRPr lang="sv-SE" dirty="0"/>
          </a:p>
          <a:p>
            <a:pPr marL="36900" indent="0">
              <a:buNone/>
            </a:pPr>
            <a:r>
              <a:rPr lang="sv-SE" dirty="0"/>
              <a:t>2 mars 				Träningsmatch 					Ekhagens IF </a:t>
            </a:r>
          </a:p>
          <a:p>
            <a:pPr marL="36900" indent="0">
              <a:buNone/>
            </a:pPr>
            <a:endParaRPr lang="sv-SE" dirty="0"/>
          </a:p>
          <a:p>
            <a:pPr marL="36900" indent="0">
              <a:buNone/>
            </a:pPr>
            <a:r>
              <a:rPr lang="sv-SE" dirty="0"/>
              <a:t>8 mars 				Träningsmatch 					Rås LB (Bredaryd Lanna)</a:t>
            </a:r>
          </a:p>
          <a:p>
            <a:pPr marL="36900" indent="0">
              <a:buNone/>
            </a:pPr>
            <a:endParaRPr lang="sv-SE" dirty="0"/>
          </a:p>
          <a:p>
            <a:pPr marL="36900" indent="0">
              <a:buNone/>
            </a:pPr>
            <a:r>
              <a:rPr lang="sv-SE" dirty="0"/>
              <a:t>V.11					Toyota Cup					Motståndare ej klart</a:t>
            </a:r>
          </a:p>
          <a:p>
            <a:pPr marL="36900" indent="0">
              <a:buNone/>
            </a:pPr>
            <a:endParaRPr lang="sv-SE" dirty="0"/>
          </a:p>
          <a:p>
            <a:pPr marL="36900" indent="0">
              <a:buNone/>
            </a:pPr>
            <a:r>
              <a:rPr lang="sv-SE" dirty="0"/>
              <a:t>V.12					Toyota Cup					Motståndare ej klart</a:t>
            </a:r>
          </a:p>
          <a:p>
            <a:pPr marL="36900" indent="0">
              <a:buNone/>
            </a:pPr>
            <a:endParaRPr lang="sv-SE" dirty="0"/>
          </a:p>
          <a:p>
            <a:pPr marL="36900" indent="0">
              <a:buNone/>
            </a:pPr>
            <a:r>
              <a:rPr lang="sv-SE" dirty="0"/>
              <a:t>V.13					Toyota Cup					Motståndare ej klart</a:t>
            </a:r>
          </a:p>
        </p:txBody>
      </p:sp>
      <p:pic>
        <p:nvPicPr>
          <p:cNvPr id="5" name="Bildobjekt 4" descr="En bild som visar cirkel, symbol, logotyp, emblem&#10;&#10;Automatiskt genererad beskrivning">
            <a:extLst>
              <a:ext uri="{FF2B5EF4-FFF2-40B4-BE49-F238E27FC236}">
                <a16:creationId xmlns:a16="http://schemas.microsoft.com/office/drawing/2014/main" id="{908F3571-1B52-DE27-51E6-B3CD9C4633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8070" y="3990081"/>
            <a:ext cx="445791" cy="427302"/>
          </a:xfrm>
          <a:prstGeom prst="rect">
            <a:avLst/>
          </a:prstGeom>
        </p:spPr>
      </p:pic>
      <p:pic>
        <p:nvPicPr>
          <p:cNvPr id="7" name="Bildobjekt 6" descr="En bild som visar symbol, logotyp, Grafik, Teckensnitt&#10;&#10;Automatiskt genererad beskrivning">
            <a:extLst>
              <a:ext uri="{FF2B5EF4-FFF2-40B4-BE49-F238E27FC236}">
                <a16:creationId xmlns:a16="http://schemas.microsoft.com/office/drawing/2014/main" id="{52BE04E0-4308-B263-E9FF-74678B6254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6229" y="3326222"/>
            <a:ext cx="445791" cy="481454"/>
          </a:xfrm>
          <a:prstGeom prst="rect">
            <a:avLst/>
          </a:prstGeom>
        </p:spPr>
      </p:pic>
      <p:pic>
        <p:nvPicPr>
          <p:cNvPr id="9" name="Bildobjekt 8" descr="En bild som visar fotboll, boll, sportutrustning&#10;&#10;Automatiskt genererad beskrivning">
            <a:extLst>
              <a:ext uri="{FF2B5EF4-FFF2-40B4-BE49-F238E27FC236}">
                <a16:creationId xmlns:a16="http://schemas.microsoft.com/office/drawing/2014/main" id="{49E280D4-B196-CA2F-36AA-ED51C25543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435" y="2669154"/>
            <a:ext cx="383380" cy="481454"/>
          </a:xfrm>
          <a:prstGeom prst="rect">
            <a:avLst/>
          </a:prstGeom>
        </p:spPr>
      </p:pic>
      <p:pic>
        <p:nvPicPr>
          <p:cNvPr id="11" name="Bildobjekt 10" descr="En bild som visar text, Grafik, grafisk design, Teckensnitt&#10;&#10;Automatiskt genererad beskrivning">
            <a:extLst>
              <a:ext uri="{FF2B5EF4-FFF2-40B4-BE49-F238E27FC236}">
                <a16:creationId xmlns:a16="http://schemas.microsoft.com/office/drawing/2014/main" id="{8ED931F5-54CB-0CE7-0AF5-6CF4747B5404}"/>
              </a:ext>
            </a:extLst>
          </p:cNvPr>
          <p:cNvPicPr>
            <a:picLocks noChangeAspect="1"/>
          </p:cNvPicPr>
          <p:nvPr/>
        </p:nvPicPr>
        <p:blipFill rotWithShape="1">
          <a:blip r:embed="rId6">
            <a:extLst>
              <a:ext uri="{28A0092B-C50C-407E-A947-70E740481C1C}">
                <a14:useLocalDpi xmlns:a14="http://schemas.microsoft.com/office/drawing/2010/main" val="0"/>
              </a:ext>
            </a:extLst>
          </a:blip>
          <a:srcRect r="-982" b="50000"/>
          <a:stretch/>
        </p:blipFill>
        <p:spPr>
          <a:xfrm>
            <a:off x="9677630" y="2080697"/>
            <a:ext cx="862991" cy="427303"/>
          </a:xfrm>
          <a:prstGeom prst="rect">
            <a:avLst/>
          </a:prstGeom>
        </p:spPr>
      </p:pic>
      <p:pic>
        <p:nvPicPr>
          <p:cNvPr id="15" name="Bildobjekt 14" descr="En bild som visar symbol, Teckensnitt, emblem, logotyp&#10;&#10;Automatiskt genererad beskrivning">
            <a:extLst>
              <a:ext uri="{FF2B5EF4-FFF2-40B4-BE49-F238E27FC236}">
                <a16:creationId xmlns:a16="http://schemas.microsoft.com/office/drawing/2014/main" id="{B7022835-CBE2-E261-2D39-956B7F9BD5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66669" y="4599788"/>
            <a:ext cx="484909" cy="484909"/>
          </a:xfrm>
          <a:prstGeom prst="rect">
            <a:avLst/>
          </a:prstGeom>
        </p:spPr>
      </p:pic>
      <p:pic>
        <p:nvPicPr>
          <p:cNvPr id="16" name="Bildobjekt 15" descr="En bild som visar symbol, Teckensnitt, emblem, logotyp&#10;&#10;Automatiskt genererad beskrivning">
            <a:extLst>
              <a:ext uri="{FF2B5EF4-FFF2-40B4-BE49-F238E27FC236}">
                <a16:creationId xmlns:a16="http://schemas.microsoft.com/office/drawing/2014/main" id="{DB376F64-E4A1-17BE-2DE6-C89FDF8ED6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66669" y="5242396"/>
            <a:ext cx="484909" cy="484909"/>
          </a:xfrm>
          <a:prstGeom prst="rect">
            <a:avLst/>
          </a:prstGeom>
        </p:spPr>
      </p:pic>
      <p:pic>
        <p:nvPicPr>
          <p:cNvPr id="17" name="Bildobjekt 16" descr="En bild som visar symbol, Teckensnitt, emblem, logotyp&#10;&#10;Automatiskt genererad beskrivning">
            <a:extLst>
              <a:ext uri="{FF2B5EF4-FFF2-40B4-BE49-F238E27FC236}">
                <a16:creationId xmlns:a16="http://schemas.microsoft.com/office/drawing/2014/main" id="{2CCEECDB-676A-FAA1-D31D-2DD6373789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66669" y="5929665"/>
            <a:ext cx="484909" cy="484909"/>
          </a:xfrm>
          <a:prstGeom prst="rect">
            <a:avLst/>
          </a:prstGeom>
        </p:spPr>
      </p:pic>
      <p:pic>
        <p:nvPicPr>
          <p:cNvPr id="18" name="Bildobjekt 17" descr="En bild som visar Grafik, logotyp, symbol, skiss&#10;&#10;Automatiskt genererad beskrivning">
            <a:extLst>
              <a:ext uri="{FF2B5EF4-FFF2-40B4-BE49-F238E27FC236}">
                <a16:creationId xmlns:a16="http://schemas.microsoft.com/office/drawing/2014/main" id="{7CE16726-FF01-60F6-BCA3-0E156D19F5B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16318646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1DE702-9748-437A-A7DF-284F1B551BB5}"/>
              </a:ext>
            </a:extLst>
          </p:cNvPr>
          <p:cNvSpPr>
            <a:spLocks noGrp="1"/>
          </p:cNvSpPr>
          <p:nvPr>
            <p:ph type="title"/>
          </p:nvPr>
        </p:nvSpPr>
        <p:spPr/>
        <p:txBody>
          <a:bodyPr/>
          <a:lstStyle/>
          <a:p>
            <a:r>
              <a:rPr lang="sv-SE" dirty="0"/>
              <a:t>Falsk 9</a:t>
            </a:r>
          </a:p>
        </p:txBody>
      </p:sp>
      <p:sp>
        <p:nvSpPr>
          <p:cNvPr id="3" name="Platshållare för innehåll 2">
            <a:extLst>
              <a:ext uri="{FF2B5EF4-FFF2-40B4-BE49-F238E27FC236}">
                <a16:creationId xmlns:a16="http://schemas.microsoft.com/office/drawing/2014/main" id="{99B69875-8043-4FD1-9D73-C14732E4C680}"/>
              </a:ext>
            </a:extLst>
          </p:cNvPr>
          <p:cNvSpPr>
            <a:spLocks noGrp="1"/>
          </p:cNvSpPr>
          <p:nvPr>
            <p:ph idx="1"/>
          </p:nvPr>
        </p:nvSpPr>
        <p:spPr>
          <a:xfrm>
            <a:off x="683335" y="2336871"/>
            <a:ext cx="7805511" cy="3599316"/>
          </a:xfrm>
        </p:spPr>
        <p:txBody>
          <a:bodyPr/>
          <a:lstStyle/>
          <a:p>
            <a:r>
              <a:rPr lang="sv-SE" dirty="0"/>
              <a:t>Vad innebär det att vara en falsk 9</a:t>
            </a:r>
          </a:p>
          <a:p>
            <a:endParaRPr lang="sv-SE" dirty="0"/>
          </a:p>
          <a:p>
            <a:r>
              <a:rPr lang="sv-SE" dirty="0"/>
              <a:t>Vilken betydelse gör man för laget?</a:t>
            </a:r>
          </a:p>
          <a:p>
            <a:endParaRPr lang="sv-SE" dirty="0"/>
          </a:p>
          <a:p>
            <a:r>
              <a:rPr lang="sv-SE" dirty="0"/>
              <a:t>Länkspelet</a:t>
            </a:r>
          </a:p>
          <a:p>
            <a:pPr marL="0" indent="0">
              <a:buNone/>
            </a:pPr>
            <a:endParaRPr lang="sv-SE" dirty="0"/>
          </a:p>
          <a:p>
            <a:endParaRPr lang="sv-SE" dirty="0"/>
          </a:p>
        </p:txBody>
      </p:sp>
      <p:grpSp>
        <p:nvGrpSpPr>
          <p:cNvPr id="4" name="Group 28">
            <a:extLst>
              <a:ext uri="{FF2B5EF4-FFF2-40B4-BE49-F238E27FC236}">
                <a16:creationId xmlns:a16="http://schemas.microsoft.com/office/drawing/2014/main" id="{828ACE07-837A-48F5-B58A-5E6EDF64BEDE}"/>
              </a:ext>
            </a:extLst>
          </p:cNvPr>
          <p:cNvGrpSpPr/>
          <p:nvPr/>
        </p:nvGrpSpPr>
        <p:grpSpPr>
          <a:xfrm rot="16200000">
            <a:off x="8379468" y="3213946"/>
            <a:ext cx="4230061" cy="2475914"/>
            <a:chOff x="934609" y="1969500"/>
            <a:chExt cx="6995160" cy="3924301"/>
          </a:xfrm>
          <a:solidFill>
            <a:srgbClr val="009242"/>
          </a:solidFill>
        </p:grpSpPr>
        <p:sp>
          <p:nvSpPr>
            <p:cNvPr id="5" name="Rectangle 7">
              <a:extLst>
                <a:ext uri="{FF2B5EF4-FFF2-40B4-BE49-F238E27FC236}">
                  <a16:creationId xmlns:a16="http://schemas.microsoft.com/office/drawing/2014/main" id="{38601E7E-50F2-455A-9ED9-0AD1FA968557}"/>
                </a:ext>
              </a:extLst>
            </p:cNvPr>
            <p:cNvSpPr/>
            <p:nvPr/>
          </p:nvSpPr>
          <p:spPr>
            <a:xfrm>
              <a:off x="934609" y="1969501"/>
              <a:ext cx="6995160" cy="3924300"/>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cxnSp>
          <p:nvCxnSpPr>
            <p:cNvPr id="6" name="Straight Connector 10">
              <a:extLst>
                <a:ext uri="{FF2B5EF4-FFF2-40B4-BE49-F238E27FC236}">
                  <a16:creationId xmlns:a16="http://schemas.microsoft.com/office/drawing/2014/main" id="{B006CBAF-7708-47AD-8307-7A82DB160E5B}"/>
                </a:ext>
              </a:extLst>
            </p:cNvPr>
            <p:cNvCxnSpPr>
              <a:stCxn id="5" idx="0"/>
              <a:endCxn id="5" idx="2"/>
            </p:cNvCxnSpPr>
            <p:nvPr/>
          </p:nvCxnSpPr>
          <p:spPr>
            <a:xfrm>
              <a:off x="4432189" y="1969501"/>
              <a:ext cx="0" cy="3924300"/>
            </a:xfrm>
            <a:prstGeom prst="line">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7" name="Oval 11">
              <a:extLst>
                <a:ext uri="{FF2B5EF4-FFF2-40B4-BE49-F238E27FC236}">
                  <a16:creationId xmlns:a16="http://schemas.microsoft.com/office/drawing/2014/main" id="{0CCFBB50-E87D-4333-BE3D-E9CE0E258CD0}"/>
                </a:ext>
              </a:extLst>
            </p:cNvPr>
            <p:cNvSpPr/>
            <p:nvPr/>
          </p:nvSpPr>
          <p:spPr>
            <a:xfrm>
              <a:off x="3789252" y="3288714"/>
              <a:ext cx="1285875" cy="1285875"/>
            </a:xfrm>
            <a:prstGeom prst="ellipse">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8" name="Rectangle 27">
              <a:extLst>
                <a:ext uri="{FF2B5EF4-FFF2-40B4-BE49-F238E27FC236}">
                  <a16:creationId xmlns:a16="http://schemas.microsoft.com/office/drawing/2014/main" id="{B251EF22-4FF5-4D60-B080-572D3E1F433E}"/>
                </a:ext>
              </a:extLst>
            </p:cNvPr>
            <p:cNvSpPr/>
            <p:nvPr/>
          </p:nvSpPr>
          <p:spPr>
            <a:xfrm>
              <a:off x="934609" y="2921000"/>
              <a:ext cx="976503" cy="2021302"/>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9" name="Rectangle 60">
              <a:extLst>
                <a:ext uri="{FF2B5EF4-FFF2-40B4-BE49-F238E27FC236}">
                  <a16:creationId xmlns:a16="http://schemas.microsoft.com/office/drawing/2014/main" id="{85A9F1DB-360B-4B76-81FE-EB6A8FDB425A}"/>
                </a:ext>
              </a:extLst>
            </p:cNvPr>
            <p:cNvSpPr/>
            <p:nvPr/>
          </p:nvSpPr>
          <p:spPr>
            <a:xfrm>
              <a:off x="934609" y="3371850"/>
              <a:ext cx="455819" cy="1119602"/>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0" name="Rectangle 61">
              <a:extLst>
                <a:ext uri="{FF2B5EF4-FFF2-40B4-BE49-F238E27FC236}">
                  <a16:creationId xmlns:a16="http://schemas.microsoft.com/office/drawing/2014/main" id="{A9A7EDB1-9530-4A26-A27F-3001F52BE48D}"/>
                </a:ext>
              </a:extLst>
            </p:cNvPr>
            <p:cNvSpPr/>
            <p:nvPr/>
          </p:nvSpPr>
          <p:spPr>
            <a:xfrm>
              <a:off x="6953250" y="2921000"/>
              <a:ext cx="976503" cy="2021302"/>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1" name="Rectangle 62">
              <a:extLst>
                <a:ext uri="{FF2B5EF4-FFF2-40B4-BE49-F238E27FC236}">
                  <a16:creationId xmlns:a16="http://schemas.microsoft.com/office/drawing/2014/main" id="{E9CCE4A2-D086-48C0-AF76-1F8E569EDBF6}"/>
                </a:ext>
              </a:extLst>
            </p:cNvPr>
            <p:cNvSpPr/>
            <p:nvPr/>
          </p:nvSpPr>
          <p:spPr>
            <a:xfrm>
              <a:off x="7473949" y="3371850"/>
              <a:ext cx="455819" cy="1119602"/>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2" name="Oval 63">
              <a:extLst>
                <a:ext uri="{FF2B5EF4-FFF2-40B4-BE49-F238E27FC236}">
                  <a16:creationId xmlns:a16="http://schemas.microsoft.com/office/drawing/2014/main" id="{45A54EF2-8D59-4967-ADD8-8FFDB39FF747}"/>
                </a:ext>
              </a:extLst>
            </p:cNvPr>
            <p:cNvSpPr/>
            <p:nvPr/>
          </p:nvSpPr>
          <p:spPr>
            <a:xfrm flipH="1" flipV="1">
              <a:off x="934609" y="5713019"/>
              <a:ext cx="180782" cy="180782"/>
            </a:xfrm>
            <a:custGeom>
              <a:avLst/>
              <a:gdLst>
                <a:gd name="connsiteX0" fmla="*/ 0 w 361564"/>
                <a:gd name="connsiteY0" fmla="*/ 180782 h 361564"/>
                <a:gd name="connsiteX1" fmla="*/ 180782 w 361564"/>
                <a:gd name="connsiteY1" fmla="*/ 0 h 361564"/>
                <a:gd name="connsiteX2" fmla="*/ 361564 w 361564"/>
                <a:gd name="connsiteY2" fmla="*/ 180782 h 361564"/>
                <a:gd name="connsiteX3" fmla="*/ 180782 w 361564"/>
                <a:gd name="connsiteY3" fmla="*/ 361564 h 361564"/>
                <a:gd name="connsiteX4" fmla="*/ 0 w 361564"/>
                <a:gd name="connsiteY4" fmla="*/ 180782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4" fmla="*/ 272222 w 361564"/>
                <a:gd name="connsiteY4" fmla="*/ 91440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0" fmla="*/ 361564 w 361564"/>
                <a:gd name="connsiteY0" fmla="*/ 0 h 180782"/>
                <a:gd name="connsiteX1" fmla="*/ 180782 w 361564"/>
                <a:gd name="connsiteY1" fmla="*/ 180782 h 180782"/>
                <a:gd name="connsiteX2" fmla="*/ 0 w 361564"/>
                <a:gd name="connsiteY2" fmla="*/ 0 h 180782"/>
                <a:gd name="connsiteX0" fmla="*/ 180782 w 180782"/>
                <a:gd name="connsiteY0" fmla="*/ 180782 h 180782"/>
                <a:gd name="connsiteX1" fmla="*/ 0 w 180782"/>
                <a:gd name="connsiteY1" fmla="*/ 0 h 180782"/>
              </a:gdLst>
              <a:ahLst/>
              <a:cxnLst>
                <a:cxn ang="0">
                  <a:pos x="connsiteX0" y="connsiteY0"/>
                </a:cxn>
                <a:cxn ang="0">
                  <a:pos x="connsiteX1" y="connsiteY1"/>
                </a:cxn>
              </a:cxnLst>
              <a:rect l="l" t="t" r="r" b="b"/>
              <a:pathLst>
                <a:path w="180782" h="180782">
                  <a:moveTo>
                    <a:pt x="180782" y="180782"/>
                  </a:moveTo>
                  <a:cubicBezTo>
                    <a:pt x="80939" y="180782"/>
                    <a:pt x="0" y="99843"/>
                    <a:pt x="0" y="0"/>
                  </a:cubicBezTo>
                </a:path>
              </a:pathLst>
            </a:cu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3" name="Oval 63">
              <a:extLst>
                <a:ext uri="{FF2B5EF4-FFF2-40B4-BE49-F238E27FC236}">
                  <a16:creationId xmlns:a16="http://schemas.microsoft.com/office/drawing/2014/main" id="{17C4A9E1-F482-42D4-852D-05C3635E3A24}"/>
                </a:ext>
              </a:extLst>
            </p:cNvPr>
            <p:cNvSpPr/>
            <p:nvPr/>
          </p:nvSpPr>
          <p:spPr>
            <a:xfrm flipH="1">
              <a:off x="934609" y="1969500"/>
              <a:ext cx="180782" cy="180782"/>
            </a:xfrm>
            <a:custGeom>
              <a:avLst/>
              <a:gdLst>
                <a:gd name="connsiteX0" fmla="*/ 0 w 361564"/>
                <a:gd name="connsiteY0" fmla="*/ 180782 h 361564"/>
                <a:gd name="connsiteX1" fmla="*/ 180782 w 361564"/>
                <a:gd name="connsiteY1" fmla="*/ 0 h 361564"/>
                <a:gd name="connsiteX2" fmla="*/ 361564 w 361564"/>
                <a:gd name="connsiteY2" fmla="*/ 180782 h 361564"/>
                <a:gd name="connsiteX3" fmla="*/ 180782 w 361564"/>
                <a:gd name="connsiteY3" fmla="*/ 361564 h 361564"/>
                <a:gd name="connsiteX4" fmla="*/ 0 w 361564"/>
                <a:gd name="connsiteY4" fmla="*/ 180782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4" fmla="*/ 272222 w 361564"/>
                <a:gd name="connsiteY4" fmla="*/ 91440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0" fmla="*/ 361564 w 361564"/>
                <a:gd name="connsiteY0" fmla="*/ 0 h 180782"/>
                <a:gd name="connsiteX1" fmla="*/ 180782 w 361564"/>
                <a:gd name="connsiteY1" fmla="*/ 180782 h 180782"/>
                <a:gd name="connsiteX2" fmla="*/ 0 w 361564"/>
                <a:gd name="connsiteY2" fmla="*/ 0 h 180782"/>
                <a:gd name="connsiteX0" fmla="*/ 180782 w 180782"/>
                <a:gd name="connsiteY0" fmla="*/ 180782 h 180782"/>
                <a:gd name="connsiteX1" fmla="*/ 0 w 180782"/>
                <a:gd name="connsiteY1" fmla="*/ 0 h 180782"/>
              </a:gdLst>
              <a:ahLst/>
              <a:cxnLst>
                <a:cxn ang="0">
                  <a:pos x="connsiteX0" y="connsiteY0"/>
                </a:cxn>
                <a:cxn ang="0">
                  <a:pos x="connsiteX1" y="connsiteY1"/>
                </a:cxn>
              </a:cxnLst>
              <a:rect l="l" t="t" r="r" b="b"/>
              <a:pathLst>
                <a:path w="180782" h="180782">
                  <a:moveTo>
                    <a:pt x="180782" y="180782"/>
                  </a:moveTo>
                  <a:cubicBezTo>
                    <a:pt x="80939" y="180782"/>
                    <a:pt x="0" y="99843"/>
                    <a:pt x="0" y="0"/>
                  </a:cubicBezTo>
                </a:path>
              </a:pathLst>
            </a:cu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4" name="Oval 63">
              <a:extLst>
                <a:ext uri="{FF2B5EF4-FFF2-40B4-BE49-F238E27FC236}">
                  <a16:creationId xmlns:a16="http://schemas.microsoft.com/office/drawing/2014/main" id="{5DEB5ED0-579E-45A9-98A7-7CC4DDAD09FC}"/>
                </a:ext>
              </a:extLst>
            </p:cNvPr>
            <p:cNvSpPr/>
            <p:nvPr/>
          </p:nvSpPr>
          <p:spPr>
            <a:xfrm flipV="1">
              <a:off x="7748971" y="5713019"/>
              <a:ext cx="180782" cy="180782"/>
            </a:xfrm>
            <a:custGeom>
              <a:avLst/>
              <a:gdLst>
                <a:gd name="connsiteX0" fmla="*/ 0 w 361564"/>
                <a:gd name="connsiteY0" fmla="*/ 180782 h 361564"/>
                <a:gd name="connsiteX1" fmla="*/ 180782 w 361564"/>
                <a:gd name="connsiteY1" fmla="*/ 0 h 361564"/>
                <a:gd name="connsiteX2" fmla="*/ 361564 w 361564"/>
                <a:gd name="connsiteY2" fmla="*/ 180782 h 361564"/>
                <a:gd name="connsiteX3" fmla="*/ 180782 w 361564"/>
                <a:gd name="connsiteY3" fmla="*/ 361564 h 361564"/>
                <a:gd name="connsiteX4" fmla="*/ 0 w 361564"/>
                <a:gd name="connsiteY4" fmla="*/ 180782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4" fmla="*/ 272222 w 361564"/>
                <a:gd name="connsiteY4" fmla="*/ 91440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0" fmla="*/ 361564 w 361564"/>
                <a:gd name="connsiteY0" fmla="*/ 0 h 180782"/>
                <a:gd name="connsiteX1" fmla="*/ 180782 w 361564"/>
                <a:gd name="connsiteY1" fmla="*/ 180782 h 180782"/>
                <a:gd name="connsiteX2" fmla="*/ 0 w 361564"/>
                <a:gd name="connsiteY2" fmla="*/ 0 h 180782"/>
                <a:gd name="connsiteX0" fmla="*/ 180782 w 180782"/>
                <a:gd name="connsiteY0" fmla="*/ 180782 h 180782"/>
                <a:gd name="connsiteX1" fmla="*/ 0 w 180782"/>
                <a:gd name="connsiteY1" fmla="*/ 0 h 180782"/>
              </a:gdLst>
              <a:ahLst/>
              <a:cxnLst>
                <a:cxn ang="0">
                  <a:pos x="connsiteX0" y="connsiteY0"/>
                </a:cxn>
                <a:cxn ang="0">
                  <a:pos x="connsiteX1" y="connsiteY1"/>
                </a:cxn>
              </a:cxnLst>
              <a:rect l="l" t="t" r="r" b="b"/>
              <a:pathLst>
                <a:path w="180782" h="180782">
                  <a:moveTo>
                    <a:pt x="180782" y="180782"/>
                  </a:moveTo>
                  <a:cubicBezTo>
                    <a:pt x="80939" y="180782"/>
                    <a:pt x="0" y="99843"/>
                    <a:pt x="0" y="0"/>
                  </a:cubicBezTo>
                </a:path>
              </a:pathLst>
            </a:cu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5" name="Oval 63">
              <a:extLst>
                <a:ext uri="{FF2B5EF4-FFF2-40B4-BE49-F238E27FC236}">
                  <a16:creationId xmlns:a16="http://schemas.microsoft.com/office/drawing/2014/main" id="{A1A58925-75C6-4745-8E2D-B2C45F9A3F5B}"/>
                </a:ext>
              </a:extLst>
            </p:cNvPr>
            <p:cNvSpPr/>
            <p:nvPr/>
          </p:nvSpPr>
          <p:spPr>
            <a:xfrm>
              <a:off x="7748971" y="1969500"/>
              <a:ext cx="180782" cy="180782"/>
            </a:xfrm>
            <a:custGeom>
              <a:avLst/>
              <a:gdLst>
                <a:gd name="connsiteX0" fmla="*/ 0 w 361564"/>
                <a:gd name="connsiteY0" fmla="*/ 180782 h 361564"/>
                <a:gd name="connsiteX1" fmla="*/ 180782 w 361564"/>
                <a:gd name="connsiteY1" fmla="*/ 0 h 361564"/>
                <a:gd name="connsiteX2" fmla="*/ 361564 w 361564"/>
                <a:gd name="connsiteY2" fmla="*/ 180782 h 361564"/>
                <a:gd name="connsiteX3" fmla="*/ 180782 w 361564"/>
                <a:gd name="connsiteY3" fmla="*/ 361564 h 361564"/>
                <a:gd name="connsiteX4" fmla="*/ 0 w 361564"/>
                <a:gd name="connsiteY4" fmla="*/ 180782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4" fmla="*/ 272222 w 361564"/>
                <a:gd name="connsiteY4" fmla="*/ 91440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0" fmla="*/ 361564 w 361564"/>
                <a:gd name="connsiteY0" fmla="*/ 0 h 180782"/>
                <a:gd name="connsiteX1" fmla="*/ 180782 w 361564"/>
                <a:gd name="connsiteY1" fmla="*/ 180782 h 180782"/>
                <a:gd name="connsiteX2" fmla="*/ 0 w 361564"/>
                <a:gd name="connsiteY2" fmla="*/ 0 h 180782"/>
                <a:gd name="connsiteX0" fmla="*/ 180782 w 180782"/>
                <a:gd name="connsiteY0" fmla="*/ 180782 h 180782"/>
                <a:gd name="connsiteX1" fmla="*/ 0 w 180782"/>
                <a:gd name="connsiteY1" fmla="*/ 0 h 180782"/>
              </a:gdLst>
              <a:ahLst/>
              <a:cxnLst>
                <a:cxn ang="0">
                  <a:pos x="connsiteX0" y="connsiteY0"/>
                </a:cxn>
                <a:cxn ang="0">
                  <a:pos x="connsiteX1" y="connsiteY1"/>
                </a:cxn>
              </a:cxnLst>
              <a:rect l="l" t="t" r="r" b="b"/>
              <a:pathLst>
                <a:path w="180782" h="180782">
                  <a:moveTo>
                    <a:pt x="180782" y="180782"/>
                  </a:moveTo>
                  <a:cubicBezTo>
                    <a:pt x="80939" y="180782"/>
                    <a:pt x="0" y="99843"/>
                    <a:pt x="0" y="0"/>
                  </a:cubicBezTo>
                </a:path>
              </a:pathLst>
            </a:cu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grpSp>
      <p:sp>
        <p:nvSpPr>
          <p:cNvPr id="16" name="Ellips 15">
            <a:extLst>
              <a:ext uri="{FF2B5EF4-FFF2-40B4-BE49-F238E27FC236}">
                <a16:creationId xmlns:a16="http://schemas.microsoft.com/office/drawing/2014/main" id="{7CEA95CA-657C-48DE-8DBF-7F7EF72FA207}"/>
              </a:ext>
            </a:extLst>
          </p:cNvPr>
          <p:cNvSpPr/>
          <p:nvPr/>
        </p:nvSpPr>
        <p:spPr>
          <a:xfrm>
            <a:off x="10325685" y="313203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0DB71144-8761-4AB7-A4E2-F0EF3B6AE675}"/>
              </a:ext>
            </a:extLst>
          </p:cNvPr>
          <p:cNvSpPr/>
          <p:nvPr/>
        </p:nvSpPr>
        <p:spPr>
          <a:xfrm>
            <a:off x="9519235" y="332643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A5A494D1-478F-4F88-B16D-30894F144650}"/>
              </a:ext>
            </a:extLst>
          </p:cNvPr>
          <p:cNvSpPr/>
          <p:nvPr/>
        </p:nvSpPr>
        <p:spPr>
          <a:xfrm>
            <a:off x="11171040" y="332643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25E70EA4-6BCF-4E4B-A5C0-7567ADA7F0DC}"/>
              </a:ext>
            </a:extLst>
          </p:cNvPr>
          <p:cNvSpPr/>
          <p:nvPr/>
        </p:nvSpPr>
        <p:spPr>
          <a:xfrm>
            <a:off x="9813159" y="417117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4A52DB49-BA0B-4885-9944-65E198005C5F}"/>
              </a:ext>
            </a:extLst>
          </p:cNvPr>
          <p:cNvSpPr/>
          <p:nvPr/>
        </p:nvSpPr>
        <p:spPr>
          <a:xfrm>
            <a:off x="10749667" y="417117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DA9A6683-A533-4253-9EAC-EA649CF49D48}"/>
              </a:ext>
            </a:extLst>
          </p:cNvPr>
          <p:cNvSpPr/>
          <p:nvPr/>
        </p:nvSpPr>
        <p:spPr>
          <a:xfrm>
            <a:off x="10325685" y="474451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9F41D5BA-3B15-42DD-BEF6-535D750F16E5}"/>
              </a:ext>
            </a:extLst>
          </p:cNvPr>
          <p:cNvSpPr/>
          <p:nvPr/>
        </p:nvSpPr>
        <p:spPr>
          <a:xfrm>
            <a:off x="9494378" y="533672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7388471E-BB6A-46F9-8990-CA622E924334}"/>
              </a:ext>
            </a:extLst>
          </p:cNvPr>
          <p:cNvSpPr/>
          <p:nvPr/>
        </p:nvSpPr>
        <p:spPr>
          <a:xfrm>
            <a:off x="10088858" y="558190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E9E61CC9-5D67-4C1D-AE6C-AF197ACEC3B5}"/>
              </a:ext>
            </a:extLst>
          </p:cNvPr>
          <p:cNvSpPr/>
          <p:nvPr/>
        </p:nvSpPr>
        <p:spPr>
          <a:xfrm>
            <a:off x="10698004" y="559100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A33E80CD-9024-4CFD-A969-3F75CB74AD3D}"/>
              </a:ext>
            </a:extLst>
          </p:cNvPr>
          <p:cNvSpPr/>
          <p:nvPr/>
        </p:nvSpPr>
        <p:spPr>
          <a:xfrm>
            <a:off x="11193289" y="533672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3FD37E1C-1ACD-495A-A5D2-974221BB078F}"/>
              </a:ext>
            </a:extLst>
          </p:cNvPr>
          <p:cNvSpPr/>
          <p:nvPr/>
        </p:nvSpPr>
        <p:spPr>
          <a:xfrm>
            <a:off x="10156873" y="2993412"/>
            <a:ext cx="690815" cy="616765"/>
          </a:xfrm>
          <a:prstGeom prst="ellipse">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5B745E7D-A63D-417A-B4AD-B2DA26359501}"/>
              </a:ext>
            </a:extLst>
          </p:cNvPr>
          <p:cNvSpPr/>
          <p:nvPr/>
        </p:nvSpPr>
        <p:spPr>
          <a:xfrm>
            <a:off x="10325684" y="6217876"/>
            <a:ext cx="337625" cy="337625"/>
          </a:xfrm>
          <a:prstGeom prst="ellipse">
            <a:avLst/>
          </a:prstGeom>
          <a:solidFill>
            <a:srgbClr val="D08E1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28" name="Rubrik 1">
            <a:extLst>
              <a:ext uri="{FF2B5EF4-FFF2-40B4-BE49-F238E27FC236}">
                <a16:creationId xmlns:a16="http://schemas.microsoft.com/office/drawing/2014/main" id="{4FAD7AE7-24CD-4BAE-B978-37DA69B39285}"/>
              </a:ext>
            </a:extLst>
          </p:cNvPr>
          <p:cNvSpPr txBox="1">
            <a:spLocks/>
          </p:cNvSpPr>
          <p:nvPr/>
        </p:nvSpPr>
        <p:spPr>
          <a:xfrm>
            <a:off x="7748778" y="753228"/>
            <a:ext cx="2672479"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0" i="0" u="none" strike="noStrike" kern="1200" cap="none" spc="0" normalizeH="0" baseline="0" noProof="0" dirty="0">
                <a:ln>
                  <a:noFill/>
                </a:ln>
                <a:solidFill>
                  <a:srgbClr val="FFFFFF"/>
                </a:solidFill>
                <a:effectLst/>
                <a:uLnTx/>
                <a:uFillTx/>
                <a:latin typeface="Trebuchet MS" panose="020B0603020202020204"/>
                <a:ea typeface="+mj-ea"/>
                <a:cs typeface="+mj-cs"/>
              </a:rPr>
              <a:t>Frågestund</a:t>
            </a:r>
          </a:p>
        </p:txBody>
      </p:sp>
      <p:pic>
        <p:nvPicPr>
          <p:cNvPr id="29" name="Bildobjekt 28" descr="En bild som visar Grafik, logotyp, symbol, skiss&#10;&#10;Automatiskt genererad beskrivning">
            <a:extLst>
              <a:ext uri="{FF2B5EF4-FFF2-40B4-BE49-F238E27FC236}">
                <a16:creationId xmlns:a16="http://schemas.microsoft.com/office/drawing/2014/main" id="{635B4F5C-721D-471D-0330-A7052B7E72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288893763"/>
      </p:ext>
    </p:extLst>
  </p:cSld>
  <p:clrMapOvr>
    <a:masterClrMapping/>
  </p:clrMapOvr>
  <p:extLst>
    <p:ext uri="{6950BFC3-D8DA-4A85-94F7-54DA5524770B}">
      <p188:commentRel xmlns:p188="http://schemas.microsoft.com/office/powerpoint/2018/8/main" r:id="rId3"/>
    </p:ext>
  </p:extLs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912272" y="325740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1729005" y="267963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1729005" y="386273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234122" y="147483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5149625" y="10630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3957101" y="427648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3957101" y="234201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2234122" y="514402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5149626" y="548164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16" name="Bildobjekt 15">
            <a:extLst>
              <a:ext uri="{FF2B5EF4-FFF2-40B4-BE49-F238E27FC236}">
                <a16:creationId xmlns:a16="http://schemas.microsoft.com/office/drawing/2014/main" id="{622818A3-80E1-45D6-BCCF-2A7824EDF4E6}"/>
              </a:ext>
            </a:extLst>
          </p:cNvPr>
          <p:cNvPicPr>
            <a:picLocks noChangeAspect="1"/>
          </p:cNvPicPr>
          <p:nvPr/>
        </p:nvPicPr>
        <p:blipFill>
          <a:blip r:embed="rId5"/>
          <a:stretch>
            <a:fillRect/>
          </a:stretch>
        </p:blipFill>
        <p:spPr>
          <a:xfrm rot="5400000">
            <a:off x="5287920" y="-1013568"/>
            <a:ext cx="3489387" cy="8939934"/>
          </a:xfrm>
          <a:prstGeom prst="rect">
            <a:avLst/>
          </a:prstGeom>
          <a:effectLst>
            <a:glow rad="127000">
              <a:schemeClr val="accent1">
                <a:alpha val="0"/>
              </a:schemeClr>
            </a:glow>
          </a:effectLst>
        </p:spPr>
      </p:pic>
      <p:sp>
        <p:nvSpPr>
          <p:cNvPr id="17" name="Rektangel 16">
            <a:extLst>
              <a:ext uri="{FF2B5EF4-FFF2-40B4-BE49-F238E27FC236}">
                <a16:creationId xmlns:a16="http://schemas.microsoft.com/office/drawing/2014/main" id="{E9EAAE59-6474-4047-B59C-3DAFEBAE87FC}"/>
              </a:ext>
            </a:extLst>
          </p:cNvPr>
          <p:cNvSpPr/>
          <p:nvPr/>
        </p:nvSpPr>
        <p:spPr>
          <a:xfrm>
            <a:off x="3966680" y="204825"/>
            <a:ext cx="4258638" cy="8091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Rektangel 17">
            <a:extLst>
              <a:ext uri="{FF2B5EF4-FFF2-40B4-BE49-F238E27FC236}">
                <a16:creationId xmlns:a16="http://schemas.microsoft.com/office/drawing/2014/main" id="{D97A7662-EC41-4C99-98B3-E97F3A35F65E}"/>
              </a:ext>
            </a:extLst>
          </p:cNvPr>
          <p:cNvSpPr/>
          <p:nvPr/>
        </p:nvSpPr>
        <p:spPr>
          <a:xfrm>
            <a:off x="4026364" y="288995"/>
            <a:ext cx="4139275" cy="584775"/>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w="0"/>
                <a:solidFill>
                  <a:srgbClr val="FFFFFF"/>
                </a:solidFill>
                <a:effectLst>
                  <a:outerShdw blurRad="38100" dist="19050" dir="2700000" algn="tl" rotWithShape="0">
                    <a:srgbClr val="000000">
                      <a:alpha val="40000"/>
                    </a:srgbClr>
                  </a:outerShdw>
                </a:effectLst>
                <a:uLnTx/>
                <a:uFillTx/>
                <a:latin typeface="Rockwell Extra Bold" panose="02060903040505020403" pitchFamily="18" charset="0"/>
                <a:ea typeface="+mn-ea"/>
                <a:cs typeface="+mn-cs"/>
              </a:rPr>
              <a:t>Rörelsemönster</a:t>
            </a:r>
          </a:p>
        </p:txBody>
      </p:sp>
      <p:sp>
        <p:nvSpPr>
          <p:cNvPr id="32" name="Ellips 31">
            <a:extLst>
              <a:ext uri="{FF2B5EF4-FFF2-40B4-BE49-F238E27FC236}">
                <a16:creationId xmlns:a16="http://schemas.microsoft.com/office/drawing/2014/main" id="{84089EF9-591E-49DE-908B-60478C9AB2E0}"/>
              </a:ext>
            </a:extLst>
          </p:cNvPr>
          <p:cNvSpPr/>
          <p:nvPr/>
        </p:nvSpPr>
        <p:spPr>
          <a:xfrm>
            <a:off x="5673160" y="2996608"/>
            <a:ext cx="945448" cy="919582"/>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5965030" y="324130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46737523"/>
      </p:ext>
    </p:extLst>
  </p:cSld>
  <p:clrMapOvr>
    <a:masterClrMapping/>
  </p:clrMapOvr>
  <p:extLst>
    <p:ext uri="{6950BFC3-D8DA-4A85-94F7-54DA5524770B}">
      <p188:commentRel xmlns:p188="http://schemas.microsoft.com/office/powerpoint/2018/8/main" r:id="rId3"/>
    </p:ext>
  </p:extLs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081659-20C6-4295-8291-28DD19A8CDD3}"/>
              </a:ext>
            </a:extLst>
          </p:cNvPr>
          <p:cNvSpPr>
            <a:spLocks noGrp="1"/>
          </p:cNvSpPr>
          <p:nvPr>
            <p:ph type="title"/>
          </p:nvPr>
        </p:nvSpPr>
        <p:spPr>
          <a:xfrm>
            <a:off x="3646919" y="725093"/>
            <a:ext cx="3680663" cy="1080938"/>
          </a:xfrm>
        </p:spPr>
        <p:txBody>
          <a:bodyPr/>
          <a:lstStyle/>
          <a:p>
            <a:r>
              <a:rPr lang="sv-SE" dirty="0"/>
              <a:t>Offensivt spel</a:t>
            </a:r>
          </a:p>
        </p:txBody>
      </p:sp>
      <p:sp>
        <p:nvSpPr>
          <p:cNvPr id="3" name="Platshållare för innehåll 2">
            <a:extLst>
              <a:ext uri="{FF2B5EF4-FFF2-40B4-BE49-F238E27FC236}">
                <a16:creationId xmlns:a16="http://schemas.microsoft.com/office/drawing/2014/main" id="{EDFF181B-5633-438B-B3D2-D49AC96D1D37}"/>
              </a:ext>
            </a:extLst>
          </p:cNvPr>
          <p:cNvSpPr>
            <a:spLocks noGrp="1"/>
          </p:cNvSpPr>
          <p:nvPr>
            <p:ph idx="1"/>
          </p:nvPr>
        </p:nvSpPr>
        <p:spPr/>
        <p:txBody>
          <a:bodyPr/>
          <a:lstStyle/>
          <a:p>
            <a:r>
              <a:rPr lang="sv-SE" dirty="0"/>
              <a:t>Spelfördelare</a:t>
            </a:r>
          </a:p>
          <a:p>
            <a:endParaRPr lang="sv-SE" dirty="0"/>
          </a:p>
          <a:p>
            <a:r>
              <a:rPr lang="sv-SE" dirty="0"/>
              <a:t>Hitta fria ytor</a:t>
            </a:r>
          </a:p>
          <a:p>
            <a:endParaRPr lang="sv-SE" dirty="0"/>
          </a:p>
          <a:p>
            <a:r>
              <a:rPr lang="sv-SE" dirty="0"/>
              <a:t>Dra med mittback eller gå ifrån</a:t>
            </a:r>
          </a:p>
          <a:p>
            <a:endParaRPr lang="sv-SE" dirty="0"/>
          </a:p>
          <a:p>
            <a:r>
              <a:rPr lang="sv-SE" dirty="0" err="1"/>
              <a:t>Boxspel</a:t>
            </a:r>
            <a:endParaRPr lang="sv-SE" dirty="0"/>
          </a:p>
        </p:txBody>
      </p:sp>
      <p:pic>
        <p:nvPicPr>
          <p:cNvPr id="4" name="Bildobjekt 3" descr="En bild som visar Grafik, logotyp, symbol, skiss&#10;&#10;Automatiskt genererad beskrivning">
            <a:extLst>
              <a:ext uri="{FF2B5EF4-FFF2-40B4-BE49-F238E27FC236}">
                <a16:creationId xmlns:a16="http://schemas.microsoft.com/office/drawing/2014/main" id="{D5D768B5-72CF-02D9-0CE7-ED1CE63664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238747497"/>
      </p:ext>
    </p:extLst>
  </p:cSld>
  <p:clrMapOvr>
    <a:masterClrMapping/>
  </p:clrMapOvr>
  <p:extLst>
    <p:ext uri="{6950BFC3-D8DA-4A85-94F7-54DA5524770B}">
      <p188:commentRel xmlns:p188="http://schemas.microsoft.com/office/powerpoint/2018/8/main" r:id="rId3"/>
    </p:ext>
  </p:extLs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422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4064787" y="56911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306711" y="27008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500358" y="416829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322022" y="159461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4522678" y="203250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447082" y="145122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841423" y="305997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7520612" y="266713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sp>
        <p:nvSpPr>
          <p:cNvPr id="14" name="Ellips 13">
            <a:extLst>
              <a:ext uri="{FF2B5EF4-FFF2-40B4-BE49-F238E27FC236}">
                <a16:creationId xmlns:a16="http://schemas.microsoft.com/office/drawing/2014/main" id="{5DAF0F17-DD88-4CDE-9DEB-193CC4B73FAE}"/>
              </a:ext>
            </a:extLst>
          </p:cNvPr>
          <p:cNvSpPr/>
          <p:nvPr/>
        </p:nvSpPr>
        <p:spPr>
          <a:xfrm>
            <a:off x="5088690" y="13781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906125" y="394169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233600" y="171581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5526158" y="332228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071800" y="69694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467051" y="338719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300916" y="169068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7429575" y="432866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562665" y="365990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454095" y="142580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858237" y="242327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656113" y="427919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3655713" y="2706486"/>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30" name="Rak pilkoppling 29">
            <a:extLst>
              <a:ext uri="{FF2B5EF4-FFF2-40B4-BE49-F238E27FC236}">
                <a16:creationId xmlns:a16="http://schemas.microsoft.com/office/drawing/2014/main" id="{5685C203-B770-421D-B88B-2145AD1A5774}"/>
              </a:ext>
            </a:extLst>
          </p:cNvPr>
          <p:cNvCxnSpPr>
            <a:cxnSpLocks/>
          </p:cNvCxnSpPr>
          <p:nvPr/>
        </p:nvCxnSpPr>
        <p:spPr>
          <a:xfrm flipH="1" flipV="1">
            <a:off x="6615894" y="2739852"/>
            <a:ext cx="887506" cy="84082"/>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3" name="Rak pilkoppling 32">
            <a:extLst>
              <a:ext uri="{FF2B5EF4-FFF2-40B4-BE49-F238E27FC236}">
                <a16:creationId xmlns:a16="http://schemas.microsoft.com/office/drawing/2014/main" id="{C85C3AC9-84C3-4CFE-B8FD-951D70AA2ECF}"/>
              </a:ext>
            </a:extLst>
          </p:cNvPr>
          <p:cNvCxnSpPr>
            <a:cxnSpLocks/>
          </p:cNvCxnSpPr>
          <p:nvPr/>
        </p:nvCxnSpPr>
        <p:spPr>
          <a:xfrm flipV="1">
            <a:off x="3918974" y="2718162"/>
            <a:ext cx="2389878" cy="124889"/>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31" name="Bildobjekt 30">
            <a:extLst>
              <a:ext uri="{FF2B5EF4-FFF2-40B4-BE49-F238E27FC236}">
                <a16:creationId xmlns:a16="http://schemas.microsoft.com/office/drawing/2014/main" id="{8882A4DF-642D-4983-A55B-C292069E548A}"/>
              </a:ext>
            </a:extLst>
          </p:cNvPr>
          <p:cNvPicPr>
            <a:picLocks noChangeAspect="1"/>
          </p:cNvPicPr>
          <p:nvPr/>
        </p:nvPicPr>
        <p:blipFill>
          <a:blip r:embed="rId5"/>
          <a:stretch>
            <a:fillRect/>
          </a:stretch>
        </p:blipFill>
        <p:spPr>
          <a:xfrm rot="5400000">
            <a:off x="5866199" y="2051690"/>
            <a:ext cx="1632313" cy="1393409"/>
          </a:xfrm>
          <a:prstGeom prst="rect">
            <a:avLst/>
          </a:prstGeom>
        </p:spPr>
      </p:pic>
    </p:spTree>
    <p:extLst>
      <p:ext uri="{BB962C8B-B14F-4D97-AF65-F5344CB8AC3E}">
        <p14:creationId xmlns:p14="http://schemas.microsoft.com/office/powerpoint/2010/main" val="2811550606"/>
      </p:ext>
    </p:extLst>
  </p:cSld>
  <p:clrMapOvr>
    <a:masterClrMapping/>
  </p:clrMapOvr>
  <p:extLst>
    <p:ext uri="{6950BFC3-D8DA-4A85-94F7-54DA5524770B}">
      <p188:commentRel xmlns:p188="http://schemas.microsoft.com/office/powerpoint/2018/8/main" r:id="rId3"/>
    </p:ext>
  </p:extLs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49706"/>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4064787" y="56911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306711" y="27008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500358" y="416829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322022" y="159461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4522678" y="203250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7067079" y="165737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841423" y="305997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088690" y="13781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7169529" y="380438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233600" y="171581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5526158" y="332228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071800" y="69694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467051" y="338719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300916" y="169068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7429575" y="432866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562665" y="365990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511417" y="159809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173792" y="263655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656113" y="427919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6308852" y="2554942"/>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32" name="Rak pilkoppling 31">
            <a:extLst>
              <a:ext uri="{FF2B5EF4-FFF2-40B4-BE49-F238E27FC236}">
                <a16:creationId xmlns:a16="http://schemas.microsoft.com/office/drawing/2014/main" id="{2E4610C8-10AD-44E0-A0B2-F50C9BBC45B2}"/>
              </a:ext>
            </a:extLst>
          </p:cNvPr>
          <p:cNvCxnSpPr>
            <a:cxnSpLocks/>
          </p:cNvCxnSpPr>
          <p:nvPr/>
        </p:nvCxnSpPr>
        <p:spPr>
          <a:xfrm flipV="1">
            <a:off x="7458052" y="1251240"/>
            <a:ext cx="609743" cy="506438"/>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Rak pilkoppling 33">
            <a:extLst>
              <a:ext uri="{FF2B5EF4-FFF2-40B4-BE49-F238E27FC236}">
                <a16:creationId xmlns:a16="http://schemas.microsoft.com/office/drawing/2014/main" id="{BC99A78F-E90D-4383-9DF0-B4BB61D8496C}"/>
              </a:ext>
            </a:extLst>
          </p:cNvPr>
          <p:cNvCxnSpPr>
            <a:cxnSpLocks/>
          </p:cNvCxnSpPr>
          <p:nvPr/>
        </p:nvCxnSpPr>
        <p:spPr>
          <a:xfrm>
            <a:off x="7384453" y="1853307"/>
            <a:ext cx="1301829" cy="557789"/>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5" name="Rak pilkoppling 34">
            <a:extLst>
              <a:ext uri="{FF2B5EF4-FFF2-40B4-BE49-F238E27FC236}">
                <a16:creationId xmlns:a16="http://schemas.microsoft.com/office/drawing/2014/main" id="{70F32C80-E18C-437E-9767-ED4A3A7E22F7}"/>
              </a:ext>
            </a:extLst>
          </p:cNvPr>
          <p:cNvCxnSpPr>
            <a:cxnSpLocks/>
          </p:cNvCxnSpPr>
          <p:nvPr/>
        </p:nvCxnSpPr>
        <p:spPr>
          <a:xfrm flipV="1">
            <a:off x="7562665" y="3297031"/>
            <a:ext cx="801810" cy="576299"/>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6" name="Rak pilkoppling 35">
            <a:extLst>
              <a:ext uri="{FF2B5EF4-FFF2-40B4-BE49-F238E27FC236}">
                <a16:creationId xmlns:a16="http://schemas.microsoft.com/office/drawing/2014/main" id="{F64D791F-E757-4BC6-A3BA-0834330C210B}"/>
              </a:ext>
            </a:extLst>
          </p:cNvPr>
          <p:cNvCxnSpPr>
            <a:cxnSpLocks/>
          </p:cNvCxnSpPr>
          <p:nvPr/>
        </p:nvCxnSpPr>
        <p:spPr>
          <a:xfrm>
            <a:off x="7639331" y="4086106"/>
            <a:ext cx="716441" cy="2907"/>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9" name="Rak pilkoppling 38">
            <a:extLst>
              <a:ext uri="{FF2B5EF4-FFF2-40B4-BE49-F238E27FC236}">
                <a16:creationId xmlns:a16="http://schemas.microsoft.com/office/drawing/2014/main" id="{89DFAE08-D473-4653-A805-ED85B1D27CE0}"/>
              </a:ext>
            </a:extLst>
          </p:cNvPr>
          <p:cNvCxnSpPr>
            <a:cxnSpLocks/>
          </p:cNvCxnSpPr>
          <p:nvPr/>
        </p:nvCxnSpPr>
        <p:spPr>
          <a:xfrm>
            <a:off x="7691862" y="4279191"/>
            <a:ext cx="687010" cy="641510"/>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3" name="Ellips 32">
            <a:extLst>
              <a:ext uri="{FF2B5EF4-FFF2-40B4-BE49-F238E27FC236}">
                <a16:creationId xmlns:a16="http://schemas.microsoft.com/office/drawing/2014/main" id="{2B0F5C3F-58F1-4C3F-B746-67B8C00D018C}"/>
              </a:ext>
            </a:extLst>
          </p:cNvPr>
          <p:cNvSpPr/>
          <p:nvPr/>
        </p:nvSpPr>
        <p:spPr>
          <a:xfrm>
            <a:off x="5981353" y="241302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spTree>
    <p:extLst>
      <p:ext uri="{BB962C8B-B14F-4D97-AF65-F5344CB8AC3E}">
        <p14:creationId xmlns:p14="http://schemas.microsoft.com/office/powerpoint/2010/main" val="21429196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6422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4064787" y="56911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306711" y="27008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500358" y="416829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322022" y="159461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4522678" y="203250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7899448" y="198776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841423" y="305997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088690" y="13781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7577982" y="396255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233600" y="171581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5526158" y="332228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071800" y="69694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467051" y="338719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300916" y="169068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7699739" y="433202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670027" y="360386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454095" y="142580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622907" y="265528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656113" y="427919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8145938" y="227588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35" name="Rak pilkoppling 34">
            <a:extLst>
              <a:ext uri="{FF2B5EF4-FFF2-40B4-BE49-F238E27FC236}">
                <a16:creationId xmlns:a16="http://schemas.microsoft.com/office/drawing/2014/main" id="{70F32C80-E18C-437E-9767-ED4A3A7E22F7}"/>
              </a:ext>
            </a:extLst>
          </p:cNvPr>
          <p:cNvCxnSpPr>
            <a:cxnSpLocks/>
          </p:cNvCxnSpPr>
          <p:nvPr/>
        </p:nvCxnSpPr>
        <p:spPr>
          <a:xfrm flipV="1">
            <a:off x="7913924" y="3807649"/>
            <a:ext cx="937393" cy="360648"/>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0" name="Rak pilkoppling 29">
            <a:extLst>
              <a:ext uri="{FF2B5EF4-FFF2-40B4-BE49-F238E27FC236}">
                <a16:creationId xmlns:a16="http://schemas.microsoft.com/office/drawing/2014/main" id="{91D7723F-C34A-42D4-87A5-DC4E89D64FFD}"/>
              </a:ext>
            </a:extLst>
          </p:cNvPr>
          <p:cNvCxnSpPr>
            <a:cxnSpLocks/>
          </p:cNvCxnSpPr>
          <p:nvPr/>
        </p:nvCxnSpPr>
        <p:spPr>
          <a:xfrm>
            <a:off x="6466070" y="2869706"/>
            <a:ext cx="1402481" cy="168813"/>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1" name="Ellips 30">
            <a:extLst>
              <a:ext uri="{FF2B5EF4-FFF2-40B4-BE49-F238E27FC236}">
                <a16:creationId xmlns:a16="http://schemas.microsoft.com/office/drawing/2014/main" id="{DD90CBD4-DEEA-4E0B-B2BA-9BF1EB4BAE25}"/>
              </a:ext>
            </a:extLst>
          </p:cNvPr>
          <p:cNvSpPr/>
          <p:nvPr/>
        </p:nvSpPr>
        <p:spPr>
          <a:xfrm>
            <a:off x="6128445" y="258183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spTree>
    <p:extLst>
      <p:ext uri="{BB962C8B-B14F-4D97-AF65-F5344CB8AC3E}">
        <p14:creationId xmlns:p14="http://schemas.microsoft.com/office/powerpoint/2010/main" val="28866131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422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4064787" y="56911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306711" y="27008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500358" y="416829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322022" y="159461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4522678" y="203250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447082" y="145122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841423" y="305997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088690" y="13781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906125" y="394169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233600" y="171581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5526158" y="332228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071800" y="69694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467051" y="338719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300916" y="169068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7429575" y="432866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562665" y="365990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454095" y="142580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791720" y="250648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656113" y="427919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3763958" y="267983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33" name="Rak pilkoppling 32">
            <a:extLst>
              <a:ext uri="{FF2B5EF4-FFF2-40B4-BE49-F238E27FC236}">
                <a16:creationId xmlns:a16="http://schemas.microsoft.com/office/drawing/2014/main" id="{C85C3AC9-84C3-4CFE-B8FD-951D70AA2ECF}"/>
              </a:ext>
            </a:extLst>
          </p:cNvPr>
          <p:cNvCxnSpPr>
            <a:cxnSpLocks/>
          </p:cNvCxnSpPr>
          <p:nvPr/>
        </p:nvCxnSpPr>
        <p:spPr>
          <a:xfrm flipV="1">
            <a:off x="3918974" y="2718162"/>
            <a:ext cx="2389878" cy="124889"/>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Rak pilkoppling 30">
            <a:extLst>
              <a:ext uri="{FF2B5EF4-FFF2-40B4-BE49-F238E27FC236}">
                <a16:creationId xmlns:a16="http://schemas.microsoft.com/office/drawing/2014/main" id="{2D2A89A8-2C85-42AA-BA4F-BAAC03BAC27F}"/>
              </a:ext>
            </a:extLst>
          </p:cNvPr>
          <p:cNvCxnSpPr>
            <a:cxnSpLocks/>
          </p:cNvCxnSpPr>
          <p:nvPr/>
        </p:nvCxnSpPr>
        <p:spPr>
          <a:xfrm flipH="1">
            <a:off x="6447082" y="2729656"/>
            <a:ext cx="872151" cy="0"/>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0" name="Ellips 29">
            <a:extLst>
              <a:ext uri="{FF2B5EF4-FFF2-40B4-BE49-F238E27FC236}">
                <a16:creationId xmlns:a16="http://schemas.microsoft.com/office/drawing/2014/main" id="{2F1304FC-0460-40A7-A4CC-9D9BCCCC2DC6}"/>
              </a:ext>
            </a:extLst>
          </p:cNvPr>
          <p:cNvSpPr/>
          <p:nvPr/>
        </p:nvSpPr>
        <p:spPr>
          <a:xfrm>
            <a:off x="7411730" y="25343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spTree>
    <p:extLst>
      <p:ext uri="{BB962C8B-B14F-4D97-AF65-F5344CB8AC3E}">
        <p14:creationId xmlns:p14="http://schemas.microsoft.com/office/powerpoint/2010/main" val="272960795"/>
      </p:ext>
    </p:extLst>
  </p:cSld>
  <p:clrMapOvr>
    <a:masterClrMapping/>
  </p:clrMapOvr>
  <p:extLst>
    <p:ext uri="{6950BFC3-D8DA-4A85-94F7-54DA5524770B}">
      <p188:commentRel xmlns:p188="http://schemas.microsoft.com/office/powerpoint/2018/8/main" r:id="rId3"/>
    </p:ext>
  </p:extLs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422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4064787" y="56911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306711" y="27008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500358" y="416829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322022" y="159461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5045508" y="224808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686545" y="142308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841423" y="305997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088690" y="13781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855357" y="367753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233600" y="171581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5526158" y="332228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071800" y="69694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467051" y="338719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300916" y="169068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7429575" y="432866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337362" y="357192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312971" y="175281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784707" y="259186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656113" y="427919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6182680" y="249563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30" name="Rak pilkoppling 29">
            <a:extLst>
              <a:ext uri="{FF2B5EF4-FFF2-40B4-BE49-F238E27FC236}">
                <a16:creationId xmlns:a16="http://schemas.microsoft.com/office/drawing/2014/main" id="{818E15D3-7B73-4442-95BC-ED4A961D1442}"/>
              </a:ext>
            </a:extLst>
          </p:cNvPr>
          <p:cNvCxnSpPr>
            <a:cxnSpLocks/>
          </p:cNvCxnSpPr>
          <p:nvPr/>
        </p:nvCxnSpPr>
        <p:spPr>
          <a:xfrm flipH="1" flipV="1">
            <a:off x="5532608" y="2475604"/>
            <a:ext cx="563392" cy="56477"/>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Rak pilkoppling 33">
            <a:extLst>
              <a:ext uri="{FF2B5EF4-FFF2-40B4-BE49-F238E27FC236}">
                <a16:creationId xmlns:a16="http://schemas.microsoft.com/office/drawing/2014/main" id="{EC2E2E19-522F-4950-85AC-855027078C25}"/>
              </a:ext>
            </a:extLst>
          </p:cNvPr>
          <p:cNvCxnSpPr>
            <a:cxnSpLocks/>
          </p:cNvCxnSpPr>
          <p:nvPr/>
        </p:nvCxnSpPr>
        <p:spPr>
          <a:xfrm>
            <a:off x="6987818" y="1728721"/>
            <a:ext cx="687169" cy="641373"/>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7" name="Rak pilkoppling 36">
            <a:extLst>
              <a:ext uri="{FF2B5EF4-FFF2-40B4-BE49-F238E27FC236}">
                <a16:creationId xmlns:a16="http://schemas.microsoft.com/office/drawing/2014/main" id="{C5A6BC02-7621-454B-8B1D-65CB1FE151FF}"/>
              </a:ext>
            </a:extLst>
          </p:cNvPr>
          <p:cNvCxnSpPr>
            <a:cxnSpLocks/>
          </p:cNvCxnSpPr>
          <p:nvPr/>
        </p:nvCxnSpPr>
        <p:spPr>
          <a:xfrm flipV="1">
            <a:off x="6953519" y="1034566"/>
            <a:ext cx="956767" cy="369505"/>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9" name="Rak pilkoppling 38">
            <a:extLst>
              <a:ext uri="{FF2B5EF4-FFF2-40B4-BE49-F238E27FC236}">
                <a16:creationId xmlns:a16="http://schemas.microsoft.com/office/drawing/2014/main" id="{246AE47C-31CC-49BF-B2A3-B89ACC1A918F}"/>
              </a:ext>
            </a:extLst>
          </p:cNvPr>
          <p:cNvCxnSpPr>
            <a:cxnSpLocks/>
          </p:cNvCxnSpPr>
          <p:nvPr/>
        </p:nvCxnSpPr>
        <p:spPr>
          <a:xfrm flipV="1">
            <a:off x="7254802" y="3387197"/>
            <a:ext cx="655484" cy="477352"/>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3" name="Ellips 32">
            <a:extLst>
              <a:ext uri="{FF2B5EF4-FFF2-40B4-BE49-F238E27FC236}">
                <a16:creationId xmlns:a16="http://schemas.microsoft.com/office/drawing/2014/main" id="{02862052-31D4-4AB7-AD67-24D78D0954E2}"/>
              </a:ext>
            </a:extLst>
          </p:cNvPr>
          <p:cNvSpPr/>
          <p:nvPr/>
        </p:nvSpPr>
        <p:spPr>
          <a:xfrm>
            <a:off x="6410550" y="246105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spTree>
    <p:extLst>
      <p:ext uri="{BB962C8B-B14F-4D97-AF65-F5344CB8AC3E}">
        <p14:creationId xmlns:p14="http://schemas.microsoft.com/office/powerpoint/2010/main" val="32754948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2669780" y="-266422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4064787" y="56911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306711" y="27008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500358" y="416829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322022" y="159461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5045508" y="224808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686545" y="142308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841423" y="305997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088690" y="13781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855357" y="367753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233600" y="171581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5526158" y="332228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071800" y="69694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467051" y="338719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300916" y="169068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7429575" y="432866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337362" y="357192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312971" y="175281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784707" y="259186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656113" y="427919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5441473" y="2368861"/>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34" name="Rak pilkoppling 33">
            <a:extLst>
              <a:ext uri="{FF2B5EF4-FFF2-40B4-BE49-F238E27FC236}">
                <a16:creationId xmlns:a16="http://schemas.microsoft.com/office/drawing/2014/main" id="{EC2E2E19-522F-4950-85AC-855027078C25}"/>
              </a:ext>
            </a:extLst>
          </p:cNvPr>
          <p:cNvCxnSpPr>
            <a:cxnSpLocks/>
          </p:cNvCxnSpPr>
          <p:nvPr/>
        </p:nvCxnSpPr>
        <p:spPr>
          <a:xfrm>
            <a:off x="6987818" y="1728721"/>
            <a:ext cx="687169" cy="641373"/>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9" name="Rak pilkoppling 38">
            <a:extLst>
              <a:ext uri="{FF2B5EF4-FFF2-40B4-BE49-F238E27FC236}">
                <a16:creationId xmlns:a16="http://schemas.microsoft.com/office/drawing/2014/main" id="{246AE47C-31CC-49BF-B2A3-B89ACC1A918F}"/>
              </a:ext>
            </a:extLst>
          </p:cNvPr>
          <p:cNvCxnSpPr>
            <a:cxnSpLocks/>
          </p:cNvCxnSpPr>
          <p:nvPr/>
        </p:nvCxnSpPr>
        <p:spPr>
          <a:xfrm flipV="1">
            <a:off x="7254802" y="3387197"/>
            <a:ext cx="655484" cy="477352"/>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0" name="Ellips 29">
            <a:extLst>
              <a:ext uri="{FF2B5EF4-FFF2-40B4-BE49-F238E27FC236}">
                <a16:creationId xmlns:a16="http://schemas.microsoft.com/office/drawing/2014/main" id="{9FD85EE2-0CF4-40BE-A2BC-2C396311CE51}"/>
              </a:ext>
            </a:extLst>
          </p:cNvPr>
          <p:cNvSpPr/>
          <p:nvPr/>
        </p:nvSpPr>
        <p:spPr>
          <a:xfrm>
            <a:off x="6399446" y="248596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spTree>
    <p:extLst>
      <p:ext uri="{BB962C8B-B14F-4D97-AF65-F5344CB8AC3E}">
        <p14:creationId xmlns:p14="http://schemas.microsoft.com/office/powerpoint/2010/main" val="3025097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422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4064787" y="56911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306711" y="27008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500358" y="416829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322022" y="159461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5045508" y="224808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7560023" y="236326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841423" y="305997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088690" y="13781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7429574" y="334219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233600" y="171581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5526158" y="332228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071800" y="69694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467051" y="338719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300916" y="169068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7429575" y="432866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337362" y="357192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312971" y="175281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7085989" y="278839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656113" y="427919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7897648" y="253208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8" name="Ellips 27">
            <a:extLst>
              <a:ext uri="{FF2B5EF4-FFF2-40B4-BE49-F238E27FC236}">
                <a16:creationId xmlns:a16="http://schemas.microsoft.com/office/drawing/2014/main" id="{841AAF42-50B6-4DF7-A7EB-EA7ACF73EF72}"/>
              </a:ext>
            </a:extLst>
          </p:cNvPr>
          <p:cNvSpPr/>
          <p:nvPr/>
        </p:nvSpPr>
        <p:spPr>
          <a:xfrm>
            <a:off x="6820313" y="257222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spTree>
    <p:extLst>
      <p:ext uri="{BB962C8B-B14F-4D97-AF65-F5344CB8AC3E}">
        <p14:creationId xmlns:p14="http://schemas.microsoft.com/office/powerpoint/2010/main" val="2342406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48188-A66B-63F6-9651-AD1CD8B9D7B6}"/>
              </a:ext>
            </a:extLst>
          </p:cNvPr>
          <p:cNvSpPr>
            <a:spLocks noGrp="1"/>
          </p:cNvSpPr>
          <p:nvPr>
            <p:ph type="title"/>
          </p:nvPr>
        </p:nvSpPr>
        <p:spPr>
          <a:xfrm>
            <a:off x="913795" y="410902"/>
            <a:ext cx="10353762" cy="970450"/>
          </a:xfrm>
        </p:spPr>
        <p:txBody>
          <a:bodyPr/>
          <a:lstStyle/>
          <a:p>
            <a:r>
              <a:rPr lang="sv-SE" b="1" dirty="0"/>
              <a:t>Träningsmatcher</a:t>
            </a:r>
          </a:p>
        </p:txBody>
      </p:sp>
      <p:sp>
        <p:nvSpPr>
          <p:cNvPr id="3" name="Platshållare för innehåll 2">
            <a:extLst>
              <a:ext uri="{FF2B5EF4-FFF2-40B4-BE49-F238E27FC236}">
                <a16:creationId xmlns:a16="http://schemas.microsoft.com/office/drawing/2014/main" id="{766DD6A3-F907-80E1-701E-9554D6C2EE6C}"/>
              </a:ext>
            </a:extLst>
          </p:cNvPr>
          <p:cNvSpPr>
            <a:spLocks noGrp="1"/>
          </p:cNvSpPr>
          <p:nvPr>
            <p:ph idx="1"/>
          </p:nvPr>
        </p:nvSpPr>
        <p:spPr/>
        <p:txBody>
          <a:bodyPr/>
          <a:lstStyle/>
          <a:p>
            <a:pPr marL="36900" indent="0">
              <a:buNone/>
            </a:pPr>
            <a:r>
              <a:rPr lang="sv-SE" b="1" dirty="0">
                <a:solidFill>
                  <a:srgbClr val="FF0000"/>
                </a:solidFill>
                <a:effectLst/>
              </a:rPr>
              <a:t>Datum				Motståndare					Plats				Matchstart</a:t>
            </a:r>
          </a:p>
          <a:p>
            <a:pPr marL="36900" indent="0">
              <a:buNone/>
            </a:pPr>
            <a:endParaRPr lang="sv-SE" dirty="0"/>
          </a:p>
          <a:p>
            <a:pPr marL="36900" indent="0">
              <a:buNone/>
            </a:pPr>
            <a:r>
              <a:rPr lang="sv-SE" dirty="0"/>
              <a:t>15 Februari			Gripenbergs BK					Jordbrovallen		11:15</a:t>
            </a:r>
          </a:p>
          <a:p>
            <a:pPr marL="36900" indent="0">
              <a:buNone/>
            </a:pPr>
            <a:endParaRPr lang="sv-SE" dirty="0"/>
          </a:p>
          <a:p>
            <a:pPr marL="36900" indent="0">
              <a:buNone/>
            </a:pPr>
            <a:endParaRPr lang="sv-SE" dirty="0"/>
          </a:p>
          <a:p>
            <a:pPr marL="36900" indent="0">
              <a:buNone/>
            </a:pPr>
            <a:r>
              <a:rPr lang="sv-SE" dirty="0"/>
              <a:t>2 mars				Ekhagens IF						Jordbrovallen		13:00</a:t>
            </a:r>
          </a:p>
          <a:p>
            <a:pPr marL="36900" indent="0">
              <a:buNone/>
            </a:pPr>
            <a:endParaRPr lang="sv-SE" dirty="0"/>
          </a:p>
          <a:p>
            <a:pPr marL="36900" indent="0">
              <a:buNone/>
            </a:pPr>
            <a:endParaRPr lang="sv-SE" dirty="0"/>
          </a:p>
          <a:p>
            <a:pPr marL="36900" indent="0">
              <a:buNone/>
            </a:pPr>
            <a:r>
              <a:rPr lang="sv-SE" dirty="0"/>
              <a:t>8 mars				Rås LB ( Bredaryd Lanna)		Jordbrovallen		11:15</a:t>
            </a:r>
          </a:p>
          <a:p>
            <a:pPr marL="36900" indent="0">
              <a:buNone/>
            </a:pPr>
            <a:endParaRPr lang="sv-SE" dirty="0"/>
          </a:p>
        </p:txBody>
      </p:sp>
      <p:pic>
        <p:nvPicPr>
          <p:cNvPr id="4" name="Bildobjekt 3" descr="En bild som visar fotboll, boll, sportutrustning&#10;&#10;Automatiskt genererad beskrivning">
            <a:extLst>
              <a:ext uri="{FF2B5EF4-FFF2-40B4-BE49-F238E27FC236}">
                <a16:creationId xmlns:a16="http://schemas.microsoft.com/office/drawing/2014/main" id="{1031B7DA-52E4-A075-D168-F20A952B9F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0726" y="2325912"/>
            <a:ext cx="816832" cy="1025789"/>
          </a:xfrm>
          <a:prstGeom prst="rect">
            <a:avLst/>
          </a:prstGeom>
        </p:spPr>
      </p:pic>
      <p:pic>
        <p:nvPicPr>
          <p:cNvPr id="5" name="Bildobjekt 4" descr="En bild som visar symbol, logotyp, Grafik, Teckensnitt&#10;&#10;Automatiskt genererad beskrivning">
            <a:extLst>
              <a:ext uri="{FF2B5EF4-FFF2-40B4-BE49-F238E27FC236}">
                <a16:creationId xmlns:a16="http://schemas.microsoft.com/office/drawing/2014/main" id="{949F72C1-6469-431F-D9BA-DA95FBE653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0725" y="3623822"/>
            <a:ext cx="878385" cy="948655"/>
          </a:xfrm>
          <a:prstGeom prst="rect">
            <a:avLst/>
          </a:prstGeom>
        </p:spPr>
      </p:pic>
      <p:pic>
        <p:nvPicPr>
          <p:cNvPr id="6" name="Bildobjekt 5" descr="En bild som visar cirkel, symbol, logotyp, emblem&#10;&#10;Automatiskt genererad beskrivning">
            <a:extLst>
              <a:ext uri="{FF2B5EF4-FFF2-40B4-BE49-F238E27FC236}">
                <a16:creationId xmlns:a16="http://schemas.microsoft.com/office/drawing/2014/main" id="{4E3CA2D7-5E88-CD1F-EA4D-E89A20DF40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50726" y="5101645"/>
            <a:ext cx="878385" cy="841954"/>
          </a:xfrm>
          <a:prstGeom prst="rect">
            <a:avLst/>
          </a:prstGeom>
        </p:spPr>
      </p:pic>
      <p:pic>
        <p:nvPicPr>
          <p:cNvPr id="7" name="Bildobjekt 6" descr="En bild som visar Grafik, logotyp, symbol, skiss&#10;&#10;Automatiskt genererad beskrivning">
            <a:extLst>
              <a:ext uri="{FF2B5EF4-FFF2-40B4-BE49-F238E27FC236}">
                <a16:creationId xmlns:a16="http://schemas.microsoft.com/office/drawing/2014/main" id="{07A5B3DF-7A8F-4C25-677D-54D90BE826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6924973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6422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4064787" y="56911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306711" y="27008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500358" y="416829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322022" y="159461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5045508" y="224808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686545" y="142308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841423" y="305997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088690" y="13781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855357" y="367753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233600" y="171581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5526158" y="332228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071800" y="69694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467051" y="338719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300916" y="169068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7429575" y="432866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337362" y="357192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312971" y="175281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784707" y="259186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656113" y="427919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5441473" y="2368861"/>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34" name="Rak pilkoppling 33">
            <a:extLst>
              <a:ext uri="{FF2B5EF4-FFF2-40B4-BE49-F238E27FC236}">
                <a16:creationId xmlns:a16="http://schemas.microsoft.com/office/drawing/2014/main" id="{EC2E2E19-522F-4950-85AC-855027078C25}"/>
              </a:ext>
            </a:extLst>
          </p:cNvPr>
          <p:cNvCxnSpPr>
            <a:cxnSpLocks/>
          </p:cNvCxnSpPr>
          <p:nvPr/>
        </p:nvCxnSpPr>
        <p:spPr>
          <a:xfrm flipV="1">
            <a:off x="7078211" y="1195490"/>
            <a:ext cx="832075" cy="338056"/>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9" name="Rak pilkoppling 38">
            <a:extLst>
              <a:ext uri="{FF2B5EF4-FFF2-40B4-BE49-F238E27FC236}">
                <a16:creationId xmlns:a16="http://schemas.microsoft.com/office/drawing/2014/main" id="{246AE47C-31CC-49BF-B2A3-B89ACC1A918F}"/>
              </a:ext>
            </a:extLst>
          </p:cNvPr>
          <p:cNvCxnSpPr>
            <a:cxnSpLocks/>
          </p:cNvCxnSpPr>
          <p:nvPr/>
        </p:nvCxnSpPr>
        <p:spPr>
          <a:xfrm flipV="1">
            <a:off x="7254802" y="3387197"/>
            <a:ext cx="655484" cy="477352"/>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Rak pilkoppling 30">
            <a:extLst>
              <a:ext uri="{FF2B5EF4-FFF2-40B4-BE49-F238E27FC236}">
                <a16:creationId xmlns:a16="http://schemas.microsoft.com/office/drawing/2014/main" id="{C6CF713C-CC74-4390-B8AB-BE3D3852C9DE}"/>
              </a:ext>
            </a:extLst>
          </p:cNvPr>
          <p:cNvCxnSpPr>
            <a:cxnSpLocks/>
          </p:cNvCxnSpPr>
          <p:nvPr/>
        </p:nvCxnSpPr>
        <p:spPr>
          <a:xfrm flipV="1">
            <a:off x="6808869" y="2687537"/>
            <a:ext cx="874890" cy="12620"/>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3" name="Ellips 32">
            <a:extLst>
              <a:ext uri="{FF2B5EF4-FFF2-40B4-BE49-F238E27FC236}">
                <a16:creationId xmlns:a16="http://schemas.microsoft.com/office/drawing/2014/main" id="{391F4419-FAFC-4D4A-98AB-121EEBFDB60C}"/>
              </a:ext>
            </a:extLst>
          </p:cNvPr>
          <p:cNvSpPr/>
          <p:nvPr/>
        </p:nvSpPr>
        <p:spPr>
          <a:xfrm>
            <a:off x="6447082" y="24947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spTree>
    <p:extLst>
      <p:ext uri="{BB962C8B-B14F-4D97-AF65-F5344CB8AC3E}">
        <p14:creationId xmlns:p14="http://schemas.microsoft.com/office/powerpoint/2010/main" val="12311568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6422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4064787" y="56911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3306711" y="27008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3500358" y="416829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3322022" y="159461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5045508" y="224808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686545" y="142308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841423" y="305997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5088690" y="13781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855357" y="367753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4233600" y="171581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5526158" y="332228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5071800" y="69694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4467051" y="338719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5300916" y="169068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7429575" y="432866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7337362" y="357192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7312971" y="175281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6784707" y="259186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4656113" y="427919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7879706" y="1104801"/>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39" name="Rak pilkoppling 38">
            <a:extLst>
              <a:ext uri="{FF2B5EF4-FFF2-40B4-BE49-F238E27FC236}">
                <a16:creationId xmlns:a16="http://schemas.microsoft.com/office/drawing/2014/main" id="{246AE47C-31CC-49BF-B2A3-B89ACC1A918F}"/>
              </a:ext>
            </a:extLst>
          </p:cNvPr>
          <p:cNvCxnSpPr>
            <a:cxnSpLocks/>
          </p:cNvCxnSpPr>
          <p:nvPr/>
        </p:nvCxnSpPr>
        <p:spPr>
          <a:xfrm flipV="1">
            <a:off x="7254802" y="3387197"/>
            <a:ext cx="655484" cy="477352"/>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Rak pilkoppling 31">
            <a:extLst>
              <a:ext uri="{FF2B5EF4-FFF2-40B4-BE49-F238E27FC236}">
                <a16:creationId xmlns:a16="http://schemas.microsoft.com/office/drawing/2014/main" id="{0B972B7F-9486-4C39-9F58-B5DF7C95B428}"/>
              </a:ext>
            </a:extLst>
          </p:cNvPr>
          <p:cNvCxnSpPr>
            <a:cxnSpLocks/>
          </p:cNvCxnSpPr>
          <p:nvPr/>
        </p:nvCxnSpPr>
        <p:spPr>
          <a:xfrm flipV="1">
            <a:off x="7078211" y="1195490"/>
            <a:ext cx="832075" cy="338056"/>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3" name="Rak pilkoppling 32">
            <a:extLst>
              <a:ext uri="{FF2B5EF4-FFF2-40B4-BE49-F238E27FC236}">
                <a16:creationId xmlns:a16="http://schemas.microsoft.com/office/drawing/2014/main" id="{F90EE5CC-78F7-4827-BA37-C263DF7195B8}"/>
              </a:ext>
            </a:extLst>
          </p:cNvPr>
          <p:cNvCxnSpPr>
            <a:cxnSpLocks/>
          </p:cNvCxnSpPr>
          <p:nvPr/>
        </p:nvCxnSpPr>
        <p:spPr>
          <a:xfrm flipV="1">
            <a:off x="6808869" y="2687537"/>
            <a:ext cx="874890" cy="12620"/>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5" name="Ellips 34">
            <a:extLst>
              <a:ext uri="{FF2B5EF4-FFF2-40B4-BE49-F238E27FC236}">
                <a16:creationId xmlns:a16="http://schemas.microsoft.com/office/drawing/2014/main" id="{BB112458-16D7-4B11-88B9-49457B06C160}"/>
              </a:ext>
            </a:extLst>
          </p:cNvPr>
          <p:cNvSpPr/>
          <p:nvPr/>
        </p:nvSpPr>
        <p:spPr>
          <a:xfrm>
            <a:off x="6435001" y="24947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spTree>
    <p:extLst>
      <p:ext uri="{BB962C8B-B14F-4D97-AF65-F5344CB8AC3E}">
        <p14:creationId xmlns:p14="http://schemas.microsoft.com/office/powerpoint/2010/main" val="349661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6422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6741389" y="154023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4775948" y="335795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5398653" y="456737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5113573" y="241302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6613423" y="255024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5422122" y="105298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6177081" y="342900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8705633" y="90578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9011625" y="395154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5838681" y="258183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403764" y="328110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7010671" y="89569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6176306" y="411515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6982190" y="201827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9234601" y="420649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9015728" y="344409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9047634" y="159237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9180437" y="271905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6624535" y="457024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9319905" y="111388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5" name="Ellips 34">
            <a:extLst>
              <a:ext uri="{FF2B5EF4-FFF2-40B4-BE49-F238E27FC236}">
                <a16:creationId xmlns:a16="http://schemas.microsoft.com/office/drawing/2014/main" id="{BB112458-16D7-4B11-88B9-49457B06C160}"/>
              </a:ext>
            </a:extLst>
          </p:cNvPr>
          <p:cNvSpPr/>
          <p:nvPr/>
        </p:nvSpPr>
        <p:spPr>
          <a:xfrm>
            <a:off x="9242227" y="302033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pic>
        <p:nvPicPr>
          <p:cNvPr id="3" name="Bildobjekt 2">
            <a:extLst>
              <a:ext uri="{FF2B5EF4-FFF2-40B4-BE49-F238E27FC236}">
                <a16:creationId xmlns:a16="http://schemas.microsoft.com/office/drawing/2014/main" id="{BD7E5908-CC14-5454-924E-A66A4FBB7236}"/>
              </a:ext>
            </a:extLst>
          </p:cNvPr>
          <p:cNvPicPr>
            <a:picLocks noChangeAspect="1"/>
          </p:cNvPicPr>
          <p:nvPr/>
        </p:nvPicPr>
        <p:blipFill>
          <a:blip r:embed="rId4"/>
          <a:stretch>
            <a:fillRect/>
          </a:stretch>
        </p:blipFill>
        <p:spPr>
          <a:xfrm rot="5400000">
            <a:off x="9503556" y="2665178"/>
            <a:ext cx="1632313" cy="1393409"/>
          </a:xfrm>
          <a:prstGeom prst="rect">
            <a:avLst/>
          </a:prstGeom>
        </p:spPr>
      </p:pic>
    </p:spTree>
    <p:extLst>
      <p:ext uri="{BB962C8B-B14F-4D97-AF65-F5344CB8AC3E}">
        <p14:creationId xmlns:p14="http://schemas.microsoft.com/office/powerpoint/2010/main" val="2857036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77208B-0B4E-496F-B8D8-8A42941BE05F}"/>
              </a:ext>
            </a:extLst>
          </p:cNvPr>
          <p:cNvSpPr>
            <a:spLocks noGrp="1"/>
          </p:cNvSpPr>
          <p:nvPr>
            <p:ph type="title"/>
          </p:nvPr>
        </p:nvSpPr>
        <p:spPr>
          <a:xfrm>
            <a:off x="4068098" y="739160"/>
            <a:ext cx="2838305" cy="1080938"/>
          </a:xfrm>
        </p:spPr>
        <p:txBody>
          <a:bodyPr/>
          <a:lstStyle/>
          <a:p>
            <a:r>
              <a:rPr lang="sv-SE" dirty="0"/>
              <a:t>Försvarsspel</a:t>
            </a:r>
          </a:p>
        </p:txBody>
      </p:sp>
      <p:sp>
        <p:nvSpPr>
          <p:cNvPr id="3" name="Platshållare för innehåll 2">
            <a:extLst>
              <a:ext uri="{FF2B5EF4-FFF2-40B4-BE49-F238E27FC236}">
                <a16:creationId xmlns:a16="http://schemas.microsoft.com/office/drawing/2014/main" id="{B06F0A47-CFC0-4978-A060-CBF3542C2E02}"/>
              </a:ext>
            </a:extLst>
          </p:cNvPr>
          <p:cNvSpPr>
            <a:spLocks noGrp="1"/>
          </p:cNvSpPr>
          <p:nvPr>
            <p:ph idx="1"/>
          </p:nvPr>
        </p:nvSpPr>
        <p:spPr/>
        <p:txBody>
          <a:bodyPr/>
          <a:lstStyle/>
          <a:p>
            <a:r>
              <a:rPr lang="sv-SE" dirty="0"/>
              <a:t>Pressa bollhållare runt mittplan</a:t>
            </a:r>
          </a:p>
          <a:p>
            <a:endParaRPr lang="sv-SE" dirty="0"/>
          </a:p>
          <a:p>
            <a:r>
              <a:rPr lang="sv-SE" dirty="0"/>
              <a:t>Hitta yta direkt när vi bryter boll för skapa kontring</a:t>
            </a:r>
          </a:p>
          <a:p>
            <a:endParaRPr lang="sv-SE" dirty="0"/>
          </a:p>
          <a:p>
            <a:r>
              <a:rPr lang="sv-SE" dirty="0"/>
              <a:t>Presspel vid motståndares planhalva</a:t>
            </a:r>
          </a:p>
          <a:p>
            <a:endParaRPr lang="sv-SE" dirty="0"/>
          </a:p>
          <a:p>
            <a:endParaRPr lang="sv-SE" dirty="0"/>
          </a:p>
        </p:txBody>
      </p:sp>
      <p:pic>
        <p:nvPicPr>
          <p:cNvPr id="4" name="Bildobjekt 3" descr="En bild som visar Grafik, logotyp, symbol, skiss&#10;&#10;Automatiskt genererad beskrivning">
            <a:extLst>
              <a:ext uri="{FF2B5EF4-FFF2-40B4-BE49-F238E27FC236}">
                <a16:creationId xmlns:a16="http://schemas.microsoft.com/office/drawing/2014/main" id="{0EC697F5-3FBF-35B4-CD18-9BC65D503D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37756072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6422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534889" y="134021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2428709" y="309853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428710" y="389436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374550" y="236801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3645643" y="196248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4828101" y="145088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3611532" y="335848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2766334" y="265357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5246634" y="425277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2558023" y="250303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3698159" y="307403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058547" y="92496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3075116" y="292256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868207" y="194808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5495651" y="507056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5656063" y="377261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5402332" y="112488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5664463" y="274776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3308019" y="502383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4704583" y="2074695"/>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33" name="Rak pilkoppling 32">
            <a:extLst>
              <a:ext uri="{FF2B5EF4-FFF2-40B4-BE49-F238E27FC236}">
                <a16:creationId xmlns:a16="http://schemas.microsoft.com/office/drawing/2014/main" id="{F90EE5CC-78F7-4827-BA37-C263DF7195B8}"/>
              </a:ext>
            </a:extLst>
          </p:cNvPr>
          <p:cNvCxnSpPr>
            <a:cxnSpLocks/>
          </p:cNvCxnSpPr>
          <p:nvPr/>
        </p:nvCxnSpPr>
        <p:spPr>
          <a:xfrm flipH="1" flipV="1">
            <a:off x="4996913" y="2363031"/>
            <a:ext cx="418534" cy="296589"/>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5" name="Ellips 34">
            <a:extLst>
              <a:ext uri="{FF2B5EF4-FFF2-40B4-BE49-F238E27FC236}">
                <a16:creationId xmlns:a16="http://schemas.microsoft.com/office/drawing/2014/main" id="{BB112458-16D7-4B11-88B9-49457B06C160}"/>
              </a:ext>
            </a:extLst>
          </p:cNvPr>
          <p:cNvSpPr/>
          <p:nvPr/>
        </p:nvSpPr>
        <p:spPr>
          <a:xfrm>
            <a:off x="5417250" y="253134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spTree>
    <p:extLst>
      <p:ext uri="{BB962C8B-B14F-4D97-AF65-F5344CB8AC3E}">
        <p14:creationId xmlns:p14="http://schemas.microsoft.com/office/powerpoint/2010/main" val="28265468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6422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534889" y="134021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2428709" y="309853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428710" y="389436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374550" y="236801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3645643" y="196248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4828101" y="145088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3645643" y="337269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2958438" y="265357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5246634" y="425277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2558023" y="250303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3751278" y="308421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058547" y="92496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3139206" y="290368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868207" y="194808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5495651" y="507056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5656063" y="377261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5402332" y="112488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5664463" y="274776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3308019" y="502383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4704583" y="2074695"/>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5" name="Ellips 34">
            <a:extLst>
              <a:ext uri="{FF2B5EF4-FFF2-40B4-BE49-F238E27FC236}">
                <a16:creationId xmlns:a16="http://schemas.microsoft.com/office/drawing/2014/main" id="{BB112458-16D7-4B11-88B9-49457B06C160}"/>
              </a:ext>
            </a:extLst>
          </p:cNvPr>
          <p:cNvSpPr/>
          <p:nvPr/>
        </p:nvSpPr>
        <p:spPr>
          <a:xfrm>
            <a:off x="5036404" y="229215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spTree>
    <p:extLst>
      <p:ext uri="{BB962C8B-B14F-4D97-AF65-F5344CB8AC3E}">
        <p14:creationId xmlns:p14="http://schemas.microsoft.com/office/powerpoint/2010/main" val="1387514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6422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534889" y="134021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2428709" y="309853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428710" y="389436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374550" y="236801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3645643" y="196248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4828101" y="145088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3517017" y="340772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3243928" y="251132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5246634" y="425277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2558023" y="250303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3685830" y="306575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058547" y="92496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3075116" y="292256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868207" y="194808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5495651" y="507056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5656063" y="377261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5402332" y="112488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5664463" y="274776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3308019" y="502383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3534821" y="268573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5" name="Ellips 34">
            <a:extLst>
              <a:ext uri="{FF2B5EF4-FFF2-40B4-BE49-F238E27FC236}">
                <a16:creationId xmlns:a16="http://schemas.microsoft.com/office/drawing/2014/main" id="{BB112458-16D7-4B11-88B9-49457B06C160}"/>
              </a:ext>
            </a:extLst>
          </p:cNvPr>
          <p:cNvSpPr/>
          <p:nvPr/>
        </p:nvSpPr>
        <p:spPr>
          <a:xfrm>
            <a:off x="5036404" y="229215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pic>
        <p:nvPicPr>
          <p:cNvPr id="28" name="Bildobjekt 27">
            <a:extLst>
              <a:ext uri="{FF2B5EF4-FFF2-40B4-BE49-F238E27FC236}">
                <a16:creationId xmlns:a16="http://schemas.microsoft.com/office/drawing/2014/main" id="{6616E55D-91A9-4D49-B63D-1AC4C15F3296}"/>
              </a:ext>
            </a:extLst>
          </p:cNvPr>
          <p:cNvPicPr>
            <a:picLocks noChangeAspect="1"/>
          </p:cNvPicPr>
          <p:nvPr/>
        </p:nvPicPr>
        <p:blipFill>
          <a:blip r:embed="rId4"/>
          <a:stretch>
            <a:fillRect/>
          </a:stretch>
        </p:blipFill>
        <p:spPr>
          <a:xfrm rot="5400000">
            <a:off x="4172759" y="2667717"/>
            <a:ext cx="1173588" cy="1001823"/>
          </a:xfrm>
          <a:prstGeom prst="rect">
            <a:avLst/>
          </a:prstGeom>
        </p:spPr>
      </p:pic>
      <p:cxnSp>
        <p:nvCxnSpPr>
          <p:cNvPr id="30" name="Rak pilkoppling 29">
            <a:extLst>
              <a:ext uri="{FF2B5EF4-FFF2-40B4-BE49-F238E27FC236}">
                <a16:creationId xmlns:a16="http://schemas.microsoft.com/office/drawing/2014/main" id="{878F1763-BEAA-44A7-99D2-E687C9B66C6D}"/>
              </a:ext>
            </a:extLst>
          </p:cNvPr>
          <p:cNvCxnSpPr>
            <a:cxnSpLocks/>
          </p:cNvCxnSpPr>
          <p:nvPr/>
        </p:nvCxnSpPr>
        <p:spPr>
          <a:xfrm flipH="1">
            <a:off x="4759553" y="2622984"/>
            <a:ext cx="337242" cy="545644"/>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7395403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6422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534889" y="134021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2428709" y="309853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428710" y="389436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374550" y="236801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3645643" y="196248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4828101" y="145088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3766439" y="350203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3243928" y="251132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5246634" y="425277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2558023" y="250303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3968176" y="334471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058547" y="92496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3075116" y="292256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4868207" y="194808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5495651" y="507056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5656063" y="377261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5402332" y="112488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5664463" y="2747761"/>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3308019" y="502383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4722778" y="3063529"/>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5" name="Ellips 34">
            <a:extLst>
              <a:ext uri="{FF2B5EF4-FFF2-40B4-BE49-F238E27FC236}">
                <a16:creationId xmlns:a16="http://schemas.microsoft.com/office/drawing/2014/main" id="{BB112458-16D7-4B11-88B9-49457B06C160}"/>
              </a:ext>
            </a:extLst>
          </p:cNvPr>
          <p:cNvSpPr/>
          <p:nvPr/>
        </p:nvSpPr>
        <p:spPr>
          <a:xfrm>
            <a:off x="4515662" y="31451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pic>
        <p:nvPicPr>
          <p:cNvPr id="28" name="Bildobjekt 27">
            <a:extLst>
              <a:ext uri="{FF2B5EF4-FFF2-40B4-BE49-F238E27FC236}">
                <a16:creationId xmlns:a16="http://schemas.microsoft.com/office/drawing/2014/main" id="{6616E55D-91A9-4D49-B63D-1AC4C15F3296}"/>
              </a:ext>
            </a:extLst>
          </p:cNvPr>
          <p:cNvPicPr>
            <a:picLocks noChangeAspect="1"/>
          </p:cNvPicPr>
          <p:nvPr/>
        </p:nvPicPr>
        <p:blipFill>
          <a:blip r:embed="rId4"/>
          <a:stretch>
            <a:fillRect/>
          </a:stretch>
        </p:blipFill>
        <p:spPr>
          <a:xfrm rot="5400000">
            <a:off x="4172759" y="2667717"/>
            <a:ext cx="1173588" cy="1001823"/>
          </a:xfrm>
          <a:prstGeom prst="rect">
            <a:avLst/>
          </a:prstGeom>
        </p:spPr>
      </p:pic>
      <p:cxnSp>
        <p:nvCxnSpPr>
          <p:cNvPr id="31" name="Rak pilkoppling 30">
            <a:extLst>
              <a:ext uri="{FF2B5EF4-FFF2-40B4-BE49-F238E27FC236}">
                <a16:creationId xmlns:a16="http://schemas.microsoft.com/office/drawing/2014/main" id="{D4C0ECAD-BA03-49A5-A04D-E00EAAC8E103}"/>
              </a:ext>
            </a:extLst>
          </p:cNvPr>
          <p:cNvCxnSpPr>
            <a:cxnSpLocks/>
          </p:cNvCxnSpPr>
          <p:nvPr/>
        </p:nvCxnSpPr>
        <p:spPr>
          <a:xfrm>
            <a:off x="5223646" y="1749358"/>
            <a:ext cx="715209" cy="411590"/>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Rak pilkoppling 31">
            <a:extLst>
              <a:ext uri="{FF2B5EF4-FFF2-40B4-BE49-F238E27FC236}">
                <a16:creationId xmlns:a16="http://schemas.microsoft.com/office/drawing/2014/main" id="{F7A4FA46-8B96-46BA-B7F0-B6E72237A947}"/>
              </a:ext>
            </a:extLst>
          </p:cNvPr>
          <p:cNvCxnSpPr>
            <a:cxnSpLocks/>
          </p:cNvCxnSpPr>
          <p:nvPr/>
        </p:nvCxnSpPr>
        <p:spPr>
          <a:xfrm flipV="1">
            <a:off x="5588150" y="4372123"/>
            <a:ext cx="686041" cy="18628"/>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628600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6422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947094" y="133867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2926405" y="318006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2703701" y="403189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715074" y="243267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4082608" y="183512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6367977" y="194154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4162344" y="352440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3814727" y="243267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6199165" y="400845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2945650" y="230010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4320302" y="318006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3484642" y="91787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3075116" y="292256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6069699" y="211035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6043046" y="464534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6161162" y="318677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6515292" y="139188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5318438" y="2913563"/>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3744983" y="493254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7018601" y="2542424"/>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7C65EF10-B1FC-42D0-8160-EF76A9F0B527}"/>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7048DDC3-6B1C-4732-BCB6-BED5D85CBF47}"/>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5" name="Ellips 34">
            <a:extLst>
              <a:ext uri="{FF2B5EF4-FFF2-40B4-BE49-F238E27FC236}">
                <a16:creationId xmlns:a16="http://schemas.microsoft.com/office/drawing/2014/main" id="{BB112458-16D7-4B11-88B9-49457B06C160}"/>
              </a:ext>
            </a:extLst>
          </p:cNvPr>
          <p:cNvSpPr/>
          <p:nvPr/>
        </p:nvSpPr>
        <p:spPr>
          <a:xfrm>
            <a:off x="5103152" y="290212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spTree>
    <p:extLst>
      <p:ext uri="{BB962C8B-B14F-4D97-AF65-F5344CB8AC3E}">
        <p14:creationId xmlns:p14="http://schemas.microsoft.com/office/powerpoint/2010/main" val="173531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0193B6-06C8-42FB-BA8B-BC4DD2A75CD6}"/>
              </a:ext>
            </a:extLst>
          </p:cNvPr>
          <p:cNvSpPr>
            <a:spLocks noGrp="1"/>
          </p:cNvSpPr>
          <p:nvPr>
            <p:ph type="title"/>
          </p:nvPr>
        </p:nvSpPr>
        <p:spPr/>
        <p:txBody>
          <a:bodyPr/>
          <a:lstStyle/>
          <a:p>
            <a:r>
              <a:rPr lang="sv-SE" dirty="0"/>
              <a:t>Presspel offensivt</a:t>
            </a:r>
          </a:p>
        </p:txBody>
      </p:sp>
      <p:sp>
        <p:nvSpPr>
          <p:cNvPr id="3" name="Platshållare för innehåll 2">
            <a:extLst>
              <a:ext uri="{FF2B5EF4-FFF2-40B4-BE49-F238E27FC236}">
                <a16:creationId xmlns:a16="http://schemas.microsoft.com/office/drawing/2014/main" id="{BFC33114-2DCC-45F9-B6BA-C1288DE28001}"/>
              </a:ext>
            </a:extLst>
          </p:cNvPr>
          <p:cNvSpPr>
            <a:spLocks noGrp="1"/>
          </p:cNvSpPr>
          <p:nvPr>
            <p:ph idx="1"/>
          </p:nvPr>
        </p:nvSpPr>
        <p:spPr/>
        <p:txBody>
          <a:bodyPr/>
          <a:lstStyle/>
          <a:p>
            <a:r>
              <a:rPr lang="sv-SE" dirty="0"/>
              <a:t>Pressa mittback för att tvinga motståndaren att passa ut på kanten och skicka en trigger till laget att låsa passning därifrån</a:t>
            </a:r>
          </a:p>
          <a:p>
            <a:endParaRPr lang="sv-SE" dirty="0"/>
          </a:p>
          <a:p>
            <a:r>
              <a:rPr lang="sv-SE" dirty="0"/>
              <a:t>Sedan lägga sig i brytningszon för att skapa en offensiv attack när motståndaren ej ligger i position</a:t>
            </a:r>
          </a:p>
        </p:txBody>
      </p:sp>
      <p:pic>
        <p:nvPicPr>
          <p:cNvPr id="4" name="Bildobjekt 3" descr="En bild som visar Grafik, logotyp, symbol, skiss&#10;&#10;Automatiskt genererad beskrivning">
            <a:extLst>
              <a:ext uri="{FF2B5EF4-FFF2-40B4-BE49-F238E27FC236}">
                <a16:creationId xmlns:a16="http://schemas.microsoft.com/office/drawing/2014/main" id="{B6017A18-7C00-736B-E822-9266B67DA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3700100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2DC6F7-F1FF-0A37-26E9-36AF3D96ABFA}"/>
              </a:ext>
            </a:extLst>
          </p:cNvPr>
          <p:cNvSpPr>
            <a:spLocks noGrp="1"/>
          </p:cNvSpPr>
          <p:nvPr>
            <p:ph type="title"/>
          </p:nvPr>
        </p:nvSpPr>
        <p:spPr>
          <a:xfrm>
            <a:off x="919119" y="294105"/>
            <a:ext cx="10353762" cy="970450"/>
          </a:xfrm>
        </p:spPr>
        <p:txBody>
          <a:bodyPr/>
          <a:lstStyle/>
          <a:p>
            <a:pPr algn="ctr"/>
            <a:r>
              <a:rPr lang="sv-SE" b="1" dirty="0">
                <a:solidFill>
                  <a:schemeClr val="tx1"/>
                </a:solidFill>
              </a:rPr>
              <a:t>Speltid</a:t>
            </a:r>
          </a:p>
        </p:txBody>
      </p:sp>
      <p:sp>
        <p:nvSpPr>
          <p:cNvPr id="3" name="Platshållare för innehåll 2">
            <a:extLst>
              <a:ext uri="{FF2B5EF4-FFF2-40B4-BE49-F238E27FC236}">
                <a16:creationId xmlns:a16="http://schemas.microsoft.com/office/drawing/2014/main" id="{B2BA4064-6FF6-5760-DB10-D1F7939B435B}"/>
              </a:ext>
            </a:extLst>
          </p:cNvPr>
          <p:cNvSpPr>
            <a:spLocks noGrp="1"/>
          </p:cNvSpPr>
          <p:nvPr>
            <p:ph idx="1"/>
          </p:nvPr>
        </p:nvSpPr>
        <p:spPr>
          <a:xfrm>
            <a:off x="1348325" y="1580050"/>
            <a:ext cx="8915400" cy="4996818"/>
          </a:xfrm>
        </p:spPr>
        <p:txBody>
          <a:bodyPr>
            <a:normAutofit/>
          </a:bodyPr>
          <a:lstStyle/>
          <a:p>
            <a:pPr marL="0" indent="0">
              <a:buNone/>
            </a:pPr>
            <a:r>
              <a:rPr lang="sv-SE" sz="2400" b="0" i="0" dirty="0">
                <a:effectLst/>
                <a:latin typeface="ProximaNova"/>
              </a:rPr>
              <a:t>Uttagningar</a:t>
            </a:r>
          </a:p>
          <a:p>
            <a:pPr marL="0" indent="0">
              <a:buNone/>
            </a:pPr>
            <a:r>
              <a:rPr lang="sv-SE" sz="2400" dirty="0">
                <a:effectLst/>
                <a:latin typeface="ProximaNova"/>
              </a:rPr>
              <a:t>1. Träningsnärvaro</a:t>
            </a:r>
            <a:br>
              <a:rPr lang="sv-SE" sz="2400" dirty="0">
                <a:effectLst/>
                <a:latin typeface="ProximaNova"/>
              </a:rPr>
            </a:br>
            <a:r>
              <a:rPr lang="sv-SE" sz="2400" dirty="0">
                <a:effectLst/>
                <a:latin typeface="ProximaNova"/>
              </a:rPr>
              <a:t>2. Prestation</a:t>
            </a:r>
            <a:endParaRPr lang="sv-SE" sz="2400" b="0" i="0" dirty="0">
              <a:effectLst/>
              <a:latin typeface="ProximaNova"/>
            </a:endParaRPr>
          </a:p>
          <a:p>
            <a:pPr marL="0" indent="0">
              <a:buNone/>
            </a:pPr>
            <a:endParaRPr lang="sv-SE" sz="2400" dirty="0">
              <a:effectLst/>
              <a:latin typeface="ProximaNova"/>
            </a:endParaRPr>
          </a:p>
          <a:p>
            <a:pPr marL="0" indent="0">
              <a:buNone/>
            </a:pPr>
            <a:r>
              <a:rPr lang="sv-SE" sz="2400" b="0" i="0" dirty="0">
                <a:effectLst/>
                <a:latin typeface="ProximaNova"/>
              </a:rPr>
              <a:t>Träningsmatcherna – Stor matchtrupp</a:t>
            </a:r>
          </a:p>
          <a:p>
            <a:pPr marL="0" indent="0">
              <a:buNone/>
            </a:pPr>
            <a:endParaRPr lang="sv-SE" sz="2400" dirty="0">
              <a:effectLst/>
              <a:latin typeface="ProximaNova"/>
            </a:endParaRPr>
          </a:p>
          <a:p>
            <a:pPr marL="0" indent="0">
              <a:buNone/>
            </a:pPr>
            <a:r>
              <a:rPr lang="sv-SE" sz="2400" b="0" i="0" dirty="0">
                <a:effectLst/>
                <a:latin typeface="ProximaNova"/>
              </a:rPr>
              <a:t>Toyota Cup </a:t>
            </a:r>
          </a:p>
          <a:p>
            <a:pPr marL="0" indent="0">
              <a:buNone/>
            </a:pPr>
            <a:endParaRPr lang="sv-SE" sz="2400" dirty="0">
              <a:effectLst/>
              <a:latin typeface="ProximaNova"/>
            </a:endParaRPr>
          </a:p>
          <a:p>
            <a:pPr marL="0" indent="0">
              <a:buNone/>
            </a:pPr>
            <a:r>
              <a:rPr lang="sv-SE" sz="2400" b="0" i="0" dirty="0">
                <a:effectLst/>
                <a:latin typeface="ProximaNova"/>
              </a:rPr>
              <a:t>Serie</a:t>
            </a:r>
          </a:p>
        </p:txBody>
      </p:sp>
      <p:pic>
        <p:nvPicPr>
          <p:cNvPr id="4" name="Bildobjekt 3" descr="En bild som visar Grafik, logotyp, symbol, skiss&#10;&#10;Automatiskt genererad beskrivning">
            <a:extLst>
              <a:ext uri="{FF2B5EF4-FFF2-40B4-BE49-F238E27FC236}">
                <a16:creationId xmlns:a16="http://schemas.microsoft.com/office/drawing/2014/main" id="{9DC2954D-476A-115C-7A70-D4123E77E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pic>
        <p:nvPicPr>
          <p:cNvPr id="6" name="Bild 5" descr="Tidtagarur 75% med hel fyllning">
            <a:extLst>
              <a:ext uri="{FF2B5EF4-FFF2-40B4-BE49-F238E27FC236}">
                <a16:creationId xmlns:a16="http://schemas.microsoft.com/office/drawing/2014/main" id="{AC8C003A-8141-891D-2F84-99055BF485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38675" y="2476500"/>
            <a:ext cx="1905000" cy="1905000"/>
          </a:xfrm>
          <a:prstGeom prst="rect">
            <a:avLst/>
          </a:prstGeom>
        </p:spPr>
      </p:pic>
    </p:spTree>
    <p:extLst>
      <p:ext uri="{BB962C8B-B14F-4D97-AF65-F5344CB8AC3E}">
        <p14:creationId xmlns:p14="http://schemas.microsoft.com/office/powerpoint/2010/main" val="1362776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5010233" y="74088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4887208" y="283997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5002936" y="401271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4753001" y="168413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6367632" y="17181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5681148" y="168413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6367632" y="27617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5770871" y="129843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640748" y="253394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6545287" y="69316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308263" y="248383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6626926" y="160498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9324465" y="517044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9369100" y="393296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8790480" y="85909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9449868" y="214276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6471936" y="441152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9277965" y="237072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31" name="Rak pilkoppling 30">
            <a:extLst>
              <a:ext uri="{FF2B5EF4-FFF2-40B4-BE49-F238E27FC236}">
                <a16:creationId xmlns:a16="http://schemas.microsoft.com/office/drawing/2014/main" id="{D7B5C632-9D68-4FF3-99A2-7BECFF52931B}"/>
              </a:ext>
            </a:extLst>
          </p:cNvPr>
          <p:cNvCxnSpPr>
            <a:cxnSpLocks/>
          </p:cNvCxnSpPr>
          <p:nvPr/>
        </p:nvCxnSpPr>
        <p:spPr>
          <a:xfrm flipV="1">
            <a:off x="8501281" y="2533940"/>
            <a:ext cx="626824" cy="261484"/>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2" name="Båge 31">
            <a:extLst>
              <a:ext uri="{FF2B5EF4-FFF2-40B4-BE49-F238E27FC236}">
                <a16:creationId xmlns:a16="http://schemas.microsoft.com/office/drawing/2014/main" id="{49A89758-11EC-49D7-93F5-6A0F014C6CDF}"/>
              </a:ext>
            </a:extLst>
          </p:cNvPr>
          <p:cNvSpPr/>
          <p:nvPr/>
        </p:nvSpPr>
        <p:spPr>
          <a:xfrm>
            <a:off x="7864680" y="1933686"/>
            <a:ext cx="636601" cy="1757347"/>
          </a:xfrm>
          <a:prstGeom prst="arc">
            <a:avLst>
              <a:gd name="adj1" fmla="val 15936275"/>
              <a:gd name="adj2" fmla="val 5481834"/>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7877381" y="180513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7954383" y="353239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8" name="Ellips 27">
            <a:extLst>
              <a:ext uri="{FF2B5EF4-FFF2-40B4-BE49-F238E27FC236}">
                <a16:creationId xmlns:a16="http://schemas.microsoft.com/office/drawing/2014/main" id="{323A9FAD-E958-45D5-9075-C015C6103BD1}"/>
              </a:ext>
            </a:extLst>
          </p:cNvPr>
          <p:cNvSpPr/>
          <p:nvPr/>
        </p:nvSpPr>
        <p:spPr>
          <a:xfrm>
            <a:off x="8285735" y="260610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spTree>
    <p:extLst>
      <p:ext uri="{BB962C8B-B14F-4D97-AF65-F5344CB8AC3E}">
        <p14:creationId xmlns:p14="http://schemas.microsoft.com/office/powerpoint/2010/main" val="825863125"/>
      </p:ext>
    </p:extLst>
  </p:cSld>
  <p:clrMapOvr>
    <a:masterClrMapping/>
  </p:clrMapOvr>
  <p:extLst>
    <p:ext uri="{6950BFC3-D8DA-4A85-94F7-54DA5524770B}">
      <p188:commentRel xmlns:p188="http://schemas.microsoft.com/office/powerpoint/2018/8/main" r:id="rId3"/>
    </p:ext>
  </p:extLs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5598092" y="67832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4960356" y="273213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5002936" y="401271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4960357" y="151060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6367632" y="17181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5681148" y="168413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6367632" y="27617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5770871" y="129843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640748" y="253394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6545287" y="69316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308263" y="248383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6626926" y="160498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9324465" y="517044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9369100" y="393296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8790480" y="85909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9260232" y="222696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6471936" y="441152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9150673" y="2216342"/>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 name="Båge 2">
            <a:extLst>
              <a:ext uri="{FF2B5EF4-FFF2-40B4-BE49-F238E27FC236}">
                <a16:creationId xmlns:a16="http://schemas.microsoft.com/office/drawing/2014/main" id="{67D12032-7451-45B0-AF65-C306EB335040}"/>
              </a:ext>
            </a:extLst>
          </p:cNvPr>
          <p:cNvSpPr/>
          <p:nvPr/>
        </p:nvSpPr>
        <p:spPr>
          <a:xfrm>
            <a:off x="7973233" y="1973688"/>
            <a:ext cx="805414" cy="1307415"/>
          </a:xfrm>
          <a:prstGeom prst="arc">
            <a:avLst>
              <a:gd name="adj1" fmla="val 15936275"/>
              <a:gd name="adj2" fmla="val 5481834"/>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8101045" y="174026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BA36256D-8C8B-42B5-8088-0CD0410A60A9}"/>
              </a:ext>
            </a:extLst>
          </p:cNvPr>
          <p:cNvSpPr/>
          <p:nvPr/>
        </p:nvSpPr>
        <p:spPr>
          <a:xfrm>
            <a:off x="8623631" y="238806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sp>
        <p:nvSpPr>
          <p:cNvPr id="15" name="Ellips 14">
            <a:extLst>
              <a:ext uri="{FF2B5EF4-FFF2-40B4-BE49-F238E27FC236}">
                <a16:creationId xmlns:a16="http://schemas.microsoft.com/office/drawing/2014/main" id="{684FD021-8CE8-4165-9AEB-4E9070FF95BA}"/>
              </a:ext>
            </a:extLst>
          </p:cNvPr>
          <p:cNvSpPr/>
          <p:nvPr/>
        </p:nvSpPr>
        <p:spPr>
          <a:xfrm>
            <a:off x="8309316" y="307249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01960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5598092" y="67832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4960356" y="273213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5002936" y="401271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4960357" y="151060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6367632" y="17181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5681148" y="168413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6367632" y="27617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5770871" y="129843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640748" y="253394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6545287" y="69316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308263" y="248383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6626926" y="160498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9324465" y="517044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9369100" y="393296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8790480" y="85909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9260232" y="222696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6471936" y="441152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9150673" y="2216342"/>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 name="Båge 2">
            <a:extLst>
              <a:ext uri="{FF2B5EF4-FFF2-40B4-BE49-F238E27FC236}">
                <a16:creationId xmlns:a16="http://schemas.microsoft.com/office/drawing/2014/main" id="{67D12032-7451-45B0-AF65-C306EB335040}"/>
              </a:ext>
            </a:extLst>
          </p:cNvPr>
          <p:cNvSpPr/>
          <p:nvPr/>
        </p:nvSpPr>
        <p:spPr>
          <a:xfrm>
            <a:off x="7973233" y="1973688"/>
            <a:ext cx="805414" cy="1307415"/>
          </a:xfrm>
          <a:prstGeom prst="arc">
            <a:avLst>
              <a:gd name="adj1" fmla="val 15936275"/>
              <a:gd name="adj2" fmla="val 5481834"/>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8101045" y="174026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BA36256D-8C8B-42B5-8088-0CD0410A60A9}"/>
              </a:ext>
            </a:extLst>
          </p:cNvPr>
          <p:cNvSpPr/>
          <p:nvPr/>
        </p:nvSpPr>
        <p:spPr>
          <a:xfrm>
            <a:off x="8623631" y="238806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sp>
        <p:nvSpPr>
          <p:cNvPr id="15" name="Ellips 14">
            <a:extLst>
              <a:ext uri="{FF2B5EF4-FFF2-40B4-BE49-F238E27FC236}">
                <a16:creationId xmlns:a16="http://schemas.microsoft.com/office/drawing/2014/main" id="{684FD021-8CE8-4165-9AEB-4E9070FF95BA}"/>
              </a:ext>
            </a:extLst>
          </p:cNvPr>
          <p:cNvSpPr/>
          <p:nvPr/>
        </p:nvSpPr>
        <p:spPr>
          <a:xfrm>
            <a:off x="8309316" y="307249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13" name="Rak pilkoppling 12">
            <a:extLst>
              <a:ext uri="{FF2B5EF4-FFF2-40B4-BE49-F238E27FC236}">
                <a16:creationId xmlns:a16="http://schemas.microsoft.com/office/drawing/2014/main" id="{C840A19C-65EE-421F-AFBD-96CC8EE35951}"/>
              </a:ext>
            </a:extLst>
          </p:cNvPr>
          <p:cNvCxnSpPr>
            <a:cxnSpLocks/>
          </p:cNvCxnSpPr>
          <p:nvPr/>
        </p:nvCxnSpPr>
        <p:spPr>
          <a:xfrm flipH="1" flipV="1">
            <a:off x="8623631" y="1196717"/>
            <a:ext cx="527042" cy="10196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107774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2"/>
    </p:ext>
  </p:extLs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5598092" y="67832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4960356" y="273213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5002936" y="401271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4960357" y="151060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6367632" y="17181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5681148" y="168413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6367632" y="27617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5770871" y="1298438"/>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640748" y="253394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6545287" y="69316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308263" y="2483837"/>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6626926" y="160498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9324465" y="517044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9369100" y="393296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8961256" y="74608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9260232" y="222696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6471936" y="441152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8705000" y="1301774"/>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8101045" y="174026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BA36256D-8C8B-42B5-8088-0CD0410A60A9}"/>
              </a:ext>
            </a:extLst>
          </p:cNvPr>
          <p:cNvSpPr/>
          <p:nvPr/>
        </p:nvSpPr>
        <p:spPr>
          <a:xfrm>
            <a:off x="8623631" y="238806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sp>
        <p:nvSpPr>
          <p:cNvPr id="15" name="Ellips 14">
            <a:extLst>
              <a:ext uri="{FF2B5EF4-FFF2-40B4-BE49-F238E27FC236}">
                <a16:creationId xmlns:a16="http://schemas.microsoft.com/office/drawing/2014/main" id="{684FD021-8CE8-4165-9AEB-4E9070FF95BA}"/>
              </a:ext>
            </a:extLst>
          </p:cNvPr>
          <p:cNvSpPr/>
          <p:nvPr/>
        </p:nvSpPr>
        <p:spPr>
          <a:xfrm>
            <a:off x="8309316" y="307249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28" name="Koppling: böjd 27">
            <a:extLst>
              <a:ext uri="{FF2B5EF4-FFF2-40B4-BE49-F238E27FC236}">
                <a16:creationId xmlns:a16="http://schemas.microsoft.com/office/drawing/2014/main" id="{8C61D12B-C210-4E22-B6D7-918387E898E7}"/>
              </a:ext>
            </a:extLst>
          </p:cNvPr>
          <p:cNvCxnSpPr>
            <a:cxnSpLocks/>
            <a:stCxn id="11" idx="0"/>
          </p:cNvCxnSpPr>
          <p:nvPr/>
        </p:nvCxnSpPr>
        <p:spPr>
          <a:xfrm rot="5400000" flipH="1" flipV="1">
            <a:off x="8024359" y="1117677"/>
            <a:ext cx="868082" cy="377084"/>
          </a:xfrm>
          <a:prstGeom prst="curvedConnector3">
            <a:avLst>
              <a:gd name="adj1" fmla="val 100160"/>
            </a:avLst>
          </a:prstGeom>
          <a:ln>
            <a:tailEnd type="triangle"/>
          </a:ln>
        </p:spPr>
        <p:style>
          <a:lnRef idx="3">
            <a:schemeClr val="dk1"/>
          </a:lnRef>
          <a:fillRef idx="0">
            <a:schemeClr val="dk1"/>
          </a:fillRef>
          <a:effectRef idx="2">
            <a:schemeClr val="dk1"/>
          </a:effectRef>
          <a:fontRef idx="minor">
            <a:schemeClr val="tx1"/>
          </a:fontRef>
        </p:style>
      </p:cxnSp>
      <p:cxnSp>
        <p:nvCxnSpPr>
          <p:cNvPr id="45" name="Rak pilkoppling 44">
            <a:extLst>
              <a:ext uri="{FF2B5EF4-FFF2-40B4-BE49-F238E27FC236}">
                <a16:creationId xmlns:a16="http://schemas.microsoft.com/office/drawing/2014/main" id="{8E059955-57C1-4EF5-93B4-292F468D17CC}"/>
              </a:ext>
            </a:extLst>
          </p:cNvPr>
          <p:cNvCxnSpPr>
            <a:cxnSpLocks/>
          </p:cNvCxnSpPr>
          <p:nvPr/>
        </p:nvCxnSpPr>
        <p:spPr>
          <a:xfrm flipH="1" flipV="1">
            <a:off x="7939314" y="1980371"/>
            <a:ext cx="877342" cy="508079"/>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7" name="Rak pilkoppling 46">
            <a:extLst>
              <a:ext uri="{FF2B5EF4-FFF2-40B4-BE49-F238E27FC236}">
                <a16:creationId xmlns:a16="http://schemas.microsoft.com/office/drawing/2014/main" id="{4962D6D1-D08C-441D-8F4C-630EF5BBF35A}"/>
              </a:ext>
            </a:extLst>
          </p:cNvPr>
          <p:cNvCxnSpPr>
            <a:cxnSpLocks/>
            <a:stCxn id="15" idx="7"/>
          </p:cNvCxnSpPr>
          <p:nvPr/>
        </p:nvCxnSpPr>
        <p:spPr>
          <a:xfrm flipV="1">
            <a:off x="8597497" y="2003953"/>
            <a:ext cx="722385" cy="1117986"/>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902209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6134311" y="69989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4742224" y="253501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4841422" y="410178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4871592" y="147092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6367632" y="17181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7797171" y="96054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5770713" y="174791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6367632" y="27617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8922168" y="194215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5220220" y="149553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640748" y="253394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6545287" y="69316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010234" y="232498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6626926" y="160498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9324465" y="517044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9369100" y="393296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8559121" y="66179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9449868" y="214276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6471936" y="441152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8467986" y="869363"/>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27" name="Rak pilkoppling 26">
            <a:extLst>
              <a:ext uri="{FF2B5EF4-FFF2-40B4-BE49-F238E27FC236}">
                <a16:creationId xmlns:a16="http://schemas.microsoft.com/office/drawing/2014/main" id="{F1B23013-B70B-4192-B709-F2AD0F71220D}"/>
              </a:ext>
            </a:extLst>
          </p:cNvPr>
          <p:cNvCxnSpPr>
            <a:cxnSpLocks/>
            <a:endCxn id="26" idx="1"/>
          </p:cNvCxnSpPr>
          <p:nvPr/>
        </p:nvCxnSpPr>
        <p:spPr>
          <a:xfrm flipV="1">
            <a:off x="8117214" y="893266"/>
            <a:ext cx="377465" cy="212101"/>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1" name="Rektangel 30">
            <a:extLst>
              <a:ext uri="{FF2B5EF4-FFF2-40B4-BE49-F238E27FC236}">
                <a16:creationId xmlns:a16="http://schemas.microsoft.com/office/drawing/2014/main" id="{27C8BF48-9223-44E5-B09A-0112922C7137}"/>
              </a:ext>
            </a:extLst>
          </p:cNvPr>
          <p:cNvSpPr/>
          <p:nvPr/>
        </p:nvSpPr>
        <p:spPr>
          <a:xfrm>
            <a:off x="5662481" y="1092160"/>
            <a:ext cx="598667" cy="1781131"/>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2" name="Rektangel 31">
            <a:extLst>
              <a:ext uri="{FF2B5EF4-FFF2-40B4-BE49-F238E27FC236}">
                <a16:creationId xmlns:a16="http://schemas.microsoft.com/office/drawing/2014/main" id="{8A5AA8D0-79BE-4035-AB7D-C10E23C28585}"/>
              </a:ext>
            </a:extLst>
          </p:cNvPr>
          <p:cNvSpPr/>
          <p:nvPr/>
        </p:nvSpPr>
        <p:spPr>
          <a:xfrm>
            <a:off x="7175407" y="1165247"/>
            <a:ext cx="598667" cy="1781131"/>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8A149C6A-1B9E-47E2-92B0-6E566DBBE35A}"/>
              </a:ext>
            </a:extLst>
          </p:cNvPr>
          <p:cNvSpPr/>
          <p:nvPr/>
        </p:nvSpPr>
        <p:spPr>
          <a:xfrm>
            <a:off x="7330532" y="177333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spTree>
    <p:extLst>
      <p:ext uri="{BB962C8B-B14F-4D97-AF65-F5344CB8AC3E}">
        <p14:creationId xmlns:p14="http://schemas.microsoft.com/office/powerpoint/2010/main" val="4148967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6134311" y="69989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4742224" y="253501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4841422" y="410178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4871592" y="147092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6367632" y="17181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7797171" y="96054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5770713" y="174791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6367632" y="27617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8922168" y="194215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5220220" y="149553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640748" y="253394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6545287" y="69316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010234" y="232498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6626926" y="160498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9324465" y="517044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9369100" y="393296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8559121" y="66179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9449868" y="214276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6471936" y="441152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7640675" y="1860540"/>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1" name="Rektangel 30">
            <a:extLst>
              <a:ext uri="{FF2B5EF4-FFF2-40B4-BE49-F238E27FC236}">
                <a16:creationId xmlns:a16="http://schemas.microsoft.com/office/drawing/2014/main" id="{27C8BF48-9223-44E5-B09A-0112922C7137}"/>
              </a:ext>
            </a:extLst>
          </p:cNvPr>
          <p:cNvSpPr/>
          <p:nvPr/>
        </p:nvSpPr>
        <p:spPr>
          <a:xfrm>
            <a:off x="5662481" y="1092160"/>
            <a:ext cx="598667" cy="1781131"/>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2" name="Rektangel 31">
            <a:extLst>
              <a:ext uri="{FF2B5EF4-FFF2-40B4-BE49-F238E27FC236}">
                <a16:creationId xmlns:a16="http://schemas.microsoft.com/office/drawing/2014/main" id="{8A5AA8D0-79BE-4035-AB7D-C10E23C28585}"/>
              </a:ext>
            </a:extLst>
          </p:cNvPr>
          <p:cNvSpPr/>
          <p:nvPr/>
        </p:nvSpPr>
        <p:spPr>
          <a:xfrm>
            <a:off x="7175407" y="1165247"/>
            <a:ext cx="598667" cy="1781131"/>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8A149C6A-1B9E-47E2-92B0-6E566DBBE35A}"/>
              </a:ext>
            </a:extLst>
          </p:cNvPr>
          <p:cNvSpPr/>
          <p:nvPr/>
        </p:nvSpPr>
        <p:spPr>
          <a:xfrm>
            <a:off x="7330532" y="177333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spTree>
    <p:extLst>
      <p:ext uri="{BB962C8B-B14F-4D97-AF65-F5344CB8AC3E}">
        <p14:creationId xmlns:p14="http://schemas.microsoft.com/office/powerpoint/2010/main" val="1209862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6134311" y="69989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4742224" y="253501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4841422" y="410178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4871592" y="147092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6367632" y="17181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7797171" y="96054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5770713" y="174791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6367632" y="2761739"/>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8922168" y="194215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5220220" y="149553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6640748" y="253394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6545287" y="69316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010234" y="232498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6626926" y="160498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9324465" y="517044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9369100" y="393296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8559121" y="66179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9449868" y="214276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6471936" y="441152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8467986" y="869363"/>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27" name="Rak pilkoppling 26">
            <a:extLst>
              <a:ext uri="{FF2B5EF4-FFF2-40B4-BE49-F238E27FC236}">
                <a16:creationId xmlns:a16="http://schemas.microsoft.com/office/drawing/2014/main" id="{F1B23013-B70B-4192-B709-F2AD0F71220D}"/>
              </a:ext>
            </a:extLst>
          </p:cNvPr>
          <p:cNvCxnSpPr>
            <a:cxnSpLocks/>
            <a:endCxn id="26" idx="1"/>
          </p:cNvCxnSpPr>
          <p:nvPr/>
        </p:nvCxnSpPr>
        <p:spPr>
          <a:xfrm flipV="1">
            <a:off x="8117214" y="893266"/>
            <a:ext cx="377465" cy="212101"/>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1" name="Rektangel 30">
            <a:extLst>
              <a:ext uri="{FF2B5EF4-FFF2-40B4-BE49-F238E27FC236}">
                <a16:creationId xmlns:a16="http://schemas.microsoft.com/office/drawing/2014/main" id="{27C8BF48-9223-44E5-B09A-0112922C7137}"/>
              </a:ext>
            </a:extLst>
          </p:cNvPr>
          <p:cNvSpPr/>
          <p:nvPr/>
        </p:nvSpPr>
        <p:spPr>
          <a:xfrm>
            <a:off x="5662481" y="1092160"/>
            <a:ext cx="598667" cy="1781131"/>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2" name="Rektangel 31">
            <a:extLst>
              <a:ext uri="{FF2B5EF4-FFF2-40B4-BE49-F238E27FC236}">
                <a16:creationId xmlns:a16="http://schemas.microsoft.com/office/drawing/2014/main" id="{8A5AA8D0-79BE-4035-AB7D-C10E23C28585}"/>
              </a:ext>
            </a:extLst>
          </p:cNvPr>
          <p:cNvSpPr/>
          <p:nvPr/>
        </p:nvSpPr>
        <p:spPr>
          <a:xfrm>
            <a:off x="7175407" y="1165247"/>
            <a:ext cx="598667" cy="1781131"/>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8A149C6A-1B9E-47E2-92B0-6E566DBBE35A}"/>
              </a:ext>
            </a:extLst>
          </p:cNvPr>
          <p:cNvSpPr/>
          <p:nvPr/>
        </p:nvSpPr>
        <p:spPr>
          <a:xfrm>
            <a:off x="7330532" y="177333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spTree>
    <p:extLst>
      <p:ext uri="{BB962C8B-B14F-4D97-AF65-F5344CB8AC3E}">
        <p14:creationId xmlns:p14="http://schemas.microsoft.com/office/powerpoint/2010/main" val="1795971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6134311" y="69989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4742224" y="253501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4841422" y="410178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4871592" y="147092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6367632" y="171818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7797171" y="96054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5770713" y="174791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7906598" y="273574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8922168" y="194215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Ellips 15">
            <a:extLst>
              <a:ext uri="{FF2B5EF4-FFF2-40B4-BE49-F238E27FC236}">
                <a16:creationId xmlns:a16="http://schemas.microsoft.com/office/drawing/2014/main" id="{B96D96EA-8B81-4D45-BBA7-5121403350F7}"/>
              </a:ext>
            </a:extLst>
          </p:cNvPr>
          <p:cNvSpPr/>
          <p:nvPr/>
        </p:nvSpPr>
        <p:spPr>
          <a:xfrm>
            <a:off x="5220220" y="149553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79C65C4C-08FA-4ED5-8991-EC900C4AA38A}"/>
              </a:ext>
            </a:extLst>
          </p:cNvPr>
          <p:cNvSpPr/>
          <p:nvPr/>
        </p:nvSpPr>
        <p:spPr>
          <a:xfrm>
            <a:off x="8075411" y="256911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FE56B410-D739-4705-8FE8-886E2D3475F9}"/>
              </a:ext>
            </a:extLst>
          </p:cNvPr>
          <p:cNvSpPr/>
          <p:nvPr/>
        </p:nvSpPr>
        <p:spPr>
          <a:xfrm>
            <a:off x="6545287" y="693164"/>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1B3AAFDC-662F-4208-BF7B-712911186EE6}"/>
              </a:ext>
            </a:extLst>
          </p:cNvPr>
          <p:cNvSpPr/>
          <p:nvPr/>
        </p:nvSpPr>
        <p:spPr>
          <a:xfrm>
            <a:off x="5010234" y="232498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E146B87D-A4D7-4159-9529-D7A9B7B6B386}"/>
              </a:ext>
            </a:extLst>
          </p:cNvPr>
          <p:cNvSpPr/>
          <p:nvPr/>
        </p:nvSpPr>
        <p:spPr>
          <a:xfrm>
            <a:off x="6626926" y="160498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085C09BF-A3D9-4417-9919-44B7D884BDDA}"/>
              </a:ext>
            </a:extLst>
          </p:cNvPr>
          <p:cNvSpPr/>
          <p:nvPr/>
        </p:nvSpPr>
        <p:spPr>
          <a:xfrm>
            <a:off x="9324465" y="5170445"/>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3C281250-8518-488D-82A4-57B8F6B7B827}"/>
              </a:ext>
            </a:extLst>
          </p:cNvPr>
          <p:cNvSpPr/>
          <p:nvPr/>
        </p:nvSpPr>
        <p:spPr>
          <a:xfrm>
            <a:off x="9369100" y="3932969"/>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898B7F91-38F4-45B6-B7FD-2F9132FE0978}"/>
              </a:ext>
            </a:extLst>
          </p:cNvPr>
          <p:cNvSpPr/>
          <p:nvPr/>
        </p:nvSpPr>
        <p:spPr>
          <a:xfrm>
            <a:off x="8559121" y="661790"/>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70882935-D875-4593-83A2-24E2F36A1544}"/>
              </a:ext>
            </a:extLst>
          </p:cNvPr>
          <p:cNvSpPr/>
          <p:nvPr/>
        </p:nvSpPr>
        <p:spPr>
          <a:xfrm>
            <a:off x="9449868" y="2142762"/>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663B5115-0F0E-4F3B-BB09-A6B5B2FD3708}"/>
              </a:ext>
            </a:extLst>
          </p:cNvPr>
          <p:cNvSpPr/>
          <p:nvPr/>
        </p:nvSpPr>
        <p:spPr>
          <a:xfrm>
            <a:off x="6471936" y="4411526"/>
            <a:ext cx="337625" cy="33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539E76D5-BB21-401B-9C92-E9E391D12E3F}"/>
              </a:ext>
            </a:extLst>
          </p:cNvPr>
          <p:cNvSpPr/>
          <p:nvPr/>
        </p:nvSpPr>
        <p:spPr>
          <a:xfrm>
            <a:off x="8231741" y="2505784"/>
            <a:ext cx="182270" cy="163220"/>
          </a:xfrm>
          <a:prstGeom prst="ellipse">
            <a:avLst/>
          </a:prstGeom>
          <a:pattFill prst="lgConfetti">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0" name="Ellips 29">
            <a:extLst>
              <a:ext uri="{FF2B5EF4-FFF2-40B4-BE49-F238E27FC236}">
                <a16:creationId xmlns:a16="http://schemas.microsoft.com/office/drawing/2014/main" id="{7C79E344-C904-48DB-AFEB-AC78E0F6285C}"/>
              </a:ext>
            </a:extLst>
          </p:cNvPr>
          <p:cNvSpPr/>
          <p:nvPr/>
        </p:nvSpPr>
        <p:spPr>
          <a:xfrm>
            <a:off x="11183154" y="3281103"/>
            <a:ext cx="337625" cy="3376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1" name="Rektangel 30">
            <a:extLst>
              <a:ext uri="{FF2B5EF4-FFF2-40B4-BE49-F238E27FC236}">
                <a16:creationId xmlns:a16="http://schemas.microsoft.com/office/drawing/2014/main" id="{27C8BF48-9223-44E5-B09A-0112922C7137}"/>
              </a:ext>
            </a:extLst>
          </p:cNvPr>
          <p:cNvSpPr/>
          <p:nvPr/>
        </p:nvSpPr>
        <p:spPr>
          <a:xfrm>
            <a:off x="5662481" y="1092160"/>
            <a:ext cx="598667" cy="1781131"/>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2" name="Rektangel 31">
            <a:extLst>
              <a:ext uri="{FF2B5EF4-FFF2-40B4-BE49-F238E27FC236}">
                <a16:creationId xmlns:a16="http://schemas.microsoft.com/office/drawing/2014/main" id="{8A5AA8D0-79BE-4035-AB7D-C10E23C28585}"/>
              </a:ext>
            </a:extLst>
          </p:cNvPr>
          <p:cNvSpPr/>
          <p:nvPr/>
        </p:nvSpPr>
        <p:spPr>
          <a:xfrm>
            <a:off x="7175407" y="1165247"/>
            <a:ext cx="598667" cy="1781131"/>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3" name="Ellips 32">
            <a:extLst>
              <a:ext uri="{FF2B5EF4-FFF2-40B4-BE49-F238E27FC236}">
                <a16:creationId xmlns:a16="http://schemas.microsoft.com/office/drawing/2014/main" id="{8A149C6A-1B9E-47E2-92B0-6E566DBBE35A}"/>
              </a:ext>
            </a:extLst>
          </p:cNvPr>
          <p:cNvSpPr/>
          <p:nvPr/>
        </p:nvSpPr>
        <p:spPr>
          <a:xfrm>
            <a:off x="7330532" y="177333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rPr>
              <a:t>9</a:t>
            </a:r>
          </a:p>
        </p:txBody>
      </p:sp>
    </p:spTree>
    <p:extLst>
      <p:ext uri="{BB962C8B-B14F-4D97-AF65-F5344CB8AC3E}">
        <p14:creationId xmlns:p14="http://schemas.microsoft.com/office/powerpoint/2010/main" val="1491180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1DE702-9748-437A-A7DF-284F1B551BB5}"/>
              </a:ext>
            </a:extLst>
          </p:cNvPr>
          <p:cNvSpPr>
            <a:spLocks noGrp="1"/>
          </p:cNvSpPr>
          <p:nvPr>
            <p:ph type="title"/>
          </p:nvPr>
        </p:nvSpPr>
        <p:spPr/>
        <p:txBody>
          <a:bodyPr/>
          <a:lstStyle/>
          <a:p>
            <a:r>
              <a:rPr lang="sv-SE" dirty="0"/>
              <a:t>Ytterback</a:t>
            </a:r>
          </a:p>
        </p:txBody>
      </p:sp>
      <p:sp>
        <p:nvSpPr>
          <p:cNvPr id="3" name="Platshållare för innehåll 2">
            <a:extLst>
              <a:ext uri="{FF2B5EF4-FFF2-40B4-BE49-F238E27FC236}">
                <a16:creationId xmlns:a16="http://schemas.microsoft.com/office/drawing/2014/main" id="{99B69875-8043-4FD1-9D73-C14732E4C680}"/>
              </a:ext>
            </a:extLst>
          </p:cNvPr>
          <p:cNvSpPr>
            <a:spLocks noGrp="1"/>
          </p:cNvSpPr>
          <p:nvPr>
            <p:ph idx="1"/>
          </p:nvPr>
        </p:nvSpPr>
        <p:spPr>
          <a:xfrm>
            <a:off x="683335" y="2336871"/>
            <a:ext cx="7805511" cy="3599316"/>
          </a:xfrm>
        </p:spPr>
        <p:txBody>
          <a:bodyPr/>
          <a:lstStyle/>
          <a:p>
            <a:r>
              <a:rPr lang="sv-SE" dirty="0"/>
              <a:t>Vad innebär det att vara ytterback i denna formation</a:t>
            </a:r>
          </a:p>
          <a:p>
            <a:endParaRPr lang="sv-SE" dirty="0"/>
          </a:p>
          <a:p>
            <a:r>
              <a:rPr lang="sv-SE" dirty="0"/>
              <a:t>Vilken betydelse gör man för laget?</a:t>
            </a:r>
          </a:p>
          <a:p>
            <a:endParaRPr lang="sv-SE" dirty="0"/>
          </a:p>
          <a:p>
            <a:r>
              <a:rPr lang="sv-SE" dirty="0"/>
              <a:t>Offensiva räder</a:t>
            </a:r>
          </a:p>
          <a:p>
            <a:endParaRPr lang="sv-SE" dirty="0"/>
          </a:p>
          <a:p>
            <a:r>
              <a:rPr lang="sv-SE" dirty="0"/>
              <a:t>Defensiva uppgifter</a:t>
            </a:r>
          </a:p>
          <a:p>
            <a:pPr marL="0" indent="0">
              <a:buNone/>
            </a:pPr>
            <a:endParaRPr lang="sv-SE" dirty="0"/>
          </a:p>
          <a:p>
            <a:endParaRPr lang="sv-SE" dirty="0"/>
          </a:p>
        </p:txBody>
      </p:sp>
      <p:grpSp>
        <p:nvGrpSpPr>
          <p:cNvPr id="4" name="Group 28">
            <a:extLst>
              <a:ext uri="{FF2B5EF4-FFF2-40B4-BE49-F238E27FC236}">
                <a16:creationId xmlns:a16="http://schemas.microsoft.com/office/drawing/2014/main" id="{828ACE07-837A-48F5-B58A-5E6EDF64BEDE}"/>
              </a:ext>
            </a:extLst>
          </p:cNvPr>
          <p:cNvGrpSpPr/>
          <p:nvPr/>
        </p:nvGrpSpPr>
        <p:grpSpPr>
          <a:xfrm rot="16200000">
            <a:off x="8379468" y="3213946"/>
            <a:ext cx="4230061" cy="2475914"/>
            <a:chOff x="934609" y="1969500"/>
            <a:chExt cx="6995160" cy="3924301"/>
          </a:xfrm>
          <a:solidFill>
            <a:srgbClr val="009242"/>
          </a:solidFill>
        </p:grpSpPr>
        <p:sp>
          <p:nvSpPr>
            <p:cNvPr id="5" name="Rectangle 7">
              <a:extLst>
                <a:ext uri="{FF2B5EF4-FFF2-40B4-BE49-F238E27FC236}">
                  <a16:creationId xmlns:a16="http://schemas.microsoft.com/office/drawing/2014/main" id="{38601E7E-50F2-455A-9ED9-0AD1FA968557}"/>
                </a:ext>
              </a:extLst>
            </p:cNvPr>
            <p:cNvSpPr/>
            <p:nvPr/>
          </p:nvSpPr>
          <p:spPr>
            <a:xfrm>
              <a:off x="934609" y="1969501"/>
              <a:ext cx="6995160" cy="3924300"/>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cxnSp>
          <p:nvCxnSpPr>
            <p:cNvPr id="6" name="Straight Connector 10">
              <a:extLst>
                <a:ext uri="{FF2B5EF4-FFF2-40B4-BE49-F238E27FC236}">
                  <a16:creationId xmlns:a16="http://schemas.microsoft.com/office/drawing/2014/main" id="{B006CBAF-7708-47AD-8307-7A82DB160E5B}"/>
                </a:ext>
              </a:extLst>
            </p:cNvPr>
            <p:cNvCxnSpPr>
              <a:stCxn id="5" idx="0"/>
              <a:endCxn id="5" idx="2"/>
            </p:cNvCxnSpPr>
            <p:nvPr/>
          </p:nvCxnSpPr>
          <p:spPr>
            <a:xfrm>
              <a:off x="4432189" y="1969501"/>
              <a:ext cx="0" cy="3924300"/>
            </a:xfrm>
            <a:prstGeom prst="line">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7" name="Oval 11">
              <a:extLst>
                <a:ext uri="{FF2B5EF4-FFF2-40B4-BE49-F238E27FC236}">
                  <a16:creationId xmlns:a16="http://schemas.microsoft.com/office/drawing/2014/main" id="{0CCFBB50-E87D-4333-BE3D-E9CE0E258CD0}"/>
                </a:ext>
              </a:extLst>
            </p:cNvPr>
            <p:cNvSpPr/>
            <p:nvPr/>
          </p:nvSpPr>
          <p:spPr>
            <a:xfrm>
              <a:off x="3789252" y="3288714"/>
              <a:ext cx="1285875" cy="1285875"/>
            </a:xfrm>
            <a:prstGeom prst="ellipse">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8" name="Rectangle 27">
              <a:extLst>
                <a:ext uri="{FF2B5EF4-FFF2-40B4-BE49-F238E27FC236}">
                  <a16:creationId xmlns:a16="http://schemas.microsoft.com/office/drawing/2014/main" id="{B251EF22-4FF5-4D60-B080-572D3E1F433E}"/>
                </a:ext>
              </a:extLst>
            </p:cNvPr>
            <p:cNvSpPr/>
            <p:nvPr/>
          </p:nvSpPr>
          <p:spPr>
            <a:xfrm>
              <a:off x="934609" y="2921000"/>
              <a:ext cx="976503" cy="2021302"/>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9" name="Rectangle 60">
              <a:extLst>
                <a:ext uri="{FF2B5EF4-FFF2-40B4-BE49-F238E27FC236}">
                  <a16:creationId xmlns:a16="http://schemas.microsoft.com/office/drawing/2014/main" id="{85A9F1DB-360B-4B76-81FE-EB6A8FDB425A}"/>
                </a:ext>
              </a:extLst>
            </p:cNvPr>
            <p:cNvSpPr/>
            <p:nvPr/>
          </p:nvSpPr>
          <p:spPr>
            <a:xfrm>
              <a:off x="934609" y="3371850"/>
              <a:ext cx="455819" cy="1119602"/>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0" name="Rectangle 61">
              <a:extLst>
                <a:ext uri="{FF2B5EF4-FFF2-40B4-BE49-F238E27FC236}">
                  <a16:creationId xmlns:a16="http://schemas.microsoft.com/office/drawing/2014/main" id="{A9A7EDB1-9530-4A26-A27F-3001F52BE48D}"/>
                </a:ext>
              </a:extLst>
            </p:cNvPr>
            <p:cNvSpPr/>
            <p:nvPr/>
          </p:nvSpPr>
          <p:spPr>
            <a:xfrm>
              <a:off x="6953250" y="2921000"/>
              <a:ext cx="976503" cy="2021302"/>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1" name="Rectangle 62">
              <a:extLst>
                <a:ext uri="{FF2B5EF4-FFF2-40B4-BE49-F238E27FC236}">
                  <a16:creationId xmlns:a16="http://schemas.microsoft.com/office/drawing/2014/main" id="{E9CCE4A2-D086-48C0-AF76-1F8E569EDBF6}"/>
                </a:ext>
              </a:extLst>
            </p:cNvPr>
            <p:cNvSpPr/>
            <p:nvPr/>
          </p:nvSpPr>
          <p:spPr>
            <a:xfrm>
              <a:off x="7473949" y="3371850"/>
              <a:ext cx="455819" cy="1119602"/>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2" name="Oval 63">
              <a:extLst>
                <a:ext uri="{FF2B5EF4-FFF2-40B4-BE49-F238E27FC236}">
                  <a16:creationId xmlns:a16="http://schemas.microsoft.com/office/drawing/2014/main" id="{45A54EF2-8D59-4967-ADD8-8FFDB39FF747}"/>
                </a:ext>
              </a:extLst>
            </p:cNvPr>
            <p:cNvSpPr/>
            <p:nvPr/>
          </p:nvSpPr>
          <p:spPr>
            <a:xfrm flipH="1" flipV="1">
              <a:off x="934609" y="5713019"/>
              <a:ext cx="180782" cy="180782"/>
            </a:xfrm>
            <a:custGeom>
              <a:avLst/>
              <a:gdLst>
                <a:gd name="connsiteX0" fmla="*/ 0 w 361564"/>
                <a:gd name="connsiteY0" fmla="*/ 180782 h 361564"/>
                <a:gd name="connsiteX1" fmla="*/ 180782 w 361564"/>
                <a:gd name="connsiteY1" fmla="*/ 0 h 361564"/>
                <a:gd name="connsiteX2" fmla="*/ 361564 w 361564"/>
                <a:gd name="connsiteY2" fmla="*/ 180782 h 361564"/>
                <a:gd name="connsiteX3" fmla="*/ 180782 w 361564"/>
                <a:gd name="connsiteY3" fmla="*/ 361564 h 361564"/>
                <a:gd name="connsiteX4" fmla="*/ 0 w 361564"/>
                <a:gd name="connsiteY4" fmla="*/ 180782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4" fmla="*/ 272222 w 361564"/>
                <a:gd name="connsiteY4" fmla="*/ 91440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0" fmla="*/ 361564 w 361564"/>
                <a:gd name="connsiteY0" fmla="*/ 0 h 180782"/>
                <a:gd name="connsiteX1" fmla="*/ 180782 w 361564"/>
                <a:gd name="connsiteY1" fmla="*/ 180782 h 180782"/>
                <a:gd name="connsiteX2" fmla="*/ 0 w 361564"/>
                <a:gd name="connsiteY2" fmla="*/ 0 h 180782"/>
                <a:gd name="connsiteX0" fmla="*/ 180782 w 180782"/>
                <a:gd name="connsiteY0" fmla="*/ 180782 h 180782"/>
                <a:gd name="connsiteX1" fmla="*/ 0 w 180782"/>
                <a:gd name="connsiteY1" fmla="*/ 0 h 180782"/>
              </a:gdLst>
              <a:ahLst/>
              <a:cxnLst>
                <a:cxn ang="0">
                  <a:pos x="connsiteX0" y="connsiteY0"/>
                </a:cxn>
                <a:cxn ang="0">
                  <a:pos x="connsiteX1" y="connsiteY1"/>
                </a:cxn>
              </a:cxnLst>
              <a:rect l="l" t="t" r="r" b="b"/>
              <a:pathLst>
                <a:path w="180782" h="180782">
                  <a:moveTo>
                    <a:pt x="180782" y="180782"/>
                  </a:moveTo>
                  <a:cubicBezTo>
                    <a:pt x="80939" y="180782"/>
                    <a:pt x="0" y="99843"/>
                    <a:pt x="0" y="0"/>
                  </a:cubicBezTo>
                </a:path>
              </a:pathLst>
            </a:cu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3" name="Oval 63">
              <a:extLst>
                <a:ext uri="{FF2B5EF4-FFF2-40B4-BE49-F238E27FC236}">
                  <a16:creationId xmlns:a16="http://schemas.microsoft.com/office/drawing/2014/main" id="{17C4A9E1-F482-42D4-852D-05C3635E3A24}"/>
                </a:ext>
              </a:extLst>
            </p:cNvPr>
            <p:cNvSpPr/>
            <p:nvPr/>
          </p:nvSpPr>
          <p:spPr>
            <a:xfrm flipH="1">
              <a:off x="934609" y="1969500"/>
              <a:ext cx="180782" cy="180782"/>
            </a:xfrm>
            <a:custGeom>
              <a:avLst/>
              <a:gdLst>
                <a:gd name="connsiteX0" fmla="*/ 0 w 361564"/>
                <a:gd name="connsiteY0" fmla="*/ 180782 h 361564"/>
                <a:gd name="connsiteX1" fmla="*/ 180782 w 361564"/>
                <a:gd name="connsiteY1" fmla="*/ 0 h 361564"/>
                <a:gd name="connsiteX2" fmla="*/ 361564 w 361564"/>
                <a:gd name="connsiteY2" fmla="*/ 180782 h 361564"/>
                <a:gd name="connsiteX3" fmla="*/ 180782 w 361564"/>
                <a:gd name="connsiteY3" fmla="*/ 361564 h 361564"/>
                <a:gd name="connsiteX4" fmla="*/ 0 w 361564"/>
                <a:gd name="connsiteY4" fmla="*/ 180782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4" fmla="*/ 272222 w 361564"/>
                <a:gd name="connsiteY4" fmla="*/ 91440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0" fmla="*/ 361564 w 361564"/>
                <a:gd name="connsiteY0" fmla="*/ 0 h 180782"/>
                <a:gd name="connsiteX1" fmla="*/ 180782 w 361564"/>
                <a:gd name="connsiteY1" fmla="*/ 180782 h 180782"/>
                <a:gd name="connsiteX2" fmla="*/ 0 w 361564"/>
                <a:gd name="connsiteY2" fmla="*/ 0 h 180782"/>
                <a:gd name="connsiteX0" fmla="*/ 180782 w 180782"/>
                <a:gd name="connsiteY0" fmla="*/ 180782 h 180782"/>
                <a:gd name="connsiteX1" fmla="*/ 0 w 180782"/>
                <a:gd name="connsiteY1" fmla="*/ 0 h 180782"/>
              </a:gdLst>
              <a:ahLst/>
              <a:cxnLst>
                <a:cxn ang="0">
                  <a:pos x="connsiteX0" y="connsiteY0"/>
                </a:cxn>
                <a:cxn ang="0">
                  <a:pos x="connsiteX1" y="connsiteY1"/>
                </a:cxn>
              </a:cxnLst>
              <a:rect l="l" t="t" r="r" b="b"/>
              <a:pathLst>
                <a:path w="180782" h="180782">
                  <a:moveTo>
                    <a:pt x="180782" y="180782"/>
                  </a:moveTo>
                  <a:cubicBezTo>
                    <a:pt x="80939" y="180782"/>
                    <a:pt x="0" y="99843"/>
                    <a:pt x="0" y="0"/>
                  </a:cubicBezTo>
                </a:path>
              </a:pathLst>
            </a:cu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4" name="Oval 63">
              <a:extLst>
                <a:ext uri="{FF2B5EF4-FFF2-40B4-BE49-F238E27FC236}">
                  <a16:creationId xmlns:a16="http://schemas.microsoft.com/office/drawing/2014/main" id="{5DEB5ED0-579E-45A9-98A7-7CC4DDAD09FC}"/>
                </a:ext>
              </a:extLst>
            </p:cNvPr>
            <p:cNvSpPr/>
            <p:nvPr/>
          </p:nvSpPr>
          <p:spPr>
            <a:xfrm flipV="1">
              <a:off x="7748971" y="5713019"/>
              <a:ext cx="180782" cy="180782"/>
            </a:xfrm>
            <a:custGeom>
              <a:avLst/>
              <a:gdLst>
                <a:gd name="connsiteX0" fmla="*/ 0 w 361564"/>
                <a:gd name="connsiteY0" fmla="*/ 180782 h 361564"/>
                <a:gd name="connsiteX1" fmla="*/ 180782 w 361564"/>
                <a:gd name="connsiteY1" fmla="*/ 0 h 361564"/>
                <a:gd name="connsiteX2" fmla="*/ 361564 w 361564"/>
                <a:gd name="connsiteY2" fmla="*/ 180782 h 361564"/>
                <a:gd name="connsiteX3" fmla="*/ 180782 w 361564"/>
                <a:gd name="connsiteY3" fmla="*/ 361564 h 361564"/>
                <a:gd name="connsiteX4" fmla="*/ 0 w 361564"/>
                <a:gd name="connsiteY4" fmla="*/ 180782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4" fmla="*/ 272222 w 361564"/>
                <a:gd name="connsiteY4" fmla="*/ 91440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0" fmla="*/ 361564 w 361564"/>
                <a:gd name="connsiteY0" fmla="*/ 0 h 180782"/>
                <a:gd name="connsiteX1" fmla="*/ 180782 w 361564"/>
                <a:gd name="connsiteY1" fmla="*/ 180782 h 180782"/>
                <a:gd name="connsiteX2" fmla="*/ 0 w 361564"/>
                <a:gd name="connsiteY2" fmla="*/ 0 h 180782"/>
                <a:gd name="connsiteX0" fmla="*/ 180782 w 180782"/>
                <a:gd name="connsiteY0" fmla="*/ 180782 h 180782"/>
                <a:gd name="connsiteX1" fmla="*/ 0 w 180782"/>
                <a:gd name="connsiteY1" fmla="*/ 0 h 180782"/>
              </a:gdLst>
              <a:ahLst/>
              <a:cxnLst>
                <a:cxn ang="0">
                  <a:pos x="connsiteX0" y="connsiteY0"/>
                </a:cxn>
                <a:cxn ang="0">
                  <a:pos x="connsiteX1" y="connsiteY1"/>
                </a:cxn>
              </a:cxnLst>
              <a:rect l="l" t="t" r="r" b="b"/>
              <a:pathLst>
                <a:path w="180782" h="180782">
                  <a:moveTo>
                    <a:pt x="180782" y="180782"/>
                  </a:moveTo>
                  <a:cubicBezTo>
                    <a:pt x="80939" y="180782"/>
                    <a:pt x="0" y="99843"/>
                    <a:pt x="0" y="0"/>
                  </a:cubicBezTo>
                </a:path>
              </a:pathLst>
            </a:cu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5" name="Oval 63">
              <a:extLst>
                <a:ext uri="{FF2B5EF4-FFF2-40B4-BE49-F238E27FC236}">
                  <a16:creationId xmlns:a16="http://schemas.microsoft.com/office/drawing/2014/main" id="{A1A58925-75C6-4745-8E2D-B2C45F9A3F5B}"/>
                </a:ext>
              </a:extLst>
            </p:cNvPr>
            <p:cNvSpPr/>
            <p:nvPr/>
          </p:nvSpPr>
          <p:spPr>
            <a:xfrm>
              <a:off x="7748971" y="1969500"/>
              <a:ext cx="180782" cy="180782"/>
            </a:xfrm>
            <a:custGeom>
              <a:avLst/>
              <a:gdLst>
                <a:gd name="connsiteX0" fmla="*/ 0 w 361564"/>
                <a:gd name="connsiteY0" fmla="*/ 180782 h 361564"/>
                <a:gd name="connsiteX1" fmla="*/ 180782 w 361564"/>
                <a:gd name="connsiteY1" fmla="*/ 0 h 361564"/>
                <a:gd name="connsiteX2" fmla="*/ 361564 w 361564"/>
                <a:gd name="connsiteY2" fmla="*/ 180782 h 361564"/>
                <a:gd name="connsiteX3" fmla="*/ 180782 w 361564"/>
                <a:gd name="connsiteY3" fmla="*/ 361564 h 361564"/>
                <a:gd name="connsiteX4" fmla="*/ 0 w 361564"/>
                <a:gd name="connsiteY4" fmla="*/ 180782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4" fmla="*/ 272222 w 361564"/>
                <a:gd name="connsiteY4" fmla="*/ 91440 h 361564"/>
                <a:gd name="connsiteX0" fmla="*/ 180782 w 361564"/>
                <a:gd name="connsiteY0" fmla="*/ 0 h 361564"/>
                <a:gd name="connsiteX1" fmla="*/ 361564 w 361564"/>
                <a:gd name="connsiteY1" fmla="*/ 180782 h 361564"/>
                <a:gd name="connsiteX2" fmla="*/ 180782 w 361564"/>
                <a:gd name="connsiteY2" fmla="*/ 361564 h 361564"/>
                <a:gd name="connsiteX3" fmla="*/ 0 w 361564"/>
                <a:gd name="connsiteY3" fmla="*/ 180782 h 361564"/>
                <a:gd name="connsiteX0" fmla="*/ 361564 w 361564"/>
                <a:gd name="connsiteY0" fmla="*/ 0 h 180782"/>
                <a:gd name="connsiteX1" fmla="*/ 180782 w 361564"/>
                <a:gd name="connsiteY1" fmla="*/ 180782 h 180782"/>
                <a:gd name="connsiteX2" fmla="*/ 0 w 361564"/>
                <a:gd name="connsiteY2" fmla="*/ 0 h 180782"/>
                <a:gd name="connsiteX0" fmla="*/ 180782 w 180782"/>
                <a:gd name="connsiteY0" fmla="*/ 180782 h 180782"/>
                <a:gd name="connsiteX1" fmla="*/ 0 w 180782"/>
                <a:gd name="connsiteY1" fmla="*/ 0 h 180782"/>
              </a:gdLst>
              <a:ahLst/>
              <a:cxnLst>
                <a:cxn ang="0">
                  <a:pos x="connsiteX0" y="connsiteY0"/>
                </a:cxn>
                <a:cxn ang="0">
                  <a:pos x="connsiteX1" y="connsiteY1"/>
                </a:cxn>
              </a:cxnLst>
              <a:rect l="l" t="t" r="r" b="b"/>
              <a:pathLst>
                <a:path w="180782" h="180782">
                  <a:moveTo>
                    <a:pt x="180782" y="180782"/>
                  </a:moveTo>
                  <a:cubicBezTo>
                    <a:pt x="80939" y="180782"/>
                    <a:pt x="0" y="99843"/>
                    <a:pt x="0" y="0"/>
                  </a:cubicBezTo>
                </a:path>
              </a:pathLst>
            </a:cu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grpSp>
      <p:sp>
        <p:nvSpPr>
          <p:cNvPr id="16" name="Ellips 15">
            <a:extLst>
              <a:ext uri="{FF2B5EF4-FFF2-40B4-BE49-F238E27FC236}">
                <a16:creationId xmlns:a16="http://schemas.microsoft.com/office/drawing/2014/main" id="{7CEA95CA-657C-48DE-8DBF-7F7EF72FA207}"/>
              </a:ext>
            </a:extLst>
          </p:cNvPr>
          <p:cNvSpPr/>
          <p:nvPr/>
        </p:nvSpPr>
        <p:spPr>
          <a:xfrm>
            <a:off x="10325685" y="313203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Ellips 16">
            <a:extLst>
              <a:ext uri="{FF2B5EF4-FFF2-40B4-BE49-F238E27FC236}">
                <a16:creationId xmlns:a16="http://schemas.microsoft.com/office/drawing/2014/main" id="{0DB71144-8761-4AB7-A4E2-F0EF3B6AE675}"/>
              </a:ext>
            </a:extLst>
          </p:cNvPr>
          <p:cNvSpPr/>
          <p:nvPr/>
        </p:nvSpPr>
        <p:spPr>
          <a:xfrm>
            <a:off x="9519235" y="332643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Ellips 17">
            <a:extLst>
              <a:ext uri="{FF2B5EF4-FFF2-40B4-BE49-F238E27FC236}">
                <a16:creationId xmlns:a16="http://schemas.microsoft.com/office/drawing/2014/main" id="{A5A494D1-478F-4F88-B16D-30894F144650}"/>
              </a:ext>
            </a:extLst>
          </p:cNvPr>
          <p:cNvSpPr/>
          <p:nvPr/>
        </p:nvSpPr>
        <p:spPr>
          <a:xfrm>
            <a:off x="11171040" y="3326436"/>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Ellips 18">
            <a:extLst>
              <a:ext uri="{FF2B5EF4-FFF2-40B4-BE49-F238E27FC236}">
                <a16:creationId xmlns:a16="http://schemas.microsoft.com/office/drawing/2014/main" id="{25E70EA4-6BCF-4E4B-A5C0-7567ADA7F0DC}"/>
              </a:ext>
            </a:extLst>
          </p:cNvPr>
          <p:cNvSpPr/>
          <p:nvPr/>
        </p:nvSpPr>
        <p:spPr>
          <a:xfrm>
            <a:off x="9813159" y="417117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0" name="Ellips 19">
            <a:extLst>
              <a:ext uri="{FF2B5EF4-FFF2-40B4-BE49-F238E27FC236}">
                <a16:creationId xmlns:a16="http://schemas.microsoft.com/office/drawing/2014/main" id="{4A52DB49-BA0B-4885-9944-65E198005C5F}"/>
              </a:ext>
            </a:extLst>
          </p:cNvPr>
          <p:cNvSpPr/>
          <p:nvPr/>
        </p:nvSpPr>
        <p:spPr>
          <a:xfrm>
            <a:off x="10749667" y="417117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Ellips 20">
            <a:extLst>
              <a:ext uri="{FF2B5EF4-FFF2-40B4-BE49-F238E27FC236}">
                <a16:creationId xmlns:a16="http://schemas.microsoft.com/office/drawing/2014/main" id="{DA9A6683-A533-4253-9EAC-EA649CF49D48}"/>
              </a:ext>
            </a:extLst>
          </p:cNvPr>
          <p:cNvSpPr/>
          <p:nvPr/>
        </p:nvSpPr>
        <p:spPr>
          <a:xfrm>
            <a:off x="10325685" y="474451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9F41D5BA-3B15-42DD-BEF6-535D750F16E5}"/>
              </a:ext>
            </a:extLst>
          </p:cNvPr>
          <p:cNvSpPr/>
          <p:nvPr/>
        </p:nvSpPr>
        <p:spPr>
          <a:xfrm>
            <a:off x="9494378" y="533672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Ellips 22">
            <a:extLst>
              <a:ext uri="{FF2B5EF4-FFF2-40B4-BE49-F238E27FC236}">
                <a16:creationId xmlns:a16="http://schemas.microsoft.com/office/drawing/2014/main" id="{7388471E-BB6A-46F9-8990-CA622E924334}"/>
              </a:ext>
            </a:extLst>
          </p:cNvPr>
          <p:cNvSpPr/>
          <p:nvPr/>
        </p:nvSpPr>
        <p:spPr>
          <a:xfrm>
            <a:off x="10088858" y="558190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Ellips 23">
            <a:extLst>
              <a:ext uri="{FF2B5EF4-FFF2-40B4-BE49-F238E27FC236}">
                <a16:creationId xmlns:a16="http://schemas.microsoft.com/office/drawing/2014/main" id="{E9E61CC9-5D67-4C1D-AE6C-AF197ACEC3B5}"/>
              </a:ext>
            </a:extLst>
          </p:cNvPr>
          <p:cNvSpPr/>
          <p:nvPr/>
        </p:nvSpPr>
        <p:spPr>
          <a:xfrm>
            <a:off x="10698004" y="5591004"/>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Ellips 24">
            <a:extLst>
              <a:ext uri="{FF2B5EF4-FFF2-40B4-BE49-F238E27FC236}">
                <a16:creationId xmlns:a16="http://schemas.microsoft.com/office/drawing/2014/main" id="{A33E80CD-9024-4CFD-A969-3F75CB74AD3D}"/>
              </a:ext>
            </a:extLst>
          </p:cNvPr>
          <p:cNvSpPr/>
          <p:nvPr/>
        </p:nvSpPr>
        <p:spPr>
          <a:xfrm>
            <a:off x="11193289" y="533672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Ellips 25">
            <a:extLst>
              <a:ext uri="{FF2B5EF4-FFF2-40B4-BE49-F238E27FC236}">
                <a16:creationId xmlns:a16="http://schemas.microsoft.com/office/drawing/2014/main" id="{3FD37E1C-1ACD-495A-A5D2-974221BB078F}"/>
              </a:ext>
            </a:extLst>
          </p:cNvPr>
          <p:cNvSpPr/>
          <p:nvPr/>
        </p:nvSpPr>
        <p:spPr>
          <a:xfrm>
            <a:off x="9326546" y="5201035"/>
            <a:ext cx="690815" cy="616765"/>
          </a:xfrm>
          <a:prstGeom prst="ellipse">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Ellips 26">
            <a:extLst>
              <a:ext uri="{FF2B5EF4-FFF2-40B4-BE49-F238E27FC236}">
                <a16:creationId xmlns:a16="http://schemas.microsoft.com/office/drawing/2014/main" id="{5B745E7D-A63D-417A-B4AD-B2DA26359501}"/>
              </a:ext>
            </a:extLst>
          </p:cNvPr>
          <p:cNvSpPr/>
          <p:nvPr/>
        </p:nvSpPr>
        <p:spPr>
          <a:xfrm>
            <a:off x="10325684" y="6217876"/>
            <a:ext cx="337625" cy="337625"/>
          </a:xfrm>
          <a:prstGeom prst="ellipse">
            <a:avLst/>
          </a:prstGeom>
          <a:solidFill>
            <a:srgbClr val="D08E1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28" name="Ellips 27">
            <a:extLst>
              <a:ext uri="{FF2B5EF4-FFF2-40B4-BE49-F238E27FC236}">
                <a16:creationId xmlns:a16="http://schemas.microsoft.com/office/drawing/2014/main" id="{DD0BC61A-BFC6-430A-9C39-DF05844EFBBB}"/>
              </a:ext>
            </a:extLst>
          </p:cNvPr>
          <p:cNvSpPr/>
          <p:nvPr/>
        </p:nvSpPr>
        <p:spPr>
          <a:xfrm>
            <a:off x="11016693" y="5201035"/>
            <a:ext cx="690815" cy="616765"/>
          </a:xfrm>
          <a:prstGeom prst="ellipse">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Rubrik 1">
            <a:extLst>
              <a:ext uri="{FF2B5EF4-FFF2-40B4-BE49-F238E27FC236}">
                <a16:creationId xmlns:a16="http://schemas.microsoft.com/office/drawing/2014/main" id="{E035B1B8-5B1E-4B8F-B23E-58875D6C6A24}"/>
              </a:ext>
            </a:extLst>
          </p:cNvPr>
          <p:cNvSpPr txBox="1">
            <a:spLocks/>
          </p:cNvSpPr>
          <p:nvPr/>
        </p:nvSpPr>
        <p:spPr>
          <a:xfrm>
            <a:off x="7748778" y="753228"/>
            <a:ext cx="2672479"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0" i="0" u="none" strike="noStrike" kern="1200" cap="none" spc="0" normalizeH="0" baseline="0" noProof="0" dirty="0">
                <a:ln>
                  <a:noFill/>
                </a:ln>
                <a:solidFill>
                  <a:srgbClr val="FFFFFF"/>
                </a:solidFill>
                <a:effectLst/>
                <a:uLnTx/>
                <a:uFillTx/>
                <a:latin typeface="Trebuchet MS" panose="020B0603020202020204"/>
                <a:ea typeface="+mj-ea"/>
                <a:cs typeface="+mj-cs"/>
              </a:rPr>
              <a:t>Frågestund</a:t>
            </a:r>
          </a:p>
        </p:txBody>
      </p:sp>
      <p:pic>
        <p:nvPicPr>
          <p:cNvPr id="30" name="Bildobjekt 29" descr="En bild som visar Grafik, logotyp, symbol, skiss&#10;&#10;Automatiskt genererad beskrivning">
            <a:extLst>
              <a:ext uri="{FF2B5EF4-FFF2-40B4-BE49-F238E27FC236}">
                <a16:creationId xmlns:a16="http://schemas.microsoft.com/office/drawing/2014/main" id="{5811B6F7-6684-549E-CD84-3D9D58A939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4702" y="268262"/>
            <a:ext cx="1908076" cy="976299"/>
          </a:xfrm>
          <a:prstGeom prst="rect">
            <a:avLst/>
          </a:prstGeom>
        </p:spPr>
      </p:pic>
    </p:spTree>
    <p:extLst>
      <p:ext uri="{BB962C8B-B14F-4D97-AF65-F5344CB8AC3E}">
        <p14:creationId xmlns:p14="http://schemas.microsoft.com/office/powerpoint/2010/main" val="835765313"/>
      </p:ext>
    </p:extLst>
  </p:cSld>
  <p:clrMapOvr>
    <a:masterClrMapping/>
  </p:clrMapOvr>
  <p:extLst>
    <p:ext uri="{6950BFC3-D8DA-4A85-94F7-54DA5524770B}">
      <p188:commentRel xmlns:p188="http://schemas.microsoft.com/office/powerpoint/2018/8/main" r:id="rId3"/>
    </p:ext>
  </p:extLs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21FC-B9F9-4BD0-9B5E-294C865DFFE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46F1E8F-D3A8-477C-8CB0-2A3046DF1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669780" y="-2669780"/>
            <a:ext cx="6852439" cy="12192000"/>
          </a:xfrm>
        </p:spPr>
      </p:pic>
      <p:sp>
        <p:nvSpPr>
          <p:cNvPr id="6" name="Ellips 5">
            <a:extLst>
              <a:ext uri="{FF2B5EF4-FFF2-40B4-BE49-F238E27FC236}">
                <a16:creationId xmlns:a16="http://schemas.microsoft.com/office/drawing/2014/main" id="{62D7E807-BF54-4446-8941-41534B174530}"/>
              </a:ext>
            </a:extLst>
          </p:cNvPr>
          <p:cNvSpPr/>
          <p:nvPr/>
        </p:nvSpPr>
        <p:spPr>
          <a:xfrm>
            <a:off x="2912272" y="325740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Ellips 6">
            <a:extLst>
              <a:ext uri="{FF2B5EF4-FFF2-40B4-BE49-F238E27FC236}">
                <a16:creationId xmlns:a16="http://schemas.microsoft.com/office/drawing/2014/main" id="{89E1BA55-5CAB-4027-AC22-5810405A627D}"/>
              </a:ext>
            </a:extLst>
          </p:cNvPr>
          <p:cNvSpPr/>
          <p:nvPr/>
        </p:nvSpPr>
        <p:spPr>
          <a:xfrm>
            <a:off x="1729005" y="2679637"/>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Ellips 7">
            <a:extLst>
              <a:ext uri="{FF2B5EF4-FFF2-40B4-BE49-F238E27FC236}">
                <a16:creationId xmlns:a16="http://schemas.microsoft.com/office/drawing/2014/main" id="{BEF8BDA5-E1B7-42C9-90E6-04A7954ABEA5}"/>
              </a:ext>
            </a:extLst>
          </p:cNvPr>
          <p:cNvSpPr/>
          <p:nvPr/>
        </p:nvSpPr>
        <p:spPr>
          <a:xfrm>
            <a:off x="1729005" y="3862733"/>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Ellips 8">
            <a:extLst>
              <a:ext uri="{FF2B5EF4-FFF2-40B4-BE49-F238E27FC236}">
                <a16:creationId xmlns:a16="http://schemas.microsoft.com/office/drawing/2014/main" id="{9A8534ED-78A0-4823-813A-A7409F7DA902}"/>
              </a:ext>
            </a:extLst>
          </p:cNvPr>
          <p:cNvSpPr/>
          <p:nvPr/>
        </p:nvSpPr>
        <p:spPr>
          <a:xfrm>
            <a:off x="2234122" y="147483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Ellips 9">
            <a:extLst>
              <a:ext uri="{FF2B5EF4-FFF2-40B4-BE49-F238E27FC236}">
                <a16:creationId xmlns:a16="http://schemas.microsoft.com/office/drawing/2014/main" id="{FA0093FC-0C81-42C6-9AA3-698F7E457823}"/>
              </a:ext>
            </a:extLst>
          </p:cNvPr>
          <p:cNvSpPr/>
          <p:nvPr/>
        </p:nvSpPr>
        <p:spPr>
          <a:xfrm>
            <a:off x="5149625" y="1063041"/>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Ellips 10">
            <a:extLst>
              <a:ext uri="{FF2B5EF4-FFF2-40B4-BE49-F238E27FC236}">
                <a16:creationId xmlns:a16="http://schemas.microsoft.com/office/drawing/2014/main" id="{1AFFB518-53E5-4674-AB97-4F787154F0FA}"/>
              </a:ext>
            </a:extLst>
          </p:cNvPr>
          <p:cNvSpPr/>
          <p:nvPr/>
        </p:nvSpPr>
        <p:spPr>
          <a:xfrm>
            <a:off x="3957101" y="427648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Ellips 11">
            <a:extLst>
              <a:ext uri="{FF2B5EF4-FFF2-40B4-BE49-F238E27FC236}">
                <a16:creationId xmlns:a16="http://schemas.microsoft.com/office/drawing/2014/main" id="{E8C72D73-8AB5-4BBB-97C8-50FB011FBFB3}"/>
              </a:ext>
            </a:extLst>
          </p:cNvPr>
          <p:cNvSpPr/>
          <p:nvPr/>
        </p:nvSpPr>
        <p:spPr>
          <a:xfrm>
            <a:off x="3957101" y="2342012"/>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Ellips 12">
            <a:extLst>
              <a:ext uri="{FF2B5EF4-FFF2-40B4-BE49-F238E27FC236}">
                <a16:creationId xmlns:a16="http://schemas.microsoft.com/office/drawing/2014/main" id="{DA9DBFCC-238E-44BD-AED5-D96DFCE513FD}"/>
              </a:ext>
            </a:extLst>
          </p:cNvPr>
          <p:cNvSpPr/>
          <p:nvPr/>
        </p:nvSpPr>
        <p:spPr>
          <a:xfrm>
            <a:off x="5965030" y="3241308"/>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Ellips 13">
            <a:extLst>
              <a:ext uri="{FF2B5EF4-FFF2-40B4-BE49-F238E27FC236}">
                <a16:creationId xmlns:a16="http://schemas.microsoft.com/office/drawing/2014/main" id="{5DAF0F17-DD88-4CDE-9DEB-193CC4B73FAE}"/>
              </a:ext>
            </a:extLst>
          </p:cNvPr>
          <p:cNvSpPr/>
          <p:nvPr/>
        </p:nvSpPr>
        <p:spPr>
          <a:xfrm>
            <a:off x="2234122" y="5144020"/>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Ellips 14">
            <a:extLst>
              <a:ext uri="{FF2B5EF4-FFF2-40B4-BE49-F238E27FC236}">
                <a16:creationId xmlns:a16="http://schemas.microsoft.com/office/drawing/2014/main" id="{684FD021-8CE8-4165-9AEB-4E9070FF95BA}"/>
              </a:ext>
            </a:extLst>
          </p:cNvPr>
          <p:cNvSpPr/>
          <p:nvPr/>
        </p:nvSpPr>
        <p:spPr>
          <a:xfrm>
            <a:off x="5149626" y="5481645"/>
            <a:ext cx="337625" cy="3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Ellips 28">
            <a:extLst>
              <a:ext uri="{FF2B5EF4-FFF2-40B4-BE49-F238E27FC236}">
                <a16:creationId xmlns:a16="http://schemas.microsoft.com/office/drawing/2014/main" id="{D72C8346-DC31-4D20-9430-1DBAB68211F0}"/>
              </a:ext>
            </a:extLst>
          </p:cNvPr>
          <p:cNvSpPr/>
          <p:nvPr/>
        </p:nvSpPr>
        <p:spPr>
          <a:xfrm>
            <a:off x="671221" y="3241308"/>
            <a:ext cx="337625" cy="337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16" name="Bildobjekt 15">
            <a:extLst>
              <a:ext uri="{FF2B5EF4-FFF2-40B4-BE49-F238E27FC236}">
                <a16:creationId xmlns:a16="http://schemas.microsoft.com/office/drawing/2014/main" id="{622818A3-80E1-45D6-BCCF-2A7824EDF4E6}"/>
              </a:ext>
            </a:extLst>
          </p:cNvPr>
          <p:cNvPicPr>
            <a:picLocks noChangeAspect="1"/>
          </p:cNvPicPr>
          <p:nvPr/>
        </p:nvPicPr>
        <p:blipFill>
          <a:blip r:embed="rId4"/>
          <a:stretch>
            <a:fillRect/>
          </a:stretch>
        </p:blipFill>
        <p:spPr>
          <a:xfrm rot="5400000">
            <a:off x="5451664" y="-4095275"/>
            <a:ext cx="1311796" cy="10808233"/>
          </a:xfrm>
          <a:prstGeom prst="rect">
            <a:avLst/>
          </a:prstGeom>
          <a:effectLst>
            <a:glow rad="127000">
              <a:schemeClr val="accent1">
                <a:alpha val="0"/>
              </a:schemeClr>
            </a:glow>
          </a:effectLst>
        </p:spPr>
      </p:pic>
      <p:sp>
        <p:nvSpPr>
          <p:cNvPr id="17" name="Rektangel 16">
            <a:extLst>
              <a:ext uri="{FF2B5EF4-FFF2-40B4-BE49-F238E27FC236}">
                <a16:creationId xmlns:a16="http://schemas.microsoft.com/office/drawing/2014/main" id="{E9EAAE59-6474-4047-B59C-3DAFEBAE87FC}"/>
              </a:ext>
            </a:extLst>
          </p:cNvPr>
          <p:cNvSpPr/>
          <p:nvPr/>
        </p:nvSpPr>
        <p:spPr>
          <a:xfrm>
            <a:off x="3966680" y="204825"/>
            <a:ext cx="4258638" cy="8091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Rektangel 17">
            <a:extLst>
              <a:ext uri="{FF2B5EF4-FFF2-40B4-BE49-F238E27FC236}">
                <a16:creationId xmlns:a16="http://schemas.microsoft.com/office/drawing/2014/main" id="{D97A7662-EC41-4C99-98B3-E97F3A35F65E}"/>
              </a:ext>
            </a:extLst>
          </p:cNvPr>
          <p:cNvSpPr/>
          <p:nvPr/>
        </p:nvSpPr>
        <p:spPr>
          <a:xfrm>
            <a:off x="4026364" y="288995"/>
            <a:ext cx="4139275" cy="584775"/>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w="0"/>
                <a:solidFill>
                  <a:srgbClr val="FFFFFF"/>
                </a:solidFill>
                <a:effectLst>
                  <a:outerShdw blurRad="38100" dist="19050" dir="2700000" algn="tl" rotWithShape="0">
                    <a:srgbClr val="000000">
                      <a:alpha val="40000"/>
                    </a:srgbClr>
                  </a:outerShdw>
                </a:effectLst>
                <a:uLnTx/>
                <a:uFillTx/>
                <a:latin typeface="Rockwell Extra Bold" panose="02060903040505020403" pitchFamily="18" charset="0"/>
                <a:ea typeface="+mn-ea"/>
                <a:cs typeface="+mn-cs"/>
              </a:rPr>
              <a:t>Rörelsemönster</a:t>
            </a:r>
          </a:p>
        </p:txBody>
      </p:sp>
      <p:pic>
        <p:nvPicPr>
          <p:cNvPr id="19" name="Bildobjekt 18">
            <a:extLst>
              <a:ext uri="{FF2B5EF4-FFF2-40B4-BE49-F238E27FC236}">
                <a16:creationId xmlns:a16="http://schemas.microsoft.com/office/drawing/2014/main" id="{38E31689-298A-4AFC-8997-C8117D949867}"/>
              </a:ext>
            </a:extLst>
          </p:cNvPr>
          <p:cNvPicPr>
            <a:picLocks noChangeAspect="1"/>
          </p:cNvPicPr>
          <p:nvPr/>
        </p:nvPicPr>
        <p:blipFill>
          <a:blip r:embed="rId4"/>
          <a:stretch>
            <a:fillRect/>
          </a:stretch>
        </p:blipFill>
        <p:spPr>
          <a:xfrm rot="5400000">
            <a:off x="5440101" y="218434"/>
            <a:ext cx="1311796" cy="10808233"/>
          </a:xfrm>
          <a:prstGeom prst="rect">
            <a:avLst/>
          </a:prstGeom>
          <a:effectLst>
            <a:glow rad="127000">
              <a:schemeClr val="accent1">
                <a:alpha val="0"/>
              </a:schemeClr>
            </a:glow>
          </a:effectLst>
        </p:spPr>
      </p:pic>
      <p:pic>
        <p:nvPicPr>
          <p:cNvPr id="20" name="Bildobjekt 19">
            <a:extLst>
              <a:ext uri="{FF2B5EF4-FFF2-40B4-BE49-F238E27FC236}">
                <a16:creationId xmlns:a16="http://schemas.microsoft.com/office/drawing/2014/main" id="{BDE53397-D27D-4423-AB72-6FA2CC105478}"/>
              </a:ext>
            </a:extLst>
          </p:cNvPr>
          <p:cNvPicPr>
            <a:picLocks noChangeAspect="1"/>
          </p:cNvPicPr>
          <p:nvPr/>
        </p:nvPicPr>
        <p:blipFill>
          <a:blip r:embed="rId4"/>
          <a:stretch>
            <a:fillRect/>
          </a:stretch>
        </p:blipFill>
        <p:spPr>
          <a:xfrm>
            <a:off x="1930210" y="1964740"/>
            <a:ext cx="4165790" cy="3001912"/>
          </a:xfrm>
          <a:prstGeom prst="rect">
            <a:avLst/>
          </a:prstGeom>
          <a:effectLst>
            <a:glow rad="127000">
              <a:schemeClr val="accent1">
                <a:alpha val="0"/>
              </a:schemeClr>
            </a:glow>
          </a:effectLst>
        </p:spPr>
      </p:pic>
      <p:sp>
        <p:nvSpPr>
          <p:cNvPr id="21" name="Ellips 20">
            <a:extLst>
              <a:ext uri="{FF2B5EF4-FFF2-40B4-BE49-F238E27FC236}">
                <a16:creationId xmlns:a16="http://schemas.microsoft.com/office/drawing/2014/main" id="{6C16B694-BB03-4E78-9E7B-B49F44E8C481}"/>
              </a:ext>
            </a:extLst>
          </p:cNvPr>
          <p:cNvSpPr/>
          <p:nvPr/>
        </p:nvSpPr>
        <p:spPr>
          <a:xfrm>
            <a:off x="1930210" y="4836078"/>
            <a:ext cx="945448" cy="919582"/>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Ellips 21">
            <a:extLst>
              <a:ext uri="{FF2B5EF4-FFF2-40B4-BE49-F238E27FC236}">
                <a16:creationId xmlns:a16="http://schemas.microsoft.com/office/drawing/2014/main" id="{4DB62CB6-E98D-4196-9B22-C1CF9912965D}"/>
              </a:ext>
            </a:extLst>
          </p:cNvPr>
          <p:cNvSpPr/>
          <p:nvPr/>
        </p:nvSpPr>
        <p:spPr>
          <a:xfrm>
            <a:off x="1930210" y="1175732"/>
            <a:ext cx="945448" cy="919582"/>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187475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kiffer">
  <a:themeElements>
    <a:clrScheme name="Hovslätt">
      <a:dk1>
        <a:srgbClr val="FFFFFF"/>
      </a:dk1>
      <a:lt1>
        <a:srgbClr val="FFFFFF"/>
      </a:lt1>
      <a:dk2>
        <a:srgbClr val="000000"/>
      </a:dk2>
      <a:lt2>
        <a:srgbClr val="FFFFFF"/>
      </a:lt2>
      <a:accent1>
        <a:srgbClr val="FF0000"/>
      </a:accent1>
      <a:accent2>
        <a:srgbClr val="FFFFFF"/>
      </a:accent2>
      <a:accent3>
        <a:srgbClr val="FFFFFF"/>
      </a:accent3>
      <a:accent4>
        <a:srgbClr val="00B050"/>
      </a:accent4>
      <a:accent5>
        <a:srgbClr val="000000"/>
      </a:accent5>
      <a:accent6>
        <a:srgbClr val="C00000"/>
      </a:accent6>
      <a:hlink>
        <a:srgbClr val="000000"/>
      </a:hlink>
      <a:folHlink>
        <a:srgbClr val="FFFFFF"/>
      </a:folHlink>
    </a:clrScheme>
    <a:fontScheme name="Skiffer">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kiffer">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Berlin">
  <a:themeElements>
    <a:clrScheme name="Anpassat 26">
      <a:dk1>
        <a:srgbClr val="000000"/>
      </a:dk1>
      <a:lt1>
        <a:srgbClr val="FFFFFF"/>
      </a:lt1>
      <a:dk2>
        <a:srgbClr val="000000"/>
      </a:dk2>
      <a:lt2>
        <a:srgbClr val="FFFFFF"/>
      </a:lt2>
      <a:accent1>
        <a:srgbClr val="000000"/>
      </a:accent1>
      <a:accent2>
        <a:srgbClr val="FFFFFF"/>
      </a:accent2>
      <a:accent3>
        <a:srgbClr val="FFFFFF"/>
      </a:accent3>
      <a:accent4>
        <a:srgbClr val="00B050"/>
      </a:accent4>
      <a:accent5>
        <a:srgbClr val="000000"/>
      </a:accent5>
      <a:accent6>
        <a:srgbClr val="C00000"/>
      </a:accent6>
      <a:hlink>
        <a:srgbClr val="000000"/>
      </a:hlink>
      <a:folHlink>
        <a:srgbClr val="FFFFFF"/>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Skiffer</Template>
  <TotalTime>90327</TotalTime>
  <Words>17136</Words>
  <Application>Microsoft Office PowerPoint</Application>
  <PresentationFormat>Bredbild</PresentationFormat>
  <Paragraphs>1721</Paragraphs>
  <Slides>356</Slides>
  <Notes>293</Notes>
  <HiddenSlides>0</HiddenSlides>
  <MMClips>0</MMClips>
  <ScaleCrop>false</ScaleCrop>
  <HeadingPairs>
    <vt:vector size="8" baseType="variant">
      <vt:variant>
        <vt:lpstr>Använt teckensnitt</vt:lpstr>
      </vt:variant>
      <vt:variant>
        <vt:i4>14</vt:i4>
      </vt:variant>
      <vt:variant>
        <vt:lpstr>Tema</vt:lpstr>
      </vt:variant>
      <vt:variant>
        <vt:i4>2</vt:i4>
      </vt:variant>
      <vt:variant>
        <vt:lpstr>Serverprogram för OLE-inbäddning</vt:lpstr>
      </vt:variant>
      <vt:variant>
        <vt:i4>1</vt:i4>
      </vt:variant>
      <vt:variant>
        <vt:lpstr>Bildrubriker</vt:lpstr>
      </vt:variant>
      <vt:variant>
        <vt:i4>356</vt:i4>
      </vt:variant>
    </vt:vector>
  </HeadingPairs>
  <TitlesOfParts>
    <vt:vector size="373" baseType="lpstr">
      <vt:lpstr>Amasis MT Pro Black</vt:lpstr>
      <vt:lpstr>Arial</vt:lpstr>
      <vt:lpstr>Calibri</vt:lpstr>
      <vt:lpstr>Calisto MT</vt:lpstr>
      <vt:lpstr>inherit</vt:lpstr>
      <vt:lpstr>ProximaNova</vt:lpstr>
      <vt:lpstr>Rockwell Extra Bold</vt:lpstr>
      <vt:lpstr>Segoe UI</vt:lpstr>
      <vt:lpstr>Source Sans Pro</vt:lpstr>
      <vt:lpstr>Stag Sans</vt:lpstr>
      <vt:lpstr>Times New Roman</vt:lpstr>
      <vt:lpstr>Trebuchet MS</vt:lpstr>
      <vt:lpstr>Wingdings</vt:lpstr>
      <vt:lpstr>Wingdings 2</vt:lpstr>
      <vt:lpstr>Skiffer</vt:lpstr>
      <vt:lpstr>Berlin</vt:lpstr>
      <vt:lpstr>think-cell Slide</vt:lpstr>
      <vt:lpstr>Hovslätts IK</vt:lpstr>
      <vt:lpstr>INNEHÅLL</vt:lpstr>
      <vt:lpstr>Försäsongsplanering</vt:lpstr>
      <vt:lpstr>Träningsstruktur  Tisdagar</vt:lpstr>
      <vt:lpstr>Träningsstruktur  Torsdagar</vt:lpstr>
      <vt:lpstr>Träningsstruktur  Söndagar</vt:lpstr>
      <vt:lpstr>Matchkalender Våren</vt:lpstr>
      <vt:lpstr>Träningsmatcher</vt:lpstr>
      <vt:lpstr>Speltid</vt:lpstr>
      <vt:lpstr>Försäsongen</vt:lpstr>
      <vt:lpstr>Serien 2025</vt:lpstr>
      <vt:lpstr>Försäsongen</vt:lpstr>
      <vt:lpstr>Cup</vt:lpstr>
      <vt:lpstr>Cup</vt:lpstr>
      <vt:lpstr>Träningsläger</vt:lpstr>
      <vt:lpstr>Aktivitetsgrupper</vt:lpstr>
      <vt:lpstr>Värdegrund</vt:lpstr>
      <vt:lpstr>Paus   10 min</vt:lpstr>
      <vt:lpstr>Fotbollsbegrepp</vt:lpstr>
      <vt:lpstr>Fotbollsbegrepp</vt:lpstr>
      <vt:lpstr>4 Grundförutsättningar i anfallsspel</vt:lpstr>
      <vt:lpstr>4 Grundförutsättningar i försvarsspelet</vt:lpstr>
      <vt:lpstr>Korridorer</vt:lpstr>
      <vt:lpstr>Spelytor</vt:lpstr>
      <vt:lpstr>Bollsida</vt:lpstr>
      <vt:lpstr>Tredjedelar</vt:lpstr>
      <vt:lpstr>Passion &amp; Motivation</vt:lpstr>
      <vt:lpstr>Spelförståelse</vt:lpstr>
      <vt:lpstr>Motivationsmiljö / Lärande miljö</vt:lpstr>
      <vt:lpstr>Förväntningar/Krav</vt:lpstr>
      <vt:lpstr>Kallelser träning/match Böteslista</vt:lpstr>
      <vt:lpstr>Matchinfo</vt:lpstr>
      <vt:lpstr>Speltid</vt:lpstr>
      <vt:lpstr>Spelarråd</vt:lpstr>
      <vt:lpstr>Övriga punkter</vt:lpstr>
      <vt:lpstr>Paus   10 min</vt:lpstr>
      <vt:lpstr>Taktik   2025</vt:lpstr>
      <vt:lpstr>Formation 4-3-3</vt:lpstr>
      <vt:lpstr>PowerPoint-presentation</vt:lpstr>
      <vt:lpstr>PowerPoint-presentation</vt:lpstr>
      <vt:lpstr>Formation 4-3-3</vt:lpstr>
      <vt:lpstr>PowerPoint-presentation</vt:lpstr>
      <vt:lpstr>PowerPoint-presentation</vt:lpstr>
      <vt:lpstr>PowerPoint-presentation</vt:lpstr>
      <vt:lpstr>PowerPoint-presentation</vt:lpstr>
      <vt:lpstr>Formation 4-3-3</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Formation 4-3-3</vt:lpstr>
      <vt:lpstr>PowerPoint-presentation</vt:lpstr>
      <vt:lpstr>PowerPoint-presentation</vt:lpstr>
      <vt:lpstr>PowerPoint-presentation</vt:lpstr>
      <vt:lpstr>Speluppbyggnad</vt:lpstr>
      <vt:lpstr>PowerPoint-presentation</vt:lpstr>
      <vt:lpstr>PowerPoint-presentation</vt:lpstr>
      <vt:lpstr>PowerPoint-presentation</vt:lpstr>
      <vt:lpstr>PowerPoint-presentation</vt:lpstr>
      <vt:lpstr>PowerPoint-presentation</vt:lpstr>
      <vt:lpstr>PowerPoint-presentation</vt:lpstr>
      <vt:lpstr>PowerPoint-presentation</vt:lpstr>
      <vt:lpstr>Roller och Taktik</vt:lpstr>
      <vt:lpstr>Falsk 9</vt:lpstr>
      <vt:lpstr>PowerPoint-presentation</vt:lpstr>
      <vt:lpstr>Offensivt spel</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Försvarsspel</vt:lpstr>
      <vt:lpstr>PowerPoint-presentation</vt:lpstr>
      <vt:lpstr>PowerPoint-presentation</vt:lpstr>
      <vt:lpstr>PowerPoint-presentation</vt:lpstr>
      <vt:lpstr>PowerPoint-presentation</vt:lpstr>
      <vt:lpstr>PowerPoint-presentation</vt:lpstr>
      <vt:lpstr>Presspel offensivt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Ytterback</vt:lpstr>
      <vt:lpstr>PowerPoint-presentation</vt:lpstr>
      <vt:lpstr>Insparkar</vt:lpstr>
      <vt:lpstr>Exempel 1</vt:lpstr>
      <vt:lpstr>PowerPoint-presentation</vt:lpstr>
      <vt:lpstr>PowerPoint-presentation</vt:lpstr>
      <vt:lpstr>PowerPoint-presentation</vt:lpstr>
      <vt:lpstr>PowerPoint-presentation</vt:lpstr>
      <vt:lpstr>PowerPoint-presentation</vt:lpstr>
      <vt:lpstr>PowerPoint-presentation</vt:lpstr>
      <vt:lpstr>Exempel 2</vt:lpstr>
      <vt:lpstr>PowerPoint-presentation</vt:lpstr>
      <vt:lpstr>PowerPoint-presentation</vt:lpstr>
      <vt:lpstr>PowerPoint-presentation</vt:lpstr>
      <vt:lpstr>PowerPoint-presentation</vt:lpstr>
      <vt:lpstr>PowerPoint-presentation</vt:lpstr>
      <vt:lpstr>PowerPoint-presentation</vt:lpstr>
      <vt:lpstr>Offensivt spel</vt:lpstr>
      <vt:lpstr>PowerPoint-presentation</vt:lpstr>
      <vt:lpstr>PowerPoint-presentation</vt:lpstr>
      <vt:lpstr>PowerPoint-presentation</vt:lpstr>
      <vt:lpstr>PowerPoint-presentation</vt:lpstr>
      <vt:lpstr>PowerPoint-presentation</vt:lpstr>
      <vt:lpstr>PowerPoint-presentation</vt:lpstr>
      <vt:lpstr>Defensivt presspel</vt:lpstr>
      <vt:lpstr>PowerPoint-presentation</vt:lpstr>
      <vt:lpstr>PowerPoint-presentation</vt:lpstr>
      <vt:lpstr>PowerPoint-presentation</vt:lpstr>
      <vt:lpstr>PowerPoint-presentation</vt:lpstr>
      <vt:lpstr>PowerPoint-presentation</vt:lpstr>
      <vt:lpstr>PowerPoint-presentation</vt:lpstr>
      <vt:lpstr>Understöd</vt:lpstr>
      <vt:lpstr>PowerPoint-presentation</vt:lpstr>
      <vt:lpstr>PowerPoint-presentation</vt:lpstr>
      <vt:lpstr>Hålla offsidelinjen</vt:lpstr>
      <vt:lpstr>PowerPoint-presentation</vt:lpstr>
      <vt:lpstr>PowerPoint-presentation</vt:lpstr>
      <vt:lpstr>PowerPoint-presentation</vt:lpstr>
      <vt:lpstr>Offensiv position vid speluppbyggnad</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Mittback</vt:lpstr>
      <vt:lpstr>PowerPoint-presentation</vt:lpstr>
      <vt:lpstr>Bryta liner</vt:lpstr>
      <vt:lpstr>PowerPoint-presentation</vt:lpstr>
      <vt:lpstr>PowerPoint-presentation</vt:lpstr>
      <vt:lpstr>Understöd vid kontring</vt:lpstr>
      <vt:lpstr>PowerPoint-presentation</vt:lpstr>
      <vt:lpstr>PowerPoint-presentation</vt:lpstr>
      <vt:lpstr>PowerPoint-presentation</vt:lpstr>
      <vt:lpstr>Understöd vid längre anfall</vt:lpstr>
      <vt:lpstr>PowerPoint-presentation</vt:lpstr>
      <vt:lpstr>PowerPoint-presentation</vt:lpstr>
      <vt:lpstr>PowerPoint-presentation</vt:lpstr>
      <vt:lpstr>Kommunikation lyfta laget</vt:lpstr>
      <vt:lpstr>PowerPoint-presentation</vt:lpstr>
      <vt:lpstr>PowerPoint-presentation</vt:lpstr>
      <vt:lpstr>PowerPoint-presentation</vt:lpstr>
      <vt:lpstr>PowerPoint-presentation</vt:lpstr>
      <vt:lpstr>PowerPoint-presentation</vt:lpstr>
      <vt:lpstr>PowerPoint-presentation</vt:lpstr>
      <vt:lpstr>PowerPoint-presentation</vt:lpstr>
      <vt:lpstr>Styra spelet på offensiv planhalva</vt:lpstr>
      <vt:lpstr>PowerPoint-presentation</vt:lpstr>
      <vt:lpstr>PowerPoint-presentation</vt:lpstr>
      <vt:lpstr>PowerPoint-presentation</vt:lpstr>
      <vt:lpstr>PowerPoint-presentation</vt:lpstr>
      <vt:lpstr>PowerPoint-presentation</vt:lpstr>
      <vt:lpstr>Falla som mittback</vt:lpstr>
      <vt:lpstr>PowerPoint-presentation</vt:lpstr>
      <vt:lpstr>PowerPoint-presentation</vt:lpstr>
      <vt:lpstr>PowerPoint-presentation</vt:lpstr>
      <vt:lpstr>PowerPoint-presentation</vt:lpstr>
      <vt:lpstr>Defensiv innermittfältare</vt:lpstr>
      <vt:lpstr>PowerPoint-presentation</vt:lpstr>
      <vt:lpstr>Positionsbyte</vt:lpstr>
      <vt:lpstr>PowerPoint-presentation</vt:lpstr>
      <vt:lpstr>PowerPoint-presentation</vt:lpstr>
      <vt:lpstr>Backlinjens sköld</vt:lpstr>
      <vt:lpstr>PowerPoint-presentation</vt:lpstr>
      <vt:lpstr>Exempel</vt:lpstr>
      <vt:lpstr>PowerPoint-presentation</vt:lpstr>
      <vt:lpstr>PowerPoint-presentation</vt:lpstr>
      <vt:lpstr>PowerPoint-presentation</vt:lpstr>
      <vt:lpstr>PowerPoint-presentation</vt:lpstr>
      <vt:lpstr>Triangel spel</vt:lpstr>
      <vt:lpstr>PowerPoint-presentation</vt:lpstr>
      <vt:lpstr>PowerPoint-presentation</vt:lpstr>
      <vt:lpstr>PowerPoint-presentation</vt:lpstr>
      <vt:lpstr>PowerPoint-presentation</vt:lpstr>
      <vt:lpstr>PowerPoint-presentation</vt:lpstr>
      <vt:lpstr>PowerPoint-presentation</vt:lpstr>
      <vt:lpstr>Samspel innemittfältare</vt:lpstr>
      <vt:lpstr>Vinna bollen högt</vt:lpstr>
      <vt:lpstr>PowerPoint-presentation</vt:lpstr>
      <vt:lpstr>PowerPoint-presentation</vt:lpstr>
      <vt:lpstr>PowerPoint-presentation</vt:lpstr>
      <vt:lpstr>PowerPoint-presentation</vt:lpstr>
      <vt:lpstr>PowerPoint-presentation</vt:lpstr>
      <vt:lpstr>Offensivt spel</vt:lpstr>
      <vt:lpstr>PowerPoint-presentation</vt:lpstr>
      <vt:lpstr>PowerPoint-presentation</vt:lpstr>
      <vt:lpstr>PowerPoint-presentation</vt:lpstr>
      <vt:lpstr>Central innermittfältare</vt:lpstr>
      <vt:lpstr>PowerPoint-presentation</vt:lpstr>
      <vt:lpstr>Defensivt ansvar - Lågt ställt försvar</vt:lpstr>
      <vt:lpstr>PowerPoint-presentation</vt:lpstr>
      <vt:lpstr>PowerPoint-presentation</vt:lpstr>
      <vt:lpstr>PowerPoint-presentation</vt:lpstr>
      <vt:lpstr>PowerPoint-presentation</vt:lpstr>
      <vt:lpstr>PowerPoint-presentation</vt:lpstr>
      <vt:lpstr>Defensivt ansvar – Centrala delen</vt:lpstr>
      <vt:lpstr>PowerPoint-presentation</vt:lpstr>
      <vt:lpstr>PowerPoint-presentation</vt:lpstr>
      <vt:lpstr>PowerPoint-presentation</vt:lpstr>
      <vt:lpstr>PowerPoint-presentation</vt:lpstr>
      <vt:lpstr>PowerPoint-presentation</vt:lpstr>
      <vt:lpstr>PowerPoint-presentation</vt:lpstr>
      <vt:lpstr>Offensivt spel</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Följdsamma löpningar</vt:lpstr>
      <vt:lpstr>Exempel 1</vt:lpstr>
      <vt:lpstr>PowerPoint-presentation</vt:lpstr>
      <vt:lpstr>PowerPoint-presentation</vt:lpstr>
      <vt:lpstr>PowerPoint-presentation</vt:lpstr>
      <vt:lpstr>PowerPoint-presentation</vt:lpstr>
      <vt:lpstr>PowerPoint-presentation</vt:lpstr>
      <vt:lpstr>Exemple 2</vt:lpstr>
      <vt:lpstr>PowerPoint-presentation</vt:lpstr>
      <vt:lpstr>PowerPoint-presentation</vt:lpstr>
      <vt:lpstr>PowerPoint-presentation</vt:lpstr>
      <vt:lpstr>PowerPoint-presentation</vt:lpstr>
      <vt:lpstr>Överspelad</vt:lpstr>
      <vt:lpstr>PowerPoint-presentation</vt:lpstr>
      <vt:lpstr>PowerPoint-presentation</vt:lpstr>
      <vt:lpstr>PowerPoint-presentation</vt:lpstr>
      <vt:lpstr>PowerPoint-presentation</vt:lpstr>
      <vt:lpstr>Ytteranfallare</vt:lpstr>
      <vt:lpstr>PowerPoint-presentation</vt:lpstr>
      <vt:lpstr>Anfallsspel – Vända på spel</vt:lpstr>
      <vt:lpstr>PowerPoint-presentation</vt:lpstr>
      <vt:lpstr>PowerPoint-presentation</vt:lpstr>
      <vt:lpstr>PowerPoint-presentation</vt:lpstr>
      <vt:lpstr>PowerPoint-presentation</vt:lpstr>
      <vt:lpstr>Kontring</vt:lpstr>
      <vt:lpstr>Trampa förbi motståndare</vt:lpstr>
      <vt:lpstr>PowerPoint-presentation</vt:lpstr>
      <vt:lpstr>PowerPoint-presentation</vt:lpstr>
      <vt:lpstr>PowerPoint-presentation</vt:lpstr>
      <vt:lpstr>PowerPoint-presentation</vt:lpstr>
      <vt:lpstr>PowerPoint-presentation</vt:lpstr>
      <vt:lpstr>PowerPoint-presentation</vt:lpstr>
      <vt:lpstr>Blick</vt:lpstr>
      <vt:lpstr>PowerPoint-presentation</vt:lpstr>
      <vt:lpstr>PowerPoint-presentation</vt:lpstr>
      <vt:lpstr>PowerPoint-presentation</vt:lpstr>
      <vt:lpstr>PowerPoint-presentation</vt:lpstr>
      <vt:lpstr>PowerPoint-presentation</vt:lpstr>
      <vt:lpstr>Hålla emot och vänta på överlapp</vt:lpstr>
      <vt:lpstr>PowerPoint-presentation</vt:lpstr>
      <vt:lpstr>PowerPoint-presentation</vt:lpstr>
      <vt:lpstr>PowerPoint-presentation</vt:lpstr>
      <vt:lpstr>Instick</vt:lpstr>
      <vt:lpstr>PowerPoint-presentation</vt:lpstr>
      <vt:lpstr>PowerPoint-presentation</vt:lpstr>
      <vt:lpstr>PowerPoint-presentation</vt:lpstr>
      <vt:lpstr>Offensivt presspel på motståndares backlinje</vt:lpstr>
      <vt:lpstr>PowerPoint-presentation</vt:lpstr>
      <vt:lpstr>PowerPoint-presentation</vt:lpstr>
      <vt:lpstr>PowerPoint-presentation</vt:lpstr>
      <vt:lpstr>PowerPoint-presentation</vt:lpstr>
      <vt:lpstr>Defensivt presspel </vt:lpstr>
      <vt:lpstr>PowerPoint-presentation</vt:lpstr>
      <vt:lpstr>PowerPoint-presentation</vt:lpstr>
      <vt:lpstr>PowerPoint-presentation</vt:lpstr>
      <vt:lpstr>PowerPoint-presentation</vt:lpstr>
      <vt:lpstr>PowerPoint-presentation</vt:lpstr>
      <vt:lpstr>PowerPoint-presentation</vt:lpstr>
      <vt:lpstr>Målvakt</vt:lpstr>
      <vt:lpstr>PowerPoint-presentation</vt:lpstr>
      <vt:lpstr>PowerPoint-presentation</vt:lpstr>
      <vt:lpstr>PowerPoint-presentation</vt:lpstr>
      <vt:lpstr>Kommunicering</vt:lpstr>
      <vt:lpstr>PowerPoint-presentation</vt:lpstr>
      <vt:lpstr>PowerPoint-presentation</vt:lpstr>
      <vt:lpstr>PowerPoint-presentation</vt:lpstr>
      <vt:lpstr>Formation 2</vt:lpstr>
      <vt:lpstr>Formation 4-2-3-1 </vt:lpstr>
      <vt:lpstr>Styrkor</vt:lpstr>
      <vt:lpstr>Svagheter</vt:lpstr>
      <vt:lpstr>Anfallare 4-2-3-1 Falsk nia</vt:lpstr>
      <vt:lpstr>Anfallare Komma ner i yta</vt:lpstr>
      <vt:lpstr>Anfallare Komma ner i yta</vt:lpstr>
      <vt:lpstr>Anfallare Komma ner i yta Dra med sig mittback</vt:lpstr>
      <vt:lpstr>Anfallare Komma ner i yta</vt:lpstr>
      <vt:lpstr>Anfallare Komma ner i yta</vt:lpstr>
      <vt:lpstr>Anfallare Spel på fötterna</vt:lpstr>
      <vt:lpstr>Anfallare Spel på fötterna</vt:lpstr>
      <vt:lpstr>Anfallare Spel på fötterna</vt:lpstr>
      <vt:lpstr>Anfallare Spel på fötterna</vt:lpstr>
      <vt:lpstr>Anfallare Djupledsspelet</vt:lpstr>
      <vt:lpstr>Anfallare Djupledsspelet</vt:lpstr>
      <vt:lpstr>Anfallare Djupledsspelet</vt:lpstr>
      <vt:lpstr>Offensiv mittfältare 4-2-3-1</vt:lpstr>
      <vt:lpstr>Mittfältare Gummibandet</vt:lpstr>
      <vt:lpstr>Mittfältare Gummibandet</vt:lpstr>
      <vt:lpstr>Mittfältare Gummibandet</vt:lpstr>
      <vt:lpstr>Mittfältare Gummibandet</vt:lpstr>
      <vt:lpstr>Mittfältare Insparkar – Trigger point</vt:lpstr>
      <vt:lpstr>Mittfältare Insparkar – Trigger point</vt:lpstr>
      <vt:lpstr>Mittfältare Insparkar – Trigger point</vt:lpstr>
      <vt:lpstr>Mittfältare Insparkar – Trigger point</vt:lpstr>
      <vt:lpstr>Defensiv mittfältare 4-2-3-1 6:a</vt:lpstr>
      <vt:lpstr>Defensiv Mittfältare </vt:lpstr>
      <vt:lpstr>Defensiv Mittfältare In i press ”städa”</vt:lpstr>
      <vt:lpstr>Defensiv Mittfältare In i press ”städa”</vt:lpstr>
      <vt:lpstr>Mittfältare In i press ”städa”</vt:lpstr>
      <vt:lpstr>Mittfältare In i press ”städa”</vt:lpstr>
      <vt:lpstr>Mittfältare In i press ”städa”</vt:lpstr>
      <vt:lpstr>Defensiv Mittfältare Ytterbacksunderstöd </vt:lpstr>
      <vt:lpstr>Defensiv Mittfältare Ytterbacksunderstöd </vt:lpstr>
      <vt:lpstr>Ytterbackarna 4-2-3-1</vt:lpstr>
      <vt:lpstr>Ytterback Offensiv</vt:lpstr>
      <vt:lpstr>Ytterback Offensiv</vt:lpstr>
      <vt:lpstr>Ytterback Offensiv</vt:lpstr>
      <vt:lpstr>Ytterback Offensiv</vt:lpstr>
      <vt:lpstr>Ytterback Hålla linje</vt:lpstr>
      <vt:lpstr>Ytterback Hålla linje</vt:lpstr>
      <vt:lpstr>Ytterback Hålla linje</vt:lpstr>
      <vt:lpstr>Mittbackar 4-2-3-1</vt:lpstr>
      <vt:lpstr>Mittback Falla / Gå in i press</vt:lpstr>
      <vt:lpstr>Mittback Falla / Gå in i press</vt:lpstr>
      <vt:lpstr>Mittback Falla / Gå in i press</vt:lpstr>
      <vt:lpstr>Mittback Falla / Gå in i press</vt:lpstr>
      <vt:lpstr>Målvakt 4-2-3-1</vt:lpstr>
      <vt:lpstr>Målvakt Utgångspunkter</vt:lpstr>
      <vt:lpstr>Målvakt Utgångspunkter</vt:lpstr>
      <vt:lpstr>Målvakt Utgångspunkter</vt:lpstr>
      <vt:lpstr>Målvakt Utgångspunkter</vt:lpstr>
      <vt:lpstr>Målvakt Utgångspunkter</vt:lpstr>
      <vt:lpstr>Målvakt Utgångspunkter</vt:lpstr>
      <vt:lpstr>Målvakt Utgångspunkter</vt:lpstr>
      <vt:lpstr>Målvakt Utgångspunkter</vt:lpstr>
      <vt:lpstr>Avslutningsvis</vt:lpstr>
      <vt:lpstr>SLUT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Torpa FF</dc:title>
  <dc:creator>Sebastian Åkesson</dc:creator>
  <cp:lastModifiedBy>Sebastian Åkesson</cp:lastModifiedBy>
  <cp:revision>39</cp:revision>
  <dcterms:created xsi:type="dcterms:W3CDTF">2023-06-24T12:29:18Z</dcterms:created>
  <dcterms:modified xsi:type="dcterms:W3CDTF">2025-01-19T10:05:42Z</dcterms:modified>
</cp:coreProperties>
</file>