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328" r:id="rId3"/>
    <p:sldId id="258" r:id="rId4"/>
    <p:sldId id="294" r:id="rId5"/>
    <p:sldId id="260" r:id="rId6"/>
    <p:sldId id="325" r:id="rId7"/>
    <p:sldId id="263" r:id="rId8"/>
    <p:sldId id="343" r:id="rId9"/>
    <p:sldId id="344" r:id="rId10"/>
    <p:sldId id="345" r:id="rId11"/>
    <p:sldId id="267" r:id="rId12"/>
    <p:sldId id="269" r:id="rId13"/>
    <p:sldId id="270" r:id="rId14"/>
    <p:sldId id="330" r:id="rId15"/>
    <p:sldId id="287" r:id="rId16"/>
    <p:sldId id="288" r:id="rId17"/>
    <p:sldId id="311" r:id="rId18"/>
    <p:sldId id="279" r:id="rId19"/>
    <p:sldId id="280" r:id="rId20"/>
    <p:sldId id="331" r:id="rId21"/>
    <p:sldId id="332" r:id="rId22"/>
    <p:sldId id="315" r:id="rId23"/>
    <p:sldId id="317" r:id="rId24"/>
    <p:sldId id="318" r:id="rId25"/>
    <p:sldId id="319" r:id="rId26"/>
    <p:sldId id="336" r:id="rId27"/>
    <p:sldId id="273" r:id="rId28"/>
    <p:sldId id="272" r:id="rId29"/>
    <p:sldId id="337" r:id="rId30"/>
    <p:sldId id="338" r:id="rId31"/>
    <p:sldId id="339" r:id="rId32"/>
    <p:sldId id="340" r:id="rId33"/>
    <p:sldId id="341" r:id="rId3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5500" autoAdjust="0"/>
  </p:normalViewPr>
  <p:slideViewPr>
    <p:cSldViewPr>
      <p:cViewPr>
        <p:scale>
          <a:sx n="60" d="100"/>
          <a:sy n="60" d="100"/>
        </p:scale>
        <p:origin x="-141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D936F-11F3-4DDE-AE47-1FA072D49DF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5BC1118-FD16-46CF-B124-179CD2EEBFAD}">
      <dgm:prSet phldrT="[Text]" custT="1"/>
      <dgm:spPr/>
      <dgm:t>
        <a:bodyPr/>
        <a:lstStyle/>
        <a:p>
          <a:r>
            <a:rPr lang="sv-SE" sz="2400" dirty="0" smtClean="0"/>
            <a:t>Kost</a:t>
          </a:r>
          <a:endParaRPr lang="sv-SE" sz="1900" dirty="0"/>
        </a:p>
      </dgm:t>
    </dgm:pt>
    <dgm:pt modelId="{7F0E1E10-6B9B-4F5F-B9A0-FBA3C377E387}" type="parTrans" cxnId="{832EF9E2-E45F-441B-AA96-3B875CEC008C}">
      <dgm:prSet/>
      <dgm:spPr/>
      <dgm:t>
        <a:bodyPr/>
        <a:lstStyle/>
        <a:p>
          <a:endParaRPr lang="sv-SE"/>
        </a:p>
      </dgm:t>
    </dgm:pt>
    <dgm:pt modelId="{991115A5-7588-4074-89C3-1A836CEC6CB1}" type="sibTrans" cxnId="{832EF9E2-E45F-441B-AA96-3B875CEC008C}">
      <dgm:prSet/>
      <dgm:spPr/>
      <dgm:t>
        <a:bodyPr/>
        <a:lstStyle/>
        <a:p>
          <a:endParaRPr lang="sv-SE"/>
        </a:p>
      </dgm:t>
    </dgm:pt>
    <dgm:pt modelId="{875A5CA9-5862-47CA-9229-DA4967BCD0D5}">
      <dgm:prSet phldrT="[Text]" custT="1"/>
      <dgm:spPr/>
      <dgm:t>
        <a:bodyPr/>
        <a:lstStyle/>
        <a:p>
          <a:r>
            <a:rPr lang="sv-SE" sz="2400" dirty="0" smtClean="0"/>
            <a:t>Sömn</a:t>
          </a:r>
          <a:endParaRPr lang="sv-SE" sz="1900" dirty="0"/>
        </a:p>
      </dgm:t>
    </dgm:pt>
    <dgm:pt modelId="{5CF54741-7E60-4E99-9872-1D8EFFABCC45}" type="parTrans" cxnId="{9FACE82C-6AD8-47BD-8CCF-33A36041D712}">
      <dgm:prSet/>
      <dgm:spPr/>
      <dgm:t>
        <a:bodyPr/>
        <a:lstStyle/>
        <a:p>
          <a:endParaRPr lang="sv-SE"/>
        </a:p>
      </dgm:t>
    </dgm:pt>
    <dgm:pt modelId="{22613A7F-CCC9-4672-8A4D-B39A0C502B8E}" type="sibTrans" cxnId="{9FACE82C-6AD8-47BD-8CCF-33A36041D712}">
      <dgm:prSet/>
      <dgm:spPr/>
      <dgm:t>
        <a:bodyPr/>
        <a:lstStyle/>
        <a:p>
          <a:endParaRPr lang="sv-SE"/>
        </a:p>
      </dgm:t>
    </dgm:pt>
    <dgm:pt modelId="{B863D108-D795-4363-BC8A-EB5A92B90EE8}">
      <dgm:prSet phldrT="[Text]" custT="1"/>
      <dgm:spPr/>
      <dgm:t>
        <a:bodyPr/>
        <a:lstStyle/>
        <a:p>
          <a:r>
            <a:rPr lang="sv-SE" sz="2400" dirty="0" smtClean="0"/>
            <a:t>Träning</a:t>
          </a:r>
          <a:endParaRPr lang="sv-SE" sz="1900" dirty="0"/>
        </a:p>
      </dgm:t>
    </dgm:pt>
    <dgm:pt modelId="{708C6CAA-21CC-49DA-948E-6166C87F876F}" type="parTrans" cxnId="{34A8FC4E-214E-48D0-9581-33C2D60FBF76}">
      <dgm:prSet/>
      <dgm:spPr/>
      <dgm:t>
        <a:bodyPr/>
        <a:lstStyle/>
        <a:p>
          <a:endParaRPr lang="sv-SE"/>
        </a:p>
      </dgm:t>
    </dgm:pt>
    <dgm:pt modelId="{88BE7AC2-1801-4303-B218-0715E1397B10}" type="sibTrans" cxnId="{34A8FC4E-214E-48D0-9581-33C2D60FBF76}">
      <dgm:prSet/>
      <dgm:spPr/>
      <dgm:t>
        <a:bodyPr/>
        <a:lstStyle/>
        <a:p>
          <a:endParaRPr lang="sv-SE"/>
        </a:p>
      </dgm:t>
    </dgm:pt>
    <dgm:pt modelId="{6E3CFCD6-D612-421C-A733-F823A87DD66D}" type="pres">
      <dgm:prSet presAssocID="{740D936F-11F3-4DDE-AE47-1FA072D49D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E923073-ADF9-488A-A1E8-DBF3AA6E2858}" type="pres">
      <dgm:prSet presAssocID="{75BC1118-FD16-46CF-B124-179CD2EEBFAD}" presName="dummy" presStyleCnt="0"/>
      <dgm:spPr/>
    </dgm:pt>
    <dgm:pt modelId="{1B898951-52A4-432C-A72D-B8C5DEBDFF32}" type="pres">
      <dgm:prSet presAssocID="{75BC1118-FD16-46CF-B124-179CD2EEBFAD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DEA51E5-D966-4FCE-B7B6-F30A8B17F566}" type="pres">
      <dgm:prSet presAssocID="{991115A5-7588-4074-89C3-1A836CEC6CB1}" presName="sibTrans" presStyleLbl="node1" presStyleIdx="0" presStyleCnt="3"/>
      <dgm:spPr/>
      <dgm:t>
        <a:bodyPr/>
        <a:lstStyle/>
        <a:p>
          <a:endParaRPr lang="sv-SE"/>
        </a:p>
      </dgm:t>
    </dgm:pt>
    <dgm:pt modelId="{04E7D91D-1B30-462D-A98B-1E1C1B750DC6}" type="pres">
      <dgm:prSet presAssocID="{875A5CA9-5862-47CA-9229-DA4967BCD0D5}" presName="dummy" presStyleCnt="0"/>
      <dgm:spPr/>
    </dgm:pt>
    <dgm:pt modelId="{FCDA18E3-DED8-4726-BDD5-4B689AC47454}" type="pres">
      <dgm:prSet presAssocID="{875A5CA9-5862-47CA-9229-DA4967BCD0D5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BAA19A3-B93E-4871-8922-96CCF57FF192}" type="pres">
      <dgm:prSet presAssocID="{22613A7F-CCC9-4672-8A4D-B39A0C502B8E}" presName="sibTrans" presStyleLbl="node1" presStyleIdx="1" presStyleCnt="3"/>
      <dgm:spPr/>
      <dgm:t>
        <a:bodyPr/>
        <a:lstStyle/>
        <a:p>
          <a:endParaRPr lang="sv-SE"/>
        </a:p>
      </dgm:t>
    </dgm:pt>
    <dgm:pt modelId="{91E7D078-A758-43BE-BF21-F48D25250495}" type="pres">
      <dgm:prSet presAssocID="{B863D108-D795-4363-BC8A-EB5A92B90EE8}" presName="dummy" presStyleCnt="0"/>
      <dgm:spPr/>
    </dgm:pt>
    <dgm:pt modelId="{E40C26C2-2F8F-4FCA-B167-7EE5711C2F89}" type="pres">
      <dgm:prSet presAssocID="{B863D108-D795-4363-BC8A-EB5A92B90EE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1E6FFD3-76CD-450A-A00C-835A4FDAAA64}" type="pres">
      <dgm:prSet presAssocID="{88BE7AC2-1801-4303-B218-0715E1397B10}" presName="sibTrans" presStyleLbl="node1" presStyleIdx="2" presStyleCnt="3"/>
      <dgm:spPr/>
      <dgm:t>
        <a:bodyPr/>
        <a:lstStyle/>
        <a:p>
          <a:endParaRPr lang="sv-SE"/>
        </a:p>
      </dgm:t>
    </dgm:pt>
  </dgm:ptLst>
  <dgm:cxnLst>
    <dgm:cxn modelId="{34A8FC4E-214E-48D0-9581-33C2D60FBF76}" srcId="{740D936F-11F3-4DDE-AE47-1FA072D49DF4}" destId="{B863D108-D795-4363-BC8A-EB5A92B90EE8}" srcOrd="2" destOrd="0" parTransId="{708C6CAA-21CC-49DA-948E-6166C87F876F}" sibTransId="{88BE7AC2-1801-4303-B218-0715E1397B10}"/>
    <dgm:cxn modelId="{11E8325D-1034-4AA3-804E-C3F26203FFF3}" type="presOf" srcId="{991115A5-7588-4074-89C3-1A836CEC6CB1}" destId="{1DEA51E5-D966-4FCE-B7B6-F30A8B17F566}" srcOrd="0" destOrd="0" presId="urn:microsoft.com/office/officeart/2005/8/layout/cycle1"/>
    <dgm:cxn modelId="{869143A4-5A18-47D5-B9AE-D058C36CFAF0}" type="presOf" srcId="{75BC1118-FD16-46CF-B124-179CD2EEBFAD}" destId="{1B898951-52A4-432C-A72D-B8C5DEBDFF32}" srcOrd="0" destOrd="0" presId="urn:microsoft.com/office/officeart/2005/8/layout/cycle1"/>
    <dgm:cxn modelId="{3B3842E3-7768-4C18-9975-BF65FF0D337A}" type="presOf" srcId="{875A5CA9-5862-47CA-9229-DA4967BCD0D5}" destId="{FCDA18E3-DED8-4726-BDD5-4B689AC47454}" srcOrd="0" destOrd="0" presId="urn:microsoft.com/office/officeart/2005/8/layout/cycle1"/>
    <dgm:cxn modelId="{27FEE145-687C-4C5D-BFDE-17A58F3F2E5E}" type="presOf" srcId="{740D936F-11F3-4DDE-AE47-1FA072D49DF4}" destId="{6E3CFCD6-D612-421C-A733-F823A87DD66D}" srcOrd="0" destOrd="0" presId="urn:microsoft.com/office/officeart/2005/8/layout/cycle1"/>
    <dgm:cxn modelId="{832EF9E2-E45F-441B-AA96-3B875CEC008C}" srcId="{740D936F-11F3-4DDE-AE47-1FA072D49DF4}" destId="{75BC1118-FD16-46CF-B124-179CD2EEBFAD}" srcOrd="0" destOrd="0" parTransId="{7F0E1E10-6B9B-4F5F-B9A0-FBA3C377E387}" sibTransId="{991115A5-7588-4074-89C3-1A836CEC6CB1}"/>
    <dgm:cxn modelId="{9FACE82C-6AD8-47BD-8CCF-33A36041D712}" srcId="{740D936F-11F3-4DDE-AE47-1FA072D49DF4}" destId="{875A5CA9-5862-47CA-9229-DA4967BCD0D5}" srcOrd="1" destOrd="0" parTransId="{5CF54741-7E60-4E99-9872-1D8EFFABCC45}" sibTransId="{22613A7F-CCC9-4672-8A4D-B39A0C502B8E}"/>
    <dgm:cxn modelId="{DF82479D-E023-4E82-9204-426C51036652}" type="presOf" srcId="{22613A7F-CCC9-4672-8A4D-B39A0C502B8E}" destId="{DBAA19A3-B93E-4871-8922-96CCF57FF192}" srcOrd="0" destOrd="0" presId="urn:microsoft.com/office/officeart/2005/8/layout/cycle1"/>
    <dgm:cxn modelId="{BA3593C1-2F65-4F4D-9364-F70E6FDE7F14}" type="presOf" srcId="{88BE7AC2-1801-4303-B218-0715E1397B10}" destId="{F1E6FFD3-76CD-450A-A00C-835A4FDAAA64}" srcOrd="0" destOrd="0" presId="urn:microsoft.com/office/officeart/2005/8/layout/cycle1"/>
    <dgm:cxn modelId="{04861056-30DA-4760-B93F-35B867F9797B}" type="presOf" srcId="{B863D108-D795-4363-BC8A-EB5A92B90EE8}" destId="{E40C26C2-2F8F-4FCA-B167-7EE5711C2F89}" srcOrd="0" destOrd="0" presId="urn:microsoft.com/office/officeart/2005/8/layout/cycle1"/>
    <dgm:cxn modelId="{F2DB517D-C92B-417A-BEE0-9D552957A104}" type="presParOf" srcId="{6E3CFCD6-D612-421C-A733-F823A87DD66D}" destId="{5E923073-ADF9-488A-A1E8-DBF3AA6E2858}" srcOrd="0" destOrd="0" presId="urn:microsoft.com/office/officeart/2005/8/layout/cycle1"/>
    <dgm:cxn modelId="{97E465D3-A42B-4265-B905-25216D2DC77D}" type="presParOf" srcId="{6E3CFCD6-D612-421C-A733-F823A87DD66D}" destId="{1B898951-52A4-432C-A72D-B8C5DEBDFF32}" srcOrd="1" destOrd="0" presId="urn:microsoft.com/office/officeart/2005/8/layout/cycle1"/>
    <dgm:cxn modelId="{BC5C317F-A82E-4545-A65A-284479FADD6B}" type="presParOf" srcId="{6E3CFCD6-D612-421C-A733-F823A87DD66D}" destId="{1DEA51E5-D966-4FCE-B7B6-F30A8B17F566}" srcOrd="2" destOrd="0" presId="urn:microsoft.com/office/officeart/2005/8/layout/cycle1"/>
    <dgm:cxn modelId="{4846C3E8-8A6C-4677-B163-0545198BAB5F}" type="presParOf" srcId="{6E3CFCD6-D612-421C-A733-F823A87DD66D}" destId="{04E7D91D-1B30-462D-A98B-1E1C1B750DC6}" srcOrd="3" destOrd="0" presId="urn:microsoft.com/office/officeart/2005/8/layout/cycle1"/>
    <dgm:cxn modelId="{4EC126AE-0305-42D2-AED7-CC82147C2F6D}" type="presParOf" srcId="{6E3CFCD6-D612-421C-A733-F823A87DD66D}" destId="{FCDA18E3-DED8-4726-BDD5-4B689AC47454}" srcOrd="4" destOrd="0" presId="urn:microsoft.com/office/officeart/2005/8/layout/cycle1"/>
    <dgm:cxn modelId="{84186A5E-4030-4CEF-A054-B145C85529AB}" type="presParOf" srcId="{6E3CFCD6-D612-421C-A733-F823A87DD66D}" destId="{DBAA19A3-B93E-4871-8922-96CCF57FF192}" srcOrd="5" destOrd="0" presId="urn:microsoft.com/office/officeart/2005/8/layout/cycle1"/>
    <dgm:cxn modelId="{DC947C28-D710-4EF8-AE81-607CE4422D1D}" type="presParOf" srcId="{6E3CFCD6-D612-421C-A733-F823A87DD66D}" destId="{91E7D078-A758-43BE-BF21-F48D25250495}" srcOrd="6" destOrd="0" presId="urn:microsoft.com/office/officeart/2005/8/layout/cycle1"/>
    <dgm:cxn modelId="{FA3A7227-1701-4466-B3B1-56F1E2C852F5}" type="presParOf" srcId="{6E3CFCD6-D612-421C-A733-F823A87DD66D}" destId="{E40C26C2-2F8F-4FCA-B167-7EE5711C2F89}" srcOrd="7" destOrd="0" presId="urn:microsoft.com/office/officeart/2005/8/layout/cycle1"/>
    <dgm:cxn modelId="{0A8C45B5-4037-410D-B119-6AEF5EA6574F}" type="presParOf" srcId="{6E3CFCD6-D612-421C-A733-F823A87DD66D}" destId="{F1E6FFD3-76CD-450A-A00C-835A4FDAAA6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8951-52A4-432C-A72D-B8C5DEBDFF32}">
      <dsp:nvSpPr>
        <dsp:cNvPr id="0" name=""/>
        <dsp:cNvSpPr/>
      </dsp:nvSpPr>
      <dsp:spPr>
        <a:xfrm>
          <a:off x="3744316" y="373189"/>
          <a:ext cx="1898929" cy="189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Kost</a:t>
          </a:r>
          <a:endParaRPr lang="sv-SE" sz="1900" kern="1200" dirty="0"/>
        </a:p>
      </dsp:txBody>
      <dsp:txXfrm>
        <a:off x="3744316" y="373189"/>
        <a:ext cx="1898929" cy="1898929"/>
      </dsp:txXfrm>
    </dsp:sp>
    <dsp:sp modelId="{1DEA51E5-D966-4FCE-B7B6-F30A8B17F566}">
      <dsp:nvSpPr>
        <dsp:cNvPr id="0" name=""/>
        <dsp:cNvSpPr/>
      </dsp:nvSpPr>
      <dsp:spPr>
        <a:xfrm>
          <a:off x="850633" y="-775"/>
          <a:ext cx="4491420" cy="4491420"/>
        </a:xfrm>
        <a:prstGeom prst="circularArrow">
          <a:avLst>
            <a:gd name="adj1" fmla="val 8244"/>
            <a:gd name="adj2" fmla="val 575772"/>
            <a:gd name="adj3" fmla="val 2965433"/>
            <a:gd name="adj4" fmla="val 50665"/>
            <a:gd name="adj5" fmla="val 9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A18E3-DED8-4726-BDD5-4B689AC47454}">
      <dsp:nvSpPr>
        <dsp:cNvPr id="0" name=""/>
        <dsp:cNvSpPr/>
      </dsp:nvSpPr>
      <dsp:spPr>
        <a:xfrm>
          <a:off x="2146879" y="3140031"/>
          <a:ext cx="1898929" cy="189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Sömn</a:t>
          </a:r>
          <a:endParaRPr lang="sv-SE" sz="1900" kern="1200" dirty="0"/>
        </a:p>
      </dsp:txBody>
      <dsp:txXfrm>
        <a:off x="2146879" y="3140031"/>
        <a:ext cx="1898929" cy="1898929"/>
      </dsp:txXfrm>
    </dsp:sp>
    <dsp:sp modelId="{DBAA19A3-B93E-4871-8922-96CCF57FF192}">
      <dsp:nvSpPr>
        <dsp:cNvPr id="0" name=""/>
        <dsp:cNvSpPr/>
      </dsp:nvSpPr>
      <dsp:spPr>
        <a:xfrm>
          <a:off x="850633" y="-775"/>
          <a:ext cx="4491420" cy="4491420"/>
        </a:xfrm>
        <a:prstGeom prst="circularArrow">
          <a:avLst>
            <a:gd name="adj1" fmla="val 8244"/>
            <a:gd name="adj2" fmla="val 575772"/>
            <a:gd name="adj3" fmla="val 10173562"/>
            <a:gd name="adj4" fmla="val 7258794"/>
            <a:gd name="adj5" fmla="val 9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26C2-2F8F-4FCA-B167-7EE5711C2F89}">
      <dsp:nvSpPr>
        <dsp:cNvPr id="0" name=""/>
        <dsp:cNvSpPr/>
      </dsp:nvSpPr>
      <dsp:spPr>
        <a:xfrm>
          <a:off x="549442" y="373189"/>
          <a:ext cx="1898929" cy="189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/>
            <a:t>Träning</a:t>
          </a:r>
          <a:endParaRPr lang="sv-SE" sz="1900" kern="1200" dirty="0"/>
        </a:p>
      </dsp:txBody>
      <dsp:txXfrm>
        <a:off x="549442" y="373189"/>
        <a:ext cx="1898929" cy="1898929"/>
      </dsp:txXfrm>
    </dsp:sp>
    <dsp:sp modelId="{F1E6FFD3-76CD-450A-A00C-835A4FDAAA64}">
      <dsp:nvSpPr>
        <dsp:cNvPr id="0" name=""/>
        <dsp:cNvSpPr/>
      </dsp:nvSpPr>
      <dsp:spPr>
        <a:xfrm>
          <a:off x="850633" y="-775"/>
          <a:ext cx="4491420" cy="4491420"/>
        </a:xfrm>
        <a:prstGeom prst="circularArrow">
          <a:avLst>
            <a:gd name="adj1" fmla="val 8244"/>
            <a:gd name="adj2" fmla="val 575772"/>
            <a:gd name="adj3" fmla="val 16858195"/>
            <a:gd name="adj4" fmla="val 14966033"/>
            <a:gd name="adj5" fmla="val 9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8F8C-0107-45D4-B559-28C3C03DA51A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F4070-69A2-4A90-A397-30D66DC9F4E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61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>
                <a:latin typeface="Arial" pitchFamily="34" charset="0"/>
                <a:cs typeface="Arial" pitchFamily="34" charset="0"/>
              </a:rPr>
              <a:t>(KV 70 kg = 1,4 liter vätska)</a:t>
            </a:r>
            <a:endParaRPr lang="sv-SE" sz="1200" dirty="0" smtClean="0">
              <a:latin typeface="+mn-lt"/>
              <a:cs typeface="+mn-cs"/>
            </a:endParaRPr>
          </a:p>
          <a:p>
            <a:r>
              <a:rPr lang="sv-SE" sz="1200" dirty="0" smtClean="0">
                <a:solidFill>
                  <a:srgbClr val="FF0000"/>
                </a:solidFill>
                <a:latin typeface="+mn-lt"/>
                <a:cs typeface="+mn-cs"/>
              </a:rPr>
              <a:t>Springer</a:t>
            </a:r>
            <a:r>
              <a:rPr lang="sv-SE" sz="1200" baseline="0" dirty="0" smtClean="0">
                <a:solidFill>
                  <a:srgbClr val="FF0000"/>
                </a:solidFill>
                <a:latin typeface="+mn-lt"/>
                <a:cs typeface="+mn-cs"/>
              </a:rPr>
              <a:t> normalt 10 km på 45 min – 20% försämring innebär en löptid på 54 min (9 min försämring)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rgbClr val="FF0000"/>
                </a:solidFill>
                <a:latin typeface="+mn-lt"/>
                <a:cs typeface="+mn-cs"/>
              </a:rPr>
              <a:t>Springer</a:t>
            </a:r>
            <a:r>
              <a:rPr lang="sv-SE" sz="1200" baseline="0" dirty="0" smtClean="0">
                <a:solidFill>
                  <a:srgbClr val="FF0000"/>
                </a:solidFill>
                <a:latin typeface="+mn-lt"/>
                <a:cs typeface="+mn-cs"/>
              </a:rPr>
              <a:t> normalt 10 km på 60 min – 20% försämring innebär en löptid på 72 min (12 min försämring)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4070-69A2-4A90-A397-30D66DC9F4E1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2200" dirty="0" smtClean="0">
                <a:latin typeface="Arial" pitchFamily="34" charset="0"/>
                <a:cs typeface="Arial" pitchFamily="34" charset="0"/>
              </a:rPr>
              <a:t>Det mindre mellanmålet har flera syften: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Ge en lagom mättnadskänsla (inga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mag-tarm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besvär) och självförtroende inför prestationen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Optimera vätskedepåerna, av speciell betydelse då risk för vätskebrist finns under träning/tävling.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Optimera koncentrationen genom att undvika blodsockerfall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Öka förutsättningarna för snabb återhämtning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endParaRPr lang="sv-SE" sz="1200" baseline="0" dirty="0" smtClean="0">
              <a:latin typeface="+mn-lt"/>
              <a:cs typeface="+mn-cs"/>
            </a:endParaRPr>
          </a:p>
          <a:p>
            <a:endParaRPr lang="sv-S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4070-69A2-4A90-A397-30D66DC9F4E1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latin typeface="Arial" pitchFamily="34" charset="0"/>
                <a:cs typeface="Arial" pitchFamily="34" charset="0"/>
              </a:rPr>
              <a:t>”Hjärnan accepterar endast glukos”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4070-69A2-4A90-A397-30D66DC9F4E1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v-S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Klicka på ikonen för att lägga till en bild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3D246A-C266-425D-8A1B-19CF56F9ED90}" type="datetimeFigureOut">
              <a:rPr lang="sv-SE" smtClean="0"/>
              <a:pPr/>
              <a:t>2013-05-31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B8BB1-56F3-4CD0-8558-8E68823AA54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" y="1371600"/>
            <a:ext cx="9144000" cy="1841376"/>
          </a:xfrm>
        </p:spPr>
        <p:txBody>
          <a:bodyPr>
            <a:normAutofit/>
          </a:bodyPr>
          <a:lstStyle/>
          <a:p>
            <a:r>
              <a:rPr lang="sv-SE" sz="5400" cap="none" dirty="0" smtClean="0"/>
              <a:t>Att äta rätt är enkelt</a:t>
            </a:r>
            <a:br>
              <a:rPr lang="sv-SE" sz="5400" cap="none" dirty="0" smtClean="0"/>
            </a:br>
            <a:r>
              <a:rPr lang="sv-SE" sz="3600" cap="none" dirty="0" smtClean="0"/>
              <a:t>- Grundläggande idrottsnutrition</a:t>
            </a:r>
            <a:endParaRPr lang="sv-SE" sz="4000" cap="non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sz="2400" dirty="0" smtClean="0"/>
              <a:t>©Johan Johansson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8000 </a:t>
            </a:r>
            <a:r>
              <a:rPr lang="sv-SE" sz="4400" dirty="0" err="1" smtClean="0"/>
              <a:t>kcal</a:t>
            </a:r>
            <a:endParaRPr lang="sv-SE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4456" cy="6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Frukt och grönt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Ät minst ½ kg om dagen </a:t>
            </a: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Ger bra tillskott med vitaminer och mineraler och fibrer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Tips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 Ät minst en frukt till varje mellanmål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Grönsaker till de stora måltiderna</a:t>
            </a:r>
          </a:p>
          <a:p>
            <a:endParaRPr lang="sv-S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708921"/>
            <a:ext cx="47459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Variationsrik mat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Ät någonting ur varje livsmedelsgrupp varje dag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Grönsaker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Frukt och bär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Potatis och rotfrukter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Mjölkprodukter och ost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Kött, fisk, ägg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Bröd och spannmål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Matfett 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”Med varierad kost säkerhetsställer ni vitamin- och mineralintaget, samt fiberintaget”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7"/>
            <a:ext cx="3384376" cy="330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Måltidsordning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sz="3100" dirty="0" smtClean="0">
                <a:latin typeface="Arial" pitchFamily="34" charset="0"/>
                <a:cs typeface="Arial" pitchFamily="34" charset="0"/>
              </a:rPr>
              <a:t>Rekommenderat är 3 huvudmål och 1-3 mellanmål 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3100" dirty="0" smtClean="0">
                <a:latin typeface="Arial" pitchFamily="34" charset="0"/>
                <a:cs typeface="Arial" pitchFamily="34" charset="0"/>
              </a:rPr>
              <a:t>Exempel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Frukost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Mellanmål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Lunch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Mellanmål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Middag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Kvällsmål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Ska dock anpassas efter idrottarens tränings/tävlingstider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 smtClean="0"/>
              <a:t>Vätska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Vatten är viktigt för att kunna prestera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 vätskeförlust på 2% under aktivitet innebär 20% försämrad prestationsförmåga)</a:t>
            </a:r>
            <a:endParaRPr lang="sv-SE" sz="2000" dirty="0" smtClean="0"/>
          </a:p>
          <a:p>
            <a:endParaRPr lang="sv-SE" sz="2400" dirty="0" smtClean="0"/>
          </a:p>
          <a:p>
            <a:r>
              <a:rPr lang="sv-SE" sz="2400" dirty="0" smtClean="0"/>
              <a:t>Drick därför vatten under hela dagen</a:t>
            </a:r>
          </a:p>
          <a:p>
            <a:endParaRPr lang="sv-SE" sz="2400" dirty="0" smtClean="0"/>
          </a:p>
          <a:p>
            <a:r>
              <a:rPr lang="sv-SE" sz="2400" dirty="0" smtClean="0"/>
              <a:t>Drick lite extra under träningen</a:t>
            </a:r>
          </a:p>
          <a:p>
            <a:endParaRPr lang="sv-SE" sz="2400" dirty="0" smtClean="0"/>
          </a:p>
          <a:p>
            <a:r>
              <a:rPr lang="sv-SE" sz="2400" dirty="0" smtClean="0"/>
              <a:t>Glöm inte att fylla på efteråt</a:t>
            </a:r>
            <a:endParaRPr lang="sv-SE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2156707" cy="347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 livsmedel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Satsa på RIKTIG mat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t.ex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Kött, kyckling, fisk, ägg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Fullkornspasta, ris, potatis, bönor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Nötter,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avocado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Havregryn,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musli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Grönsaker, frukt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Mjölk, ost, fil, yoghurt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Grovt bröd,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Matoljor, smör,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Matigt pålägg</a:t>
            </a:r>
          </a:p>
          <a:p>
            <a:pPr>
              <a:buNone/>
            </a:pPr>
            <a:endParaRPr lang="sv-S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1124744"/>
            <a:ext cx="2571751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4005065"/>
            <a:ext cx="4634225" cy="253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Mindre bra livsmedel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Snabbmat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Halvfabrikat/Microugnsmat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Pizza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McDonalds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osv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Snabbmakaroner, snabbris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Vitt bröd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Kakor, bullar, glass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Godis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Saft &amp; dricka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1916832"/>
            <a:ext cx="28245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4437112"/>
            <a:ext cx="190609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Sammanfattningsvis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Variationsrik mat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”Med varierad kost säkerhetsställer ni vitamin- och mineralintaget, samt fiberintaget”</a:t>
            </a:r>
          </a:p>
          <a:p>
            <a:pPr lvl="2"/>
            <a:r>
              <a:rPr lang="sv-SE" dirty="0" smtClean="0"/>
              <a:t>”Ät av allting men inte jämt”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Många måltider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3 huvudmål &amp; 1-3 mellanmål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anpassas efter träning/tävling</a:t>
            </a:r>
          </a:p>
          <a:p>
            <a:endParaRPr lang="sv-SE" sz="2400" dirty="0" smtClean="0"/>
          </a:p>
          <a:p>
            <a:r>
              <a:rPr lang="sv-SE" dirty="0" smtClean="0"/>
              <a:t>Tallriksmodellen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Vid stora måltider = Bra till enligt </a:t>
            </a:r>
          </a:p>
          <a:p>
            <a:pPr lvl="1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befintliga rekommendationer</a:t>
            </a:r>
            <a:endParaRPr lang="sv-SE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932931" cy="295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Innan träning och tävling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Satsa på en stabil och kolhydratrik måltid med ”långsamma”   kolhydrater (stabil blodsockerkurva)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Målet är att säkerhetsställa musklernas och leverns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glykogennivåer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(musklernas bränsle)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Viktigt också att säkerhetsställa vätskenivåerna. 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Finns det inte tid till en optimal laddning inför träning/ tävling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gör det bästa av situationen men målet ska fortfarande vara att tillföra energi till kroppen och musklerna.</a:t>
            </a:r>
          </a:p>
          <a:p>
            <a:pPr algn="r"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(SOK,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Laddning inför prestation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Autofit/>
          </a:bodyPr>
          <a:lstStyle/>
          <a:p>
            <a:pPr marL="630238" indent="-457200">
              <a:lnSpc>
                <a:spcPct val="200000"/>
              </a:lnSpc>
              <a:buFont typeface="+mj-lt"/>
              <a:buAutoNum type="arabicPeriod"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Stor stabil måltid ca 4 h innan träning/tävling</a:t>
            </a:r>
          </a:p>
          <a:p>
            <a:pPr marL="630238" indent="-457200">
              <a:lnSpc>
                <a:spcPct val="200000"/>
              </a:lnSpc>
              <a:buFont typeface="+mj-lt"/>
              <a:buAutoNum type="arabicPeriod"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Ladda med vätska ca 4-6 dl</a:t>
            </a:r>
          </a:p>
          <a:p>
            <a:pPr marL="630238" indent="-457200">
              <a:lnSpc>
                <a:spcPct val="200000"/>
              </a:lnSpc>
              <a:buFont typeface="+mj-lt"/>
              <a:buAutoNum type="arabicPeriod"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Mindre mellanmål 60-90 min innan</a:t>
            </a:r>
          </a:p>
          <a:p>
            <a:endParaRPr lang="sv-SE" sz="22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(SOK, 2009)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34465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4000" dirty="0" smtClean="0"/>
              <a:t>Maten är viktig för att bli duktig</a:t>
            </a:r>
            <a:endParaRPr lang="sv-SE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16791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135348"/>
            <a:ext cx="2592288" cy="172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2277804" cy="166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085184"/>
            <a:ext cx="223969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075802"/>
            <a:ext cx="237626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284984"/>
            <a:ext cx="1763688" cy="12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268760"/>
            <a:ext cx="3149464" cy="145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268760"/>
            <a:ext cx="2777927" cy="18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268761"/>
            <a:ext cx="250814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2924944"/>
            <a:ext cx="289046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26876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träning och tävling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661248"/>
          </a:xfrm>
        </p:spPr>
        <p:txBody>
          <a:bodyPr>
            <a:no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Föda som intas under träning/tävling ska vara i sådan form så att kroppen ska kunna ta upp energin snabbt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Snabba kolhydrater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Undvik fetter och fibrer </a:t>
            </a:r>
          </a:p>
          <a:p>
            <a:pPr lvl="2">
              <a:buFont typeface="Wingdings" pitchFamily="2" charset="2"/>
              <a:buChar char="§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Troligtvis bara ge magproblem</a:t>
            </a:r>
          </a:p>
          <a:p>
            <a:pPr lvl="2">
              <a:buFont typeface="Wingdings" pitchFamily="2" charset="2"/>
              <a:buChar char="§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Magtömningen tar längre tid och kroppen hinner inte ta upp det</a:t>
            </a:r>
          </a:p>
          <a:p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Sportdryck kan vara ett bra alternativ 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Undvik för kall dryck för att undvika magproblem</a:t>
            </a:r>
          </a:p>
          <a:p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Forts..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Några exempel på bra och enkla livsmedel under aktivitet: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Banan (gul-grön?)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Russin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Juicer (50/50)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Övriga frukter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Svag sportdryck</a:t>
            </a:r>
          </a:p>
          <a:p>
            <a:pPr lvl="0"/>
            <a:endParaRPr lang="sv-S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200" dirty="0" smtClean="0">
                <a:latin typeface="Arial" pitchFamily="34" charset="0"/>
                <a:cs typeface="Arial" pitchFamily="34" charset="0"/>
              </a:rPr>
              <a:t>Detta beroende på vilken aktivitet ni utför?!</a:t>
            </a:r>
          </a:p>
          <a:p>
            <a:pPr lvl="1">
              <a:buFont typeface="Wingdings" pitchFamily="2" charset="2"/>
              <a:buChar char="q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Träningspass 60-90 min behövs ingen extra energi förutsatt att idrottaren har ätit ordentligt innan!</a:t>
            </a: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Återhämtningsmålet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Ska intas omedelbart efter avslutad träning/tävling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/>
              <a:t>”Det viktigaste målet för en idrottare?”</a:t>
            </a:r>
          </a:p>
          <a:p>
            <a:endParaRPr lang="sv-SE" sz="2400" dirty="0" smtClean="0"/>
          </a:p>
          <a:p>
            <a:r>
              <a:rPr lang="sv-SE" sz="2400" dirty="0" smtClean="0"/>
              <a:t>Syftar till att återställa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musklernas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glykogennivåer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Muskelns förmåga att lagra in glykogen är som högst omedelbart efter avslutad aktivitet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sv-SE" sz="1800" dirty="0" smtClean="0"/>
              <a:t>Främjar å</a:t>
            </a:r>
            <a:r>
              <a:rPr lang="sv-SE" sz="1800" dirty="0" smtClean="0">
                <a:cs typeface="Arial" pitchFamily="34" charset="0"/>
              </a:rPr>
              <a:t>terhämtningen och träningssvaret, samt minskar infektionsrisken </a:t>
            </a:r>
          </a:p>
          <a:p>
            <a:endParaRPr lang="sv-SE" sz="2400" dirty="0" smtClean="0"/>
          </a:p>
          <a:p>
            <a:r>
              <a:rPr lang="sv-SE" sz="2400" dirty="0" smtClean="0">
                <a:cs typeface="Arial" pitchFamily="34" charset="0"/>
              </a:rPr>
              <a:t>Extremt viktigt vid flera pass/dag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cs typeface="Arial" pitchFamily="34" charset="0"/>
              </a:rPr>
              <a:t>För kommande prestation och den totala återhämtningen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cs typeface="Arial" pitchFamily="34" charset="0"/>
              </a:rPr>
              <a:t>Gäller alla träningspass, oavsett om det är styrka eller uthållighet etc.</a:t>
            </a: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Aasen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et al., 2006; SOK, 2009)</a:t>
            </a:r>
          </a:p>
          <a:p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Ska bestå av: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”Snabba” kolhydrater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Som går snabbt in i musklerna 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Protein 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Har stor betydelse för återhämtning, </a:t>
            </a:r>
          </a:p>
          <a:p>
            <a:pPr lvl="1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muskelreparation, tillväxt och </a:t>
            </a:r>
          </a:p>
          <a:p>
            <a:pPr lvl="1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styrkeutveckling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Ej Fett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Påverkar magtömningen negativt </a:t>
            </a:r>
          </a:p>
          <a:p>
            <a:pPr lvl="1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och försämrar därmed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glykogenin-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lagringen i musklerna</a:t>
            </a:r>
          </a:p>
          <a:p>
            <a:pPr lvl="1" algn="r"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(SOK, 2009)</a:t>
            </a:r>
            <a:endParaRPr lang="sv-SE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973139" cy="18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77072"/>
            <a:ext cx="14584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 återhämtning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Autofit/>
          </a:bodyPr>
          <a:lstStyle/>
          <a:p>
            <a:pPr lvl="0"/>
            <a:endParaRPr lang="sv-SE" sz="2400" dirty="0" smtClean="0">
              <a:cs typeface="Arial" pitchFamily="34" charset="0"/>
            </a:endParaRPr>
          </a:p>
          <a:p>
            <a:pPr lvl="0"/>
            <a:r>
              <a:rPr lang="sv-SE" dirty="0" smtClean="0">
                <a:cs typeface="Arial" pitchFamily="34" charset="0"/>
              </a:rPr>
              <a:t>0-30 min efter träning: 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cs typeface="Arial" pitchFamily="34" charset="0"/>
              </a:rPr>
              <a:t>60-100 gram kolhydrater + 15-20 gram protein </a:t>
            </a:r>
          </a:p>
          <a:p>
            <a:pPr lvl="2">
              <a:buFont typeface="Wingdings" pitchFamily="2" charset="2"/>
              <a:buChar char="§"/>
            </a:pPr>
            <a:r>
              <a:rPr lang="sv-SE" sz="2000" dirty="0" smtClean="0">
                <a:cs typeface="Arial" pitchFamily="34" charset="0"/>
              </a:rPr>
              <a:t>Inget fettintag här, försämrar enbart </a:t>
            </a:r>
            <a:r>
              <a:rPr lang="sv-SE" sz="2000" dirty="0" err="1" smtClean="0">
                <a:cs typeface="Arial" pitchFamily="34" charset="0"/>
              </a:rPr>
              <a:t>glykogeninlagringen</a:t>
            </a:r>
            <a:r>
              <a:rPr lang="sv-SE" sz="2000" dirty="0" smtClean="0"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endParaRPr lang="sv-SE" dirty="0" smtClean="0"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cs typeface="Arial" pitchFamily="34" charset="0"/>
              </a:rPr>
              <a:t>Säkerhetsställ vätskenivåerna genom att dricka 5 dl vatten direkt</a:t>
            </a:r>
          </a:p>
          <a:p>
            <a:pPr>
              <a:buNone/>
            </a:pPr>
            <a:endParaRPr lang="sv-SE" sz="2200" dirty="0" smtClean="0">
              <a:cs typeface="Arial" pitchFamily="34" charset="0"/>
            </a:endParaRPr>
          </a:p>
          <a:p>
            <a:r>
              <a:rPr lang="sv-SE" dirty="0" smtClean="0">
                <a:cs typeface="Arial" pitchFamily="34" charset="0"/>
              </a:rPr>
              <a:t> 60-90 min efter träning: 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>
                <a:cs typeface="Arial" pitchFamily="34" charset="0"/>
              </a:rPr>
              <a:t>Vanlig stor måltid (säkerhetsställ fettintaget här)</a:t>
            </a:r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Aasen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et al., 2006;SOK,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4400" dirty="0" smtClean="0">
                <a:latin typeface="Arial" pitchFamily="34" charset="0"/>
                <a:cs typeface="Arial" pitchFamily="34" charset="0"/>
              </a:rPr>
              <a:t>Tips på enkla och snabba återhämtningsmål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60"/>
          </a:xfrm>
        </p:spPr>
        <p:txBody>
          <a:bodyPr>
            <a:no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100 g kolhydrater + 15 g protein: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2 bananer + 2 glas apelsinjuice +3 dl lättmjölk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4 dl lätt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fruktyoughurt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+ 1 dl russin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5 dl lätt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fruktyoughurt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+ 5 dl sportdryck</a:t>
            </a:r>
          </a:p>
          <a:p>
            <a:endParaRPr lang="sv-S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60g kolhydrater + 12 g protein: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2 bananer + 3 dl lättmjölk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4 dl lätt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fruktyoughurt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3 dl lättmjölk + 2 stora äpplen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endParaRPr lang="sv-S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err="1" smtClean="0"/>
              <a:t>Gainomax</a:t>
            </a:r>
            <a:r>
              <a:rPr lang="sv-SE" sz="2400" dirty="0" smtClean="0"/>
              <a:t> 250 ml (1 port)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/>
              <a:t>Ger 40 kolhydrater + 20 gram protein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852936"/>
            <a:ext cx="2317505" cy="366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</a:rPr>
              <a:t>Sammanfattning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Kost är en mycket viktig del av prestationen</a:t>
            </a:r>
          </a:p>
          <a:p>
            <a:pPr>
              <a:buNone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Ät en varierad kost för att tillgodose kroppens behov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/>
              <a:t>Ät av allting men inte jämt” 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Ät många måltider (ca var 3:e timme)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Tallriksmodellen</a:t>
            </a:r>
          </a:p>
          <a:p>
            <a:pPr lvl="1">
              <a:buFont typeface="Wingdings" pitchFamily="2" charset="2"/>
              <a:buChar char="q"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400" dirty="0" smtClean="0"/>
              <a:t>Ät alltid innan träning</a:t>
            </a:r>
          </a:p>
          <a:p>
            <a:pPr lvl="1">
              <a:buFont typeface="Wingdings" pitchFamily="2" charset="2"/>
              <a:buChar char="q"/>
            </a:pPr>
            <a:r>
              <a:rPr lang="sv-SE" sz="2000" dirty="0" smtClean="0"/>
              <a:t>Drick vatten under dagen</a:t>
            </a:r>
          </a:p>
          <a:p>
            <a:pPr lvl="1">
              <a:buNone/>
            </a:pPr>
            <a:endParaRPr lang="sv-SE" sz="2000" dirty="0" smtClean="0"/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ÅTERHÄMTNINGSMÅL</a:t>
            </a:r>
            <a:endParaRPr lang="sv-SE" dirty="0" smtClean="0"/>
          </a:p>
          <a:p>
            <a:pPr lvl="1">
              <a:buNone/>
            </a:pPr>
            <a:endParaRPr lang="sv-SE" sz="2000" dirty="0" smtClean="0"/>
          </a:p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PLANERING!</a:t>
            </a:r>
          </a:p>
          <a:p>
            <a:pPr lvl="5">
              <a:lnSpc>
                <a:spcPct val="150000"/>
              </a:lnSpc>
              <a:buNone/>
            </a:pPr>
            <a:r>
              <a:rPr lang="sv-SE" sz="2000" dirty="0" smtClean="0"/>
              <a:t>	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”Utgå från sunt förnuft - Att äta rätt är enkelt”</a:t>
            </a:r>
          </a:p>
          <a:p>
            <a:pPr lvl="5">
              <a:buNone/>
            </a:pP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67544" y="1556793"/>
            <a:ext cx="8229600" cy="1211560"/>
          </a:xfrm>
        </p:spPr>
        <p:txBody>
          <a:bodyPr>
            <a:normAutofit/>
          </a:bodyPr>
          <a:lstStyle/>
          <a:p>
            <a:r>
              <a:rPr lang="sv-SE" sz="4400" cap="none" dirty="0" smtClean="0"/>
              <a:t>Tack för uppmärksamheten!</a:t>
            </a:r>
            <a:endParaRPr lang="sv-SE" sz="4400" cap="non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899592" y="3331698"/>
            <a:ext cx="7848872" cy="2185534"/>
          </a:xfrm>
        </p:spPr>
        <p:txBody>
          <a:bodyPr>
            <a:normAutofit/>
          </a:bodyPr>
          <a:lstStyle/>
          <a:p>
            <a:r>
              <a:rPr lang="sv-SE" dirty="0" smtClean="0">
                <a:cs typeface="Arial" pitchFamily="34" charset="0"/>
              </a:rPr>
              <a:t>”</a:t>
            </a:r>
            <a:r>
              <a:rPr lang="sv-SE" sz="2000" dirty="0" smtClean="0">
                <a:cs typeface="Arial" pitchFamily="34" charset="0"/>
              </a:rPr>
              <a:t>En god kosthållning är en förutsättning för optimal träning, återhämtning, topprestation samt god hälsa” </a:t>
            </a:r>
            <a:br>
              <a:rPr lang="sv-SE" sz="2000" dirty="0" smtClean="0">
                <a:cs typeface="Arial" pitchFamily="34" charset="0"/>
              </a:rPr>
            </a:br>
            <a:endParaRPr lang="sv-SE" sz="1800" dirty="0" smtClean="0">
              <a:cs typeface="Arial" pitchFamily="34" charset="0"/>
            </a:endParaRPr>
          </a:p>
          <a:p>
            <a:pPr algn="r"/>
            <a:r>
              <a:rPr lang="sv-SE" sz="1400" dirty="0" smtClean="0">
                <a:cs typeface="Arial" pitchFamily="34" charset="0"/>
              </a:rPr>
              <a:t>(Sveriges Olympiska </a:t>
            </a:r>
            <a:r>
              <a:rPr lang="sv-SE" sz="1400" dirty="0" err="1" smtClean="0">
                <a:cs typeface="Arial" pitchFamily="34" charset="0"/>
              </a:rPr>
              <a:t>kommité</a:t>
            </a:r>
            <a:r>
              <a:rPr lang="sv-SE" sz="1400" dirty="0" smtClean="0">
                <a:cs typeface="Arial" pitchFamily="34" charset="0"/>
              </a:rPr>
              <a:t>, 2009)</a:t>
            </a: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Froyd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C., Madsen, O.,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Saeterdal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R.,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Tonnesen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E.,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Wisnes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A. R. &amp;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Aasen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S. B (red). (2006). Uthållighet – träning som ger resultat. Sisu idrottsböcker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Riksidrottsförbundet. (2007). </a:t>
            </a:r>
            <a:r>
              <a:rPr lang="sv-SE" sz="2000" dirty="0" smtClean="0"/>
              <a:t>Riksidrottsförbundets policy</a:t>
            </a:r>
          </a:p>
          <a:p>
            <a:pPr>
              <a:buNone/>
            </a:pPr>
            <a:r>
              <a:rPr lang="sv-SE" sz="2000" dirty="0" smtClean="0"/>
              <a:t>	Alkohol och tobak inom idrotten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Svenska näringsrekommendationer. (2005). Livsmedelsverket</a:t>
            </a:r>
          </a:p>
          <a:p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Sveriges Olympiska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Kommité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(2009). Kostrekommendationer för elitidrottare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Uppladdningen – Idrott. (2007). Lantmännen</a:t>
            </a:r>
          </a:p>
          <a:p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 smtClean="0"/>
              <a:t>Alkohol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Överdrivet alkoholintag har en negativ inverkan på: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Vätskebalansen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Omdömet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Reaktionsförmåga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Balans och koordination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Ämnesomsättningen (levern)</a:t>
            </a:r>
          </a:p>
          <a:p>
            <a:endParaRPr lang="sv-SE" sz="2400" dirty="0" smtClean="0"/>
          </a:p>
          <a:p>
            <a:r>
              <a:rPr lang="sv-SE" dirty="0" smtClean="0"/>
              <a:t>Innehåller även ”tomma kalorier”</a:t>
            </a:r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T.ex. 1 starköl = 235 </a:t>
            </a:r>
            <a:r>
              <a:rPr lang="sv-SE" dirty="0" err="1" smtClean="0"/>
              <a:t>kcal</a:t>
            </a:r>
            <a:endParaRPr lang="sv-SE" dirty="0" smtClean="0"/>
          </a:p>
          <a:p>
            <a:pPr lvl="1">
              <a:buFont typeface="Wingdings" pitchFamily="2" charset="2"/>
              <a:buChar char="q"/>
            </a:pPr>
            <a:r>
              <a:rPr lang="sv-SE" dirty="0" smtClean="0"/>
              <a:t>Kan bidra till viktuppgång, brist på näringsämnen</a:t>
            </a:r>
          </a:p>
          <a:p>
            <a:pPr>
              <a:buNone/>
            </a:pPr>
            <a:endParaRPr lang="sv-SE" sz="2400" dirty="0" smtClean="0"/>
          </a:p>
          <a:p>
            <a:pPr algn="r"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v-SE" sz="1900" dirty="0" smtClean="0">
                <a:latin typeface="Arial" pitchFamily="34" charset="0"/>
                <a:cs typeface="Arial" pitchFamily="34" charset="0"/>
              </a:rPr>
              <a:t>(SOK, 2009)</a:t>
            </a:r>
          </a:p>
          <a:p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Träningsprocessen</a:t>
            </a:r>
            <a:endParaRPr lang="sv-SE" sz="44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403648" y="1196752"/>
          <a:ext cx="61926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/>
          <p:cNvSpPr/>
          <p:nvPr/>
        </p:nvSpPr>
        <p:spPr>
          <a:xfrm>
            <a:off x="683568" y="58772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 smtClean="0"/>
              <a:t>”Ju hårdare träning desto viktigare blir återhämtningen”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Tobak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dirty="0" smtClean="0"/>
              <a:t>Kan leda till en rad negativa konsekvenser på hälsan: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/>
              <a:t>Beroendeframkallande = abstinensbesvär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/>
              <a:t>Skador på </a:t>
            </a:r>
            <a:r>
              <a:rPr lang="sv-SE" sz="2200" dirty="0" err="1" smtClean="0"/>
              <a:t>lung-och</a:t>
            </a:r>
            <a:r>
              <a:rPr lang="sv-SE" sz="2200" dirty="0" smtClean="0"/>
              <a:t> cirkulationssystemet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/>
              <a:t>Varannan rökare dör i sjukdomar relaterade till tobaksrökning</a:t>
            </a:r>
          </a:p>
          <a:p>
            <a:pPr lvl="1" algn="r">
              <a:buNone/>
            </a:pPr>
            <a:r>
              <a:rPr lang="sv-SE" sz="1800" dirty="0" smtClean="0"/>
              <a:t>(Riksidrottsförbundet, 2007)</a:t>
            </a:r>
          </a:p>
          <a:p>
            <a:endParaRPr lang="sv-SE" sz="2600" dirty="0" smtClean="0"/>
          </a:p>
          <a:p>
            <a:r>
              <a:rPr lang="sv-SE" sz="2600" dirty="0" smtClean="0"/>
              <a:t>Egentligen en ganska onödig kostnad?</a:t>
            </a:r>
            <a:endParaRPr lang="sv-SE" sz="2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2500 </a:t>
            </a:r>
            <a:r>
              <a:rPr lang="sv-SE" sz="4400" dirty="0" err="1" smtClean="0"/>
              <a:t>kcal</a:t>
            </a:r>
            <a:endParaRPr lang="sv-SE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96542" cy="6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4000 </a:t>
            </a:r>
            <a:r>
              <a:rPr lang="sv-SE" sz="4400" dirty="0" err="1" smtClean="0"/>
              <a:t>kcal</a:t>
            </a:r>
            <a:endParaRPr lang="sv-SE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39"/>
            <a:ext cx="5192618" cy="65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8000 </a:t>
            </a:r>
            <a:r>
              <a:rPr lang="sv-SE" sz="4400" dirty="0" err="1" smtClean="0"/>
              <a:t>kcal</a:t>
            </a:r>
            <a:endParaRPr lang="sv-SE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4456" cy="65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Kompensationskurvan</a:t>
            </a:r>
            <a:endParaRPr lang="sv-SE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48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sv-SE" sz="4400" dirty="0" smtClean="0"/>
              <a:t>Sveriges Olympiska Kommitté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En god kosthållning är en förutsättning för: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Optimal träning 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Återhämtning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Topprestation 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God hälsa</a:t>
            </a: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(SOK, 2009)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6584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74871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581129"/>
            <a:ext cx="3095724" cy="20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>
                <a:solidFill>
                  <a:schemeClr val="tx1"/>
                </a:solidFill>
              </a:rPr>
              <a:t>Äta är viktigt för att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sv-SE" sz="3600" b="1" dirty="0" smtClean="0">
                <a:latin typeface="Arial" pitchFamily="34" charset="0"/>
                <a:cs typeface="Arial" pitchFamily="34" charset="0"/>
              </a:rPr>
              <a:t>Upprätthålla</a:t>
            </a:r>
            <a:r>
              <a:rPr lang="sv-SE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Energi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Koncentration 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Skärpa 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Tolerera stress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Immunförsvaret = hålla sig frisk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Detta gäller i samband med skola, arbete och träning!</a:t>
            </a:r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7580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Energibehov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Faktorer som påverkar energibehovet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Kön 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Ålder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Arv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Kroppsstorlek 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Klimat 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Muskelmassa</a:t>
            </a:r>
          </a:p>
          <a:p>
            <a:pPr lvl="1">
              <a:buFont typeface="Wingdings" pitchFamily="2" charset="2"/>
              <a:buChar char="q"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Fysisk aktivitet!</a:t>
            </a:r>
          </a:p>
          <a:p>
            <a:pPr>
              <a:buFont typeface="Wingdings" pitchFamily="2" charset="2"/>
              <a:buChar char="Ø"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”Viktigaste att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Output=Input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sv-S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24722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76872"/>
            <a:ext cx="2016224" cy="30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308" y="2204864"/>
            <a:ext cx="49351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2500 </a:t>
            </a:r>
            <a:r>
              <a:rPr lang="sv-SE" sz="4400" dirty="0" err="1" smtClean="0"/>
              <a:t>kcal</a:t>
            </a:r>
            <a:endParaRPr lang="sv-SE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96542" cy="64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400" dirty="0" smtClean="0"/>
              <a:t>4000 </a:t>
            </a:r>
            <a:r>
              <a:rPr lang="sv-SE" sz="4400" dirty="0" err="1" smtClean="0"/>
              <a:t>kcal</a:t>
            </a:r>
            <a:endParaRPr lang="sv-SE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39"/>
            <a:ext cx="5192618" cy="65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tsigt">
  <a:themeElements>
    <a:clrScheme name="Johan">
      <a:dk1>
        <a:srgbClr val="000000"/>
      </a:dk1>
      <a:lt1>
        <a:srgbClr val="FFFFFF"/>
      </a:lt1>
      <a:dk2>
        <a:srgbClr val="587ACA"/>
      </a:dk2>
      <a:lt2>
        <a:srgbClr val="A2B5E2"/>
      </a:lt2>
      <a:accent1>
        <a:srgbClr val="FFFFFF"/>
      </a:accent1>
      <a:accent2>
        <a:srgbClr val="FFFFFF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petsig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986</TotalTime>
  <Words>1110</Words>
  <Application>Microsoft Office PowerPoint</Application>
  <PresentationFormat>Bildspel på skärmen (4:3)</PresentationFormat>
  <Paragraphs>285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Spetsigt</vt:lpstr>
      <vt:lpstr>Att äta rätt är enkelt - Grundläggande idrottsnutrition</vt:lpstr>
      <vt:lpstr>Maten är viktig för att bli duktig</vt:lpstr>
      <vt:lpstr>Träningsprocessen</vt:lpstr>
      <vt:lpstr>Kompensationskurvan</vt:lpstr>
      <vt:lpstr>Sveriges Olympiska Kommitté</vt:lpstr>
      <vt:lpstr>Äta är viktigt för att</vt:lpstr>
      <vt:lpstr>Energibehov</vt:lpstr>
      <vt:lpstr>2500 kcal</vt:lpstr>
      <vt:lpstr>4000 kcal</vt:lpstr>
      <vt:lpstr>8000 kcal</vt:lpstr>
      <vt:lpstr>Frukt och grönt</vt:lpstr>
      <vt:lpstr>Variationsrik mat</vt:lpstr>
      <vt:lpstr>Måltidsordning</vt:lpstr>
      <vt:lpstr>Vätska</vt:lpstr>
      <vt:lpstr>Bra livsmedel</vt:lpstr>
      <vt:lpstr>Mindre bra livsmedel</vt:lpstr>
      <vt:lpstr>Sammanfattningsvis</vt:lpstr>
      <vt:lpstr>Innan träning och tävling</vt:lpstr>
      <vt:lpstr>Laddning inför prestation</vt:lpstr>
      <vt:lpstr>Under träning och tävling</vt:lpstr>
      <vt:lpstr>Forts..</vt:lpstr>
      <vt:lpstr>Återhämtningsmålet</vt:lpstr>
      <vt:lpstr>Ska bestå av:</vt:lpstr>
      <vt:lpstr>Optimal återhämtning</vt:lpstr>
      <vt:lpstr>Tips på enkla och snabba återhämtningsmål</vt:lpstr>
      <vt:lpstr>Sammanfattning</vt:lpstr>
      <vt:lpstr>Tack för uppmärksamheten!</vt:lpstr>
      <vt:lpstr>Referenser</vt:lpstr>
      <vt:lpstr>Alkohol</vt:lpstr>
      <vt:lpstr>Tobak</vt:lpstr>
      <vt:lpstr>2500 kcal</vt:lpstr>
      <vt:lpstr>4000 kcal</vt:lpstr>
      <vt:lpstr>8000 kcal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Grundläggande idrottsnutrition – Att äta rätt är enkelt</dc:title>
  <dc:creator>Johan Johansson</dc:creator>
  <cp:lastModifiedBy>Thyberg, Johan</cp:lastModifiedBy>
  <cp:revision>182</cp:revision>
  <cp:lastPrinted>2013-05-31T12:02:13Z</cp:lastPrinted>
  <dcterms:created xsi:type="dcterms:W3CDTF">2011-02-01T10:01:38Z</dcterms:created>
  <dcterms:modified xsi:type="dcterms:W3CDTF">2013-05-31T12:03:49Z</dcterms:modified>
</cp:coreProperties>
</file>