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57" r:id="rId4"/>
    <p:sldId id="258" r:id="rId5"/>
    <p:sldId id="267" r:id="rId6"/>
    <p:sldId id="262" r:id="rId7"/>
    <p:sldId id="265" r:id="rId8"/>
  </p:sldIdLst>
  <p:sldSz cx="12192000" cy="6858000"/>
  <p:notesSz cx="6889750" cy="96710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Inget format, inget rutnät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67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26675-04FB-4104-97A4-124B39F786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EF4596-6BFD-4376-8A98-EF77DA0C4F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2D5E2-1B98-468A-8438-955C48E4C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50DCCA-452B-4121-8B04-D822216B0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FEF48-B6AF-4C1F-B9C0-AB619E6986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61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F5DD6-8848-4F9A-9B9D-4AC8DBCF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25BFD-49F9-4691-BBC7-D8CB5B539D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720A4-1654-4B45-81B3-C48F56DE6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D5049-5337-4B83-9D2E-CAFD79DA6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50645A-D1B3-4051-9459-27F240A4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99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FDC848-3767-4909-96B8-927451EE6C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4AF0A-E135-402C-8BFA-BD96F7699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DF46A-86DA-4FB3-8CDC-84B557D1CD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1F0F71-55DE-4BA0-A6A2-61FF86CC6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B573D-8DA7-4035-A890-6CCCD83D7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29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93996-3BB4-4F96-BEB2-7DCB7BDE7B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AD150-007D-4B21-A710-74B0D0E43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362D2-ECCD-47AE-A188-614E21E11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032199-6D13-4906-891D-8211FC41E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A8D9A-58A1-4D0E-930E-125E2F654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35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E09-A591-47FA-B5B4-2B56C3935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D898FC-2A9C-4178-998C-1F8A30730D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CCE0E9-907B-4E63-8E20-5DBF59791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0E7EE9-3A35-4AE2-806B-A5C4E39CD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EBACDE-151F-44E9-97FF-61A18C030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153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BC645-DCB2-423E-B618-05D2842A23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8CCF3-7B3B-44F9-9039-8A4A191CC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4579E4-6FFE-4F85-BA50-7B07129930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D5AF8D-9B38-4A11-B0A2-F781E31A1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186EA3-F60D-4AE5-953C-9B698F4EC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96727-CF15-4FFD-85B3-28199FE41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60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9C6B8-140A-4040-816F-28C50AED3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814CA8-09E0-43E8-96CA-9D0EE1A7A4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BC3961-2A9F-41C8-A563-1E4560A13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ACF62-0B5E-48A7-B2A0-97B8E253C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F5923E-0949-47D3-A785-3BF06D2FC2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7CB250D-0474-4D3C-AA44-1E1832A0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371A96-1984-4B8D-A3C7-FF5E6DF7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DE5B715-BA6D-4BDE-9984-911F1309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11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30CAEC-5209-49DD-8444-29E8B1566B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4EA4E7-E508-4D1A-8CB4-623E08141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A84D3A-DDD5-4D9E-A9F7-5C83866AE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A6DBFE-0CE9-4300-A212-F66E212BF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69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BA21D-4259-4A9D-807E-72F27A81A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58BA51-38CA-42DB-97AF-B2E903A45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573367-8B10-4109-B8A1-FBDEFFC88E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435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243E7-8081-41FD-BC95-DBA9CC38D9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E9E75-642A-4731-9D64-50EE9E8A8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6AEE13-CD00-48CF-BA75-E862110DEF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A9EFBE-7775-4A18-88AB-2FC6BDDCB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27829-5B81-4E21-9EB3-6F537C22F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47A4B7-A993-41BB-AADD-6D408910B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413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07C6E1-388A-447C-81FC-9C3F5BD29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5C5458-6BB4-4FA6-A160-58726FF7C1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260198-B9F1-4ECA-9B97-CF57FA721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2D79D5-D2F6-419D-8BF0-F5A88DDB7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069ADE-89A0-4070-88AB-4C0420D1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CDA655-CFFE-4323-8A83-19E5FE599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914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8750F1-1A03-42DA-80AB-29D75385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A217C3-ADCA-4BF0-AC4B-781C0EC07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4E291-4B43-4FDA-9983-A720F846B4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A77F2-5326-4356-9951-D9A150EC2ECB}" type="datetimeFigureOut">
              <a:rPr lang="en-US" smtClean="0"/>
              <a:t>10/10/2022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21271F-7108-4F7D-B3BA-82C8718790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98BB6-81E4-4F5E-B296-1A96403F43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C2A5D-1929-47D6-ABEB-AA0A3F7E2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D24BFD5-D814-402B-B6C4-EEF6AE14B0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6F338D-5FFE-4E44-AF42-5E7E963D33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1122362"/>
            <a:ext cx="6281928" cy="4135437"/>
          </a:xfrm>
        </p:spPr>
        <p:txBody>
          <a:bodyPr>
            <a:normAutofit/>
          </a:bodyPr>
          <a:lstStyle/>
          <a:p>
            <a:pPr algn="l"/>
            <a:r>
              <a:rPr lang="sv-SE" sz="6600" dirty="0"/>
              <a:t>Sammandrag </a:t>
            </a:r>
            <a:endParaRPr lang="en-US" sz="6600" dirty="0"/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36FED7E8-9A97-475F-9FA4-113410D443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06139" y="1031284"/>
            <a:ext cx="3647661" cy="4436126"/>
          </a:xfrm>
          <a:custGeom>
            <a:avLst/>
            <a:gdLst>
              <a:gd name="connsiteX0" fmla="*/ 0 w 3647661"/>
              <a:gd name="connsiteY0" fmla="*/ 0 h 4436126"/>
              <a:gd name="connsiteX1" fmla="*/ 498514 w 3647661"/>
              <a:gd name="connsiteY1" fmla="*/ 0 h 4436126"/>
              <a:gd name="connsiteX2" fmla="*/ 1069981 w 3647661"/>
              <a:gd name="connsiteY2" fmla="*/ 0 h 4436126"/>
              <a:gd name="connsiteX3" fmla="*/ 1714401 w 3647661"/>
              <a:gd name="connsiteY3" fmla="*/ 0 h 4436126"/>
              <a:gd name="connsiteX4" fmla="*/ 2285868 w 3647661"/>
              <a:gd name="connsiteY4" fmla="*/ 0 h 4436126"/>
              <a:gd name="connsiteX5" fmla="*/ 2784381 w 3647661"/>
              <a:gd name="connsiteY5" fmla="*/ 0 h 4436126"/>
              <a:gd name="connsiteX6" fmla="*/ 3647661 w 3647661"/>
              <a:gd name="connsiteY6" fmla="*/ 0 h 4436126"/>
              <a:gd name="connsiteX7" fmla="*/ 3647661 w 3647661"/>
              <a:gd name="connsiteY7" fmla="*/ 633732 h 4436126"/>
              <a:gd name="connsiteX8" fmla="*/ 3647661 w 3647661"/>
              <a:gd name="connsiteY8" fmla="*/ 1267465 h 4436126"/>
              <a:gd name="connsiteX9" fmla="*/ 3647661 w 3647661"/>
              <a:gd name="connsiteY9" fmla="*/ 1768113 h 4436126"/>
              <a:gd name="connsiteX10" fmla="*/ 3647661 w 3647661"/>
              <a:gd name="connsiteY10" fmla="*/ 2446207 h 4436126"/>
              <a:gd name="connsiteX11" fmla="*/ 3647661 w 3647661"/>
              <a:gd name="connsiteY11" fmla="*/ 2946855 h 4436126"/>
              <a:gd name="connsiteX12" fmla="*/ 3647661 w 3647661"/>
              <a:gd name="connsiteY12" fmla="*/ 3580587 h 4436126"/>
              <a:gd name="connsiteX13" fmla="*/ 3647661 w 3647661"/>
              <a:gd name="connsiteY13" fmla="*/ 4436126 h 4436126"/>
              <a:gd name="connsiteX14" fmla="*/ 3039718 w 3647661"/>
              <a:gd name="connsiteY14" fmla="*/ 4436126 h 4436126"/>
              <a:gd name="connsiteX15" fmla="*/ 2431774 w 3647661"/>
              <a:gd name="connsiteY15" fmla="*/ 4436126 h 4436126"/>
              <a:gd name="connsiteX16" fmla="*/ 1823831 w 3647661"/>
              <a:gd name="connsiteY16" fmla="*/ 4436126 h 4436126"/>
              <a:gd name="connsiteX17" fmla="*/ 1288840 w 3647661"/>
              <a:gd name="connsiteY17" fmla="*/ 4436126 h 4436126"/>
              <a:gd name="connsiteX18" fmla="*/ 607943 w 3647661"/>
              <a:gd name="connsiteY18" fmla="*/ 4436126 h 4436126"/>
              <a:gd name="connsiteX19" fmla="*/ 0 w 3647661"/>
              <a:gd name="connsiteY19" fmla="*/ 4436126 h 4436126"/>
              <a:gd name="connsiteX20" fmla="*/ 0 w 3647661"/>
              <a:gd name="connsiteY20" fmla="*/ 3758032 h 4436126"/>
              <a:gd name="connsiteX21" fmla="*/ 0 w 3647661"/>
              <a:gd name="connsiteY21" fmla="*/ 3035578 h 4436126"/>
              <a:gd name="connsiteX22" fmla="*/ 0 w 3647661"/>
              <a:gd name="connsiteY22" fmla="*/ 2401845 h 4436126"/>
              <a:gd name="connsiteX23" fmla="*/ 0 w 3647661"/>
              <a:gd name="connsiteY23" fmla="*/ 1768113 h 4436126"/>
              <a:gd name="connsiteX24" fmla="*/ 0 w 3647661"/>
              <a:gd name="connsiteY24" fmla="*/ 1178742 h 4436126"/>
              <a:gd name="connsiteX25" fmla="*/ 0 w 3647661"/>
              <a:gd name="connsiteY25" fmla="*/ 589371 h 4436126"/>
              <a:gd name="connsiteX26" fmla="*/ 0 w 3647661"/>
              <a:gd name="connsiteY26" fmla="*/ 0 h 4436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3647661" h="4436126" fill="none" extrusionOk="0">
                <a:moveTo>
                  <a:pt x="0" y="0"/>
                </a:moveTo>
                <a:cubicBezTo>
                  <a:pt x="116158" y="-16963"/>
                  <a:pt x="364681" y="-4006"/>
                  <a:pt x="498514" y="0"/>
                </a:cubicBezTo>
                <a:cubicBezTo>
                  <a:pt x="632347" y="4006"/>
                  <a:pt x="950865" y="15164"/>
                  <a:pt x="1069981" y="0"/>
                </a:cubicBezTo>
                <a:cubicBezTo>
                  <a:pt x="1189097" y="-15164"/>
                  <a:pt x="1556518" y="-23132"/>
                  <a:pt x="1714401" y="0"/>
                </a:cubicBezTo>
                <a:cubicBezTo>
                  <a:pt x="1872284" y="23132"/>
                  <a:pt x="2015985" y="9364"/>
                  <a:pt x="2285868" y="0"/>
                </a:cubicBezTo>
                <a:cubicBezTo>
                  <a:pt x="2555751" y="-9364"/>
                  <a:pt x="2555148" y="14141"/>
                  <a:pt x="2784381" y="0"/>
                </a:cubicBezTo>
                <a:cubicBezTo>
                  <a:pt x="3013614" y="-14141"/>
                  <a:pt x="3216105" y="-3763"/>
                  <a:pt x="3647661" y="0"/>
                </a:cubicBezTo>
                <a:cubicBezTo>
                  <a:pt x="3623206" y="221859"/>
                  <a:pt x="3622213" y="458853"/>
                  <a:pt x="3647661" y="633732"/>
                </a:cubicBezTo>
                <a:cubicBezTo>
                  <a:pt x="3673109" y="808611"/>
                  <a:pt x="3674779" y="1138417"/>
                  <a:pt x="3647661" y="1267465"/>
                </a:cubicBezTo>
                <a:cubicBezTo>
                  <a:pt x="3620543" y="1396513"/>
                  <a:pt x="3664792" y="1625185"/>
                  <a:pt x="3647661" y="1768113"/>
                </a:cubicBezTo>
                <a:cubicBezTo>
                  <a:pt x="3630530" y="1911041"/>
                  <a:pt x="3671056" y="2135008"/>
                  <a:pt x="3647661" y="2446207"/>
                </a:cubicBezTo>
                <a:cubicBezTo>
                  <a:pt x="3624266" y="2757406"/>
                  <a:pt x="3642702" y="2713342"/>
                  <a:pt x="3647661" y="2946855"/>
                </a:cubicBezTo>
                <a:cubicBezTo>
                  <a:pt x="3652620" y="3180368"/>
                  <a:pt x="3664319" y="3290221"/>
                  <a:pt x="3647661" y="3580587"/>
                </a:cubicBezTo>
                <a:cubicBezTo>
                  <a:pt x="3631003" y="3870953"/>
                  <a:pt x="3617531" y="4259425"/>
                  <a:pt x="3647661" y="4436126"/>
                </a:cubicBezTo>
                <a:cubicBezTo>
                  <a:pt x="3523929" y="4410412"/>
                  <a:pt x="3241413" y="4436068"/>
                  <a:pt x="3039718" y="4436126"/>
                </a:cubicBezTo>
                <a:cubicBezTo>
                  <a:pt x="2838023" y="4436184"/>
                  <a:pt x="2630387" y="4431142"/>
                  <a:pt x="2431774" y="4436126"/>
                </a:cubicBezTo>
                <a:cubicBezTo>
                  <a:pt x="2233161" y="4441110"/>
                  <a:pt x="2003296" y="4449826"/>
                  <a:pt x="1823831" y="4436126"/>
                </a:cubicBezTo>
                <a:cubicBezTo>
                  <a:pt x="1644366" y="4422426"/>
                  <a:pt x="1399453" y="4442442"/>
                  <a:pt x="1288840" y="4436126"/>
                </a:cubicBezTo>
                <a:cubicBezTo>
                  <a:pt x="1178227" y="4429810"/>
                  <a:pt x="793482" y="4411099"/>
                  <a:pt x="607943" y="4436126"/>
                </a:cubicBezTo>
                <a:cubicBezTo>
                  <a:pt x="422404" y="4461153"/>
                  <a:pt x="158703" y="4453091"/>
                  <a:pt x="0" y="4436126"/>
                </a:cubicBezTo>
                <a:cubicBezTo>
                  <a:pt x="8129" y="4099466"/>
                  <a:pt x="23502" y="4014012"/>
                  <a:pt x="0" y="3758032"/>
                </a:cubicBezTo>
                <a:cubicBezTo>
                  <a:pt x="-23502" y="3502052"/>
                  <a:pt x="8018" y="3295661"/>
                  <a:pt x="0" y="3035578"/>
                </a:cubicBezTo>
                <a:cubicBezTo>
                  <a:pt x="-8018" y="2775495"/>
                  <a:pt x="-8720" y="2595880"/>
                  <a:pt x="0" y="2401845"/>
                </a:cubicBezTo>
                <a:cubicBezTo>
                  <a:pt x="8720" y="2207810"/>
                  <a:pt x="9279" y="1982551"/>
                  <a:pt x="0" y="1768113"/>
                </a:cubicBezTo>
                <a:cubicBezTo>
                  <a:pt x="-9279" y="1553675"/>
                  <a:pt x="7090" y="1354447"/>
                  <a:pt x="0" y="1178742"/>
                </a:cubicBezTo>
                <a:cubicBezTo>
                  <a:pt x="-7090" y="1003037"/>
                  <a:pt x="-23786" y="768334"/>
                  <a:pt x="0" y="589371"/>
                </a:cubicBezTo>
                <a:cubicBezTo>
                  <a:pt x="23786" y="410408"/>
                  <a:pt x="-16955" y="242082"/>
                  <a:pt x="0" y="0"/>
                </a:cubicBezTo>
                <a:close/>
              </a:path>
              <a:path w="3647661" h="4436126" stroke="0" extrusionOk="0">
                <a:moveTo>
                  <a:pt x="0" y="0"/>
                </a:moveTo>
                <a:cubicBezTo>
                  <a:pt x="171149" y="-7244"/>
                  <a:pt x="374684" y="2591"/>
                  <a:pt x="534990" y="0"/>
                </a:cubicBezTo>
                <a:cubicBezTo>
                  <a:pt x="695296" y="-2591"/>
                  <a:pt x="907320" y="7483"/>
                  <a:pt x="1069981" y="0"/>
                </a:cubicBezTo>
                <a:cubicBezTo>
                  <a:pt x="1232642" y="-7483"/>
                  <a:pt x="1543604" y="-26203"/>
                  <a:pt x="1677924" y="0"/>
                </a:cubicBezTo>
                <a:cubicBezTo>
                  <a:pt x="1812244" y="26203"/>
                  <a:pt x="2140632" y="31361"/>
                  <a:pt x="2322344" y="0"/>
                </a:cubicBezTo>
                <a:cubicBezTo>
                  <a:pt x="2504056" y="-31361"/>
                  <a:pt x="2658834" y="3381"/>
                  <a:pt x="2893811" y="0"/>
                </a:cubicBezTo>
                <a:cubicBezTo>
                  <a:pt x="3128788" y="-3381"/>
                  <a:pt x="3338741" y="-10376"/>
                  <a:pt x="3647661" y="0"/>
                </a:cubicBezTo>
                <a:cubicBezTo>
                  <a:pt x="3628986" y="244498"/>
                  <a:pt x="3624774" y="362520"/>
                  <a:pt x="3647661" y="545010"/>
                </a:cubicBezTo>
                <a:cubicBezTo>
                  <a:pt x="3670549" y="727500"/>
                  <a:pt x="3619543" y="968439"/>
                  <a:pt x="3647661" y="1134381"/>
                </a:cubicBezTo>
                <a:cubicBezTo>
                  <a:pt x="3675779" y="1300323"/>
                  <a:pt x="3670065" y="1646297"/>
                  <a:pt x="3647661" y="1856836"/>
                </a:cubicBezTo>
                <a:cubicBezTo>
                  <a:pt x="3625257" y="2067375"/>
                  <a:pt x="3632904" y="2315399"/>
                  <a:pt x="3647661" y="2490568"/>
                </a:cubicBezTo>
                <a:cubicBezTo>
                  <a:pt x="3662418" y="2665737"/>
                  <a:pt x="3616073" y="2880164"/>
                  <a:pt x="3647661" y="3124300"/>
                </a:cubicBezTo>
                <a:cubicBezTo>
                  <a:pt x="3679249" y="3368436"/>
                  <a:pt x="3677361" y="3519722"/>
                  <a:pt x="3647661" y="3758032"/>
                </a:cubicBezTo>
                <a:cubicBezTo>
                  <a:pt x="3617961" y="3996342"/>
                  <a:pt x="3615180" y="4147465"/>
                  <a:pt x="3647661" y="4436126"/>
                </a:cubicBezTo>
                <a:cubicBezTo>
                  <a:pt x="3506685" y="4421969"/>
                  <a:pt x="3266652" y="4433618"/>
                  <a:pt x="3149147" y="4436126"/>
                </a:cubicBezTo>
                <a:cubicBezTo>
                  <a:pt x="3031642" y="4438634"/>
                  <a:pt x="2832267" y="4432536"/>
                  <a:pt x="2650634" y="4436126"/>
                </a:cubicBezTo>
                <a:cubicBezTo>
                  <a:pt x="2469001" y="4439716"/>
                  <a:pt x="2324677" y="4416284"/>
                  <a:pt x="2042690" y="4436126"/>
                </a:cubicBezTo>
                <a:cubicBezTo>
                  <a:pt x="1760703" y="4455968"/>
                  <a:pt x="1686949" y="4416099"/>
                  <a:pt x="1398270" y="4436126"/>
                </a:cubicBezTo>
                <a:cubicBezTo>
                  <a:pt x="1109591" y="4456153"/>
                  <a:pt x="1071585" y="4455485"/>
                  <a:pt x="899756" y="4436126"/>
                </a:cubicBezTo>
                <a:cubicBezTo>
                  <a:pt x="727927" y="4416767"/>
                  <a:pt x="344407" y="4430463"/>
                  <a:pt x="0" y="4436126"/>
                </a:cubicBezTo>
                <a:cubicBezTo>
                  <a:pt x="5440" y="4303018"/>
                  <a:pt x="91" y="4161914"/>
                  <a:pt x="0" y="3891116"/>
                </a:cubicBezTo>
                <a:cubicBezTo>
                  <a:pt x="-91" y="3620318"/>
                  <a:pt x="-11601" y="3462294"/>
                  <a:pt x="0" y="3301745"/>
                </a:cubicBezTo>
                <a:cubicBezTo>
                  <a:pt x="11601" y="3141196"/>
                  <a:pt x="22776" y="2916996"/>
                  <a:pt x="0" y="2756735"/>
                </a:cubicBezTo>
                <a:cubicBezTo>
                  <a:pt x="-22776" y="2596474"/>
                  <a:pt x="5257" y="2440491"/>
                  <a:pt x="0" y="2256087"/>
                </a:cubicBezTo>
                <a:cubicBezTo>
                  <a:pt x="-5257" y="2071683"/>
                  <a:pt x="20189" y="1902567"/>
                  <a:pt x="0" y="1666716"/>
                </a:cubicBezTo>
                <a:cubicBezTo>
                  <a:pt x="-20189" y="1430865"/>
                  <a:pt x="-21241" y="1161108"/>
                  <a:pt x="0" y="988622"/>
                </a:cubicBezTo>
                <a:cubicBezTo>
                  <a:pt x="21241" y="816136"/>
                  <a:pt x="17108" y="40674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57150">
            <a:solidFill>
              <a:schemeClr val="accent2"/>
            </a:solidFill>
            <a:extLst>
              <a:ext uri="{C807C97D-BFC1-408E-A445-0C87EB9F89A2}">
                <ask:lineSketchStyleProps xmlns:ask="http://schemas.microsoft.com/office/drawing/2018/sketchyshapes" sd="68728339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86E534-B101-46A9-82A7-3C2B9F8EE6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8114" y="1232452"/>
            <a:ext cx="3200400" cy="3850919"/>
          </a:xfrm>
        </p:spPr>
        <p:txBody>
          <a:bodyPr anchor="b">
            <a:normAutofit/>
          </a:bodyPr>
          <a:lstStyle/>
          <a:p>
            <a:pPr algn="l"/>
            <a:r>
              <a:rPr lang="sv-SE" dirty="0">
                <a:solidFill>
                  <a:srgbClr val="FFFFFF"/>
                </a:solidFill>
              </a:rPr>
              <a:t>2022-10-15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2A39B854-4B6C-4F7F-A602-6F97770CED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5439978"/>
            <a:ext cx="6281928" cy="18288"/>
          </a:xfrm>
          <a:custGeom>
            <a:avLst/>
            <a:gdLst>
              <a:gd name="connsiteX0" fmla="*/ 0 w 6281928"/>
              <a:gd name="connsiteY0" fmla="*/ 0 h 18288"/>
              <a:gd name="connsiteX1" fmla="*/ 572353 w 6281928"/>
              <a:gd name="connsiteY1" fmla="*/ 0 h 18288"/>
              <a:gd name="connsiteX2" fmla="*/ 1207526 w 6281928"/>
              <a:gd name="connsiteY2" fmla="*/ 0 h 18288"/>
              <a:gd name="connsiteX3" fmla="*/ 1779880 w 6281928"/>
              <a:gd name="connsiteY3" fmla="*/ 0 h 18288"/>
              <a:gd name="connsiteX4" fmla="*/ 2540691 w 6281928"/>
              <a:gd name="connsiteY4" fmla="*/ 0 h 18288"/>
              <a:gd name="connsiteX5" fmla="*/ 3238683 w 6281928"/>
              <a:gd name="connsiteY5" fmla="*/ 0 h 18288"/>
              <a:gd name="connsiteX6" fmla="*/ 3936675 w 6281928"/>
              <a:gd name="connsiteY6" fmla="*/ 0 h 18288"/>
              <a:gd name="connsiteX7" fmla="*/ 4760305 w 6281928"/>
              <a:gd name="connsiteY7" fmla="*/ 0 h 18288"/>
              <a:gd name="connsiteX8" fmla="*/ 5521117 w 6281928"/>
              <a:gd name="connsiteY8" fmla="*/ 0 h 18288"/>
              <a:gd name="connsiteX9" fmla="*/ 6281928 w 6281928"/>
              <a:gd name="connsiteY9" fmla="*/ 0 h 18288"/>
              <a:gd name="connsiteX10" fmla="*/ 6281928 w 6281928"/>
              <a:gd name="connsiteY10" fmla="*/ 18288 h 18288"/>
              <a:gd name="connsiteX11" fmla="*/ 5772394 w 6281928"/>
              <a:gd name="connsiteY11" fmla="*/ 18288 h 18288"/>
              <a:gd name="connsiteX12" fmla="*/ 5200040 w 6281928"/>
              <a:gd name="connsiteY12" fmla="*/ 18288 h 18288"/>
              <a:gd name="connsiteX13" fmla="*/ 4439229 w 6281928"/>
              <a:gd name="connsiteY13" fmla="*/ 18288 h 18288"/>
              <a:gd name="connsiteX14" fmla="*/ 3615599 w 6281928"/>
              <a:gd name="connsiteY14" fmla="*/ 18288 h 18288"/>
              <a:gd name="connsiteX15" fmla="*/ 2980426 w 6281928"/>
              <a:gd name="connsiteY15" fmla="*/ 18288 h 18288"/>
              <a:gd name="connsiteX16" fmla="*/ 2156795 w 6281928"/>
              <a:gd name="connsiteY16" fmla="*/ 18288 h 18288"/>
              <a:gd name="connsiteX17" fmla="*/ 1584442 w 6281928"/>
              <a:gd name="connsiteY17" fmla="*/ 18288 h 18288"/>
              <a:gd name="connsiteX18" fmla="*/ 1074908 w 6281928"/>
              <a:gd name="connsiteY18" fmla="*/ 18288 h 18288"/>
              <a:gd name="connsiteX19" fmla="*/ 0 w 6281928"/>
              <a:gd name="connsiteY19" fmla="*/ 18288 h 18288"/>
              <a:gd name="connsiteX20" fmla="*/ 0 w 6281928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281928" h="18288" fill="none" extrusionOk="0">
                <a:moveTo>
                  <a:pt x="0" y="0"/>
                </a:moveTo>
                <a:cubicBezTo>
                  <a:pt x="205960" y="24870"/>
                  <a:pt x="343550" y="5918"/>
                  <a:pt x="572353" y="0"/>
                </a:cubicBezTo>
                <a:cubicBezTo>
                  <a:pt x="801156" y="-5918"/>
                  <a:pt x="1015649" y="-11381"/>
                  <a:pt x="1207526" y="0"/>
                </a:cubicBezTo>
                <a:cubicBezTo>
                  <a:pt x="1399403" y="11381"/>
                  <a:pt x="1549725" y="7866"/>
                  <a:pt x="1779880" y="0"/>
                </a:cubicBezTo>
                <a:cubicBezTo>
                  <a:pt x="2010035" y="-7866"/>
                  <a:pt x="2190674" y="12826"/>
                  <a:pt x="2540691" y="0"/>
                </a:cubicBezTo>
                <a:cubicBezTo>
                  <a:pt x="2890708" y="-12826"/>
                  <a:pt x="3025718" y="-18534"/>
                  <a:pt x="3238683" y="0"/>
                </a:cubicBezTo>
                <a:cubicBezTo>
                  <a:pt x="3451648" y="18534"/>
                  <a:pt x="3603947" y="14884"/>
                  <a:pt x="3936675" y="0"/>
                </a:cubicBezTo>
                <a:cubicBezTo>
                  <a:pt x="4269403" y="-14884"/>
                  <a:pt x="4480718" y="-24607"/>
                  <a:pt x="4760305" y="0"/>
                </a:cubicBezTo>
                <a:cubicBezTo>
                  <a:pt x="5039892" y="24607"/>
                  <a:pt x="5359549" y="-31311"/>
                  <a:pt x="5521117" y="0"/>
                </a:cubicBezTo>
                <a:cubicBezTo>
                  <a:pt x="5682685" y="31311"/>
                  <a:pt x="5986067" y="-12593"/>
                  <a:pt x="6281928" y="0"/>
                </a:cubicBezTo>
                <a:cubicBezTo>
                  <a:pt x="6282307" y="7355"/>
                  <a:pt x="6282212" y="10249"/>
                  <a:pt x="6281928" y="18288"/>
                </a:cubicBezTo>
                <a:cubicBezTo>
                  <a:pt x="6078981" y="8428"/>
                  <a:pt x="5961061" y="2290"/>
                  <a:pt x="5772394" y="18288"/>
                </a:cubicBezTo>
                <a:cubicBezTo>
                  <a:pt x="5583727" y="34286"/>
                  <a:pt x="5329968" y="24208"/>
                  <a:pt x="5200040" y="18288"/>
                </a:cubicBezTo>
                <a:cubicBezTo>
                  <a:pt x="5070112" y="12368"/>
                  <a:pt x="4793288" y="21070"/>
                  <a:pt x="4439229" y="18288"/>
                </a:cubicBezTo>
                <a:cubicBezTo>
                  <a:pt x="4085170" y="15506"/>
                  <a:pt x="3813765" y="-16466"/>
                  <a:pt x="3615599" y="18288"/>
                </a:cubicBezTo>
                <a:cubicBezTo>
                  <a:pt x="3417433" y="53042"/>
                  <a:pt x="3133643" y="20727"/>
                  <a:pt x="2980426" y="18288"/>
                </a:cubicBezTo>
                <a:cubicBezTo>
                  <a:pt x="2827209" y="15849"/>
                  <a:pt x="2380685" y="51850"/>
                  <a:pt x="2156795" y="18288"/>
                </a:cubicBezTo>
                <a:cubicBezTo>
                  <a:pt x="1932905" y="-15274"/>
                  <a:pt x="1716744" y="-1398"/>
                  <a:pt x="1584442" y="18288"/>
                </a:cubicBezTo>
                <a:cubicBezTo>
                  <a:pt x="1452140" y="37974"/>
                  <a:pt x="1280887" y="12750"/>
                  <a:pt x="1074908" y="18288"/>
                </a:cubicBezTo>
                <a:cubicBezTo>
                  <a:pt x="868929" y="23826"/>
                  <a:pt x="318124" y="-17878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6281928" h="18288" stroke="0" extrusionOk="0">
                <a:moveTo>
                  <a:pt x="0" y="0"/>
                </a:moveTo>
                <a:cubicBezTo>
                  <a:pt x="135290" y="27650"/>
                  <a:pt x="488372" y="4391"/>
                  <a:pt x="635173" y="0"/>
                </a:cubicBezTo>
                <a:cubicBezTo>
                  <a:pt x="781974" y="-4391"/>
                  <a:pt x="992816" y="14310"/>
                  <a:pt x="1144707" y="0"/>
                </a:cubicBezTo>
                <a:cubicBezTo>
                  <a:pt x="1296598" y="-14310"/>
                  <a:pt x="1796462" y="-1258"/>
                  <a:pt x="1968337" y="0"/>
                </a:cubicBezTo>
                <a:cubicBezTo>
                  <a:pt x="2140212" y="1258"/>
                  <a:pt x="2343376" y="-12852"/>
                  <a:pt x="2603510" y="0"/>
                </a:cubicBezTo>
                <a:cubicBezTo>
                  <a:pt x="2863644" y="12852"/>
                  <a:pt x="2935073" y="-10591"/>
                  <a:pt x="3238683" y="0"/>
                </a:cubicBezTo>
                <a:cubicBezTo>
                  <a:pt x="3542293" y="10591"/>
                  <a:pt x="3731676" y="3538"/>
                  <a:pt x="4062313" y="0"/>
                </a:cubicBezTo>
                <a:cubicBezTo>
                  <a:pt x="4392950" y="-3538"/>
                  <a:pt x="4440715" y="28126"/>
                  <a:pt x="4634667" y="0"/>
                </a:cubicBezTo>
                <a:cubicBezTo>
                  <a:pt x="4828619" y="-28126"/>
                  <a:pt x="5052661" y="8974"/>
                  <a:pt x="5458297" y="0"/>
                </a:cubicBezTo>
                <a:cubicBezTo>
                  <a:pt x="5863933" y="-8974"/>
                  <a:pt x="5906900" y="-24516"/>
                  <a:pt x="6281928" y="0"/>
                </a:cubicBezTo>
                <a:cubicBezTo>
                  <a:pt x="6282268" y="5688"/>
                  <a:pt x="6281759" y="13142"/>
                  <a:pt x="6281928" y="18288"/>
                </a:cubicBezTo>
                <a:cubicBezTo>
                  <a:pt x="6036108" y="15339"/>
                  <a:pt x="5743611" y="10415"/>
                  <a:pt x="5583936" y="18288"/>
                </a:cubicBezTo>
                <a:cubicBezTo>
                  <a:pt x="5424261" y="26161"/>
                  <a:pt x="5250533" y="-179"/>
                  <a:pt x="4948763" y="18288"/>
                </a:cubicBezTo>
                <a:cubicBezTo>
                  <a:pt x="4646993" y="36755"/>
                  <a:pt x="4354673" y="7565"/>
                  <a:pt x="4125133" y="18288"/>
                </a:cubicBezTo>
                <a:cubicBezTo>
                  <a:pt x="3895593" y="29012"/>
                  <a:pt x="3570246" y="29209"/>
                  <a:pt x="3301502" y="18288"/>
                </a:cubicBezTo>
                <a:cubicBezTo>
                  <a:pt x="3032758" y="7367"/>
                  <a:pt x="2955340" y="11905"/>
                  <a:pt x="2729149" y="18288"/>
                </a:cubicBezTo>
                <a:cubicBezTo>
                  <a:pt x="2502958" y="24671"/>
                  <a:pt x="2269423" y="3142"/>
                  <a:pt x="2031157" y="18288"/>
                </a:cubicBezTo>
                <a:cubicBezTo>
                  <a:pt x="1792891" y="33434"/>
                  <a:pt x="1484731" y="22122"/>
                  <a:pt x="1207526" y="18288"/>
                </a:cubicBezTo>
                <a:cubicBezTo>
                  <a:pt x="930321" y="14454"/>
                  <a:pt x="560231" y="-33402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60EA19CE-C38C-42F8-81D6-885375FABD0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70112" y="1399734"/>
            <a:ext cx="5565915" cy="1297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6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C117C86-A7CE-4F65-AED8-EDF2DF0F45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sv-SE" dirty="0">
                <a:solidFill>
                  <a:srgbClr val="FFFFFF"/>
                </a:solidFill>
              </a:rPr>
              <a:t>Tänk på att: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F4D077-1C38-4B54-8FEB-251E34F08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sv-SE" dirty="0"/>
              <a:t>Alla som har </a:t>
            </a:r>
            <a:r>
              <a:rPr lang="sv-SE" dirty="0">
                <a:highlight>
                  <a:srgbClr val="FFFF00"/>
                </a:highlight>
              </a:rPr>
              <a:t>första passen </a:t>
            </a:r>
            <a:r>
              <a:rPr lang="sv-SE" dirty="0"/>
              <a:t>hjälps åt att ställa ordning, Sekretariatet fokuserar på det som rör dem, Matchvärdar fördelar </a:t>
            </a:r>
            <a:r>
              <a:rPr lang="sv-SE" dirty="0" err="1"/>
              <a:t>omklädesrum</a:t>
            </a:r>
            <a:r>
              <a:rPr lang="sv-SE" dirty="0"/>
              <a:t> och hälsar välkommen och fiket får igång kaffet. Toppen om det är färdigt när första laget kommer.</a:t>
            </a:r>
          </a:p>
          <a:p>
            <a:r>
              <a:rPr lang="sv-SE" dirty="0"/>
              <a:t>Alla hjälps åt att plocka ihop, </a:t>
            </a:r>
            <a:r>
              <a:rPr lang="sv-SE" dirty="0" err="1"/>
              <a:t>grovstäda</a:t>
            </a:r>
            <a:r>
              <a:rPr lang="sv-SE" dirty="0"/>
              <a:t> läktaren, </a:t>
            </a:r>
            <a:r>
              <a:rPr lang="sv-SE" dirty="0" err="1"/>
              <a:t>omklädesrummen</a:t>
            </a:r>
            <a:r>
              <a:rPr lang="sv-SE" dirty="0"/>
              <a:t> och tömmer soporna så vi återställer hallen till den nivån den var i när vi tog över den och alla får komma hem snabbare.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250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A8E9DA0-7498-4B14-8B18-E80D00E35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sv-SE" sz="5400">
                <a:solidFill>
                  <a:srgbClr val="FFFFFF"/>
                </a:solidFill>
              </a:rPr>
              <a:t>Sekretariat </a:t>
            </a:r>
            <a:endParaRPr lang="en-US" sz="5400">
              <a:solidFill>
                <a:srgbClr val="FFFFFF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F1F9F455-7BC8-4BB9-95E4-2519B7783E0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215537"/>
              </p:ext>
            </p:extLst>
          </p:nvPr>
        </p:nvGraphicFramePr>
        <p:xfrm>
          <a:off x="2741327" y="2752656"/>
          <a:ext cx="9118602" cy="2657258"/>
        </p:xfrm>
        <a:graphic>
          <a:graphicData uri="http://schemas.openxmlformats.org/drawingml/2006/table">
            <a:tbl>
              <a:tblPr/>
              <a:tblGrid>
                <a:gridCol w="1304446">
                  <a:extLst>
                    <a:ext uri="{9D8B030D-6E8A-4147-A177-3AD203B41FA5}">
                      <a16:colId xmlns:a16="http://schemas.microsoft.com/office/drawing/2014/main" val="556949258"/>
                    </a:ext>
                  </a:extLst>
                </a:gridCol>
                <a:gridCol w="3445159">
                  <a:extLst>
                    <a:ext uri="{9D8B030D-6E8A-4147-A177-3AD203B41FA5}">
                      <a16:colId xmlns:a16="http://schemas.microsoft.com/office/drawing/2014/main" val="1178427187"/>
                    </a:ext>
                  </a:extLst>
                </a:gridCol>
                <a:gridCol w="4368997">
                  <a:extLst>
                    <a:ext uri="{9D8B030D-6E8A-4147-A177-3AD203B41FA5}">
                      <a16:colId xmlns:a16="http://schemas.microsoft.com/office/drawing/2014/main" val="3380959243"/>
                    </a:ext>
                  </a:extLst>
                </a:gridCol>
              </a:tblGrid>
              <a:tr h="504837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Matcher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7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Spelande lag</a:t>
                      </a:r>
                      <a:endParaRPr lang="en-US" sz="4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7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Bemanning sekretariat</a:t>
                      </a:r>
                      <a:endParaRPr lang="sv-SE" sz="4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1034139"/>
                  </a:ext>
                </a:extLst>
              </a:tr>
              <a:tr h="418922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1 – Brännans HF 2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Charlie Frank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Saltin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Någon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från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6654208"/>
                  </a:ext>
                </a:extLst>
              </a:tr>
              <a:tr h="5778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3 – Brännans HF 4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Charlie Frank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Saltin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Någon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från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2586940"/>
                  </a:ext>
                </a:extLst>
              </a:tr>
              <a:tr h="5778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4 - Brännans HF 1 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Fredrik Berglund,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Någon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från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5785601"/>
                  </a:ext>
                </a:extLst>
              </a:tr>
              <a:tr h="5778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2 - Brännans HF 3 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Glenn Haglund,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Någon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från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9099826"/>
                  </a:ext>
                </a:extLst>
              </a:tr>
            </a:tbl>
          </a:graphicData>
        </a:graphic>
      </p:graphicFrame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CCB9D448-19D1-3148-3427-86910F97CC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7044611"/>
              </p:ext>
            </p:extLst>
          </p:nvPr>
        </p:nvGraphicFramePr>
        <p:xfrm>
          <a:off x="2741327" y="5991251"/>
          <a:ext cx="9118602" cy="577833"/>
        </p:xfrm>
        <a:graphic>
          <a:graphicData uri="http://schemas.openxmlformats.org/drawingml/2006/table">
            <a:tbl>
              <a:tblPr/>
              <a:tblGrid>
                <a:gridCol w="1304446">
                  <a:extLst>
                    <a:ext uri="{9D8B030D-6E8A-4147-A177-3AD203B41FA5}">
                      <a16:colId xmlns:a16="http://schemas.microsoft.com/office/drawing/2014/main" val="2580162108"/>
                    </a:ext>
                  </a:extLst>
                </a:gridCol>
                <a:gridCol w="3445159">
                  <a:extLst>
                    <a:ext uri="{9D8B030D-6E8A-4147-A177-3AD203B41FA5}">
                      <a16:colId xmlns:a16="http://schemas.microsoft.com/office/drawing/2014/main" val="91691426"/>
                    </a:ext>
                  </a:extLst>
                </a:gridCol>
                <a:gridCol w="4368997">
                  <a:extLst>
                    <a:ext uri="{9D8B030D-6E8A-4147-A177-3AD203B41FA5}">
                      <a16:colId xmlns:a16="http://schemas.microsoft.com/office/drawing/2014/main" val="3133232474"/>
                    </a:ext>
                  </a:extLst>
                </a:gridCol>
              </a:tblGrid>
              <a:tr h="5778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2 - Brännans HF 4 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Johan Mast,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Någon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2000" b="0" i="0" u="none" strike="noStrike" dirty="0" err="1">
                          <a:effectLst/>
                          <a:latin typeface="Arial" panose="020B0604020202020204" pitchFamily="34" charset="0"/>
                        </a:rPr>
                        <a:t>från</a:t>
                      </a: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 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778508"/>
                  </a:ext>
                </a:extLst>
              </a:tr>
            </a:tbl>
          </a:graphicData>
        </a:graphic>
      </p:graphicFrame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78D1C05E-06A6-A0E6-9695-D7AF2A337A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973241"/>
              </p:ext>
            </p:extLst>
          </p:nvPr>
        </p:nvGraphicFramePr>
        <p:xfrm>
          <a:off x="2741327" y="5409914"/>
          <a:ext cx="9118602" cy="577833"/>
        </p:xfrm>
        <a:graphic>
          <a:graphicData uri="http://schemas.openxmlformats.org/drawingml/2006/table">
            <a:tbl>
              <a:tblPr/>
              <a:tblGrid>
                <a:gridCol w="1304446">
                  <a:extLst>
                    <a:ext uri="{9D8B030D-6E8A-4147-A177-3AD203B41FA5}">
                      <a16:colId xmlns:a16="http://schemas.microsoft.com/office/drawing/2014/main" val="2580162108"/>
                    </a:ext>
                  </a:extLst>
                </a:gridCol>
                <a:gridCol w="3445159">
                  <a:extLst>
                    <a:ext uri="{9D8B030D-6E8A-4147-A177-3AD203B41FA5}">
                      <a16:colId xmlns:a16="http://schemas.microsoft.com/office/drawing/2014/main" val="91691426"/>
                    </a:ext>
                  </a:extLst>
                </a:gridCol>
                <a:gridCol w="4368997">
                  <a:extLst>
                    <a:ext uri="{9D8B030D-6E8A-4147-A177-3AD203B41FA5}">
                      <a16:colId xmlns:a16="http://schemas.microsoft.com/office/drawing/2014/main" val="3133232474"/>
                    </a:ext>
                  </a:extLst>
                </a:gridCol>
              </a:tblGrid>
              <a:tr h="57783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15:00</a:t>
                      </a:r>
                      <a:endParaRPr lang="en-US" sz="2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066" marR="23066" marT="23066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Brännans HF 3 - Brännans HF 1 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i="0" u="none" strike="noStrike" dirty="0">
                          <a:effectLst/>
                          <a:latin typeface="Arial" panose="020B0604020202020204" pitchFamily="34" charset="0"/>
                        </a:rPr>
                        <a:t>P10</a:t>
                      </a:r>
                    </a:p>
                  </a:txBody>
                  <a:tcPr marL="23066" marR="23066" marT="2306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17785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84779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743AA782-23D1-4521-8CAD-47662984AA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ADC20-F86F-45F3-8E44-21B35D83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40080"/>
            <a:ext cx="4818888" cy="1481328"/>
          </a:xfrm>
        </p:spPr>
        <p:txBody>
          <a:bodyPr anchor="b">
            <a:normAutofit/>
          </a:bodyPr>
          <a:lstStyle/>
          <a:p>
            <a:r>
              <a:rPr lang="sv-SE" sz="5400" dirty="0"/>
              <a:t>Matchvärdar</a:t>
            </a:r>
            <a:endParaRPr lang="en-US" sz="5400" dirty="0"/>
          </a:p>
        </p:txBody>
      </p:sp>
      <p:sp>
        <p:nvSpPr>
          <p:cNvPr id="17" name="sketch line">
            <a:extLst>
              <a:ext uri="{FF2B5EF4-FFF2-40B4-BE49-F238E27FC236}">
                <a16:creationId xmlns:a16="http://schemas.microsoft.com/office/drawing/2014/main" id="{71877DBC-BB60-40F0-AC93-2ACDBAAE60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372868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EE164-0CA3-477E-A809-CE88DEA49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304" y="2642616"/>
            <a:ext cx="4593601" cy="3035364"/>
          </a:xfrm>
        </p:spPr>
        <p:txBody>
          <a:bodyPr anchor="t">
            <a:normAutofit/>
          </a:bodyPr>
          <a:lstStyle/>
          <a:p>
            <a:r>
              <a:rPr lang="sv-SE" sz="2200" dirty="0"/>
              <a:t>Uppgifter</a:t>
            </a:r>
          </a:p>
          <a:p>
            <a:pPr lvl="1"/>
            <a:r>
              <a:rPr lang="sv-SE" sz="2200" dirty="0"/>
              <a:t>Ha matchvärdsväst på sig</a:t>
            </a:r>
          </a:p>
          <a:p>
            <a:pPr lvl="1"/>
            <a:r>
              <a:rPr lang="sv-SE" sz="2200" dirty="0"/>
              <a:t>Fördela omklädningsrum </a:t>
            </a:r>
          </a:p>
          <a:p>
            <a:pPr lvl="1"/>
            <a:r>
              <a:rPr lang="sv-SE" sz="2200" dirty="0"/>
              <a:t>Visa besökande lag vart allt finns</a:t>
            </a:r>
          </a:p>
          <a:p>
            <a:pPr lvl="1"/>
            <a:r>
              <a:rPr lang="sv-SE" sz="2200" dirty="0"/>
              <a:t>Se till att publiken sköter sig</a:t>
            </a:r>
          </a:p>
          <a:p>
            <a:pPr lvl="1"/>
            <a:r>
              <a:rPr lang="sv-SE" sz="2200" dirty="0"/>
              <a:t>Vara domare och sekretariat behjälplig</a:t>
            </a:r>
            <a:endParaRPr lang="en-US" sz="2200" dirty="0"/>
          </a:p>
          <a:p>
            <a:endParaRPr lang="en-US" sz="2200" dirty="0"/>
          </a:p>
          <a:p>
            <a:endParaRPr lang="en-US" sz="2200" dirty="0"/>
          </a:p>
          <a:p>
            <a:endParaRPr lang="en-US" sz="22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BE51198-9E45-4E3E-A64D-92C53AF591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34127"/>
              </p:ext>
            </p:extLst>
          </p:nvPr>
        </p:nvGraphicFramePr>
        <p:xfrm>
          <a:off x="5166804" y="1670569"/>
          <a:ext cx="6863165" cy="33199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76511">
                  <a:extLst>
                    <a:ext uri="{9D8B030D-6E8A-4147-A177-3AD203B41FA5}">
                      <a16:colId xmlns:a16="http://schemas.microsoft.com/office/drawing/2014/main" val="1865339925"/>
                    </a:ext>
                  </a:extLst>
                </a:gridCol>
                <a:gridCol w="1264316">
                  <a:extLst>
                    <a:ext uri="{9D8B030D-6E8A-4147-A177-3AD203B41FA5}">
                      <a16:colId xmlns:a16="http://schemas.microsoft.com/office/drawing/2014/main" val="3912111702"/>
                    </a:ext>
                  </a:extLst>
                </a:gridCol>
                <a:gridCol w="2223159">
                  <a:extLst>
                    <a:ext uri="{9D8B030D-6E8A-4147-A177-3AD203B41FA5}">
                      <a16:colId xmlns:a16="http://schemas.microsoft.com/office/drawing/2014/main" val="1228930358"/>
                    </a:ext>
                  </a:extLst>
                </a:gridCol>
                <a:gridCol w="2199179">
                  <a:extLst>
                    <a:ext uri="{9D8B030D-6E8A-4147-A177-3AD203B41FA5}">
                      <a16:colId xmlns:a16="http://schemas.microsoft.com/office/drawing/2014/main" val="3599455021"/>
                    </a:ext>
                  </a:extLst>
                </a:gridCol>
              </a:tblGrid>
              <a:tr h="528850">
                <a:tc gridSpan="4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  <a:r>
                        <a:rPr lang="en-US" sz="32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Matchvärdar</a:t>
                      </a:r>
                      <a:endParaRPr lang="en-US" sz="32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67" marR="23567" marT="2356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567" marR="23567" marT="2356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u="none" strike="noStrike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Matchvärd</a:t>
                      </a:r>
                      <a:endParaRPr lang="en-US" sz="3200" b="1" u="none" strike="noStrike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3567" marR="23567" marT="2356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3200" b="1" u="none" strike="noStrike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23567" marR="23567" marT="23567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516057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Start</a:t>
                      </a:r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>
                          <a:effectLst/>
                        </a:rPr>
                        <a:t>Slut</a:t>
                      </a:r>
                      <a:endParaRPr lang="en-US" sz="27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extLst>
                  <a:ext uri="{0D108BD9-81ED-4DB2-BD59-A6C34878D82A}">
                    <a16:rowId xmlns:a16="http://schemas.microsoft.com/office/drawing/2014/main" val="2614341403"/>
                  </a:ext>
                </a:extLst>
              </a:tr>
              <a:tr h="6756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08:00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10:30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Axel</a:t>
                      </a: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extLst>
                  <a:ext uri="{0D108BD9-81ED-4DB2-BD59-A6C34878D82A}">
                    <a16:rowId xmlns:a16="http://schemas.microsoft.com/office/drawing/2014/main" val="3773108245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10:30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13:00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Axel</a:t>
                      </a: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extLst>
                  <a:ext uri="{0D108BD9-81ED-4DB2-BD59-A6C34878D82A}">
                    <a16:rowId xmlns:a16="http://schemas.microsoft.com/office/drawing/2014/main" val="3672228377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13:00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15:30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Ashkam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extLst>
                  <a:ext uri="{0D108BD9-81ED-4DB2-BD59-A6C34878D82A}">
                    <a16:rowId xmlns:a16="http://schemas.microsoft.com/office/drawing/2014/main" val="2402763692"/>
                  </a:ext>
                </a:extLst>
              </a:tr>
              <a:tr h="5288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15:30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700" u="none" strike="noStrike" dirty="0">
                          <a:effectLst/>
                        </a:rPr>
                        <a:t>17:00</a:t>
                      </a:r>
                      <a:endParaRPr lang="en-US" sz="2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433" marR="23433" marT="2343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 err="1">
                          <a:effectLst/>
                        </a:rPr>
                        <a:t>Fadi,Ibrahim,Humam</a:t>
                      </a:r>
                      <a:endParaRPr lang="en-US" sz="2000" u="none" strike="noStrike" dirty="0">
                        <a:effectLst/>
                      </a:endParaRPr>
                    </a:p>
                  </a:txBody>
                  <a:tcPr marL="23567" marR="23567" marT="23567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23567" marR="23567" marT="23567" marB="0" anchor="b"/>
                </a:tc>
                <a:extLst>
                  <a:ext uri="{0D108BD9-81ED-4DB2-BD59-A6C34878D82A}">
                    <a16:rowId xmlns:a16="http://schemas.microsoft.com/office/drawing/2014/main" val="18700837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7818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ADC20-F86F-45F3-8E44-21B35D83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sv-SE" sz="5400" dirty="0"/>
              <a:t>Utbud Fik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EE164-0CA3-477E-A809-CE88DEA49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752079"/>
            <a:ext cx="3429000" cy="3790764"/>
          </a:xfrm>
        </p:spPr>
        <p:txBody>
          <a:bodyPr anchor="t">
            <a:normAutofit/>
          </a:bodyPr>
          <a:lstStyle/>
          <a:p>
            <a:r>
              <a:rPr lang="sv-SE" sz="2000" dirty="0"/>
              <a:t>Kaffe/Te		10kr</a:t>
            </a:r>
          </a:p>
          <a:p>
            <a:r>
              <a:rPr lang="sv-SE" sz="2000" dirty="0"/>
              <a:t>Läsk/Loka		15kr</a:t>
            </a:r>
          </a:p>
          <a:p>
            <a:r>
              <a:rPr lang="sv-SE" sz="2000" dirty="0" err="1"/>
              <a:t>Festis</a:t>
            </a:r>
            <a:r>
              <a:rPr lang="sv-SE" sz="2000" dirty="0"/>
              <a:t>			15kr</a:t>
            </a:r>
          </a:p>
          <a:p>
            <a:r>
              <a:rPr lang="sv-SE" sz="2000" dirty="0"/>
              <a:t>Frukt			10kr</a:t>
            </a:r>
          </a:p>
          <a:p>
            <a:r>
              <a:rPr lang="sv-SE" sz="2000" dirty="0"/>
              <a:t>Fikabröd		15kr</a:t>
            </a:r>
          </a:p>
          <a:p>
            <a:r>
              <a:rPr lang="sv-SE" sz="2000" dirty="0"/>
              <a:t>Toast 			25kr</a:t>
            </a:r>
          </a:p>
          <a:p>
            <a:r>
              <a:rPr lang="sv-SE" sz="2000" dirty="0"/>
              <a:t>Korv med bröd		20kr</a:t>
            </a:r>
          </a:p>
          <a:p>
            <a:r>
              <a:rPr lang="sv-SE" sz="2000" dirty="0"/>
              <a:t>Hamburgare		30kr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AE3915B7-2327-4869-A8BC-55B8F6D9EA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1" y="2156802"/>
            <a:ext cx="4591050" cy="590550"/>
          </a:xfrm>
          <a:prstGeom prst="rect">
            <a:avLst/>
          </a:prstGeom>
        </p:spPr>
      </p:pic>
      <p:sp>
        <p:nvSpPr>
          <p:cNvPr id="10" name="textruta 9">
            <a:extLst>
              <a:ext uri="{FF2B5EF4-FFF2-40B4-BE49-F238E27FC236}">
                <a16:creationId xmlns:a16="http://schemas.microsoft.com/office/drawing/2014/main" id="{0AB23AD1-62F9-4EEB-8913-567C0DEDB47C}"/>
              </a:ext>
            </a:extLst>
          </p:cNvPr>
          <p:cNvSpPr txBox="1"/>
          <p:nvPr/>
        </p:nvSpPr>
        <p:spPr>
          <a:xfrm>
            <a:off x="654703" y="6033814"/>
            <a:ext cx="4923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kommer endast ta </a:t>
            </a:r>
            <a:r>
              <a:rPr lang="sv-SE" dirty="0" err="1"/>
              <a:t>Swish</a:t>
            </a:r>
            <a:r>
              <a:rPr lang="sv-SE" dirty="0"/>
              <a:t> i fiket.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F403E94C-C9EA-4716-8702-2CB12227A514}"/>
              </a:ext>
            </a:extLst>
          </p:cNvPr>
          <p:cNvSpPr txBox="1"/>
          <p:nvPr/>
        </p:nvSpPr>
        <p:spPr>
          <a:xfrm>
            <a:off x="5417654" y="5387483"/>
            <a:ext cx="56505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ighlight>
                  <a:srgbClr val="FFFF00"/>
                </a:highlight>
              </a:rPr>
              <a:t>Tänk på att komma lite tidigare om ni har första passet så ni hinner förbereda. </a:t>
            </a:r>
          </a:p>
        </p:txBody>
      </p:sp>
      <p:graphicFrame>
        <p:nvGraphicFramePr>
          <p:cNvPr id="17" name="Tabell 17">
            <a:extLst>
              <a:ext uri="{FF2B5EF4-FFF2-40B4-BE49-F238E27FC236}">
                <a16:creationId xmlns:a16="http://schemas.microsoft.com/office/drawing/2014/main" id="{A52580A8-6378-588E-6E3A-547DCF2704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619763"/>
              </p:ext>
            </p:extLst>
          </p:nvPr>
        </p:nvGraphicFramePr>
        <p:xfrm>
          <a:off x="5113537" y="2198137"/>
          <a:ext cx="6258758" cy="28499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3756">
                  <a:extLst>
                    <a:ext uri="{9D8B030D-6E8A-4147-A177-3AD203B41FA5}">
                      <a16:colId xmlns:a16="http://schemas.microsoft.com/office/drawing/2014/main" val="177145829"/>
                    </a:ext>
                  </a:extLst>
                </a:gridCol>
                <a:gridCol w="993881">
                  <a:extLst>
                    <a:ext uri="{9D8B030D-6E8A-4147-A177-3AD203B41FA5}">
                      <a16:colId xmlns:a16="http://schemas.microsoft.com/office/drawing/2014/main" val="1766646119"/>
                    </a:ext>
                  </a:extLst>
                </a:gridCol>
                <a:gridCol w="1513205">
                  <a:extLst>
                    <a:ext uri="{9D8B030D-6E8A-4147-A177-3AD203B41FA5}">
                      <a16:colId xmlns:a16="http://schemas.microsoft.com/office/drawing/2014/main" val="530466338"/>
                    </a:ext>
                  </a:extLst>
                </a:gridCol>
                <a:gridCol w="1432620">
                  <a:extLst>
                    <a:ext uri="{9D8B030D-6E8A-4147-A177-3AD203B41FA5}">
                      <a16:colId xmlns:a16="http://schemas.microsoft.com/office/drawing/2014/main" val="1750393145"/>
                    </a:ext>
                  </a:extLst>
                </a:gridCol>
                <a:gridCol w="1495296">
                  <a:extLst>
                    <a:ext uri="{9D8B030D-6E8A-4147-A177-3AD203B41FA5}">
                      <a16:colId xmlns:a16="http://schemas.microsoft.com/office/drawing/2014/main" val="2732440764"/>
                    </a:ext>
                  </a:extLst>
                </a:gridCol>
              </a:tblGrid>
              <a:tr h="569981"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Försäljning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50943747"/>
                  </a:ext>
                </a:extLst>
              </a:tr>
              <a:tr h="569981">
                <a:tc>
                  <a:txBody>
                    <a:bodyPr/>
                    <a:lstStyle/>
                    <a:p>
                      <a:r>
                        <a:rPr lang="sv-SE" dirty="0"/>
                        <a:t>Start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Stopp</a:t>
                      </a:r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lnT w="381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endParaRPr lang="sv-SE"/>
                    </a:p>
                  </a:txBody>
                  <a:tcPr>
                    <a:lnT w="381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23257680"/>
                  </a:ext>
                </a:extLst>
              </a:tr>
              <a:tr h="569981">
                <a:tc>
                  <a:txBody>
                    <a:bodyPr/>
                    <a:lstStyle/>
                    <a:p>
                      <a:r>
                        <a:rPr lang="sv-SE" dirty="0"/>
                        <a:t>08:30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Noah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Frans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34533421"/>
                  </a:ext>
                </a:extLst>
              </a:tr>
              <a:tr h="569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11:30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14:30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Vilgot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Oliver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Robin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154019"/>
                  </a:ext>
                </a:extLst>
              </a:tr>
              <a:tr h="56998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14:30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solidFill>
                            <a:srgbClr val="FF0000"/>
                          </a:solidFill>
                        </a:rPr>
                        <a:t>17:30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Theo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/>
                        <a:t>Liam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9181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6197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0ADC20-F86F-45F3-8E44-21B35D832E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sv-SE" sz="5400" dirty="0"/>
              <a:t>Fiket</a:t>
            </a:r>
            <a:endParaRPr lang="en-US" sz="5400" dirty="0"/>
          </a:p>
        </p:txBody>
      </p:sp>
      <p:sp>
        <p:nvSpPr>
          <p:cNvPr id="2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5EE164-0CA3-477E-A809-CE88DEA49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10881126" cy="2446242"/>
          </a:xfrm>
        </p:spPr>
        <p:txBody>
          <a:bodyPr anchor="t">
            <a:normAutofit/>
          </a:bodyPr>
          <a:lstStyle/>
          <a:p>
            <a:r>
              <a:rPr lang="sv-SE" sz="2000" dirty="0"/>
              <a:t>Kaffekokare, vi behöver minst 2 </a:t>
            </a:r>
            <a:r>
              <a:rPr lang="sv-SE" sz="2000" dirty="0" err="1"/>
              <a:t>st</a:t>
            </a:r>
            <a:r>
              <a:rPr lang="sv-SE" sz="2000" dirty="0"/>
              <a:t>, Robin &amp; </a:t>
            </a:r>
            <a:r>
              <a:rPr lang="sv-SE" sz="2000" dirty="0" err="1"/>
              <a:t>Arvid´s</a:t>
            </a:r>
            <a:r>
              <a:rPr lang="sv-SE" sz="2000" dirty="0"/>
              <a:t> föräldrar tar med sig</a:t>
            </a:r>
          </a:p>
          <a:p>
            <a:r>
              <a:rPr lang="sv-SE" sz="2000" dirty="0"/>
              <a:t>Toastjärn, Vi behöver minst 3 </a:t>
            </a:r>
            <a:r>
              <a:rPr lang="sv-SE" sz="2000" dirty="0" err="1"/>
              <a:t>st</a:t>
            </a:r>
            <a:r>
              <a:rPr lang="sv-SE" sz="2000" dirty="0"/>
              <a:t>, </a:t>
            </a:r>
            <a:r>
              <a:rPr lang="sv-SE" sz="2000" dirty="0" err="1"/>
              <a:t>Arvid´s</a:t>
            </a:r>
            <a:r>
              <a:rPr lang="sv-SE" sz="2000" dirty="0"/>
              <a:t> mamma tar med sig</a:t>
            </a:r>
          </a:p>
          <a:p>
            <a:r>
              <a:rPr lang="sv-SE" sz="2000" dirty="0"/>
              <a:t>Termos för tevatten, Vem kan ta med sig? </a:t>
            </a:r>
            <a:r>
              <a:rPr lang="sv-SE" sz="2000" dirty="0" err="1"/>
              <a:t>Arvid´s</a:t>
            </a:r>
            <a:r>
              <a:rPr lang="sv-SE" sz="2000" dirty="0"/>
              <a:t> mamma tar med sig</a:t>
            </a:r>
          </a:p>
          <a:p>
            <a:r>
              <a:rPr lang="sv-SE" sz="2000" dirty="0"/>
              <a:t>Termos för kaffe: Vem kan ta med sig? </a:t>
            </a:r>
            <a:r>
              <a:rPr lang="sv-SE" sz="2000" dirty="0" err="1"/>
              <a:t>Arvid´s</a:t>
            </a:r>
            <a:r>
              <a:rPr lang="sv-SE" sz="2000" dirty="0"/>
              <a:t> mamma tar med sig</a:t>
            </a:r>
          </a:p>
          <a:p>
            <a:r>
              <a:rPr lang="sv-SE" sz="2000" dirty="0"/>
              <a:t>Skarvsladdar + fördelningsdosa: </a:t>
            </a:r>
            <a:r>
              <a:rPr lang="sv-SE" sz="2000" dirty="0" err="1"/>
              <a:t>Theo´s</a:t>
            </a:r>
            <a:r>
              <a:rPr lang="sv-SE" sz="2000" dirty="0"/>
              <a:t> pappa tar med sig</a:t>
            </a:r>
          </a:p>
          <a:p>
            <a:r>
              <a:rPr lang="sv-SE" sz="2000" dirty="0"/>
              <a:t>Prislistor: Robins föräldrar</a:t>
            </a:r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67435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96C79-7333-4B7E-8135-A3AA634ED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5" y="639520"/>
            <a:ext cx="5761475" cy="1719072"/>
          </a:xfrm>
        </p:spPr>
        <p:txBody>
          <a:bodyPr anchor="b">
            <a:normAutofit/>
          </a:bodyPr>
          <a:lstStyle/>
          <a:p>
            <a:r>
              <a:rPr lang="sv-SE" sz="5400" dirty="0"/>
              <a:t>Toast-tuber och </a:t>
            </a:r>
            <a:r>
              <a:rPr lang="sv-SE" sz="5400" dirty="0" err="1"/>
              <a:t>Långpannekaka</a:t>
            </a: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81E4D-1686-4528-BA85-4A5D0E8B7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3080" y="2304683"/>
            <a:ext cx="3978386" cy="3649322"/>
          </a:xfrm>
        </p:spPr>
        <p:txBody>
          <a:bodyPr anchor="t">
            <a:normAutofit/>
          </a:bodyPr>
          <a:lstStyle/>
          <a:p>
            <a:endParaRPr lang="sv-SE" sz="1800" dirty="0"/>
          </a:p>
          <a:p>
            <a:r>
              <a:rPr lang="sv-SE" sz="1800" dirty="0"/>
              <a:t>Ost/Skinka: </a:t>
            </a:r>
          </a:p>
          <a:p>
            <a:pPr lvl="1"/>
            <a:r>
              <a:rPr lang="sv-SE" sz="1400" dirty="0"/>
              <a:t>Arvid</a:t>
            </a:r>
          </a:p>
          <a:p>
            <a:pPr lvl="1"/>
            <a:r>
              <a:rPr lang="sv-SE" sz="1400" dirty="0"/>
              <a:t>Noah</a:t>
            </a:r>
          </a:p>
          <a:p>
            <a:pPr lvl="1"/>
            <a:r>
              <a:rPr lang="sv-SE" sz="1400" dirty="0"/>
              <a:t>Tage</a:t>
            </a:r>
          </a:p>
          <a:p>
            <a:r>
              <a:rPr lang="sv-SE" sz="1800" dirty="0"/>
              <a:t>Ost: </a:t>
            </a:r>
          </a:p>
          <a:p>
            <a:pPr lvl="1"/>
            <a:r>
              <a:rPr lang="sv-SE" sz="1400" dirty="0" err="1"/>
              <a:t>Fadi</a:t>
            </a:r>
            <a:r>
              <a:rPr lang="sv-SE" sz="1400" dirty="0"/>
              <a:t>, Ibrahim, </a:t>
            </a:r>
            <a:r>
              <a:rPr lang="sv-SE" sz="1400" dirty="0" err="1"/>
              <a:t>Humam</a:t>
            </a:r>
            <a:endParaRPr lang="sv-SE" sz="1400" dirty="0"/>
          </a:p>
          <a:p>
            <a:pPr lvl="1"/>
            <a:endParaRPr lang="sv-SE" sz="1400" dirty="0"/>
          </a:p>
          <a:p>
            <a:r>
              <a:rPr lang="sv-SE" sz="1800" dirty="0" err="1"/>
              <a:t>Långpannekaka</a:t>
            </a:r>
            <a:r>
              <a:rPr lang="sv-SE" sz="1800" dirty="0"/>
              <a:t> eller fikabröd:</a:t>
            </a:r>
          </a:p>
          <a:p>
            <a:pPr lvl="1"/>
            <a:r>
              <a:rPr lang="sv-SE" sz="1400" dirty="0"/>
              <a:t>Frans</a:t>
            </a:r>
          </a:p>
          <a:p>
            <a:pPr lvl="1"/>
            <a:r>
              <a:rPr lang="sv-SE" sz="1400" dirty="0" err="1"/>
              <a:t>Ashkam</a:t>
            </a:r>
            <a:endParaRPr lang="sv-SE" sz="1400" dirty="0"/>
          </a:p>
          <a:p>
            <a:pPr lvl="1"/>
            <a:r>
              <a:rPr lang="sv-SE" sz="1400" dirty="0"/>
              <a:t>Axel (gluten och laktosfri) </a:t>
            </a:r>
          </a:p>
          <a:p>
            <a:pPr lvl="1"/>
            <a:endParaRPr lang="sv-SE" sz="1400" dirty="0"/>
          </a:p>
          <a:p>
            <a:pPr marL="0" indent="0">
              <a:buNone/>
            </a:pPr>
            <a:endParaRPr lang="en-US" sz="1800" dirty="0"/>
          </a:p>
        </p:txBody>
      </p:sp>
      <p:pic>
        <p:nvPicPr>
          <p:cNvPr id="7" name="Graphic 6" descr="Breakfast">
            <a:extLst>
              <a:ext uri="{FF2B5EF4-FFF2-40B4-BE49-F238E27FC236}">
                <a16:creationId xmlns:a16="http://schemas.microsoft.com/office/drawing/2014/main" id="{4EE164D9-BD85-4D43-9F0E-FC312EDABC7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17236" y="640080"/>
            <a:ext cx="5577840" cy="5577840"/>
          </a:xfrm>
          <a:prstGeom prst="rect">
            <a:avLst/>
          </a:prstGeom>
        </p:spPr>
      </p:pic>
      <p:sp>
        <p:nvSpPr>
          <p:cNvPr id="5" name="textruta 4">
            <a:extLst>
              <a:ext uri="{FF2B5EF4-FFF2-40B4-BE49-F238E27FC236}">
                <a16:creationId xmlns:a16="http://schemas.microsoft.com/office/drawing/2014/main" id="{BC8CC095-465A-40EA-8931-75EA0EBA39FD}"/>
              </a:ext>
            </a:extLst>
          </p:cNvPr>
          <p:cNvSpPr txBox="1"/>
          <p:nvPr/>
        </p:nvSpPr>
        <p:spPr>
          <a:xfrm>
            <a:off x="2845372" y="6033254"/>
            <a:ext cx="77456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>
                <a:highlight>
                  <a:srgbClr val="FFFF00"/>
                </a:highlight>
              </a:rPr>
              <a:t>Tänk på att lämna toast och fika vid dagens början så att kiosken kan öppna när första matchen börjar!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09EFCE79-8071-40D1-B14F-9E2EFA83DFA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072" y="2271457"/>
            <a:ext cx="4695825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8765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429</Words>
  <Application>Microsoft Office PowerPoint</Application>
  <PresentationFormat>Bredbild</PresentationFormat>
  <Paragraphs>100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Sammandrag </vt:lpstr>
      <vt:lpstr>Tänk på att:</vt:lpstr>
      <vt:lpstr>Sekretariat </vt:lpstr>
      <vt:lpstr>Matchvärdar</vt:lpstr>
      <vt:lpstr>Utbud Fik</vt:lpstr>
      <vt:lpstr>Fiket</vt:lpstr>
      <vt:lpstr>Toast-tuber och Långpannekaka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Sammandrag</dc:title>
  <dc:creator>Lena Nordkvist</dc:creator>
  <cp:lastModifiedBy>Kikki Kjönberg</cp:lastModifiedBy>
  <cp:revision>38</cp:revision>
  <cp:lastPrinted>2022-10-09T09:23:04Z</cp:lastPrinted>
  <dcterms:created xsi:type="dcterms:W3CDTF">2021-09-28T09:14:08Z</dcterms:created>
  <dcterms:modified xsi:type="dcterms:W3CDTF">2022-10-10T20:34:08Z</dcterms:modified>
</cp:coreProperties>
</file>