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1" r:id="rId3"/>
    <p:sldId id="262" r:id="rId4"/>
    <p:sldId id="263" r:id="rId5"/>
    <p:sldId id="265" r:id="rId6"/>
    <p:sldId id="267" r:id="rId7"/>
    <p:sldId id="258" r:id="rId8"/>
    <p:sldId id="268" r:id="rId9"/>
    <p:sldId id="266" r:id="rId10"/>
    <p:sldId id="257" r:id="rId11"/>
    <p:sldId id="259" r:id="rId12"/>
    <p:sldId id="260" r:id="rId13"/>
    <p:sldId id="270" r:id="rId14"/>
    <p:sldId id="264" r:id="rId15"/>
    <p:sldId id="27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0709-4CD8-4ADC-A759-1AF0C39391A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2C66EDE-735F-4DEC-91E1-ABD4BFA56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D56405-B68E-4933-8CEA-92FE326F6BEA}"/>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4A3F4890-0890-4FDA-A464-EBF7A4FBA9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1A5DC0-9397-461A-A2F4-41981AA2B21A}"/>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134952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7BC4A9-DD47-4B44-9CA2-7DEE14D96CD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199A4-A851-4811-A6A3-6F71EBF3219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1B3AFC-8240-4835-8BC5-02701B3E6DAF}"/>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A3D1FE75-7623-46B7-B46F-A4A49785CF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0A2D46-43BA-4F6B-A388-2E54B363D2AC}"/>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164324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0DAA87F-A03D-4BA7-8E2C-9AF1CD52571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45B56A2-2898-4205-9654-0FD34FEF027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9251E0-9891-4252-8D25-25D103FD1362}"/>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D8315FF6-4DAC-4AF0-9C1D-715647983C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F5CD9A-51FB-48E6-97CD-0C2EAABD0972}"/>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33425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94A44-4181-478E-87CD-4F4318E95CD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68B716-4D4A-42E9-9554-2F57B549E0E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CE7622-95EA-4EFD-AACF-EDFB9DE34D61}"/>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E41EABC0-552D-4D88-BC7D-26B0B67886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113369-EE77-4E56-A2E1-342125E97089}"/>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35894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57751-5DF3-4B27-9C51-EF6350967FC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BDE0D56-69C5-44DA-8DB3-8E4FEE3C5D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85CBC7E-31F7-4154-84E0-AEBEDF42E463}"/>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86C2BAE9-FB2D-49CB-A48A-FFA68F1F42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F904286-5AA6-4F71-8BE1-484B709F009C}"/>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112124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518CE-FEAD-452D-B472-145882CAD10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682FF77-B9FD-48F7-962A-FB5C7494126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BEBFC59-3049-4A80-A9BC-5460F70F15F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33EF514-7D17-4383-A4B6-F207B4BF38FC}"/>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6" name="Platshållare för sidfot 5">
            <a:extLst>
              <a:ext uri="{FF2B5EF4-FFF2-40B4-BE49-F238E27FC236}">
                <a16:creationId xmlns:a16="http://schemas.microsoft.com/office/drawing/2014/main" id="{6E4DF3CD-955E-4E7C-B9D3-4B4084CCF8A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CE55952-F697-41BC-B7EB-8437C10760FD}"/>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28543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3EAF5E-F769-45EC-8421-965FB98E390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73A5A3-BEED-48EC-804D-C7C9CA6DA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46E268-23D6-43F7-82BC-3C93224E414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F9D5039-9AAF-4B2B-95F5-374647E6B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C9412A5-EB16-4A32-999C-07438BB8632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369991F-6088-424A-BA9D-5B9E958B60C7}"/>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8" name="Platshållare för sidfot 7">
            <a:extLst>
              <a:ext uri="{FF2B5EF4-FFF2-40B4-BE49-F238E27FC236}">
                <a16:creationId xmlns:a16="http://schemas.microsoft.com/office/drawing/2014/main" id="{B5C2D4E9-7319-4EA4-872B-65BC9A136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E3E8A79-F9DB-49EA-841C-67C696550FC3}"/>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88083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C2AEE3-828E-420A-AF47-D7408D18138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46B1CEC-5939-485D-AC34-7B548A54B5ED}"/>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4" name="Platshållare för sidfot 3">
            <a:extLst>
              <a:ext uri="{FF2B5EF4-FFF2-40B4-BE49-F238E27FC236}">
                <a16:creationId xmlns:a16="http://schemas.microsoft.com/office/drawing/2014/main" id="{F0A9F70A-41DA-4DB2-B9FD-36C55E58E43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C2F3664-A61E-4EC2-B686-44514FD54A5A}"/>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115846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708493-51C3-49C9-9062-4927E73501DC}"/>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3" name="Platshållare för sidfot 2">
            <a:extLst>
              <a:ext uri="{FF2B5EF4-FFF2-40B4-BE49-F238E27FC236}">
                <a16:creationId xmlns:a16="http://schemas.microsoft.com/office/drawing/2014/main" id="{ABE875DC-8912-44C5-B791-156A310D3FE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2A730BA-61E7-4FCC-839C-080C1765D6FC}"/>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370179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262FF-2520-425A-B9C8-8311166F7FB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77E91-13F9-4CE2-BE74-FC769AC8A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819E658-53F9-4417-9822-99E166AED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AF8CFB1-AE03-440F-AF29-7C762874104F}"/>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6" name="Platshållare för sidfot 5">
            <a:extLst>
              <a:ext uri="{FF2B5EF4-FFF2-40B4-BE49-F238E27FC236}">
                <a16:creationId xmlns:a16="http://schemas.microsoft.com/office/drawing/2014/main" id="{CADD6037-B632-43A5-AD39-C5668A3C3A9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DC331E9-C567-43D2-9B2E-22A199D307B4}"/>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334882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14D62-0BEF-470B-9979-50FDB606B9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9D57CA9-DEF6-4282-8529-E34047538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68C44F1-95A9-4CFD-A348-A57916921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879B86B-770C-40BE-BAF1-3F3DDCE21A8E}"/>
              </a:ext>
            </a:extLst>
          </p:cNvPr>
          <p:cNvSpPr>
            <a:spLocks noGrp="1"/>
          </p:cNvSpPr>
          <p:nvPr>
            <p:ph type="dt" sz="half" idx="10"/>
          </p:nvPr>
        </p:nvSpPr>
        <p:spPr/>
        <p:txBody>
          <a:bodyPr/>
          <a:lstStyle/>
          <a:p>
            <a:fld id="{1A21EFD7-2695-4CD3-A3D2-D0340B9FDC12}" type="datetimeFigureOut">
              <a:rPr lang="sv-SE" smtClean="0"/>
              <a:t>2022-02-19</a:t>
            </a:fld>
            <a:endParaRPr lang="sv-SE"/>
          </a:p>
        </p:txBody>
      </p:sp>
      <p:sp>
        <p:nvSpPr>
          <p:cNvPr id="6" name="Platshållare för sidfot 5">
            <a:extLst>
              <a:ext uri="{FF2B5EF4-FFF2-40B4-BE49-F238E27FC236}">
                <a16:creationId xmlns:a16="http://schemas.microsoft.com/office/drawing/2014/main" id="{3047AA3B-F2E0-4FC7-B675-6FED74C654F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5A592D-A4F6-4E13-BC53-430CDA861D2E}"/>
              </a:ext>
            </a:extLst>
          </p:cNvPr>
          <p:cNvSpPr>
            <a:spLocks noGrp="1"/>
          </p:cNvSpPr>
          <p:nvPr>
            <p:ph type="sldNum" sz="quarter" idx="12"/>
          </p:nvPr>
        </p:nvSpPr>
        <p:spPr/>
        <p:txBody>
          <a:bodyPr/>
          <a:lstStyle/>
          <a:p>
            <a:fld id="{7D316403-BDF0-4695-B05A-F66C3E5321C9}" type="slidenum">
              <a:rPr lang="sv-SE" smtClean="0"/>
              <a:t>‹#›</a:t>
            </a:fld>
            <a:endParaRPr lang="sv-SE"/>
          </a:p>
        </p:txBody>
      </p:sp>
    </p:spTree>
    <p:extLst>
      <p:ext uri="{BB962C8B-B14F-4D97-AF65-F5344CB8AC3E}">
        <p14:creationId xmlns:p14="http://schemas.microsoft.com/office/powerpoint/2010/main" val="255635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2E0D46F-945C-4EA3-B917-DFC67802D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639FB1-0748-49DD-B060-D05935B4F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C33FB4-2BF9-4929-AF06-609011674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1EFD7-2695-4CD3-A3D2-D0340B9FDC12}" type="datetimeFigureOut">
              <a:rPr lang="sv-SE" smtClean="0"/>
              <a:t>2022-02-19</a:t>
            </a:fld>
            <a:endParaRPr lang="sv-SE"/>
          </a:p>
        </p:txBody>
      </p:sp>
      <p:sp>
        <p:nvSpPr>
          <p:cNvPr id="5" name="Platshållare för sidfot 4">
            <a:extLst>
              <a:ext uri="{FF2B5EF4-FFF2-40B4-BE49-F238E27FC236}">
                <a16:creationId xmlns:a16="http://schemas.microsoft.com/office/drawing/2014/main" id="{21AFB512-7C26-4609-9024-BE34D44E6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AD001A2-C936-409C-8D6D-99E169774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16403-BDF0-4695-B05A-F66C3E5321C9}" type="slidenum">
              <a:rPr lang="sv-SE" smtClean="0"/>
              <a:t>‹#›</a:t>
            </a:fld>
            <a:endParaRPr lang="sv-SE"/>
          </a:p>
        </p:txBody>
      </p:sp>
    </p:spTree>
    <p:extLst>
      <p:ext uri="{BB962C8B-B14F-4D97-AF65-F5344CB8AC3E}">
        <p14:creationId xmlns:p14="http://schemas.microsoft.com/office/powerpoint/2010/main" val="419443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CABD412-7727-447F-A848-EB013C590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9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06323A-8687-47F3-B974-CCF876E1D022}"/>
              </a:ext>
            </a:extLst>
          </p:cNvPr>
          <p:cNvSpPr>
            <a:spLocks noGrp="1"/>
          </p:cNvSpPr>
          <p:nvPr>
            <p:ph type="title"/>
          </p:nvPr>
        </p:nvSpPr>
        <p:spPr/>
        <p:txBody>
          <a:bodyPr/>
          <a:lstStyle/>
          <a:p>
            <a:pPr algn="ctr"/>
            <a:r>
              <a:rPr lang="sv-SE" dirty="0"/>
              <a:t>Tränarnas önskemål för säsongen</a:t>
            </a:r>
          </a:p>
        </p:txBody>
      </p:sp>
      <p:sp>
        <p:nvSpPr>
          <p:cNvPr id="3" name="Platshållare för innehåll 2">
            <a:extLst>
              <a:ext uri="{FF2B5EF4-FFF2-40B4-BE49-F238E27FC236}">
                <a16:creationId xmlns:a16="http://schemas.microsoft.com/office/drawing/2014/main" id="{FA06AFB6-2EA9-41A3-AF20-0BEB75A6E504}"/>
              </a:ext>
            </a:extLst>
          </p:cNvPr>
          <p:cNvSpPr>
            <a:spLocks noGrp="1"/>
          </p:cNvSpPr>
          <p:nvPr>
            <p:ph idx="1"/>
          </p:nvPr>
        </p:nvSpPr>
        <p:spPr/>
        <p:txBody>
          <a:bodyPr/>
          <a:lstStyle/>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Att vara med i en lagidrott innebär att du tillhör en grupp som har ett ansvar för att     du ska trivas och får en givande verksamhet. Det innebär också att du har ett ansvar som spelare, för att övriga i gruppen ska trivs och får en givande verksamhet- att träna och ständigt försöka att utvecklas som lag och individ. Det betyder att du behöver vara närvarande på träning/ match och bidra med att alltid göra sitt bästa för gruppen och sig själv. Detta för att man på både individ och gruppnivå ska kunna utvecklas i rätt riktning. </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Det vi/ni behöver göra är att skapa en bra lagkänsla, trygghet och en samhörighet i laget, som hjälper gruppen framåt. </a:t>
            </a:r>
          </a:p>
          <a:p>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50136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3E0C55-FBEF-41DE-AB35-3C379CBB920F}"/>
              </a:ext>
            </a:extLst>
          </p:cNvPr>
          <p:cNvSpPr>
            <a:spLocks noGrp="1"/>
          </p:cNvSpPr>
          <p:nvPr>
            <p:ph type="title"/>
          </p:nvPr>
        </p:nvSpPr>
        <p:spPr/>
        <p:txBody>
          <a:bodyPr/>
          <a:lstStyle/>
          <a:p>
            <a:r>
              <a:rPr lang="sv-SE" dirty="0"/>
              <a:t>Vad menas med nivåanpassning?</a:t>
            </a:r>
          </a:p>
        </p:txBody>
      </p:sp>
      <p:sp>
        <p:nvSpPr>
          <p:cNvPr id="3" name="Platshållare för innehåll 2">
            <a:extLst>
              <a:ext uri="{FF2B5EF4-FFF2-40B4-BE49-F238E27FC236}">
                <a16:creationId xmlns:a16="http://schemas.microsoft.com/office/drawing/2014/main" id="{36013061-1466-4B64-A54B-6747219DCC42}"/>
              </a:ext>
            </a:extLst>
          </p:cNvPr>
          <p:cNvSpPr>
            <a:spLocks noGrp="1"/>
          </p:cNvSpPr>
          <p:nvPr>
            <p:ph idx="1"/>
          </p:nvPr>
        </p:nvSpPr>
        <p:spPr/>
        <p:txBody>
          <a:bodyPr>
            <a:normAutofit fontScale="92500"/>
          </a:bodyPr>
          <a:lstStyle/>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Få så många att spela fotboll så länge som möjligt. Ett livslångt intresse för fotboll (tränare, ledare, domare, supporter, styrelsemedlem osv)</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Barnen känner ofta att de lyckas på träning och match, om dom hamnar i rätt miljö. Alla behöver lyckas och känna bekräftelse samt få utmaningar utifrån SINA förutsättningar, detta ökar motivationen för alla spelare.</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Att få till jämna matcher så att alla kan få utvecklas och känna att dom bidrar till gruppen.</a:t>
            </a:r>
          </a:p>
          <a:p>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Alla barn får lära sig att ta ansvar på både träning och match.</a:t>
            </a:r>
          </a:p>
          <a:p>
            <a:pPr marL="0" indent="0">
              <a:buNone/>
            </a:pPr>
            <a:r>
              <a:rPr lang="sv-SE" sz="1800" dirty="0">
                <a:effectLst/>
                <a:latin typeface="Calibri" panose="020F0502020204030204" pitchFamily="34" charset="0"/>
                <a:ea typeface="Calibri" panose="020F0502020204030204" pitchFamily="34" charset="0"/>
              </a:rPr>
              <a:t> </a:t>
            </a:r>
          </a:p>
          <a:p>
            <a:endParaRPr lang="sv-SE" dirty="0"/>
          </a:p>
        </p:txBody>
      </p:sp>
    </p:spTree>
    <p:extLst>
      <p:ext uri="{BB962C8B-B14F-4D97-AF65-F5344CB8AC3E}">
        <p14:creationId xmlns:p14="http://schemas.microsoft.com/office/powerpoint/2010/main" val="392374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621B7-3DB8-4A2E-82F0-FBF51524ED07}"/>
              </a:ext>
            </a:extLst>
          </p:cNvPr>
          <p:cNvSpPr>
            <a:spLocks noGrp="1"/>
          </p:cNvSpPr>
          <p:nvPr>
            <p:ph type="title"/>
          </p:nvPr>
        </p:nvSpPr>
        <p:spPr/>
        <p:txBody>
          <a:bodyPr/>
          <a:lstStyle/>
          <a:p>
            <a:r>
              <a:rPr lang="sv-SE" dirty="0"/>
              <a:t>Vad menas med nivåanpassning</a:t>
            </a:r>
          </a:p>
        </p:txBody>
      </p:sp>
      <p:sp>
        <p:nvSpPr>
          <p:cNvPr id="3" name="Platshållare för innehåll 2">
            <a:extLst>
              <a:ext uri="{FF2B5EF4-FFF2-40B4-BE49-F238E27FC236}">
                <a16:creationId xmlns:a16="http://schemas.microsoft.com/office/drawing/2014/main" id="{21B8874C-D649-4F55-865D-0E265796F64A}"/>
              </a:ext>
            </a:extLst>
          </p:cNvPr>
          <p:cNvSpPr>
            <a:spLocks noGrp="1"/>
          </p:cNvSpPr>
          <p:nvPr>
            <p:ph idx="1"/>
          </p:nvPr>
        </p:nvSpPr>
        <p:spPr/>
        <p:txBody>
          <a:bodyPr>
            <a:normAutofit fontScale="92500" lnSpcReduction="20000"/>
          </a:bodyPr>
          <a:lstStyle/>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Några får möta äldre spelare (11-manna) där dom får utvecklas där dom är och några får spela lilla (9-manna) och utvecklas, där dom är just nu. Vi </a:t>
            </a:r>
            <a:r>
              <a:rPr lang="sv-SE" sz="2400" dirty="0">
                <a:latin typeface="Times New Roman" panose="02020603050405020304" pitchFamily="18" charset="0"/>
                <a:ea typeface="Calibri" panose="020F0502020204030204" pitchFamily="34" charset="0"/>
                <a:cs typeface="Times New Roman" panose="02020603050405020304" pitchFamily="18" charset="0"/>
              </a:rPr>
              <a:t>har en önskan att n</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ivåanpassa ut efter motstånd. Detta kommer inte vara fasta grupper under året, utan förändras genom hur spelarna har utvecklats eller närvaron på träning under säsongen. </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Nivåindelning: Låta de spelare som för stunden är på samma n</a:t>
            </a:r>
            <a:r>
              <a:rPr lang="sv-SE" sz="2400" dirty="0">
                <a:latin typeface="Times New Roman" panose="02020603050405020304" pitchFamily="18" charset="0"/>
                <a:ea typeface="Calibri" panose="020F0502020204030204" pitchFamily="34" charset="0"/>
                <a:cs typeface="Times New Roman" panose="02020603050405020304" pitchFamily="18" charset="0"/>
              </a:rPr>
              <a:t>ivå i sin utveckling att </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träna och spela matcher tillsammans.  </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Genom nivåanpassningen kan vi ledare anpassa träningen och matcherna så att alla kan delta, ha kul och ska få samma utvecklingsmöjligheter. Dessutom känna att dom kan bidra till gruppen/laget och på så sätt växa som individ.</a:t>
            </a:r>
          </a:p>
          <a:p>
            <a:pPr marL="0" indent="0">
              <a:buNone/>
            </a:pP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Spelarna måste få tid på sig att få utvecklas i sin takt och inte titta på andra spelares utveckling. Det viktiga är att dom får jobba från vart dom är i sin utveckling.</a:t>
            </a:r>
          </a:p>
          <a:p>
            <a:endParaRPr lang="sv-SE" dirty="0"/>
          </a:p>
        </p:txBody>
      </p:sp>
    </p:spTree>
    <p:extLst>
      <p:ext uri="{BB962C8B-B14F-4D97-AF65-F5344CB8AC3E}">
        <p14:creationId xmlns:p14="http://schemas.microsoft.com/office/powerpoint/2010/main" val="261326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9EF4F-9521-4C51-AE85-3F91FDDDA14E}"/>
              </a:ext>
            </a:extLst>
          </p:cNvPr>
          <p:cNvSpPr>
            <a:spLocks noGrp="1"/>
          </p:cNvSpPr>
          <p:nvPr>
            <p:ph type="title"/>
          </p:nvPr>
        </p:nvSpPr>
        <p:spPr/>
        <p:txBody>
          <a:bodyPr/>
          <a:lstStyle/>
          <a:p>
            <a:r>
              <a:rPr lang="sv-SE" dirty="0"/>
              <a:t>Vad en förälder hade skrivit på enkäten</a:t>
            </a:r>
          </a:p>
        </p:txBody>
      </p:sp>
      <p:sp>
        <p:nvSpPr>
          <p:cNvPr id="3" name="Platshållare för innehåll 2">
            <a:extLst>
              <a:ext uri="{FF2B5EF4-FFF2-40B4-BE49-F238E27FC236}">
                <a16:creationId xmlns:a16="http://schemas.microsoft.com/office/drawing/2014/main" id="{6D394E3A-223A-4BF2-937D-A218AD92B325}"/>
              </a:ext>
            </a:extLst>
          </p:cNvPr>
          <p:cNvSpPr>
            <a:spLocks noGrp="1"/>
          </p:cNvSpPr>
          <p:nvPr>
            <p:ph idx="1"/>
          </p:nvPr>
        </p:nvSpPr>
        <p:spPr/>
        <p:txBody>
          <a:bodyPr/>
          <a:lstStyle/>
          <a:p>
            <a:r>
              <a:rPr lang="sv-SE" dirty="0"/>
              <a:t>Hoppas att många vill fortsätta spela och utvecklas utifrån sin nivå. Att det ska vara okej att anpassa träningar och matcher utifrån de olika individernas förutsättningar. Viktigt dock att alla förstår att det är ett lag och att alla är lika viktiga för att bidra till utveckling och bra stämning i laget. </a:t>
            </a:r>
          </a:p>
        </p:txBody>
      </p:sp>
    </p:spTree>
    <p:extLst>
      <p:ext uri="{BB962C8B-B14F-4D97-AF65-F5344CB8AC3E}">
        <p14:creationId xmlns:p14="http://schemas.microsoft.com/office/powerpoint/2010/main" val="247936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FDA54-5300-406A-B79C-68DB1648AB78}"/>
              </a:ext>
            </a:extLst>
          </p:cNvPr>
          <p:cNvSpPr>
            <a:spLocks noGrp="1"/>
          </p:cNvSpPr>
          <p:nvPr>
            <p:ph type="title"/>
          </p:nvPr>
        </p:nvSpPr>
        <p:spPr/>
        <p:txBody>
          <a:bodyPr/>
          <a:lstStyle/>
          <a:p>
            <a:pPr algn="just"/>
            <a:r>
              <a:rPr lang="sv-SE" dirty="0"/>
              <a:t>Den viktigaste frågan</a:t>
            </a:r>
          </a:p>
        </p:txBody>
      </p:sp>
      <p:sp>
        <p:nvSpPr>
          <p:cNvPr id="3" name="Platshållare för innehåll 2">
            <a:extLst>
              <a:ext uri="{FF2B5EF4-FFF2-40B4-BE49-F238E27FC236}">
                <a16:creationId xmlns:a16="http://schemas.microsoft.com/office/drawing/2014/main" id="{7E73DE27-D378-465A-BD0C-4DBF9353F0BD}"/>
              </a:ext>
            </a:extLst>
          </p:cNvPr>
          <p:cNvSpPr>
            <a:spLocks noGrp="1"/>
          </p:cNvSpPr>
          <p:nvPr>
            <p:ph idx="1"/>
          </p:nvPr>
        </p:nvSpPr>
        <p:spPr/>
        <p:txBody>
          <a:bodyPr>
            <a:normAutofit/>
          </a:bodyPr>
          <a:lstStyle/>
          <a:p>
            <a:endParaRPr lang="sv-SE" dirty="0"/>
          </a:p>
          <a:p>
            <a:endParaRPr lang="sv-SE" dirty="0"/>
          </a:p>
          <a:p>
            <a:pPr marL="0" indent="0">
              <a:buNone/>
            </a:pPr>
            <a:r>
              <a:rPr lang="sv-SE" sz="4000" dirty="0">
                <a:latin typeface="Times New Roman" panose="02020603050405020304" pitchFamily="18" charset="0"/>
                <a:cs typeface="Times New Roman" panose="02020603050405020304" pitchFamily="18" charset="0"/>
              </a:rPr>
              <a:t>Har ni förtroendet att låta oss vara tränare även nästa år. Utifrån de önskemål vi ledare har satt upp?</a:t>
            </a:r>
          </a:p>
          <a:p>
            <a:pPr marL="0" indent="0">
              <a:buNone/>
            </a:pPr>
            <a:r>
              <a:rPr lang="sv-SE" dirty="0">
                <a:latin typeface="Times New Roman" panose="02020603050405020304" pitchFamily="18" charset="0"/>
                <a:cs typeface="Times New Roman" panose="02020603050405020304" pitchFamily="18" charset="0"/>
              </a:rPr>
              <a:t>Svaret var ett väldigt tydligt JA av alla på mötet och föräldrarådet (Malin och Lina) stannade kvar efter mötet ifall någon spelare hade några frågor angående möte och säsongen 2022. </a:t>
            </a:r>
          </a:p>
        </p:txBody>
      </p:sp>
    </p:spTree>
    <p:extLst>
      <p:ext uri="{BB962C8B-B14F-4D97-AF65-F5344CB8AC3E}">
        <p14:creationId xmlns:p14="http://schemas.microsoft.com/office/powerpoint/2010/main" val="80082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C5711-12D6-467B-B576-FC4D1120BADC}"/>
              </a:ext>
            </a:extLst>
          </p:cNvPr>
          <p:cNvSpPr>
            <a:spLocks noGrp="1"/>
          </p:cNvSpPr>
          <p:nvPr>
            <p:ph type="title"/>
          </p:nvPr>
        </p:nvSpPr>
        <p:spPr/>
        <p:txBody>
          <a:bodyPr/>
          <a:lstStyle/>
          <a:p>
            <a:r>
              <a:rPr lang="sv-SE" dirty="0"/>
              <a:t>Summering av mötet </a:t>
            </a:r>
          </a:p>
        </p:txBody>
      </p:sp>
      <p:sp>
        <p:nvSpPr>
          <p:cNvPr id="3" name="Platshållare för innehåll 2">
            <a:extLst>
              <a:ext uri="{FF2B5EF4-FFF2-40B4-BE49-F238E27FC236}">
                <a16:creationId xmlns:a16="http://schemas.microsoft.com/office/drawing/2014/main" id="{9B088D74-BADC-4F63-801D-A142160F047A}"/>
              </a:ext>
            </a:extLst>
          </p:cNvPr>
          <p:cNvSpPr>
            <a:spLocks noGrp="1"/>
          </p:cNvSpPr>
          <p:nvPr>
            <p:ph idx="1"/>
          </p:nvPr>
        </p:nvSpPr>
        <p:spPr/>
        <p:txBody>
          <a:bodyPr>
            <a:normAutofit fontScale="40000" lnSpcReduction="20000"/>
          </a:bodyPr>
          <a:lstStyle/>
          <a:p>
            <a:r>
              <a:rPr lang="sv-SE" sz="4000" dirty="0"/>
              <a:t>Efter att ledarna hade gått igenom svaren på förra säsongens enkät och gått igenom ledarnas tankar och önskemål för säsongen 2022, fick spelarna göra föräldrarådets 2 frågor + ledarnas fråga utifrån förtroende och de önskemål ledarna hade för säsongen .</a:t>
            </a:r>
          </a:p>
          <a:p>
            <a:pPr marL="0" indent="0">
              <a:buNone/>
            </a:pPr>
            <a:r>
              <a:rPr lang="sv-SE" sz="4000" b="1" dirty="0"/>
              <a:t>1. Vilka serier tycker ni att vi ska spela i?</a:t>
            </a:r>
          </a:p>
          <a:p>
            <a:r>
              <a:rPr lang="sv-SE" sz="4000" dirty="0"/>
              <a:t> Alla spelare på mötet var överens om att vi ska spela lilla 9-manna och 11-manna säsongen 2022.</a:t>
            </a:r>
          </a:p>
          <a:p>
            <a:pPr marL="0" indent="0">
              <a:buNone/>
            </a:pPr>
            <a:r>
              <a:rPr lang="sv-SE" sz="4000" b="1" dirty="0"/>
              <a:t>2. Vilken position skulle du vilja ha under säsongen?</a:t>
            </a:r>
          </a:p>
          <a:p>
            <a:r>
              <a:rPr lang="sv-SE" sz="4000" dirty="0"/>
              <a:t>Spelarna som var på mötet har även fått önska vilka positioner dom vill ha på planen under säsongen 2022.</a:t>
            </a:r>
          </a:p>
          <a:p>
            <a:pPr marL="0" indent="0">
              <a:buNone/>
            </a:pPr>
            <a:r>
              <a:rPr lang="sv-SE" sz="4000" b="1" dirty="0"/>
              <a:t>3. På ledarnas fråga om spelarna hade förtroende för ledarna och de önskemål som vi ledare har satt upp för säsongen.</a:t>
            </a:r>
            <a:endParaRPr lang="sv-SE" sz="4000" dirty="0"/>
          </a:p>
          <a:p>
            <a:r>
              <a:rPr lang="sv-SE" sz="4000" dirty="0"/>
              <a:t>På mötet den 20 dec kom tjejerna tillsammans fram till att man skulle köra på ledarnas önskemål och hur vi önskar jobba under säsongen.  </a:t>
            </a:r>
          </a:p>
          <a:p>
            <a:endParaRPr lang="sv-SE" sz="4000" dirty="0"/>
          </a:p>
          <a:p>
            <a:r>
              <a:rPr lang="sv-SE" sz="4000" dirty="0"/>
              <a:t>När det gäller önskan om hjälp av förälder på träning/ match har Elsas pappa Kristoffer anmält att han kan ställa upp och hjälpa till. </a:t>
            </a:r>
            <a:r>
              <a:rPr lang="sv-SE" sz="4000" dirty="0" err="1"/>
              <a:t>Challan</a:t>
            </a:r>
            <a:r>
              <a:rPr lang="sv-SE" sz="4000" dirty="0"/>
              <a:t> och Kristoffer kommer ha ansvaret för tisdagar på Friskis och svettis. Kristoffer har väldigt goda kunskaper när det gäller den fysiska träning, vilket kommer vara viktigt att vi bibehåller under hela säsongen. </a:t>
            </a:r>
          </a:p>
          <a:p>
            <a:endParaRPr lang="sv-SE" dirty="0"/>
          </a:p>
          <a:p>
            <a:pPr marL="0" indent="0">
              <a:buNone/>
            </a:pPr>
            <a:r>
              <a:rPr lang="sv-SE" dirty="0"/>
              <a:t> </a:t>
            </a:r>
          </a:p>
        </p:txBody>
      </p:sp>
    </p:spTree>
    <p:extLst>
      <p:ext uri="{BB962C8B-B14F-4D97-AF65-F5344CB8AC3E}">
        <p14:creationId xmlns:p14="http://schemas.microsoft.com/office/powerpoint/2010/main" val="220026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374998F-40D9-4C4D-98FF-AFB8305B15BA}"/>
              </a:ext>
            </a:extLst>
          </p:cNvPr>
          <p:cNvSpPr>
            <a:spLocks noGrp="1"/>
          </p:cNvSpPr>
          <p:nvPr>
            <p:ph type="title"/>
          </p:nvPr>
        </p:nvSpPr>
        <p:spPr>
          <a:xfrm>
            <a:off x="643467" y="321734"/>
            <a:ext cx="10905066" cy="1135737"/>
          </a:xfrm>
        </p:spPr>
        <p:txBody>
          <a:bodyPr>
            <a:normAutofit/>
          </a:bodyPr>
          <a:lstStyle/>
          <a:p>
            <a:r>
              <a:rPr lang="sv-SE" sz="3600"/>
              <a:t>Säsongsenkäten</a:t>
            </a:r>
          </a:p>
        </p:txBody>
      </p:sp>
      <p:sp>
        <p:nvSpPr>
          <p:cNvPr id="3" name="Platshållare för innehåll 2">
            <a:extLst>
              <a:ext uri="{FF2B5EF4-FFF2-40B4-BE49-F238E27FC236}">
                <a16:creationId xmlns:a16="http://schemas.microsoft.com/office/drawing/2014/main" id="{B4B5E475-887E-40A2-9A60-FA1A60E798D6}"/>
              </a:ext>
            </a:extLst>
          </p:cNvPr>
          <p:cNvSpPr>
            <a:spLocks noGrp="1"/>
          </p:cNvSpPr>
          <p:nvPr>
            <p:ph idx="1"/>
          </p:nvPr>
        </p:nvSpPr>
        <p:spPr>
          <a:xfrm>
            <a:off x="643469" y="1782981"/>
            <a:ext cx="4008384" cy="4393982"/>
          </a:xfrm>
        </p:spPr>
        <p:txBody>
          <a:bodyPr>
            <a:normAutofit/>
          </a:bodyPr>
          <a:lstStyle/>
          <a:p>
            <a:r>
              <a:rPr lang="sv-SE" sz="2000"/>
              <a:t>Hur har fotbollssäsongen varit betyg 1-5</a:t>
            </a:r>
          </a:p>
          <a:p>
            <a:r>
              <a:rPr lang="sv-SE" sz="2000"/>
              <a:t>Betyg 2: 2stycken</a:t>
            </a:r>
          </a:p>
          <a:p>
            <a:endParaRPr lang="sv-SE" sz="2000"/>
          </a:p>
          <a:p>
            <a:r>
              <a:rPr lang="sv-SE" sz="2000"/>
              <a:t>Betyg 3: 7 stycken</a:t>
            </a:r>
          </a:p>
          <a:p>
            <a:endParaRPr lang="sv-SE" sz="2000"/>
          </a:p>
          <a:p>
            <a:r>
              <a:rPr lang="sv-SE" sz="2000"/>
              <a:t>Betyg 4: 10 stycken</a:t>
            </a:r>
          </a:p>
          <a:p>
            <a:endParaRPr lang="sv-SE" sz="2000"/>
          </a:p>
          <a:p>
            <a:r>
              <a:rPr lang="sv-SE" sz="2000"/>
              <a:t>Betyg 5. 1 st</a:t>
            </a:r>
          </a:p>
          <a:p>
            <a:pPr marL="0" indent="0">
              <a:buNone/>
            </a:pPr>
            <a:endParaRPr lang="sv-SE" sz="2000"/>
          </a:p>
          <a:p>
            <a:endParaRPr lang="sv-SE" sz="200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ägglunds IoFK">
            <a:extLst>
              <a:ext uri="{FF2B5EF4-FFF2-40B4-BE49-F238E27FC236}">
                <a16:creationId xmlns:a16="http://schemas.microsoft.com/office/drawing/2014/main" id="{D942BD01-CC2B-4496-881C-418671E768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2322459"/>
            <a:ext cx="6253212" cy="328293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506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D69F2C6-EB32-4975-847C-836EBCA25C7C}"/>
              </a:ext>
            </a:extLst>
          </p:cNvPr>
          <p:cNvSpPr>
            <a:spLocks noGrp="1"/>
          </p:cNvSpPr>
          <p:nvPr>
            <p:ph type="title"/>
          </p:nvPr>
        </p:nvSpPr>
        <p:spPr>
          <a:xfrm>
            <a:off x="643467" y="321734"/>
            <a:ext cx="10905066" cy="1135737"/>
          </a:xfrm>
        </p:spPr>
        <p:txBody>
          <a:bodyPr>
            <a:normAutofit/>
          </a:bodyPr>
          <a:lstStyle/>
          <a:p>
            <a:r>
              <a:rPr lang="sv-SE" sz="3600"/>
              <a:t>Lagkänsla och sammanhållning</a:t>
            </a:r>
          </a:p>
        </p:txBody>
      </p:sp>
      <p:sp>
        <p:nvSpPr>
          <p:cNvPr id="3" name="Platshållare för innehåll 2">
            <a:extLst>
              <a:ext uri="{FF2B5EF4-FFF2-40B4-BE49-F238E27FC236}">
                <a16:creationId xmlns:a16="http://schemas.microsoft.com/office/drawing/2014/main" id="{9B44951F-8922-42F6-9977-5BF133F21276}"/>
              </a:ext>
            </a:extLst>
          </p:cNvPr>
          <p:cNvSpPr>
            <a:spLocks noGrp="1"/>
          </p:cNvSpPr>
          <p:nvPr>
            <p:ph idx="1"/>
          </p:nvPr>
        </p:nvSpPr>
        <p:spPr>
          <a:xfrm>
            <a:off x="643469" y="1782981"/>
            <a:ext cx="4008384" cy="4393982"/>
          </a:xfrm>
        </p:spPr>
        <p:txBody>
          <a:bodyPr>
            <a:normAutofit/>
          </a:bodyPr>
          <a:lstStyle/>
          <a:p>
            <a:r>
              <a:rPr lang="sv-SE" sz="2000"/>
              <a:t>Betyg 3: 5 stycken</a:t>
            </a:r>
          </a:p>
          <a:p>
            <a:endParaRPr lang="sv-SE" sz="2000"/>
          </a:p>
          <a:p>
            <a:r>
              <a:rPr lang="sv-SE" sz="2000"/>
              <a:t>Betyg 4: 12 stycken</a:t>
            </a:r>
          </a:p>
          <a:p>
            <a:endParaRPr lang="sv-SE" sz="2000"/>
          </a:p>
          <a:p>
            <a:r>
              <a:rPr lang="sv-SE" sz="2000"/>
              <a:t>Betyg 5: 3 stycken</a:t>
            </a:r>
          </a:p>
          <a:p>
            <a:r>
              <a:rPr lang="sv-SE" sz="2000"/>
              <a:t>Dom flesta har tyckt att lagkänslan och lagsammanhållningen varit bra, men även att det har varit vissa grupperingar i gruppen.</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3">
            <a:extLst>
              <a:ext uri="{FF2B5EF4-FFF2-40B4-BE49-F238E27FC236}">
                <a16:creationId xmlns:a16="http://schemas.microsoft.com/office/drawing/2014/main" id="{47F68BBD-ACCB-41CB-9CB8-F1825E078776}"/>
              </a:ext>
            </a:extLst>
          </p:cNvPr>
          <p:cNvPicPr>
            <a:picLocks noChangeAspect="1"/>
          </p:cNvPicPr>
          <p:nvPr/>
        </p:nvPicPr>
        <p:blipFill>
          <a:blip r:embed="rId2"/>
          <a:stretch>
            <a:fillRect/>
          </a:stretch>
        </p:blipFill>
        <p:spPr>
          <a:xfrm>
            <a:off x="5295320" y="2322459"/>
            <a:ext cx="6253212" cy="3282935"/>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080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E14B7A-00E0-4F64-B107-5E6A4ABDEC72}"/>
              </a:ext>
            </a:extLst>
          </p:cNvPr>
          <p:cNvSpPr>
            <a:spLocks noGrp="1"/>
          </p:cNvSpPr>
          <p:nvPr>
            <p:ph type="title"/>
          </p:nvPr>
        </p:nvSpPr>
        <p:spPr/>
        <p:txBody>
          <a:bodyPr/>
          <a:lstStyle/>
          <a:p>
            <a:r>
              <a:rPr lang="sv-SE"/>
              <a:t>Upplever du att du blir sedd på match/träning</a:t>
            </a:r>
            <a:br>
              <a:rPr lang="sv-SE"/>
            </a:br>
            <a:r>
              <a:rPr lang="sv-SE"/>
              <a:t>av tränare</a:t>
            </a:r>
            <a:endParaRPr lang="sv-SE" dirty="0"/>
          </a:p>
        </p:txBody>
      </p:sp>
      <p:sp>
        <p:nvSpPr>
          <p:cNvPr id="3" name="Platshållare för innehåll 2">
            <a:extLst>
              <a:ext uri="{FF2B5EF4-FFF2-40B4-BE49-F238E27FC236}">
                <a16:creationId xmlns:a16="http://schemas.microsoft.com/office/drawing/2014/main" id="{A583DF2E-C098-428C-A395-5358A248AAD3}"/>
              </a:ext>
            </a:extLst>
          </p:cNvPr>
          <p:cNvSpPr>
            <a:spLocks noGrp="1"/>
          </p:cNvSpPr>
          <p:nvPr>
            <p:ph idx="1"/>
          </p:nvPr>
        </p:nvSpPr>
        <p:spPr/>
        <p:txBody>
          <a:bodyPr>
            <a:normAutofit fontScale="92500" lnSpcReduction="20000"/>
          </a:bodyPr>
          <a:lstStyle/>
          <a:p>
            <a:r>
              <a:rPr lang="sv-SE" dirty="0"/>
              <a:t>Betyg 2: 1 stycken</a:t>
            </a:r>
          </a:p>
          <a:p>
            <a:endParaRPr lang="sv-SE" dirty="0"/>
          </a:p>
          <a:p>
            <a:r>
              <a:rPr lang="sv-SE" dirty="0"/>
              <a:t>Betyg 3: 6 stycken</a:t>
            </a:r>
          </a:p>
          <a:p>
            <a:endParaRPr lang="sv-SE" dirty="0"/>
          </a:p>
          <a:p>
            <a:r>
              <a:rPr lang="sv-SE" dirty="0"/>
              <a:t>Betyg 4: 4 stycken</a:t>
            </a:r>
          </a:p>
          <a:p>
            <a:endParaRPr lang="sv-SE" dirty="0"/>
          </a:p>
          <a:p>
            <a:r>
              <a:rPr lang="sv-SE" dirty="0"/>
              <a:t>Betyg 5: 9 stycken</a:t>
            </a:r>
          </a:p>
          <a:p>
            <a:r>
              <a:rPr lang="sv-SE" dirty="0"/>
              <a:t>Blir sedda, får bra feedback, peppar, skojar, berömmer, förklarar bra, hjälper mig ute på planen på matcherna </a:t>
            </a:r>
          </a:p>
          <a:p>
            <a:r>
              <a:rPr lang="sv-SE" dirty="0"/>
              <a:t>En som tyckte att dom inte fått lika mycket Feedback/komplimanger som förut och att vissa ledare skrek mycket på matcherna.</a:t>
            </a:r>
          </a:p>
        </p:txBody>
      </p:sp>
    </p:spTree>
    <p:extLst>
      <p:ext uri="{BB962C8B-B14F-4D97-AF65-F5344CB8AC3E}">
        <p14:creationId xmlns:p14="http://schemas.microsoft.com/office/powerpoint/2010/main" val="247588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A4786-0062-4F75-BB6C-806D1CC254DD}"/>
              </a:ext>
            </a:extLst>
          </p:cNvPr>
          <p:cNvSpPr>
            <a:spLocks noGrp="1"/>
          </p:cNvSpPr>
          <p:nvPr>
            <p:ph type="title"/>
          </p:nvPr>
        </p:nvSpPr>
        <p:spPr/>
        <p:txBody>
          <a:bodyPr/>
          <a:lstStyle/>
          <a:p>
            <a:r>
              <a:rPr lang="sv-SE"/>
              <a:t>Vad skulle man vilja göra mer av på träning</a:t>
            </a:r>
            <a:endParaRPr lang="sv-SE" dirty="0"/>
          </a:p>
        </p:txBody>
      </p:sp>
      <p:sp>
        <p:nvSpPr>
          <p:cNvPr id="3" name="Platshållare för innehåll 2">
            <a:extLst>
              <a:ext uri="{FF2B5EF4-FFF2-40B4-BE49-F238E27FC236}">
                <a16:creationId xmlns:a16="http://schemas.microsoft.com/office/drawing/2014/main" id="{EF552622-5492-4E27-8772-45143F3197AD}"/>
              </a:ext>
            </a:extLst>
          </p:cNvPr>
          <p:cNvSpPr>
            <a:spLocks noGrp="1"/>
          </p:cNvSpPr>
          <p:nvPr>
            <p:ph idx="1"/>
          </p:nvPr>
        </p:nvSpPr>
        <p:spPr/>
        <p:txBody>
          <a:bodyPr>
            <a:normAutofit fontScale="77500" lnSpcReduction="20000"/>
          </a:bodyPr>
          <a:lstStyle/>
          <a:p>
            <a:pPr marL="0" indent="0">
              <a:buNone/>
            </a:pPr>
            <a:endParaRPr lang="sv-SE"/>
          </a:p>
          <a:p>
            <a:pPr marL="0" indent="0">
              <a:buNone/>
            </a:pPr>
            <a:r>
              <a:rPr lang="sv-SE"/>
              <a:t>Spela mer på träningen</a:t>
            </a:r>
          </a:p>
          <a:p>
            <a:pPr marL="0" indent="0">
              <a:buNone/>
            </a:pPr>
            <a:r>
              <a:rPr lang="sv-SE"/>
              <a:t>Skott och straffar</a:t>
            </a:r>
          </a:p>
          <a:p>
            <a:pPr marL="0" indent="0">
              <a:buNone/>
            </a:pPr>
            <a:r>
              <a:rPr lang="sv-SE"/>
              <a:t>Träffas i omklädningsrummet före och efter träning</a:t>
            </a:r>
          </a:p>
          <a:p>
            <a:pPr marL="0" indent="0">
              <a:buNone/>
            </a:pPr>
            <a:r>
              <a:rPr lang="sv-SE"/>
              <a:t>Öva på matchsituationer</a:t>
            </a:r>
          </a:p>
          <a:p>
            <a:pPr marL="0" indent="0">
              <a:buNone/>
            </a:pPr>
            <a:r>
              <a:rPr lang="sv-SE"/>
              <a:t>Mera varierande övningar</a:t>
            </a:r>
          </a:p>
          <a:p>
            <a:pPr marL="0" indent="0">
              <a:buNone/>
            </a:pPr>
            <a:r>
              <a:rPr lang="sv-SE"/>
              <a:t>Lyssna bättre på tränarna</a:t>
            </a:r>
          </a:p>
          <a:p>
            <a:pPr marL="0" indent="0">
              <a:buNone/>
            </a:pPr>
            <a:r>
              <a:rPr lang="sv-SE"/>
              <a:t>Få bort slamset på träningarna</a:t>
            </a:r>
          </a:p>
          <a:p>
            <a:pPr marL="0" indent="0">
              <a:buNone/>
            </a:pPr>
            <a:r>
              <a:rPr lang="sv-SE"/>
              <a:t>Mer fokuserat på träningarna</a:t>
            </a:r>
          </a:p>
          <a:p>
            <a:pPr marL="0" indent="0">
              <a:buNone/>
            </a:pPr>
            <a:r>
              <a:rPr lang="sv-SE"/>
              <a:t>Träna på min position</a:t>
            </a:r>
          </a:p>
          <a:p>
            <a:pPr marL="0" indent="0">
              <a:buNone/>
            </a:pPr>
            <a:r>
              <a:rPr lang="sv-SE"/>
              <a:t>Mer fasta lag/grupper så att vi blir mer samspelta. </a:t>
            </a:r>
          </a:p>
          <a:p>
            <a:pPr marL="0" indent="0">
              <a:buNone/>
            </a:pPr>
            <a:r>
              <a:rPr lang="sv-SE"/>
              <a:t>Mera lekar</a:t>
            </a:r>
          </a:p>
          <a:p>
            <a:pPr marL="0" indent="0">
              <a:buNone/>
            </a:pPr>
            <a:endParaRPr lang="sv-SE" dirty="0"/>
          </a:p>
        </p:txBody>
      </p:sp>
      <p:pic>
        <p:nvPicPr>
          <p:cNvPr id="4098" name="Picture 2">
            <a:extLst>
              <a:ext uri="{FF2B5EF4-FFF2-40B4-BE49-F238E27FC236}">
                <a16:creationId xmlns:a16="http://schemas.microsoft.com/office/drawing/2014/main" id="{BBC58F4B-1DD2-4D50-AA4F-1E84F533C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388" y="1825624"/>
            <a:ext cx="4207412" cy="46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9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26FFC-AA77-46DE-815B-365F79146C3D}"/>
              </a:ext>
            </a:extLst>
          </p:cNvPr>
          <p:cNvSpPr>
            <a:spLocks noGrp="1"/>
          </p:cNvSpPr>
          <p:nvPr>
            <p:ph type="title"/>
          </p:nvPr>
        </p:nvSpPr>
        <p:spPr/>
        <p:txBody>
          <a:bodyPr/>
          <a:lstStyle/>
          <a:p>
            <a:r>
              <a:rPr lang="sv-SE" dirty="0"/>
              <a:t>Vad skulle man vilja göra mer utanför planen</a:t>
            </a:r>
          </a:p>
        </p:txBody>
      </p:sp>
      <p:sp>
        <p:nvSpPr>
          <p:cNvPr id="3" name="Platshållare för innehåll 2">
            <a:extLst>
              <a:ext uri="{FF2B5EF4-FFF2-40B4-BE49-F238E27FC236}">
                <a16:creationId xmlns:a16="http://schemas.microsoft.com/office/drawing/2014/main" id="{19606E83-FBC7-4336-98B2-79D4682F4485}"/>
              </a:ext>
            </a:extLst>
          </p:cNvPr>
          <p:cNvSpPr>
            <a:spLocks noGrp="1"/>
          </p:cNvSpPr>
          <p:nvPr>
            <p:ph idx="1"/>
          </p:nvPr>
        </p:nvSpPr>
        <p:spPr/>
        <p:txBody>
          <a:bodyPr/>
          <a:lstStyle/>
          <a:p>
            <a:r>
              <a:rPr lang="sv-SE" dirty="0"/>
              <a:t>Gå på spa</a:t>
            </a:r>
          </a:p>
          <a:p>
            <a:r>
              <a:rPr lang="sv-SE" dirty="0"/>
              <a:t>Träningsweekend/ träningsläger</a:t>
            </a:r>
          </a:p>
          <a:p>
            <a:r>
              <a:rPr lang="sv-SE" dirty="0"/>
              <a:t>En Kick-off</a:t>
            </a:r>
          </a:p>
          <a:p>
            <a:r>
              <a:rPr lang="sv-SE" dirty="0"/>
              <a:t>Åka på fler cuper</a:t>
            </a:r>
          </a:p>
          <a:p>
            <a:r>
              <a:rPr lang="sv-SE" dirty="0" err="1"/>
              <a:t>Swimrun</a:t>
            </a:r>
            <a:r>
              <a:rPr lang="sv-SE" dirty="0"/>
              <a:t> eller andra lagtävlingar</a:t>
            </a:r>
          </a:p>
          <a:p>
            <a:r>
              <a:rPr lang="sv-SE" dirty="0"/>
              <a:t>Ta med högtalaren till matcher</a:t>
            </a:r>
          </a:p>
          <a:p>
            <a:endParaRPr lang="sv-SE" dirty="0"/>
          </a:p>
        </p:txBody>
      </p:sp>
      <p:pic>
        <p:nvPicPr>
          <p:cNvPr id="3074" name="Picture 2">
            <a:extLst>
              <a:ext uri="{FF2B5EF4-FFF2-40B4-BE49-F238E27FC236}">
                <a16:creationId xmlns:a16="http://schemas.microsoft.com/office/drawing/2014/main" id="{65C78D1C-1ECB-4740-9E35-34B2277E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93034"/>
            <a:ext cx="5509846" cy="418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2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2226DA-61E2-46BE-99D5-8D2AB019FF3B}"/>
              </a:ext>
            </a:extLst>
          </p:cNvPr>
          <p:cNvSpPr>
            <a:spLocks noGrp="1"/>
          </p:cNvSpPr>
          <p:nvPr>
            <p:ph type="title"/>
          </p:nvPr>
        </p:nvSpPr>
        <p:spPr/>
        <p:txBody>
          <a:bodyPr/>
          <a:lstStyle/>
          <a:p>
            <a:r>
              <a:rPr lang="sv-SE" dirty="0"/>
              <a:t>Tränarnas önskemål för säsongen</a:t>
            </a:r>
          </a:p>
        </p:txBody>
      </p:sp>
      <p:sp>
        <p:nvSpPr>
          <p:cNvPr id="3" name="Platshållare för innehåll 2">
            <a:extLst>
              <a:ext uri="{FF2B5EF4-FFF2-40B4-BE49-F238E27FC236}">
                <a16:creationId xmlns:a16="http://schemas.microsoft.com/office/drawing/2014/main" id="{0C9C2F7D-AC9D-4A16-8752-CBDC68783206}"/>
              </a:ext>
            </a:extLst>
          </p:cNvPr>
          <p:cNvSpPr>
            <a:spLocks noGrp="1"/>
          </p:cNvSpPr>
          <p:nvPr>
            <p:ph idx="1"/>
          </p:nvPr>
        </p:nvSpPr>
        <p:spPr/>
        <p:txBody>
          <a:bodyPr>
            <a:normAutofit/>
          </a:bodyPr>
          <a:lstStyle/>
          <a:p>
            <a:pPr algn="just"/>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Önskemål tränarstab: </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Andreas N, Andreas T, </a:t>
            </a:r>
            <a:r>
              <a:rPr lang="sv-SE" sz="2400" dirty="0" err="1">
                <a:effectLst/>
                <a:latin typeface="Times New Roman" panose="02020603050405020304" pitchFamily="18" charset="0"/>
                <a:ea typeface="Calibri" panose="020F0502020204030204" pitchFamily="34" charset="0"/>
                <a:cs typeface="Times New Roman" panose="02020603050405020304" pitchFamily="18" charset="0"/>
              </a:rPr>
              <a:t>Challan</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Fredrik, Robert, Lina lagledare/hjälptränare, sedan att ha en förälder som kan hjälpa till vid vissa träningar och matcher vid behov.</a:t>
            </a:r>
          </a:p>
          <a:p>
            <a:pPr algn="just"/>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Vi har ett önskemål att spela i två serier.</a:t>
            </a:r>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sv-SE" sz="2400" dirty="0">
                <a:effectLst/>
                <a:latin typeface="Times New Roman" panose="02020603050405020304" pitchFamily="18" charset="0"/>
                <a:ea typeface="Calibri" panose="020F0502020204030204" pitchFamily="34" charset="0"/>
                <a:cs typeface="Times New Roman" panose="02020603050405020304" pitchFamily="18" charset="0"/>
              </a:rPr>
              <a:t>11-manna för F07</a:t>
            </a:r>
          </a:p>
          <a:p>
            <a:pPr algn="just"/>
            <a:r>
              <a:rPr lang="sv-SE" sz="2400" dirty="0">
                <a:effectLst/>
                <a:latin typeface="Times New Roman" panose="02020603050405020304" pitchFamily="18" charset="0"/>
                <a:ea typeface="Calibri" panose="020F0502020204030204" pitchFamily="34" charset="0"/>
                <a:cs typeface="Times New Roman" panose="02020603050405020304" pitchFamily="18" charset="0"/>
              </a:rPr>
              <a:t>Lilla 9-manna</a:t>
            </a:r>
          </a:p>
          <a:p>
            <a:pPr algn="just"/>
            <a:r>
              <a:rPr lang="sv-SE" sz="1800" dirty="0">
                <a:solidFill>
                  <a:srgbClr val="1F1F1F"/>
                </a:solidFill>
                <a:effectLst/>
                <a:latin typeface="Stag Sans"/>
                <a:ea typeface="Calibri" panose="020F0502020204030204" pitchFamily="34" charset="0"/>
                <a:cs typeface="Times New Roman" panose="02020603050405020304" pitchFamily="18" charset="0"/>
              </a:rPr>
              <a:t>Kalla alla till lika många matcher , där alla turas om att starta matcherna och får lika mycket speltid. Om man inte byter ut sig själv eller på grund av skada/sjukdom. Genom att vi vill anmäla två lag kommer alla att bli kallad till minst en match i veckan. Ingen behöver stå över.</a:t>
            </a:r>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Träningar</a:t>
            </a:r>
          </a:p>
          <a:p>
            <a:pPr algn="just"/>
            <a:r>
              <a:rPr lang="sv-SE" dirty="0"/>
              <a:t>Nivåindelning/nivåanpassning</a:t>
            </a:r>
          </a:p>
          <a:p>
            <a:endParaRPr lang="sv-SE" dirty="0"/>
          </a:p>
        </p:txBody>
      </p:sp>
    </p:spTree>
    <p:extLst>
      <p:ext uri="{BB962C8B-B14F-4D97-AF65-F5344CB8AC3E}">
        <p14:creationId xmlns:p14="http://schemas.microsoft.com/office/powerpoint/2010/main" val="97593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08F34-1A53-465C-8D52-37B2C4734DEF}"/>
              </a:ext>
            </a:extLst>
          </p:cNvPr>
          <p:cNvSpPr>
            <a:spLocks noGrp="1"/>
          </p:cNvSpPr>
          <p:nvPr>
            <p:ph type="title"/>
          </p:nvPr>
        </p:nvSpPr>
        <p:spPr/>
        <p:txBody>
          <a:bodyPr/>
          <a:lstStyle/>
          <a:p>
            <a:r>
              <a:rPr lang="sv-SE" dirty="0"/>
              <a:t>Vad har vi att förhålla oss till vid träning</a:t>
            </a:r>
          </a:p>
        </p:txBody>
      </p:sp>
      <p:sp>
        <p:nvSpPr>
          <p:cNvPr id="3" name="Platshållare för innehåll 2">
            <a:extLst>
              <a:ext uri="{FF2B5EF4-FFF2-40B4-BE49-F238E27FC236}">
                <a16:creationId xmlns:a16="http://schemas.microsoft.com/office/drawing/2014/main" id="{AA9F9ADD-8F3A-4BAA-8DAB-468E427069B0}"/>
              </a:ext>
            </a:extLst>
          </p:cNvPr>
          <p:cNvSpPr>
            <a:spLocks noGrp="1"/>
          </p:cNvSpPr>
          <p:nvPr>
            <p:ph idx="1"/>
          </p:nvPr>
        </p:nvSpPr>
        <p:spPr/>
        <p:txBody>
          <a:bodyPr>
            <a:normAutofit lnSpcReduction="10000"/>
          </a:bodyPr>
          <a:lstStyle/>
          <a:p>
            <a:r>
              <a:rPr lang="sv-SE" dirty="0"/>
              <a:t>Svenskafotbollsförbundets utbildningsplan för ungdomar</a:t>
            </a:r>
          </a:p>
          <a:p>
            <a:r>
              <a:rPr lang="sv-SE" dirty="0"/>
              <a:t>Riktlinjerna i Fotbollens spela, lek och lär</a:t>
            </a:r>
          </a:p>
          <a:p>
            <a:r>
              <a:rPr lang="sv-SE" dirty="0"/>
              <a:t>Utbildningsplanen för spelare födda -07 (Förbundets)</a:t>
            </a:r>
          </a:p>
          <a:p>
            <a:endParaRPr lang="sv-SE" sz="1800" b="1" i="1" dirty="0">
              <a:solidFill>
                <a:srgbClr val="1F1F1F"/>
              </a:solidFill>
              <a:effectLst/>
              <a:latin typeface="Stag Sans"/>
              <a:ea typeface="Calibri" panose="020F0502020204030204" pitchFamily="34" charset="0"/>
              <a:cs typeface="Times New Roman" panose="02020603050405020304" pitchFamily="18" charset="0"/>
            </a:endParaRPr>
          </a:p>
          <a:p>
            <a:pPr marL="0" indent="0">
              <a:buNone/>
            </a:pPr>
            <a:r>
              <a:rPr lang="sv-SE" sz="1800" b="1" i="1" dirty="0">
                <a:solidFill>
                  <a:srgbClr val="1F1F1F"/>
                </a:solidFill>
                <a:effectLst/>
                <a:latin typeface="Stag Sans"/>
                <a:ea typeface="Calibri" panose="020F0502020204030204" pitchFamily="34" charset="0"/>
                <a:cs typeface="Times New Roman" panose="02020603050405020304" pitchFamily="18" charset="0"/>
              </a:rPr>
              <a:t>” I ungdomsfotbollen blir motiven till att spela fotboll mer och mer individuella. Successivt förändras en del spelares drivkraft till att alltmer handla om utveckling och att bli så bra som möjligt, medan andra motiveras mer av kompisarna och aktiviteten. För att fotbollen ska fortsätta att vara attraktiv för alla ungdomar behöver verksamheten anpassas efter varje spelares motiv och intresse. Detta innebär att föreningar behöver erbjuda flexibla lösningar där till exempel antal träningar per vecka kan variera mellan olika individer”</a:t>
            </a:r>
            <a:r>
              <a:rPr lang="sv-SE" sz="1800" dirty="0">
                <a:solidFill>
                  <a:srgbClr val="1F1F1F"/>
                </a:solidFill>
                <a:effectLst/>
                <a:latin typeface="Stag Sans"/>
                <a:ea typeface="Calibri" panose="020F0502020204030204" pitchFamily="34" charset="0"/>
                <a:cs typeface="Times New Roman" panose="02020603050405020304" pitchFamily="18" charset="0"/>
              </a:rPr>
              <a:t> </a:t>
            </a:r>
          </a:p>
          <a:p>
            <a:pPr marL="0" indent="0">
              <a:buNone/>
            </a:pPr>
            <a:r>
              <a:rPr lang="sv-SE" sz="1800" b="1" dirty="0">
                <a:solidFill>
                  <a:srgbClr val="1F1F1F"/>
                </a:solidFill>
                <a:latin typeface="Stag Sans"/>
                <a:ea typeface="Calibri" panose="020F0502020204030204" pitchFamily="34" charset="0"/>
                <a:cs typeface="Times New Roman" panose="02020603050405020304" pitchFamily="18" charset="0"/>
              </a:rPr>
              <a:t>Föreningens ungdomsverksamhet</a:t>
            </a:r>
            <a:r>
              <a:rPr lang="sv-SE" sz="1800" b="1" dirty="0">
                <a:solidFill>
                  <a:srgbClr val="1F1F1F"/>
                </a:solidFill>
                <a:effectLst/>
                <a:latin typeface="Stag Sans"/>
                <a:ea typeface="Calibri" panose="020F0502020204030204" pitchFamily="34" charset="0"/>
                <a:cs typeface="Times New Roman" panose="02020603050405020304" pitchFamily="18" charset="0"/>
              </a:rPr>
              <a:t> ska anpassas efter </a:t>
            </a:r>
            <a:r>
              <a:rPr lang="sv-SE" sz="1800" b="1" u="sng" dirty="0">
                <a:solidFill>
                  <a:srgbClr val="1F1F1F"/>
                </a:solidFill>
                <a:effectLst/>
                <a:latin typeface="Stag Sans"/>
                <a:ea typeface="Calibri" panose="020F0502020204030204" pitchFamily="34" charset="0"/>
                <a:cs typeface="Times New Roman" panose="02020603050405020304" pitchFamily="18" charset="0"/>
              </a:rPr>
              <a:t>varje spelares</a:t>
            </a:r>
            <a:r>
              <a:rPr lang="sv-SE" sz="1800" b="1" dirty="0">
                <a:solidFill>
                  <a:srgbClr val="1F1F1F"/>
                </a:solidFill>
                <a:effectLst/>
                <a:latin typeface="Stag Sans"/>
                <a:ea typeface="Calibri" panose="020F0502020204030204" pitchFamily="34" charset="0"/>
                <a:cs typeface="Times New Roman" panose="02020603050405020304" pitchFamily="18" charset="0"/>
              </a:rPr>
              <a:t> motiv och intresse och att det ställer krav på föreningar att erbjuda flexibla lösningar  för att kunna erbjuda detta för varje individ? </a:t>
            </a:r>
          </a:p>
          <a:p>
            <a:pPr marL="0" indent="0">
              <a:buNone/>
            </a:pPr>
            <a:r>
              <a:rPr lang="sv-SE" dirty="0"/>
              <a:t>SVFF</a:t>
            </a:r>
          </a:p>
          <a:p>
            <a:pPr marL="0" indent="0">
              <a:buNone/>
            </a:pPr>
            <a:endParaRPr lang="sv-SE" dirty="0"/>
          </a:p>
        </p:txBody>
      </p:sp>
    </p:spTree>
    <p:extLst>
      <p:ext uri="{BB962C8B-B14F-4D97-AF65-F5344CB8AC3E}">
        <p14:creationId xmlns:p14="http://schemas.microsoft.com/office/powerpoint/2010/main" val="237777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00E81-4E61-43DE-8F16-F1EA880EE211}"/>
              </a:ext>
            </a:extLst>
          </p:cNvPr>
          <p:cNvSpPr>
            <a:spLocks noGrp="1"/>
          </p:cNvSpPr>
          <p:nvPr>
            <p:ph type="title"/>
          </p:nvPr>
        </p:nvSpPr>
        <p:spPr/>
        <p:txBody>
          <a:bodyPr/>
          <a:lstStyle/>
          <a:p>
            <a:r>
              <a:rPr lang="sv-SE" dirty="0"/>
              <a:t>Träningar</a:t>
            </a:r>
          </a:p>
        </p:txBody>
      </p:sp>
      <p:sp>
        <p:nvSpPr>
          <p:cNvPr id="3" name="Platshållare för innehåll 2">
            <a:extLst>
              <a:ext uri="{FF2B5EF4-FFF2-40B4-BE49-F238E27FC236}">
                <a16:creationId xmlns:a16="http://schemas.microsoft.com/office/drawing/2014/main" id="{BF4AA8D1-EF9E-404B-BD42-E7135A3A53F2}"/>
              </a:ext>
            </a:extLst>
          </p:cNvPr>
          <p:cNvSpPr>
            <a:spLocks noGrp="1"/>
          </p:cNvSpPr>
          <p:nvPr>
            <p:ph idx="1"/>
          </p:nvPr>
        </p:nvSpPr>
        <p:spPr/>
        <p:txBody>
          <a:bodyPr/>
          <a:lstStyle/>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Vi önskar att träna 2 gånger i veckan fram till mars, sedan att öka träningsmängden till 3 ggr i veckan plus en match i veckan. Vi ser att det är flera spelare som inte har några idrotter förutom fotboll och för att dom ska kunna få möjligheten att utöva idrott året runt, behöver vi komma igång med träningen. </a:t>
            </a:r>
          </a:p>
          <a:p>
            <a:r>
              <a:rPr lang="sv-SE" sz="2400" dirty="0">
                <a:effectLst/>
                <a:latin typeface="Times New Roman" panose="02020603050405020304" pitchFamily="18" charset="0"/>
                <a:ea typeface="Calibri" panose="020F0502020204030204" pitchFamily="34" charset="0"/>
                <a:cs typeface="Times New Roman" panose="02020603050405020304" pitchFamily="18" charset="0"/>
              </a:rPr>
              <a:t>Vi tränar tillsammans där träningarna kommer att nivåanpassa/ nivåindelning. (Vad det innebär kan ni se nedan) Vi kommer att fortsätta jobba i stationsform på träningarna, för att undvika långa köer och att spelaren ska få röra bollen så mycket som möjligt. Vi kommer även lägga in mycket mer teori och spelsystem, vilken roll man har på planen och vad som förväntas av mig som spelare på träning och match. </a:t>
            </a:r>
          </a:p>
          <a:p>
            <a:endParaRPr lang="sv-SE" sz="2400" dirty="0">
              <a:latin typeface="Times New Roman" panose="02020603050405020304" pitchFamily="18" charset="0"/>
              <a:ea typeface="Calibri" panose="020F0502020204030204" pitchFamily="34" charset="0"/>
              <a:cs typeface="Times New Roman" panose="02020603050405020304" pitchFamily="18" charset="0"/>
            </a:endParaRPr>
          </a:p>
          <a:p>
            <a:endParaRPr lang="sv-SE"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0507632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1384</Words>
  <Application>Microsoft Office PowerPoint</Application>
  <PresentationFormat>Bredbild</PresentationFormat>
  <Paragraphs>106</Paragraphs>
  <Slides>15</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Calibri Light</vt:lpstr>
      <vt:lpstr>Stag Sans</vt:lpstr>
      <vt:lpstr>Times New Roman</vt:lpstr>
      <vt:lpstr>Office-tema</vt:lpstr>
      <vt:lpstr>PowerPoint-presentation</vt:lpstr>
      <vt:lpstr>Säsongsenkäten</vt:lpstr>
      <vt:lpstr>Lagkänsla och sammanhållning</vt:lpstr>
      <vt:lpstr>Upplever du att du blir sedd på match/träning av tränare</vt:lpstr>
      <vt:lpstr>Vad skulle man vilja göra mer av på träning</vt:lpstr>
      <vt:lpstr>Vad skulle man vilja göra mer utanför planen</vt:lpstr>
      <vt:lpstr>Tränarnas önskemål för säsongen</vt:lpstr>
      <vt:lpstr>Vad har vi att förhålla oss till vid träning</vt:lpstr>
      <vt:lpstr>Träningar</vt:lpstr>
      <vt:lpstr>Tränarnas önskemål för säsongen</vt:lpstr>
      <vt:lpstr>Vad menas med nivåanpassning?</vt:lpstr>
      <vt:lpstr>Vad menas med nivåanpassning</vt:lpstr>
      <vt:lpstr>Vad en förälder hade skrivit på enkäten</vt:lpstr>
      <vt:lpstr>Den viktigaste frågan</vt:lpstr>
      <vt:lpstr>Summering av mötet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Hägglunds fotboll</dc:title>
  <dc:creator>Robert Lif</dc:creator>
  <cp:lastModifiedBy>Robert Lif</cp:lastModifiedBy>
  <cp:revision>39</cp:revision>
  <dcterms:created xsi:type="dcterms:W3CDTF">2021-12-10T09:41:56Z</dcterms:created>
  <dcterms:modified xsi:type="dcterms:W3CDTF">2022-02-19T09:26:25Z</dcterms:modified>
</cp:coreProperties>
</file>