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2" r:id="rId4"/>
    <p:sldId id="263" r:id="rId5"/>
    <p:sldId id="261" r:id="rId6"/>
    <p:sldId id="264" r:id="rId7"/>
    <p:sldId id="265" r:id="rId8"/>
    <p:sldId id="267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8"/>
    <p:restoredTop sz="92603"/>
  </p:normalViewPr>
  <p:slideViewPr>
    <p:cSldViewPr snapToGrid="0" snapToObjects="1">
      <p:cViewPr varScale="1">
        <p:scale>
          <a:sx n="92" d="100"/>
          <a:sy n="92" d="100"/>
        </p:scale>
        <p:origin x="4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8F4E512B-4097-6B45-8C64-2C54FB142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xmlns="" id="{9E214762-EAA5-C34D-8CB9-120C4F470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8972CEBD-D90C-8A42-A9D1-003D11239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9EB7-7721-DB45-9A68-013D431719B6}" type="datetimeFigureOut">
              <a:rPr lang="sv-SE" smtClean="0"/>
              <a:t>2020-01-21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A99E9FFF-7ABE-C24B-B04A-A705EE7D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7344C3C3-3B62-6349-989A-9C71834AF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20E93-27A6-AF4B-B56E-446BE85774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742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6A2D02D6-56D6-CE4C-9182-6C0BD97A2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xmlns="" id="{FC848186-8631-8E4B-8981-93EB32A1C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E66C6103-1D58-D141-8BAB-F7218C53A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9EB7-7721-DB45-9A68-013D431719B6}" type="datetimeFigureOut">
              <a:rPr lang="sv-SE" smtClean="0"/>
              <a:t>2020-01-21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EE6D524B-17E9-7E43-BB6E-86A529268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78F4F7ED-E828-1546-9600-066F7192F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20E93-27A6-AF4B-B56E-446BE85774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5109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xmlns="" id="{1CF2CE5F-BEAC-4B42-B286-2DFD66288B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xmlns="" id="{4768B28C-7CED-2A44-98E0-1BD888312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4C398D59-7445-D047-ADB2-F3AE6EF99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9EB7-7721-DB45-9A68-013D431719B6}" type="datetimeFigureOut">
              <a:rPr lang="sv-SE" smtClean="0"/>
              <a:t>2020-01-21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6398AEA9-386E-F142-BC85-3F16F8C2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0CB5624A-FB26-FD45-8F2C-8A301B7C5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20E93-27A6-AF4B-B56E-446BE85774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748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A1CD030E-C431-9B4D-BF8F-EA4D07408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3C7FA3B1-3185-0D4B-A0DF-B34A00B1E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32E54196-89B4-8B47-95C1-04D5634BD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9EB7-7721-DB45-9A68-013D431719B6}" type="datetimeFigureOut">
              <a:rPr lang="sv-SE" smtClean="0"/>
              <a:t>2020-01-21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B7D65AC9-8006-7644-9D99-D64EFF67D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9F37D532-C900-DF49-97E3-D2294A4EC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20E93-27A6-AF4B-B56E-446BE85774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7193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0747E3B5-44A1-3B4F-BA54-130C5BF74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4CB7035B-876E-5341-A5AB-5AC73393F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579BA71C-0DDF-0B4C-947D-6DF411EDD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9EB7-7721-DB45-9A68-013D431719B6}" type="datetimeFigureOut">
              <a:rPr lang="sv-SE" smtClean="0"/>
              <a:t>2020-01-21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B0CE7FD0-7E74-4842-A557-6BC1B693D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0884CCE2-73AA-3149-B822-B716007AE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20E93-27A6-AF4B-B56E-446BE85774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626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1C4C9027-E537-BB4A-AB0B-6A6546FB4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44C38902-ACCC-3F4E-B683-E0E663827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C75D9C2E-0195-EB47-B31D-FB690612B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xmlns="" id="{5A167F47-7D0B-D34F-99FF-3F463617C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9EB7-7721-DB45-9A68-013D431719B6}" type="datetimeFigureOut">
              <a:rPr lang="sv-SE" smtClean="0"/>
              <a:t>2020-01-21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xmlns="" id="{78A425CC-5DFE-C44D-A208-322E062A4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xmlns="" id="{D477B1C2-51B6-2C45-BE33-6FD2B741B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20E93-27A6-AF4B-B56E-446BE85774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51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1AAC6CD6-7B0B-C541-BF84-76282C09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E7EF5014-1737-C647-8E1A-8FDA231DD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0C7B1CCC-1969-7D4D-B681-2AB5355ED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xmlns="" id="{33281433-8FA7-CB43-A49D-850E49C44E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xmlns="" id="{A6591D8A-44AE-5547-91A3-AA3D6059E2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xmlns="" id="{27AFCA9E-31F9-5047-BD91-EDFD99288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9EB7-7721-DB45-9A68-013D431719B6}" type="datetimeFigureOut">
              <a:rPr lang="sv-SE" smtClean="0"/>
              <a:t>2020-01-21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xmlns="" id="{972665F9-A619-DE46-AEDF-1E39B9D03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xmlns="" id="{340D6CA2-C800-BC40-BC9E-EFBDB9FB0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20E93-27A6-AF4B-B56E-446BE85774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5490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185F67D7-F5DA-FE46-818F-5DDBC3978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xmlns="" id="{595A6CDE-C705-0B43-81EF-B91A82497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9EB7-7721-DB45-9A68-013D431719B6}" type="datetimeFigureOut">
              <a:rPr lang="sv-SE" smtClean="0"/>
              <a:t>2020-01-21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xmlns="" id="{9B3C5C3A-84AD-5C4E-B6E3-97C569B52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xmlns="" id="{78FCE145-A602-DA40-9972-D53EFC73C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20E93-27A6-AF4B-B56E-446BE85774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688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xmlns="" id="{E38BDD11-CA22-8C46-B5AC-BA8872667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9EB7-7721-DB45-9A68-013D431719B6}" type="datetimeFigureOut">
              <a:rPr lang="sv-SE" smtClean="0"/>
              <a:t>2020-01-21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xmlns="" id="{B793D41F-4C27-EA4B-AB62-AFB3F96D8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xmlns="" id="{D0EAF842-E59F-664D-BA78-E07024DAF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20E93-27A6-AF4B-B56E-446BE85774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8305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571D1E2D-43F1-2C43-9052-A8AD5A988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0B101827-4F6B-BC41-B177-5AB63209A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xmlns="" id="{106DE92D-8F73-F94A-BDF6-A8B608B89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xmlns="" id="{2223BBF3-709E-9842-B250-DF7180A7A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9EB7-7721-DB45-9A68-013D431719B6}" type="datetimeFigureOut">
              <a:rPr lang="sv-SE" smtClean="0"/>
              <a:t>2020-01-21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xmlns="" id="{11277BF2-B773-1C4E-8187-1AA0BA718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xmlns="" id="{D140A322-A579-C042-B9C1-8C0F0C05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20E93-27A6-AF4B-B56E-446BE85774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6689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B2F48902-A266-254F-80A4-8345D04E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xmlns="" id="{4A15D8AD-0C86-7641-925B-F001175394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xmlns="" id="{4BBB955A-68E5-8B42-9D9E-5CAFE4AE1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xmlns="" id="{AEAB2C2E-97A6-9D43-A3AF-ADF9750CB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9EB7-7721-DB45-9A68-013D431719B6}" type="datetimeFigureOut">
              <a:rPr lang="sv-SE" smtClean="0"/>
              <a:t>2020-01-21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xmlns="" id="{60FEAEA9-4DD9-B543-B054-E8431C04D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xmlns="" id="{A813EB45-4943-F04B-8F53-559BD522C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20E93-27A6-AF4B-B56E-446BE85774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4667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xmlns="" id="{20504C42-0A02-AD48-97AD-B296E184E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58D2D02E-ACEC-344B-9C2E-BC147CE16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566E16E0-BD5B-6C4B-B401-1E53D2F36D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B9EB7-7721-DB45-9A68-013D431719B6}" type="datetimeFigureOut">
              <a:rPr lang="sv-SE" smtClean="0"/>
              <a:t>2020-01-21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E371C9DF-1F41-BF44-83FC-527B75436D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7BA48112-1BAC-A84E-8088-C4DCEF9E0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20E93-27A6-AF4B-B56E-446BE85774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174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BC9EFE1-D8CB-4668-9980-DB108327A7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CBAE1BD-B8E4-4029-8AA2-C77E4FED98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xmlns="" id="{AE349665-CFEE-4E4C-8ACC-309B9EBE9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882" y="4267832"/>
            <a:ext cx="4805996" cy="1884490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sv-SE" sz="2200" dirty="0">
                <a:solidFill>
                  <a:srgbClr val="000000"/>
                </a:solidFill>
                <a:latin typeface="Comic Sans MS" panose="030F0902030302020204" pitchFamily="66" charset="0"/>
              </a:rPr>
              <a:t>-Naturfärgat 2-lags perforerat toalettpapper av returfiber. </a:t>
            </a:r>
            <a:r>
              <a:rPr lang="sv-SE" sz="2200" dirty="0">
                <a:latin typeface="Comic Sans MS" panose="030F0902030302020204" pitchFamily="66" charset="0"/>
              </a:rPr>
              <a:t>31,25 meter/rulle, 9,75 cm bred. </a:t>
            </a:r>
            <a:br>
              <a:rPr lang="sv-SE" sz="2200" dirty="0">
                <a:latin typeface="Comic Sans MS" panose="030F0902030302020204" pitchFamily="66" charset="0"/>
              </a:rPr>
            </a:br>
            <a:r>
              <a:rPr lang="sv-SE" sz="2200" dirty="0">
                <a:latin typeface="Comic Sans MS" panose="030F0902030302020204" pitchFamily="66" charset="0"/>
              </a:rPr>
              <a:t>-</a:t>
            </a:r>
            <a:r>
              <a:rPr lang="en-US" sz="2200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Miljömärkt med </a:t>
            </a:r>
            <a:r>
              <a:rPr lang="en-US" sz="2200" dirty="0">
                <a:solidFill>
                  <a:srgbClr val="FF0000"/>
                </a:solidFill>
                <a:latin typeface="Comic Sans MS" panose="030F0902030302020204" pitchFamily="66" charset="0"/>
              </a:rPr>
              <a:t>EU Ecolabel</a:t>
            </a:r>
            <a:br>
              <a:rPr lang="en-US" sz="2200" dirty="0">
                <a:solidFill>
                  <a:srgbClr val="FF0000"/>
                </a:solidFill>
                <a:latin typeface="Comic Sans MS" panose="030F0902030302020204" pitchFamily="66" charset="0"/>
              </a:rPr>
            </a:br>
            <a:r>
              <a:rPr lang="en-US" sz="2200" dirty="0">
                <a:solidFill>
                  <a:srgbClr val="FF0000"/>
                </a:solidFill>
                <a:latin typeface="Comic Sans MS" panose="030F0902030302020204" pitchFamily="66" charset="0"/>
              </a:rPr>
              <a:t/>
            </a:r>
            <a:br>
              <a:rPr lang="en-US" sz="2200" dirty="0">
                <a:solidFill>
                  <a:srgbClr val="FF0000"/>
                </a:solidFill>
                <a:latin typeface="Comic Sans MS" panose="030F0902030302020204" pitchFamily="66" charset="0"/>
              </a:rPr>
            </a:br>
            <a:r>
              <a:rPr lang="en-US" sz="2200" dirty="0">
                <a:latin typeface="Comic Sans MS" panose="030F0902030302020204" pitchFamily="66" charset="0"/>
              </a:rPr>
              <a:t>-</a:t>
            </a:r>
            <a:r>
              <a:rPr lang="en-US" sz="2200" b="1" dirty="0">
                <a:latin typeface="Comic Sans MS" charset="0"/>
                <a:ea typeface="Comic Sans MS" charset="0"/>
                <a:cs typeface="Comic Sans MS" charset="0"/>
              </a:rPr>
              <a:t>Vårt pris: 250 Kr </a:t>
            </a:r>
            <a:r>
              <a:rPr lang="en-US" sz="2000" b="1" dirty="0">
                <a:latin typeface="Comic Sans MS" charset="0"/>
                <a:ea typeface="Comic Sans MS" charset="0"/>
                <a:cs typeface="Comic Sans MS" charset="0"/>
              </a:rPr>
              <a:t>(ord.utpris:319 Kr</a:t>
            </a:r>
            <a:r>
              <a:rPr lang="en-US" sz="1800" b="1" dirty="0">
                <a:latin typeface="Comic Sans MS" charset="0"/>
                <a:ea typeface="Comic Sans MS" charset="0"/>
                <a:cs typeface="Comic Sans MS" charset="0"/>
              </a:rPr>
              <a:t/>
            </a:r>
            <a:br>
              <a:rPr lang="en-US" sz="1800" b="1" dirty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en-US" sz="1800" b="1" dirty="0">
                <a:latin typeface="Comic Sans MS" charset="0"/>
                <a:ea typeface="Comic Sans MS" charset="0"/>
                <a:cs typeface="Comic Sans MS" charset="0"/>
              </a:rPr>
              <a:t/>
            </a:r>
            <a:br>
              <a:rPr lang="en-US" sz="1800" b="1" dirty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en-US" sz="1800" dirty="0">
                <a:latin typeface="Bradley Hand" charset="0"/>
                <a:ea typeface="Bradley Hand" charset="0"/>
                <a:cs typeface="Bradley Hand" charset="0"/>
              </a:rPr>
              <a:t>I samarbete med: </a:t>
            </a:r>
            <a:r>
              <a:rPr lang="en-US" sz="2200" dirty="0">
                <a:solidFill>
                  <a:srgbClr val="FF0000"/>
                </a:solidFill>
                <a:latin typeface="Bradley Hand" pitchFamily="2" charset="77"/>
                <a:ea typeface="Bradley Hand" charset="0"/>
                <a:cs typeface="Bradley Hand" charset="0"/>
              </a:rPr>
              <a:t>Hygienshoppen.se </a:t>
            </a:r>
            <a:r>
              <a:rPr lang="en-US" sz="1800" dirty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/>
            </a:r>
            <a:br>
              <a:rPr lang="en-US" sz="1800" dirty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</a:br>
            <a:r>
              <a:rPr lang="en-US" sz="1800" b="1" dirty="0">
                <a:latin typeface="Comic Sans MS" charset="0"/>
                <a:ea typeface="Comic Sans MS" charset="0"/>
                <a:cs typeface="Comic Sans MS" charset="0"/>
              </a:rPr>
              <a:t/>
            </a:r>
            <a:br>
              <a:rPr lang="en-US" sz="1800" b="1" dirty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en-US" sz="1800" dirty="0">
                <a:solidFill>
                  <a:srgbClr val="FF0000"/>
                </a:solidFill>
                <a:latin typeface="Comic Sans MS" panose="030F0902030302020204" pitchFamily="66" charset="0"/>
              </a:rPr>
              <a:t/>
            </a:r>
            <a:br>
              <a:rPr lang="en-US" sz="1800" dirty="0">
                <a:solidFill>
                  <a:srgbClr val="FF0000"/>
                </a:solidFill>
                <a:latin typeface="Comic Sans MS" panose="030F0902030302020204" pitchFamily="66" charset="0"/>
              </a:rPr>
            </a:br>
            <a:endParaRPr lang="sv-SE" sz="1800" dirty="0">
              <a:solidFill>
                <a:srgbClr val="0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xmlns="" id="{4F3FBEFD-ACB4-1F4B-9949-76EA5EC43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6186" y="3428999"/>
            <a:ext cx="4805691" cy="838831"/>
          </a:xfrm>
        </p:spPr>
        <p:txBody>
          <a:bodyPr anchor="b">
            <a:normAutofit fontScale="77500" lnSpcReduction="20000"/>
          </a:bodyPr>
          <a:lstStyle/>
          <a:p>
            <a:pPr algn="l"/>
            <a:r>
              <a:rPr lang="sv-SE" sz="3600" dirty="0">
                <a:solidFill>
                  <a:srgbClr val="000000"/>
                </a:solidFill>
                <a:latin typeface="Comic Sans MS" panose="030F0902030302020204" pitchFamily="66" charset="0"/>
              </a:rPr>
              <a:t>Toalettpapper Nature bal</a:t>
            </a:r>
          </a:p>
          <a:p>
            <a:pPr algn="l"/>
            <a:r>
              <a:rPr lang="sv-SE" sz="2600" dirty="0">
                <a:solidFill>
                  <a:srgbClr val="000000"/>
                </a:solidFill>
                <a:latin typeface="Comic Sans MS" panose="030F0902030302020204" pitchFamily="66" charset="0"/>
              </a:rPr>
              <a:t>56 rullar/bal</a:t>
            </a:r>
          </a:p>
          <a:p>
            <a:pPr algn="l"/>
            <a:endParaRPr lang="sv-SE" sz="1800" dirty="0">
              <a:solidFill>
                <a:srgbClr val="000000"/>
              </a:solidFill>
            </a:endParaRPr>
          </a:p>
        </p:txBody>
      </p:sp>
      <p:sp>
        <p:nvSpPr>
          <p:cNvPr id="22" name="Freeform 49">
            <a:extLst>
              <a:ext uri="{FF2B5EF4-FFF2-40B4-BE49-F238E27FC236}">
                <a16:creationId xmlns:a16="http://schemas.microsoft.com/office/drawing/2014/main" xmlns="" id="{77DA6D33-2D62-458C-BF5D-DBF612FD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xmlns="" id="{E28ADA4B-8CA6-5F44-93B1-000FE8EDD5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r="13101" b="1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492237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D2B783EE-0239-4717-BBEA-8C9EAC61C8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Comic Sans MS" panose="030F0902030302020204" pitchFamily="66" charset="0"/>
              </a:rPr>
              <a:t>Toalettpapper…..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092194" cy="4351338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buClr>
                <a:srgbClr val="A65272"/>
              </a:buClr>
            </a:pPr>
            <a:r>
              <a:rPr lang="en-US" sz="2200" dirty="0">
                <a:latin typeface="Comic Sans MS" panose="030F0902030302020204" pitchFamily="66" charset="0"/>
              </a:rPr>
              <a:t>Toalettpapper Classic vitt papper- 64 rullar/bal Storlek: 34,3 meter per rulle 2-lags Det är hela 2 195 meter per bal Miljömärkt med EU Ecolabel </a:t>
            </a:r>
          </a:p>
          <a:p>
            <a:pPr>
              <a:buClr>
                <a:srgbClr val="A65272"/>
              </a:buClr>
            </a:pPr>
            <a:r>
              <a:rPr lang="en-US" sz="2200" b="1" dirty="0">
                <a:latin typeface="Comic Sans MS" panose="030F0902030302020204" pitchFamily="66" charset="0"/>
              </a:rPr>
              <a:t>Vårt pris: 300 kr </a:t>
            </a:r>
            <a:r>
              <a:rPr lang="en-US" sz="1900" b="1" dirty="0">
                <a:latin typeface="Comic Sans MS" panose="030F0902030302020204" pitchFamily="66" charset="0"/>
              </a:rPr>
              <a:t>(ord. utpris:399 kr)</a:t>
            </a:r>
          </a:p>
          <a:p>
            <a:pPr>
              <a:buClr>
                <a:srgbClr val="A65272"/>
              </a:buClr>
            </a:pPr>
            <a:r>
              <a:rPr lang="en-US" sz="2200" dirty="0">
                <a:latin typeface="Comic Sans MS" panose="030F0902030302020204" pitchFamily="66" charset="0"/>
              </a:rPr>
              <a:t>Toalettpapper Excellent är vårt Premium papper </a:t>
            </a:r>
            <a:r>
              <a:rPr lang="en-US" sz="2200" u="sng" dirty="0">
                <a:latin typeface="Comic Sans MS" panose="030F0902030302020204" pitchFamily="66" charset="0"/>
              </a:rPr>
              <a:t>Ett extra mjukt vitt papper </a:t>
            </a:r>
            <a:r>
              <a:rPr lang="en-US" sz="2200" dirty="0">
                <a:latin typeface="Comic Sans MS" panose="030F0902030302020204" pitchFamily="66" charset="0"/>
              </a:rPr>
              <a:t>med 72 rullar/bal Storlek: 34,2 meter per rulle 3-lags Det är hela 2 462 meter per bal </a:t>
            </a:r>
          </a:p>
          <a:p>
            <a:pPr>
              <a:buClr>
                <a:srgbClr val="A65272"/>
              </a:buClr>
            </a:pPr>
            <a:r>
              <a:rPr lang="en-US" sz="2200" dirty="0">
                <a:latin typeface="Comic Sans MS" panose="030F0902030302020204" pitchFamily="66" charset="0"/>
              </a:rPr>
              <a:t>Miljömärkt med EU Ecolabel </a:t>
            </a:r>
          </a:p>
          <a:p>
            <a:pPr>
              <a:buClr>
                <a:srgbClr val="A65272"/>
              </a:buClr>
            </a:pPr>
            <a:r>
              <a:rPr lang="en-US" sz="2200" b="1" dirty="0">
                <a:latin typeface="Comic Sans MS" panose="030F0902030302020204" pitchFamily="66" charset="0"/>
              </a:rPr>
              <a:t>Vårt pris: 500 kr (ord.utpris:599 kr)</a:t>
            </a:r>
          </a:p>
          <a:p>
            <a:pPr>
              <a:buClr>
                <a:srgbClr val="A65272"/>
              </a:buClr>
            </a:pPr>
            <a:r>
              <a:rPr lang="en-US" sz="2200" dirty="0">
                <a:latin typeface="Bradley Hand" pitchFamily="2" charset="77"/>
              </a:rPr>
              <a:t>I samarbete med: </a:t>
            </a:r>
            <a:r>
              <a:rPr lang="en-US" sz="2200" dirty="0">
                <a:solidFill>
                  <a:srgbClr val="FF0000"/>
                </a:solidFill>
                <a:latin typeface="Bradley Hand" pitchFamily="2" charset="77"/>
              </a:rPr>
              <a:t>Hygienshoppen.se </a:t>
            </a:r>
          </a:p>
          <a:p>
            <a:pPr>
              <a:buClr>
                <a:srgbClr val="A65272"/>
              </a:buClr>
            </a:pPr>
            <a:endParaRPr lang="en-US" sz="2200" b="1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/>
          <a:srcRect t="3740" r="1" b="1"/>
          <a:stretch/>
        </p:blipFill>
        <p:spPr>
          <a:xfrm>
            <a:off x="7901259" y="2727729"/>
            <a:ext cx="4290741" cy="4130271"/>
          </a:xfrm>
          <a:custGeom>
            <a:avLst/>
            <a:gdLst>
              <a:gd name="connsiteX0" fmla="*/ 2503809 w 4290741"/>
              <a:gd name="connsiteY0" fmla="*/ 0 h 4130271"/>
              <a:gd name="connsiteX1" fmla="*/ 4198398 w 4290741"/>
              <a:gd name="connsiteY1" fmla="*/ 660580 h 4130271"/>
              <a:gd name="connsiteX2" fmla="*/ 4290741 w 4290741"/>
              <a:gd name="connsiteY2" fmla="*/ 751286 h 4130271"/>
              <a:gd name="connsiteX3" fmla="*/ 4290741 w 4290741"/>
              <a:gd name="connsiteY3" fmla="*/ 4130271 h 4130271"/>
              <a:gd name="connsiteX4" fmla="*/ 604508 w 4290741"/>
              <a:gd name="connsiteY4" fmla="*/ 4130271 h 4130271"/>
              <a:gd name="connsiteX5" fmla="*/ 461940 w 4290741"/>
              <a:gd name="connsiteY5" fmla="*/ 3953232 h 4130271"/>
              <a:gd name="connsiteX6" fmla="*/ 0 w 4290741"/>
              <a:gd name="connsiteY6" fmla="*/ 2503809 h 4130271"/>
              <a:gd name="connsiteX7" fmla="*/ 2503809 w 4290741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7" name="Arc 16">
            <a:extLst>
              <a:ext uri="{FF2B5EF4-FFF2-40B4-BE49-F238E27FC236}">
                <a16:creationId xmlns:a16="http://schemas.microsoft.com/office/drawing/2014/main" xmlns="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xmlns="" id="{9DAE0C6A-185E-EE45-85D5-E9C621EF14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10489" b="4042"/>
          <a:stretch/>
        </p:blipFill>
        <p:spPr>
          <a:xfrm>
            <a:off x="6901257" y="782562"/>
            <a:ext cx="3519312" cy="3007909"/>
          </a:xfrm>
          <a:custGeom>
            <a:avLst/>
            <a:gdLst>
              <a:gd name="connsiteX0" fmla="*/ 519780 w 3519312"/>
              <a:gd name="connsiteY0" fmla="*/ 0 h 3007909"/>
              <a:gd name="connsiteX1" fmla="*/ 2999532 w 3519312"/>
              <a:gd name="connsiteY1" fmla="*/ 0 h 3007909"/>
              <a:gd name="connsiteX2" fmla="*/ 3003921 w 3519312"/>
              <a:gd name="connsiteY2" fmla="*/ 3989 h 3007909"/>
              <a:gd name="connsiteX3" fmla="*/ 3519312 w 3519312"/>
              <a:gd name="connsiteY3" fmla="*/ 1248253 h 3007909"/>
              <a:gd name="connsiteX4" fmla="*/ 1759656 w 3519312"/>
              <a:gd name="connsiteY4" fmla="*/ 3007909 h 3007909"/>
              <a:gd name="connsiteX5" fmla="*/ 0 w 3519312"/>
              <a:gd name="connsiteY5" fmla="*/ 1248253 h 3007909"/>
              <a:gd name="connsiteX6" fmla="*/ 515392 w 3519312"/>
              <a:gd name="connsiteY6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58960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A7EB0113-12CF-C946-A679-BEFE01D44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Hushållspapper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5316583A-5EE0-2B47-844C-0A0D44C05A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000" dirty="0">
                <a:latin typeface="Comic Sans MS" panose="030F0902030302020204" pitchFamily="66" charset="0"/>
              </a:rPr>
              <a:t>Hushållspapper Nature bal</a:t>
            </a:r>
          </a:p>
          <a:p>
            <a:r>
              <a:rPr lang="en-US" sz="2000" dirty="0">
                <a:latin typeface="Comic Sans MS" panose="030F0902030302020204" pitchFamily="66" charset="0"/>
              </a:rPr>
              <a:t> En bal CareNess Natur hushållspapper innehåller totalt 32 rullar. Varje bal innehåller 8 paket. </a:t>
            </a:r>
          </a:p>
          <a:p>
            <a:r>
              <a:rPr lang="en-US" sz="2000" dirty="0">
                <a:latin typeface="Comic Sans MS" panose="030F0902030302020204" pitchFamily="66" charset="0"/>
              </a:rPr>
              <a:t>Pappret som CareNess Natur hushållspapper är gjort på består till 100 procent av returfiber alltså från papper som är återvunnet</a:t>
            </a:r>
            <a:r>
              <a:rPr lang="en-US" sz="2000" dirty="0"/>
              <a:t>. </a:t>
            </a:r>
          </a:p>
          <a:p>
            <a:r>
              <a:rPr lang="en-US" sz="2000" dirty="0">
                <a:solidFill>
                  <a:srgbClr val="FF0000"/>
                </a:solidFill>
                <a:latin typeface="Comic Sans MS" panose="030F0902030302020204" pitchFamily="66" charset="0"/>
              </a:rPr>
              <a:t>Miljömärkt med Svanen.</a:t>
            </a:r>
          </a:p>
          <a:p>
            <a:r>
              <a:rPr lang="en-US" sz="2000" b="1" dirty="0">
                <a:latin typeface="Comic Sans MS" panose="030F0902030302020204" pitchFamily="66" charset="0"/>
              </a:rPr>
              <a:t>Vårt pris:250 kr (ord.utpris:349 kr)</a:t>
            </a:r>
          </a:p>
          <a:p>
            <a:r>
              <a:rPr lang="en-US" sz="1400" dirty="0">
                <a:latin typeface="Bradley Hand" charset="0"/>
                <a:ea typeface="Bradley Hand" charset="0"/>
                <a:cs typeface="Bradley Hand" charset="0"/>
              </a:rPr>
              <a:t>I samarbete med: </a:t>
            </a:r>
            <a:r>
              <a:rPr lang="en-US" sz="2000" dirty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Hygienshoppen.se </a:t>
            </a:r>
          </a:p>
          <a:p>
            <a:endParaRPr lang="en-US" sz="2000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xmlns="" id="{9C758C37-1B07-4F4F-A37F-DCC2C48E55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7945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57897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xmlns="" id="{0D9DB554-A6CE-AD4D-B94F-D6591910C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586409"/>
            <a:ext cx="4977976" cy="147099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sv-SE" sz="3100" dirty="0">
                <a:latin typeface="Comic Sans MS" panose="030F0902030302020204" pitchFamily="66" charset="0"/>
              </a:rPr>
              <a:t/>
            </a:r>
            <a:br>
              <a:rPr lang="sv-SE" sz="3100" dirty="0">
                <a:latin typeface="Comic Sans MS" panose="030F0902030302020204" pitchFamily="66" charset="0"/>
              </a:rPr>
            </a:br>
            <a:r>
              <a:rPr lang="sv-SE" sz="3100" dirty="0">
                <a:latin typeface="Comic Sans MS" panose="030F0902030302020204" pitchFamily="66" charset="0"/>
              </a:rPr>
              <a:t/>
            </a:r>
            <a:br>
              <a:rPr lang="sv-SE" sz="3100" dirty="0">
                <a:latin typeface="Comic Sans MS" panose="030F0902030302020204" pitchFamily="66" charset="0"/>
              </a:rPr>
            </a:br>
            <a:r>
              <a:rPr lang="sv-SE" sz="3100" dirty="0">
                <a:latin typeface="Comic Sans MS" panose="030F0902030302020204" pitchFamily="66" charset="0"/>
              </a:rPr>
              <a:t/>
            </a:r>
            <a:br>
              <a:rPr lang="sv-SE" sz="3100" dirty="0">
                <a:latin typeface="Comic Sans MS" panose="030F0902030302020204" pitchFamily="66" charset="0"/>
              </a:rPr>
            </a:br>
            <a:r>
              <a:rPr lang="sv-SE" sz="3100" dirty="0">
                <a:latin typeface="Comic Sans MS" panose="030F0902030302020204" pitchFamily="66" charset="0"/>
              </a:rPr>
              <a:t>Hushållspapper Excellent bal</a:t>
            </a:r>
            <a:br>
              <a:rPr lang="sv-SE" sz="3100" dirty="0">
                <a:latin typeface="Comic Sans MS" panose="030F0902030302020204" pitchFamily="66" charset="0"/>
              </a:rPr>
            </a:br>
            <a:r>
              <a:rPr lang="sv-SE" sz="3100" dirty="0">
                <a:latin typeface="Comic Sans MS" panose="030F0902030302020204" pitchFamily="66" charset="0"/>
              </a:rPr>
              <a:t>28 rullar/bal</a:t>
            </a:r>
            <a:r>
              <a:rPr lang="sv-SE" i="1" dirty="0"/>
              <a:t/>
            </a:r>
            <a:br>
              <a:rPr lang="sv-SE" i="1" dirty="0"/>
            </a:br>
            <a:r>
              <a:rPr lang="sv-SE" dirty="0"/>
              <a:t/>
            </a:r>
            <a:br>
              <a:rPr lang="sv-SE" dirty="0"/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xmlns="" id="{BB266320-35FE-254F-8B28-F236746798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alphaModFix/>
            <a:extLst/>
          </a:blip>
          <a:srcRect r="4457" b="-1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2F387497-E015-EA40-A952-5BF6F2099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z="2000" dirty="0">
                <a:latin typeface="Comic Sans MS" panose="030F0902030302020204" pitchFamily="66" charset="0"/>
              </a:rPr>
              <a:t>Hushållspapper 2-lags i hel bal av </a:t>
            </a:r>
            <a:r>
              <a:rPr lang="sv-SE" sz="2000" dirty="0" err="1">
                <a:latin typeface="Comic Sans MS" panose="030F0902030302020204" pitchFamily="66" charset="0"/>
              </a:rPr>
              <a:t>Abena</a:t>
            </a:r>
            <a:r>
              <a:rPr lang="sv-SE" sz="2000" dirty="0">
                <a:latin typeface="Comic Sans MS" panose="030F0902030302020204" pitchFamily="66" charset="0"/>
              </a:rPr>
              <a:t> CareNess serie. En bal innehåller 7 förpackningar som innehåller 4 st rullar hushållspapper, totalt 28 rullar hushållspapper.</a:t>
            </a:r>
          </a:p>
          <a:p>
            <a:r>
              <a:rPr lang="sv-SE" sz="2000" dirty="0">
                <a:latin typeface="Comic Sans MS" panose="030F0902030302020204" pitchFamily="66" charset="0"/>
              </a:rPr>
              <a:t> Hushållspappret är </a:t>
            </a:r>
            <a:r>
              <a:rPr lang="sv-SE" sz="2000" dirty="0">
                <a:solidFill>
                  <a:srgbClr val="FF0000"/>
                </a:solidFill>
                <a:latin typeface="Comic Sans MS" panose="030F0902030302020204" pitchFamily="66" charset="0"/>
              </a:rPr>
              <a:t>miljömärkt med Svanen och är av Excellent kvalité. </a:t>
            </a:r>
            <a:r>
              <a:rPr lang="sv-SE" sz="2000" dirty="0">
                <a:latin typeface="Comic Sans MS" panose="030F0902030302020204" pitchFamily="66" charset="0"/>
              </a:rPr>
              <a:t>Gjort av 100 procent nyfiber för höga krav på ett hushållspapper. </a:t>
            </a:r>
          </a:p>
          <a:p>
            <a:r>
              <a:rPr lang="sv-SE" sz="2000" b="1" dirty="0">
                <a:solidFill>
                  <a:srgbClr val="000000"/>
                </a:solidFill>
                <a:latin typeface="Comic Sans MS" panose="030F0902030302020204" pitchFamily="66" charset="0"/>
              </a:rPr>
              <a:t>Vårt pris:300 kr (ord.utpris:399 Kr)</a:t>
            </a:r>
          </a:p>
          <a:p>
            <a:r>
              <a:rPr lang="en-US" sz="1400" dirty="0">
                <a:latin typeface="Bradley Hand" charset="0"/>
                <a:ea typeface="Bradley Hand" charset="0"/>
                <a:cs typeface="Bradley Hand" charset="0"/>
              </a:rPr>
              <a:t>I samarbete med: </a:t>
            </a:r>
            <a:r>
              <a:rPr lang="en-US" sz="2000" dirty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Hygienshoppen.se </a:t>
            </a:r>
          </a:p>
          <a:p>
            <a:endParaRPr lang="en-US" sz="2000" dirty="0">
              <a:solidFill>
                <a:srgbClr val="000000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392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DC829A44-7239-3F4E-A87C-278F5816F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068635"/>
            <a:ext cx="4977976" cy="55601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700" kern="1200" dirty="0">
                <a:solidFill>
                  <a:srgbClr val="000000"/>
                </a:solidFill>
                <a:latin typeface="Comic Sans MS" panose="030F0902030302020204" pitchFamily="66" charset="0"/>
              </a:rPr>
              <a:t>Torkrulle Mini Grite Standard</a:t>
            </a:r>
            <a:r>
              <a:rPr lang="en-US" sz="2400" kern="1200" dirty="0">
                <a:solidFill>
                  <a:srgbClr val="000000"/>
                </a:solidFill>
                <a:latin typeface="Comic Sans MS" panose="030F0902030302020204" pitchFamily="66" charset="0"/>
              </a:rPr>
              <a:t/>
            </a:r>
            <a:br>
              <a:rPr lang="en-US" sz="2400" kern="1200" dirty="0">
                <a:solidFill>
                  <a:srgbClr val="000000"/>
                </a:solidFill>
                <a:latin typeface="Comic Sans MS" panose="030F0902030302020204" pitchFamily="66" charset="0"/>
              </a:rPr>
            </a:br>
            <a:r>
              <a:rPr lang="en-US" sz="2400" kern="1200" dirty="0">
                <a:solidFill>
                  <a:srgbClr val="000000"/>
                </a:solidFill>
                <a:latin typeface="Comic Sans MS" panose="030F0902030302020204" pitchFamily="66" charset="0"/>
              </a:rPr>
              <a:t>	</a:t>
            </a:r>
            <a:r>
              <a:rPr lang="en" sz="2700" dirty="0">
                <a:latin typeface="Comic Sans MS" panose="030F0902030302020204" pitchFamily="66" charset="0"/>
              </a:rPr>
              <a:t>12 st rullar a 120 m</a:t>
            </a:r>
            <a:r>
              <a:rPr lang="en" sz="3200" dirty="0">
                <a:latin typeface="Comic Sans MS" panose="030F0902030302020204" pitchFamily="66" charset="0"/>
              </a:rPr>
              <a:t/>
            </a:r>
            <a:br>
              <a:rPr lang="en" sz="3200" dirty="0">
                <a:latin typeface="Comic Sans MS" panose="030F0902030302020204" pitchFamily="66" charset="0"/>
              </a:rPr>
            </a:br>
            <a:r>
              <a:rPr lang="en-US" sz="31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1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endParaRPr lang="en-US" sz="3100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B83A7CD3-EE21-C141-B549-94B8288E21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672" y="1624652"/>
            <a:ext cx="4977578" cy="44363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z="2200" dirty="0">
                <a:latin typeface="Comic Sans MS" panose="030F0902030302020204" pitchFamily="66" charset="0"/>
              </a:rPr>
              <a:t>Grite professional torkrulles tillverkningsmetod är gjord på ett sådant sätt att spara på naturliga resurser. Papperet är gjort utan kemisk blekning och av utvalda återvunna fibrer. </a:t>
            </a:r>
          </a:p>
          <a:p>
            <a:r>
              <a:rPr lang="sv-SE" sz="2200" dirty="0">
                <a:latin typeface="Comic Sans MS" panose="030F0902030302020204" pitchFamily="66" charset="0"/>
              </a:rPr>
              <a:t> </a:t>
            </a:r>
            <a:r>
              <a:rPr lang="sv-SE" sz="2200" dirty="0">
                <a:solidFill>
                  <a:srgbClr val="FF0000"/>
                </a:solidFill>
                <a:latin typeface="Comic Sans MS" panose="030F0902030302020204" pitchFamily="66" charset="0"/>
              </a:rPr>
              <a:t>Miljömärkt med EU Ecolabel. </a:t>
            </a:r>
          </a:p>
          <a:p>
            <a:r>
              <a:rPr lang="sv-SE" sz="2200" b="1" dirty="0">
                <a:latin typeface="Comic Sans MS" panose="030F0902030302020204" pitchFamily="66" charset="0"/>
              </a:rPr>
              <a:t>Vårt </a:t>
            </a:r>
            <a:r>
              <a:rPr lang="sv-SE" sz="2200" b="1" dirty="0" smtClean="0">
                <a:latin typeface="Comic Sans MS" panose="030F0902030302020204" pitchFamily="66" charset="0"/>
              </a:rPr>
              <a:t>pris:250 </a:t>
            </a:r>
            <a:r>
              <a:rPr lang="sv-SE" sz="2200" b="1" dirty="0">
                <a:latin typeface="Comic Sans MS" panose="030F0902030302020204" pitchFamily="66" charset="0"/>
              </a:rPr>
              <a:t>kr </a:t>
            </a:r>
            <a:r>
              <a:rPr lang="sv-SE" sz="1800" b="1" dirty="0">
                <a:latin typeface="Comic Sans MS" panose="030F0902030302020204" pitchFamily="66" charset="0"/>
              </a:rPr>
              <a:t>(ord.utpris:299 kr</a:t>
            </a:r>
            <a:r>
              <a:rPr lang="sv-SE" sz="2000" dirty="0"/>
              <a:t/>
            </a:r>
            <a:br>
              <a:rPr lang="sv-SE" sz="2000" dirty="0"/>
            </a:br>
            <a:r>
              <a:rPr lang="en-US" sz="1400" dirty="0">
                <a:latin typeface="Bradley Hand" charset="0"/>
                <a:ea typeface="Bradley Hand" charset="0"/>
                <a:cs typeface="Bradley Hand" charset="0"/>
              </a:rPr>
              <a:t>I samarbete med: </a:t>
            </a:r>
            <a:r>
              <a:rPr lang="en-US" sz="2000" dirty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Hygienshoppen.se 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xmlns="" id="{67839DC0-FCD2-2B49-955E-87BC36C66A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/>
            <a:extLst/>
          </a:blip>
          <a:srcRect r="3" b="21105"/>
          <a:stretch/>
        </p:blipFill>
        <p:spPr>
          <a:xfrm>
            <a:off x="7399326" y="3086207"/>
            <a:ext cx="4792674" cy="3781268"/>
          </a:xfrm>
          <a:custGeom>
            <a:avLst/>
            <a:gdLst>
              <a:gd name="connsiteX0" fmla="*/ 2554615 w 4792674"/>
              <a:gd name="connsiteY0" fmla="*/ 0 h 3781268"/>
              <a:gd name="connsiteX1" fmla="*/ 4672942 w 4792674"/>
              <a:gd name="connsiteY1" fmla="*/ 1126306 h 3781268"/>
              <a:gd name="connsiteX2" fmla="*/ 4792674 w 4792674"/>
              <a:gd name="connsiteY2" fmla="*/ 1323391 h 3781268"/>
              <a:gd name="connsiteX3" fmla="*/ 4792674 w 4792674"/>
              <a:gd name="connsiteY3" fmla="*/ 3781268 h 3781268"/>
              <a:gd name="connsiteX4" fmla="*/ 313779 w 4792674"/>
              <a:gd name="connsiteY4" fmla="*/ 3781268 h 3781268"/>
              <a:gd name="connsiteX5" fmla="*/ 308328 w 4792674"/>
              <a:gd name="connsiteY5" fmla="*/ 3772297 h 3781268"/>
              <a:gd name="connsiteX6" fmla="*/ 0 w 4792674"/>
              <a:gd name="connsiteY6" fmla="*/ 2554615 h 3781268"/>
              <a:gd name="connsiteX7" fmla="*/ 2554615 w 4792674"/>
              <a:gd name="connsiteY7" fmla="*/ 0 h 378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2674" h="3781268">
                <a:moveTo>
                  <a:pt x="2554615" y="0"/>
                </a:moveTo>
                <a:cubicBezTo>
                  <a:pt x="3436412" y="0"/>
                  <a:pt x="4213859" y="446774"/>
                  <a:pt x="4672942" y="1126306"/>
                </a:cubicBezTo>
                <a:lnTo>
                  <a:pt x="4792674" y="1323391"/>
                </a:lnTo>
                <a:lnTo>
                  <a:pt x="4792674" y="3781268"/>
                </a:lnTo>
                <a:lnTo>
                  <a:pt x="313779" y="3781268"/>
                </a:lnTo>
                <a:lnTo>
                  <a:pt x="308328" y="3772297"/>
                </a:lnTo>
                <a:cubicBezTo>
                  <a:pt x="111694" y="3410325"/>
                  <a:pt x="0" y="2995514"/>
                  <a:pt x="0" y="2554615"/>
                </a:cubicBezTo>
                <a:cubicBezTo>
                  <a:pt x="0" y="1143740"/>
                  <a:pt x="1143740" y="0"/>
                  <a:pt x="255461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00311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A0E4E09-FC02-4ADC-951A-3FFA90B6FE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objekt 5" descr="En bild som visar tecken, utomhus, himmel&#10;&#10;Automatiskt genererad beskrivning">
            <a:extLst>
              <a:ext uri="{FF2B5EF4-FFF2-40B4-BE49-F238E27FC236}">
                <a16:creationId xmlns:a16="http://schemas.microsoft.com/office/drawing/2014/main" xmlns="" id="{210D98B5-A639-1E41-9A56-66AA0A1068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l="3097" r="3245"/>
          <a:stretch/>
        </p:blipFill>
        <p:spPr>
          <a:xfrm>
            <a:off x="-305" y="-1"/>
            <a:ext cx="6423053" cy="6858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4F266AD-725B-4A9D-B448-4C000F95CB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xmlns="" id="{3BB03CBD-1B7E-D649-B454-8AF7E5407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696" y="3992591"/>
            <a:ext cx="5993295" cy="164459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2700" dirty="0">
                <a:solidFill>
                  <a:srgbClr val="000000"/>
                </a:solidFill>
                <a:latin typeface="Comic Sans MS" panose="030F0902030302020204" pitchFamily="66" charset="0"/>
              </a:rPr>
              <a:t>Stöd Garphyttans Ifs ungdomsfotboll </a:t>
            </a:r>
            <a:br>
              <a:rPr lang="en-US" sz="2700" dirty="0">
                <a:solidFill>
                  <a:srgbClr val="000000"/>
                </a:solidFill>
                <a:latin typeface="Comic Sans MS" panose="030F0902030302020204" pitchFamily="66" charset="0"/>
              </a:rPr>
            </a:br>
            <a:r>
              <a:rPr lang="en-US" sz="2700" dirty="0">
                <a:solidFill>
                  <a:srgbClr val="000000"/>
                </a:solidFill>
                <a:latin typeface="Comic Sans MS" panose="030F0902030302020204" pitchFamily="66" charset="0"/>
              </a:rPr>
              <a:t>genom att köpa toalett/hushållspapper!</a:t>
            </a:r>
            <a:br>
              <a:rPr lang="en-US" sz="2700" dirty="0">
                <a:solidFill>
                  <a:srgbClr val="000000"/>
                </a:solidFill>
                <a:latin typeface="Comic Sans MS" panose="030F0902030302020204" pitchFamily="66" charset="0"/>
              </a:rPr>
            </a:br>
            <a:r>
              <a:rPr lang="en-US" sz="2700" dirty="0">
                <a:solidFill>
                  <a:srgbClr val="000000"/>
                </a:solidFill>
                <a:latin typeface="Comic Sans MS" panose="030F0902030302020204" pitchFamily="66" charset="0"/>
              </a:rPr>
              <a:t/>
            </a:r>
            <a:br>
              <a:rPr lang="en-US" sz="2700" dirty="0">
                <a:solidFill>
                  <a:srgbClr val="000000"/>
                </a:solidFill>
                <a:latin typeface="Comic Sans MS" panose="030F0902030302020204" pitchFamily="66" charset="0"/>
              </a:rPr>
            </a:br>
            <a:r>
              <a:rPr lang="en-US" sz="1400" dirty="0">
                <a:latin typeface="Bradley Hand" charset="0"/>
                <a:ea typeface="Bradley Hand" charset="0"/>
                <a:cs typeface="Bradley Hand" charset="0"/>
              </a:rPr>
              <a:t>I samarbete med: </a:t>
            </a:r>
            <a:r>
              <a:rPr lang="en-US" sz="2000" dirty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Hygienshoppen.se </a:t>
            </a:r>
            <a:br>
              <a:rPr lang="en-US" sz="2000" dirty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</a:br>
            <a:r>
              <a:rPr lang="en-US" sz="2100" dirty="0">
                <a:solidFill>
                  <a:srgbClr val="000000"/>
                </a:solidFill>
              </a:rPr>
              <a:t/>
            </a:r>
            <a:br>
              <a:rPr lang="en-US" sz="2100" dirty="0">
                <a:solidFill>
                  <a:srgbClr val="000000"/>
                </a:solidFill>
              </a:rPr>
            </a:br>
            <a:r>
              <a:rPr lang="en-US" sz="2100" dirty="0">
                <a:solidFill>
                  <a:srgbClr val="000000"/>
                </a:solidFill>
              </a:rPr>
              <a:t/>
            </a:r>
            <a:br>
              <a:rPr lang="en-US" sz="2100" dirty="0">
                <a:solidFill>
                  <a:srgbClr val="000000"/>
                </a:solidFill>
              </a:rPr>
            </a:br>
            <a:endParaRPr lang="en-US" sz="2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250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64039BE5-127B-9744-B899-DB50B1759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xmlns="" id="{286BFD55-D151-754A-BB1C-24E26BFB7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513637"/>
              </p:ext>
            </p:extLst>
          </p:nvPr>
        </p:nvGraphicFramePr>
        <p:xfrm>
          <a:off x="337929" y="365124"/>
          <a:ext cx="11509512" cy="6442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8689">
                  <a:extLst>
                    <a:ext uri="{9D8B030D-6E8A-4147-A177-3AD203B41FA5}">
                      <a16:colId xmlns:a16="http://schemas.microsoft.com/office/drawing/2014/main" xmlns="" val="1153718653"/>
                    </a:ext>
                  </a:extLst>
                </a:gridCol>
                <a:gridCol w="1438689">
                  <a:extLst>
                    <a:ext uri="{9D8B030D-6E8A-4147-A177-3AD203B41FA5}">
                      <a16:colId xmlns:a16="http://schemas.microsoft.com/office/drawing/2014/main" xmlns="" val="3950063846"/>
                    </a:ext>
                  </a:extLst>
                </a:gridCol>
                <a:gridCol w="1438689">
                  <a:extLst>
                    <a:ext uri="{9D8B030D-6E8A-4147-A177-3AD203B41FA5}">
                      <a16:colId xmlns:a16="http://schemas.microsoft.com/office/drawing/2014/main" xmlns="" val="3867195875"/>
                    </a:ext>
                  </a:extLst>
                </a:gridCol>
                <a:gridCol w="1438689">
                  <a:extLst>
                    <a:ext uri="{9D8B030D-6E8A-4147-A177-3AD203B41FA5}">
                      <a16:colId xmlns:a16="http://schemas.microsoft.com/office/drawing/2014/main" xmlns="" val="545946756"/>
                    </a:ext>
                  </a:extLst>
                </a:gridCol>
                <a:gridCol w="1438689">
                  <a:extLst>
                    <a:ext uri="{9D8B030D-6E8A-4147-A177-3AD203B41FA5}">
                      <a16:colId xmlns:a16="http://schemas.microsoft.com/office/drawing/2014/main" xmlns="" val="1539184013"/>
                    </a:ext>
                  </a:extLst>
                </a:gridCol>
                <a:gridCol w="1438689">
                  <a:extLst>
                    <a:ext uri="{9D8B030D-6E8A-4147-A177-3AD203B41FA5}">
                      <a16:colId xmlns:a16="http://schemas.microsoft.com/office/drawing/2014/main" xmlns="" val="747845779"/>
                    </a:ext>
                  </a:extLst>
                </a:gridCol>
                <a:gridCol w="1438689">
                  <a:extLst>
                    <a:ext uri="{9D8B030D-6E8A-4147-A177-3AD203B41FA5}">
                      <a16:colId xmlns:a16="http://schemas.microsoft.com/office/drawing/2014/main" xmlns="" val="796249325"/>
                    </a:ext>
                  </a:extLst>
                </a:gridCol>
                <a:gridCol w="1438689">
                  <a:extLst>
                    <a:ext uri="{9D8B030D-6E8A-4147-A177-3AD203B41FA5}">
                      <a16:colId xmlns:a16="http://schemas.microsoft.com/office/drawing/2014/main" xmlns="" val="825069840"/>
                    </a:ext>
                  </a:extLst>
                </a:gridCol>
              </a:tblGrid>
              <a:tr h="450998">
                <a:tc>
                  <a:txBody>
                    <a:bodyPr/>
                    <a:lstStyle/>
                    <a:p>
                      <a:r>
                        <a:rPr lang="sv-SE" sz="1600" b="0" i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Namn: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b="0" dirty="0">
                          <a:solidFill>
                            <a:srgbClr val="000000"/>
                          </a:solidFill>
                          <a:latin typeface="Comic Sans MS" panose="030F0902030302020204" pitchFamily="66" charset="0"/>
                        </a:rPr>
                        <a:t>Toalettpapper Nature: 250 kr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Toalettpap. Clas:300 kr</a:t>
                      </a:r>
                      <a:endParaRPr lang="sv-SE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Toalettpap.</a:t>
                      </a: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Ex: 500 kr</a:t>
                      </a:r>
                      <a:endParaRPr lang="sv-SE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Hushållspap. Nat:250 kr</a:t>
                      </a:r>
                      <a:endParaRPr lang="sv-SE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Hushållspap.</a:t>
                      </a:r>
                    </a:p>
                    <a:p>
                      <a:r>
                        <a:rPr lang="sv-SE" sz="16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Ex: 300 kr</a:t>
                      </a:r>
                      <a:endParaRPr lang="sv-SE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rgbClr val="000000"/>
                          </a:solidFill>
                          <a:latin typeface="Comic Sans MS" panose="030F0902030302020204" pitchFamily="66" charset="0"/>
                        </a:rPr>
                        <a:t>Torkrulle Mini: 250 kr</a:t>
                      </a:r>
                      <a:endParaRPr lang="sv-SE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b="0" i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Totala summan: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6828467"/>
                  </a:ext>
                </a:extLst>
              </a:tr>
              <a:tr h="450998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41040604"/>
                  </a:ext>
                </a:extLst>
              </a:tr>
              <a:tr h="450998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68090289"/>
                  </a:ext>
                </a:extLst>
              </a:tr>
              <a:tr h="450998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71507452"/>
                  </a:ext>
                </a:extLst>
              </a:tr>
              <a:tr h="450998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2114670"/>
                  </a:ext>
                </a:extLst>
              </a:tr>
              <a:tr h="450998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6060406"/>
                  </a:ext>
                </a:extLst>
              </a:tr>
              <a:tr h="450998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3255990"/>
                  </a:ext>
                </a:extLst>
              </a:tr>
              <a:tr h="450998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7396983"/>
                  </a:ext>
                </a:extLst>
              </a:tr>
              <a:tr h="450998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1585574"/>
                  </a:ext>
                </a:extLst>
              </a:tr>
              <a:tr h="450998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0610971"/>
                  </a:ext>
                </a:extLst>
              </a:tr>
              <a:tr h="450998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9130470"/>
                  </a:ext>
                </a:extLst>
              </a:tr>
              <a:tr h="450998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0721815"/>
                  </a:ext>
                </a:extLst>
              </a:tr>
              <a:tr h="450998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9755606"/>
                  </a:ext>
                </a:extLst>
              </a:tr>
              <a:tr h="450998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6159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93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64039BE5-127B-9744-B899-DB50B1759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xmlns="" id="{286BFD55-D151-754A-BB1C-24E26BFB7B44}"/>
              </a:ext>
            </a:extLst>
          </p:cNvPr>
          <p:cNvGraphicFramePr>
            <a:graphicFrameLocks noGrp="1"/>
          </p:cNvGraphicFramePr>
          <p:nvPr/>
        </p:nvGraphicFramePr>
        <p:xfrm>
          <a:off x="337929" y="365124"/>
          <a:ext cx="11509512" cy="6442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8689">
                  <a:extLst>
                    <a:ext uri="{9D8B030D-6E8A-4147-A177-3AD203B41FA5}">
                      <a16:colId xmlns:a16="http://schemas.microsoft.com/office/drawing/2014/main" xmlns="" val="1153718653"/>
                    </a:ext>
                  </a:extLst>
                </a:gridCol>
                <a:gridCol w="1438689">
                  <a:extLst>
                    <a:ext uri="{9D8B030D-6E8A-4147-A177-3AD203B41FA5}">
                      <a16:colId xmlns:a16="http://schemas.microsoft.com/office/drawing/2014/main" xmlns="" val="3950063846"/>
                    </a:ext>
                  </a:extLst>
                </a:gridCol>
                <a:gridCol w="1438689">
                  <a:extLst>
                    <a:ext uri="{9D8B030D-6E8A-4147-A177-3AD203B41FA5}">
                      <a16:colId xmlns:a16="http://schemas.microsoft.com/office/drawing/2014/main" xmlns="" val="3867195875"/>
                    </a:ext>
                  </a:extLst>
                </a:gridCol>
                <a:gridCol w="1438689">
                  <a:extLst>
                    <a:ext uri="{9D8B030D-6E8A-4147-A177-3AD203B41FA5}">
                      <a16:colId xmlns:a16="http://schemas.microsoft.com/office/drawing/2014/main" xmlns="" val="545946756"/>
                    </a:ext>
                  </a:extLst>
                </a:gridCol>
                <a:gridCol w="1438689">
                  <a:extLst>
                    <a:ext uri="{9D8B030D-6E8A-4147-A177-3AD203B41FA5}">
                      <a16:colId xmlns:a16="http://schemas.microsoft.com/office/drawing/2014/main" xmlns="" val="1539184013"/>
                    </a:ext>
                  </a:extLst>
                </a:gridCol>
                <a:gridCol w="1438689">
                  <a:extLst>
                    <a:ext uri="{9D8B030D-6E8A-4147-A177-3AD203B41FA5}">
                      <a16:colId xmlns:a16="http://schemas.microsoft.com/office/drawing/2014/main" xmlns="" val="747845779"/>
                    </a:ext>
                  </a:extLst>
                </a:gridCol>
                <a:gridCol w="1438689">
                  <a:extLst>
                    <a:ext uri="{9D8B030D-6E8A-4147-A177-3AD203B41FA5}">
                      <a16:colId xmlns:a16="http://schemas.microsoft.com/office/drawing/2014/main" xmlns="" val="796249325"/>
                    </a:ext>
                  </a:extLst>
                </a:gridCol>
                <a:gridCol w="1438689">
                  <a:extLst>
                    <a:ext uri="{9D8B030D-6E8A-4147-A177-3AD203B41FA5}">
                      <a16:colId xmlns:a16="http://schemas.microsoft.com/office/drawing/2014/main" xmlns="" val="825069840"/>
                    </a:ext>
                  </a:extLst>
                </a:gridCol>
              </a:tblGrid>
              <a:tr h="450998">
                <a:tc>
                  <a:txBody>
                    <a:bodyPr/>
                    <a:lstStyle/>
                    <a:p>
                      <a:r>
                        <a:rPr lang="sv-SE" sz="1600" b="0" i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Namn: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b="0" dirty="0">
                          <a:solidFill>
                            <a:srgbClr val="000000"/>
                          </a:solidFill>
                          <a:latin typeface="Comic Sans MS" panose="030F0902030302020204" pitchFamily="66" charset="0"/>
                        </a:rPr>
                        <a:t>Toalettpapper Nature: 250 kr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Toalettpap. Clas:300 kr</a:t>
                      </a:r>
                      <a:endParaRPr lang="sv-SE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Toalettpap.</a:t>
                      </a: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Ex: 500 kr</a:t>
                      </a:r>
                      <a:endParaRPr lang="sv-SE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Hushållspap. Nat:250 kr</a:t>
                      </a:r>
                      <a:endParaRPr lang="sv-SE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Hushållspap.</a:t>
                      </a:r>
                    </a:p>
                    <a:p>
                      <a:r>
                        <a:rPr lang="sv-SE" sz="16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Ex: 300 kr</a:t>
                      </a:r>
                      <a:endParaRPr lang="sv-SE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rgbClr val="000000"/>
                          </a:solidFill>
                          <a:latin typeface="Comic Sans MS" panose="030F0902030302020204" pitchFamily="66" charset="0"/>
                        </a:rPr>
                        <a:t>Torkrulle Mini: 250 kr</a:t>
                      </a:r>
                      <a:endParaRPr lang="sv-SE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b="0" i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Totala summan: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6828467"/>
                  </a:ext>
                </a:extLst>
              </a:tr>
              <a:tr h="450998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41040604"/>
                  </a:ext>
                </a:extLst>
              </a:tr>
              <a:tr h="450998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68090289"/>
                  </a:ext>
                </a:extLst>
              </a:tr>
              <a:tr h="450998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71507452"/>
                  </a:ext>
                </a:extLst>
              </a:tr>
              <a:tr h="450998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2114670"/>
                  </a:ext>
                </a:extLst>
              </a:tr>
              <a:tr h="450998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6060406"/>
                  </a:ext>
                </a:extLst>
              </a:tr>
              <a:tr h="450998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3255990"/>
                  </a:ext>
                </a:extLst>
              </a:tr>
              <a:tr h="450998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7396983"/>
                  </a:ext>
                </a:extLst>
              </a:tr>
              <a:tr h="450998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1585574"/>
                  </a:ext>
                </a:extLst>
              </a:tr>
              <a:tr h="450998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0610971"/>
                  </a:ext>
                </a:extLst>
              </a:tr>
              <a:tr h="450998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9130470"/>
                  </a:ext>
                </a:extLst>
              </a:tr>
              <a:tr h="450998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0721815"/>
                  </a:ext>
                </a:extLst>
              </a:tr>
              <a:tr h="450998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9755606"/>
                  </a:ext>
                </a:extLst>
              </a:tr>
              <a:tr h="450998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6159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440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332</Words>
  <Application>Microsoft Office PowerPoint</Application>
  <PresentationFormat>Bredbild</PresentationFormat>
  <Paragraphs>47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4" baseType="lpstr">
      <vt:lpstr>Arial</vt:lpstr>
      <vt:lpstr>Bradley Hand</vt:lpstr>
      <vt:lpstr>Calibri</vt:lpstr>
      <vt:lpstr>Calibri Light</vt:lpstr>
      <vt:lpstr>Comic Sans MS</vt:lpstr>
      <vt:lpstr>Office-tema</vt:lpstr>
      <vt:lpstr>-Naturfärgat 2-lags perforerat toalettpapper av returfiber. 31,25 meter/rulle, 9,75 cm bred.  -Miljömärkt med EU Ecolabel  -Vårt pris: 250 Kr (ord.utpris:319 Kr  I samarbete med: Hygienshoppen.se    </vt:lpstr>
      <vt:lpstr>Toalettpapper…..</vt:lpstr>
      <vt:lpstr>Hushållspapper</vt:lpstr>
      <vt:lpstr>   Hushållspapper Excellent bal 28 rullar/bal  </vt:lpstr>
      <vt:lpstr>Torkrulle Mini Grite Standard  12 st rullar a 120 m  </vt:lpstr>
      <vt:lpstr>Stöd Garphyttans Ifs ungdomsfotboll  genom att köpa toalett/hushållspapper!  I samarbete med: Hygienshoppen.se    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-Naturfärgat 2-lags perforerat toalettpapper av returfiber. 31,25 meter/rulle, 9,75 cm bred.  -Miljömärkt med EU Ecolabel  -Vårt pris: 250 Kr (ord.utpris:319 Kr  I samarbete med: Hygienshoppen.se</dc:title>
  <dc:creator>Lena Karlsson</dc:creator>
  <cp:lastModifiedBy>Jon Fredborg</cp:lastModifiedBy>
  <cp:revision>3</cp:revision>
  <dcterms:created xsi:type="dcterms:W3CDTF">2020-01-17T08:30:58Z</dcterms:created>
  <dcterms:modified xsi:type="dcterms:W3CDTF">2020-01-21T11:02:01Z</dcterms:modified>
</cp:coreProperties>
</file>