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4"/>
  </p:notesMasterIdLst>
  <p:handoutMasterIdLst>
    <p:handoutMasterId r:id="rId15"/>
  </p:handoutMasterIdLst>
  <p:sldIdLst>
    <p:sldId id="260" r:id="rId2"/>
    <p:sldId id="263" r:id="rId3"/>
    <p:sldId id="262" r:id="rId4"/>
    <p:sldId id="264" r:id="rId5"/>
    <p:sldId id="258" r:id="rId6"/>
    <p:sldId id="261" r:id="rId7"/>
    <p:sldId id="265" r:id="rId8"/>
    <p:sldId id="266" r:id="rId9"/>
    <p:sldId id="267" r:id="rId10"/>
    <p:sldId id="268" r:id="rId11"/>
    <p:sldId id="269" r:id="rId12"/>
    <p:sldId id="270" r:id="rId13"/>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9E0000"/>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4F99E-3512-4999-810B-5894CB70A582}" v="132" dt="2023-12-11T16:49:29.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59" d="100"/>
          <a:sy n="59" d="100"/>
        </p:scale>
        <p:origin x="76" y="6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rtlCol="0"/>
        <a:lstStyle/>
        <a:p>
          <a:pPr rtl="0"/>
          <a:endParaRPr lang="en-US"/>
        </a:p>
      </dgm:t>
    </dgm:pt>
    <dgm:pt modelId="{DC13AB6D-DEA2-4CBB-AC69-1EF1A6AD1512}">
      <dgm:prSet custT="1"/>
      <dgm:spPr/>
      <dgm:t>
        <a:bodyPr rtlCol="0"/>
        <a:lstStyle/>
        <a:p>
          <a:pPr rtl="0">
            <a:defRPr cap="all"/>
          </a:pPr>
          <a:r>
            <a:rPr lang="sv-SE" sz="1600" dirty="0"/>
            <a:t>ACCTEPTERA DIG SJÄLV FÖR DEN DU ÄR</a:t>
          </a:r>
        </a:p>
        <a:p>
          <a:pPr rtl="0">
            <a:defRPr cap="all"/>
          </a:pPr>
          <a:r>
            <a:rPr lang="sv-SE" sz="1600" dirty="0"/>
            <a:t>(d</a:t>
          </a:r>
          <a:r>
            <a:rPr lang="sv-SE" sz="1600" cap="none" baseline="0" dirty="0"/>
            <a:t>u har det du har och det ska du göra det BÄSTA av)</a:t>
          </a:r>
          <a:endParaRPr lang="sv-se" sz="1600" dirty="0"/>
        </a:p>
      </dgm:t>
    </dgm:pt>
    <dgm:pt modelId="{2C752582-D9FF-4E04-A92F-827DB4BB5C48}" type="parTrans" cxnId="{4B888393-351D-4489-90C9-5A68061AB236}">
      <dgm:prSet/>
      <dgm:spPr/>
      <dgm:t>
        <a:bodyPr rtlCol="0"/>
        <a:lstStyle/>
        <a:p>
          <a:pPr rtl="0"/>
          <a:endParaRPr lang="en-US"/>
        </a:p>
      </dgm:t>
    </dgm:pt>
    <dgm:pt modelId="{9C64CC83-643C-4E12-8F97-BC19DC031190}" type="sibTrans" cxnId="{4B888393-351D-4489-90C9-5A68061AB236}">
      <dgm:prSet phldrT="01" phldr="0"/>
      <dgm:spPr/>
      <dgm:t>
        <a:bodyPr rtlCol="0"/>
        <a:lstStyle/>
        <a:p>
          <a:pPr rtl="0"/>
          <a:r>
            <a:rPr lang="sv-se"/>
            <a:t>01</a:t>
          </a:r>
          <a:endParaRPr lang="sv-se" dirty="0"/>
        </a:p>
      </dgm:t>
    </dgm:pt>
    <dgm:pt modelId="{C91EF402-8800-4F0D-AA46-9762438C131C}">
      <dgm:prSet custT="1"/>
      <dgm:spPr/>
      <dgm:t>
        <a:bodyPr rtlCol="0" anchor="b"/>
        <a:lstStyle/>
        <a:p>
          <a:pPr rtl="0">
            <a:defRPr cap="all"/>
          </a:pPr>
          <a:r>
            <a:rPr lang="sv-SE" sz="1600" dirty="0"/>
            <a:t>Acceptera intentionen att prestera på toppen av din förmåga</a:t>
          </a:r>
        </a:p>
        <a:p>
          <a:pPr rtl="0">
            <a:defRPr cap="all"/>
          </a:pPr>
          <a:r>
            <a:rPr lang="sv-SE" sz="1600" dirty="0"/>
            <a:t>(</a:t>
          </a:r>
          <a:r>
            <a:rPr lang="sv-SE" sz="1600" cap="none" baseline="0" dirty="0"/>
            <a:t>Lära dig att bli MEDVETEN OM &amp; NYFIKET NÄRVARA I tanke och känslovandringar </a:t>
          </a:r>
          <a:r>
            <a:rPr lang="sv-SE" sz="1600" b="1" u="sng" cap="none" baseline="0" dirty="0"/>
            <a:t>utan att värdera dem </a:t>
          </a:r>
          <a:r>
            <a:rPr lang="sv-SE" sz="1600" b="0" u="none" cap="none" baseline="0" dirty="0"/>
            <a:t>, samt STÄNGA NED  ”AUTOPILOTENS” UNDVIKANDEBETEENDE</a:t>
          </a:r>
          <a:endParaRPr lang="sv-se" sz="1600" b="0" u="none" dirty="0"/>
        </a:p>
      </dgm:t>
    </dgm:pt>
    <dgm:pt modelId="{864A39D2-A31D-488E-8FDA-978E9BD8799E}" type="parTrans" cxnId="{7AD9B3FA-935F-4E86-B74E-FD4D4E0E1E57}">
      <dgm:prSet/>
      <dgm:spPr/>
      <dgm:t>
        <a:bodyPr/>
        <a:lstStyle/>
        <a:p>
          <a:endParaRPr lang="sv-SE"/>
        </a:p>
      </dgm:t>
    </dgm:pt>
    <dgm:pt modelId="{17581F08-AB49-4948-9E03-7B42F9DC882F}" type="sibTrans" cxnId="{7AD9B3FA-935F-4E86-B74E-FD4D4E0E1E57}">
      <dgm:prSet phldrT="02" phldr="0"/>
      <dgm:spPr/>
      <dgm:t>
        <a:bodyPr/>
        <a:lstStyle/>
        <a:p>
          <a:r>
            <a:rPr lang="sv-SE"/>
            <a:t>02</a:t>
          </a:r>
          <a:endParaRPr lang="sv-SE" dirty="0"/>
        </a:p>
      </dgm:t>
    </dgm:pt>
    <dgm:pt modelId="{2BADEB0B-3C99-4644-815C-C4B65DAFBBDA}">
      <dgm:prSet custT="1"/>
      <dgm:spPr/>
      <dgm:t>
        <a:bodyPr lIns="324000" rtlCol="0" anchor="b"/>
        <a:lstStyle/>
        <a:p>
          <a:pPr rtl="0">
            <a:defRPr cap="all"/>
          </a:pPr>
          <a:r>
            <a:rPr lang="sv-se" sz="1600" dirty="0"/>
            <a:t>ACCEPTERA NEGATIVA TANKAR, KÄNSLOR OCH DISFUNKTIONELLA BETEENDE (</a:t>
          </a:r>
          <a:r>
            <a:rPr lang="sv-se" sz="1600" cap="none" baseline="0" dirty="0"/>
            <a:t>Stress, Ångest, Nedstämdhet</a:t>
          </a:r>
          <a:r>
            <a:rPr lang="sv-se" sz="1600" dirty="0"/>
            <a:t>)</a:t>
          </a:r>
        </a:p>
        <a:p>
          <a:pPr rtl="0">
            <a:defRPr cap="all"/>
          </a:pPr>
          <a:r>
            <a:rPr lang="sv-SE" sz="1600" dirty="0"/>
            <a:t>(”DET SOM FINNS DÄR, DET FINNS DÄR” –</a:t>
          </a:r>
          <a:r>
            <a:rPr lang="sv-SE" sz="1600" cap="none" baseline="0" dirty="0"/>
            <a:t>du måste närma dig det utan att värdera detta)</a:t>
          </a:r>
          <a:r>
            <a:rPr lang="sv-SE" sz="1600" dirty="0"/>
            <a:t> </a:t>
          </a:r>
          <a:endParaRPr lang="sv-se" sz="1600" dirty="0"/>
        </a:p>
      </dgm:t>
    </dgm:pt>
    <dgm:pt modelId="{390B7B34-0A99-4457-ACE2-E7573E89169F}" type="parTrans" cxnId="{856204DE-DDD7-4B89-AA70-34BDB0FAF19A}">
      <dgm:prSet/>
      <dgm:spPr/>
      <dgm:t>
        <a:bodyPr/>
        <a:lstStyle/>
        <a:p>
          <a:endParaRPr lang="sv-SE"/>
        </a:p>
      </dgm:t>
    </dgm:pt>
    <dgm:pt modelId="{DA3E429B-162A-49E4-9D11-A958E950EAE7}" type="sibTrans" cxnId="{856204DE-DDD7-4B89-AA70-34BDB0FAF19A}">
      <dgm:prSet phldrT="03" phldr="0"/>
      <dgm:spPr/>
      <dgm:t>
        <a:bodyPr/>
        <a:lstStyle/>
        <a:p>
          <a:r>
            <a:rPr lang="sv-SE" dirty="0"/>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custScaleY="79827" custLinFactNeighborX="-59" custLinFactNeighborY="17567"/>
      <dgm:spPr/>
    </dgm:pt>
    <dgm:pt modelId="{BBA91679-4684-4A04-8AEB-03038C78A75C}" type="pres">
      <dgm:prSet presAssocID="{9C64CC83-643C-4E12-8F97-BC19DC031190}" presName="sibTransNodeRect" presStyleLbl="alignNode1" presStyleIdx="0" presStyleCnt="3" custScaleX="38321" custScaleY="85124" custLinFactNeighborX="-59" custLinFactNeighborY="29256">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CDD03EA9-F49C-4B20-8AB8-5BBD4CDCCCE2}" type="pres">
      <dgm:prSet presAssocID="{9C64CC83-643C-4E12-8F97-BC19DC031190}" presName="sibTrans" presStyleCnt="0"/>
      <dgm:spPr/>
    </dgm:pt>
    <dgm:pt modelId="{03B0839E-904F-418C-A65D-36B25388EA45}" type="pres">
      <dgm:prSet presAssocID="{C91EF402-8800-4F0D-AA46-9762438C131C}" presName="compositeNode" presStyleCnt="0">
        <dgm:presLayoutVars>
          <dgm:bulletEnabled val="1"/>
        </dgm:presLayoutVars>
      </dgm:prSet>
      <dgm:spPr/>
    </dgm:pt>
    <dgm:pt modelId="{2D78CBE6-55F6-44C4-99EE-35C16F0D32F9}" type="pres">
      <dgm:prSet presAssocID="{C91EF402-8800-4F0D-AA46-9762438C131C}" presName="bgRect" presStyleLbl="alignNode1" presStyleIdx="1" presStyleCnt="3" custScaleY="80318" custLinFactNeighborX="-34" custLinFactNeighborY="22482"/>
      <dgm:spPr/>
    </dgm:pt>
    <dgm:pt modelId="{F9218349-0D9C-45CF-B42F-AB61C7A1BA4D}" type="pres">
      <dgm:prSet presAssocID="{17581F08-AB49-4948-9E03-7B42F9DC882F}" presName="sibTransNodeRect" presStyleLbl="alignNode1" presStyleIdx="1" presStyleCnt="3" custScaleX="38719" custScaleY="51498" custLinFactNeighborX="-34" custLinFactNeighborY="44760">
        <dgm:presLayoutVars>
          <dgm:chMax val="0"/>
          <dgm:bulletEnabled val="1"/>
        </dgm:presLayoutVars>
      </dgm:prSet>
      <dgm:spPr/>
    </dgm:pt>
    <dgm:pt modelId="{87924851-BB0C-423A-A07C-B4224A53F47D}" type="pres">
      <dgm:prSet presAssocID="{C91EF402-8800-4F0D-AA46-9762438C131C}" presName="nodeRect" presStyleLbl="alignNode1" presStyleIdx="1" presStyleCnt="3">
        <dgm:presLayoutVars>
          <dgm:bulletEnabled val="1"/>
        </dgm:presLayoutVars>
      </dgm:prSet>
      <dgm:spPr/>
    </dgm:pt>
    <dgm:pt modelId="{1034CBE3-01BF-4394-A97A-44BDD50B6479}" type="pres">
      <dgm:prSet presAssocID="{17581F08-AB49-4948-9E03-7B42F9DC882F}" presName="sibTrans" presStyleCnt="0"/>
      <dgm:spPr/>
    </dgm:pt>
    <dgm:pt modelId="{D4F50401-1983-4F5B-8C80-72EDD3AD3CEE}" type="pres">
      <dgm:prSet presAssocID="{2BADEB0B-3C99-4644-815C-C4B65DAFBBDA}" presName="compositeNode" presStyleCnt="0">
        <dgm:presLayoutVars>
          <dgm:bulletEnabled val="1"/>
        </dgm:presLayoutVars>
      </dgm:prSet>
      <dgm:spPr/>
    </dgm:pt>
    <dgm:pt modelId="{96893A21-B112-4335-82B1-928BF7AC3598}" type="pres">
      <dgm:prSet presAssocID="{2BADEB0B-3C99-4644-815C-C4B65DAFBBDA}" presName="bgRect" presStyleLbl="alignNode1" presStyleIdx="2" presStyleCnt="3" custScaleY="81222" custLinFactNeighborX="-10" custLinFactNeighborY="15731"/>
      <dgm:spPr/>
    </dgm:pt>
    <dgm:pt modelId="{F204C7EE-7819-47AB-891F-CEBB41B3C9A2}" type="pres">
      <dgm:prSet presAssocID="{DA3E429B-162A-49E4-9D11-A958E950EAE7}" presName="sibTransNodeRect" presStyleLbl="alignNode1" presStyleIdx="2" presStyleCnt="3" custScaleX="34864" custScaleY="73797" custLinFactNeighborX="629" custLinFactNeighborY="28881">
        <dgm:presLayoutVars>
          <dgm:chMax val="0"/>
          <dgm:bulletEnabled val="1"/>
        </dgm:presLayoutVars>
      </dgm:prSet>
      <dgm:spPr/>
    </dgm:pt>
    <dgm:pt modelId="{9603B834-82D5-44A2-BAA2-BF8291F223B9}" type="pres">
      <dgm:prSet presAssocID="{2BADEB0B-3C99-4644-815C-C4B65DAFBBDA}" presName="nodeRect" presStyleLbl="alignNode1" presStyleIdx="2" presStyleCnt="3">
        <dgm:presLayoutVars>
          <dgm:bulletEnabled val="1"/>
        </dgm:presLayoutVars>
      </dgm:prSet>
      <dgm:spPr/>
    </dgm:pt>
  </dgm:ptLst>
  <dgm:cxnLst>
    <dgm:cxn modelId="{0439566F-A180-439C-8FAE-14E400EF2DCF}" type="presOf" srcId="{8AA20905-3954-474B-A606-562BCA026DC1}" destId="{579698BD-D232-4926-8D7B-29A69B90858B}" srcOrd="0" destOrd="0" presId="urn:microsoft.com/office/officeart/2016/7/layout/LinearBlockProcessNumbered"/>
    <dgm:cxn modelId="{887D0976-0FBD-48A8-A35B-79375FF3749F}" type="presOf" srcId="{2BADEB0B-3C99-4644-815C-C4B65DAFBBDA}" destId="{9603B834-82D5-44A2-BAA2-BF8291F223B9}" srcOrd="1" destOrd="0" presId="urn:microsoft.com/office/officeart/2016/7/layout/LinearBlockProcessNumbered"/>
    <dgm:cxn modelId="{0C7C8187-69F0-41A8-A4A2-7E065E2461E7}" type="presOf" srcId="{C91EF402-8800-4F0D-AA46-9762438C131C}" destId="{87924851-BB0C-423A-A07C-B4224A53F47D}" srcOrd="1"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3B94FCC6-36FF-47B5-A358-352DA03FF0AF}" type="presOf" srcId="{C91EF402-8800-4F0D-AA46-9762438C131C}" destId="{2D78CBE6-55F6-44C4-99EE-35C16F0D32F9}" srcOrd="0" destOrd="0" presId="urn:microsoft.com/office/officeart/2016/7/layout/LinearBlockProcessNumbered"/>
    <dgm:cxn modelId="{714928C7-F07E-48C4-BE9E-4842896AB09C}" type="presOf" srcId="{9C64CC83-643C-4E12-8F97-BC19DC031190}" destId="{BBA91679-4684-4A04-8AEB-03038C78A75C}" srcOrd="0" destOrd="0" presId="urn:microsoft.com/office/officeart/2016/7/layout/LinearBlockProcessNumbered"/>
    <dgm:cxn modelId="{D5B6F3CB-E9A6-49C8-A44A-27D96E06A319}" type="presOf" srcId="{2BADEB0B-3C99-4644-815C-C4B65DAFBBDA}" destId="{96893A21-B112-4335-82B1-928BF7AC3598}" srcOrd="0" destOrd="0" presId="urn:microsoft.com/office/officeart/2016/7/layout/LinearBlockProcessNumbered"/>
    <dgm:cxn modelId="{849215D5-B7FE-4093-AA7D-03D76488040C}" type="presOf" srcId="{DA3E429B-162A-49E4-9D11-A958E950EAE7}" destId="{F204C7EE-7819-47AB-891F-CEBB41B3C9A2}" srcOrd="0" destOrd="0" presId="urn:microsoft.com/office/officeart/2016/7/layout/LinearBlockProcessNumbered"/>
    <dgm:cxn modelId="{856204DE-DDD7-4B89-AA70-34BDB0FAF19A}" srcId="{8AA20905-3954-474B-A606-562BCA026DC1}" destId="{2BADEB0B-3C99-4644-815C-C4B65DAFBBDA}" srcOrd="2" destOrd="0" parTransId="{390B7B34-0A99-4457-ACE2-E7573E89169F}" sibTransId="{DA3E429B-162A-49E4-9D11-A958E950EAE7}"/>
    <dgm:cxn modelId="{C9FB63E2-55EF-4C4A-8255-A61CCE70BF4D}" type="presOf" srcId="{17581F08-AB49-4948-9E03-7B42F9DC882F}" destId="{F9218349-0D9C-45CF-B42F-AB61C7A1BA4D}" srcOrd="0" destOrd="0" presId="urn:microsoft.com/office/officeart/2016/7/layout/LinearBlockProcessNumbered"/>
    <dgm:cxn modelId="{7AD9B3FA-935F-4E86-B74E-FD4D4E0E1E57}" srcId="{8AA20905-3954-474B-A606-562BCA026DC1}" destId="{C91EF402-8800-4F0D-AA46-9762438C131C}" srcOrd="1" destOrd="0" parTransId="{864A39D2-A31D-488E-8FDA-978E9BD8799E}" sibTransId="{17581F08-AB49-4948-9E03-7B42F9DC882F}"/>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B9FCAB7F-0C64-4E8C-AD9F-5D6E4C7A4827}" type="presParOf" srcId="{579698BD-D232-4926-8D7B-29A69B90858B}" destId="{CDD03EA9-F49C-4B20-8AB8-5BBD4CDCCCE2}" srcOrd="1" destOrd="0" presId="urn:microsoft.com/office/officeart/2016/7/layout/LinearBlockProcessNumbered"/>
    <dgm:cxn modelId="{2E1ECB66-7AF7-45A2-8A37-07C0337E2493}" type="presParOf" srcId="{579698BD-D232-4926-8D7B-29A69B90858B}" destId="{03B0839E-904F-418C-A65D-36B25388EA45}" srcOrd="2" destOrd="0" presId="urn:microsoft.com/office/officeart/2016/7/layout/LinearBlockProcessNumbered"/>
    <dgm:cxn modelId="{678659D8-46F9-4B47-B523-D273CC755D59}" type="presParOf" srcId="{03B0839E-904F-418C-A65D-36B25388EA45}" destId="{2D78CBE6-55F6-44C4-99EE-35C16F0D32F9}" srcOrd="0" destOrd="0" presId="urn:microsoft.com/office/officeart/2016/7/layout/LinearBlockProcessNumbered"/>
    <dgm:cxn modelId="{658A32B0-A953-4D31-8399-6D3C6593414B}" type="presParOf" srcId="{03B0839E-904F-418C-A65D-36B25388EA45}" destId="{F9218349-0D9C-45CF-B42F-AB61C7A1BA4D}" srcOrd="1" destOrd="0" presId="urn:microsoft.com/office/officeart/2016/7/layout/LinearBlockProcessNumbered"/>
    <dgm:cxn modelId="{53225236-754B-49F8-91BB-E018897CE94E}" type="presParOf" srcId="{03B0839E-904F-418C-A65D-36B25388EA45}" destId="{87924851-BB0C-423A-A07C-B4224A53F47D}" srcOrd="2" destOrd="0" presId="urn:microsoft.com/office/officeart/2016/7/layout/LinearBlockProcessNumbered"/>
    <dgm:cxn modelId="{729E790C-8BFA-4CA1-98DD-56018933AE00}" type="presParOf" srcId="{579698BD-D232-4926-8D7B-29A69B90858B}" destId="{1034CBE3-01BF-4394-A97A-44BDD50B6479}" srcOrd="3" destOrd="0" presId="urn:microsoft.com/office/officeart/2016/7/layout/LinearBlockProcessNumbered"/>
    <dgm:cxn modelId="{8DB263BD-3D97-40FD-A13A-20D826A75CA2}" type="presParOf" srcId="{579698BD-D232-4926-8D7B-29A69B90858B}" destId="{D4F50401-1983-4F5B-8C80-72EDD3AD3CEE}" srcOrd="4" destOrd="0" presId="urn:microsoft.com/office/officeart/2016/7/layout/LinearBlockProcessNumbered"/>
    <dgm:cxn modelId="{10253062-3B57-4AEA-B327-D5B36ED78159}" type="presParOf" srcId="{D4F50401-1983-4F5B-8C80-72EDD3AD3CEE}" destId="{96893A21-B112-4335-82B1-928BF7AC3598}" srcOrd="0" destOrd="0" presId="urn:microsoft.com/office/officeart/2016/7/layout/LinearBlockProcessNumbered"/>
    <dgm:cxn modelId="{E6DAB3BC-FD59-4E1A-86C2-D74C82B169D3}" type="presParOf" srcId="{D4F50401-1983-4F5B-8C80-72EDD3AD3CEE}" destId="{F204C7EE-7819-47AB-891F-CEBB41B3C9A2}" srcOrd="1" destOrd="0" presId="urn:microsoft.com/office/officeart/2016/7/layout/LinearBlockProcessNumbered"/>
    <dgm:cxn modelId="{2C0D4E5A-D89C-42B6-8EBF-C8562D9A0545}" type="presParOf" srcId="{D4F50401-1983-4F5B-8C80-72EDD3AD3CEE}" destId="{9603B834-82D5-44A2-BAA2-BF8291F223B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0" y="1393232"/>
          <a:ext cx="3275967" cy="3138127"/>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711200" rtl="0">
            <a:lnSpc>
              <a:spcPct val="90000"/>
            </a:lnSpc>
            <a:spcBef>
              <a:spcPct val="0"/>
            </a:spcBef>
            <a:spcAft>
              <a:spcPct val="35000"/>
            </a:spcAft>
            <a:buNone/>
            <a:defRPr cap="all"/>
          </a:pPr>
          <a:r>
            <a:rPr lang="sv-SE" sz="1600" kern="1200" dirty="0"/>
            <a:t>ACCTEPTERA DIG SJÄLV FÖR DEN DU ÄR</a:t>
          </a:r>
        </a:p>
        <a:p>
          <a:pPr marL="0" lvl="0" indent="0" algn="l" defTabSz="711200" rtl="0">
            <a:lnSpc>
              <a:spcPct val="90000"/>
            </a:lnSpc>
            <a:spcBef>
              <a:spcPct val="0"/>
            </a:spcBef>
            <a:spcAft>
              <a:spcPct val="35000"/>
            </a:spcAft>
            <a:buNone/>
            <a:defRPr cap="all"/>
          </a:pPr>
          <a:r>
            <a:rPr lang="sv-SE" sz="1600" kern="1200" dirty="0"/>
            <a:t>(d</a:t>
          </a:r>
          <a:r>
            <a:rPr lang="sv-SE" sz="1600" kern="1200" cap="none" baseline="0" dirty="0"/>
            <a:t>u har det du har och det ska du göra det BÄSTA av)</a:t>
          </a:r>
          <a:endParaRPr lang="sv-se" sz="1600" kern="1200" dirty="0"/>
        </a:p>
      </dsp:txBody>
      <dsp:txXfrm>
        <a:off x="0" y="2648483"/>
        <a:ext cx="3275967" cy="1882876"/>
      </dsp:txXfrm>
    </dsp:sp>
    <dsp:sp modelId="{BBA91679-4684-4A04-8AEB-03038C78A75C}">
      <dsp:nvSpPr>
        <dsp:cNvPr id="0" name=""/>
        <dsp:cNvSpPr/>
      </dsp:nvSpPr>
      <dsp:spPr>
        <a:xfrm>
          <a:off x="1009168" y="1016877"/>
          <a:ext cx="1255383" cy="13385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1511300" rtl="0">
            <a:lnSpc>
              <a:spcPct val="90000"/>
            </a:lnSpc>
            <a:spcBef>
              <a:spcPct val="0"/>
            </a:spcBef>
            <a:spcAft>
              <a:spcPct val="35000"/>
            </a:spcAft>
            <a:buNone/>
          </a:pPr>
          <a:r>
            <a:rPr lang="sv-se" sz="3400" kern="1200"/>
            <a:t>01</a:t>
          </a:r>
          <a:endParaRPr lang="sv-se" sz="3400" kern="1200" dirty="0"/>
        </a:p>
      </dsp:txBody>
      <dsp:txXfrm>
        <a:off x="1009168" y="1016877"/>
        <a:ext cx="1255383" cy="1338544"/>
      </dsp:txXfrm>
    </dsp:sp>
    <dsp:sp modelId="{2D78CBE6-55F6-44C4-99EE-35C16F0D32F9}">
      <dsp:nvSpPr>
        <dsp:cNvPr id="0" name=""/>
        <dsp:cNvSpPr/>
      </dsp:nvSpPr>
      <dsp:spPr>
        <a:xfrm>
          <a:off x="3537739" y="1373930"/>
          <a:ext cx="3275967" cy="3157429"/>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b" anchorCtr="0">
          <a:noAutofit/>
        </a:bodyPr>
        <a:lstStyle/>
        <a:p>
          <a:pPr marL="0" lvl="0" indent="0" algn="l" defTabSz="711200" rtl="0">
            <a:lnSpc>
              <a:spcPct val="90000"/>
            </a:lnSpc>
            <a:spcBef>
              <a:spcPct val="0"/>
            </a:spcBef>
            <a:spcAft>
              <a:spcPct val="35000"/>
            </a:spcAft>
            <a:buNone/>
            <a:defRPr cap="all"/>
          </a:pPr>
          <a:r>
            <a:rPr lang="sv-SE" sz="1600" kern="1200" dirty="0"/>
            <a:t>Acceptera intentionen att prestera på toppen av din förmåga</a:t>
          </a:r>
        </a:p>
        <a:p>
          <a:pPr marL="0" lvl="0" indent="0" algn="l" defTabSz="711200" rtl="0">
            <a:lnSpc>
              <a:spcPct val="90000"/>
            </a:lnSpc>
            <a:spcBef>
              <a:spcPct val="0"/>
            </a:spcBef>
            <a:spcAft>
              <a:spcPct val="35000"/>
            </a:spcAft>
            <a:buNone/>
            <a:defRPr cap="all"/>
          </a:pPr>
          <a:r>
            <a:rPr lang="sv-SE" sz="1600" kern="1200" dirty="0"/>
            <a:t>(</a:t>
          </a:r>
          <a:r>
            <a:rPr lang="sv-SE" sz="1600" kern="1200" cap="none" baseline="0" dirty="0"/>
            <a:t>Lära dig att bli MEDVETEN OM &amp; NYFIKET NÄRVARA I tanke och känslovandringar </a:t>
          </a:r>
          <a:r>
            <a:rPr lang="sv-SE" sz="1600" b="1" u="sng" kern="1200" cap="none" baseline="0" dirty="0"/>
            <a:t>utan att värdera dem </a:t>
          </a:r>
          <a:r>
            <a:rPr lang="sv-SE" sz="1600" b="0" u="none" kern="1200" cap="none" baseline="0" dirty="0"/>
            <a:t>, samt STÄNGA NED  ”AUTOPILOTENS” UNDVIKANDEBETEENDE</a:t>
          </a:r>
          <a:endParaRPr lang="sv-se" sz="1600" b="0" u="none" kern="1200" dirty="0"/>
        </a:p>
      </dsp:txBody>
      <dsp:txXfrm>
        <a:off x="3537739" y="2636902"/>
        <a:ext cx="3275967" cy="1894457"/>
      </dsp:txXfrm>
    </dsp:sp>
    <dsp:sp modelId="{F9218349-0D9C-45CF-B42F-AB61C7A1BA4D}">
      <dsp:nvSpPr>
        <dsp:cNvPr id="0" name=""/>
        <dsp:cNvSpPr/>
      </dsp:nvSpPr>
      <dsp:spPr>
        <a:xfrm>
          <a:off x="4541512" y="1260672"/>
          <a:ext cx="1268421" cy="809787"/>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1511300">
            <a:lnSpc>
              <a:spcPct val="90000"/>
            </a:lnSpc>
            <a:spcBef>
              <a:spcPct val="0"/>
            </a:spcBef>
            <a:spcAft>
              <a:spcPct val="35000"/>
            </a:spcAft>
            <a:buNone/>
          </a:pPr>
          <a:r>
            <a:rPr lang="sv-SE" sz="3400" kern="1200"/>
            <a:t>02</a:t>
          </a:r>
          <a:endParaRPr lang="sv-SE" sz="3400" kern="1200" dirty="0"/>
        </a:p>
      </dsp:txBody>
      <dsp:txXfrm>
        <a:off x="4541512" y="1260672"/>
        <a:ext cx="1268421" cy="809787"/>
      </dsp:txXfrm>
    </dsp:sp>
    <dsp:sp modelId="{96893A21-B112-4335-82B1-928BF7AC3598}">
      <dsp:nvSpPr>
        <dsp:cNvPr id="0" name=""/>
        <dsp:cNvSpPr/>
      </dsp:nvSpPr>
      <dsp:spPr>
        <a:xfrm>
          <a:off x="7076571" y="1338328"/>
          <a:ext cx="3275967" cy="3192967"/>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000" tIns="0" rIns="323593" bIns="330200" numCol="1" spcCol="1270" rtlCol="0" anchor="b" anchorCtr="0">
          <a:noAutofit/>
        </a:bodyPr>
        <a:lstStyle/>
        <a:p>
          <a:pPr marL="0" lvl="0" indent="0" algn="l" defTabSz="711200" rtl="0">
            <a:lnSpc>
              <a:spcPct val="90000"/>
            </a:lnSpc>
            <a:spcBef>
              <a:spcPct val="0"/>
            </a:spcBef>
            <a:spcAft>
              <a:spcPct val="35000"/>
            </a:spcAft>
            <a:buNone/>
            <a:defRPr cap="all"/>
          </a:pPr>
          <a:r>
            <a:rPr lang="sv-se" sz="1600" kern="1200" dirty="0"/>
            <a:t>ACCEPTERA NEGATIVA TANKAR, KÄNSLOR OCH DISFUNKTIONELLA BETEENDE (</a:t>
          </a:r>
          <a:r>
            <a:rPr lang="sv-se" sz="1600" kern="1200" cap="none" baseline="0" dirty="0"/>
            <a:t>Stress, Ångest, Nedstämdhet</a:t>
          </a:r>
          <a:r>
            <a:rPr lang="sv-se" sz="1600" kern="1200" dirty="0"/>
            <a:t>)</a:t>
          </a:r>
        </a:p>
        <a:p>
          <a:pPr marL="0" lvl="0" indent="0" algn="l" defTabSz="711200" rtl="0">
            <a:lnSpc>
              <a:spcPct val="90000"/>
            </a:lnSpc>
            <a:spcBef>
              <a:spcPct val="0"/>
            </a:spcBef>
            <a:spcAft>
              <a:spcPct val="35000"/>
            </a:spcAft>
            <a:buNone/>
            <a:defRPr cap="all"/>
          </a:pPr>
          <a:r>
            <a:rPr lang="sv-SE" sz="1600" kern="1200" dirty="0"/>
            <a:t>(”DET SOM FINNS DÄR, DET FINNS DÄR” –</a:t>
          </a:r>
          <a:r>
            <a:rPr lang="sv-SE" sz="1600" kern="1200" cap="none" baseline="0" dirty="0"/>
            <a:t>du måste närma dig det utan att värdera detta)</a:t>
          </a:r>
          <a:r>
            <a:rPr lang="sv-SE" sz="1600" kern="1200" dirty="0"/>
            <a:t> </a:t>
          </a:r>
          <a:endParaRPr lang="sv-se" sz="1600" kern="1200" dirty="0"/>
        </a:p>
      </dsp:txBody>
      <dsp:txXfrm>
        <a:off x="7076571" y="2615515"/>
        <a:ext cx="3275967" cy="1915780"/>
      </dsp:txXfrm>
    </dsp:sp>
    <dsp:sp modelId="{F204C7EE-7819-47AB-891F-CEBB41B3C9A2}">
      <dsp:nvSpPr>
        <dsp:cNvPr id="0" name=""/>
        <dsp:cNvSpPr/>
      </dsp:nvSpPr>
      <dsp:spPr>
        <a:xfrm>
          <a:off x="8164421" y="1010981"/>
          <a:ext cx="1142133" cy="116043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1511300">
            <a:lnSpc>
              <a:spcPct val="90000"/>
            </a:lnSpc>
            <a:spcBef>
              <a:spcPct val="0"/>
            </a:spcBef>
            <a:spcAft>
              <a:spcPct val="35000"/>
            </a:spcAft>
            <a:buNone/>
          </a:pPr>
          <a:r>
            <a:rPr lang="sv-SE" sz="3400" kern="1200" dirty="0"/>
            <a:t>03</a:t>
          </a:r>
        </a:p>
      </dsp:txBody>
      <dsp:txXfrm>
        <a:off x="8164421" y="1010981"/>
        <a:ext cx="1142133" cy="116043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09EA9E1-B533-4FBB-BCA2-C795588E7D31}" type="datetime1">
              <a:rPr lang="sv-SE" smtClean="0"/>
              <a:t>2023-11-18</a:t>
            </a:fld>
            <a:endParaRPr lang="en-US"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D50D2C2-2C07-4B75-A1D7-C5616672FD97}" type="datetime1">
              <a:rPr lang="sv-SE" smtClean="0"/>
              <a:t>2023-11-18</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a:t>Klicka för att redigera format för bakgrundstext</a:t>
            </a:r>
            <a:endParaRPr lang="en-US"/>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sv-SE"/>
              <a:t>Klicka här för att ändra mall för rubrikformat</a:t>
            </a:r>
            <a:endParaRPr lang="en-US" dirty="0"/>
          </a:p>
        </p:txBody>
      </p:sp>
      <p:sp>
        <p:nvSpPr>
          <p:cNvPr id="3" name="Underrubrik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a:t>Klicka här för att ändra mall för underrubrikformat</a:t>
            </a:r>
            <a:endParaRPr lang="en-US" dirty="0"/>
          </a:p>
        </p:txBody>
      </p:sp>
      <p:sp>
        <p:nvSpPr>
          <p:cNvPr id="4" name="Platshållare för datum 3"/>
          <p:cNvSpPr>
            <a:spLocks noGrp="1"/>
          </p:cNvSpPr>
          <p:nvPr>
            <p:ph type="dt" sz="half" idx="10"/>
          </p:nvPr>
        </p:nvSpPr>
        <p:spPr/>
        <p:txBody>
          <a:bodyPr rtlCol="0"/>
          <a:lstStyle/>
          <a:p>
            <a:pPr rtl="0"/>
            <a:fld id="{5750A4F5-E2BE-4453-9A74-C63265FE47AD}" type="datetime1">
              <a:rPr lang="sv-SE" smtClean="0"/>
              <a:t>2023-11-18</a:t>
            </a:fld>
            <a:endParaRPr lang="en-US" dirty="0"/>
          </a:p>
        </p:txBody>
      </p:sp>
      <p:sp>
        <p:nvSpPr>
          <p:cNvPr id="5" name="Platshållare för sidfot 4"/>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d bild med bildtext">
    <p:spTree>
      <p:nvGrpSpPr>
        <p:cNvPr id="1" name=""/>
        <p:cNvGrpSpPr/>
        <p:nvPr/>
      </p:nvGrpSpPr>
      <p:grpSpPr>
        <a:xfrm>
          <a:off x="0" y="0"/>
          <a:ext cx="0" cy="0"/>
          <a:chOff x="0" y="0"/>
          <a:chExt cx="0" cy="0"/>
        </a:xfrm>
      </p:grpSpPr>
      <p:pic>
        <p:nvPicPr>
          <p:cNvPr id="16" name="Bild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Rubrik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sv-SE"/>
              <a:t>Klicka här för att ändra mall för rubrikformat</a:t>
            </a:r>
            <a:endParaRPr lang="en-US" dirty="0"/>
          </a:p>
        </p:txBody>
      </p:sp>
      <p:sp>
        <p:nvSpPr>
          <p:cNvPr id="3" name="Platshållare för bild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a:t>Klicka på ikonen för att lägga till en bild</a:t>
            </a:r>
            <a:endParaRPr lang="en-US" dirty="0"/>
          </a:p>
        </p:txBody>
      </p:sp>
      <p:sp>
        <p:nvSpPr>
          <p:cNvPr id="4" name="Platshållare för text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1AE537BC-B171-409A-A497-A92255FF72C2}"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3795" y="608437"/>
            <a:ext cx="10353762" cy="3534344"/>
          </a:xfrm>
        </p:spPr>
        <p:txBody>
          <a:bodyPr rtlCol="0" anchor="ctr">
            <a:normAutofit/>
          </a:bodyPr>
          <a:lstStyle>
            <a:lvl1pPr>
              <a:defRPr sz="4000"/>
            </a:lvl1pPr>
          </a:lstStyle>
          <a:p>
            <a:pPr rtl="0"/>
            <a:r>
              <a:rPr lang="sv-SE"/>
              <a:t>Klicka här för att ändra mall för rubrikformat</a:t>
            </a:r>
            <a:endParaRPr lang="en-US" dirty="0"/>
          </a:p>
        </p:txBody>
      </p:sp>
      <p:sp>
        <p:nvSpPr>
          <p:cNvPr id="4" name="Platshållare för text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860EFEDF-B947-415A-816B-F4019E1C31B6}"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446212" y="609600"/>
            <a:ext cx="9302752" cy="2992904"/>
          </a:xfrm>
        </p:spPr>
        <p:txBody>
          <a:bodyPr rtlCol="0" anchor="ctr">
            <a:normAutofit/>
          </a:bodyPr>
          <a:lstStyle>
            <a:lvl1pPr>
              <a:defRPr sz="3600"/>
            </a:lvl1pPr>
          </a:lstStyle>
          <a:p>
            <a:pPr rtl="0"/>
            <a:r>
              <a:rPr lang="sv-SE"/>
              <a:t>Klicka här för att ändra mall för rubrikformat</a:t>
            </a:r>
            <a:endParaRPr lang="en-US" dirty="0"/>
          </a:p>
        </p:txBody>
      </p:sp>
      <p:sp>
        <p:nvSpPr>
          <p:cNvPr id="12" name="Platshållare för text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a:t>Klicka här för att ändra format på bakgrundstexten</a:t>
            </a:r>
          </a:p>
        </p:txBody>
      </p:sp>
      <p:sp>
        <p:nvSpPr>
          <p:cNvPr id="4" name="Platshållare 3 för text"/>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E468741B-8993-49F3-BB16-27700DDDC795}"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
        <p:nvSpPr>
          <p:cNvPr id="11" name="Textruta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sv-se" sz="8000">
                <a:solidFill>
                  <a:schemeClr val="tx1"/>
                </a:solidFill>
                <a:effectLst/>
              </a:rPr>
              <a:t>“</a:t>
            </a:r>
          </a:p>
        </p:txBody>
      </p:sp>
      <p:sp>
        <p:nvSpPr>
          <p:cNvPr id="13" name="Textruta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sv-se"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Rubrik 1"/>
          <p:cNvSpPr>
            <a:spLocks noGrp="1"/>
          </p:cNvSpPr>
          <p:nvPr>
            <p:ph type="title"/>
          </p:nvPr>
        </p:nvSpPr>
        <p:spPr>
          <a:xfrm>
            <a:off x="913794" y="2126942"/>
            <a:ext cx="10353763" cy="2511835"/>
          </a:xfrm>
        </p:spPr>
        <p:txBody>
          <a:bodyPr rtlCol="0" anchor="b"/>
          <a:lstStyle>
            <a:lvl1pPr>
              <a:defRPr sz="3200"/>
            </a:lvl1pPr>
          </a:lstStyle>
          <a:p>
            <a:pPr rtl="0"/>
            <a:r>
              <a:rPr lang="sv-SE"/>
              <a:t>Klicka här för att ändra mall för rubrikformat</a:t>
            </a:r>
            <a:endParaRPr lang="en-US" dirty="0"/>
          </a:p>
        </p:txBody>
      </p:sp>
      <p:sp>
        <p:nvSpPr>
          <p:cNvPr id="4" name="Platshållare för text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980356B8-DEC1-4AB5-95D9-088E5F45F26D}"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Rubrik 1"/>
          <p:cNvSpPr>
            <a:spLocks noGrp="1"/>
          </p:cNvSpPr>
          <p:nvPr>
            <p:ph type="title" hasCustomPrompt="1"/>
          </p:nvPr>
        </p:nvSpPr>
        <p:spPr>
          <a:xfrm>
            <a:off x="913795" y="492126"/>
            <a:ext cx="10353762" cy="1205398"/>
          </a:xfrm>
        </p:spPr>
        <p:txBody>
          <a:bodyPr rtlCol="0"/>
          <a:lstStyle>
            <a:lvl1pPr>
              <a:defRPr/>
            </a:lvl1pPr>
          </a:lstStyle>
          <a:p>
            <a:pPr rtl="0"/>
            <a:r>
              <a:rPr lang="sv-se" dirty="0"/>
              <a:t>Klicka för att ändra formatet för bakgrundsrubriken</a:t>
            </a:r>
            <a:endParaRPr lang="en-US" dirty="0"/>
          </a:p>
        </p:txBody>
      </p:sp>
      <p:sp>
        <p:nvSpPr>
          <p:cNvPr id="7" name="Platshållare för text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8" name="Platshållare 3 för text"/>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9" name="Platshållare för text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10" name="Platshållare 3 för text"/>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11" name="Platshållare för text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12" name="Platshållare 3 för text"/>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3" name="Platshållare för datum 2"/>
          <p:cNvSpPr>
            <a:spLocks noGrp="1"/>
          </p:cNvSpPr>
          <p:nvPr>
            <p:ph type="dt" sz="half" idx="10"/>
          </p:nvPr>
        </p:nvSpPr>
        <p:spPr/>
        <p:txBody>
          <a:bodyPr rtlCol="0"/>
          <a:lstStyle/>
          <a:p>
            <a:pPr rtl="0"/>
            <a:fld id="{804FB724-9A25-4460-9D4C-7B0948A0AC7E}" type="datetime1">
              <a:rPr lang="sv-SE" smtClean="0"/>
              <a:t>2023-11-18</a:t>
            </a:fld>
            <a:endParaRPr lang="en-US" dirty="0"/>
          </a:p>
        </p:txBody>
      </p:sp>
      <p:sp>
        <p:nvSpPr>
          <p:cNvPr id="4" name="Platshållare för sidfot 3"/>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5" name="Platshållare för bildnumm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kolumn 3">
    <p:spTree>
      <p:nvGrpSpPr>
        <p:cNvPr id="1" name=""/>
        <p:cNvGrpSpPr/>
        <p:nvPr/>
      </p:nvGrpSpPr>
      <p:grpSpPr>
        <a:xfrm>
          <a:off x="0" y="0"/>
          <a:ext cx="0" cy="0"/>
          <a:chOff x="0" y="0"/>
          <a:chExt cx="0" cy="0"/>
        </a:xfrm>
      </p:grpSpPr>
      <p:pic>
        <p:nvPicPr>
          <p:cNvPr id="2" name="Bild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Bild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Bild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Rubrik 1"/>
          <p:cNvSpPr>
            <a:spLocks noGrp="1"/>
          </p:cNvSpPr>
          <p:nvPr>
            <p:ph type="title"/>
          </p:nvPr>
        </p:nvSpPr>
        <p:spPr>
          <a:xfrm>
            <a:off x="913794" y="609600"/>
            <a:ext cx="10353763" cy="970450"/>
          </a:xfrm>
        </p:spPr>
        <p:txBody>
          <a:bodyPr rtlCol="0"/>
          <a:lstStyle/>
          <a:p>
            <a:pPr rtl="0"/>
            <a:r>
              <a:rPr lang="sv-SE"/>
              <a:t>Klicka här för att ändra mall för rubrikformat</a:t>
            </a:r>
            <a:endParaRPr lang="en-US" dirty="0"/>
          </a:p>
        </p:txBody>
      </p:sp>
      <p:sp>
        <p:nvSpPr>
          <p:cNvPr id="19" name="Platshållare för text 2"/>
          <p:cNvSpPr>
            <a:spLocks noGrp="1"/>
          </p:cNvSpPr>
          <p:nvPr>
            <p:ph type="body" idx="1" hasCustomPrompt="1"/>
          </p:nvPr>
        </p:nvSpPr>
        <p:spPr>
          <a:xfrm>
            <a:off x="913795" y="3875614"/>
            <a:ext cx="3300984" cy="604754"/>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dirty="0"/>
              <a:t>Redigera format för bakgrundstext</a:t>
            </a:r>
          </a:p>
        </p:txBody>
      </p:sp>
      <p:sp>
        <p:nvSpPr>
          <p:cNvPr id="20" name="Platshållare för bild 2"/>
          <p:cNvSpPr>
            <a:spLocks noGrp="1" noChangeAspect="1"/>
          </p:cNvSpPr>
          <p:nvPr>
            <p:ph type="pic" idx="15" hasCustomPrompt="1"/>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dirty="0"/>
              <a:t>Klicka på ikonen för att lägga till bild</a:t>
            </a:r>
            <a:endParaRPr lang="en-US" dirty="0"/>
          </a:p>
        </p:txBody>
      </p:sp>
      <p:sp>
        <p:nvSpPr>
          <p:cNvPr id="21" name="Platshållare 3 för text"/>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22" name="Platshållare för text 4"/>
          <p:cNvSpPr>
            <a:spLocks noGrp="1"/>
          </p:cNvSpPr>
          <p:nvPr>
            <p:ph type="body" sz="quarter" idx="3" hasCustomPrompt="1"/>
          </p:nvPr>
        </p:nvSpPr>
        <p:spPr>
          <a:xfrm>
            <a:off x="4442788" y="3875614"/>
            <a:ext cx="3300984" cy="604754"/>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dirty="0"/>
              <a:t>Redigera format för bakgrundstext</a:t>
            </a:r>
          </a:p>
        </p:txBody>
      </p:sp>
      <p:sp>
        <p:nvSpPr>
          <p:cNvPr id="23" name="Platshållare för bild 2"/>
          <p:cNvSpPr>
            <a:spLocks noGrp="1" noChangeAspect="1"/>
          </p:cNvSpPr>
          <p:nvPr>
            <p:ph type="pic" idx="21" hasCustomPrompt="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dirty="0"/>
              <a:t>Klicka på ikonen för att lägga till bild</a:t>
            </a:r>
            <a:endParaRPr lang="en-US" dirty="0"/>
          </a:p>
        </p:txBody>
      </p:sp>
      <p:sp>
        <p:nvSpPr>
          <p:cNvPr id="24" name="Platshållare 3 för text"/>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25" name="Platshållare för text 4"/>
          <p:cNvSpPr>
            <a:spLocks noGrp="1"/>
          </p:cNvSpPr>
          <p:nvPr>
            <p:ph type="body" sz="quarter" idx="13" hasCustomPrompt="1"/>
          </p:nvPr>
        </p:nvSpPr>
        <p:spPr>
          <a:xfrm>
            <a:off x="7966697" y="3875614"/>
            <a:ext cx="3300984" cy="604754"/>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dirty="0"/>
              <a:t>Redigera format för bakgrundstext</a:t>
            </a:r>
          </a:p>
        </p:txBody>
      </p:sp>
      <p:sp>
        <p:nvSpPr>
          <p:cNvPr id="26" name="Platshållare 2 för bild"/>
          <p:cNvSpPr>
            <a:spLocks noGrp="1" noChangeAspect="1"/>
          </p:cNvSpPr>
          <p:nvPr>
            <p:ph type="pic" idx="22" hasCustomPrompt="1"/>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dirty="0"/>
              <a:t>Klicka på ikonen för att lägga till bild</a:t>
            </a:r>
            <a:endParaRPr lang="en-US" dirty="0"/>
          </a:p>
        </p:txBody>
      </p:sp>
      <p:sp>
        <p:nvSpPr>
          <p:cNvPr id="27" name="Platshållare 3 för text"/>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3" name="Platshållare för datum 2"/>
          <p:cNvSpPr>
            <a:spLocks noGrp="1"/>
          </p:cNvSpPr>
          <p:nvPr>
            <p:ph type="dt" sz="half" idx="10"/>
          </p:nvPr>
        </p:nvSpPr>
        <p:spPr/>
        <p:txBody>
          <a:bodyPr rtlCol="0"/>
          <a:lstStyle/>
          <a:p>
            <a:pPr rtl="0"/>
            <a:fld id="{D822FF4C-FA0F-49A2-9B23-5B9FB2226B50}" type="datetime1">
              <a:rPr lang="sv-SE" smtClean="0"/>
              <a:t>2023-11-18</a:t>
            </a:fld>
            <a:endParaRPr lang="en-US" dirty="0"/>
          </a:p>
        </p:txBody>
      </p:sp>
      <p:sp>
        <p:nvSpPr>
          <p:cNvPr id="4" name="Platshållare för sidfot 3"/>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5" name="Platshållare för bildnumm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p:txBody>
          <a:bodyPr vert="eaVert" rtlCol="0" anchor="t"/>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10"/>
          </p:nvPr>
        </p:nvSpPr>
        <p:spPr/>
        <p:txBody>
          <a:bodyPr rtlCol="0"/>
          <a:lstStyle/>
          <a:p>
            <a:pPr rtl="0"/>
            <a:fld id="{FC7449CA-3DE7-47CE-946A-D6AD4B0E477C}" type="datetime1">
              <a:rPr lang="sv-SE" smtClean="0"/>
              <a:t>2023-11-18</a:t>
            </a:fld>
            <a:endParaRPr lang="en-US" dirty="0"/>
          </a:p>
        </p:txBody>
      </p:sp>
      <p:sp>
        <p:nvSpPr>
          <p:cNvPr id="5" name="Platshållare för sidfot 4"/>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983068" y="609599"/>
            <a:ext cx="2284487" cy="5181601"/>
          </a:xfrm>
        </p:spPr>
        <p:txBody>
          <a:bodyPr vert="eaVert" rtlCol="0"/>
          <a:lstStyle>
            <a:lvl1pPr algn="l">
              <a:defRPr/>
            </a:lvl1pPr>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a:xfrm>
            <a:off x="913796" y="609599"/>
            <a:ext cx="7916872" cy="5181601"/>
          </a:xfrm>
        </p:spPr>
        <p:txBody>
          <a:bodyPr vert="eaVert" rtlCol="0" anchor="t"/>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10"/>
          </p:nvPr>
        </p:nvSpPr>
        <p:spPr/>
        <p:txBody>
          <a:bodyPr rtlCol="0"/>
          <a:lstStyle/>
          <a:p>
            <a:pPr rtl="0"/>
            <a:fld id="{55FD4EB1-E333-40B7-BF36-249F7189570F}" type="datetime1">
              <a:rPr lang="sv-SE" smtClean="0"/>
              <a:t>2023-11-18</a:t>
            </a:fld>
            <a:endParaRPr lang="en-US" dirty="0"/>
          </a:p>
        </p:txBody>
      </p:sp>
      <p:sp>
        <p:nvSpPr>
          <p:cNvPr id="5" name="Platshållare för sidfot 4"/>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lang="en-US" dirty="0"/>
          </a:p>
        </p:txBody>
      </p:sp>
      <p:sp>
        <p:nvSpPr>
          <p:cNvPr id="3" name="Platshållare för innehåll 2"/>
          <p:cNvSpPr>
            <a:spLocks noGrp="1"/>
          </p:cNvSpPr>
          <p:nvPr>
            <p:ph idx="1"/>
          </p:nvPr>
        </p:nvSpPr>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10"/>
          </p:nvPr>
        </p:nvSpPr>
        <p:spPr/>
        <p:txBody>
          <a:bodyPr rtlCol="0"/>
          <a:lstStyle/>
          <a:p>
            <a:pPr rtl="0"/>
            <a:fld id="{1178551D-AB6C-4DE1-AD24-8135ECDF6C37}" type="datetime1">
              <a:rPr lang="sv-SE" smtClean="0"/>
              <a:t>2023-11-18</a:t>
            </a:fld>
            <a:endParaRPr lang="en-US" dirty="0"/>
          </a:p>
        </p:txBody>
      </p:sp>
      <p:sp>
        <p:nvSpPr>
          <p:cNvPr id="5" name="Platshållare för sidfot 4"/>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295401" y="1761067"/>
            <a:ext cx="9590550" cy="1828813"/>
          </a:xfrm>
        </p:spPr>
        <p:txBody>
          <a:bodyPr rtlCol="0" anchor="b"/>
          <a:lstStyle>
            <a:lvl1pPr algn="ctr">
              <a:defRPr sz="4000" b="0" cap="none"/>
            </a:lvl1pPr>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Klicka här för att ändra format på bakgrundstexten</a:t>
            </a:r>
          </a:p>
        </p:txBody>
      </p:sp>
      <p:sp>
        <p:nvSpPr>
          <p:cNvPr id="4" name="Platshållare för datum 3"/>
          <p:cNvSpPr>
            <a:spLocks noGrp="1"/>
          </p:cNvSpPr>
          <p:nvPr>
            <p:ph type="dt" sz="half" idx="10"/>
          </p:nvPr>
        </p:nvSpPr>
        <p:spPr/>
        <p:txBody>
          <a:bodyPr rtlCol="0"/>
          <a:lstStyle/>
          <a:p>
            <a:pPr rtl="0"/>
            <a:fld id="{1949C84C-D32A-4B17-A6A8-A7758C8816E6}" type="datetime1">
              <a:rPr lang="sv-SE" smtClean="0"/>
              <a:t>2023-11-18</a:t>
            </a:fld>
            <a:endParaRPr lang="en-US" dirty="0"/>
          </a:p>
        </p:txBody>
      </p:sp>
      <p:sp>
        <p:nvSpPr>
          <p:cNvPr id="5" name="Platshållare för sidfot 4"/>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3795" y="609600"/>
            <a:ext cx="10353762" cy="1261872"/>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sz="half" idx="1" hasCustomPrompt="1"/>
          </p:nvPr>
        </p:nvSpPr>
        <p:spPr>
          <a:xfrm>
            <a:off x="913795" y="2076450"/>
            <a:ext cx="4856841" cy="3622671"/>
          </a:xfrm>
        </p:spPr>
        <p:txBody>
          <a:bodyPr rtlCol="0" anchor="t">
            <a:normAutofit/>
          </a:bodyPr>
          <a:lstStyle>
            <a:lvl1pPr>
              <a:defRPr/>
            </a:lvl1p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endParaRPr lang="en-US" dirty="0"/>
          </a:p>
        </p:txBody>
      </p:sp>
      <p:sp>
        <p:nvSpPr>
          <p:cNvPr id="4" name="Platshållare för innehåll 3"/>
          <p:cNvSpPr>
            <a:spLocks noGrp="1"/>
          </p:cNvSpPr>
          <p:nvPr>
            <p:ph sz="half" idx="2"/>
          </p:nvPr>
        </p:nvSpPr>
        <p:spPr>
          <a:xfrm>
            <a:off x="6410716" y="2076451"/>
            <a:ext cx="4856841" cy="3622672"/>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datum 4"/>
          <p:cNvSpPr>
            <a:spLocks noGrp="1"/>
          </p:cNvSpPr>
          <p:nvPr>
            <p:ph type="dt" sz="half" idx="10"/>
          </p:nvPr>
        </p:nvSpPr>
        <p:spPr/>
        <p:txBody>
          <a:bodyPr rtlCol="0"/>
          <a:lstStyle/>
          <a:p>
            <a:pPr rtl="0"/>
            <a:fld id="{2B7269A2-047F-480D-985E-4F1CC74D63F5}"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Bild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Bild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Rubrik 1"/>
          <p:cNvSpPr>
            <a:spLocks noGrp="1"/>
          </p:cNvSpPr>
          <p:nvPr>
            <p:ph type="title"/>
          </p:nvPr>
        </p:nvSpPr>
        <p:spPr>
          <a:xfrm>
            <a:off x="913795" y="492126"/>
            <a:ext cx="10353762" cy="1205398"/>
          </a:xfrm>
        </p:spPr>
        <p:txBody>
          <a:bodyPr rtlCol="0"/>
          <a:lstStyle>
            <a:lvl1pPr>
              <a:defRPr/>
            </a:lvl1pPr>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4" name="Platshållare för innehåll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sv-se"/>
          </a:p>
        </p:txBody>
      </p:sp>
      <p:sp>
        <p:nvSpPr>
          <p:cNvPr id="5" name="Platshållare för text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6" name="Platshållare för innehåll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sv-se"/>
          </a:p>
        </p:txBody>
      </p:sp>
      <p:sp>
        <p:nvSpPr>
          <p:cNvPr id="7" name="Platshållare för datum 6"/>
          <p:cNvSpPr>
            <a:spLocks noGrp="1"/>
          </p:cNvSpPr>
          <p:nvPr>
            <p:ph type="dt" sz="half" idx="10"/>
          </p:nvPr>
        </p:nvSpPr>
        <p:spPr/>
        <p:txBody>
          <a:bodyPr rtlCol="0"/>
          <a:lstStyle/>
          <a:p>
            <a:pPr rtl="0"/>
            <a:fld id="{8D1A42AE-C8E3-4463-949C-ADBD8990FBB1}" type="datetime1">
              <a:rPr lang="sv-SE" smtClean="0"/>
              <a:t>2023-11-18</a:t>
            </a:fld>
            <a:endParaRPr lang="en-US" dirty="0"/>
          </a:p>
        </p:txBody>
      </p:sp>
      <p:sp>
        <p:nvSpPr>
          <p:cNvPr id="8" name="Platshållare för sidfot 7"/>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9" name="Platshållare för bildnumm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lang="en-US" dirty="0"/>
          </a:p>
        </p:txBody>
      </p:sp>
      <p:sp>
        <p:nvSpPr>
          <p:cNvPr id="3" name="Platshållare för datum 2"/>
          <p:cNvSpPr>
            <a:spLocks noGrp="1"/>
          </p:cNvSpPr>
          <p:nvPr>
            <p:ph type="dt" sz="half" idx="10"/>
          </p:nvPr>
        </p:nvSpPr>
        <p:spPr/>
        <p:txBody>
          <a:bodyPr rtlCol="0"/>
          <a:lstStyle/>
          <a:p>
            <a:pPr rtl="0"/>
            <a:fld id="{9AD97002-C33F-4FA9-99E0-6A67914D14E8}" type="datetime1">
              <a:rPr lang="sv-SE" smtClean="0"/>
              <a:t>2023-11-18</a:t>
            </a:fld>
            <a:endParaRPr lang="en-US" dirty="0"/>
          </a:p>
        </p:txBody>
      </p:sp>
      <p:sp>
        <p:nvSpPr>
          <p:cNvPr id="4" name="Platshållare för sidfot 3"/>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5" name="Platshållare för bildnumm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6D6AB5EB-D65A-4CC8-81D0-61E6F418620D}" type="datetime1">
              <a:rPr lang="sv-SE" smtClean="0"/>
              <a:t>2023-11-18</a:t>
            </a:fld>
            <a:endParaRPr lang="en-US" dirty="0"/>
          </a:p>
        </p:txBody>
      </p:sp>
      <p:sp>
        <p:nvSpPr>
          <p:cNvPr id="3" name="Platshållare för sidfot 2"/>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4" name="Platshållare för bildnumm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3795" y="609600"/>
            <a:ext cx="3706889" cy="1821918"/>
          </a:xfrm>
        </p:spPr>
        <p:txBody>
          <a:bodyPr rtlCol="0" anchor="b">
            <a:normAutofit/>
          </a:bodyPr>
          <a:lstStyle>
            <a:lvl1pPr algn="ctr">
              <a:defRPr sz="2800" b="0"/>
            </a:lvl1pPr>
          </a:lstStyle>
          <a:p>
            <a:pPr rtl="0"/>
            <a:r>
              <a:rPr lang="sv-se" dirty="0"/>
              <a:t>Klicka här för att ändra format</a:t>
            </a:r>
            <a:endParaRPr lang="en-US" dirty="0"/>
          </a:p>
        </p:txBody>
      </p:sp>
      <p:sp>
        <p:nvSpPr>
          <p:cNvPr id="3" name="Platshållare för innehåll 2"/>
          <p:cNvSpPr>
            <a:spLocks noGrp="1"/>
          </p:cNvSpPr>
          <p:nvPr>
            <p:ph idx="1"/>
          </p:nvPr>
        </p:nvSpPr>
        <p:spPr>
          <a:xfrm>
            <a:off x="4855633" y="609600"/>
            <a:ext cx="6411924" cy="5080001"/>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text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1761C427-C381-4DC9-A9BD-CB615047B00B}"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Bild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Rubrik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sv-SE"/>
              <a:t>Klicka här för att ändra mall för rubrikformat</a:t>
            </a:r>
            <a:endParaRPr lang="en-US" dirty="0"/>
          </a:p>
        </p:txBody>
      </p:sp>
      <p:sp>
        <p:nvSpPr>
          <p:cNvPr id="3" name="Platshållare 2 för bild"/>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a:t>Klicka på ikonen för att lägga till en bild</a:t>
            </a:r>
            <a:endParaRPr lang="en-US" dirty="0"/>
          </a:p>
        </p:txBody>
      </p:sp>
      <p:sp>
        <p:nvSpPr>
          <p:cNvPr id="4" name="Platshållare för text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F3C87BDD-363F-462A-BDFC-EC83135F47A7}" type="datetime1">
              <a:rPr lang="sv-SE" smtClean="0"/>
              <a:t>2023-11-18</a:t>
            </a:fld>
            <a:endParaRPr lang="en-US" dirty="0"/>
          </a:p>
        </p:txBody>
      </p:sp>
      <p:sp>
        <p:nvSpPr>
          <p:cNvPr id="6" name="Platshållare för sidfot 5"/>
          <p:cNvSpPr>
            <a:spLocks noGrp="1"/>
          </p:cNvSpPr>
          <p:nvPr>
            <p:ph type="ftr" sz="quarter" idx="11"/>
          </p:nvPr>
        </p:nvSpPr>
        <p:spPr/>
        <p:txBody>
          <a:bodyPr rtlCol="0"/>
          <a:lstStyle/>
          <a:p>
            <a:pPr algn="l" rtl="0"/>
            <a:r>
              <a:rPr lang="sv-SE"/>
              <a:t>MPB - hjälper dig att HÅLLA FOKUS på GENOMFÖRANDET AV UPPGIFTEN</a:t>
            </a:r>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sv-se"/>
              <a:t>Klicka här för att ändra format</a:t>
            </a:r>
            <a:endParaRPr lang="en-US" dirty="0"/>
          </a:p>
        </p:txBody>
      </p:sp>
      <p:sp>
        <p:nvSpPr>
          <p:cNvPr id="3" name="Platshållare för text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9F909B28-78BC-4326-B8CD-638DDBA8B914}" type="datetime1">
              <a:rPr lang="sv-SE" smtClean="0"/>
              <a:t>2023-11-18</a:t>
            </a:fld>
            <a:endParaRPr lang="en-US" dirty="0"/>
          </a:p>
        </p:txBody>
      </p:sp>
      <p:sp>
        <p:nvSpPr>
          <p:cNvPr id="5" name="Platshållare för sidfot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r>
              <a:rPr lang="sv-SE"/>
              <a:t>MPB - hjälper dig att HÅLLA FOKUS på GENOMFÖRANDET AV UPPGIFTEN</a:t>
            </a:r>
            <a:endParaRPr lang="en-US" dirty="0"/>
          </a:p>
        </p:txBody>
      </p:sp>
      <p:sp>
        <p:nvSpPr>
          <p:cNvPr id="6" name="Platshållare för bildnumm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En bild som innehåller kopp, kaffe, mat, dryck&#10;&#10;Automatiskt skapad beskrivning">
            <a:extLst>
              <a:ext uri="{FF2B5EF4-FFF2-40B4-BE49-F238E27FC236}">
                <a16:creationId xmlns:a16="http://schemas.microsoft.com/office/drawing/2014/main" id="{91BC5572-FC33-4C1C-8DEE-C2CF75A7564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Rubrik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823529"/>
          </a:xfrm>
        </p:spPr>
        <p:txBody>
          <a:bodyPr rtlCol="0">
            <a:normAutofit/>
          </a:bodyPr>
          <a:lstStyle/>
          <a:p>
            <a:pPr rtl="0"/>
            <a:r>
              <a:rPr lang="sv-SE" sz="8800" b="1" dirty="0"/>
              <a:t>M</a:t>
            </a:r>
            <a:r>
              <a:rPr lang="sv-se" sz="8800" b="1" dirty="0"/>
              <a:t>ENTAL STYRKA </a:t>
            </a:r>
            <a:r>
              <a:rPr lang="sv-se" sz="7200" b="1" i="1" dirty="0"/>
              <a:t>MIND POWER - MP</a:t>
            </a:r>
          </a:p>
        </p:txBody>
      </p:sp>
      <p:sp>
        <p:nvSpPr>
          <p:cNvPr id="3" name="Underrubrik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rtlCol="0">
            <a:normAutofit/>
          </a:bodyPr>
          <a:lstStyle/>
          <a:p>
            <a:pPr rtl="0"/>
            <a:r>
              <a:rPr lang="sv-SE" sz="5400" b="1" dirty="0"/>
              <a:t>Mental träning</a:t>
            </a:r>
            <a:endParaRPr lang="sv-se" sz="5400" b="1" dirty="0"/>
          </a:p>
        </p:txBody>
      </p:sp>
    </p:spTree>
    <p:extLst>
      <p:ext uri="{BB962C8B-B14F-4D97-AF65-F5344CB8AC3E}">
        <p14:creationId xmlns:p14="http://schemas.microsoft.com/office/powerpoint/2010/main" val="14131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A97491-3389-7BBE-2D35-8658EB4C6855}"/>
              </a:ext>
            </a:extLst>
          </p:cNvPr>
          <p:cNvSpPr>
            <a:spLocks noGrp="1"/>
          </p:cNvSpPr>
          <p:nvPr>
            <p:ph type="title"/>
          </p:nvPr>
        </p:nvSpPr>
        <p:spPr>
          <a:xfrm>
            <a:off x="913795" y="-136524"/>
            <a:ext cx="10353762" cy="1257300"/>
          </a:xfrm>
        </p:spPr>
        <p:txBody>
          <a:bodyPr/>
          <a:lstStyle/>
          <a:p>
            <a:r>
              <a:rPr lang="sv-SE" dirty="0"/>
              <a:t>IDENTITY STATEMENT</a:t>
            </a:r>
          </a:p>
        </p:txBody>
      </p:sp>
      <p:sp>
        <p:nvSpPr>
          <p:cNvPr id="3" name="Platshållare för innehåll 2">
            <a:extLst>
              <a:ext uri="{FF2B5EF4-FFF2-40B4-BE49-F238E27FC236}">
                <a16:creationId xmlns:a16="http://schemas.microsoft.com/office/drawing/2014/main" id="{C27FB3F3-8569-8581-B468-4D9A820D5638}"/>
              </a:ext>
            </a:extLst>
          </p:cNvPr>
          <p:cNvSpPr>
            <a:spLocks noGrp="1"/>
          </p:cNvSpPr>
          <p:nvPr>
            <p:ph idx="1"/>
          </p:nvPr>
        </p:nvSpPr>
        <p:spPr>
          <a:xfrm>
            <a:off x="152216" y="1022352"/>
            <a:ext cx="11876919" cy="5345791"/>
          </a:xfrm>
        </p:spPr>
        <p:txBody>
          <a:bodyPr>
            <a:normAutofit/>
          </a:bodyPr>
          <a:lstStyle/>
          <a:p>
            <a:pPr marL="36900" indent="0">
              <a:buNone/>
            </a:pPr>
            <a:r>
              <a:rPr lang="sv-SE" dirty="0"/>
              <a:t>Hur du mår visar sig i din kropp. När du är glad så syns det, likadant när du är sorgsen. Embodiment eller förkroppsligande på svenska är vetenskap om att din kropp också påverkar din hjärna. </a:t>
            </a:r>
            <a:r>
              <a:rPr lang="sv-SE" dirty="0" err="1"/>
              <a:t>Identity</a:t>
            </a:r>
            <a:r>
              <a:rPr lang="sv-SE" dirty="0"/>
              <a:t> statement handlar om att vara medveten om vem du är under tiden du gör en aktivitet. Vem du väljer att vara påverkar också hur du gör saker. Mer ofta än inte kan du härleda din prestation till ditt sinnestillstånd. Om du är oengagerad, uttråkad, spänd, orolig behöver du försöka hårdare för att lyckas. Hur är din sinnestillstånd när du är som bäst? DU VÄLJER hur du vill vara. Det är just detta som gör skillnaden och det kallas NÄRVARO. Fullständig fokus på hur du vill vara i stunden.</a:t>
            </a:r>
          </a:p>
          <a:p>
            <a:pPr marL="36900" indent="0">
              <a:buNone/>
            </a:pPr>
            <a:r>
              <a:rPr lang="sv-SE" dirty="0"/>
              <a:t>Precis som med Process statement är tanken att du skapar en mening eller några ord som du tar fram när du behöver FOKUSERA PÅ DIG i de viktiga situationerna. Finns inga regler kring detta, se bara till att det är tydligt för dig vad dessa ord ska vara. På nolltid kommer du börja lägga märke till att det som tidigare kunde vara fyllt med oro, nervositet eller kontrollbehov, blir mer och mer glädjefyllt </a:t>
            </a:r>
            <a:r>
              <a:rPr lang="sv-SE" dirty="0" err="1"/>
              <a:t>föt</a:t>
            </a:r>
            <a:r>
              <a:rPr lang="sv-SE" dirty="0"/>
              <a:t> dig.</a:t>
            </a:r>
          </a:p>
        </p:txBody>
      </p:sp>
    </p:spTree>
    <p:extLst>
      <p:ext uri="{BB962C8B-B14F-4D97-AF65-F5344CB8AC3E}">
        <p14:creationId xmlns:p14="http://schemas.microsoft.com/office/powerpoint/2010/main" val="58016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8B7922-A38E-461C-CAE7-ED523C63A11C}"/>
              </a:ext>
            </a:extLst>
          </p:cNvPr>
          <p:cNvSpPr>
            <a:spLocks noGrp="1"/>
          </p:cNvSpPr>
          <p:nvPr>
            <p:ph type="title"/>
          </p:nvPr>
        </p:nvSpPr>
        <p:spPr>
          <a:xfrm>
            <a:off x="913795" y="-136524"/>
            <a:ext cx="10353762" cy="1257300"/>
          </a:xfrm>
        </p:spPr>
        <p:txBody>
          <a:bodyPr/>
          <a:lstStyle/>
          <a:p>
            <a:r>
              <a:rPr lang="sv-SE" dirty="0"/>
              <a:t>VISUALISERINGAR</a:t>
            </a:r>
          </a:p>
        </p:txBody>
      </p:sp>
      <p:sp>
        <p:nvSpPr>
          <p:cNvPr id="3" name="Platshållare för innehåll 2">
            <a:extLst>
              <a:ext uri="{FF2B5EF4-FFF2-40B4-BE49-F238E27FC236}">
                <a16:creationId xmlns:a16="http://schemas.microsoft.com/office/drawing/2014/main" id="{93C6CA18-1207-1956-3B7F-DCCD673F1BC1}"/>
              </a:ext>
            </a:extLst>
          </p:cNvPr>
          <p:cNvSpPr>
            <a:spLocks noGrp="1"/>
          </p:cNvSpPr>
          <p:nvPr>
            <p:ph idx="1"/>
          </p:nvPr>
        </p:nvSpPr>
        <p:spPr>
          <a:xfrm>
            <a:off x="293309" y="815976"/>
            <a:ext cx="11778947" cy="6042024"/>
          </a:xfrm>
        </p:spPr>
        <p:txBody>
          <a:bodyPr>
            <a:normAutofit lnSpcReduction="10000"/>
          </a:bodyPr>
          <a:lstStyle/>
          <a:p>
            <a:pPr marL="36900" indent="0">
              <a:buNone/>
            </a:pPr>
            <a:r>
              <a:rPr lang="sv-SE" dirty="0"/>
              <a:t>Det finns många historier om hur stora idrottare använt sig av visualiseringar för att förverkliga sina mål och drömmar. Ett exempel är Tiger Woods, som fick lära sig av detta redan vid ung ålder av sin pappa. Det sägs att Tiger fick visualiserade varje tävling 36 ggr innan han genomförde dem. </a:t>
            </a:r>
          </a:p>
          <a:p>
            <a:pPr marL="36900" indent="0">
              <a:buNone/>
            </a:pPr>
            <a:r>
              <a:rPr lang="sv-SE" dirty="0"/>
              <a:t>Oavsett om du väljer att göra långa visualiseringar som Tiger eller enligt följande rekommendationer så är visualiseringar en av de viktigaste sakerna du borde börja redan nu.  </a:t>
            </a:r>
          </a:p>
          <a:p>
            <a:pPr marL="36900" indent="0">
              <a:buNone/>
            </a:pPr>
            <a:r>
              <a:rPr lang="sv-SE" dirty="0"/>
              <a:t>Du har antagligen visualiserat många gånger i ditt liv utan att tänka på det. Tänk dig själv varje gång du ska göra något som är väldigt viktigt för dig, ett test, en tävling, en redovisning, dejt eller något annat. På gott och ont har du säkert tänkt eller föreställt dig hur du vill att det ska gå, samtidigt som du kanske varit orolig för att det inte ska gå som du vill. </a:t>
            </a:r>
          </a:p>
          <a:p>
            <a:pPr marL="36900" indent="0">
              <a:buNone/>
            </a:pPr>
            <a:r>
              <a:rPr lang="sv-SE" dirty="0"/>
              <a:t>Det har visat sig att hjärnan inte vet skillnad på fantasi och verklighet. När du visualiserar så aktiverar du i princip samma delar av hjärnan som när du gör det på riktigt. Det innebär att visualiseringar inte bara är ett verktyg för att öka din tro på dig själv utan också för att förbättra dig inom det du vill bli bättre på. Tänk dig själv de situationer du inte riktig kan träna dig till, dribblingar, rörelser och handlingar. 		</a:t>
            </a:r>
          </a:p>
          <a:p>
            <a:pPr marL="36900" indent="0">
              <a:buNone/>
            </a:pPr>
            <a:r>
              <a:rPr lang="sv-SE" dirty="0">
                <a:solidFill>
                  <a:srgbClr val="009644"/>
                </a:solidFill>
              </a:rPr>
              <a:t>Riktlinjer för visualiseringar</a:t>
            </a:r>
          </a:p>
        </p:txBody>
      </p:sp>
    </p:spTree>
    <p:extLst>
      <p:ext uri="{BB962C8B-B14F-4D97-AF65-F5344CB8AC3E}">
        <p14:creationId xmlns:p14="http://schemas.microsoft.com/office/powerpoint/2010/main" val="243324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8B7922-A38E-461C-CAE7-ED523C63A11C}"/>
              </a:ext>
            </a:extLst>
          </p:cNvPr>
          <p:cNvSpPr>
            <a:spLocks noGrp="1"/>
          </p:cNvSpPr>
          <p:nvPr>
            <p:ph type="title"/>
          </p:nvPr>
        </p:nvSpPr>
        <p:spPr>
          <a:xfrm>
            <a:off x="913795" y="-136524"/>
            <a:ext cx="10353762" cy="1257300"/>
          </a:xfrm>
        </p:spPr>
        <p:txBody>
          <a:bodyPr/>
          <a:lstStyle/>
          <a:p>
            <a:r>
              <a:rPr lang="sv-SE" dirty="0"/>
              <a:t>RIKTLINJER FÖR VISUALISERINGAR</a:t>
            </a:r>
          </a:p>
        </p:txBody>
      </p:sp>
      <p:sp>
        <p:nvSpPr>
          <p:cNvPr id="3" name="Platshållare för innehåll 2">
            <a:extLst>
              <a:ext uri="{FF2B5EF4-FFF2-40B4-BE49-F238E27FC236}">
                <a16:creationId xmlns:a16="http://schemas.microsoft.com/office/drawing/2014/main" id="{93C6CA18-1207-1956-3B7F-DCCD673F1BC1}"/>
              </a:ext>
            </a:extLst>
          </p:cNvPr>
          <p:cNvSpPr>
            <a:spLocks noGrp="1"/>
          </p:cNvSpPr>
          <p:nvPr>
            <p:ph idx="1"/>
          </p:nvPr>
        </p:nvSpPr>
        <p:spPr>
          <a:xfrm>
            <a:off x="201202" y="587376"/>
            <a:ext cx="11778947" cy="6270624"/>
          </a:xfrm>
        </p:spPr>
        <p:txBody>
          <a:bodyPr>
            <a:normAutofit lnSpcReduction="10000"/>
          </a:bodyPr>
          <a:lstStyle/>
          <a:p>
            <a:pPr marL="36900" indent="0">
              <a:buNone/>
            </a:pPr>
            <a:r>
              <a:rPr lang="sv-SE" dirty="0">
                <a:solidFill>
                  <a:srgbClr val="009644"/>
                </a:solidFill>
              </a:rPr>
              <a:t>När du visualiserar är det viktigt att du följer dessa riktlinjer. Du behöver inte följa alla på en gång, utan jobba dig fram till att du får in mer och mer av dem successivt.</a:t>
            </a:r>
          </a:p>
          <a:p>
            <a:r>
              <a:rPr lang="sv-SE" sz="1800" b="1" dirty="0"/>
              <a:t>Utgå från dina egna ögon </a:t>
            </a:r>
            <a:r>
              <a:rPr lang="sv-SE" sz="1800" dirty="0"/>
              <a:t>(kameravinkel)</a:t>
            </a:r>
            <a:endParaRPr lang="sv-SE" sz="1800" b="1" dirty="0"/>
          </a:p>
          <a:p>
            <a:pPr marL="36900" indent="0">
              <a:buNone/>
            </a:pPr>
            <a:r>
              <a:rPr lang="sv-SE" sz="1600" b="1" dirty="0"/>
              <a:t>      </a:t>
            </a:r>
            <a:r>
              <a:rPr lang="sv-SE" sz="1600" dirty="0"/>
              <a:t>Forskningen visar att du lär dig bättre genom att utgå från dina egna ögon, snarare än att se dig själv utifrån. </a:t>
            </a:r>
            <a:endParaRPr lang="sv-SE" sz="2000" dirty="0"/>
          </a:p>
          <a:p>
            <a:r>
              <a:rPr lang="sv-SE" sz="1800" b="1" dirty="0"/>
              <a:t>Verklig uppspelning</a:t>
            </a:r>
          </a:p>
          <a:p>
            <a:pPr marL="36900" indent="0">
              <a:buNone/>
            </a:pPr>
            <a:r>
              <a:rPr lang="sv-SE" sz="2000" b="1" dirty="0"/>
              <a:t>     </a:t>
            </a:r>
            <a:r>
              <a:rPr lang="sv-SE" sz="1600" dirty="0"/>
              <a:t>Om du spelar upp för snabbt eller för långsamt så kommer detta störa när du gör det på riktigt. Speciellt 	inom 	idrott, du kommer        	stressa och slarva eller vara för långsam.</a:t>
            </a:r>
          </a:p>
          <a:p>
            <a:r>
              <a:rPr lang="sv-SE" sz="1800" b="1" dirty="0"/>
              <a:t>Känslor, detaljer &amp; fysiska upplevelser</a:t>
            </a:r>
          </a:p>
          <a:p>
            <a:pPr marL="36900" indent="0">
              <a:buNone/>
            </a:pPr>
            <a:r>
              <a:rPr lang="sv-SE" sz="1600" b="1" dirty="0"/>
              <a:t>      </a:t>
            </a:r>
            <a:r>
              <a:rPr lang="sv-SE" sz="1600" dirty="0"/>
              <a:t>Ta bort detaljer i vad du ser, hör, hur det känns fysiskt och emotionellt. Var bara uppmärksam så det inte blir 	för mycket att hålla reda på.</a:t>
            </a:r>
          </a:p>
          <a:p>
            <a:r>
              <a:rPr lang="sv-SE" sz="1800" b="1" dirty="0"/>
              <a:t>Släpp kontroll</a:t>
            </a:r>
          </a:p>
          <a:p>
            <a:pPr marL="36900" indent="0">
              <a:buNone/>
            </a:pPr>
            <a:r>
              <a:rPr lang="sv-SE" sz="2000" dirty="0"/>
              <a:t>     </a:t>
            </a:r>
            <a:r>
              <a:rPr lang="sv-SE" sz="1600" dirty="0"/>
              <a:t>Fokus är att göra det. Inte att lyckas varje gång. Låt det vara vad det är. </a:t>
            </a:r>
          </a:p>
          <a:p>
            <a:r>
              <a:rPr lang="sv-SE" sz="1800" b="1" dirty="0"/>
              <a:t>Beröm dig själv</a:t>
            </a:r>
          </a:p>
          <a:p>
            <a:pPr marL="36900" indent="0">
              <a:buNone/>
            </a:pPr>
            <a:r>
              <a:rPr lang="sv-SE" sz="1600" b="1" dirty="0"/>
              <a:t>      </a:t>
            </a:r>
            <a:r>
              <a:rPr lang="sv-SE" sz="1600" dirty="0"/>
              <a:t>Bekräfta dig för att du gjort visualiseringen, oavsett resultatet.</a:t>
            </a:r>
          </a:p>
          <a:p>
            <a:r>
              <a:rPr lang="sv-SE" sz="1800" b="1" dirty="0"/>
              <a:t>Fullfölj</a:t>
            </a:r>
          </a:p>
          <a:p>
            <a:pPr marL="36900" indent="0">
              <a:buNone/>
            </a:pPr>
            <a:r>
              <a:rPr lang="sv-SE" sz="1800" b="1" dirty="0"/>
              <a:t>     </a:t>
            </a:r>
            <a:r>
              <a:rPr lang="sv-SE" sz="1600" dirty="0"/>
              <a:t>Fullfölj alltid dina klipp. Du kan inte stoppa eller spela om i verkligheten. Då gäller det här också.</a:t>
            </a:r>
            <a:endParaRPr lang="sv-SE" sz="1800" b="1" dirty="0"/>
          </a:p>
          <a:p>
            <a:endParaRPr lang="sv-SE" sz="1800" b="1" dirty="0"/>
          </a:p>
          <a:p>
            <a:pPr marL="36900" indent="0">
              <a:buNone/>
            </a:pPr>
            <a:endParaRPr lang="sv-SE" b="1" dirty="0"/>
          </a:p>
        </p:txBody>
      </p:sp>
    </p:spTree>
    <p:extLst>
      <p:ext uri="{BB962C8B-B14F-4D97-AF65-F5344CB8AC3E}">
        <p14:creationId xmlns:p14="http://schemas.microsoft.com/office/powerpoint/2010/main" val="204922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6E3A45-E5B6-2B64-F787-5857B40D10B9}"/>
              </a:ext>
            </a:extLst>
          </p:cNvPr>
          <p:cNvSpPr>
            <a:spLocks noGrp="1"/>
          </p:cNvSpPr>
          <p:nvPr>
            <p:ph type="title"/>
          </p:nvPr>
        </p:nvSpPr>
        <p:spPr>
          <a:xfrm>
            <a:off x="913795" y="0"/>
            <a:ext cx="10353762" cy="1257300"/>
          </a:xfrm>
        </p:spPr>
        <p:txBody>
          <a:bodyPr>
            <a:normAutofit/>
          </a:bodyPr>
          <a:lstStyle/>
          <a:p>
            <a:r>
              <a:rPr lang="sv-SE" b="1" i="1" u="sng" dirty="0"/>
              <a:t>MISSLYCKANDE</a:t>
            </a:r>
          </a:p>
        </p:txBody>
      </p:sp>
      <p:sp>
        <p:nvSpPr>
          <p:cNvPr id="3" name="Platshållare för innehåll 2">
            <a:extLst>
              <a:ext uri="{FF2B5EF4-FFF2-40B4-BE49-F238E27FC236}">
                <a16:creationId xmlns:a16="http://schemas.microsoft.com/office/drawing/2014/main" id="{888E681E-7964-876E-407E-84E3C477C6CA}"/>
              </a:ext>
            </a:extLst>
          </p:cNvPr>
          <p:cNvSpPr>
            <a:spLocks noGrp="1"/>
          </p:cNvSpPr>
          <p:nvPr>
            <p:ph idx="1"/>
          </p:nvPr>
        </p:nvSpPr>
        <p:spPr>
          <a:xfrm>
            <a:off x="913795" y="1088571"/>
            <a:ext cx="10353762" cy="5442857"/>
          </a:xfrm>
        </p:spPr>
        <p:txBody>
          <a:bodyPr/>
          <a:lstStyle/>
          <a:p>
            <a:pPr marL="36900" indent="0">
              <a:buNone/>
            </a:pPr>
            <a:r>
              <a:rPr lang="sv-SE" dirty="0"/>
              <a:t>Misslyckande är en NÖDVÄNDIG DEL AV LIVET, inte minst för den som vill uppnå någonting. Det kan kännas väldigt tungt att misslyckas och för att orka gå vidare gäller det att hantera motgångar på rätt sätt. Psykologisk forskning visar att det finns tre metoder som verkligen fungerar: Acceptans, Positiv omtolkning och Humor</a:t>
            </a:r>
          </a:p>
          <a:p>
            <a:pPr marL="36900" indent="0">
              <a:buNone/>
            </a:pPr>
            <a:r>
              <a:rPr lang="sv-SE" dirty="0"/>
              <a:t>Misslyckandet är en del av inlärningsprocessen i livet. För att lyckas med någonting måste man försöka och försöka igen tills man träffar rätt.</a:t>
            </a:r>
          </a:p>
          <a:p>
            <a:pPr marL="36900" indent="0">
              <a:buNone/>
            </a:pPr>
            <a:r>
              <a:rPr lang="sv-SE" dirty="0"/>
              <a:t>Thomas Edisons citat ”Jag har hittat 10 000 sätt som inte fungerar.”</a:t>
            </a:r>
          </a:p>
          <a:p>
            <a:pPr marL="36900" indent="0">
              <a:buNone/>
            </a:pPr>
            <a:r>
              <a:rPr lang="sv-SE" dirty="0"/>
              <a:t>MEN det finns ett problem: Man måste orka med misslyckandena MENTALT också. Det AVGÖRANDE för om du uppnår dina mål eller inte är inte hur många gånger du misslyckas utan HUR DU REAGERAR PÅ DINA MISSLYCKANDE.</a:t>
            </a:r>
          </a:p>
          <a:p>
            <a:pPr marL="36900" indent="0">
              <a:buNone/>
            </a:pPr>
            <a:r>
              <a:rPr lang="sv-SE" dirty="0"/>
              <a:t>Därför ska vi prata om MENTAL STYRKA / TUFFHET – fokus på uppgiften</a:t>
            </a:r>
          </a:p>
        </p:txBody>
      </p:sp>
    </p:spTree>
    <p:extLst>
      <p:ext uri="{BB962C8B-B14F-4D97-AF65-F5344CB8AC3E}">
        <p14:creationId xmlns:p14="http://schemas.microsoft.com/office/powerpoint/2010/main" val="85918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FDEF4-A0D2-6320-41B6-2FA9DDE8FFBC}"/>
              </a:ext>
            </a:extLst>
          </p:cNvPr>
          <p:cNvSpPr>
            <a:spLocks noGrp="1"/>
          </p:cNvSpPr>
          <p:nvPr>
            <p:ph type="title"/>
          </p:nvPr>
        </p:nvSpPr>
        <p:spPr>
          <a:xfrm>
            <a:off x="919119" y="0"/>
            <a:ext cx="10353762" cy="870961"/>
          </a:xfrm>
        </p:spPr>
        <p:txBody>
          <a:bodyPr/>
          <a:lstStyle/>
          <a:p>
            <a:r>
              <a:rPr lang="sv-SE" b="1" u="sng" dirty="0">
                <a:effectLst>
                  <a:outerShdw blurRad="38100" dist="38100" dir="2700000" algn="tl">
                    <a:srgbClr val="000000">
                      <a:alpha val="43137"/>
                    </a:srgbClr>
                  </a:outerShdw>
                </a:effectLst>
                <a:highlight>
                  <a:srgbClr val="800000"/>
                </a:highlight>
              </a:rPr>
              <a:t>PRESTATIONER OCH UTMANINGAR</a:t>
            </a:r>
          </a:p>
        </p:txBody>
      </p:sp>
      <p:pic>
        <p:nvPicPr>
          <p:cNvPr id="6" name="Platshållare för innehåll 5" descr="En bild som visar text, diagram, linje&#10;&#10;Automatiskt genererad beskrivning">
            <a:extLst>
              <a:ext uri="{FF2B5EF4-FFF2-40B4-BE49-F238E27FC236}">
                <a16:creationId xmlns:a16="http://schemas.microsoft.com/office/drawing/2014/main" id="{ED02E56E-529F-4CA8-0E1A-C9E80C39205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16000"/>
                    </a14:imgEffect>
                    <a14:imgEffect>
                      <a14:brightnessContrast bright="44000"/>
                    </a14:imgEffect>
                  </a14:imgLayer>
                </a14:imgProps>
              </a:ext>
              <a:ext uri="{28A0092B-C50C-407E-A947-70E740481C1C}">
                <a14:useLocalDpi xmlns:a14="http://schemas.microsoft.com/office/drawing/2010/main" val="0"/>
              </a:ext>
            </a:extLst>
          </a:blip>
          <a:stretch>
            <a:fillRect/>
          </a:stretch>
        </p:blipFill>
        <p:spPr>
          <a:xfrm>
            <a:off x="331291" y="3427351"/>
            <a:ext cx="4876800" cy="3301565"/>
          </a:xfrm>
        </p:spPr>
      </p:pic>
      <p:pic>
        <p:nvPicPr>
          <p:cNvPr id="7" name="Platshållare för innehåll 5">
            <a:extLst>
              <a:ext uri="{FF2B5EF4-FFF2-40B4-BE49-F238E27FC236}">
                <a16:creationId xmlns:a16="http://schemas.microsoft.com/office/drawing/2014/main" id="{95B161D6-63AB-FB07-FB01-515BF112BF1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1000"/>
                    </a14:imgEffect>
                    <a14:imgEffect>
                      <a14:brightnessContrast bright="38000"/>
                    </a14:imgEffect>
                  </a14:imgLayer>
                </a14:imgProps>
              </a:ext>
              <a:ext uri="{28A0092B-C50C-407E-A947-70E740481C1C}">
                <a14:useLocalDpi xmlns:a14="http://schemas.microsoft.com/office/drawing/2010/main" val="0"/>
              </a:ext>
            </a:extLst>
          </a:blip>
          <a:srcRect/>
          <a:stretch/>
        </p:blipFill>
        <p:spPr>
          <a:xfrm>
            <a:off x="6983909" y="3427350"/>
            <a:ext cx="4876800" cy="3301565"/>
          </a:xfrm>
          <a:prstGeom prst="rect">
            <a:avLst/>
          </a:prstGeom>
          <a:effectLst>
            <a:outerShdw blurRad="25400" dir="17880000">
              <a:srgbClr val="000000">
                <a:alpha val="46000"/>
              </a:srgbClr>
            </a:outerShdw>
          </a:effectLst>
        </p:spPr>
      </p:pic>
      <p:sp>
        <p:nvSpPr>
          <p:cNvPr id="8" name="Rubrik 1">
            <a:extLst>
              <a:ext uri="{FF2B5EF4-FFF2-40B4-BE49-F238E27FC236}">
                <a16:creationId xmlns:a16="http://schemas.microsoft.com/office/drawing/2014/main" id="{BB7D558D-3E7C-3248-8727-75B69BE23B5A}"/>
              </a:ext>
            </a:extLst>
          </p:cNvPr>
          <p:cNvSpPr txBox="1">
            <a:spLocks/>
          </p:cNvSpPr>
          <p:nvPr/>
        </p:nvSpPr>
        <p:spPr>
          <a:xfrm>
            <a:off x="696686" y="870961"/>
            <a:ext cx="10576195" cy="2688668"/>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i="1" dirty="0"/>
              <a:t>OPTIMAL PRESTATIONS FÖRMÅGA</a:t>
            </a:r>
          </a:p>
          <a:p>
            <a:endParaRPr lang="sv-SE" sz="3200" b="1" i="1" dirty="0"/>
          </a:p>
          <a:p>
            <a:pPr algn="l"/>
            <a:r>
              <a:rPr lang="sv-SE" sz="2000" b="1" dirty="0">
                <a:solidFill>
                  <a:srgbClr val="00B050"/>
                </a:solidFill>
              </a:rPr>
              <a:t>ATT PRESTERA </a:t>
            </a:r>
            <a:r>
              <a:rPr lang="sv-SE" sz="2000" b="1" dirty="0"/>
              <a:t>– handlar om att individen samt laget kan optimera genomförande av utmaningen</a:t>
            </a:r>
          </a:p>
          <a:p>
            <a:pPr algn="l"/>
            <a:r>
              <a:rPr lang="sv-SE" sz="2000" b="1" dirty="0">
                <a:solidFill>
                  <a:srgbClr val="00B050"/>
                </a:solidFill>
              </a:rPr>
              <a:t>UTMANING</a:t>
            </a:r>
            <a:r>
              <a:rPr lang="sv-SE" sz="2000" b="1" dirty="0"/>
              <a:t> – är aktivitet som ställer krav på din skicklighet och dina förmågor</a:t>
            </a:r>
          </a:p>
          <a:p>
            <a:pPr algn="l"/>
            <a:endParaRPr lang="sv-SE" sz="2000" b="1" dirty="0"/>
          </a:p>
          <a:p>
            <a:r>
              <a:rPr lang="sv-SE" sz="2800" b="1" i="1" dirty="0">
                <a:solidFill>
                  <a:srgbClr val="00B050"/>
                </a:solidFill>
              </a:rPr>
              <a:t>NÄR UTMANING GENOMFÖRS OPTIMALT MED TILLGÄNGLIGA RESURSER I DEN GIVNA SITUATIONEN DÅ </a:t>
            </a:r>
          </a:p>
          <a:p>
            <a:r>
              <a:rPr lang="sv-SE" sz="2800" b="1" i="1" dirty="0">
                <a:solidFill>
                  <a:srgbClr val="00B050"/>
                </a:solidFill>
              </a:rPr>
              <a:t>PRESTERAR DU PÅ TOPPEN AV DIN FÖRMÅGA</a:t>
            </a:r>
          </a:p>
        </p:txBody>
      </p:sp>
      <p:sp>
        <p:nvSpPr>
          <p:cNvPr id="9" name="Rubrik 1">
            <a:extLst>
              <a:ext uri="{FF2B5EF4-FFF2-40B4-BE49-F238E27FC236}">
                <a16:creationId xmlns:a16="http://schemas.microsoft.com/office/drawing/2014/main" id="{BBECA262-55F8-6B1B-DAA9-FD4978489D01}"/>
              </a:ext>
            </a:extLst>
          </p:cNvPr>
          <p:cNvSpPr txBox="1">
            <a:spLocks/>
          </p:cNvSpPr>
          <p:nvPr/>
        </p:nvSpPr>
        <p:spPr>
          <a:xfrm>
            <a:off x="5358854" y="4234647"/>
            <a:ext cx="1834243" cy="391885"/>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1600" b="1" u="sng" dirty="0">
                <a:solidFill>
                  <a:srgbClr val="FF0000"/>
                </a:solidFill>
                <a:effectLst>
                  <a:outerShdw blurRad="38100" dist="38100" dir="2700000" algn="tl">
                    <a:srgbClr val="000000">
                      <a:alpha val="43137"/>
                    </a:srgbClr>
                  </a:outerShdw>
                </a:effectLst>
              </a:rPr>
              <a:t>TÄVLINGSSKYTT</a:t>
            </a:r>
          </a:p>
        </p:txBody>
      </p:sp>
      <p:sp>
        <p:nvSpPr>
          <p:cNvPr id="10" name="Rubrik 1">
            <a:extLst>
              <a:ext uri="{FF2B5EF4-FFF2-40B4-BE49-F238E27FC236}">
                <a16:creationId xmlns:a16="http://schemas.microsoft.com/office/drawing/2014/main" id="{84076C25-CADD-1D2B-5724-54D6E3209968}"/>
              </a:ext>
            </a:extLst>
          </p:cNvPr>
          <p:cNvSpPr txBox="1">
            <a:spLocks/>
          </p:cNvSpPr>
          <p:nvPr/>
        </p:nvSpPr>
        <p:spPr>
          <a:xfrm>
            <a:off x="5456828" y="4819569"/>
            <a:ext cx="1834242" cy="517125"/>
          </a:xfrm>
          <a:prstGeom prst="rect">
            <a:avLst/>
          </a:prstGeom>
          <a:effectLst>
            <a:outerShdw blurRad="25400" dir="17880000">
              <a:srgbClr val="000000">
                <a:alpha val="46000"/>
              </a:srgbClr>
            </a:outerShdw>
          </a:effectLst>
        </p:spPr>
        <p:txBody>
          <a:bodyPr vert="horz" lIns="91440" tIns="45720" rIns="91440" bIns="45720" rtlCol="0" anchor="ctr">
            <a:normAutofit lnSpcReduction="10000"/>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1600" b="1" u="sng" dirty="0">
                <a:solidFill>
                  <a:srgbClr val="FF0000"/>
                </a:solidFill>
                <a:effectLst>
                  <a:outerShdw blurRad="38100" dist="38100" dir="2700000" algn="tl">
                    <a:srgbClr val="000000">
                      <a:alpha val="43137"/>
                    </a:srgbClr>
                  </a:outerShdw>
                </a:effectLst>
              </a:rPr>
              <a:t>LÅNGDISTANS</a:t>
            </a:r>
          </a:p>
          <a:p>
            <a:r>
              <a:rPr lang="sv-SE" sz="1600" b="1" u="sng" dirty="0">
                <a:solidFill>
                  <a:srgbClr val="FF0000"/>
                </a:solidFill>
                <a:effectLst>
                  <a:outerShdw blurRad="38100" dist="38100" dir="2700000" algn="tl">
                    <a:srgbClr val="000000">
                      <a:alpha val="43137"/>
                    </a:srgbClr>
                  </a:outerShdw>
                </a:effectLst>
              </a:rPr>
              <a:t>LÖPARE</a:t>
            </a:r>
          </a:p>
        </p:txBody>
      </p:sp>
      <p:sp>
        <p:nvSpPr>
          <p:cNvPr id="11" name="Rubrik 1">
            <a:extLst>
              <a:ext uri="{FF2B5EF4-FFF2-40B4-BE49-F238E27FC236}">
                <a16:creationId xmlns:a16="http://schemas.microsoft.com/office/drawing/2014/main" id="{092369D4-C8F6-C0DF-CE7D-3CC97C7392E0}"/>
              </a:ext>
            </a:extLst>
          </p:cNvPr>
          <p:cNvSpPr txBox="1">
            <a:spLocks/>
          </p:cNvSpPr>
          <p:nvPr/>
        </p:nvSpPr>
        <p:spPr>
          <a:xfrm>
            <a:off x="5456827" y="5476287"/>
            <a:ext cx="1834243" cy="391885"/>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1600" b="1" u="sng" dirty="0">
                <a:solidFill>
                  <a:srgbClr val="FF0000"/>
                </a:solidFill>
                <a:effectLst>
                  <a:outerShdw blurRad="38100" dist="38100" dir="2700000" algn="tl">
                    <a:srgbClr val="000000">
                      <a:alpha val="43137"/>
                    </a:srgbClr>
                  </a:outerShdw>
                </a:effectLst>
              </a:rPr>
              <a:t>TYNGDLYFTARE</a:t>
            </a:r>
          </a:p>
        </p:txBody>
      </p:sp>
    </p:spTree>
    <p:extLst>
      <p:ext uri="{BB962C8B-B14F-4D97-AF65-F5344CB8AC3E}">
        <p14:creationId xmlns:p14="http://schemas.microsoft.com/office/powerpoint/2010/main" val="162632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17EDE-3692-9C76-697C-D64CB2DD6BC7}"/>
              </a:ext>
            </a:extLst>
          </p:cNvPr>
          <p:cNvSpPr>
            <a:spLocks noGrp="1"/>
          </p:cNvSpPr>
          <p:nvPr>
            <p:ph type="title"/>
          </p:nvPr>
        </p:nvSpPr>
        <p:spPr>
          <a:xfrm>
            <a:off x="772281" y="0"/>
            <a:ext cx="10353762" cy="2296886"/>
          </a:xfrm>
        </p:spPr>
        <p:txBody>
          <a:bodyPr>
            <a:normAutofit/>
          </a:bodyPr>
          <a:lstStyle/>
          <a:p>
            <a:r>
              <a:rPr lang="sv-SE" sz="6000" dirty="0">
                <a:effectLst>
                  <a:glow rad="228600">
                    <a:schemeClr val="accent2">
                      <a:satMod val="175000"/>
                      <a:alpha val="40000"/>
                    </a:schemeClr>
                  </a:glow>
                  <a:outerShdw blurRad="38100" dist="38100" dir="2700000" algn="tl">
                    <a:srgbClr val="000000">
                      <a:alpha val="43137"/>
                    </a:srgbClr>
                  </a:outerShdw>
                </a:effectLst>
                <a:highlight>
                  <a:srgbClr val="800000"/>
                </a:highlight>
              </a:rPr>
              <a:t>PRESTATION PÅ TOPP</a:t>
            </a:r>
            <a:br>
              <a:rPr lang="sv-SE" sz="6000" dirty="0">
                <a:effectLst>
                  <a:glow rad="228600">
                    <a:schemeClr val="accent2">
                      <a:satMod val="175000"/>
                      <a:alpha val="40000"/>
                    </a:schemeClr>
                  </a:glow>
                  <a:outerShdw blurRad="38100" dist="38100" dir="2700000" algn="tl">
                    <a:srgbClr val="000000">
                      <a:alpha val="43137"/>
                    </a:srgbClr>
                  </a:outerShdw>
                </a:effectLst>
                <a:highlight>
                  <a:srgbClr val="800000"/>
                </a:highlight>
              </a:rPr>
            </a:br>
            <a:r>
              <a:rPr lang="sv-SE" sz="6000" dirty="0">
                <a:effectLst>
                  <a:glow rad="228600">
                    <a:schemeClr val="accent2">
                      <a:satMod val="175000"/>
                      <a:alpha val="40000"/>
                    </a:schemeClr>
                  </a:glow>
                  <a:outerShdw blurRad="38100" dist="38100" dir="2700000" algn="tl">
                    <a:srgbClr val="000000">
                      <a:alpha val="43137"/>
                    </a:srgbClr>
                  </a:outerShdw>
                </a:effectLst>
                <a:highlight>
                  <a:srgbClr val="800000"/>
                </a:highlight>
              </a:rPr>
              <a:t>AV DIN FÖRMÅGA</a:t>
            </a:r>
          </a:p>
        </p:txBody>
      </p:sp>
      <p:sp>
        <p:nvSpPr>
          <p:cNvPr id="3" name="Platshållare för innehåll 2">
            <a:extLst>
              <a:ext uri="{FF2B5EF4-FFF2-40B4-BE49-F238E27FC236}">
                <a16:creationId xmlns:a16="http://schemas.microsoft.com/office/drawing/2014/main" id="{EB3B6A37-5ACE-39CA-BBEC-286509837642}"/>
              </a:ext>
            </a:extLst>
          </p:cNvPr>
          <p:cNvSpPr>
            <a:spLocks noGrp="1"/>
          </p:cNvSpPr>
          <p:nvPr>
            <p:ph idx="1"/>
          </p:nvPr>
        </p:nvSpPr>
        <p:spPr/>
        <p:txBody>
          <a:bodyPr>
            <a:normAutofit/>
          </a:bodyPr>
          <a:lstStyle/>
          <a:p>
            <a:pPr>
              <a:lnSpc>
                <a:spcPct val="150000"/>
              </a:lnSpc>
              <a:buFont typeface="Wingdings" panose="05000000000000000000" pitchFamily="2" charset="2"/>
              <a:buChar char="Ø"/>
            </a:pPr>
            <a:r>
              <a:rPr lang="sv-SE" sz="4800" dirty="0"/>
              <a:t>FYSYSKA MÖJLIGHETER</a:t>
            </a:r>
          </a:p>
          <a:p>
            <a:pPr>
              <a:lnSpc>
                <a:spcPct val="150000"/>
              </a:lnSpc>
              <a:buFont typeface="Wingdings" panose="05000000000000000000" pitchFamily="2" charset="2"/>
              <a:buChar char="Ø"/>
            </a:pPr>
            <a:r>
              <a:rPr lang="sv-SE" sz="4800" dirty="0"/>
              <a:t>KUNSKAP OM SAKEN</a:t>
            </a:r>
          </a:p>
          <a:p>
            <a:pPr>
              <a:lnSpc>
                <a:spcPct val="150000"/>
              </a:lnSpc>
              <a:buFont typeface="Wingdings" panose="05000000000000000000" pitchFamily="2" charset="2"/>
              <a:buChar char="Ø"/>
            </a:pPr>
            <a:r>
              <a:rPr lang="sv-SE" sz="4800" b="1" dirty="0">
                <a:solidFill>
                  <a:srgbClr val="FF0000"/>
                </a:solidFill>
              </a:rPr>
              <a:t>MENTALA STYRKAN</a:t>
            </a:r>
          </a:p>
        </p:txBody>
      </p:sp>
    </p:spTree>
    <p:extLst>
      <p:ext uri="{BB962C8B-B14F-4D97-AF65-F5344CB8AC3E}">
        <p14:creationId xmlns:p14="http://schemas.microsoft.com/office/powerpoint/2010/main" val="219770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A748D-BEEC-43A4-BFF3-B31C0275A5D9}"/>
              </a:ext>
            </a:extLst>
          </p:cNvPr>
          <p:cNvSpPr>
            <a:spLocks noGrp="1"/>
          </p:cNvSpPr>
          <p:nvPr>
            <p:ph type="title"/>
          </p:nvPr>
        </p:nvSpPr>
        <p:spPr>
          <a:xfrm>
            <a:off x="913190" y="459739"/>
            <a:ext cx="10353762" cy="1257300"/>
          </a:xfrm>
        </p:spPr>
        <p:txBody>
          <a:bodyPr rtlCol="0">
            <a:noAutofit/>
          </a:bodyPr>
          <a:lstStyle/>
          <a:p>
            <a:pPr rtl="0"/>
            <a:r>
              <a:rPr lang="sv-SE" sz="4000" b="1" dirty="0"/>
              <a:t>MP</a:t>
            </a:r>
            <a:r>
              <a:rPr lang="sv-SE" sz="2800" dirty="0"/>
              <a:t>-din förmåga att koncentrera dig på genomförandet av en (idrotts-) prestation oavsett vad som händer RUNTOMKRING och INOM dig</a:t>
            </a:r>
            <a:endParaRPr lang="sv-se" sz="2800" dirty="0"/>
          </a:p>
        </p:txBody>
      </p:sp>
      <p:graphicFrame>
        <p:nvGraphicFramePr>
          <p:cNvPr id="4" name="Platshållare för innehåll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1537540052"/>
              </p:ext>
            </p:extLst>
          </p:nvPr>
        </p:nvGraphicFramePr>
        <p:xfrm>
          <a:off x="914400" y="1717040"/>
          <a:ext cx="10353675" cy="4531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p 2">
            <a:extLst>
              <a:ext uri="{FF2B5EF4-FFF2-40B4-BE49-F238E27FC236}">
                <a16:creationId xmlns:a16="http://schemas.microsoft.com/office/drawing/2014/main" id="{1E6E9BAA-3044-B8D8-BF4B-55745ECB8C4A}"/>
              </a:ext>
            </a:extLst>
          </p:cNvPr>
          <p:cNvGrpSpPr/>
          <p:nvPr/>
        </p:nvGrpSpPr>
        <p:grpSpPr>
          <a:xfrm>
            <a:off x="913277" y="1717040"/>
            <a:ext cx="10353675" cy="1094469"/>
            <a:chOff x="0" y="1610904"/>
            <a:chExt cx="10353675" cy="2188937"/>
          </a:xfrm>
        </p:grpSpPr>
        <p:sp>
          <p:nvSpPr>
            <p:cNvPr id="5" name="Rektangel 4">
              <a:extLst>
                <a:ext uri="{FF2B5EF4-FFF2-40B4-BE49-F238E27FC236}">
                  <a16:creationId xmlns:a16="http://schemas.microsoft.com/office/drawing/2014/main" id="{E5016C7D-E37C-94CF-4D8A-FD7C0B312DF1}"/>
                </a:ext>
              </a:extLst>
            </p:cNvPr>
            <p:cNvSpPr/>
            <p:nvPr/>
          </p:nvSpPr>
          <p:spPr>
            <a:xfrm>
              <a:off x="0" y="1610904"/>
              <a:ext cx="10353675" cy="2188935"/>
            </a:xfrm>
            <a:prstGeom prst="rect">
              <a:avLst/>
            </a:prstGeom>
            <a:solidFill>
              <a:srgbClr val="00B050"/>
            </a:solidFill>
            <a:ln>
              <a:solidFill>
                <a:srgbClr val="00B05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sv-SE"/>
            </a:p>
          </p:txBody>
        </p:sp>
        <p:sp>
          <p:nvSpPr>
            <p:cNvPr id="6" name="textruta 5">
              <a:extLst>
                <a:ext uri="{FF2B5EF4-FFF2-40B4-BE49-F238E27FC236}">
                  <a16:creationId xmlns:a16="http://schemas.microsoft.com/office/drawing/2014/main" id="{D38505C1-8CE5-4F22-CDA7-ADEC61C784A0}"/>
                </a:ext>
              </a:extLst>
            </p:cNvPr>
            <p:cNvSpPr txBox="1"/>
            <p:nvPr/>
          </p:nvSpPr>
          <p:spPr>
            <a:xfrm>
              <a:off x="0" y="2098586"/>
              <a:ext cx="10353675" cy="1701255"/>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22713" tIns="0" rIns="1022713" bIns="330200" numCol="1" spcCol="1270" rtlCol="0" anchor="t" anchorCtr="0">
              <a:noAutofit/>
            </a:bodyPr>
            <a:lstStyle/>
            <a:p>
              <a:pPr marL="0" lvl="0" indent="0" algn="ctr" defTabSz="1155700" rtl="0">
                <a:lnSpc>
                  <a:spcPct val="90000"/>
                </a:lnSpc>
                <a:spcBef>
                  <a:spcPct val="0"/>
                </a:spcBef>
                <a:spcAft>
                  <a:spcPct val="35000"/>
                </a:spcAft>
                <a:buNone/>
                <a:defRPr cap="all"/>
              </a:pPr>
              <a:r>
                <a:rPr lang="sv-SE" sz="2600" dirty="0"/>
                <a:t>F</a:t>
              </a:r>
              <a:r>
                <a:rPr lang="sv-se" sz="2600" dirty="0"/>
                <a:t>ÖR ATT UTVECKLA MP-MIND POWER MÅSTE DU acceptera följande:</a:t>
              </a:r>
              <a:endParaRPr lang="sv-se" sz="2600" kern="1200" dirty="0"/>
            </a:p>
          </p:txBody>
        </p:sp>
      </p:grpSp>
    </p:spTree>
    <p:extLst>
      <p:ext uri="{BB962C8B-B14F-4D97-AF65-F5344CB8AC3E}">
        <p14:creationId xmlns:p14="http://schemas.microsoft.com/office/powerpoint/2010/main" val="26890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59991-421D-E5CE-A6F9-EC62E65B4222}"/>
              </a:ext>
            </a:extLst>
          </p:cNvPr>
          <p:cNvSpPr>
            <a:spLocks noGrp="1"/>
          </p:cNvSpPr>
          <p:nvPr>
            <p:ph type="title"/>
          </p:nvPr>
        </p:nvSpPr>
        <p:spPr>
          <a:xfrm>
            <a:off x="913795" y="0"/>
            <a:ext cx="10353762" cy="1257300"/>
          </a:xfrm>
        </p:spPr>
        <p:txBody>
          <a:bodyPr/>
          <a:lstStyle/>
          <a:p>
            <a:r>
              <a:rPr lang="sv-SE" b="1" dirty="0">
                <a:solidFill>
                  <a:schemeClr val="tx1"/>
                </a:solidFill>
                <a:highlight>
                  <a:srgbClr val="800000"/>
                </a:highlight>
              </a:rPr>
              <a:t>MIND POWER TRÄNING</a:t>
            </a:r>
          </a:p>
        </p:txBody>
      </p:sp>
      <p:sp>
        <p:nvSpPr>
          <p:cNvPr id="3" name="Platshållare för innehåll 2">
            <a:extLst>
              <a:ext uri="{FF2B5EF4-FFF2-40B4-BE49-F238E27FC236}">
                <a16:creationId xmlns:a16="http://schemas.microsoft.com/office/drawing/2014/main" id="{B6EF86E8-A403-9E04-C131-00906FDF5096}"/>
              </a:ext>
            </a:extLst>
          </p:cNvPr>
          <p:cNvSpPr>
            <a:spLocks noGrp="1"/>
          </p:cNvSpPr>
          <p:nvPr>
            <p:ph idx="1"/>
          </p:nvPr>
        </p:nvSpPr>
        <p:spPr>
          <a:xfrm>
            <a:off x="913795" y="1704976"/>
            <a:ext cx="10353762" cy="1257301"/>
          </a:xfrm>
        </p:spPr>
        <p:txBody>
          <a:bodyPr/>
          <a:lstStyle/>
          <a:p>
            <a:pPr marL="36900" indent="0">
              <a:buNone/>
            </a:pPr>
            <a:r>
              <a:rPr lang="sv-SE" dirty="0">
                <a:solidFill>
                  <a:schemeClr val="tx1"/>
                </a:solidFill>
              </a:rPr>
              <a:t>-</a:t>
            </a:r>
            <a:r>
              <a:rPr lang="sv-SE" dirty="0">
                <a:solidFill>
                  <a:schemeClr val="tx1"/>
                </a:solidFill>
                <a:highlight>
                  <a:srgbClr val="800000"/>
                </a:highlight>
              </a:rPr>
              <a:t>MIND TRÄNING </a:t>
            </a:r>
            <a:r>
              <a:rPr lang="sv-SE" dirty="0">
                <a:solidFill>
                  <a:schemeClr val="tx1"/>
                </a:solidFill>
              </a:rPr>
              <a:t>– Ett systematisk sätt du ska utveckla din mentala tuffhet så att du kan prestera på toppen av din förmåga.</a:t>
            </a:r>
          </a:p>
        </p:txBody>
      </p:sp>
      <p:sp>
        <p:nvSpPr>
          <p:cNvPr id="7" name="Platshållare för innehåll 2">
            <a:extLst>
              <a:ext uri="{FF2B5EF4-FFF2-40B4-BE49-F238E27FC236}">
                <a16:creationId xmlns:a16="http://schemas.microsoft.com/office/drawing/2014/main" id="{DA83702D-F50B-523C-797E-844CC5F0C590}"/>
              </a:ext>
            </a:extLst>
          </p:cNvPr>
          <p:cNvSpPr txBox="1">
            <a:spLocks/>
          </p:cNvSpPr>
          <p:nvPr/>
        </p:nvSpPr>
        <p:spPr>
          <a:xfrm>
            <a:off x="913795" y="2962276"/>
            <a:ext cx="10353762" cy="125730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sv-SE" dirty="0">
                <a:solidFill>
                  <a:schemeClr val="tx1"/>
                </a:solidFill>
              </a:rPr>
              <a:t>-</a:t>
            </a:r>
            <a:r>
              <a:rPr lang="sv-SE" dirty="0">
                <a:solidFill>
                  <a:schemeClr val="tx1"/>
                </a:solidFill>
                <a:highlight>
                  <a:srgbClr val="800000"/>
                </a:highlight>
              </a:rPr>
              <a:t>POWER TRÄNING </a:t>
            </a:r>
            <a:r>
              <a:rPr lang="sv-SE" dirty="0">
                <a:solidFill>
                  <a:schemeClr val="tx1"/>
                </a:solidFill>
              </a:rPr>
              <a:t>– Stärker din mentala tuffhet och din handlingskraft samt beslutsförmåga så att prestationen kan genomföras automatiserat på bästa sätt, även vid störande moment.</a:t>
            </a:r>
          </a:p>
        </p:txBody>
      </p:sp>
      <p:sp>
        <p:nvSpPr>
          <p:cNvPr id="8" name="Platshållare för innehåll 2">
            <a:extLst>
              <a:ext uri="{FF2B5EF4-FFF2-40B4-BE49-F238E27FC236}">
                <a16:creationId xmlns:a16="http://schemas.microsoft.com/office/drawing/2014/main" id="{A41D91B7-14C5-BCA3-4320-03B7AB80BCD7}"/>
              </a:ext>
            </a:extLst>
          </p:cNvPr>
          <p:cNvSpPr txBox="1">
            <a:spLocks/>
          </p:cNvSpPr>
          <p:nvPr/>
        </p:nvSpPr>
        <p:spPr>
          <a:xfrm>
            <a:off x="924443" y="4219577"/>
            <a:ext cx="10353762" cy="1957703"/>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sv-SE" dirty="0">
                <a:solidFill>
                  <a:schemeClr val="tx1"/>
                </a:solidFill>
              </a:rPr>
              <a:t>-</a:t>
            </a:r>
            <a:r>
              <a:rPr lang="sv-SE" dirty="0">
                <a:solidFill>
                  <a:schemeClr val="tx1"/>
                </a:solidFill>
                <a:highlight>
                  <a:srgbClr val="008000"/>
                </a:highlight>
              </a:rPr>
              <a:t>MIND POWER BREAK - MPB </a:t>
            </a:r>
            <a:r>
              <a:rPr lang="sv-SE" dirty="0">
                <a:solidFill>
                  <a:schemeClr val="tx1"/>
                </a:solidFill>
              </a:rPr>
              <a:t>– Är som ett kort meditations tillfälle där du: </a:t>
            </a:r>
          </a:p>
          <a:p>
            <a:r>
              <a:rPr lang="sv-SE" sz="2000" dirty="0">
                <a:solidFill>
                  <a:schemeClr val="tx1"/>
                </a:solidFill>
              </a:rPr>
              <a:t>MEDVETET och NYFIKET NÄRVARAR i nuet UTAN ATT VÄRDERA </a:t>
            </a:r>
            <a:r>
              <a:rPr lang="sv-SE" sz="2000" b="1" dirty="0">
                <a:solidFill>
                  <a:schemeClr val="tx1"/>
                </a:solidFill>
              </a:rPr>
              <a:t>(dvs. ACCEPTERA)</a:t>
            </a:r>
          </a:p>
          <a:p>
            <a:r>
              <a:rPr lang="sv-SE" sz="2000" dirty="0">
                <a:solidFill>
                  <a:schemeClr val="tx1"/>
                </a:solidFill>
              </a:rPr>
              <a:t>BRYTER pågående tanke- och känsloprocesser </a:t>
            </a:r>
            <a:r>
              <a:rPr lang="sv-SE" sz="2000" b="1" dirty="0">
                <a:solidFill>
                  <a:schemeClr val="tx1"/>
                </a:solidFill>
              </a:rPr>
              <a:t>(dvs NOLLSTÄLLA)</a:t>
            </a:r>
          </a:p>
          <a:p>
            <a:r>
              <a:rPr lang="sv-SE" sz="2000" dirty="0">
                <a:solidFill>
                  <a:schemeClr val="tx1"/>
                </a:solidFill>
              </a:rPr>
              <a:t>FULLFÖLJER INTENTIONEN med uppgiften </a:t>
            </a:r>
            <a:r>
              <a:rPr lang="sv-SE" sz="2000" b="1" dirty="0">
                <a:solidFill>
                  <a:schemeClr val="tx1"/>
                </a:solidFill>
              </a:rPr>
              <a:t>(dvs. ÅTERFOKUSERAR)</a:t>
            </a:r>
          </a:p>
          <a:p>
            <a:endParaRPr lang="sv-SE" dirty="0">
              <a:solidFill>
                <a:schemeClr val="tx1"/>
              </a:solidFill>
            </a:endParaRPr>
          </a:p>
        </p:txBody>
      </p:sp>
      <p:sp>
        <p:nvSpPr>
          <p:cNvPr id="9" name="Platshållare för sidfot 8">
            <a:extLst>
              <a:ext uri="{FF2B5EF4-FFF2-40B4-BE49-F238E27FC236}">
                <a16:creationId xmlns:a16="http://schemas.microsoft.com/office/drawing/2014/main" id="{4D08B84E-4B19-6AB9-93D4-229C72B9AAC0}"/>
              </a:ext>
            </a:extLst>
          </p:cNvPr>
          <p:cNvSpPr>
            <a:spLocks noGrp="1"/>
          </p:cNvSpPr>
          <p:nvPr>
            <p:ph type="ftr" sz="quarter" idx="11"/>
          </p:nvPr>
        </p:nvSpPr>
        <p:spPr>
          <a:xfrm>
            <a:off x="913795" y="6000749"/>
            <a:ext cx="10932765" cy="704851"/>
          </a:xfrm>
        </p:spPr>
        <p:txBody>
          <a:bodyPr/>
          <a:lstStyle/>
          <a:p>
            <a:pPr algn="ctr" rtl="0"/>
            <a:r>
              <a:rPr lang="sv-SE" sz="2400" b="1" i="1" dirty="0">
                <a:solidFill>
                  <a:srgbClr val="00B050"/>
                </a:solidFill>
              </a:rPr>
              <a:t>MPB - hjälper dig att HÅLLA FOKUS på GENOMFÖRANDET AV UPPGIFTEN</a:t>
            </a:r>
            <a:endParaRPr lang="en-US" sz="2400" b="1" i="1" dirty="0">
              <a:solidFill>
                <a:srgbClr val="00B050"/>
              </a:solidFill>
            </a:endParaRPr>
          </a:p>
        </p:txBody>
      </p:sp>
    </p:spTree>
    <p:extLst>
      <p:ext uri="{BB962C8B-B14F-4D97-AF65-F5344CB8AC3E}">
        <p14:creationId xmlns:p14="http://schemas.microsoft.com/office/powerpoint/2010/main" val="372347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BE779-4862-FB96-6F14-32E357188B13}"/>
              </a:ext>
            </a:extLst>
          </p:cNvPr>
          <p:cNvSpPr>
            <a:spLocks noGrp="1"/>
          </p:cNvSpPr>
          <p:nvPr>
            <p:ph type="title"/>
          </p:nvPr>
        </p:nvSpPr>
        <p:spPr>
          <a:xfrm>
            <a:off x="913795" y="130628"/>
            <a:ext cx="10353762" cy="1709057"/>
          </a:xfrm>
        </p:spPr>
        <p:txBody>
          <a:bodyPr>
            <a:normAutofit/>
          </a:bodyPr>
          <a:lstStyle/>
          <a:p>
            <a:r>
              <a:rPr lang="sv-SE" dirty="0"/>
              <a:t>Mental träning ska vara enkel och effektiv</a:t>
            </a:r>
            <a:br>
              <a:rPr lang="sv-SE" dirty="0"/>
            </a:br>
            <a:r>
              <a:rPr lang="sv-SE" dirty="0"/>
              <a:t>5 min program (fyra effektiva verktyg)</a:t>
            </a:r>
          </a:p>
        </p:txBody>
      </p:sp>
      <p:sp>
        <p:nvSpPr>
          <p:cNvPr id="3" name="Platshållare för innehåll 2">
            <a:extLst>
              <a:ext uri="{FF2B5EF4-FFF2-40B4-BE49-F238E27FC236}">
                <a16:creationId xmlns:a16="http://schemas.microsoft.com/office/drawing/2014/main" id="{B3C52D18-AA42-01DC-9177-46F09E73B5B2}"/>
              </a:ext>
            </a:extLst>
          </p:cNvPr>
          <p:cNvSpPr>
            <a:spLocks noGrp="1"/>
          </p:cNvSpPr>
          <p:nvPr>
            <p:ph idx="1"/>
          </p:nvPr>
        </p:nvSpPr>
        <p:spPr>
          <a:xfrm>
            <a:off x="2879088" y="2383972"/>
            <a:ext cx="6423176" cy="4593770"/>
          </a:xfrm>
        </p:spPr>
        <p:txBody>
          <a:bodyPr/>
          <a:lstStyle/>
          <a:p>
            <a:pPr marL="494100" indent="-457200">
              <a:lnSpc>
                <a:spcPct val="150000"/>
              </a:lnSpc>
              <a:buFont typeface="+mj-lt"/>
              <a:buAutoNum type="arabicPeriod"/>
            </a:pPr>
            <a:r>
              <a:rPr lang="sv-SE" sz="2800" dirty="0"/>
              <a:t>CENTRERADE ANDETAG ( 15 sek )</a:t>
            </a:r>
          </a:p>
          <a:p>
            <a:pPr marL="494100" indent="-457200">
              <a:lnSpc>
                <a:spcPct val="150000"/>
              </a:lnSpc>
              <a:buFont typeface="+mj-lt"/>
              <a:buAutoNum type="arabicPeriod"/>
            </a:pPr>
            <a:r>
              <a:rPr lang="sv-SE" sz="2800" dirty="0"/>
              <a:t>PROCESS STATEMENT ( 30 sek )</a:t>
            </a:r>
          </a:p>
          <a:p>
            <a:pPr marL="494100" indent="-457200">
              <a:lnSpc>
                <a:spcPct val="150000"/>
              </a:lnSpc>
              <a:buFont typeface="+mj-lt"/>
              <a:buAutoNum type="arabicPeriod"/>
            </a:pPr>
            <a:r>
              <a:rPr lang="sv-SE" sz="2800" dirty="0"/>
              <a:t>IDENTYTY STATEMENT ( 30 sek )</a:t>
            </a:r>
          </a:p>
          <a:p>
            <a:pPr marL="494100" indent="-457200">
              <a:lnSpc>
                <a:spcPct val="150000"/>
              </a:lnSpc>
              <a:buFont typeface="+mj-lt"/>
              <a:buAutoNum type="arabicPeriod"/>
            </a:pPr>
            <a:r>
              <a:rPr lang="sv-SE" sz="2800" dirty="0"/>
              <a:t>VISUALISERINGAR ( 3 min )</a:t>
            </a:r>
          </a:p>
          <a:p>
            <a:pPr marL="494100" indent="-457200">
              <a:lnSpc>
                <a:spcPct val="150000"/>
              </a:lnSpc>
              <a:buFont typeface="+mj-lt"/>
              <a:buAutoNum type="arabicPeriod"/>
            </a:pPr>
            <a:r>
              <a:rPr lang="sv-SE" sz="2800" dirty="0"/>
              <a:t>CENTRERADE ANDETAG ( 15 sek )</a:t>
            </a:r>
          </a:p>
          <a:p>
            <a:pPr marL="36900" indent="0">
              <a:buNone/>
            </a:pPr>
            <a:endParaRPr lang="sv-SE" dirty="0"/>
          </a:p>
        </p:txBody>
      </p:sp>
    </p:spTree>
    <p:extLst>
      <p:ext uri="{BB962C8B-B14F-4D97-AF65-F5344CB8AC3E}">
        <p14:creationId xmlns:p14="http://schemas.microsoft.com/office/powerpoint/2010/main" val="360433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58CF2C-F234-67E5-EDA4-396B3FB26522}"/>
              </a:ext>
            </a:extLst>
          </p:cNvPr>
          <p:cNvSpPr>
            <a:spLocks noGrp="1"/>
          </p:cNvSpPr>
          <p:nvPr>
            <p:ph type="title"/>
          </p:nvPr>
        </p:nvSpPr>
        <p:spPr>
          <a:xfrm>
            <a:off x="913795" y="-52160"/>
            <a:ext cx="10353762" cy="1257300"/>
          </a:xfrm>
        </p:spPr>
        <p:txBody>
          <a:bodyPr/>
          <a:lstStyle/>
          <a:p>
            <a:r>
              <a:rPr lang="sv-SE" dirty="0"/>
              <a:t>CENTRERADE ANDETAG</a:t>
            </a:r>
          </a:p>
        </p:txBody>
      </p:sp>
      <p:sp>
        <p:nvSpPr>
          <p:cNvPr id="3" name="Platshållare för innehåll 2">
            <a:extLst>
              <a:ext uri="{FF2B5EF4-FFF2-40B4-BE49-F238E27FC236}">
                <a16:creationId xmlns:a16="http://schemas.microsoft.com/office/drawing/2014/main" id="{CA066630-A018-6EDC-A546-61AEA5C233A6}"/>
              </a:ext>
            </a:extLst>
          </p:cNvPr>
          <p:cNvSpPr>
            <a:spLocks noGrp="1"/>
          </p:cNvSpPr>
          <p:nvPr>
            <p:ph idx="1"/>
          </p:nvPr>
        </p:nvSpPr>
        <p:spPr>
          <a:xfrm>
            <a:off x="728739" y="4049486"/>
            <a:ext cx="10918976" cy="2340429"/>
          </a:xfrm>
        </p:spPr>
        <p:txBody>
          <a:bodyPr>
            <a:normAutofit fontScale="92500" lnSpcReduction="10000"/>
          </a:bodyPr>
          <a:lstStyle/>
          <a:p>
            <a:pPr marL="36900" indent="0" algn="ctr">
              <a:buNone/>
            </a:pPr>
            <a:r>
              <a:rPr lang="sv-SE" sz="3000" b="1" dirty="0"/>
              <a:t>6 – 2 – 7 </a:t>
            </a:r>
          </a:p>
          <a:p>
            <a:pPr marL="36900" indent="0">
              <a:buNone/>
            </a:pPr>
            <a:r>
              <a:rPr lang="sv-SE" dirty="0"/>
              <a:t>Sätt dig i en avslappnad, men upprätt position. Sen andas du in under sex sekunder genom näsan, samtidigt som du låter magen expandera. Det är viktigt att axlarna och bröstet inte lyfter när du andas. Du vill alltså andas långt ner i magen. Lägg handen på magen om det hjälper dig. Efter sex sekunders inandning så håller du andan i två sekunder, för att sedan långsamt andas ut under sju sekunder. Upprepa vid behov.</a:t>
            </a:r>
          </a:p>
        </p:txBody>
      </p:sp>
      <p:sp>
        <p:nvSpPr>
          <p:cNvPr id="5" name="Platshållare för innehåll 2">
            <a:extLst>
              <a:ext uri="{FF2B5EF4-FFF2-40B4-BE49-F238E27FC236}">
                <a16:creationId xmlns:a16="http://schemas.microsoft.com/office/drawing/2014/main" id="{D0BFB064-FBA4-3835-911F-1BFEFAD4773A}"/>
              </a:ext>
            </a:extLst>
          </p:cNvPr>
          <p:cNvSpPr txBox="1">
            <a:spLocks/>
          </p:cNvSpPr>
          <p:nvPr/>
        </p:nvSpPr>
        <p:spPr>
          <a:xfrm>
            <a:off x="728739" y="1088571"/>
            <a:ext cx="10918976" cy="296091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sv-SE" sz="3000" b="1" dirty="0"/>
              <a:t>ANDNING </a:t>
            </a:r>
          </a:p>
          <a:p>
            <a:pPr marL="36900" indent="0">
              <a:buFont typeface="Wingdings 2" charset="2"/>
              <a:buNone/>
            </a:pPr>
            <a:r>
              <a:rPr lang="sv-SE" dirty="0"/>
              <a:t>Adrenalin- och stresspåslag kan påverka din prestation negativt. Att andas är livsviktigt, men att ANDAS RÄTT är ännu viktigare eftersom det också påverkar din upplevelse av livet. Centrerade andetag är världens bästa sätt att lugna ner sig på. Det har en direkt effekt på dig och dina stressnivåer, samtidigt som du ökar välmående i stunden och på sikt. Det viktigaste är att du andas med rätt teknik i lugnt tempo.</a:t>
            </a:r>
          </a:p>
        </p:txBody>
      </p:sp>
    </p:spTree>
    <p:extLst>
      <p:ext uri="{BB962C8B-B14F-4D97-AF65-F5344CB8AC3E}">
        <p14:creationId xmlns:p14="http://schemas.microsoft.com/office/powerpoint/2010/main" val="285324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BE4494-32E8-9BAB-BBAE-023AF1928495}"/>
              </a:ext>
            </a:extLst>
          </p:cNvPr>
          <p:cNvSpPr>
            <a:spLocks noGrp="1"/>
          </p:cNvSpPr>
          <p:nvPr>
            <p:ph type="title"/>
          </p:nvPr>
        </p:nvSpPr>
        <p:spPr>
          <a:xfrm>
            <a:off x="913795" y="0"/>
            <a:ext cx="10353762" cy="1066801"/>
          </a:xfrm>
        </p:spPr>
        <p:txBody>
          <a:bodyPr/>
          <a:lstStyle/>
          <a:p>
            <a:r>
              <a:rPr lang="sv-SE" dirty="0"/>
              <a:t>PROCESS STATEMENT</a:t>
            </a:r>
          </a:p>
        </p:txBody>
      </p:sp>
      <p:sp>
        <p:nvSpPr>
          <p:cNvPr id="3" name="Platshållare för innehåll 2">
            <a:extLst>
              <a:ext uri="{FF2B5EF4-FFF2-40B4-BE49-F238E27FC236}">
                <a16:creationId xmlns:a16="http://schemas.microsoft.com/office/drawing/2014/main" id="{99718778-1F58-A060-DC76-F9BEC6AA8134}"/>
              </a:ext>
            </a:extLst>
          </p:cNvPr>
          <p:cNvSpPr>
            <a:spLocks noGrp="1"/>
          </p:cNvSpPr>
          <p:nvPr>
            <p:ph idx="1"/>
          </p:nvPr>
        </p:nvSpPr>
        <p:spPr>
          <a:xfrm>
            <a:off x="402165" y="1066802"/>
            <a:ext cx="11506805" cy="2188028"/>
          </a:xfrm>
        </p:spPr>
        <p:txBody>
          <a:bodyPr/>
          <a:lstStyle/>
          <a:p>
            <a:pPr marL="36900" indent="0">
              <a:buNone/>
            </a:pPr>
            <a:r>
              <a:rPr lang="sv-SE" dirty="0"/>
              <a:t>Detta verktyg är din allra bästa vän när du tävlar, tränat eller ska göra något där du behöver prestera på topp. Du kan ha olika varianter för olika delar av livet t.ex. presentationer, skolarbete, arbetsintervjuer m.m. Med detta verktyg kommer öka sannolikheten för att du blir totalt engagerad och närvarande i aktiviteten och därmed glömmer allt annat störande. Process statement hjälper dig komma tillbaka samt åter fokusera på det som är det viktiga för dig.</a:t>
            </a:r>
          </a:p>
        </p:txBody>
      </p:sp>
      <p:sp>
        <p:nvSpPr>
          <p:cNvPr id="5" name="Platshållare för innehåll 2">
            <a:extLst>
              <a:ext uri="{FF2B5EF4-FFF2-40B4-BE49-F238E27FC236}">
                <a16:creationId xmlns:a16="http://schemas.microsoft.com/office/drawing/2014/main" id="{480EA02C-E159-0A1C-E908-843CF46B4A80}"/>
              </a:ext>
            </a:extLst>
          </p:cNvPr>
          <p:cNvSpPr txBox="1">
            <a:spLocks/>
          </p:cNvSpPr>
          <p:nvPr/>
        </p:nvSpPr>
        <p:spPr>
          <a:xfrm>
            <a:off x="402165" y="3145972"/>
            <a:ext cx="11789835" cy="1643742"/>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sv-SE" dirty="0"/>
              <a:t>Process statement kan vara 1-3 ord, en mening eller något annat som påminner dig om det du ska göra för att öka sannolikheten för god prestation och resultat. Att skapa Process statement kan vara lite klurigt i början, men det viktiga att veta är att det är få individer som får det perfekt från början. Du behöver testa dig fram och se vad som funkar för just dig, för att kunna förbättra det över tid. Exempel på detta vad gäller handbollen kan vara: Rörelsetyp, Returer, Försvarsuppgift, Snedställning, Snacka m.m.</a:t>
            </a:r>
          </a:p>
        </p:txBody>
      </p:sp>
      <p:sp>
        <p:nvSpPr>
          <p:cNvPr id="6" name="Platshållare för innehåll 2">
            <a:extLst>
              <a:ext uri="{FF2B5EF4-FFF2-40B4-BE49-F238E27FC236}">
                <a16:creationId xmlns:a16="http://schemas.microsoft.com/office/drawing/2014/main" id="{6451CE4C-5DC4-034E-05E3-6C794DB3BFA1}"/>
              </a:ext>
            </a:extLst>
          </p:cNvPr>
          <p:cNvSpPr txBox="1">
            <a:spLocks/>
          </p:cNvSpPr>
          <p:nvPr/>
        </p:nvSpPr>
        <p:spPr>
          <a:xfrm>
            <a:off x="402164" y="4822370"/>
            <a:ext cx="11789835" cy="2046513"/>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sv-SE" dirty="0"/>
              <a:t>För att få ett effektivt Process statement ska 3 riktlinjer följas:</a:t>
            </a:r>
          </a:p>
          <a:p>
            <a:pPr marL="494100" indent="-457200">
              <a:spcBef>
                <a:spcPts val="0"/>
              </a:spcBef>
              <a:spcAft>
                <a:spcPts val="0"/>
              </a:spcAft>
              <a:buFont typeface="+mj-lt"/>
              <a:buAutoNum type="arabicPeriod"/>
            </a:pPr>
            <a:r>
              <a:rPr lang="sv-SE" dirty="0"/>
              <a:t>Syftar alltid på konkreta handlingar, något du kan göra under aktiviteten (alltså inte en känsla)</a:t>
            </a:r>
          </a:p>
          <a:p>
            <a:pPr marL="494100" indent="-457200">
              <a:spcBef>
                <a:spcPts val="0"/>
              </a:spcBef>
              <a:spcAft>
                <a:spcPts val="0"/>
              </a:spcAft>
              <a:buFont typeface="+mj-lt"/>
              <a:buAutoNum type="arabicPeriod"/>
            </a:pPr>
            <a:r>
              <a:rPr lang="sv-SE" dirty="0"/>
              <a:t>Ska kunna göras mestadels av tiden oavsett om du har en bra dag eller inte. Inte resultatbaserat (vinna, klara av …)</a:t>
            </a:r>
          </a:p>
          <a:p>
            <a:pPr marL="494100" indent="-457200">
              <a:spcBef>
                <a:spcPts val="0"/>
              </a:spcBef>
              <a:spcAft>
                <a:spcPts val="0"/>
              </a:spcAft>
              <a:buFont typeface="+mj-lt"/>
              <a:buAutoNum type="arabicPeriod"/>
            </a:pPr>
            <a:r>
              <a:rPr lang="sv-SE" dirty="0"/>
              <a:t>Engagerar hela kroppen, Huvudet (uppmärksamheten), Hjärta (du gör det 100%), Kroppen (handling)</a:t>
            </a:r>
          </a:p>
        </p:txBody>
      </p:sp>
    </p:spTree>
    <p:extLst>
      <p:ext uri="{BB962C8B-B14F-4D97-AF65-F5344CB8AC3E}">
        <p14:creationId xmlns:p14="http://schemas.microsoft.com/office/powerpoint/2010/main" val="3397288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9076_TF12214701" id="{FE09290F-3A26-4EB7-A130-47C83F99E601}" vid="{5C84FDE2-A5DE-465F-8393-6BD13F98315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{DD6D33D1-CB64-489A-AC2A-E4464E170FA0}tf12214701_win32</Template>
  <TotalTime>46100</TotalTime>
  <Words>1633</Words>
  <Application>Microsoft Office PowerPoint</Application>
  <PresentationFormat>Bredbild</PresentationFormat>
  <Paragraphs>84</Paragraphs>
  <Slides>12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Calibri</vt:lpstr>
      <vt:lpstr>Goudy Old Style</vt:lpstr>
      <vt:lpstr>Wingdings</vt:lpstr>
      <vt:lpstr>Wingdings 2</vt:lpstr>
      <vt:lpstr>SlateVTI</vt:lpstr>
      <vt:lpstr>MENTAL STYRKA MIND POWER - MP</vt:lpstr>
      <vt:lpstr>MISSLYCKANDE</vt:lpstr>
      <vt:lpstr>PRESTATIONER OCH UTMANINGAR</vt:lpstr>
      <vt:lpstr>PRESTATION PÅ TOPP AV DIN FÖRMÅGA</vt:lpstr>
      <vt:lpstr>MP-din förmåga att koncentrera dig på genomförandet av en (idrotts-) prestation oavsett vad som händer RUNTOMKRING och INOM dig</vt:lpstr>
      <vt:lpstr>MIND POWER TRÄNING</vt:lpstr>
      <vt:lpstr>Mental träning ska vara enkel och effektiv 5 min program (fyra effektiva verktyg)</vt:lpstr>
      <vt:lpstr>CENTRERADE ANDETAG</vt:lpstr>
      <vt:lpstr>PROCESS STATEMENT</vt:lpstr>
      <vt:lpstr>IDENTITY STATEMENT</vt:lpstr>
      <vt:lpstr>VISUALISERINGAR</vt:lpstr>
      <vt:lpstr>RIKTLINJER FÖR VISUALISERINGAR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STYRKA MIND POWER - MP</dc:title>
  <dc:creator>Nermin Zubcevic</dc:creator>
  <cp:lastModifiedBy>Nermin Zubcevic</cp:lastModifiedBy>
  <cp:revision>2</cp:revision>
  <dcterms:created xsi:type="dcterms:W3CDTF">2023-11-09T16:33:47Z</dcterms:created>
  <dcterms:modified xsi:type="dcterms:W3CDTF">2023-12-11T17:13:10Z</dcterms:modified>
</cp:coreProperties>
</file>