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6"/>
  </p:notesMasterIdLst>
  <p:sldIdLst>
    <p:sldId id="256" r:id="rId2"/>
    <p:sldId id="257" r:id="rId3"/>
    <p:sldId id="260" r:id="rId4"/>
    <p:sldId id="259" r:id="rId5"/>
  </p:sldIdLst>
  <p:sldSz cx="9144000" cy="6858000" type="screen4x3"/>
  <p:notesSz cx="6985000" cy="92837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033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2166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1"/>
            <a:ext cx="3027042" cy="465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802" tIns="42889" rIns="85802" bIns="42889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56397" y="1"/>
            <a:ext cx="3027042" cy="465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802" tIns="42889" rIns="85802" bIns="42889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403350" y="1160463"/>
            <a:ext cx="4178300" cy="3133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98188" y="4468330"/>
            <a:ext cx="5588625" cy="3654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802" tIns="42889" rIns="85802" bIns="42889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18579"/>
            <a:ext cx="3027042" cy="465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802" tIns="42889" rIns="85802" bIns="42889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56397" y="8818579"/>
            <a:ext cx="3027042" cy="465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802" tIns="42889" rIns="85802" bIns="42889" anchor="b" anchorCtr="0">
            <a:noAutofit/>
          </a:bodyPr>
          <a:lstStyle/>
          <a:p>
            <a:pPr algn="r"/>
            <a:fld id="{00000000-1234-1234-1234-123412341234}" type="slidenum">
              <a:rPr lang="sv-SE" sz="11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sv-SE"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1331964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98188" y="4468330"/>
            <a:ext cx="5588625" cy="3654728"/>
          </a:xfrm>
          <a:prstGeom prst="rect">
            <a:avLst/>
          </a:prstGeom>
        </p:spPr>
        <p:txBody>
          <a:bodyPr spcFirstLastPara="1" wrap="square" lIns="85802" tIns="42889" rIns="85802" bIns="42889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03350" y="1160463"/>
            <a:ext cx="4178300" cy="3133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410274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:notes"/>
          <p:cNvSpPr txBox="1">
            <a:spLocks noGrp="1"/>
          </p:cNvSpPr>
          <p:nvPr>
            <p:ph type="body" idx="1"/>
          </p:nvPr>
        </p:nvSpPr>
        <p:spPr>
          <a:xfrm>
            <a:off x="698188" y="4468330"/>
            <a:ext cx="5588625" cy="3654728"/>
          </a:xfrm>
          <a:prstGeom prst="rect">
            <a:avLst/>
          </a:prstGeom>
        </p:spPr>
        <p:txBody>
          <a:bodyPr spcFirstLastPara="1" wrap="square" lIns="85802" tIns="42889" rIns="85802" bIns="42889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00" name="Google Shape;10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03350" y="1160463"/>
            <a:ext cx="4178300" cy="3133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637435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03350" y="1160463"/>
            <a:ext cx="4178300" cy="3133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3:notes"/>
          <p:cNvSpPr txBox="1">
            <a:spLocks noGrp="1"/>
          </p:cNvSpPr>
          <p:nvPr>
            <p:ph type="body" idx="1"/>
          </p:nvPr>
        </p:nvSpPr>
        <p:spPr>
          <a:xfrm>
            <a:off x="698188" y="4468330"/>
            <a:ext cx="5588625" cy="3654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802" tIns="42889" rIns="85802" bIns="42889" anchor="t" anchorCtr="0">
            <a:noAutofit/>
          </a:bodyPr>
          <a:lstStyle/>
          <a:p>
            <a:pPr marL="0" indent="0"/>
            <a:endParaRPr sz="1100"/>
          </a:p>
        </p:txBody>
      </p:sp>
      <p:sp>
        <p:nvSpPr>
          <p:cNvPr id="117" name="Google Shape;117;p3:notes"/>
          <p:cNvSpPr txBox="1">
            <a:spLocks noGrp="1"/>
          </p:cNvSpPr>
          <p:nvPr>
            <p:ph type="sldNum" idx="12"/>
          </p:nvPr>
        </p:nvSpPr>
        <p:spPr>
          <a:xfrm>
            <a:off x="3956397" y="8818579"/>
            <a:ext cx="3027042" cy="465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802" tIns="42889" rIns="85802" bIns="42889" anchor="b" anchorCtr="0">
            <a:noAutofit/>
          </a:bodyPr>
          <a:lstStyle/>
          <a:p>
            <a:pPr algn="r"/>
            <a:fld id="{00000000-1234-1234-1234-123412341234}" type="slidenum">
              <a:rPr lang="sv-SE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3</a:t>
            </a:fld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135433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03350" y="1160463"/>
            <a:ext cx="4178300" cy="3133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6" name="Google Shape;126;p4:notes"/>
          <p:cNvSpPr txBox="1">
            <a:spLocks noGrp="1"/>
          </p:cNvSpPr>
          <p:nvPr>
            <p:ph type="body" idx="1"/>
          </p:nvPr>
        </p:nvSpPr>
        <p:spPr>
          <a:xfrm>
            <a:off x="698188" y="4468330"/>
            <a:ext cx="5588625" cy="3654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802" tIns="42889" rIns="85802" bIns="42889" anchor="t" anchorCtr="0">
            <a:noAutofit/>
          </a:bodyPr>
          <a:lstStyle/>
          <a:p>
            <a:pPr marL="0" indent="0"/>
            <a:endParaRPr sz="1100"/>
          </a:p>
        </p:txBody>
      </p:sp>
      <p:sp>
        <p:nvSpPr>
          <p:cNvPr id="127" name="Google Shape;127;p4:notes"/>
          <p:cNvSpPr txBox="1">
            <a:spLocks noGrp="1"/>
          </p:cNvSpPr>
          <p:nvPr>
            <p:ph type="sldNum" idx="12"/>
          </p:nvPr>
        </p:nvSpPr>
        <p:spPr>
          <a:xfrm>
            <a:off x="3956397" y="8818579"/>
            <a:ext cx="3027042" cy="465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802" tIns="42889" rIns="85802" bIns="42889" anchor="b" anchorCtr="0">
            <a:noAutofit/>
          </a:bodyPr>
          <a:lstStyle/>
          <a:p>
            <a:pPr algn="r"/>
            <a:fld id="{00000000-1234-1234-1234-123412341234}" type="slidenum">
              <a:rPr lang="sv-SE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4</a:t>
            </a:fld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470284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m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dt" idx="10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ftr" idx="11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ubrik och lodrät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457203" y="27463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309021" y="-251617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drät rubrik och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4732337" y="2171703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3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ubrikbild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ctrTitle"/>
          </p:nvPr>
        </p:nvSpPr>
        <p:spPr>
          <a:xfrm>
            <a:off x="685803" y="2130428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ubTitle" idx="1"/>
          </p:nvPr>
        </p:nvSpPr>
        <p:spPr>
          <a:xfrm>
            <a:off x="1371603" y="3886201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ftr" idx="11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ubrik och innehåll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457203" y="27463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457203" y="1600202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dt" idx="10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ftr" idx="11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vsnittsrubrik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722314" y="4406903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722314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dt" idx="10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ftr" idx="11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ldNum" idx="12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vå innehållsdelar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457203" y="27463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1"/>
          </p:nvPr>
        </p:nvSpPr>
        <p:spPr>
          <a:xfrm>
            <a:off x="457203" y="1600202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2"/>
          </p:nvPr>
        </p:nvSpPr>
        <p:spPr>
          <a:xfrm>
            <a:off x="4648202" y="1600202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dt" idx="10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ftr" idx="11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sldNum" idx="12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ämförelse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457203" y="27463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2"/>
          </p:nvPr>
        </p:nvSpPr>
        <p:spPr>
          <a:xfrm>
            <a:off x="457203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3"/>
          </p:nvPr>
        </p:nvSpPr>
        <p:spPr>
          <a:xfrm>
            <a:off x="4645028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4"/>
          </p:nvPr>
        </p:nvSpPr>
        <p:spPr>
          <a:xfrm>
            <a:off x="4645028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dt" idx="10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ftr" idx="11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sldNum" idx="12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ast rubrik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>
            <a:spLocks noGrp="1"/>
          </p:cNvSpPr>
          <p:nvPr>
            <p:ph type="title"/>
          </p:nvPr>
        </p:nvSpPr>
        <p:spPr>
          <a:xfrm>
            <a:off x="457203" y="27463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nehåll med bildtext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ld med bildtext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3" y="27463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3" y="1600202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mailto:kansliet@vambsif.or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/>
          <p:nvPr/>
        </p:nvSpPr>
        <p:spPr>
          <a:xfrm>
            <a:off x="6732240" y="3140968"/>
            <a:ext cx="396044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2800" b="1" i="0" u="none" strike="noStrike" cap="none">
                <a:solidFill>
                  <a:srgbClr val="33CC33"/>
                </a:solidFill>
                <a:latin typeface="Arial Black"/>
                <a:ea typeface="Arial Black"/>
                <a:cs typeface="Arial Black"/>
                <a:sym typeface="Arial Black"/>
              </a:rPr>
              <a:t>Futsalcup</a:t>
            </a:r>
            <a:r>
              <a:rPr lang="sv-SE" sz="2000" b="1" i="0" u="none" strike="noStrike" cap="none">
                <a:solidFill>
                  <a:srgbClr val="595959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endParaRPr sz="2000">
              <a:solidFill>
                <a:srgbClr val="595959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89" name="Google Shape;89;p13" descr="Klubbmarke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00132" y="2089291"/>
            <a:ext cx="527991" cy="592832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3"/>
          <p:cNvSpPr txBox="1"/>
          <p:nvPr/>
        </p:nvSpPr>
        <p:spPr>
          <a:xfrm>
            <a:off x="6263680" y="2060851"/>
            <a:ext cx="288032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400">
                <a:solidFill>
                  <a:srgbClr val="595959"/>
                </a:solidFill>
                <a:latin typeface="Arial Black"/>
                <a:ea typeface="Arial Black"/>
                <a:cs typeface="Arial Black"/>
                <a:sym typeface="Arial Black"/>
              </a:rPr>
              <a:t>Matchprogram </a:t>
            </a:r>
            <a:endParaRPr sz="1400">
              <a:solidFill>
                <a:srgbClr val="595959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91" name="Google Shape;91;p13"/>
          <p:cNvSpPr txBox="1"/>
          <p:nvPr/>
        </p:nvSpPr>
        <p:spPr>
          <a:xfrm>
            <a:off x="251520" y="4869160"/>
            <a:ext cx="2376264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600" b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ARRANGÖR</a:t>
            </a:r>
            <a:r>
              <a:rPr lang="sv-SE" sz="1800" b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Våmbs IF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Klingspors väg 2 , 541 53 Skövde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E-post: </a:t>
            </a:r>
            <a:r>
              <a:rPr lang="sv-SE" sz="10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kansliet@vambsif.org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2" name="Google Shape;92;p13" descr="Klubbmarke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19672" y="5085184"/>
            <a:ext cx="463859" cy="520824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3"/>
          <p:cNvSpPr txBox="1"/>
          <p:nvPr/>
        </p:nvSpPr>
        <p:spPr>
          <a:xfrm>
            <a:off x="179512" y="332658"/>
            <a:ext cx="2448272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600" b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MAT o FiKA</a:t>
            </a:r>
            <a:endParaRPr sz="1600" b="1" dirty="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Fika </a:t>
            </a:r>
            <a:r>
              <a:rPr lang="sv-SE"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Våmbs IF säljer kaffe, godis, korv, frukt o dricka i hallens kiosk.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Vid badet finns försäljning av fika o lättare maträtter.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</a:t>
            </a:r>
            <a:r>
              <a:rPr lang="sv-SE"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O’Learys Restaurang o Bowling finns i Arenan.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Strax öster om Arenan ligger Vallegrillen och Restaurang Valle.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4" name="Google Shape;94;p13" descr="futsal1.jpg"/>
          <p:cNvPicPr preferRelativeResize="0"/>
          <p:nvPr/>
        </p:nvPicPr>
        <p:blipFill rotWithShape="1">
          <a:blip r:embed="rId5">
            <a:alphaModFix/>
          </a:blip>
          <a:srcRect l="55708" r="26519"/>
          <a:stretch/>
        </p:blipFill>
        <p:spPr>
          <a:xfrm>
            <a:off x="4644009" y="404664"/>
            <a:ext cx="1512168" cy="6004168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3"/>
          <p:cNvSpPr txBox="1"/>
          <p:nvPr/>
        </p:nvSpPr>
        <p:spPr>
          <a:xfrm>
            <a:off x="5724128" y="5157195"/>
            <a:ext cx="417646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2400" b="1" dirty="0" smtClean="0">
                <a:solidFill>
                  <a:srgbClr val="595959"/>
                </a:solidFill>
                <a:latin typeface="Arial Black"/>
                <a:ea typeface="Arial Black"/>
                <a:cs typeface="Arial Black"/>
                <a:sym typeface="Arial Black"/>
              </a:rPr>
              <a:t>24 </a:t>
            </a:r>
            <a:r>
              <a:rPr lang="sv-SE" sz="2400" b="1" dirty="0">
                <a:solidFill>
                  <a:srgbClr val="595959"/>
                </a:solidFill>
                <a:latin typeface="Arial Black"/>
                <a:ea typeface="Arial Black"/>
                <a:cs typeface="Arial Black"/>
                <a:sym typeface="Arial Black"/>
              </a:rPr>
              <a:t>november </a:t>
            </a:r>
            <a:r>
              <a:rPr lang="sv-SE" sz="2400" b="1" dirty="0" smtClean="0">
                <a:solidFill>
                  <a:srgbClr val="595959"/>
                </a:solidFill>
                <a:latin typeface="Arial Black"/>
                <a:ea typeface="Arial Black"/>
                <a:cs typeface="Arial Black"/>
                <a:sym typeface="Arial Black"/>
              </a:rPr>
              <a:t>2019</a:t>
            </a:r>
            <a:endParaRPr sz="2400" dirty="0">
              <a:solidFill>
                <a:srgbClr val="595959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96" name="Google Shape;96;p13"/>
          <p:cNvSpPr txBox="1"/>
          <p:nvPr/>
        </p:nvSpPr>
        <p:spPr>
          <a:xfrm>
            <a:off x="5364088" y="5589243"/>
            <a:ext cx="367240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400" b="1" dirty="0">
                <a:solidFill>
                  <a:srgbClr val="595959"/>
                </a:solidFill>
                <a:latin typeface="Arial Black"/>
                <a:ea typeface="Arial Black"/>
                <a:cs typeface="Arial Black"/>
                <a:sym typeface="Arial Black"/>
              </a:rPr>
              <a:t>En cup för </a:t>
            </a:r>
            <a:r>
              <a:rPr lang="sv-SE" sz="1400" b="1" dirty="0" smtClean="0">
                <a:solidFill>
                  <a:srgbClr val="595959"/>
                </a:solidFill>
                <a:latin typeface="Arial Black"/>
                <a:ea typeface="Arial Black"/>
                <a:cs typeface="Arial Black"/>
                <a:sym typeface="Arial Black"/>
              </a:rPr>
              <a:t>Dam- och Herrseniorer</a:t>
            </a:r>
            <a:endParaRPr sz="1400" b="1" dirty="0">
              <a:solidFill>
                <a:srgbClr val="595959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97" name="Google Shape;97;p13"/>
          <p:cNvSpPr txBox="1"/>
          <p:nvPr/>
        </p:nvSpPr>
        <p:spPr>
          <a:xfrm>
            <a:off x="6084168" y="2564905"/>
            <a:ext cx="4536504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4000">
                <a:solidFill>
                  <a:srgbClr val="33CC33"/>
                </a:solidFill>
                <a:latin typeface="Arial Black"/>
                <a:ea typeface="Arial Black"/>
                <a:cs typeface="Arial Black"/>
                <a:sym typeface="Arial Black"/>
              </a:rPr>
              <a:t>Skövde</a:t>
            </a:r>
            <a:endParaRPr sz="4000">
              <a:solidFill>
                <a:srgbClr val="33CC33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4"/>
          <p:cNvSpPr txBox="1"/>
          <p:nvPr/>
        </p:nvSpPr>
        <p:spPr>
          <a:xfrm>
            <a:off x="362050" y="3749458"/>
            <a:ext cx="3816424" cy="20470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sv-SE" sz="1600" b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Tävlingsform </a:t>
            </a:r>
          </a:p>
          <a:p>
            <a:pPr lvl="0"/>
            <a:r>
              <a:rPr lang="sv-SE" sz="1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• </a:t>
            </a:r>
            <a:r>
              <a:rPr lang="sv-SE"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Licens: alla spelare ska ha licens för Futsalspel. Detta ansvarar anmälande lag för. </a:t>
            </a:r>
            <a:endParaRPr lang="sv-SE" sz="10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/>
            <a:r>
              <a:rPr lang="sv-SE" sz="1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• </a:t>
            </a:r>
            <a:r>
              <a:rPr lang="sv-SE"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SvFFs regler för Futsal gäller med undantag av följande: </a:t>
            </a:r>
            <a:endParaRPr lang="sv-SE" sz="10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/>
            <a:r>
              <a:rPr lang="sv-SE" sz="1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• </a:t>
            </a:r>
            <a:r>
              <a:rPr lang="sv-SE"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Time out endast i A – slutspelets final, 1 min./lag. </a:t>
            </a:r>
            <a:endParaRPr lang="sv-SE" sz="10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/>
            <a:r>
              <a:rPr lang="sv-SE" sz="1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• </a:t>
            </a:r>
            <a:r>
              <a:rPr lang="sv-SE"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Speltid grupp- och slutspel: 1x15 rullande tid. </a:t>
            </a:r>
            <a:endParaRPr lang="sv-SE" sz="10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/>
            <a:r>
              <a:rPr lang="sv-SE" sz="1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• </a:t>
            </a:r>
            <a:r>
              <a:rPr lang="sv-SE"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Speltid final A – slutspel: 1x20 min rullande tid. Vid oavgjort resultat vid slutsignal sker följande i ordningsföljd -&gt; förlängning 5 min rullande tid -&gt; bästa tre straffar -&gt; ”suddenstraffar” </a:t>
            </a:r>
            <a:endParaRPr lang="sv-SE" sz="10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/>
            <a:r>
              <a:rPr lang="sv-SE" sz="1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• </a:t>
            </a:r>
            <a:r>
              <a:rPr lang="sv-SE"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Ackumulerad straff: grupp – och slutspel efter dömd 4:e frispark. Final A – slutspel efter dömd 6:e frispark. </a:t>
            </a:r>
            <a:endParaRPr lang="sv-SE" sz="10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/>
            <a:r>
              <a:rPr lang="sv-SE" sz="1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• </a:t>
            </a:r>
            <a:r>
              <a:rPr lang="sv-SE"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Avbytare: enligt regler 9 st. Truppen max 20 deltagare</a:t>
            </a:r>
            <a:r>
              <a:rPr lang="sv-SE" sz="1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lvl="0"/>
            <a:endParaRPr lang="sv-SE" sz="1600" b="1" dirty="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14"/>
          <p:cNvSpPr txBox="1"/>
          <p:nvPr/>
        </p:nvSpPr>
        <p:spPr>
          <a:xfrm>
            <a:off x="362050" y="1325885"/>
            <a:ext cx="3689995" cy="2481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600" b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MATCHDAGEN</a:t>
            </a:r>
            <a:endParaRPr dirty="0"/>
          </a:p>
          <a:p>
            <a:pPr lvl="0"/>
            <a:r>
              <a:rPr lang="sv-SE" sz="1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Arena Skövde</a:t>
            </a:r>
            <a:r>
              <a:rPr lang="sv-SE"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samtliga matcher spelas i det centralt belägna Arena Skövde. Arenan har tre fullstora bollhallar, liksom bad, bowling och mat. (www.arenaskovde.se) Lagvärd: samtliga lag får en lagvärd som fungerar som lagets platsguide och länk till cupledningen. </a:t>
            </a:r>
            <a:r>
              <a:rPr lang="sv-SE" sz="1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Registrering: </a:t>
            </a:r>
            <a:r>
              <a:rPr lang="sv-SE"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anmäl ert lag vid Cupregistreringen i den övre entréhallen. Där erhålls gästkort för anmälda. Kortet bärs väl synligt för passering, mat och uppehälle inom Arenans lokaler. </a:t>
            </a:r>
            <a:r>
              <a:rPr lang="sv-SE" sz="1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Laguppställning: </a:t>
            </a:r>
            <a:r>
              <a:rPr lang="sv-SE"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ändringar av tidigare inskickad laguppställning meddelas Cupledningen vid registreringen. Vid förändring mellan matcher krävs ny laguppställning till Cupledningen senast 30 min innan aktuell match. Matcherna: spelas samtidigt på två fullstora planer plus tillgång till delad fullstor uppvärmningsplan under gruppspelet. A – slutspelets final spelas i Arenans storhall med läktarplats.</a:t>
            </a:r>
            <a:r>
              <a:rPr lang="sv-SE" sz="1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lang="sv-SE" sz="1000" b="1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4"/>
          <p:cNvSpPr txBox="1"/>
          <p:nvPr/>
        </p:nvSpPr>
        <p:spPr>
          <a:xfrm>
            <a:off x="323528" y="6525344"/>
            <a:ext cx="288032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000" b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000" b="1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14"/>
          <p:cNvSpPr txBox="1"/>
          <p:nvPr/>
        </p:nvSpPr>
        <p:spPr>
          <a:xfrm>
            <a:off x="8460432" y="6453336"/>
            <a:ext cx="288032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000" b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endParaRPr sz="1000" b="1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14"/>
          <p:cNvSpPr txBox="1"/>
          <p:nvPr/>
        </p:nvSpPr>
        <p:spPr>
          <a:xfrm>
            <a:off x="5292080" y="266165"/>
            <a:ext cx="125454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600" b="1" dirty="0" smtClean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VI STÖDJER</a:t>
            </a:r>
            <a:endParaRPr sz="1600" b="1" dirty="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14"/>
          <p:cNvSpPr txBox="1"/>
          <p:nvPr/>
        </p:nvSpPr>
        <p:spPr>
          <a:xfrm>
            <a:off x="6675437" y="204609"/>
            <a:ext cx="136815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2000">
                <a:solidFill>
                  <a:srgbClr val="33CC33"/>
                </a:solidFill>
                <a:latin typeface="Arial Black"/>
                <a:ea typeface="Arial Black"/>
                <a:cs typeface="Arial Black"/>
                <a:sym typeface="Arial Black"/>
              </a:rPr>
              <a:t>Skövde</a:t>
            </a:r>
            <a:endParaRPr sz="2000">
              <a:solidFill>
                <a:srgbClr val="33CC33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08" name="Google Shape;108;p14"/>
          <p:cNvSpPr txBox="1"/>
          <p:nvPr/>
        </p:nvSpPr>
        <p:spPr>
          <a:xfrm>
            <a:off x="6710528" y="334408"/>
            <a:ext cx="151216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200" b="1">
                <a:solidFill>
                  <a:srgbClr val="33CC33"/>
                </a:solidFill>
                <a:latin typeface="Arial Black"/>
                <a:ea typeface="Arial Black"/>
                <a:cs typeface="Arial Black"/>
                <a:sym typeface="Arial Black"/>
              </a:rPr>
              <a:t>Futsalcup</a:t>
            </a:r>
            <a:r>
              <a:rPr lang="sv-SE" sz="2000" b="1">
                <a:solidFill>
                  <a:srgbClr val="595959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endParaRPr sz="2000">
              <a:solidFill>
                <a:srgbClr val="595959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09" name="Google Shape;109;p14"/>
          <p:cNvSpPr txBox="1"/>
          <p:nvPr/>
        </p:nvSpPr>
        <p:spPr>
          <a:xfrm>
            <a:off x="4932040" y="581641"/>
            <a:ext cx="4104456" cy="5909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Huvudsponsorer: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sz="12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 </a:t>
            </a:r>
            <a:r>
              <a:rPr lang="sv-SE" sz="1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Furhoffs </a:t>
            </a:r>
            <a:r>
              <a:rPr lang="sv-SE" sz="12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Rostfria</a:t>
            </a: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sz="1200" b="1" dirty="0" smtClean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Skeppsviken</a:t>
            </a: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sz="1200" b="1" dirty="0" smtClean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SLA</a:t>
            </a: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sz="1200" b="1" dirty="0" smtClean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DocuWare</a:t>
            </a: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sz="1200" b="1" dirty="0" smtClean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Coop</a:t>
            </a:r>
            <a:endParaRPr b="1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Övriga </a:t>
            </a:r>
            <a:r>
              <a:rPr lang="sv-SE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bollsponsorer: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sv-SE" sz="1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 säljlager AB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sv-SE" sz="1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Mariesjö Fastighets AB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sv-SE" sz="1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FH Bygg, Skara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sv-SE" sz="1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FREA Fridas ekonomi &amp; administration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sv-SE" sz="1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IDCC AB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sv-SE" sz="1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Skövde Redovisningsbyrå AB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sv-SE" sz="1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Ibrahim Dals Fastigheter AB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sv-SE" sz="1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Addforest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sv-SE" sz="1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Skövdekliniken AB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sv-SE" sz="12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Mattias </a:t>
            </a:r>
            <a:r>
              <a:rPr lang="sv-SE" sz="1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Catering &amp; Golfrestaurang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sv-SE" sz="1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Alfrida Consulting AB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sv-SE" sz="1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Celander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sv-SE" sz="1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Coca-cola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sv-SE" sz="1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Retorikverkstaden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sv-SE" sz="1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Lennartssons VVS-service AB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sv-SE" sz="1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JOBmeal Skövde AB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sv-SE" sz="1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Restaurang o pizzeria Benidorm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sv-SE" sz="1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Stig-Åke Alm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sv-SE" sz="1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 Emelie Johnson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sv-SE" sz="1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Hjortmar hem &amp; inredning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sv-SE" sz="1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Hägnen Byggkonsult AB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sv-SE" sz="1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Rapp Fastigheter </a:t>
            </a:r>
            <a:r>
              <a:rPr lang="sv-SE" sz="12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sv-SE" sz="12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Viktor Ljungström Fotograf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sv-SE" sz="12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Stadium</a:t>
            </a:r>
            <a:endParaRPr lang="sv-SE" sz="12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200"/>
              <a:buFont typeface="Noto Sans Symbols"/>
              <a:buNone/>
            </a:pPr>
            <a:endParaRPr sz="12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200"/>
              <a:buFont typeface="Noto Sans Symbols"/>
              <a:buNone/>
            </a:pPr>
            <a:endParaRPr sz="12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200"/>
              <a:buFont typeface="Noto Sans Symbols"/>
              <a:buNone/>
            </a:pPr>
            <a:endParaRPr sz="12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1" name="Google Shape;111;p14" descr="72FEF737-CC7A-4E85-A720-29F299A1312D@fiberdat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88853" y="886003"/>
            <a:ext cx="1825438" cy="1089769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4"/>
          <p:cNvSpPr txBox="1"/>
          <p:nvPr/>
        </p:nvSpPr>
        <p:spPr>
          <a:xfrm>
            <a:off x="362050" y="272262"/>
            <a:ext cx="3672408" cy="1095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600" b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FUTSAL i ARENA SKÖVDE</a:t>
            </a:r>
            <a:endParaRPr sz="16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/>
            <a:r>
              <a:rPr lang="sv-SE" sz="1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Våmbs IF, Skövde, </a:t>
            </a:r>
            <a:r>
              <a:rPr lang="sv-SE"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är en stor ungdomsförening i Västergötland. Vi önskar främja fotbollsspel även under vintersäsongen och hoppas att Skövde </a:t>
            </a:r>
            <a:r>
              <a:rPr lang="sv-SE" sz="1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Futsalcup skall </a:t>
            </a:r>
            <a:r>
              <a:rPr lang="sv-SE"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kunna vara en morot för detta. I förlängningen hoppas vi att det skall främja och stimulera fotbolls-och </a:t>
            </a:r>
            <a:r>
              <a:rPr lang="sv-SE" sz="1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futsalspelare att </a:t>
            </a:r>
            <a:r>
              <a:rPr lang="sv-SE"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fortsätta längre som aktiva.</a:t>
            </a:r>
            <a:endParaRPr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8853" y="3476626"/>
            <a:ext cx="1881597" cy="545663"/>
          </a:xfrm>
          <a:prstGeom prst="rect">
            <a:avLst/>
          </a:prstGeom>
        </p:spPr>
      </p:pic>
      <p:sp>
        <p:nvSpPr>
          <p:cNvPr id="14" name="Google Shape;102;p14"/>
          <p:cNvSpPr txBox="1"/>
          <p:nvPr/>
        </p:nvSpPr>
        <p:spPr>
          <a:xfrm>
            <a:off x="362050" y="5698132"/>
            <a:ext cx="3816424" cy="9829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sv-SE" sz="1600" b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Cupspelets genomförande</a:t>
            </a:r>
          </a:p>
          <a:p>
            <a:pPr lvl="0"/>
            <a:r>
              <a:rPr lang="sv-SE"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Gruppspel där alla möter alla. Beroende av antalet deltagande lag meddelas senast vid registrering på cupdagen hur avancemang till A – samt B-slutspel kommer att gå till. Placeringsräkning enligt poäng -&gt; inbördes möte &gt; målskillnad -&gt;Lottning.</a:t>
            </a:r>
            <a:endParaRPr lang="sv-SE" sz="1000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pPr lvl="0"/>
            <a:endParaRPr lang="sv-SE" sz="1600" b="1" dirty="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5626" y="2355010"/>
            <a:ext cx="1662527" cy="5879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59513" y="4332751"/>
            <a:ext cx="1425749" cy="11532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06353" y="5796502"/>
            <a:ext cx="2364097" cy="55625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5"/>
          <p:cNvSpPr txBox="1"/>
          <p:nvPr/>
        </p:nvSpPr>
        <p:spPr>
          <a:xfrm>
            <a:off x="1115616" y="332656"/>
            <a:ext cx="2088232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600" b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ARENA  </a:t>
            </a:r>
            <a:r>
              <a:rPr lang="sv-SE" sz="1600" b="1" dirty="0" smtClean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sz="1600" b="1" dirty="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15"/>
          <p:cNvSpPr txBox="1"/>
          <p:nvPr/>
        </p:nvSpPr>
        <p:spPr>
          <a:xfrm>
            <a:off x="5220072" y="332656"/>
            <a:ext cx="288032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600" b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ARENA  </a:t>
            </a:r>
            <a:r>
              <a:rPr lang="sv-SE" sz="1600" b="1" dirty="0" smtClean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 sz="1600" b="1" dirty="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15"/>
          <p:cNvSpPr txBox="1"/>
          <p:nvPr/>
        </p:nvSpPr>
        <p:spPr>
          <a:xfrm>
            <a:off x="323528" y="6525344"/>
            <a:ext cx="288032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000" b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1000" b="1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15"/>
          <p:cNvSpPr txBox="1"/>
          <p:nvPr/>
        </p:nvSpPr>
        <p:spPr>
          <a:xfrm>
            <a:off x="8604448" y="6525344"/>
            <a:ext cx="288032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000" b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sz="1000" b="1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71210"/>
            <a:ext cx="4068489" cy="455642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0149" y="671210"/>
            <a:ext cx="4043851" cy="4683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5360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6"/>
          <p:cNvSpPr txBox="1"/>
          <p:nvPr/>
        </p:nvSpPr>
        <p:spPr>
          <a:xfrm>
            <a:off x="755576" y="260648"/>
            <a:ext cx="2448272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600" b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ARENA  C</a:t>
            </a:r>
            <a:endParaRPr sz="1400" b="1" dirty="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16"/>
          <p:cNvSpPr txBox="1"/>
          <p:nvPr/>
        </p:nvSpPr>
        <p:spPr>
          <a:xfrm>
            <a:off x="8676456" y="6453336"/>
            <a:ext cx="288032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000" b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1000" b="1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16"/>
          <p:cNvSpPr txBox="1"/>
          <p:nvPr/>
        </p:nvSpPr>
        <p:spPr>
          <a:xfrm>
            <a:off x="323528" y="6525344"/>
            <a:ext cx="288032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000" b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 sz="1000" b="1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16"/>
          <p:cNvSpPr txBox="1"/>
          <p:nvPr/>
        </p:nvSpPr>
        <p:spPr>
          <a:xfrm>
            <a:off x="5076056" y="332656"/>
            <a:ext cx="1656184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400" b="1" dirty="0" smtClean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DAM</a:t>
            </a:r>
            <a:endParaRPr sz="1400" b="1" dirty="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16"/>
          <p:cNvSpPr txBox="1"/>
          <p:nvPr/>
        </p:nvSpPr>
        <p:spPr>
          <a:xfrm>
            <a:off x="5076056" y="2746504"/>
            <a:ext cx="1656184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400" b="1" dirty="0" smtClean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HERR</a:t>
            </a:r>
            <a:endParaRPr sz="1400" b="1" dirty="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16"/>
          <p:cNvSpPr txBox="1"/>
          <p:nvPr/>
        </p:nvSpPr>
        <p:spPr>
          <a:xfrm>
            <a:off x="5148064" y="692696"/>
            <a:ext cx="792088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000" b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Grupp 1</a:t>
            </a:r>
            <a:endParaRPr sz="1000" b="1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16"/>
          <p:cNvSpPr txBox="1"/>
          <p:nvPr/>
        </p:nvSpPr>
        <p:spPr>
          <a:xfrm>
            <a:off x="6730677" y="692696"/>
            <a:ext cx="792088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000" b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Grupp  2</a:t>
            </a:r>
            <a:endParaRPr sz="1000" b="1" dirty="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16"/>
          <p:cNvSpPr txBox="1"/>
          <p:nvPr/>
        </p:nvSpPr>
        <p:spPr>
          <a:xfrm>
            <a:off x="5112060" y="1601346"/>
            <a:ext cx="792088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000" b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Grupp  3</a:t>
            </a:r>
            <a:endParaRPr sz="1000" b="1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16"/>
          <p:cNvSpPr txBox="1"/>
          <p:nvPr/>
        </p:nvSpPr>
        <p:spPr>
          <a:xfrm>
            <a:off x="5148064" y="3076952"/>
            <a:ext cx="792088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000" b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Grupp 1</a:t>
            </a:r>
            <a:endParaRPr sz="1000" b="1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16"/>
          <p:cNvSpPr txBox="1"/>
          <p:nvPr/>
        </p:nvSpPr>
        <p:spPr>
          <a:xfrm>
            <a:off x="6740971" y="3076952"/>
            <a:ext cx="792088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000" b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Grupp  2</a:t>
            </a:r>
            <a:endParaRPr sz="1000" b="1" dirty="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16"/>
          <p:cNvSpPr txBox="1"/>
          <p:nvPr/>
        </p:nvSpPr>
        <p:spPr>
          <a:xfrm>
            <a:off x="5148063" y="908720"/>
            <a:ext cx="1664217" cy="1061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sv-SE" sz="9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Våmbs </a:t>
            </a:r>
            <a:r>
              <a:rPr lang="sv-SE" sz="900" b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</a:t>
            </a:r>
            <a:endParaRPr lang="sv-SE" sz="9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/>
            <a:r>
              <a:rPr lang="sv-SE" sz="9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Råda BK</a:t>
            </a:r>
          </a:p>
          <a:p>
            <a:pPr lvl="0"/>
            <a:r>
              <a:rPr lang="sv-SE" sz="9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Sjuntorps IF</a:t>
            </a:r>
          </a:p>
          <a:p>
            <a:pPr lvl="0"/>
            <a:r>
              <a:rPr lang="sv-SE" sz="9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Fagersanna/Mölltorp</a:t>
            </a:r>
            <a:endParaRPr lang="sv-SE" sz="9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16"/>
          <p:cNvSpPr txBox="1"/>
          <p:nvPr/>
        </p:nvSpPr>
        <p:spPr>
          <a:xfrm>
            <a:off x="6730676" y="908719"/>
            <a:ext cx="1945780" cy="799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sv-SE" sz="9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Falköpings Kvinnliga </a:t>
            </a:r>
            <a:r>
              <a:rPr lang="sv-SE" sz="9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IK:Svart</a:t>
            </a:r>
            <a:endParaRPr lang="sv-SE" sz="900" b="1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/>
            <a:r>
              <a:rPr lang="sv-SE" sz="9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Skultorps IF</a:t>
            </a:r>
          </a:p>
          <a:p>
            <a:pPr lvl="0"/>
            <a:r>
              <a:rPr lang="sv-SE" sz="9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Fristad/Borgstena/Sparsör</a:t>
            </a:r>
          </a:p>
          <a:p>
            <a:pPr lvl="0"/>
            <a:r>
              <a:rPr lang="sv-SE" sz="9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Axvalls IF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  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16"/>
          <p:cNvSpPr txBox="1"/>
          <p:nvPr/>
        </p:nvSpPr>
        <p:spPr>
          <a:xfrm>
            <a:off x="5123739" y="1673642"/>
            <a:ext cx="1800201" cy="784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    </a:t>
            </a:r>
            <a:endParaRPr dirty="0"/>
          </a:p>
          <a:p>
            <a:pPr lvl="0"/>
            <a:r>
              <a:rPr lang="sv-SE" sz="9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Qviding FIF</a:t>
            </a:r>
          </a:p>
          <a:p>
            <a:pPr lvl="0"/>
            <a:r>
              <a:rPr lang="sv-SE" sz="9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Bergdalens IK</a:t>
            </a:r>
          </a:p>
          <a:p>
            <a:pPr lvl="0"/>
            <a:r>
              <a:rPr lang="sv-SE" sz="9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Ljungskile SK</a:t>
            </a:r>
          </a:p>
          <a:p>
            <a:pPr lvl="0"/>
            <a:r>
              <a:rPr lang="sv-SE" sz="9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Falköpings </a:t>
            </a:r>
            <a:endParaRPr lang="sv-SE" sz="900" b="1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/>
            <a:r>
              <a:rPr lang="sv-SE" sz="9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Kvinnliga IK:Röd - </a:t>
            </a:r>
            <a:r>
              <a:rPr lang="sv-SE" sz="900" b="1" i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röd</a:t>
            </a:r>
            <a:endParaRPr lang="sv-SE" sz="9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16"/>
          <p:cNvSpPr txBox="1"/>
          <p:nvPr/>
        </p:nvSpPr>
        <p:spPr>
          <a:xfrm>
            <a:off x="5148064" y="3292976"/>
            <a:ext cx="1224136" cy="784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sv-SE" sz="9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Vårgårda IK</a:t>
            </a:r>
          </a:p>
          <a:p>
            <a:pPr lvl="0"/>
            <a:r>
              <a:rPr lang="sv-SE" sz="9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Kurdiska FF Örebro:1</a:t>
            </a:r>
          </a:p>
          <a:p>
            <a:pPr lvl="0"/>
            <a:r>
              <a:rPr lang="sv-SE" sz="9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Tråvad/Larv</a:t>
            </a:r>
          </a:p>
          <a:p>
            <a:pPr lvl="0"/>
            <a:r>
              <a:rPr lang="sv-SE" sz="9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Våmbs </a:t>
            </a:r>
            <a:r>
              <a:rPr lang="sv-SE" sz="9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</a:t>
            </a:r>
            <a:r>
              <a:rPr lang="sv-SE"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lang="sv-SE" sz="9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16"/>
          <p:cNvSpPr txBox="1"/>
          <p:nvPr/>
        </p:nvSpPr>
        <p:spPr>
          <a:xfrm>
            <a:off x="6719216" y="3292975"/>
            <a:ext cx="166920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sv-SE" sz="9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Elastico Futsal Club</a:t>
            </a:r>
          </a:p>
          <a:p>
            <a:pPr lvl="0"/>
            <a:r>
              <a:rPr lang="sv-SE" sz="9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Tråvad/Larv:2</a:t>
            </a:r>
          </a:p>
          <a:p>
            <a:pPr lvl="0"/>
            <a:r>
              <a:rPr lang="sv-SE" sz="9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Ulricehamns IFK</a:t>
            </a:r>
          </a:p>
          <a:p>
            <a:pPr lvl="0"/>
            <a:r>
              <a:rPr lang="sv-SE" sz="9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Skultorps IF</a:t>
            </a:r>
          </a:p>
        </p:txBody>
      </p:sp>
      <p:sp>
        <p:nvSpPr>
          <p:cNvPr id="21" name="Google Shape;135;p16"/>
          <p:cNvSpPr txBox="1"/>
          <p:nvPr/>
        </p:nvSpPr>
        <p:spPr>
          <a:xfrm>
            <a:off x="6719216" y="1601346"/>
            <a:ext cx="792088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000" b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Grupp  </a:t>
            </a:r>
            <a:r>
              <a:rPr lang="sv-SE" sz="1000" b="1" dirty="0" smtClean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1000" b="1" dirty="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140;p16"/>
          <p:cNvSpPr txBox="1"/>
          <p:nvPr/>
        </p:nvSpPr>
        <p:spPr>
          <a:xfrm>
            <a:off x="6719216" y="1807030"/>
            <a:ext cx="1945780" cy="826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n-US" sz="9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Ulricehamns</a:t>
            </a:r>
            <a:r>
              <a:rPr lang="en-US" sz="9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IFK</a:t>
            </a:r>
          </a:p>
          <a:p>
            <a:pPr lvl="0"/>
            <a:r>
              <a:rPr lang="en-US" sz="9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Lerums</a:t>
            </a:r>
            <a:r>
              <a:rPr lang="en-US" sz="9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IS</a:t>
            </a:r>
          </a:p>
          <a:p>
            <a:pPr lvl="0"/>
            <a:r>
              <a:rPr lang="en-US" sz="9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Norrstrands</a:t>
            </a:r>
            <a:r>
              <a:rPr lang="en-US" sz="9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IF</a:t>
            </a:r>
          </a:p>
          <a:p>
            <a:pPr lvl="0"/>
            <a:r>
              <a:rPr lang="en-US" sz="9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Falköping</a:t>
            </a:r>
            <a:r>
              <a:rPr lang="en-US" sz="9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Futsal Club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  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138;p16"/>
          <p:cNvSpPr txBox="1"/>
          <p:nvPr/>
        </p:nvSpPr>
        <p:spPr>
          <a:xfrm>
            <a:off x="5145494" y="3934799"/>
            <a:ext cx="792088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000" b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Grupp  </a:t>
            </a:r>
            <a:r>
              <a:rPr lang="sv-SE" sz="1000" b="1" dirty="0" smtClean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1000" b="1" dirty="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143;p16"/>
          <p:cNvSpPr txBox="1"/>
          <p:nvPr/>
        </p:nvSpPr>
        <p:spPr>
          <a:xfrm>
            <a:off x="5123739" y="4150822"/>
            <a:ext cx="166920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sv-SE" sz="9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IFK Skövde FK</a:t>
            </a:r>
          </a:p>
          <a:p>
            <a:pPr lvl="0"/>
            <a:r>
              <a:rPr lang="sv-SE" sz="9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Kurdiska FF Örebro:Ungdom</a:t>
            </a:r>
          </a:p>
          <a:p>
            <a:pPr lvl="0"/>
            <a:r>
              <a:rPr lang="sv-SE" sz="9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Sotenäs Futsal förening</a:t>
            </a:r>
          </a:p>
          <a:p>
            <a:pPr lvl="0"/>
            <a:r>
              <a:rPr lang="sv-SE" sz="9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FC Skövde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6" y="640433"/>
            <a:ext cx="3989271" cy="470215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7692</TotalTime>
  <Words>525</Words>
  <Application>Microsoft Office PowerPoint</Application>
  <PresentationFormat>On-screen Show (4:3)</PresentationFormat>
  <Paragraphs>124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Arial Black</vt:lpstr>
      <vt:lpstr>Calibri</vt:lpstr>
      <vt:lpstr>Noto Sans Symbols</vt:lpstr>
      <vt:lpstr>Office-tema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Diana Björck Laursén</dc:creator>
  <cp:lastModifiedBy>Prytz Lotta</cp:lastModifiedBy>
  <cp:revision>19</cp:revision>
  <cp:lastPrinted>2018-09-14T09:40:32Z</cp:lastPrinted>
  <dcterms:modified xsi:type="dcterms:W3CDTF">2019-11-19T17:02:36Z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7fea2623-af8f-4fb8-b1cf-b63cc8e496aa_Enabled">
    <vt:lpwstr>True</vt:lpwstr>
  </property>
  <property fmtid="{D5CDD505-2E9C-101B-9397-08002B2CF9AE}" pid="3" name="MSIP_Label_7fea2623-af8f-4fb8-b1cf-b63cc8e496aa_SiteId">
    <vt:lpwstr>81fa766e-a349-4867-8bf4-ab35e250a08f</vt:lpwstr>
  </property>
  <property fmtid="{D5CDD505-2E9C-101B-9397-08002B2CF9AE}" pid="4" name="MSIP_Label_7fea2623-af8f-4fb8-b1cf-b63cc8e496aa_Owner">
    <vt:lpwstr>PBRANDEL@volvocars.com</vt:lpwstr>
  </property>
  <property fmtid="{D5CDD505-2E9C-101B-9397-08002B2CF9AE}" pid="5" name="MSIP_Label_7fea2623-af8f-4fb8-b1cf-b63cc8e496aa_SetDate">
    <vt:lpwstr>2018-09-14T09:40:42.7812355Z</vt:lpwstr>
  </property>
  <property fmtid="{D5CDD505-2E9C-101B-9397-08002B2CF9AE}" pid="6" name="MSIP_Label_7fea2623-af8f-4fb8-b1cf-b63cc8e496aa_Name">
    <vt:lpwstr>Proprietary</vt:lpwstr>
  </property>
  <property fmtid="{D5CDD505-2E9C-101B-9397-08002B2CF9AE}" pid="7" name="MSIP_Label_7fea2623-af8f-4fb8-b1cf-b63cc8e496aa_Application">
    <vt:lpwstr>Microsoft Azure Information Protection</vt:lpwstr>
  </property>
  <property fmtid="{D5CDD505-2E9C-101B-9397-08002B2CF9AE}" pid="8" name="MSIP_Label_7fea2623-af8f-4fb8-b1cf-b63cc8e496aa_Extended_MSFT_Method">
    <vt:lpwstr>Automatic</vt:lpwstr>
  </property>
  <property fmtid="{D5CDD505-2E9C-101B-9397-08002B2CF9AE}" pid="9" name="Sensitivity">
    <vt:lpwstr>Proprietary</vt:lpwstr>
  </property>
</Properties>
</file>