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Palatino Linotype"/>
      <p:regular r:id="rId36"/>
      <p:bold r:id="rId37"/>
      <p:italic r:id="rId38"/>
      <p:boldItalic r:id="rId39"/>
    </p:embeddedFont>
    <p:embeddedFont>
      <p:font typeface="Century Gothic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4" roundtripDataSignature="AMtx7miKLoGGXY2518JmZdRsirGwyfeH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regular.fntdata"/><Relationship Id="rId20" Type="http://schemas.openxmlformats.org/officeDocument/2006/relationships/slide" Target="slides/slide15.xml"/><Relationship Id="rId42" Type="http://schemas.openxmlformats.org/officeDocument/2006/relationships/font" Target="fonts/CenturyGothic-italic.fntdata"/><Relationship Id="rId41" Type="http://schemas.openxmlformats.org/officeDocument/2006/relationships/font" Target="fonts/CenturyGothic-bold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CenturyGothic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alatinoLinotype-bold.fntdata"/><Relationship Id="rId14" Type="http://schemas.openxmlformats.org/officeDocument/2006/relationships/slide" Target="slides/slide9.xml"/><Relationship Id="rId36" Type="http://schemas.openxmlformats.org/officeDocument/2006/relationships/font" Target="fonts/PalatinoLinotype-regular.fntdata"/><Relationship Id="rId17" Type="http://schemas.openxmlformats.org/officeDocument/2006/relationships/slide" Target="slides/slide12.xml"/><Relationship Id="rId39" Type="http://schemas.openxmlformats.org/officeDocument/2006/relationships/font" Target="fonts/PalatinoLinotype-boldItalic.fntdata"/><Relationship Id="rId16" Type="http://schemas.openxmlformats.org/officeDocument/2006/relationships/slide" Target="slides/slide11.xml"/><Relationship Id="rId38" Type="http://schemas.openxmlformats.org/officeDocument/2006/relationships/font" Target="fonts/PalatinoLinotype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0a40080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20a400801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/>
          <p:nvPr>
            <p:ph idx="1" type="subTitle"/>
          </p:nvPr>
        </p:nvSpPr>
        <p:spPr>
          <a:xfrm>
            <a:off x="1907704" y="3714750"/>
            <a:ext cx="5864696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31"/>
          <p:cNvSpPr txBox="1"/>
          <p:nvPr>
            <p:ph idx="12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7" name="Google Shape;17;p31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" type="body"/>
          </p:nvPr>
        </p:nvSpPr>
        <p:spPr>
          <a:xfrm rot="5400000">
            <a:off x="3421857" y="-670719"/>
            <a:ext cx="3030537" cy="7499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0"/>
          <p:cNvSpPr txBox="1"/>
          <p:nvPr>
            <p:ph idx="10" type="dt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3" name="Google Shape;73;p40"/>
          <p:cNvSpPr txBox="1"/>
          <p:nvPr>
            <p:ph idx="11" type="ftr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4" name="Google Shape;74;p40"/>
          <p:cNvSpPr txBox="1"/>
          <p:nvPr>
            <p:ph idx="12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 txBox="1"/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" type="body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0" type="dt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9" name="Google Shape;79;p41"/>
          <p:cNvSpPr txBox="1"/>
          <p:nvPr>
            <p:ph idx="11" type="ftr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0" name="Google Shape;80;p41"/>
          <p:cNvSpPr txBox="1"/>
          <p:nvPr>
            <p:ph idx="12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o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Char char="•"/>
              <a:defRPr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idx="10" type="dt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3" name="Google Shape;23;p33"/>
          <p:cNvSpPr txBox="1"/>
          <p:nvPr>
            <p:ph idx="11" type="ftr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4" name="Google Shape;24;p33"/>
          <p:cNvSpPr txBox="1"/>
          <p:nvPr>
            <p:ph idx="12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0" type="dt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8" name="Google Shape;28;p34"/>
          <p:cNvSpPr txBox="1"/>
          <p:nvPr>
            <p:ph idx="11" type="ftr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9" name="Google Shape;29;p34"/>
          <p:cNvSpPr txBox="1"/>
          <p:nvPr>
            <p:ph idx="12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/>
          <p:nvPr/>
        </p:nvSpPr>
        <p:spPr>
          <a:xfrm>
            <a:off x="4495800" y="2943225"/>
            <a:ext cx="84138" cy="635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" name="Google Shape;32;p35"/>
          <p:cNvSpPr/>
          <p:nvPr/>
        </p:nvSpPr>
        <p:spPr>
          <a:xfrm>
            <a:off x="4695825" y="2943225"/>
            <a:ext cx="84138" cy="635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" name="Google Shape;33;p35"/>
          <p:cNvSpPr/>
          <p:nvPr/>
        </p:nvSpPr>
        <p:spPr>
          <a:xfrm>
            <a:off x="4297363" y="2943225"/>
            <a:ext cx="84137" cy="635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" name="Google Shape;34;p35"/>
          <p:cNvSpPr txBox="1"/>
          <p:nvPr>
            <p:ph type="title"/>
          </p:nvPr>
        </p:nvSpPr>
        <p:spPr>
          <a:xfrm>
            <a:off x="722313" y="1028701"/>
            <a:ext cx="7772400" cy="18788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" type="body"/>
          </p:nvPr>
        </p:nvSpPr>
        <p:spPr>
          <a:xfrm>
            <a:off x="722313" y="3051574"/>
            <a:ext cx="7772400" cy="8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35"/>
          <p:cNvSpPr txBox="1"/>
          <p:nvPr>
            <p:ph idx="10" type="dt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7" name="Google Shape;37;p35"/>
          <p:cNvSpPr txBox="1"/>
          <p:nvPr>
            <p:ph idx="11" type="ftr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8" name="Google Shape;38;p35"/>
          <p:cNvSpPr txBox="1"/>
          <p:nvPr>
            <p:ph idx="12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1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Char char="•"/>
              <a:defRPr sz="24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Char char="o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Char char="o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36"/>
          <p:cNvSpPr txBox="1"/>
          <p:nvPr>
            <p:ph idx="2" type="body"/>
          </p:nvPr>
        </p:nvSpPr>
        <p:spPr>
          <a:xfrm>
            <a:off x="365760" y="1200150"/>
            <a:ext cx="4041648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0" type="dt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4" name="Google Shape;44;p36"/>
          <p:cNvSpPr txBox="1"/>
          <p:nvPr>
            <p:ph idx="11" type="ftr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5" name="Google Shape;45;p36"/>
          <p:cNvSpPr txBox="1"/>
          <p:nvPr>
            <p:ph idx="12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7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1" type="body"/>
          </p:nvPr>
        </p:nvSpPr>
        <p:spPr>
          <a:xfrm>
            <a:off x="457200" y="1200150"/>
            <a:ext cx="40401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576063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7"/>
          <p:cNvSpPr txBox="1"/>
          <p:nvPr>
            <p:ph idx="2" type="body"/>
          </p:nvPr>
        </p:nvSpPr>
        <p:spPr>
          <a:xfrm>
            <a:off x="4648203" y="1200150"/>
            <a:ext cx="4041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576063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7"/>
          <p:cNvSpPr txBox="1"/>
          <p:nvPr>
            <p:ph idx="3" type="body"/>
          </p:nvPr>
        </p:nvSpPr>
        <p:spPr>
          <a:xfrm>
            <a:off x="457200" y="1659636"/>
            <a:ext cx="4041648" cy="2935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4" type="body"/>
          </p:nvPr>
        </p:nvSpPr>
        <p:spPr>
          <a:xfrm>
            <a:off x="4672584" y="1659637"/>
            <a:ext cx="4041648" cy="2934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0" type="dt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3" name="Google Shape;53;p37"/>
          <p:cNvSpPr txBox="1"/>
          <p:nvPr>
            <p:ph idx="11" type="ftr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4" name="Google Shape;54;p37"/>
          <p:cNvSpPr txBox="1"/>
          <p:nvPr>
            <p:ph idx="12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/>
          <p:nvPr>
            <p:ph type="title"/>
          </p:nvPr>
        </p:nvSpPr>
        <p:spPr>
          <a:xfrm>
            <a:off x="5907090" y="200026"/>
            <a:ext cx="3008313" cy="157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" type="body"/>
          </p:nvPr>
        </p:nvSpPr>
        <p:spPr>
          <a:xfrm>
            <a:off x="719140" y="204789"/>
            <a:ext cx="4995863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576063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576063"/>
              </a:buClr>
              <a:buSzPts val="280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576063"/>
              </a:buClr>
              <a:buSzPts val="2000"/>
              <a:buChar char="o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576063"/>
              </a:buClr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38"/>
          <p:cNvSpPr txBox="1"/>
          <p:nvPr>
            <p:ph idx="2" type="body"/>
          </p:nvPr>
        </p:nvSpPr>
        <p:spPr>
          <a:xfrm>
            <a:off x="5907090" y="1828801"/>
            <a:ext cx="3008313" cy="2765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576063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576063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576063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576063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38"/>
          <p:cNvSpPr txBox="1"/>
          <p:nvPr>
            <p:ph idx="10" type="dt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0" name="Google Shape;60;p38"/>
          <p:cNvSpPr txBox="1"/>
          <p:nvPr>
            <p:ph idx="11" type="ftr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Google Shape;61;p38"/>
          <p:cNvSpPr txBox="1"/>
          <p:nvPr>
            <p:ph idx="12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9"/>
          <p:cNvSpPr txBox="1"/>
          <p:nvPr>
            <p:ph type="title"/>
          </p:nvPr>
        </p:nvSpPr>
        <p:spPr>
          <a:xfrm>
            <a:off x="1679576" y="171451"/>
            <a:ext cx="5711824" cy="6715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/>
          <p:nvPr>
            <p:ph idx="2" type="pic"/>
          </p:nvPr>
        </p:nvSpPr>
        <p:spPr>
          <a:xfrm>
            <a:off x="1508126" y="857251"/>
            <a:ext cx="6054724" cy="3405783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</p:sp>
      <p:sp>
        <p:nvSpPr>
          <p:cNvPr id="65" name="Google Shape;65;p39"/>
          <p:cNvSpPr txBox="1"/>
          <p:nvPr>
            <p:ph idx="1" type="body"/>
          </p:nvPr>
        </p:nvSpPr>
        <p:spPr>
          <a:xfrm>
            <a:off x="1679576" y="4357688"/>
            <a:ext cx="5711824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576063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576063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576063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576063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9"/>
          <p:cNvSpPr txBox="1"/>
          <p:nvPr>
            <p:ph idx="10" type="dt"/>
          </p:nvPr>
        </p:nvSpPr>
        <p:spPr>
          <a:xfrm>
            <a:off x="6362700" y="4767263"/>
            <a:ext cx="2085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7" name="Google Shape;67;p39"/>
          <p:cNvSpPr txBox="1"/>
          <p:nvPr>
            <p:ph idx="11" type="ftr"/>
          </p:nvPr>
        </p:nvSpPr>
        <p:spPr>
          <a:xfrm>
            <a:off x="658813" y="4767263"/>
            <a:ext cx="2847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8" name="Google Shape;68;p39"/>
          <p:cNvSpPr txBox="1"/>
          <p:nvPr>
            <p:ph idx="12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760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5760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760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5760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760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2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13" name="Google Shape;1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7443" y="195486"/>
            <a:ext cx="863352" cy="93610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idx="4294967295" type="ctrTitle"/>
          </p:nvPr>
        </p:nvSpPr>
        <p:spPr>
          <a:xfrm>
            <a:off x="1042988" y="457200"/>
            <a:ext cx="741521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v-SE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Årsmöte Funbo IF</a:t>
            </a:r>
            <a:br>
              <a:rPr b="0" i="0" lang="sv-SE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sv-SE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Vargspåret</a:t>
            </a:r>
            <a:br>
              <a:rPr b="0" i="0" lang="sv-SE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/>
              <a:t>23</a:t>
            </a:r>
            <a:r>
              <a:rPr b="0" i="0" lang="sv-SE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mars 202</a:t>
            </a:r>
            <a:r>
              <a:rPr lang="sv-SE"/>
              <a:t>3</a:t>
            </a:r>
            <a:endParaRPr b="0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908175" y="3714750"/>
            <a:ext cx="586422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lang="sv-SE"/>
              <a:t>KL: 19:00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Verksamhetsberättelse 2022</a:t>
            </a:r>
            <a:endParaRPr/>
          </a:p>
        </p:txBody>
      </p:sp>
      <p:sp>
        <p:nvSpPr>
          <p:cNvPr id="147" name="Google Shape;147;p10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34271"/>
              </a:buClr>
              <a:buSzPts val="3200"/>
              <a:buNone/>
            </a:pPr>
            <a:r>
              <a:rPr b="1" lang="sv-SE" sz="3200">
                <a:solidFill>
                  <a:srgbClr val="234271"/>
                </a:solidFill>
              </a:rPr>
              <a:t>F</a:t>
            </a:r>
            <a:r>
              <a:rPr lang="sv-SE"/>
              <a:t>öreningskänsla				</a:t>
            </a:r>
            <a:r>
              <a:rPr b="1" lang="sv-SE" sz="3200">
                <a:solidFill>
                  <a:srgbClr val="234271"/>
                </a:solidFill>
              </a:rPr>
              <a:t>I</a:t>
            </a:r>
            <a:r>
              <a:rPr lang="sv-SE"/>
              <a:t>drotten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234271"/>
              </a:buClr>
              <a:buSzPts val="3200"/>
              <a:buNone/>
            </a:pPr>
            <a:r>
              <a:rPr b="1" lang="sv-SE" sz="3200">
                <a:solidFill>
                  <a:srgbClr val="234271"/>
                </a:solidFill>
              </a:rPr>
              <a:t>U</a:t>
            </a:r>
            <a:r>
              <a:rPr lang="sv-SE"/>
              <a:t>nderhåll och utveckling		</a:t>
            </a:r>
            <a:r>
              <a:rPr b="1" lang="sv-SE" sz="3200">
                <a:solidFill>
                  <a:srgbClr val="234271"/>
                </a:solidFill>
              </a:rPr>
              <a:t>F</a:t>
            </a:r>
            <a:r>
              <a:rPr lang="sv-SE"/>
              <a:t>ramtid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234271"/>
              </a:buClr>
              <a:buSzPts val="3200"/>
              <a:buNone/>
            </a:pPr>
            <a:r>
              <a:rPr b="1" lang="sv-SE" sz="3200">
                <a:solidFill>
                  <a:srgbClr val="234271"/>
                </a:solidFill>
              </a:rPr>
              <a:t>N</a:t>
            </a:r>
            <a:r>
              <a:rPr lang="sv-SE"/>
              <a:t>olltolerans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234271"/>
              </a:buClr>
              <a:buSzPts val="3200"/>
              <a:buNone/>
            </a:pPr>
            <a:r>
              <a:rPr b="1" lang="sv-SE" sz="3200">
                <a:solidFill>
                  <a:srgbClr val="234271"/>
                </a:solidFill>
              </a:rPr>
              <a:t>B</a:t>
            </a:r>
            <a:r>
              <a:rPr lang="sv-SE"/>
              <a:t>udget i balans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234271"/>
              </a:buClr>
              <a:buSzPts val="3200"/>
              <a:buNone/>
            </a:pPr>
            <a:r>
              <a:rPr b="1" lang="sv-SE" sz="3200">
                <a:solidFill>
                  <a:srgbClr val="234271"/>
                </a:solidFill>
              </a:rPr>
              <a:t>O</a:t>
            </a:r>
            <a:r>
              <a:rPr lang="sv-SE"/>
              <a:t>rganisation och struktur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Verksamhetsberättelse 2022</a:t>
            </a:r>
            <a:endParaRPr/>
          </a:p>
        </p:txBody>
      </p:sp>
      <p:sp>
        <p:nvSpPr>
          <p:cNvPr id="153" name="Google Shape;153;p11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34271"/>
              </a:buClr>
              <a:buSzPts val="3200"/>
              <a:buNone/>
            </a:pPr>
            <a:r>
              <a:rPr b="1" lang="sv-SE" sz="3200">
                <a:solidFill>
                  <a:srgbClr val="234271"/>
                </a:solidFill>
              </a:rPr>
              <a:t>F</a:t>
            </a:r>
            <a:r>
              <a:rPr lang="sv-SE"/>
              <a:t>öreningskänsla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rPr lang="sv-SE"/>
              <a:t>Fotbollsskola med ungdomsledare bla från egna leden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rPr lang="sv-SE"/>
              <a:t>Klubbkvällar med </a:t>
            </a:r>
            <a:r>
              <a:rPr lang="sv-SE"/>
              <a:t>aktiviteter</a:t>
            </a:r>
            <a:r>
              <a:rPr lang="sv-SE"/>
              <a:t> för flera olika åldrar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rPr lang="sv-SE"/>
              <a:t>Avslutning för ledare och ideellt aktiva med middag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Verksamhetsberättelse 2022</a:t>
            </a:r>
            <a:endParaRPr/>
          </a:p>
        </p:txBody>
      </p:sp>
      <p:sp>
        <p:nvSpPr>
          <p:cNvPr id="159" name="Google Shape;159;p12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34271"/>
              </a:buClr>
              <a:buSzPts val="3200"/>
              <a:buNone/>
            </a:pPr>
            <a:r>
              <a:rPr b="1" lang="sv-SE" sz="3200">
                <a:solidFill>
                  <a:srgbClr val="234271"/>
                </a:solidFill>
              </a:rPr>
              <a:t>U</a:t>
            </a:r>
            <a:r>
              <a:rPr lang="sv-SE"/>
              <a:t>nderhåll och utveckling</a:t>
            </a:r>
            <a:endParaRPr/>
          </a:p>
          <a:p>
            <a:pPr indent="-29845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1700"/>
              <a:buChar char="•"/>
            </a:pPr>
            <a:r>
              <a:rPr lang="sv-SE" sz="1700"/>
              <a:t>2</a:t>
            </a:r>
            <a:r>
              <a:rPr lang="sv-SE" sz="1700"/>
              <a:t> st arbetsdagar har hållits</a:t>
            </a:r>
            <a:endParaRPr sz="1700"/>
          </a:p>
          <a:p>
            <a:pPr indent="-29845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1700"/>
              <a:buChar char="•"/>
            </a:pPr>
            <a:r>
              <a:rPr lang="sv-SE" sz="1700"/>
              <a:t>Bra underhållsarbete av planer </a:t>
            </a:r>
            <a:endParaRPr sz="1700"/>
          </a:p>
          <a:p>
            <a:pPr indent="-298450" lvl="0" marL="342900" rtl="0" algn="l">
              <a:spcBef>
                <a:spcPts val="480"/>
              </a:spcBef>
              <a:spcAft>
                <a:spcPts val="0"/>
              </a:spcAft>
              <a:buSzPts val="1700"/>
              <a:buChar char="•"/>
            </a:pPr>
            <a:r>
              <a:rPr lang="sv-SE" sz="1700"/>
              <a:t>Nya mål med flera storlekar</a:t>
            </a:r>
            <a:endParaRPr sz="1700"/>
          </a:p>
          <a:p>
            <a:pPr indent="-298450" lvl="0" marL="342900" rtl="0" algn="l">
              <a:spcBef>
                <a:spcPts val="480"/>
              </a:spcBef>
              <a:spcAft>
                <a:spcPts val="0"/>
              </a:spcAft>
              <a:buSzPts val="1700"/>
              <a:buChar char="•"/>
            </a:pPr>
            <a:r>
              <a:rPr lang="sv-SE" sz="1700"/>
              <a:t>Tvättmaskin har köpts in</a:t>
            </a:r>
            <a:endParaRPr sz="1700"/>
          </a:p>
          <a:p>
            <a:pPr indent="-298450" lvl="0" marL="342900" rtl="0" algn="l">
              <a:spcBef>
                <a:spcPts val="480"/>
              </a:spcBef>
              <a:spcAft>
                <a:spcPts val="0"/>
              </a:spcAft>
              <a:buSzPts val="1700"/>
              <a:buChar char="•"/>
            </a:pPr>
            <a:r>
              <a:rPr lang="sv-SE" sz="1700"/>
              <a:t>Ny kyl, frys och andra </a:t>
            </a:r>
            <a:r>
              <a:rPr lang="sv-SE" sz="1700"/>
              <a:t>attiraljer</a:t>
            </a:r>
            <a:r>
              <a:rPr lang="sv-SE" sz="1700"/>
              <a:t> till kiosken</a:t>
            </a:r>
            <a:endParaRPr sz="1700"/>
          </a:p>
          <a:p>
            <a:pPr indent="-298450" lvl="0" marL="342900" rtl="0" algn="l">
              <a:spcBef>
                <a:spcPts val="480"/>
              </a:spcBef>
              <a:spcAft>
                <a:spcPts val="0"/>
              </a:spcAft>
              <a:buSzPts val="1700"/>
              <a:buChar char="•"/>
            </a:pPr>
            <a:r>
              <a:rPr lang="sv-SE" sz="1700"/>
              <a:t>Vatten draget till container</a:t>
            </a:r>
            <a:endParaRPr sz="17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3429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Verksamhetsberättelse 2022</a:t>
            </a:r>
            <a:endParaRPr/>
          </a:p>
        </p:txBody>
      </p:sp>
      <p:sp>
        <p:nvSpPr>
          <p:cNvPr id="165" name="Google Shape;165;p13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34271"/>
              </a:buClr>
              <a:buSzPts val="3200"/>
              <a:buNone/>
            </a:pPr>
            <a:r>
              <a:rPr b="1" lang="sv-SE" sz="3200">
                <a:solidFill>
                  <a:srgbClr val="234271"/>
                </a:solidFill>
              </a:rPr>
              <a:t>N</a:t>
            </a:r>
            <a:r>
              <a:rPr lang="sv-SE"/>
              <a:t>olltolerans</a:t>
            </a:r>
            <a:endParaRPr/>
          </a:p>
          <a:p>
            <a:pPr indent="-32385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100"/>
              <a:buChar char="•"/>
            </a:pPr>
            <a:r>
              <a:rPr lang="sv-SE" sz="2100"/>
              <a:t>2</a:t>
            </a:r>
            <a:r>
              <a:rPr lang="sv-SE" sz="2100"/>
              <a:t>st Gråmunkehögastipendiater utsågs.</a:t>
            </a:r>
            <a:endParaRPr sz="2100"/>
          </a:p>
          <a:p>
            <a:pPr indent="0" lvl="0" marL="3429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sv-SE" sz="2100"/>
              <a:t>Vincent Carlsson och Elsa Söderström</a:t>
            </a:r>
            <a:endParaRPr sz="2100"/>
          </a:p>
          <a:p>
            <a:pPr indent="-32385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100"/>
              <a:buChar char="•"/>
            </a:pPr>
            <a:r>
              <a:rPr lang="sv-SE" sz="2100"/>
              <a:t>På fotbollsskolan så hade vi likabehandlingsutbildning samt hur man beter sig mot varandra</a:t>
            </a:r>
            <a:endParaRPr sz="2100"/>
          </a:p>
          <a:p>
            <a:pPr indent="-323850" lvl="0" marL="342900" rtl="0" algn="l">
              <a:spcBef>
                <a:spcPts val="480"/>
              </a:spcBef>
              <a:spcAft>
                <a:spcPts val="0"/>
              </a:spcAft>
              <a:buSzPts val="2100"/>
              <a:buChar char="•"/>
            </a:pPr>
            <a:r>
              <a:rPr lang="sv-SE" sz="2100"/>
              <a:t>Ledare har uppmanats att gå utbildningar på föreningens bekostnad vilket kommer att fortsätta under 2023 </a:t>
            </a:r>
            <a:endParaRPr sz="21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Verksamhetsberättelse 2022</a:t>
            </a:r>
            <a:endParaRPr/>
          </a:p>
        </p:txBody>
      </p:sp>
      <p:sp>
        <p:nvSpPr>
          <p:cNvPr id="171" name="Google Shape;171;p14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34271"/>
              </a:buClr>
              <a:buSzPts val="3200"/>
              <a:buNone/>
            </a:pPr>
            <a:r>
              <a:rPr b="1" lang="sv-SE" sz="3200">
                <a:solidFill>
                  <a:srgbClr val="234271"/>
                </a:solidFill>
              </a:rPr>
              <a:t>B</a:t>
            </a:r>
            <a:r>
              <a:rPr lang="sv-SE"/>
              <a:t>udget i balans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Char char="•"/>
            </a:pPr>
            <a:r>
              <a:rPr lang="sv-SE"/>
              <a:t>Fortsatt god ekonomi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Char char="•"/>
            </a:pPr>
            <a:r>
              <a:rPr lang="sv-SE"/>
              <a:t>Målet är att bibehålla en god ekonomi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Char char="•"/>
            </a:pPr>
            <a:r>
              <a:rPr lang="sv-SE"/>
              <a:t>Avsättningar från tidigare år är kvar för att täcka kostnad av nytt avlopp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Verksamhetsberättelse 2022</a:t>
            </a:r>
            <a:endParaRPr/>
          </a:p>
        </p:txBody>
      </p:sp>
      <p:sp>
        <p:nvSpPr>
          <p:cNvPr id="177" name="Google Shape;177;p15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34271"/>
              </a:buClr>
              <a:buSzPts val="3200"/>
              <a:buNone/>
            </a:pPr>
            <a:r>
              <a:rPr b="1" lang="sv-SE" sz="3200">
                <a:solidFill>
                  <a:srgbClr val="234271"/>
                </a:solidFill>
              </a:rPr>
              <a:t>O</a:t>
            </a:r>
            <a:r>
              <a:rPr lang="sv-SE"/>
              <a:t>rganisation och struktur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Char char="•"/>
            </a:pPr>
            <a:r>
              <a:rPr lang="sv-SE"/>
              <a:t>Ändamålsenlig organisation med arbetsgrupper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Char char="o"/>
            </a:pPr>
            <a:r>
              <a:rPr lang="sv-SE"/>
              <a:t>Klippgrupp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Char char="o"/>
            </a:pPr>
            <a:r>
              <a:rPr lang="sv-SE"/>
              <a:t>Kioskgrupp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Char char="•"/>
            </a:pPr>
            <a:r>
              <a:rPr lang="sv-SE"/>
              <a:t>Engagemanget i föreningen har </a:t>
            </a:r>
            <a:r>
              <a:rPr lang="sv-SE"/>
              <a:t>förbättrats</a:t>
            </a:r>
            <a:r>
              <a:rPr lang="sv-SE"/>
              <a:t> men kan förbättras ytterligare.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Verksamhetsberättelse 2022</a:t>
            </a:r>
            <a:endParaRPr/>
          </a:p>
        </p:txBody>
      </p:sp>
      <p:sp>
        <p:nvSpPr>
          <p:cNvPr id="183" name="Google Shape;183;p16"/>
          <p:cNvSpPr txBox="1"/>
          <p:nvPr>
            <p:ph idx="1" type="body"/>
          </p:nvPr>
        </p:nvSpPr>
        <p:spPr>
          <a:xfrm>
            <a:off x="1187450" y="1275606"/>
            <a:ext cx="7499350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34271"/>
              </a:buClr>
              <a:buSzPts val="3200"/>
              <a:buNone/>
            </a:pPr>
            <a:r>
              <a:rPr b="1" lang="sv-SE" sz="3200">
                <a:solidFill>
                  <a:srgbClr val="234271"/>
                </a:solidFill>
              </a:rPr>
              <a:t>I</a:t>
            </a:r>
            <a:r>
              <a:rPr lang="sv-SE"/>
              <a:t>drotten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Char char="•"/>
            </a:pPr>
            <a:r>
              <a:rPr lang="sv-SE"/>
              <a:t>Under 2022 har vi haft 11 fotbollslag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Char char="•"/>
            </a:pPr>
            <a:r>
              <a:rPr lang="sv-SE"/>
              <a:t>A-laget, div. 6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Char char="•"/>
            </a:pPr>
            <a:r>
              <a:rPr lang="sv-SE"/>
              <a:t>Flickor: F05/08, F10/11, F12/13, F14/15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Char char="•"/>
            </a:pPr>
            <a:r>
              <a:rPr lang="sv-SE"/>
              <a:t>Pojkar: P10, P11, P12, P13, P15/16, P17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Verksamhetsberättelse 2022</a:t>
            </a:r>
            <a:endParaRPr/>
          </a:p>
        </p:txBody>
      </p:sp>
      <p:sp>
        <p:nvSpPr>
          <p:cNvPr id="189" name="Google Shape;189;p17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34271"/>
              </a:buClr>
              <a:buSzPts val="3200"/>
              <a:buNone/>
            </a:pPr>
            <a:r>
              <a:rPr b="1" lang="sv-SE" sz="3200">
                <a:solidFill>
                  <a:srgbClr val="234271"/>
                </a:solidFill>
              </a:rPr>
              <a:t>F</a:t>
            </a:r>
            <a:r>
              <a:rPr lang="sv-SE"/>
              <a:t>ramtid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Char char="•"/>
            </a:pPr>
            <a:r>
              <a:rPr lang="sv-SE"/>
              <a:t>Mycket beröm från andra föreningar för en mysig och familjär anläggning vid sammandrag som lockar till sig nyinflyttade medlemmar till föreningen</a:t>
            </a:r>
            <a:endParaRPr/>
          </a:p>
          <a:p>
            <a:pPr indent="-3048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Utbildat ungdomsdomare</a:t>
            </a:r>
            <a:endParaRPr/>
          </a:p>
          <a:p>
            <a:pPr indent="-3048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Ett A-lag som bygger för framtiden och siktar uppåt i serierna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 forts.</a:t>
            </a:r>
            <a:endParaRPr/>
          </a:p>
        </p:txBody>
      </p:sp>
      <p:sp>
        <p:nvSpPr>
          <p:cNvPr id="195" name="Google Shape;195;p18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Styrelsens verksamhetsberättelse för 2022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 startAt="7"/>
            </a:pPr>
            <a:r>
              <a:rPr lang="sv-SE"/>
              <a:t>Styrelsens ekonomiska rapport för 2022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Revisorernas berättelse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Fråga om ansvarsfrihet för styrelsen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Fastställande av medlemsavgifter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Fastställande av budget för 2023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 txBox="1"/>
          <p:nvPr>
            <p:ph idx="12" type="sldNum"/>
          </p:nvPr>
        </p:nvSpPr>
        <p:spPr>
          <a:xfrm>
            <a:off x="8543925" y="4767263"/>
            <a:ext cx="5619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201" name="Google Shape;2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100" y="680900"/>
            <a:ext cx="7505475" cy="391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1187450" y="268289"/>
            <a:ext cx="7499350" cy="5525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/>
              <a:t>Dagordning</a:t>
            </a:r>
            <a:endParaRPr sz="4000"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1187450" y="820887"/>
            <a:ext cx="7499350" cy="40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342900" rtl="0" algn="l">
              <a:spcBef>
                <a:spcPts val="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Årsmötets öppnande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Fastställande av röstlängd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Val av ordförande och sekreterare för mötet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Val av två protokolljusterare tillika rösträknare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Fråga om mötet har utlysts på rätt sätt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Fastställande av dagordning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Styrelsens verksamhetsberättelse för 2022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Styrelsens ekonomiska rapport för 2022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Revisorernas berättelse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Fråga om ansvarsfrihet för styrelsen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Fastställande av medlemsavgifter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Fastställande av budget för 2023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Val av styrelseledamöter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Val av revisorer och suppleanter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Val av valberedning och suppleanter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Övriga frågor / inkomna motioner</a:t>
            </a:r>
            <a:endParaRPr sz="1700"/>
          </a:p>
          <a:p>
            <a:pPr indent="-298450" lvl="0" marL="342900" rtl="0" algn="l">
              <a:spcBef>
                <a:spcPts val="360"/>
              </a:spcBef>
              <a:spcAft>
                <a:spcPts val="0"/>
              </a:spcAft>
              <a:buClr>
                <a:srgbClr val="576063"/>
              </a:buClr>
              <a:buSzPts val="1100"/>
              <a:buFont typeface="Century Gothic"/>
              <a:buAutoNum type="arabicPeriod"/>
            </a:pPr>
            <a:r>
              <a:rPr lang="sv-SE" sz="1100"/>
              <a:t>Mötets avslutande</a:t>
            </a:r>
            <a:endParaRPr sz="1700"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rgbClr val="576063"/>
              </a:buClr>
              <a:buSzPts val="1600"/>
              <a:buNone/>
            </a:pPr>
            <a:r>
              <a:t/>
            </a:r>
            <a:endParaRPr sz="900"/>
          </a:p>
        </p:txBody>
      </p:sp>
      <p:sp>
        <p:nvSpPr>
          <p:cNvPr id="93" name="Google Shape;93;p2"/>
          <p:cNvSpPr txBox="1"/>
          <p:nvPr>
            <p:ph idx="4294967295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0a4008018_0_0"/>
          <p:cNvSpPr txBox="1"/>
          <p:nvPr>
            <p:ph idx="12" type="sldNum"/>
          </p:nvPr>
        </p:nvSpPr>
        <p:spPr>
          <a:xfrm>
            <a:off x="8543925" y="4767263"/>
            <a:ext cx="5619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207" name="Google Shape;207;g220a400801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000" y="749935"/>
            <a:ext cx="2725549" cy="419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20a400801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875" y="749925"/>
            <a:ext cx="2725549" cy="419516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20a4008018_0_0"/>
          <p:cNvSpPr txBox="1"/>
          <p:nvPr>
            <p:ph idx="4294967295" type="title"/>
          </p:nvPr>
        </p:nvSpPr>
        <p:spPr>
          <a:xfrm>
            <a:off x="1107300" y="162521"/>
            <a:ext cx="69294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Resultatrapport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/>
          <p:nvPr>
            <p:ph idx="12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15" name="Google Shape;215;p20"/>
          <p:cNvSpPr txBox="1"/>
          <p:nvPr>
            <p:ph idx="4294967295" type="title"/>
          </p:nvPr>
        </p:nvSpPr>
        <p:spPr>
          <a:xfrm>
            <a:off x="1107300" y="162521"/>
            <a:ext cx="69294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Balans</a:t>
            </a:r>
            <a:r>
              <a:rPr lang="sv-SE"/>
              <a:t>rapport</a:t>
            </a:r>
            <a:endParaRPr/>
          </a:p>
        </p:txBody>
      </p:sp>
      <p:pic>
        <p:nvPicPr>
          <p:cNvPr id="216" name="Google Shape;2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750" y="678496"/>
            <a:ext cx="7126656" cy="4088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 forts.</a:t>
            </a:r>
            <a:endParaRPr/>
          </a:p>
        </p:txBody>
      </p:sp>
      <p:sp>
        <p:nvSpPr>
          <p:cNvPr id="222" name="Google Shape;222;p21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Styrelsens verksamhetsberättelse för 2022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Styrelsens ekonomiska rapport för 2022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 startAt="7"/>
            </a:pPr>
            <a:r>
              <a:rPr lang="sv-SE"/>
              <a:t>Revisorernas berättelse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Fråga om ansvarsfrihet för styrelsen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Fastställande av medlemsavgifter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Fastställande av budget för 2023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/>
          <p:nvPr>
            <p:ph idx="12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28" name="Google Shape;228;p22"/>
          <p:cNvSpPr txBox="1"/>
          <p:nvPr>
            <p:ph idx="4294967295" type="title"/>
          </p:nvPr>
        </p:nvSpPr>
        <p:spPr>
          <a:xfrm>
            <a:off x="1187450" y="268288"/>
            <a:ext cx="7499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Revisionsberättelse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 forts.</a:t>
            </a:r>
            <a:endParaRPr/>
          </a:p>
        </p:txBody>
      </p:sp>
      <p:sp>
        <p:nvSpPr>
          <p:cNvPr id="234" name="Google Shape;234;p23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Styrelsens verksamhetsberättelse för 2022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Styrelsens ekonomiska rapport för 2022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Revisorernas berättelse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 startAt="7"/>
            </a:pPr>
            <a:r>
              <a:rPr lang="sv-SE"/>
              <a:t>Fråga om ansvarsfrihet för styrelsen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Fastställande av medlemsavgifter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Fastställande av budget för 2023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 forts.</a:t>
            </a:r>
            <a:endParaRPr/>
          </a:p>
        </p:txBody>
      </p:sp>
      <p:sp>
        <p:nvSpPr>
          <p:cNvPr id="240" name="Google Shape;240;p24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Styrelsens verksamhetsberättelse för 2022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Styrelsens ekonomiska rapport för 2022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Revisorernas berättelse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Fråga om ansvarsfrihet för styrelsen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 startAt="7"/>
            </a:pPr>
            <a:r>
              <a:rPr lang="sv-SE"/>
              <a:t>Fastställande av medlemsavgifter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Fastställande av budget för 2023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 forts.</a:t>
            </a:r>
            <a:endParaRPr/>
          </a:p>
        </p:txBody>
      </p:sp>
      <p:sp>
        <p:nvSpPr>
          <p:cNvPr id="246" name="Google Shape;246;p25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Styrelsens verksamhetsberättelse för 2022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Styrelsens ekonomiska rapport för 2022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Revisorernas berättelse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Fråga om ansvarsfrihet för styrelsen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Fastställande av medlemsavgifter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 startAt="7"/>
            </a:pPr>
            <a:r>
              <a:rPr lang="sv-SE"/>
              <a:t>Fastställande av budget för 2023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/>
          <p:nvPr>
            <p:ph type="title"/>
          </p:nvPr>
        </p:nvSpPr>
        <p:spPr>
          <a:xfrm>
            <a:off x="1044575" y="-92546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Budget 2023</a:t>
            </a:r>
            <a:endParaRPr/>
          </a:p>
        </p:txBody>
      </p:sp>
      <p:sp>
        <p:nvSpPr>
          <p:cNvPr id="252" name="Google Shape;252;p26"/>
          <p:cNvSpPr txBox="1"/>
          <p:nvPr>
            <p:ph idx="12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253" name="Google Shape;2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300" y="1004037"/>
            <a:ext cx="7499350" cy="360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 forts.</a:t>
            </a:r>
            <a:endParaRPr/>
          </a:p>
        </p:txBody>
      </p:sp>
      <p:sp>
        <p:nvSpPr>
          <p:cNvPr id="259" name="Google Shape;259;p27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 startAt="13"/>
            </a:pPr>
            <a:r>
              <a:rPr lang="sv-SE"/>
              <a:t>Val av styrelseledamöter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 startAt="13"/>
            </a:pPr>
            <a:r>
              <a:rPr lang="sv-SE"/>
              <a:t>Val av revisorer och suppleanter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 startAt="13"/>
            </a:pPr>
            <a:r>
              <a:rPr lang="sv-SE"/>
              <a:t>Val av valberedning och suppleanter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13"/>
            </a:pPr>
            <a:r>
              <a:rPr lang="sv-SE">
                <a:solidFill>
                  <a:srgbClr val="C6CCCE"/>
                </a:solidFill>
              </a:rPr>
              <a:t>Övriga frågor / inkomna motioner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13"/>
            </a:pPr>
            <a:r>
              <a:rPr lang="sv-SE">
                <a:solidFill>
                  <a:srgbClr val="C6CCCE"/>
                </a:solidFill>
              </a:rPr>
              <a:t>Mötets avslutande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 forts.</a:t>
            </a:r>
            <a:endParaRPr/>
          </a:p>
        </p:txBody>
      </p:sp>
      <p:sp>
        <p:nvSpPr>
          <p:cNvPr id="265" name="Google Shape;265;p28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13"/>
            </a:pPr>
            <a:r>
              <a:rPr lang="sv-SE">
                <a:solidFill>
                  <a:srgbClr val="C6CCCE"/>
                </a:solidFill>
              </a:rPr>
              <a:t>Val av styrelseledamöter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13"/>
            </a:pPr>
            <a:r>
              <a:rPr lang="sv-SE">
                <a:solidFill>
                  <a:srgbClr val="C6CCCE"/>
                </a:solidFill>
              </a:rPr>
              <a:t>Val av revisorer och suppleanter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13"/>
            </a:pPr>
            <a:r>
              <a:rPr lang="sv-SE">
                <a:solidFill>
                  <a:srgbClr val="C6CCCE"/>
                </a:solidFill>
              </a:rPr>
              <a:t>Val av valberedning och suppleanter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 startAt="13"/>
            </a:pPr>
            <a:r>
              <a:rPr lang="sv-SE"/>
              <a:t>Övriga frågor / inkomna motioner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13"/>
            </a:pPr>
            <a:r>
              <a:rPr lang="sv-SE">
                <a:solidFill>
                  <a:srgbClr val="C6CCCE"/>
                </a:solidFill>
              </a:rPr>
              <a:t>Mötets avslutande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</a:t>
            </a:r>
            <a:endParaRPr/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chemeClr val="dk1"/>
                </a:solidFill>
              </a:rPr>
              <a:t>Årsmötets öppnande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Fastställande av röstlängd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BFBFBF"/>
                </a:solidFill>
              </a:rPr>
              <a:t>Val av ordförande och sekreterare för mötet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Val av två protokolljusterare tillika rösträknare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Fråga om mötet har utlysts på rätt sätt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Fastställande av dagordning</a:t>
            </a:r>
            <a:endParaRPr>
              <a:solidFill>
                <a:srgbClr val="C6CCCE"/>
              </a:solidFill>
            </a:endParaRPr>
          </a:p>
        </p:txBody>
      </p:sp>
      <p:sp>
        <p:nvSpPr>
          <p:cNvPr id="100" name="Google Shape;100;p3"/>
          <p:cNvSpPr txBox="1"/>
          <p:nvPr>
            <p:ph idx="4294967295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 forts.</a:t>
            </a:r>
            <a:endParaRPr/>
          </a:p>
        </p:txBody>
      </p:sp>
      <p:sp>
        <p:nvSpPr>
          <p:cNvPr id="271" name="Google Shape;271;p29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13"/>
            </a:pPr>
            <a:r>
              <a:rPr lang="sv-SE">
                <a:solidFill>
                  <a:srgbClr val="C6CCCE"/>
                </a:solidFill>
              </a:rPr>
              <a:t>Val av styrelseledamöter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13"/>
            </a:pPr>
            <a:r>
              <a:rPr lang="sv-SE">
                <a:solidFill>
                  <a:srgbClr val="C6CCCE"/>
                </a:solidFill>
              </a:rPr>
              <a:t>Val av revisorer och suppleanter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13"/>
            </a:pPr>
            <a:r>
              <a:rPr lang="sv-SE">
                <a:solidFill>
                  <a:srgbClr val="C6CCCE"/>
                </a:solidFill>
              </a:rPr>
              <a:t>Val av valberedning och suppleanter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13"/>
            </a:pPr>
            <a:r>
              <a:rPr lang="sv-SE">
                <a:solidFill>
                  <a:srgbClr val="C6CCCE"/>
                </a:solidFill>
              </a:rPr>
              <a:t>Övriga frågor / inkomna motioner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 startAt="13"/>
            </a:pPr>
            <a:r>
              <a:rPr lang="sv-SE"/>
              <a:t>Mötets avslutande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</a:t>
            </a:r>
            <a:endParaRPr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Årsmötets öppnande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chemeClr val="dk1"/>
                </a:solidFill>
              </a:rPr>
              <a:t>Fastställande av röstlängd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BFBFBF"/>
                </a:solidFill>
              </a:rPr>
              <a:t>Val av ordförande och sekreterare för mötet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Val av två protokolljusterare tillika rösträknare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Fråga om mötet har utlysts på rätt sätt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Fastställande av dagordning</a:t>
            </a:r>
            <a:endParaRPr>
              <a:solidFill>
                <a:srgbClr val="C6CCCE"/>
              </a:solidFill>
            </a:endParaRPr>
          </a:p>
        </p:txBody>
      </p:sp>
      <p:sp>
        <p:nvSpPr>
          <p:cNvPr id="107" name="Google Shape;107;p4"/>
          <p:cNvSpPr txBox="1"/>
          <p:nvPr>
            <p:ph idx="4294967295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</a:t>
            </a:r>
            <a:endParaRPr/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Årsmötets öppnande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Fastställande av röstlängd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/>
            </a:pPr>
            <a:r>
              <a:rPr lang="sv-SE"/>
              <a:t>Val av ordförande och sekreterare för mötet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Val av två protokolljusterare tillika rösträknare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Fråga om mötet har utlysts på rätt sätt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Fastställande av dagordning</a:t>
            </a:r>
            <a:endParaRPr>
              <a:solidFill>
                <a:srgbClr val="C6CCCE"/>
              </a:solidFill>
            </a:endParaRPr>
          </a:p>
        </p:txBody>
      </p:sp>
      <p:sp>
        <p:nvSpPr>
          <p:cNvPr id="114" name="Google Shape;114;p5"/>
          <p:cNvSpPr txBox="1"/>
          <p:nvPr>
            <p:ph idx="4294967295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</a:t>
            </a:r>
            <a:endParaRPr/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Årsmötets öppnande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Fastställande av röstlängd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Val av ordförande och sekreterare för mötet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/>
            </a:pPr>
            <a:r>
              <a:rPr lang="sv-SE"/>
              <a:t>Val av två protokolljusterare tillika rösträknare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Fråga om mötet har utlysts på rätt sätt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Fastställande av dagordning</a:t>
            </a:r>
            <a:endParaRPr>
              <a:solidFill>
                <a:srgbClr val="C6CCCE"/>
              </a:solidFill>
            </a:endParaRPr>
          </a:p>
        </p:txBody>
      </p:sp>
      <p:sp>
        <p:nvSpPr>
          <p:cNvPr id="121" name="Google Shape;121;p6"/>
          <p:cNvSpPr txBox="1"/>
          <p:nvPr>
            <p:ph idx="4294967295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</a:t>
            </a:r>
            <a:endParaRPr/>
          </a:p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Årsmötets öppnande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Fastställande av röstlängd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Val av ordförande och sekreterare för mötet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Val av två protokolljusterare tillika rösträknare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/>
            </a:pPr>
            <a:r>
              <a:rPr lang="sv-SE"/>
              <a:t>Fråga om mötet har utlysts på rätt sätt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Fastställande av dagordning</a:t>
            </a:r>
            <a:endParaRPr>
              <a:solidFill>
                <a:srgbClr val="C6CCCE"/>
              </a:solidFill>
            </a:endParaRPr>
          </a:p>
        </p:txBody>
      </p:sp>
      <p:sp>
        <p:nvSpPr>
          <p:cNvPr id="128" name="Google Shape;128;p7"/>
          <p:cNvSpPr txBox="1"/>
          <p:nvPr>
            <p:ph idx="4294967295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</a:t>
            </a:r>
            <a:endParaRPr/>
          </a:p>
        </p:txBody>
      </p:sp>
      <p:sp>
        <p:nvSpPr>
          <p:cNvPr id="134" name="Google Shape;134;p8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Årsmötets öppnande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Fastställande av röstlängd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Val av ordförande och sekreterare för mötet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Val av två protokolljusterare tillika rösträknare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/>
            </a:pPr>
            <a:r>
              <a:rPr lang="sv-SE">
                <a:solidFill>
                  <a:srgbClr val="C6CCCE"/>
                </a:solidFill>
              </a:rPr>
              <a:t>Fråga om mötet har utlysts på rätt sätt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/>
            </a:pPr>
            <a:r>
              <a:rPr lang="sv-SE"/>
              <a:t>Fastställande av dagordning</a:t>
            </a:r>
            <a:endParaRPr/>
          </a:p>
        </p:txBody>
      </p:sp>
      <p:sp>
        <p:nvSpPr>
          <p:cNvPr id="135" name="Google Shape;135;p8"/>
          <p:cNvSpPr txBox="1"/>
          <p:nvPr>
            <p:ph idx="4294967295" type="sldNum"/>
          </p:nvPr>
        </p:nvSpPr>
        <p:spPr>
          <a:xfrm>
            <a:off x="8543925" y="4767263"/>
            <a:ext cx="5619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1187450" y="268288"/>
            <a:ext cx="7499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</a:t>
            </a:r>
            <a:endParaRPr/>
          </a:p>
        </p:txBody>
      </p:sp>
      <p:sp>
        <p:nvSpPr>
          <p:cNvPr id="141" name="Google Shape;141;p9"/>
          <p:cNvSpPr txBox="1"/>
          <p:nvPr>
            <p:ph idx="1" type="body"/>
          </p:nvPr>
        </p:nvSpPr>
        <p:spPr>
          <a:xfrm>
            <a:off x="1187450" y="1563688"/>
            <a:ext cx="7499350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576063"/>
              </a:buClr>
              <a:buSzPts val="2400"/>
              <a:buFont typeface="Century Gothic"/>
              <a:buAutoNum type="arabicPeriod" startAt="7"/>
            </a:pPr>
            <a:r>
              <a:rPr lang="sv-SE"/>
              <a:t>Styrelsens verksamhetsberättelse för 2022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Styrelsens ekonomiska rapport för 2022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Revisorernas berättelse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Fråga om ansvarsfrihet för styrelsen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Fastställande av medlemsavgifter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C6CCCE"/>
              </a:buClr>
              <a:buSzPts val="2400"/>
              <a:buFont typeface="Century Gothic"/>
              <a:buAutoNum type="arabicPeriod" startAt="7"/>
            </a:pPr>
            <a:r>
              <a:rPr lang="sv-SE">
                <a:solidFill>
                  <a:srgbClr val="C6CCCE"/>
                </a:solidFill>
              </a:rPr>
              <a:t>Fastställande av budget för 2023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unboIF ppt-mall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2019-03-20T18:30:21Z</dcterms:created>
  <dc:creator>Charlotte Freiman</dc:creator>
</cp:coreProperties>
</file>