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0" r:id="rId3"/>
    <p:sldId id="261" r:id="rId4"/>
    <p:sldId id="265" r:id="rId5"/>
    <p:sldId id="266" r:id="rId6"/>
    <p:sldId id="262" r:id="rId7"/>
    <p:sldId id="268" r:id="rId8"/>
    <p:sldId id="269" r:id="rId9"/>
    <p:sldId id="263"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5AB4782-1998-CB2D-7154-18CE5749AB11}"/>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A4FB1578-0239-A027-EF1C-F02A9C013B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29AB3D0E-0073-330C-E819-87EC534873F6}"/>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6107D9FB-FFDC-E1EB-6108-3277E993F44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DE6C8C-0550-EB2F-D363-79D9CC4AF1BD}"/>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3390124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8FF890-F5E4-64F0-5848-92062391D7E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815C18E2-BD44-EEEE-91DC-96F35915F63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6CA8796-C3B4-D684-ECD7-E2FA46694F25}"/>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435855B7-D4D2-C076-9A2A-E894FC9246B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B7516EB-C351-AB8F-0350-64D83AEDFCEE}"/>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181968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48B0D098-83F9-1DEB-689E-0EF024CBF79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0C45407-CF41-D7D0-4124-21B3237A7D72}"/>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F4C6636-425B-969A-C2E7-F61C404A1FB8}"/>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A8F20845-354A-BDB6-5CFF-D0BB245E920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DC47C6F-E656-3FED-6605-F23E120D3985}"/>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1995592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C86446-E7FC-0063-788A-50E2F7DF807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2004E47-054E-69D2-7023-B45E32F9683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FA1095C-2937-F45F-E6C3-A4ADDA08FB52}"/>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FC34E236-2309-E8E5-9A00-E6B4F30A142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503CD0B-448A-892A-ECBE-D1B49B135D32}"/>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2304751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7EC61D-AA90-6F23-4995-1F8B1DABCC6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8994A628-816D-CC8F-806D-C9A0A447DB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AE9C2996-84ED-E315-3973-BB1EC0F7E556}"/>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DAD6B0B3-2717-429E-1562-7E6FE5CFFFD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743681C-26CE-171E-8AC3-1A214AF4635A}"/>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422439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35DFAD-442C-6166-5C7B-F0B36A3BAD9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5806A70-1082-A75B-4A1A-5E654DF0ADA1}"/>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A7B4708-FB82-367A-5364-08825628401C}"/>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E1F8FC2-C524-B12D-052B-22A56676DD02}"/>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6" name="Platshållare för sidfot 5">
            <a:extLst>
              <a:ext uri="{FF2B5EF4-FFF2-40B4-BE49-F238E27FC236}">
                <a16:creationId xmlns:a16="http://schemas.microsoft.com/office/drawing/2014/main" id="{2754AB1F-6AE6-3703-5B44-35766311F2B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4996B17-4FC0-5058-C2CF-05EA66040071}"/>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2246975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A489D3D-CAE5-9B0B-A450-FE90AF85AA9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3D502FB-12A6-F75C-9DA2-CE026A4D9A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522AEF0-56E4-CE6E-AB4D-C570B90E5BDC}"/>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5F2AF37-0A2C-1B68-769C-9D5F51D83E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BFAE2D2-BFDB-19C9-ACAE-FBDE2E3E6FD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39D4E5F8-0D9A-CA90-1EC8-6ECD89242F0B}"/>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8" name="Platshållare för sidfot 7">
            <a:extLst>
              <a:ext uri="{FF2B5EF4-FFF2-40B4-BE49-F238E27FC236}">
                <a16:creationId xmlns:a16="http://schemas.microsoft.com/office/drawing/2014/main" id="{8E77838E-B057-6452-C30F-898C3CE1C467}"/>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894AECF8-D368-E244-1B91-9E9140854D45}"/>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16474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9E7DE2C-687A-D4B2-F619-DFB18D555DEE}"/>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BD6536FA-34C3-5B38-17BD-EFDE4F7C4957}"/>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4" name="Platshållare för sidfot 3">
            <a:extLst>
              <a:ext uri="{FF2B5EF4-FFF2-40B4-BE49-F238E27FC236}">
                <a16:creationId xmlns:a16="http://schemas.microsoft.com/office/drawing/2014/main" id="{98BB11CA-5BC5-FD76-EDF5-D90DC248D217}"/>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5E65091E-DEA6-BBAB-4704-F2B806D393E9}"/>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54335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B1C039E-5948-2170-AC37-B728F49F28F8}"/>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3" name="Platshållare för sidfot 2">
            <a:extLst>
              <a:ext uri="{FF2B5EF4-FFF2-40B4-BE49-F238E27FC236}">
                <a16:creationId xmlns:a16="http://schemas.microsoft.com/office/drawing/2014/main" id="{33246E63-F9D6-8743-0699-795085746809}"/>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320F7BE6-D1B7-3BA3-7A8D-8674531F886F}"/>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2012686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91B84F-303A-0988-9869-62FCF2359CA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AE74688-3797-5325-1037-CFB00DAC37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ED79E1E9-DD03-CC7C-01F9-93C85BBA63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C87A4E6-7D1E-A3B9-226A-83539331F9E5}"/>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6" name="Platshållare för sidfot 5">
            <a:extLst>
              <a:ext uri="{FF2B5EF4-FFF2-40B4-BE49-F238E27FC236}">
                <a16:creationId xmlns:a16="http://schemas.microsoft.com/office/drawing/2014/main" id="{F082B8A9-E915-B499-7F78-30F4A7A5DAE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A3261CF-B914-E728-C953-BEE771B8C7AF}"/>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2836095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5E08D35-D08B-AD60-E555-FD57731D561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65FC720E-C632-3F8A-8048-4CB8F2CF1D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30DDA10-7C1E-7750-D80F-E0F6E78A92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05C0815-116E-3AB0-48EE-7A4495B7A085}"/>
              </a:ext>
            </a:extLst>
          </p:cNvPr>
          <p:cNvSpPr>
            <a:spLocks noGrp="1"/>
          </p:cNvSpPr>
          <p:nvPr>
            <p:ph type="dt" sz="half" idx="10"/>
          </p:nvPr>
        </p:nvSpPr>
        <p:spPr/>
        <p:txBody>
          <a:bodyPr/>
          <a:lstStyle/>
          <a:p>
            <a:fld id="{6297B3CD-35F0-4E86-85A3-FF21B2BB4AF0}" type="datetimeFigureOut">
              <a:rPr lang="sv-SE" smtClean="0"/>
              <a:t>2024-03-26</a:t>
            </a:fld>
            <a:endParaRPr lang="sv-SE"/>
          </a:p>
        </p:txBody>
      </p:sp>
      <p:sp>
        <p:nvSpPr>
          <p:cNvPr id="6" name="Platshållare för sidfot 5">
            <a:extLst>
              <a:ext uri="{FF2B5EF4-FFF2-40B4-BE49-F238E27FC236}">
                <a16:creationId xmlns:a16="http://schemas.microsoft.com/office/drawing/2014/main" id="{D937AE7F-DF3F-2EF1-9010-3E788979C73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B53EE63-789D-54E9-C873-DCCBD5EFAD9B}"/>
              </a:ext>
            </a:extLst>
          </p:cNvPr>
          <p:cNvSpPr>
            <a:spLocks noGrp="1"/>
          </p:cNvSpPr>
          <p:nvPr>
            <p:ph type="sldNum" sz="quarter" idx="12"/>
          </p:nvPr>
        </p:nvSpPr>
        <p:spPr/>
        <p:txBody>
          <a:bodyPr/>
          <a:lstStyle/>
          <a:p>
            <a:fld id="{0309B400-7CA9-4CC6-B9AA-C55D391BD97A}" type="slidenum">
              <a:rPr lang="sv-SE" smtClean="0"/>
              <a:t>‹#›</a:t>
            </a:fld>
            <a:endParaRPr lang="sv-SE"/>
          </a:p>
        </p:txBody>
      </p:sp>
    </p:spTree>
    <p:extLst>
      <p:ext uri="{BB962C8B-B14F-4D97-AF65-F5344CB8AC3E}">
        <p14:creationId xmlns:p14="http://schemas.microsoft.com/office/powerpoint/2010/main" val="2889582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81DC537-FBF7-5C68-AE91-EB82A597F7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4EAD8D4-BFA9-D907-786E-C6D3A792FE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AF430A1-F1AD-774B-C59C-DD1A334E88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97B3CD-35F0-4E86-85A3-FF21B2BB4AF0}" type="datetimeFigureOut">
              <a:rPr lang="sv-SE" smtClean="0"/>
              <a:t>2024-03-26</a:t>
            </a:fld>
            <a:endParaRPr lang="sv-SE"/>
          </a:p>
        </p:txBody>
      </p:sp>
      <p:sp>
        <p:nvSpPr>
          <p:cNvPr id="5" name="Platshållare för sidfot 4">
            <a:extLst>
              <a:ext uri="{FF2B5EF4-FFF2-40B4-BE49-F238E27FC236}">
                <a16:creationId xmlns:a16="http://schemas.microsoft.com/office/drawing/2014/main" id="{00E101F1-E1BC-C54A-5131-D663E37B62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6B9535E1-719B-AE61-B96A-9C73BD5727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09B400-7CA9-4CC6-B9AA-C55D391BD97A}" type="slidenum">
              <a:rPr lang="sv-SE" smtClean="0"/>
              <a:t>‹#›</a:t>
            </a:fld>
            <a:endParaRPr lang="sv-SE"/>
          </a:p>
        </p:txBody>
      </p:sp>
    </p:spTree>
    <p:extLst>
      <p:ext uri="{BB962C8B-B14F-4D97-AF65-F5344CB8AC3E}">
        <p14:creationId xmlns:p14="http://schemas.microsoft.com/office/powerpoint/2010/main" val="17866926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3DE33F77-A85B-1AE9-5B22-6BB0F43A0732}"/>
              </a:ext>
            </a:extLst>
          </p:cNvPr>
          <p:cNvSpPr>
            <a:spLocks noGrp="1"/>
          </p:cNvSpPr>
          <p:nvPr>
            <p:ph type="title"/>
          </p:nvPr>
        </p:nvSpPr>
        <p:spPr/>
        <p:txBody>
          <a:bodyPr/>
          <a:lstStyle/>
          <a:p>
            <a:r>
              <a:rPr lang="sv-SE" dirty="0"/>
              <a:t>Fotbollsskolan 2024 - Syfte </a:t>
            </a:r>
          </a:p>
        </p:txBody>
      </p:sp>
      <p:sp>
        <p:nvSpPr>
          <p:cNvPr id="6" name="Platshållare för innehåll 5">
            <a:extLst>
              <a:ext uri="{FF2B5EF4-FFF2-40B4-BE49-F238E27FC236}">
                <a16:creationId xmlns:a16="http://schemas.microsoft.com/office/drawing/2014/main" id="{40155BCB-8189-7825-4643-4814A234F42F}"/>
              </a:ext>
            </a:extLst>
          </p:cNvPr>
          <p:cNvSpPr>
            <a:spLocks noGrp="1"/>
          </p:cNvSpPr>
          <p:nvPr>
            <p:ph idx="1"/>
          </p:nvPr>
        </p:nvSpPr>
        <p:spPr/>
        <p:txBody>
          <a:bodyPr>
            <a:normAutofit fontScale="70000" lnSpcReduction="20000"/>
          </a:bodyPr>
          <a:lstStyle/>
          <a:p>
            <a:pPr>
              <a:lnSpc>
                <a:spcPct val="110000"/>
              </a:lnSpc>
            </a:pPr>
            <a:r>
              <a:rPr lang="sv-SE" dirty="0"/>
              <a:t>Varje år genomför Arnäs IF en fotbollsskola för barn som fyller 7–12 år. </a:t>
            </a:r>
          </a:p>
          <a:p>
            <a:pPr>
              <a:lnSpc>
                <a:spcPct val="110000"/>
              </a:lnSpc>
            </a:pPr>
            <a:r>
              <a:rPr lang="sv-SE" dirty="0"/>
              <a:t>Syftet med att arrangera en fotbollsskola är att locka nya spelare till föreningen, öka motivationen och lärandet hos befintliga spelare samt ge våra ungdomar i föreningen erfarenhet av att vara ledare. Den brukar vara mycket uppskattad med ca 100–130 deltagare, i år 2023 var det 157 anmälda och 35 ungdomsledare. ÅFF hade en genomgång med ungdomarna den 30 maj inför fotbollsskolan. De ska ansvara för att planera passen och samtalsdiskussioner med barnen. </a:t>
            </a:r>
          </a:p>
          <a:p>
            <a:pPr>
              <a:lnSpc>
                <a:spcPct val="110000"/>
              </a:lnSpc>
            </a:pPr>
            <a:r>
              <a:rPr lang="sv-SE" dirty="0"/>
              <a:t>Gästföreläsare är kyrkan – har framförallt övningar i allas lika värde.</a:t>
            </a:r>
          </a:p>
          <a:p>
            <a:pPr>
              <a:lnSpc>
                <a:spcPct val="110000"/>
              </a:lnSpc>
            </a:pPr>
            <a:r>
              <a:rPr lang="sv-SE" dirty="0"/>
              <a:t>Räddningstjänsten och polisen återkommer i veckan om de kan komma förbi.</a:t>
            </a:r>
          </a:p>
          <a:p>
            <a:pPr>
              <a:lnSpc>
                <a:spcPct val="110000"/>
              </a:lnSpc>
              <a:spcAft>
                <a:spcPts val="400"/>
              </a:spcAft>
            </a:pPr>
            <a:endParaRPr lang="sv-SE" dirty="0"/>
          </a:p>
          <a:p>
            <a:pPr>
              <a:lnSpc>
                <a:spcPct val="110000"/>
              </a:lnSpc>
              <a:spcAft>
                <a:spcPts val="400"/>
              </a:spcAft>
            </a:pPr>
            <a:r>
              <a:rPr lang="sv-SE" dirty="0"/>
              <a:t>Vi delar upp barnen så att de som är födda 2015–2017 har passen mellan 8.30-11.30 och de som är födda 2012–2014 har passen mellan 12.30-15.30. På så sätt kan fokuset på förmiddan vara mer på lek och den på eftermiddagen mer på lärande och utveckling. </a:t>
            </a:r>
          </a:p>
        </p:txBody>
      </p:sp>
    </p:spTree>
    <p:extLst>
      <p:ext uri="{BB962C8B-B14F-4D97-AF65-F5344CB8AC3E}">
        <p14:creationId xmlns:p14="http://schemas.microsoft.com/office/powerpoint/2010/main" val="1650506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91BF39-CA19-C0A9-01AF-2611D5BD35DE}"/>
              </a:ext>
            </a:extLst>
          </p:cNvPr>
          <p:cNvSpPr>
            <a:spLocks noGrp="1"/>
          </p:cNvSpPr>
          <p:nvPr>
            <p:ph type="title"/>
          </p:nvPr>
        </p:nvSpPr>
        <p:spPr/>
        <p:txBody>
          <a:bodyPr/>
          <a:lstStyle/>
          <a:p>
            <a:r>
              <a:rPr lang="sv-SE" dirty="0"/>
              <a:t>Fotbollsskolan - inför</a:t>
            </a:r>
          </a:p>
        </p:txBody>
      </p:sp>
      <p:sp>
        <p:nvSpPr>
          <p:cNvPr id="3" name="Platshållare för innehåll 2">
            <a:extLst>
              <a:ext uri="{FF2B5EF4-FFF2-40B4-BE49-F238E27FC236}">
                <a16:creationId xmlns:a16="http://schemas.microsoft.com/office/drawing/2014/main" id="{6371755B-954D-50E4-241C-B3307788DA94}"/>
              </a:ext>
            </a:extLst>
          </p:cNvPr>
          <p:cNvSpPr>
            <a:spLocks noGrp="1"/>
          </p:cNvSpPr>
          <p:nvPr>
            <p:ph sz="half" idx="1"/>
          </p:nvPr>
        </p:nvSpPr>
        <p:spPr/>
        <p:txBody>
          <a:bodyPr>
            <a:normAutofit fontScale="62500" lnSpcReduction="20000"/>
          </a:bodyPr>
          <a:lstStyle/>
          <a:p>
            <a:pPr>
              <a:lnSpc>
                <a:spcPct val="110000"/>
              </a:lnSpc>
            </a:pPr>
            <a:r>
              <a:rPr lang="sv-SE" sz="3000" dirty="0"/>
              <a:t>Veckan eller andra veckan efter skolavslutningen, besluta datum</a:t>
            </a:r>
          </a:p>
          <a:p>
            <a:pPr>
              <a:lnSpc>
                <a:spcPct val="110000"/>
              </a:lnSpc>
              <a:spcBef>
                <a:spcPts val="0"/>
              </a:spcBef>
            </a:pPr>
            <a:r>
              <a:rPr lang="sv-SE" sz="3000" dirty="0">
                <a:highlight>
                  <a:srgbClr val="FFFF00"/>
                </a:highlight>
              </a:rPr>
              <a:t>Delta på info om fotbollsskolor 2024, 18/3, digitalt</a:t>
            </a:r>
          </a:p>
          <a:p>
            <a:pPr>
              <a:lnSpc>
                <a:spcPct val="110000"/>
              </a:lnSpc>
              <a:spcBef>
                <a:spcPts val="0"/>
              </a:spcBef>
            </a:pPr>
            <a:r>
              <a:rPr lang="sv-SE" sz="3000" dirty="0"/>
              <a:t>Kontakta ansvariga lag, 31/3</a:t>
            </a:r>
          </a:p>
          <a:p>
            <a:pPr>
              <a:lnSpc>
                <a:spcPct val="110000"/>
              </a:lnSpc>
              <a:spcBef>
                <a:spcPts val="0"/>
              </a:spcBef>
            </a:pPr>
            <a:r>
              <a:rPr lang="sv-SE" sz="3000" dirty="0"/>
              <a:t>Fixa anmälan på laget.se</a:t>
            </a:r>
          </a:p>
          <a:p>
            <a:pPr>
              <a:lnSpc>
                <a:spcPct val="110000"/>
              </a:lnSpc>
              <a:spcBef>
                <a:spcPts val="0"/>
              </a:spcBef>
            </a:pPr>
            <a:r>
              <a:rPr lang="sv-SE" sz="3000" dirty="0"/>
              <a:t>Skicka info till äldre lagen </a:t>
            </a:r>
          </a:p>
          <a:p>
            <a:pPr lvl="1">
              <a:lnSpc>
                <a:spcPct val="110000"/>
              </a:lnSpc>
              <a:spcBef>
                <a:spcPts val="0"/>
              </a:spcBef>
            </a:pPr>
            <a:r>
              <a:rPr lang="sv-SE" sz="2600" dirty="0"/>
              <a:t>Beredd att ta in anmälningar – 09, 08, 07, dam/herr</a:t>
            </a:r>
          </a:p>
          <a:p>
            <a:pPr lvl="1">
              <a:lnSpc>
                <a:spcPct val="110000"/>
              </a:lnSpc>
              <a:spcBef>
                <a:spcPts val="0"/>
              </a:spcBef>
            </a:pPr>
            <a:r>
              <a:rPr lang="sv-SE" sz="2600" dirty="0"/>
              <a:t>Storlek på kläderna</a:t>
            </a:r>
          </a:p>
          <a:p>
            <a:pPr lvl="1">
              <a:lnSpc>
                <a:spcPct val="110000"/>
              </a:lnSpc>
              <a:spcBef>
                <a:spcPts val="0"/>
              </a:spcBef>
            </a:pPr>
            <a:r>
              <a:rPr lang="sv-SE" sz="2600" dirty="0"/>
              <a:t>Kanske kan göra ett formulär för det med?</a:t>
            </a:r>
          </a:p>
          <a:p>
            <a:pPr>
              <a:lnSpc>
                <a:spcPct val="110000"/>
              </a:lnSpc>
              <a:spcBef>
                <a:spcPts val="0"/>
              </a:spcBef>
            </a:pPr>
            <a:r>
              <a:rPr lang="sv-SE" sz="3000" dirty="0"/>
              <a:t>Boka in prel. datum för SISU-ledarutbildning, via ÅFF</a:t>
            </a:r>
          </a:p>
          <a:p>
            <a:pPr>
              <a:lnSpc>
                <a:spcPct val="110000"/>
              </a:lnSpc>
              <a:spcBef>
                <a:spcPts val="0"/>
              </a:spcBef>
            </a:pPr>
            <a:r>
              <a:rPr lang="sv-SE" sz="3000" dirty="0"/>
              <a:t>Info på laget.se</a:t>
            </a:r>
          </a:p>
          <a:p>
            <a:pPr>
              <a:lnSpc>
                <a:spcPct val="110000"/>
              </a:lnSpc>
              <a:spcBef>
                <a:spcPts val="0"/>
              </a:spcBef>
            </a:pPr>
            <a:r>
              <a:rPr lang="sv-SE" sz="3000" dirty="0"/>
              <a:t>Ut med info </a:t>
            </a:r>
            <a:r>
              <a:rPr lang="sv-SE" dirty="0"/>
              <a:t>till skolorna</a:t>
            </a:r>
          </a:p>
          <a:p>
            <a:pPr>
              <a:lnSpc>
                <a:spcPct val="110000"/>
              </a:lnSpc>
              <a:spcBef>
                <a:spcPts val="0"/>
              </a:spcBef>
            </a:pPr>
            <a:r>
              <a:rPr lang="sv-SE" dirty="0"/>
              <a:t>Sponsring? Tryck på t-shirten</a:t>
            </a:r>
          </a:p>
          <a:p>
            <a:endParaRPr lang="sv-SE" dirty="0"/>
          </a:p>
        </p:txBody>
      </p:sp>
      <p:sp>
        <p:nvSpPr>
          <p:cNvPr id="4" name="Platshållare för innehåll 3">
            <a:extLst>
              <a:ext uri="{FF2B5EF4-FFF2-40B4-BE49-F238E27FC236}">
                <a16:creationId xmlns:a16="http://schemas.microsoft.com/office/drawing/2014/main" id="{C490052A-FEB3-234A-81C6-C4AB746B8DEB}"/>
              </a:ext>
            </a:extLst>
          </p:cNvPr>
          <p:cNvSpPr>
            <a:spLocks noGrp="1"/>
          </p:cNvSpPr>
          <p:nvPr>
            <p:ph sz="half" idx="2"/>
          </p:nvPr>
        </p:nvSpPr>
        <p:spPr/>
        <p:txBody>
          <a:bodyPr>
            <a:normAutofit fontScale="62500" lnSpcReduction="20000"/>
          </a:bodyPr>
          <a:lstStyle/>
          <a:p>
            <a:pPr marR="0">
              <a:lnSpc>
                <a:spcPct val="110000"/>
              </a:lnSpc>
              <a:spcBef>
                <a:spcPts val="0"/>
              </a:spcBef>
              <a:spcAft>
                <a:spcPts val="0"/>
              </a:spcAft>
            </a:pPr>
            <a:r>
              <a:rPr lang="sv-SE" sz="3000" dirty="0"/>
              <a:t>Beställa mellanmål</a:t>
            </a:r>
          </a:p>
          <a:p>
            <a:pPr lvl="1">
              <a:lnSpc>
                <a:spcPct val="110000"/>
              </a:lnSpc>
              <a:spcBef>
                <a:spcPts val="0"/>
              </a:spcBef>
            </a:pPr>
            <a:r>
              <a:rPr lang="sv-SE" sz="2600" dirty="0"/>
              <a:t>Coop</a:t>
            </a:r>
          </a:p>
          <a:p>
            <a:pPr marR="0">
              <a:lnSpc>
                <a:spcPct val="110000"/>
              </a:lnSpc>
              <a:spcBef>
                <a:spcPts val="0"/>
              </a:spcBef>
              <a:spcAft>
                <a:spcPts val="0"/>
              </a:spcAft>
            </a:pPr>
            <a:r>
              <a:rPr lang="sv-SE" sz="3000" dirty="0"/>
              <a:t>Lunch till ledarna</a:t>
            </a:r>
          </a:p>
          <a:p>
            <a:pPr lvl="1">
              <a:lnSpc>
                <a:spcPct val="110000"/>
              </a:lnSpc>
              <a:spcBef>
                <a:spcPts val="0"/>
              </a:spcBef>
            </a:pPr>
            <a:r>
              <a:rPr lang="sv-SE" sz="2600" dirty="0"/>
              <a:t>Mamma Mia? Eller från Coop?</a:t>
            </a:r>
          </a:p>
          <a:p>
            <a:pPr marR="0">
              <a:lnSpc>
                <a:spcPct val="110000"/>
              </a:lnSpc>
              <a:spcBef>
                <a:spcPts val="0"/>
              </a:spcBef>
              <a:spcAft>
                <a:spcPts val="0"/>
              </a:spcAft>
            </a:pPr>
            <a:r>
              <a:rPr lang="sv-SE" sz="3000" dirty="0"/>
              <a:t>Boka in föräldramöte för de berörda lagen, i början på juni</a:t>
            </a:r>
          </a:p>
          <a:p>
            <a:pPr marR="0">
              <a:lnSpc>
                <a:spcPct val="110000"/>
              </a:lnSpc>
              <a:spcBef>
                <a:spcPts val="0"/>
              </a:spcBef>
              <a:spcAft>
                <a:spcPts val="0"/>
              </a:spcAft>
            </a:pPr>
            <a:r>
              <a:rPr lang="sv-SE" sz="3000" dirty="0"/>
              <a:t>Boka in genomgång med ledarna</a:t>
            </a:r>
          </a:p>
          <a:p>
            <a:pPr marR="0">
              <a:lnSpc>
                <a:spcPct val="110000"/>
              </a:lnSpc>
              <a:spcBef>
                <a:spcPts val="0"/>
              </a:spcBef>
              <a:spcAft>
                <a:spcPts val="0"/>
              </a:spcAft>
            </a:pPr>
            <a:r>
              <a:rPr lang="sv-SE" sz="3000" dirty="0"/>
              <a:t>ÅFF</a:t>
            </a:r>
          </a:p>
          <a:p>
            <a:pPr marR="0">
              <a:lnSpc>
                <a:spcPct val="110000"/>
              </a:lnSpc>
              <a:spcBef>
                <a:spcPts val="0"/>
              </a:spcBef>
              <a:spcAft>
                <a:spcPts val="0"/>
              </a:spcAft>
            </a:pPr>
            <a:r>
              <a:rPr lang="sv-SE" sz="3000" dirty="0"/>
              <a:t>Beställa grejor</a:t>
            </a:r>
          </a:p>
          <a:p>
            <a:pPr lvl="1">
              <a:lnSpc>
                <a:spcPct val="110000"/>
              </a:lnSpc>
              <a:spcBef>
                <a:spcPts val="0"/>
              </a:spcBef>
            </a:pPr>
            <a:r>
              <a:rPr lang="sv-SE" sz="2600" dirty="0"/>
              <a:t>Ledarna, ledarkläder</a:t>
            </a:r>
          </a:p>
          <a:p>
            <a:pPr lvl="1">
              <a:lnSpc>
                <a:spcPct val="110000"/>
              </a:lnSpc>
              <a:spcBef>
                <a:spcPts val="0"/>
              </a:spcBef>
            </a:pPr>
            <a:r>
              <a:rPr lang="sv-SE" sz="2600" dirty="0"/>
              <a:t>Spelarna</a:t>
            </a:r>
          </a:p>
          <a:p>
            <a:pPr lvl="2">
              <a:lnSpc>
                <a:spcPct val="110000"/>
              </a:lnSpc>
              <a:spcBef>
                <a:spcPts val="0"/>
              </a:spcBef>
            </a:pPr>
            <a:r>
              <a:rPr lang="sv-SE" sz="2200" dirty="0"/>
              <a:t>Boll</a:t>
            </a:r>
          </a:p>
          <a:p>
            <a:pPr lvl="2">
              <a:lnSpc>
                <a:spcPct val="110000"/>
              </a:lnSpc>
              <a:spcBef>
                <a:spcPts val="0"/>
              </a:spcBef>
            </a:pPr>
            <a:r>
              <a:rPr lang="sv-SE" sz="2200" dirty="0"/>
              <a:t>Vattenflaska</a:t>
            </a:r>
          </a:p>
          <a:p>
            <a:pPr lvl="2">
              <a:lnSpc>
                <a:spcPct val="110000"/>
              </a:lnSpc>
              <a:spcBef>
                <a:spcPts val="0"/>
              </a:spcBef>
            </a:pPr>
            <a:r>
              <a:rPr lang="sv-SE" sz="2200" dirty="0"/>
              <a:t>T-shirt</a:t>
            </a:r>
          </a:p>
          <a:p>
            <a:pPr lvl="1">
              <a:lnSpc>
                <a:spcPct val="110000"/>
              </a:lnSpc>
              <a:spcBef>
                <a:spcPts val="0"/>
              </a:spcBef>
            </a:pPr>
            <a:r>
              <a:rPr lang="sv-SE" sz="2600" dirty="0"/>
              <a:t>Diplom</a:t>
            </a:r>
            <a:r>
              <a:rPr lang="sv-SE" dirty="0"/>
              <a:t>?</a:t>
            </a:r>
          </a:p>
        </p:txBody>
      </p:sp>
    </p:spTree>
    <p:extLst>
      <p:ext uri="{BB962C8B-B14F-4D97-AF65-F5344CB8AC3E}">
        <p14:creationId xmlns:p14="http://schemas.microsoft.com/office/powerpoint/2010/main" val="531785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F331B8B-74A6-ED93-422E-3DA21A9ECB56}"/>
              </a:ext>
            </a:extLst>
          </p:cNvPr>
          <p:cNvSpPr>
            <a:spLocks noGrp="1"/>
          </p:cNvSpPr>
          <p:nvPr>
            <p:ph type="title"/>
          </p:nvPr>
        </p:nvSpPr>
        <p:spPr/>
        <p:txBody>
          <a:bodyPr/>
          <a:lstStyle/>
          <a:p>
            <a:r>
              <a:rPr lang="sv-SE" dirty="0"/>
              <a:t>Fotbollsskolan – fortsättning</a:t>
            </a:r>
          </a:p>
        </p:txBody>
      </p:sp>
      <p:sp>
        <p:nvSpPr>
          <p:cNvPr id="3" name="Platshållare för innehåll 2">
            <a:extLst>
              <a:ext uri="{FF2B5EF4-FFF2-40B4-BE49-F238E27FC236}">
                <a16:creationId xmlns:a16="http://schemas.microsoft.com/office/drawing/2014/main" id="{ECCA8341-1EA4-4103-83B8-DB852F41CAB2}"/>
              </a:ext>
            </a:extLst>
          </p:cNvPr>
          <p:cNvSpPr>
            <a:spLocks noGrp="1"/>
          </p:cNvSpPr>
          <p:nvPr>
            <p:ph sz="half" idx="1"/>
          </p:nvPr>
        </p:nvSpPr>
        <p:spPr/>
        <p:txBody>
          <a:bodyPr>
            <a:normAutofit/>
          </a:bodyPr>
          <a:lstStyle/>
          <a:p>
            <a:pPr marR="0">
              <a:spcBef>
                <a:spcPts val="0"/>
              </a:spcBef>
              <a:spcAft>
                <a:spcPts val="0"/>
              </a:spcAft>
            </a:pPr>
            <a:r>
              <a:rPr lang="sv-SE" dirty="0"/>
              <a:t>Boka in Arnästigern</a:t>
            </a:r>
          </a:p>
          <a:p>
            <a:pPr marR="0">
              <a:spcBef>
                <a:spcPts val="0"/>
              </a:spcBef>
              <a:spcAft>
                <a:spcPts val="0"/>
              </a:spcAft>
            </a:pPr>
            <a:r>
              <a:rPr lang="sv-SE" dirty="0"/>
              <a:t>Meddela skolan ang. fotbollsskolan</a:t>
            </a:r>
          </a:p>
          <a:p>
            <a:pPr marR="0">
              <a:spcBef>
                <a:spcPts val="0"/>
              </a:spcBef>
              <a:spcAft>
                <a:spcPts val="0"/>
              </a:spcAft>
            </a:pPr>
            <a:r>
              <a:rPr lang="sv-SE" dirty="0"/>
              <a:t>Boka in gästföreläsare</a:t>
            </a:r>
          </a:p>
          <a:p>
            <a:pPr lvl="1">
              <a:spcBef>
                <a:spcPts val="0"/>
              </a:spcBef>
            </a:pPr>
            <a:r>
              <a:rPr lang="sv-SE" dirty="0"/>
              <a:t>Kyrkan</a:t>
            </a:r>
          </a:p>
          <a:p>
            <a:pPr lvl="1">
              <a:spcBef>
                <a:spcPts val="0"/>
              </a:spcBef>
            </a:pPr>
            <a:r>
              <a:rPr lang="sv-SE" dirty="0"/>
              <a:t>Brandmännen</a:t>
            </a:r>
          </a:p>
          <a:p>
            <a:pPr lvl="1">
              <a:spcBef>
                <a:spcPts val="0"/>
              </a:spcBef>
            </a:pPr>
            <a:r>
              <a:rPr lang="sv-SE" dirty="0"/>
              <a:t>Polisen</a:t>
            </a:r>
          </a:p>
          <a:p>
            <a:pPr lvl="1">
              <a:spcBef>
                <a:spcPts val="0"/>
              </a:spcBef>
            </a:pPr>
            <a:r>
              <a:rPr lang="sv-SE" dirty="0"/>
              <a:t>Själevads spelare/FV</a:t>
            </a:r>
          </a:p>
          <a:p>
            <a:pPr lvl="1">
              <a:spcBef>
                <a:spcPts val="0"/>
              </a:spcBef>
            </a:pPr>
            <a:r>
              <a:rPr lang="sv-SE" dirty="0"/>
              <a:t>SISU</a:t>
            </a:r>
          </a:p>
          <a:p>
            <a:pPr marR="0">
              <a:spcBef>
                <a:spcPts val="0"/>
              </a:spcBef>
              <a:spcAft>
                <a:spcPts val="0"/>
              </a:spcAft>
            </a:pPr>
            <a:r>
              <a:rPr lang="sv-SE" dirty="0"/>
              <a:t>Fixa schemat</a:t>
            </a:r>
          </a:p>
          <a:p>
            <a:pPr lvl="1">
              <a:spcBef>
                <a:spcPts val="0"/>
              </a:spcBef>
            </a:pPr>
            <a:r>
              <a:rPr lang="sv-SE" dirty="0"/>
              <a:t>Lägg ut schemat på laget.se</a:t>
            </a:r>
          </a:p>
          <a:p>
            <a:endParaRPr lang="sv-SE" dirty="0"/>
          </a:p>
        </p:txBody>
      </p:sp>
      <p:sp>
        <p:nvSpPr>
          <p:cNvPr id="4" name="Platshållare för innehåll 3">
            <a:extLst>
              <a:ext uri="{FF2B5EF4-FFF2-40B4-BE49-F238E27FC236}">
                <a16:creationId xmlns:a16="http://schemas.microsoft.com/office/drawing/2014/main" id="{71E90D52-9277-92F0-D272-1CB5A4521827}"/>
              </a:ext>
            </a:extLst>
          </p:cNvPr>
          <p:cNvSpPr>
            <a:spLocks noGrp="1"/>
          </p:cNvSpPr>
          <p:nvPr>
            <p:ph sz="half" idx="2"/>
          </p:nvPr>
        </p:nvSpPr>
        <p:spPr/>
        <p:txBody>
          <a:bodyPr>
            <a:normAutofit/>
          </a:bodyPr>
          <a:lstStyle/>
          <a:p>
            <a:pPr>
              <a:spcBef>
                <a:spcPts val="0"/>
              </a:spcBef>
            </a:pPr>
            <a:r>
              <a:rPr lang="sv-SE" dirty="0"/>
              <a:t>Fixa skyltar till omklädningsrummen - Flaggor/länder samt spelarnas och ledarnas namn</a:t>
            </a:r>
          </a:p>
          <a:p>
            <a:pPr>
              <a:spcBef>
                <a:spcPts val="0"/>
              </a:spcBef>
            </a:pPr>
            <a:r>
              <a:rPr lang="sv-SE" dirty="0"/>
              <a:t>Pumpa bollarna</a:t>
            </a:r>
          </a:p>
          <a:p>
            <a:pPr lvl="1">
              <a:spcBef>
                <a:spcPts val="0"/>
              </a:spcBef>
            </a:pPr>
            <a:r>
              <a:rPr lang="sv-SE" dirty="0"/>
              <a:t>Viktigt att göra det i omgångar, de spricker annars</a:t>
            </a:r>
          </a:p>
          <a:p>
            <a:pPr>
              <a:spcBef>
                <a:spcPts val="0"/>
              </a:spcBef>
            </a:pPr>
            <a:r>
              <a:rPr lang="sv-SE" dirty="0"/>
              <a:t>Se till att få LOK-stöd för alla deltagare – Kansliet?</a:t>
            </a:r>
          </a:p>
          <a:p>
            <a:endParaRPr lang="sv-SE" dirty="0"/>
          </a:p>
        </p:txBody>
      </p:sp>
    </p:spTree>
    <p:extLst>
      <p:ext uri="{BB962C8B-B14F-4D97-AF65-F5344CB8AC3E}">
        <p14:creationId xmlns:p14="http://schemas.microsoft.com/office/powerpoint/2010/main" val="450360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293395-8892-44E7-17B1-569E5721EBB0}"/>
              </a:ext>
            </a:extLst>
          </p:cNvPr>
          <p:cNvSpPr>
            <a:spLocks noGrp="1"/>
          </p:cNvSpPr>
          <p:nvPr>
            <p:ph type="title"/>
          </p:nvPr>
        </p:nvSpPr>
        <p:spPr/>
        <p:txBody>
          <a:bodyPr/>
          <a:lstStyle/>
          <a:p>
            <a:r>
              <a:rPr lang="sv-SE" dirty="0"/>
              <a:t>Bra att tänka på!</a:t>
            </a:r>
          </a:p>
        </p:txBody>
      </p:sp>
      <p:sp>
        <p:nvSpPr>
          <p:cNvPr id="3" name="Platshållare för innehåll 2">
            <a:extLst>
              <a:ext uri="{FF2B5EF4-FFF2-40B4-BE49-F238E27FC236}">
                <a16:creationId xmlns:a16="http://schemas.microsoft.com/office/drawing/2014/main" id="{C7B906D0-96B5-5F85-B914-67E7CB907224}"/>
              </a:ext>
            </a:extLst>
          </p:cNvPr>
          <p:cNvSpPr>
            <a:spLocks noGrp="1"/>
          </p:cNvSpPr>
          <p:nvPr>
            <p:ph sz="half" idx="1"/>
          </p:nvPr>
        </p:nvSpPr>
        <p:spPr/>
        <p:txBody>
          <a:bodyPr>
            <a:normAutofit fontScale="92500" lnSpcReduction="20000"/>
          </a:bodyPr>
          <a:lstStyle/>
          <a:p>
            <a:pPr marL="57150" marR="0">
              <a:spcBef>
                <a:spcPts val="0"/>
              </a:spcBef>
              <a:spcAft>
                <a:spcPts val="0"/>
              </a:spcAft>
            </a:pPr>
            <a:r>
              <a:rPr lang="sv-SE" dirty="0"/>
              <a:t>Ledarna</a:t>
            </a:r>
          </a:p>
          <a:p>
            <a:pPr marL="514350" lvl="1">
              <a:spcBef>
                <a:spcPts val="0"/>
              </a:spcBef>
            </a:pPr>
            <a:r>
              <a:rPr lang="sv-SE" dirty="0"/>
              <a:t>Häfte med uppgifter finns sparat någonstans.</a:t>
            </a:r>
          </a:p>
          <a:p>
            <a:pPr marL="400050" marR="0">
              <a:spcBef>
                <a:spcPts val="0"/>
              </a:spcBef>
              <a:spcAft>
                <a:spcPts val="0"/>
              </a:spcAft>
            </a:pPr>
            <a:r>
              <a:rPr lang="sv-SE" dirty="0"/>
              <a:t>Ledarkläder – många ändringar</a:t>
            </a:r>
          </a:p>
          <a:p>
            <a:pPr marL="400050" marR="0">
              <a:spcBef>
                <a:spcPts val="0"/>
              </a:spcBef>
              <a:spcAft>
                <a:spcPts val="0"/>
              </a:spcAft>
            </a:pPr>
            <a:r>
              <a:rPr lang="sv-SE" dirty="0"/>
              <a:t>Materiel att använda, kansliet och vaktmästaren </a:t>
            </a:r>
          </a:p>
          <a:p>
            <a:pPr marL="857250" lvl="1">
              <a:spcBef>
                <a:spcPts val="0"/>
              </a:spcBef>
            </a:pPr>
            <a:r>
              <a:rPr lang="sv-SE" dirty="0"/>
              <a:t>Västar</a:t>
            </a:r>
          </a:p>
          <a:p>
            <a:pPr marL="857250" lvl="1">
              <a:spcBef>
                <a:spcPts val="0"/>
              </a:spcBef>
            </a:pPr>
            <a:r>
              <a:rPr lang="sv-SE" dirty="0"/>
              <a:t>Koner</a:t>
            </a:r>
          </a:p>
          <a:p>
            <a:pPr marL="857250" lvl="1">
              <a:spcBef>
                <a:spcPts val="0"/>
              </a:spcBef>
            </a:pPr>
            <a:r>
              <a:rPr lang="sv-SE" dirty="0"/>
              <a:t>Bollar – pumpar</a:t>
            </a:r>
          </a:p>
          <a:p>
            <a:pPr marL="857250" lvl="1">
              <a:spcBef>
                <a:spcPts val="0"/>
              </a:spcBef>
            </a:pPr>
            <a:r>
              <a:rPr lang="sv-SE" dirty="0"/>
              <a:t>Mål</a:t>
            </a:r>
          </a:p>
          <a:p>
            <a:pPr marL="857250" lvl="1">
              <a:spcBef>
                <a:spcPts val="0"/>
              </a:spcBef>
            </a:pPr>
            <a:r>
              <a:rPr lang="sv-SE" dirty="0"/>
              <a:t>Hinder</a:t>
            </a:r>
          </a:p>
          <a:p>
            <a:pPr marL="0" marR="0">
              <a:spcBef>
                <a:spcPts val="0"/>
              </a:spcBef>
              <a:spcAft>
                <a:spcPts val="0"/>
              </a:spcAft>
            </a:pPr>
            <a:r>
              <a:rPr lang="sv-SE" dirty="0"/>
              <a:t>Vart ska föräldrarna meddela om barnet blir sjuk?</a:t>
            </a:r>
          </a:p>
          <a:p>
            <a:pPr marL="457200" lvl="1">
              <a:spcBef>
                <a:spcPts val="0"/>
              </a:spcBef>
            </a:pPr>
            <a:r>
              <a:rPr lang="sv-SE" dirty="0"/>
              <a:t>Niklas tar frånvaromeddelanden</a:t>
            </a:r>
          </a:p>
          <a:p>
            <a:pPr marL="0" marR="0">
              <a:spcBef>
                <a:spcPts val="0"/>
              </a:spcBef>
              <a:spcAft>
                <a:spcPts val="0"/>
              </a:spcAft>
            </a:pPr>
            <a:r>
              <a:rPr lang="sv-SE" dirty="0"/>
              <a:t>Vattenkrig, vart får man hålla hus?</a:t>
            </a:r>
          </a:p>
        </p:txBody>
      </p:sp>
      <p:sp>
        <p:nvSpPr>
          <p:cNvPr id="4" name="Platshållare för innehåll 3">
            <a:extLst>
              <a:ext uri="{FF2B5EF4-FFF2-40B4-BE49-F238E27FC236}">
                <a16:creationId xmlns:a16="http://schemas.microsoft.com/office/drawing/2014/main" id="{B7F20C0A-F806-FB22-1138-F4A568995FDB}"/>
              </a:ext>
            </a:extLst>
          </p:cNvPr>
          <p:cNvSpPr>
            <a:spLocks noGrp="1"/>
          </p:cNvSpPr>
          <p:nvPr>
            <p:ph sz="half" idx="2"/>
          </p:nvPr>
        </p:nvSpPr>
        <p:spPr/>
        <p:txBody>
          <a:bodyPr>
            <a:normAutofit fontScale="92500" lnSpcReduction="20000"/>
          </a:bodyPr>
          <a:lstStyle/>
          <a:p>
            <a:pPr marL="342900" marR="0">
              <a:spcBef>
                <a:spcPts val="0"/>
              </a:spcBef>
              <a:spcAft>
                <a:spcPts val="0"/>
              </a:spcAft>
            </a:pPr>
            <a:r>
              <a:rPr lang="sv-SE" dirty="0"/>
              <a:t>Hör med Kicki om hon kan ta och gå igenom vad de ska tänka på</a:t>
            </a:r>
          </a:p>
          <a:p>
            <a:pPr marL="800100" lvl="1">
              <a:spcBef>
                <a:spcPts val="0"/>
              </a:spcBef>
            </a:pPr>
            <a:r>
              <a:rPr lang="sv-SE" dirty="0"/>
              <a:t>Ej filma/ta kort på barnen (GDPR)</a:t>
            </a:r>
          </a:p>
          <a:p>
            <a:pPr marL="800100" lvl="1">
              <a:spcBef>
                <a:spcPts val="0"/>
              </a:spcBef>
            </a:pPr>
            <a:r>
              <a:rPr lang="sv-SE" dirty="0"/>
              <a:t>Lämna inte barnen obevakade (ej efter träningen heller)</a:t>
            </a:r>
          </a:p>
          <a:p>
            <a:pPr marL="342900" marR="0">
              <a:spcBef>
                <a:spcPts val="0"/>
              </a:spcBef>
              <a:spcAft>
                <a:spcPts val="0"/>
              </a:spcAft>
            </a:pPr>
            <a:r>
              <a:rPr lang="sv-SE" dirty="0"/>
              <a:t>Gå igenom listan på t-shirt så alla får rätt storlek på morgonen</a:t>
            </a:r>
          </a:p>
          <a:p>
            <a:pPr marL="342900" marR="0">
              <a:spcBef>
                <a:spcPts val="0"/>
              </a:spcBef>
              <a:spcAft>
                <a:spcPts val="0"/>
              </a:spcAft>
            </a:pPr>
            <a:r>
              <a:rPr lang="sv-SE" dirty="0"/>
              <a:t>Mobiletik</a:t>
            </a:r>
          </a:p>
          <a:p>
            <a:pPr marL="0" marR="0">
              <a:spcBef>
                <a:spcPts val="0"/>
              </a:spcBef>
              <a:spcAft>
                <a:spcPts val="0"/>
              </a:spcAft>
            </a:pPr>
            <a:endParaRPr lang="sv-SE" dirty="0"/>
          </a:p>
          <a:p>
            <a:pPr marL="0" marR="0">
              <a:spcBef>
                <a:spcPts val="0"/>
              </a:spcBef>
              <a:spcAft>
                <a:spcPts val="0"/>
              </a:spcAft>
            </a:pPr>
            <a:r>
              <a:rPr lang="sv-SE" dirty="0"/>
              <a:t>Föräldrarna ska</a:t>
            </a:r>
          </a:p>
          <a:p>
            <a:pPr marL="457200" lvl="1">
              <a:spcBef>
                <a:spcPts val="0"/>
              </a:spcBef>
            </a:pPr>
            <a:r>
              <a:rPr lang="sv-SE" dirty="0"/>
              <a:t>Dela ut mellanmål</a:t>
            </a:r>
          </a:p>
          <a:p>
            <a:pPr marL="457200" lvl="1">
              <a:spcBef>
                <a:spcPts val="0"/>
              </a:spcBef>
            </a:pPr>
            <a:r>
              <a:rPr lang="sv-SE" dirty="0"/>
              <a:t>Vara i bakgrunden men vara beredd att hjälpa ledarna vid behov</a:t>
            </a:r>
          </a:p>
          <a:p>
            <a:pPr marL="457200" lvl="1">
              <a:spcBef>
                <a:spcPts val="0"/>
              </a:spcBef>
            </a:pPr>
            <a:r>
              <a:rPr lang="sv-SE" dirty="0"/>
              <a:t>Plåster</a:t>
            </a:r>
          </a:p>
        </p:txBody>
      </p:sp>
    </p:spTree>
    <p:extLst>
      <p:ext uri="{BB962C8B-B14F-4D97-AF65-F5344CB8AC3E}">
        <p14:creationId xmlns:p14="http://schemas.microsoft.com/office/powerpoint/2010/main" val="403623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233917F6-81FD-E2DF-3141-93AD80836965}"/>
              </a:ext>
            </a:extLst>
          </p:cNvPr>
          <p:cNvSpPr>
            <a:spLocks noGrp="1"/>
          </p:cNvSpPr>
          <p:nvPr>
            <p:ph type="title"/>
          </p:nvPr>
        </p:nvSpPr>
        <p:spPr/>
        <p:txBody>
          <a:bodyPr>
            <a:normAutofit/>
          </a:bodyPr>
          <a:lstStyle/>
          <a:p>
            <a:r>
              <a:rPr lang="sv-SE" dirty="0">
                <a:latin typeface="Times New Roman" panose="02020603050405020304" pitchFamily="18" charset="0"/>
              </a:rPr>
              <a:t>Några saker att ta med till nästa års(2023) fotbollsskola:</a:t>
            </a:r>
            <a:endParaRPr lang="sv-SE" dirty="0"/>
          </a:p>
        </p:txBody>
      </p:sp>
      <p:sp>
        <p:nvSpPr>
          <p:cNvPr id="6" name="Platshållare för innehåll 5">
            <a:extLst>
              <a:ext uri="{FF2B5EF4-FFF2-40B4-BE49-F238E27FC236}">
                <a16:creationId xmlns:a16="http://schemas.microsoft.com/office/drawing/2014/main" id="{2C660899-7828-E9DD-43B5-7797E588F394}"/>
              </a:ext>
            </a:extLst>
          </p:cNvPr>
          <p:cNvSpPr>
            <a:spLocks noGrp="1"/>
          </p:cNvSpPr>
          <p:nvPr>
            <p:ph idx="1"/>
          </p:nvPr>
        </p:nvSpPr>
        <p:spPr/>
        <p:txBody>
          <a:bodyPr>
            <a:normAutofit fontScale="92500" lnSpcReduction="20000"/>
          </a:bodyPr>
          <a:lstStyle/>
          <a:p>
            <a:pPr fontAlgn="ctr">
              <a:spcAft>
                <a:spcPts val="400"/>
              </a:spcAft>
            </a:pPr>
            <a:r>
              <a:rPr lang="sv-SE" sz="2000" dirty="0"/>
              <a:t>Flagga för fotbollsskolan redan på ledarmötet i mars 2024, meddela lagen som är ansvariga.</a:t>
            </a:r>
          </a:p>
          <a:p>
            <a:pPr fontAlgn="ctr">
              <a:spcAft>
                <a:spcPts val="400"/>
              </a:spcAft>
            </a:pPr>
            <a:r>
              <a:rPr lang="sv-SE" sz="2000" dirty="0"/>
              <a:t>Beställa t-shirtar och tryck i samband med beställningarna till </a:t>
            </a:r>
            <a:r>
              <a:rPr lang="sv-SE" sz="2000" dirty="0" err="1"/>
              <a:t>bollkul</a:t>
            </a:r>
            <a:r>
              <a:rPr lang="sv-SE" sz="2000" dirty="0"/>
              <a:t>. Leveransen kan skickas senare än bollkulsakerna.</a:t>
            </a:r>
          </a:p>
          <a:p>
            <a:pPr fontAlgn="ctr">
              <a:spcAft>
                <a:spcPts val="400"/>
              </a:spcAft>
            </a:pPr>
            <a:r>
              <a:rPr lang="sv-SE" sz="2000" dirty="0"/>
              <a:t>Eventuellt senarelägga fotbollsskolan till vecka 26, då den krockar med många andra aktiviteter v. 25.</a:t>
            </a:r>
          </a:p>
          <a:p>
            <a:pPr fontAlgn="ctr">
              <a:spcAft>
                <a:spcPts val="400"/>
              </a:spcAft>
            </a:pPr>
            <a:r>
              <a:rPr lang="sv-SE" sz="2000" dirty="0"/>
              <a:t>Köpa in en ny Arnästigerdräkt. </a:t>
            </a:r>
          </a:p>
          <a:p>
            <a:pPr fontAlgn="ctr">
              <a:spcAft>
                <a:spcPts val="400"/>
              </a:spcAft>
            </a:pPr>
            <a:r>
              <a:rPr lang="sv-SE" sz="2000" dirty="0"/>
              <a:t>Eventuellt byta namn då det är mer en fritidsaktivitet än en skola. </a:t>
            </a:r>
          </a:p>
          <a:p>
            <a:pPr fontAlgn="ctr">
              <a:spcAft>
                <a:spcPts val="400"/>
              </a:spcAft>
            </a:pPr>
            <a:r>
              <a:rPr lang="sv-SE" sz="2000" dirty="0"/>
              <a:t>Bättre struktur på ledarutbildningen, gärna teori och praktiska moment.</a:t>
            </a:r>
          </a:p>
          <a:p>
            <a:pPr marL="228600" lvl="1" fontAlgn="ctr">
              <a:spcBef>
                <a:spcPts val="1000"/>
              </a:spcBef>
              <a:spcAft>
                <a:spcPts val="400"/>
              </a:spcAft>
            </a:pPr>
            <a:r>
              <a:rPr lang="sv-SE" sz="2000" dirty="0"/>
              <a:t>Maten till ungdomsledarna kan bli bättre</a:t>
            </a:r>
          </a:p>
          <a:p>
            <a:pPr marL="228600" lvl="1" fontAlgn="ctr">
              <a:spcBef>
                <a:spcPts val="1000"/>
              </a:spcBef>
              <a:spcAft>
                <a:spcPts val="400"/>
              </a:spcAft>
            </a:pPr>
            <a:r>
              <a:rPr lang="sv-SE" sz="2000" dirty="0"/>
              <a:t>Informera att de endast får lägga ut film/bilder på barn där föräldrarna har gett sitt godkännande.</a:t>
            </a:r>
          </a:p>
          <a:p>
            <a:pPr marL="228600" lvl="1" fontAlgn="ctr">
              <a:spcBef>
                <a:spcPts val="1000"/>
              </a:spcBef>
              <a:spcAft>
                <a:spcPts val="400"/>
              </a:spcAft>
            </a:pPr>
            <a:r>
              <a:rPr lang="sv-SE" sz="2000" dirty="0"/>
              <a:t>Informera att de inte får lämna barnen själva utan vänta till föräldrar eller fritidspersonal hämtar dem.</a:t>
            </a:r>
          </a:p>
          <a:p>
            <a:pPr fontAlgn="ctr">
              <a:spcAft>
                <a:spcPts val="400"/>
              </a:spcAft>
            </a:pPr>
            <a:r>
              <a:rPr lang="sv-SE" sz="2000" dirty="0"/>
              <a:t>Svenska kyrkan har passen på tisdag och torsdag</a:t>
            </a:r>
          </a:p>
          <a:p>
            <a:pPr fontAlgn="ctr">
              <a:spcAft>
                <a:spcPts val="400"/>
              </a:spcAft>
            </a:pPr>
            <a:r>
              <a:rPr lang="sv-SE" sz="2000" dirty="0"/>
              <a:t>Bananerna gick inte åt, beställ inte bananer.</a:t>
            </a:r>
          </a:p>
        </p:txBody>
      </p:sp>
    </p:spTree>
    <p:extLst>
      <p:ext uri="{BB962C8B-B14F-4D97-AF65-F5344CB8AC3E}">
        <p14:creationId xmlns:p14="http://schemas.microsoft.com/office/powerpoint/2010/main" val="57321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A047C8-6F39-FA84-F5AB-3E755968AFE7}"/>
              </a:ext>
            </a:extLst>
          </p:cNvPr>
          <p:cNvSpPr>
            <a:spLocks noGrp="1"/>
          </p:cNvSpPr>
          <p:nvPr>
            <p:ph type="title"/>
          </p:nvPr>
        </p:nvSpPr>
        <p:spPr/>
        <p:txBody>
          <a:bodyPr/>
          <a:lstStyle/>
          <a:p>
            <a:r>
              <a:rPr lang="sv-SE" dirty="0"/>
              <a:t>Under fotbollsskolan</a:t>
            </a:r>
          </a:p>
        </p:txBody>
      </p:sp>
      <p:sp>
        <p:nvSpPr>
          <p:cNvPr id="3" name="Platshållare för innehåll 2">
            <a:extLst>
              <a:ext uri="{FF2B5EF4-FFF2-40B4-BE49-F238E27FC236}">
                <a16:creationId xmlns:a16="http://schemas.microsoft.com/office/drawing/2014/main" id="{1D558784-28F5-A15B-90C0-FB755CCF06CB}"/>
              </a:ext>
            </a:extLst>
          </p:cNvPr>
          <p:cNvSpPr>
            <a:spLocks noGrp="1"/>
          </p:cNvSpPr>
          <p:nvPr>
            <p:ph sz="half" idx="1"/>
          </p:nvPr>
        </p:nvSpPr>
        <p:spPr/>
        <p:txBody>
          <a:bodyPr>
            <a:normAutofit lnSpcReduction="10000"/>
          </a:bodyPr>
          <a:lstStyle/>
          <a:p>
            <a:r>
              <a:rPr lang="sv-SE" dirty="0"/>
              <a:t>Se till att:</a:t>
            </a:r>
          </a:p>
          <a:p>
            <a:pPr lvl="1"/>
            <a:r>
              <a:rPr lang="sv-SE" dirty="0"/>
              <a:t>Finnas på plats och hjälpa ungdomsledarna vid behov</a:t>
            </a:r>
          </a:p>
          <a:p>
            <a:pPr lvl="1"/>
            <a:r>
              <a:rPr lang="sv-SE" dirty="0"/>
              <a:t>Hjälpa till att dela ut mellanmål</a:t>
            </a:r>
          </a:p>
          <a:p>
            <a:pPr lvl="1"/>
            <a:r>
              <a:rPr lang="sv-SE" dirty="0"/>
              <a:t>Gör någon illa sig så hjälper ni till med plåster eller annat</a:t>
            </a:r>
          </a:p>
          <a:p>
            <a:pPr lvl="1"/>
            <a:r>
              <a:rPr lang="sv-SE" dirty="0"/>
              <a:t>Lista på telefonnummer till föräldrarna</a:t>
            </a:r>
          </a:p>
          <a:p>
            <a:pPr lvl="1"/>
            <a:r>
              <a:rPr lang="sv-SE" dirty="0"/>
              <a:t>Lämna aldrig de minsta barnen själva</a:t>
            </a:r>
          </a:p>
          <a:p>
            <a:endParaRPr lang="sv-SE" dirty="0"/>
          </a:p>
        </p:txBody>
      </p:sp>
      <p:sp>
        <p:nvSpPr>
          <p:cNvPr id="4" name="Platshållare för innehåll 3">
            <a:extLst>
              <a:ext uri="{FF2B5EF4-FFF2-40B4-BE49-F238E27FC236}">
                <a16:creationId xmlns:a16="http://schemas.microsoft.com/office/drawing/2014/main" id="{9C7DF76B-FC91-F93F-5CA0-9FC2CDDB7286}"/>
              </a:ext>
            </a:extLst>
          </p:cNvPr>
          <p:cNvSpPr>
            <a:spLocks noGrp="1"/>
          </p:cNvSpPr>
          <p:nvPr>
            <p:ph sz="half" idx="2"/>
          </p:nvPr>
        </p:nvSpPr>
        <p:spPr/>
        <p:txBody>
          <a:bodyPr>
            <a:normAutofit lnSpcReduction="10000"/>
          </a:bodyPr>
          <a:lstStyle/>
          <a:p>
            <a:r>
              <a:rPr lang="sv-SE" dirty="0"/>
              <a:t>Material:</a:t>
            </a:r>
          </a:p>
          <a:p>
            <a:pPr lvl="1"/>
            <a:r>
              <a:rPr lang="sv-SE" dirty="0"/>
              <a:t>Alla barn ska få en t-shirt och vattenflaska första dagen</a:t>
            </a:r>
          </a:p>
          <a:p>
            <a:pPr lvl="1"/>
            <a:r>
              <a:rPr lang="sv-SE" dirty="0"/>
              <a:t>När fotbollsskolan är slut får alla var sin fotboll</a:t>
            </a:r>
          </a:p>
          <a:p>
            <a:endParaRPr lang="sv-SE" dirty="0"/>
          </a:p>
          <a:p>
            <a:r>
              <a:rPr lang="sv-SE" dirty="0"/>
              <a:t>Samlas in efter varje förmiddag och eftermiddag:</a:t>
            </a:r>
          </a:p>
          <a:p>
            <a:pPr lvl="1"/>
            <a:r>
              <a:rPr lang="sv-SE" dirty="0"/>
              <a:t>Västar</a:t>
            </a:r>
          </a:p>
          <a:p>
            <a:pPr lvl="1"/>
            <a:r>
              <a:rPr lang="sv-SE" dirty="0"/>
              <a:t>Bollar</a:t>
            </a:r>
          </a:p>
          <a:p>
            <a:pPr lvl="1"/>
            <a:r>
              <a:rPr lang="sv-SE" dirty="0"/>
              <a:t>Koner</a:t>
            </a:r>
          </a:p>
          <a:p>
            <a:endParaRPr lang="sv-SE" dirty="0"/>
          </a:p>
        </p:txBody>
      </p:sp>
    </p:spTree>
    <p:extLst>
      <p:ext uri="{BB962C8B-B14F-4D97-AF65-F5344CB8AC3E}">
        <p14:creationId xmlns:p14="http://schemas.microsoft.com/office/powerpoint/2010/main" val="1867494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745AEFA-5ED6-AB3D-9A6E-FAF4B998522E}"/>
              </a:ext>
            </a:extLst>
          </p:cNvPr>
          <p:cNvSpPr>
            <a:spLocks noGrp="1"/>
          </p:cNvSpPr>
          <p:nvPr>
            <p:ph type="title"/>
          </p:nvPr>
        </p:nvSpPr>
        <p:spPr/>
        <p:txBody>
          <a:bodyPr/>
          <a:lstStyle/>
          <a:p>
            <a:r>
              <a:rPr lang="sv-SE" dirty="0"/>
              <a:t>Upplägget för ungdomsledarna</a:t>
            </a:r>
          </a:p>
        </p:txBody>
      </p:sp>
      <p:sp>
        <p:nvSpPr>
          <p:cNvPr id="3" name="Platshållare för innehåll 2">
            <a:extLst>
              <a:ext uri="{FF2B5EF4-FFF2-40B4-BE49-F238E27FC236}">
                <a16:creationId xmlns:a16="http://schemas.microsoft.com/office/drawing/2014/main" id="{0A9173F1-58B5-119A-DE2B-ECAE58110D43}"/>
              </a:ext>
            </a:extLst>
          </p:cNvPr>
          <p:cNvSpPr>
            <a:spLocks noGrp="1"/>
          </p:cNvSpPr>
          <p:nvPr>
            <p:ph sz="half" idx="1"/>
          </p:nvPr>
        </p:nvSpPr>
        <p:spPr/>
        <p:txBody>
          <a:bodyPr>
            <a:normAutofit fontScale="92500" lnSpcReduction="10000"/>
          </a:bodyPr>
          <a:lstStyle/>
          <a:p>
            <a:r>
              <a:rPr lang="sv-SE" dirty="0"/>
              <a:t>ÅFF ger dem en utbildning, en kväll med inläsningsmaterial</a:t>
            </a:r>
          </a:p>
          <a:p>
            <a:r>
              <a:rPr lang="sv-SE" dirty="0"/>
              <a:t>Kicki samlade ungdomarna en gång till och gick igenom materialet och vilket ansvar de har att lägga upp träningarna.</a:t>
            </a:r>
          </a:p>
          <a:p>
            <a:r>
              <a:rPr lang="sv-SE" dirty="0"/>
              <a:t>Kicki var med under dagarna och påminde dem om att fylla i alla papper. </a:t>
            </a:r>
          </a:p>
          <a:p>
            <a:r>
              <a:rPr lang="sv-SE" dirty="0"/>
              <a:t>Ungdomsledarna skulle samlas ca 30 min innan deras pass skulle börja för att gå igenom dagen.</a:t>
            </a:r>
          </a:p>
          <a:p>
            <a:endParaRPr lang="sv-SE" dirty="0"/>
          </a:p>
        </p:txBody>
      </p:sp>
      <p:sp>
        <p:nvSpPr>
          <p:cNvPr id="4" name="Platshållare för innehåll 3">
            <a:extLst>
              <a:ext uri="{FF2B5EF4-FFF2-40B4-BE49-F238E27FC236}">
                <a16:creationId xmlns:a16="http://schemas.microsoft.com/office/drawing/2014/main" id="{881B3090-11A8-38A4-21A0-43C7D1196FD9}"/>
              </a:ext>
            </a:extLst>
          </p:cNvPr>
          <p:cNvSpPr>
            <a:spLocks noGrp="1"/>
          </p:cNvSpPr>
          <p:nvPr>
            <p:ph sz="half" idx="2"/>
          </p:nvPr>
        </p:nvSpPr>
        <p:spPr/>
        <p:txBody>
          <a:bodyPr>
            <a:normAutofit fontScale="92500" lnSpcReduction="10000"/>
          </a:bodyPr>
          <a:lstStyle/>
          <a:p>
            <a:r>
              <a:rPr lang="sv-SE" dirty="0"/>
              <a:t>Återsamlades varje dag och gick igenom vad som fungerade bra och dåligt.</a:t>
            </a:r>
          </a:p>
        </p:txBody>
      </p:sp>
    </p:spTree>
    <p:extLst>
      <p:ext uri="{BB962C8B-B14F-4D97-AF65-F5344CB8AC3E}">
        <p14:creationId xmlns:p14="http://schemas.microsoft.com/office/powerpoint/2010/main" val="4242477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824BDC-EC79-3CF7-268C-31690E824D47}"/>
              </a:ext>
            </a:extLst>
          </p:cNvPr>
          <p:cNvSpPr>
            <a:spLocks noGrp="1"/>
          </p:cNvSpPr>
          <p:nvPr>
            <p:ph type="title"/>
          </p:nvPr>
        </p:nvSpPr>
        <p:spPr/>
        <p:txBody>
          <a:bodyPr/>
          <a:lstStyle/>
          <a:p>
            <a:r>
              <a:rPr lang="sv-SE" dirty="0"/>
              <a:t>Info till ungdomsledarna</a:t>
            </a:r>
          </a:p>
        </p:txBody>
      </p:sp>
      <p:sp>
        <p:nvSpPr>
          <p:cNvPr id="5" name="Platshållare för innehåll 4">
            <a:extLst>
              <a:ext uri="{FF2B5EF4-FFF2-40B4-BE49-F238E27FC236}">
                <a16:creationId xmlns:a16="http://schemas.microsoft.com/office/drawing/2014/main" id="{1F071C4D-D20E-0483-4E63-2849C9D12498}"/>
              </a:ext>
            </a:extLst>
          </p:cNvPr>
          <p:cNvSpPr>
            <a:spLocks noGrp="1"/>
          </p:cNvSpPr>
          <p:nvPr>
            <p:ph idx="1"/>
          </p:nvPr>
        </p:nvSpPr>
        <p:spPr/>
        <p:txBody>
          <a:bodyPr/>
          <a:lstStyle/>
          <a:p>
            <a:r>
              <a:rPr lang="sv-SE" dirty="0"/>
              <a:t>Särskild ledarutbildning för fotbollsskolan</a:t>
            </a:r>
          </a:p>
          <a:p>
            <a:r>
              <a:rPr lang="sv-SE" dirty="0"/>
              <a:t>Ersättning 100 kr/timme</a:t>
            </a:r>
          </a:p>
          <a:p>
            <a:r>
              <a:rPr lang="sv-SE" dirty="0"/>
              <a:t>(Lunch) och ledarfika</a:t>
            </a:r>
          </a:p>
          <a:p>
            <a:r>
              <a:rPr lang="sv-SE" dirty="0"/>
              <a:t>Erfarenhet av att leda och träna barn</a:t>
            </a:r>
          </a:p>
          <a:p>
            <a:r>
              <a:rPr lang="sv-SE" dirty="0"/>
              <a:t>Tränardress, värde 1000 kr</a:t>
            </a:r>
          </a:p>
          <a:p>
            <a:r>
              <a:rPr lang="sv-SE" dirty="0"/>
              <a:t>För att varje grupp ska ha minst två ledare behöver vi 12–24 ungdomar per dag, 12 på förmiddagarna och 12 på eftermiddagarna. Förhoppningsvis kommer flera ledare köra dubbla pass per dag, därav den stora variationen. </a:t>
            </a:r>
          </a:p>
          <a:p>
            <a:endParaRPr lang="sv-SE" dirty="0"/>
          </a:p>
        </p:txBody>
      </p:sp>
    </p:spTree>
    <p:extLst>
      <p:ext uri="{BB962C8B-B14F-4D97-AF65-F5344CB8AC3E}">
        <p14:creationId xmlns:p14="http://schemas.microsoft.com/office/powerpoint/2010/main" val="378403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AADD8E-61AF-9A6E-6CBC-4C4A210B7876}"/>
              </a:ext>
            </a:extLst>
          </p:cNvPr>
          <p:cNvSpPr>
            <a:spLocks noGrp="1"/>
          </p:cNvSpPr>
          <p:nvPr>
            <p:ph type="title"/>
          </p:nvPr>
        </p:nvSpPr>
        <p:spPr/>
        <p:txBody>
          <a:bodyPr/>
          <a:lstStyle/>
          <a:p>
            <a:r>
              <a:rPr lang="sv-SE" dirty="0"/>
              <a:t>Efter fotbollsskolan</a:t>
            </a:r>
          </a:p>
        </p:txBody>
      </p:sp>
      <p:sp>
        <p:nvSpPr>
          <p:cNvPr id="3" name="Platshållare för innehåll 2">
            <a:extLst>
              <a:ext uri="{FF2B5EF4-FFF2-40B4-BE49-F238E27FC236}">
                <a16:creationId xmlns:a16="http://schemas.microsoft.com/office/drawing/2014/main" id="{25A0945D-3748-8096-3A9C-4C7680106CC7}"/>
              </a:ext>
            </a:extLst>
          </p:cNvPr>
          <p:cNvSpPr>
            <a:spLocks noGrp="1"/>
          </p:cNvSpPr>
          <p:nvPr>
            <p:ph sz="half" idx="1"/>
          </p:nvPr>
        </p:nvSpPr>
        <p:spPr/>
        <p:txBody>
          <a:bodyPr/>
          <a:lstStyle/>
          <a:p>
            <a:r>
              <a:rPr lang="sv-SE" dirty="0"/>
              <a:t>Utvärdering</a:t>
            </a:r>
          </a:p>
        </p:txBody>
      </p:sp>
      <p:sp>
        <p:nvSpPr>
          <p:cNvPr id="4" name="Platshållare för innehåll 3">
            <a:extLst>
              <a:ext uri="{FF2B5EF4-FFF2-40B4-BE49-F238E27FC236}">
                <a16:creationId xmlns:a16="http://schemas.microsoft.com/office/drawing/2014/main" id="{8BFE7442-CA67-CC11-61DD-BE70F9DFFDE6}"/>
              </a:ext>
            </a:extLst>
          </p:cNvPr>
          <p:cNvSpPr>
            <a:spLocks noGrp="1"/>
          </p:cNvSpPr>
          <p:nvPr>
            <p:ph sz="half" idx="2"/>
          </p:nvPr>
        </p:nvSpPr>
        <p:spPr/>
        <p:txBody>
          <a:bodyPr/>
          <a:lstStyle/>
          <a:p>
            <a:endParaRPr lang="sv-SE"/>
          </a:p>
        </p:txBody>
      </p:sp>
    </p:spTree>
    <p:extLst>
      <p:ext uri="{BB962C8B-B14F-4D97-AF65-F5344CB8AC3E}">
        <p14:creationId xmlns:p14="http://schemas.microsoft.com/office/powerpoint/2010/main" val="423514071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275</TotalTime>
  <Words>860</Words>
  <Application>Microsoft Office PowerPoint</Application>
  <PresentationFormat>Bredbild</PresentationFormat>
  <Paragraphs>114</Paragraphs>
  <Slides>9</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Calibri</vt:lpstr>
      <vt:lpstr>Calibri Light</vt:lpstr>
      <vt:lpstr>Times New Roman</vt:lpstr>
      <vt:lpstr>Office-tema</vt:lpstr>
      <vt:lpstr>Fotbollsskolan 2024 - Syfte </vt:lpstr>
      <vt:lpstr>Fotbollsskolan - inför</vt:lpstr>
      <vt:lpstr>Fotbollsskolan – fortsättning</vt:lpstr>
      <vt:lpstr>Bra att tänka på!</vt:lpstr>
      <vt:lpstr>Några saker att ta med till nästa års(2023) fotbollsskola:</vt:lpstr>
      <vt:lpstr>Under fotbollsskolan</vt:lpstr>
      <vt:lpstr>Upplägget för ungdomsledarna</vt:lpstr>
      <vt:lpstr>Info till ungdomsledarna</vt:lpstr>
      <vt:lpstr>Efter fotbollsskolan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Arnäs evenemangsgrupp</dc:title>
  <dc:creator>Carlstedt Frida    Enheten för statistik och datainsamling</dc:creator>
  <cp:lastModifiedBy>Carlstedt Frida    Enheten för statistik och datainsamling</cp:lastModifiedBy>
  <cp:revision>19</cp:revision>
  <dcterms:created xsi:type="dcterms:W3CDTF">2024-03-11T06:25:24Z</dcterms:created>
  <dcterms:modified xsi:type="dcterms:W3CDTF">2024-03-26T15:52:52Z</dcterms:modified>
</cp:coreProperties>
</file>