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4"/>
  </p:sldMasterIdLst>
  <p:sldIdLst>
    <p:sldId id="380" r:id="rId5"/>
    <p:sldId id="381" r:id="rId6"/>
    <p:sldId id="373" r:id="rId7"/>
    <p:sldId id="376" r:id="rId8"/>
    <p:sldId id="400" r:id="rId9"/>
    <p:sldId id="317" r:id="rId10"/>
    <p:sldId id="397" r:id="rId11"/>
    <p:sldId id="385" r:id="rId12"/>
    <p:sldId id="388" r:id="rId13"/>
    <p:sldId id="387" r:id="rId14"/>
    <p:sldId id="391" r:id="rId15"/>
    <p:sldId id="396" r:id="rId16"/>
    <p:sldId id="398" r:id="rId17"/>
    <p:sldId id="399" r:id="rId18"/>
    <p:sldId id="325" r:id="rId19"/>
    <p:sldId id="318" r:id="rId20"/>
    <p:sldId id="327" r:id="rId21"/>
    <p:sldId id="328" r:id="rId22"/>
    <p:sldId id="359" r:id="rId23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735219-7118-4745-A281-FFA19946D835}" v="220" dt="2023-10-17T19:16:42.657"/>
    <p1510:client id="{49559F85-15DB-46F4-A4A0-07084F92ADC6}" v="77" dt="2023-10-18T17:54:49.565"/>
    <p1510:client id="{78201EB5-BC8C-99C5-6C78-371CEA68E6D9}" v="750" dt="2023-08-22T18:47:47.444"/>
    <p1510:client id="{C987B220-B853-1C86-EFBD-C8F282353066}" v="3" dt="2023-08-23T15:48:31.8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90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v-SE"/>
              <a:t>Klicka här för att ändra mall för underrubrikformat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AA13B3-97F7-4E30-89D4-19E014295219}" type="datetimeFigureOut">
              <a:rPr lang="sv-SE" smtClean="0"/>
              <a:t>2023-11-29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DA95FBD-3553-4068-BE37-D173CB9D1342}" type="slidenum">
              <a:rPr lang="sv-SE" smtClean="0"/>
              <a:t>‹#›</a:t>
            </a:fld>
            <a:endParaRPr lang="sv-SE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0412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A13B3-97F7-4E30-89D4-19E014295219}" type="datetimeFigureOut">
              <a:rPr lang="sv-SE" smtClean="0"/>
              <a:t>2023-11-29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95FBD-3553-4068-BE37-D173CB9D134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78190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A13B3-97F7-4E30-89D4-19E014295219}" type="datetimeFigureOut">
              <a:rPr lang="sv-SE" smtClean="0"/>
              <a:t>2023-11-29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95FBD-3553-4068-BE37-D173CB9D134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927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A13B3-97F7-4E30-89D4-19E014295219}" type="datetimeFigureOut">
              <a:rPr lang="sv-SE" smtClean="0"/>
              <a:t>2023-11-29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95FBD-3553-4068-BE37-D173CB9D134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4072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A13B3-97F7-4E30-89D4-19E014295219}" type="datetimeFigureOut">
              <a:rPr lang="sv-SE" smtClean="0"/>
              <a:t>2023-11-29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95FBD-3553-4068-BE37-D173CB9D1342}" type="slidenum">
              <a:rPr lang="sv-SE" smtClean="0"/>
              <a:t>‹#›</a:t>
            </a:fld>
            <a:endParaRPr lang="sv-SE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0601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A13B3-97F7-4E30-89D4-19E014295219}" type="datetimeFigureOut">
              <a:rPr lang="sv-SE" smtClean="0"/>
              <a:t>2023-11-29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95FBD-3553-4068-BE37-D173CB9D134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3272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A13B3-97F7-4E30-89D4-19E014295219}" type="datetimeFigureOut">
              <a:rPr lang="sv-SE" smtClean="0"/>
              <a:t>2023-11-29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95FBD-3553-4068-BE37-D173CB9D134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05247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A13B3-97F7-4E30-89D4-19E014295219}" type="datetimeFigureOut">
              <a:rPr lang="sv-SE" smtClean="0"/>
              <a:t>2023-11-29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95FBD-3553-4068-BE37-D173CB9D134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4410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A13B3-97F7-4E30-89D4-19E014295219}" type="datetimeFigureOut">
              <a:rPr lang="sv-SE" smtClean="0"/>
              <a:t>2023-11-29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95FBD-3553-4068-BE37-D173CB9D134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857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A13B3-97F7-4E30-89D4-19E014295219}" type="datetimeFigureOut">
              <a:rPr lang="sv-SE" smtClean="0"/>
              <a:t>2023-11-29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95FBD-3553-4068-BE37-D173CB9D134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44683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A13B3-97F7-4E30-89D4-19E014295219}" type="datetimeFigureOut">
              <a:rPr lang="sv-SE" smtClean="0"/>
              <a:t>2023-11-29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95FBD-3553-4068-BE37-D173CB9D134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71964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B7AA13B3-97F7-4E30-89D4-19E014295219}" type="datetimeFigureOut">
              <a:rPr lang="sv-SE" smtClean="0"/>
              <a:t>2023-11-29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DA95FBD-3553-4068-BE37-D173CB9D134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2817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ksjo.se/kultur-och-fritid/foreningsliv/uthyrning-av-minibuss" TargetMode="External"/><Relationship Id="rId2" Type="http://schemas.openxmlformats.org/officeDocument/2006/relationships/hyperlink" Target="mailto:svengunnar.bergander@eksjo.s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79A962DD-665F-451D-93C7-27DC5F1E6E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3492" y="4031625"/>
            <a:ext cx="10695435" cy="2338178"/>
          </a:xfrm>
        </p:spPr>
        <p:txBody>
          <a:bodyPr>
            <a:normAutofit/>
          </a:bodyPr>
          <a:lstStyle/>
          <a:p>
            <a:pPr algn="l"/>
            <a:r>
              <a:rPr lang="sv-SE" sz="400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sv-SE" sz="12300">
              <a:latin typeface="Gabriola" panose="04040605051002020D02" pitchFamily="82" charset="0"/>
            </a:endParaRPr>
          </a:p>
        </p:txBody>
      </p:sp>
      <p:sp>
        <p:nvSpPr>
          <p:cNvPr id="6" name="Underrubrik 2">
            <a:extLst>
              <a:ext uri="{FF2B5EF4-FFF2-40B4-BE49-F238E27FC236}">
                <a16:creationId xmlns:a16="http://schemas.microsoft.com/office/drawing/2014/main" id="{66DA4353-36E8-468B-AE8B-763E375DA8BB}"/>
              </a:ext>
            </a:extLst>
          </p:cNvPr>
          <p:cNvSpPr txBox="1">
            <a:spLocks/>
          </p:cNvSpPr>
          <p:nvPr/>
        </p:nvSpPr>
        <p:spPr>
          <a:xfrm>
            <a:off x="1774355" y="1568439"/>
            <a:ext cx="8767860" cy="21809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7200">
                <a:latin typeface="Arial" panose="020B0604020202020204" pitchFamily="34" charset="0"/>
                <a:cs typeface="Arial" panose="020B0604020202020204" pitchFamily="34" charset="0"/>
              </a:rPr>
              <a:t>Välkomna till ledarmöte!</a:t>
            </a:r>
          </a:p>
        </p:txBody>
      </p:sp>
      <p:pic>
        <p:nvPicPr>
          <p:cNvPr id="1034" name="Picture 10" descr="Bildresultat fÃ¶r handboll">
            <a:extLst>
              <a:ext uri="{FF2B5EF4-FFF2-40B4-BE49-F238E27FC236}">
                <a16:creationId xmlns:a16="http://schemas.microsoft.com/office/drawing/2014/main" id="{55630B8C-3A52-47E2-9D0F-3E0D49154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15" y="780693"/>
            <a:ext cx="1693629" cy="2562688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5" name="Underrubrik 2">
            <a:extLst>
              <a:ext uri="{FF2B5EF4-FFF2-40B4-BE49-F238E27FC236}">
                <a16:creationId xmlns:a16="http://schemas.microsoft.com/office/drawing/2014/main" id="{79A962DD-665F-451D-93C7-27DC5F1E6E4E}"/>
              </a:ext>
            </a:extLst>
          </p:cNvPr>
          <p:cNvSpPr txBox="1">
            <a:spLocks/>
          </p:cNvSpPr>
          <p:nvPr/>
        </p:nvSpPr>
        <p:spPr>
          <a:xfrm>
            <a:off x="1226548" y="3847080"/>
            <a:ext cx="10305704" cy="16613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4000" dirty="0">
                <a:latin typeface="Gabriola"/>
              </a:rPr>
              <a:t>Torsdag 19 oktober 2023</a:t>
            </a:r>
          </a:p>
          <a:p>
            <a:r>
              <a:rPr lang="sv-SE" sz="4000" dirty="0">
                <a:latin typeface="Gabriola"/>
              </a:rPr>
              <a:t>Konferensrum </a:t>
            </a:r>
            <a:r>
              <a:rPr lang="sv-SE" sz="4000" dirty="0" err="1">
                <a:latin typeface="Gabriola"/>
              </a:rPr>
              <a:t>Olsbergs</a:t>
            </a:r>
            <a:r>
              <a:rPr lang="sv-SE" sz="4000" dirty="0">
                <a:latin typeface="Gabriola"/>
              </a:rPr>
              <a:t> Arena</a:t>
            </a:r>
          </a:p>
        </p:txBody>
      </p:sp>
    </p:spTree>
    <p:extLst>
      <p:ext uri="{BB962C8B-B14F-4D97-AF65-F5344CB8AC3E}">
        <p14:creationId xmlns:p14="http://schemas.microsoft.com/office/powerpoint/2010/main" val="3747484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87EF314-B5EC-56B2-9D6A-7B2259139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Inför säsong 2023/2024 - Matcher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27FACE8-2FDE-C058-8525-1AAF87058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400"/>
            <a:ext cx="7627513" cy="403860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sv-SE" sz="2400" dirty="0">
              <a:solidFill>
                <a:schemeClr val="tx1"/>
              </a:solidFill>
            </a:endParaRPr>
          </a:p>
          <a:p>
            <a:r>
              <a:rPr lang="sv-SE" sz="2400" dirty="0">
                <a:solidFill>
                  <a:schemeClr val="tx1"/>
                </a:solidFill>
                <a:latin typeface="Calibri"/>
                <a:cs typeface="Calibri"/>
              </a:rPr>
              <a:t>Nytt system: </a:t>
            </a:r>
            <a:r>
              <a:rPr lang="sv-SE" sz="2400" dirty="0" err="1">
                <a:solidFill>
                  <a:schemeClr val="tx1"/>
                </a:solidFill>
                <a:latin typeface="Calibri"/>
                <a:cs typeface="Calibri"/>
              </a:rPr>
              <a:t>Profixio</a:t>
            </a:r>
            <a:endParaRPr lang="sv-SE" sz="2400" dirty="0">
              <a:solidFill>
                <a:schemeClr val="tx1"/>
              </a:solidFill>
              <a:latin typeface="Calibri"/>
              <a:cs typeface="Calibri"/>
            </a:endParaRPr>
          </a:p>
          <a:p>
            <a:r>
              <a:rPr lang="sv-SE" sz="2400" dirty="0">
                <a:solidFill>
                  <a:schemeClr val="tx1"/>
                </a:solidFill>
                <a:latin typeface="Calibri"/>
                <a:cs typeface="Calibri"/>
              </a:rPr>
              <a:t>Dispenser ska sökas - meddela Anders</a:t>
            </a:r>
            <a:endParaRPr lang="sv-SE" sz="2400" dirty="0">
              <a:solidFill>
                <a:schemeClr val="tx1"/>
              </a:solidFill>
            </a:endParaRPr>
          </a:p>
          <a:p>
            <a:r>
              <a:rPr lang="sv-SE" sz="2400" dirty="0" err="1">
                <a:solidFill>
                  <a:schemeClr val="tx1"/>
                </a:solidFill>
                <a:latin typeface="Calibri"/>
                <a:cs typeface="Calibri"/>
              </a:rPr>
              <a:t>Föreningscup</a:t>
            </a:r>
            <a:r>
              <a:rPr lang="sv-SE" sz="2400" dirty="0">
                <a:solidFill>
                  <a:schemeClr val="tx1"/>
                </a:solidFill>
                <a:latin typeface="Calibri"/>
                <a:cs typeface="Calibri"/>
              </a:rPr>
              <a:t>  den här säsongen - </a:t>
            </a:r>
            <a:r>
              <a:rPr lang="sv-SE" sz="2400" dirty="0" err="1">
                <a:solidFill>
                  <a:schemeClr val="tx1"/>
                </a:solidFill>
                <a:latin typeface="Calibri"/>
                <a:cs typeface="Calibri"/>
              </a:rPr>
              <a:t>IrstaBlixten</a:t>
            </a:r>
            <a:r>
              <a:rPr lang="sv-SE" sz="2400" dirty="0">
                <a:solidFill>
                  <a:schemeClr val="tx1"/>
                </a:solidFill>
                <a:latin typeface="Calibri"/>
                <a:cs typeface="Calibri"/>
              </a:rPr>
              <a:t> 5-7 april</a:t>
            </a:r>
          </a:p>
          <a:p>
            <a:pPr lvl="1"/>
            <a:r>
              <a:rPr lang="sv-SE" sz="2400" dirty="0">
                <a:solidFill>
                  <a:schemeClr val="tx1"/>
                </a:solidFill>
                <a:latin typeface="Calibri"/>
                <a:cs typeface="Calibri"/>
              </a:rPr>
              <a:t>Klubben står för anmälningsavgift och busstransport (gäller endast </a:t>
            </a:r>
            <a:r>
              <a:rPr lang="sv-SE" sz="2400" dirty="0" err="1">
                <a:solidFill>
                  <a:schemeClr val="tx1"/>
                </a:solidFill>
                <a:latin typeface="Calibri"/>
                <a:cs typeface="Calibri"/>
              </a:rPr>
              <a:t>föreningscup</a:t>
            </a:r>
            <a:r>
              <a:rPr lang="sv-SE" sz="2400" dirty="0">
                <a:solidFill>
                  <a:schemeClr val="tx1"/>
                </a:solidFill>
                <a:latin typeface="Calibri"/>
                <a:cs typeface="Calibri"/>
              </a:rPr>
              <a:t>)</a:t>
            </a:r>
          </a:p>
          <a:p>
            <a:pPr lvl="1"/>
            <a:r>
              <a:rPr lang="sv-SE" sz="2400" dirty="0">
                <a:solidFill>
                  <a:schemeClr val="tx1"/>
                </a:solidFill>
                <a:latin typeface="Calibri"/>
                <a:cs typeface="Calibri"/>
              </a:rPr>
              <a:t>Cupbidrag 3000kr/år (U9 1500kr/år)</a:t>
            </a:r>
          </a:p>
          <a:p>
            <a:endParaRPr lang="sv-SE" sz="2400">
              <a:solidFill>
                <a:schemeClr val="tx1"/>
              </a:solidFill>
            </a:endParaRPr>
          </a:p>
          <a:p>
            <a:endParaRPr lang="sv-SE" sz="2400">
              <a:solidFill>
                <a:schemeClr val="tx1"/>
              </a:solidFill>
            </a:endParaRPr>
          </a:p>
          <a:p>
            <a:pPr lvl="1"/>
            <a:endParaRPr lang="sv-SE" sz="2400">
              <a:solidFill>
                <a:schemeClr val="tx1"/>
              </a:solidFill>
            </a:endParaRPr>
          </a:p>
          <a:p>
            <a:endParaRPr lang="sv-SE" sz="2400">
              <a:solidFill>
                <a:schemeClr val="tx1"/>
              </a:solidFill>
            </a:endParaRPr>
          </a:p>
          <a:p>
            <a:pPr lvl="1"/>
            <a:endParaRPr lang="sv-SE" sz="2400">
              <a:solidFill>
                <a:schemeClr val="tx1"/>
              </a:solidFill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8CC34A2A-8E83-ADAF-F445-2A2C596E29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539" y="5129502"/>
            <a:ext cx="1087172" cy="1311506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1CA08152-0338-B01B-3440-D154C18F5B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7256" y="3559193"/>
            <a:ext cx="2823455" cy="103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489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87EF314-B5EC-56B2-9D6A-7B2259139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Calibri"/>
                <a:cs typeface="Calibri"/>
              </a:rPr>
              <a:t>Från årsmötet - Bussar och lagbygge (samt utmärkelser)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27FACE8-2FDE-C058-8525-1AAF87058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2057400"/>
            <a:ext cx="9639300" cy="4038600"/>
          </a:xfrm>
        </p:spPr>
        <p:txBody>
          <a:bodyPr>
            <a:normAutofit lnSpcReduction="10000"/>
          </a:bodyPr>
          <a:lstStyle/>
          <a:p>
            <a:r>
              <a:rPr lang="sv-SE" sz="2400">
                <a:solidFill>
                  <a:schemeClr val="tx1"/>
                </a:solidFill>
              </a:rPr>
              <a:t>Bussavtal med Eksjö kommun</a:t>
            </a:r>
          </a:p>
          <a:p>
            <a:pPr lvl="1"/>
            <a:r>
              <a:rPr lang="sv-SE" sz="2200">
                <a:solidFill>
                  <a:schemeClr val="tx1"/>
                </a:solidFill>
              </a:rPr>
              <a:t>3 minibussar som hyrs ut under helger av Eksjö kommun och bokas via en e-tjänst</a:t>
            </a:r>
          </a:p>
          <a:p>
            <a:pPr lvl="1"/>
            <a:r>
              <a:rPr lang="sv-SE" sz="2200">
                <a:solidFill>
                  <a:schemeClr val="tx1"/>
                </a:solidFill>
              </a:rPr>
              <a:t>2 minibussar som kan hyras ut under helger av Eksjö gymnasium som bokas genom Sven-Gunnar </a:t>
            </a:r>
            <a:r>
              <a:rPr lang="sv-SE" sz="2200" err="1">
                <a:solidFill>
                  <a:schemeClr val="tx1"/>
                </a:solidFill>
              </a:rPr>
              <a:t>Bergander</a:t>
            </a:r>
            <a:r>
              <a:rPr lang="sv-SE" sz="2200">
                <a:solidFill>
                  <a:schemeClr val="tx1"/>
                </a:solidFill>
              </a:rPr>
              <a:t>, </a:t>
            </a:r>
            <a:r>
              <a:rPr lang="sv-SE" sz="220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svengunnar.bergander@eksjo.se</a:t>
            </a:r>
            <a:r>
              <a:rPr lang="sv-SE" sz="2200">
                <a:solidFill>
                  <a:schemeClr val="tx1"/>
                </a:solidFill>
              </a:rPr>
              <a:t>  </a:t>
            </a:r>
          </a:p>
          <a:p>
            <a:pPr lvl="1"/>
            <a:r>
              <a:rPr lang="sv-SE" sz="220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https://eksjo.se/kultur-och-fritid/foreningsliv/uthyrning-av-minibuss</a:t>
            </a:r>
            <a:r>
              <a:rPr lang="sv-SE" sz="2200">
                <a:solidFill>
                  <a:schemeClr val="tx1"/>
                </a:solidFill>
              </a:rPr>
              <a:t> </a:t>
            </a:r>
          </a:p>
          <a:p>
            <a:r>
              <a:rPr lang="sv-SE" sz="2400">
                <a:solidFill>
                  <a:schemeClr val="tx1"/>
                </a:solidFill>
              </a:rPr>
              <a:t>Bussbidrag U16 och yngre</a:t>
            </a:r>
          </a:p>
          <a:p>
            <a:pPr lvl="1"/>
            <a:r>
              <a:rPr lang="sv-SE" sz="2200">
                <a:solidFill>
                  <a:schemeClr val="tx1"/>
                </a:solidFill>
              </a:rPr>
              <a:t>Säsong 2023-2024: Föreningen bekostar en bussresa per lag till valfri bortamatch under säsongen</a:t>
            </a:r>
          </a:p>
          <a:p>
            <a:pPr lvl="1"/>
            <a:r>
              <a:rPr lang="sv-SE" sz="2200">
                <a:solidFill>
                  <a:schemeClr val="tx1"/>
                </a:solidFill>
              </a:rPr>
              <a:t>Diskussioner pågår om förändring av bussbidrag inför kommande säsonger till ett rent ekonomiskt bidrag per lag istället pågår. Styrelsen tar gärna emot synpunkter</a:t>
            </a:r>
          </a:p>
          <a:p>
            <a:endParaRPr lang="sv-SE" sz="2400">
              <a:solidFill>
                <a:schemeClr val="tx1"/>
              </a:solidFill>
            </a:endParaRPr>
          </a:p>
          <a:p>
            <a:endParaRPr lang="sv-SE" sz="2400">
              <a:solidFill>
                <a:schemeClr val="tx1"/>
              </a:solidFill>
            </a:endParaRPr>
          </a:p>
          <a:p>
            <a:pPr lvl="1"/>
            <a:endParaRPr lang="sv-SE" sz="2400">
              <a:solidFill>
                <a:schemeClr val="tx1"/>
              </a:solidFill>
            </a:endParaRPr>
          </a:p>
          <a:p>
            <a:endParaRPr lang="sv-SE" sz="2400">
              <a:solidFill>
                <a:schemeClr val="tx1"/>
              </a:solidFill>
            </a:endParaRPr>
          </a:p>
          <a:p>
            <a:pPr lvl="1"/>
            <a:endParaRPr lang="sv-SE" sz="2400">
              <a:solidFill>
                <a:schemeClr val="tx1"/>
              </a:solidFill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8CC34A2A-8E83-ADAF-F445-2A2C596E29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539" y="5129502"/>
            <a:ext cx="1087172" cy="131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842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87EF314-B5EC-56B2-9D6A-7B2259139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Inför säsong 2023/2024 - Utbildning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27FACE8-2FDE-C058-8525-1AAF87058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834740"/>
            <a:ext cx="9639300" cy="440615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sz="2400">
                <a:solidFill>
                  <a:schemeClr val="tx1"/>
                </a:solidFill>
                <a:latin typeface="Calibri"/>
                <a:cs typeface="Calibri"/>
              </a:rPr>
              <a:t>Nytt system </a:t>
            </a:r>
            <a:r>
              <a:rPr lang="sv-SE" sz="2400" err="1">
                <a:solidFill>
                  <a:schemeClr val="tx1"/>
                </a:solidFill>
                <a:latin typeface="Calibri"/>
                <a:cs typeface="Calibri"/>
              </a:rPr>
              <a:t>Profixio</a:t>
            </a:r>
            <a:r>
              <a:rPr lang="sv-SE" sz="2400">
                <a:solidFill>
                  <a:schemeClr val="tx1"/>
                </a:solidFill>
                <a:latin typeface="Calibri"/>
                <a:cs typeface="Calibri"/>
              </a:rPr>
              <a:t>, </a:t>
            </a:r>
            <a:r>
              <a:rPr lang="sv-SE" sz="2400" err="1">
                <a:solidFill>
                  <a:schemeClr val="tx1"/>
                </a:solidFill>
                <a:latin typeface="Calibri"/>
                <a:cs typeface="Calibri"/>
              </a:rPr>
              <a:t>inkl</a:t>
            </a:r>
            <a:r>
              <a:rPr lang="sv-SE" sz="2400">
                <a:solidFill>
                  <a:schemeClr val="tx1"/>
                </a:solidFill>
                <a:latin typeface="Calibri"/>
                <a:cs typeface="Calibri"/>
              </a:rPr>
              <a:t> nytt EMP, spelarregistrering, matchläggning </a:t>
            </a:r>
            <a:r>
              <a:rPr lang="sv-SE" sz="2400" err="1">
                <a:solidFill>
                  <a:schemeClr val="tx1"/>
                </a:solidFill>
                <a:latin typeface="Calibri"/>
                <a:cs typeface="Calibri"/>
              </a:rPr>
              <a:t>etc</a:t>
            </a:r>
            <a:endParaRPr lang="sv-SE" sz="2400">
              <a:solidFill>
                <a:schemeClr val="tx1"/>
              </a:solidFill>
            </a:endParaRPr>
          </a:p>
          <a:p>
            <a:r>
              <a:rPr lang="sv-SE" sz="2400">
                <a:solidFill>
                  <a:schemeClr val="tx1"/>
                </a:solidFill>
                <a:latin typeface="Calibri"/>
                <a:cs typeface="Calibri"/>
              </a:rPr>
              <a:t>FU1 och FU2</a:t>
            </a:r>
            <a:endParaRPr lang="sv-SE" sz="2400">
              <a:solidFill>
                <a:schemeClr val="tx1"/>
              </a:solidFill>
            </a:endParaRPr>
          </a:p>
          <a:p>
            <a:r>
              <a:rPr lang="sv-SE" sz="2400">
                <a:solidFill>
                  <a:schemeClr val="tx1"/>
                </a:solidFill>
                <a:latin typeface="Calibri"/>
                <a:cs typeface="Calibri"/>
              </a:rPr>
              <a:t>DU1, DU2, DU3</a:t>
            </a:r>
            <a:endParaRPr lang="sv-SE" sz="2400">
              <a:solidFill>
                <a:schemeClr val="tx1"/>
              </a:solidFill>
            </a:endParaRPr>
          </a:p>
          <a:p>
            <a:r>
              <a:rPr lang="sv-SE" sz="2400">
                <a:solidFill>
                  <a:schemeClr val="tx1"/>
                </a:solidFill>
                <a:latin typeface="Calibri"/>
                <a:cs typeface="Calibri"/>
              </a:rPr>
              <a:t>TU1 – Vetlanda 26/11 - anmälningslänk/info utskickad</a:t>
            </a:r>
            <a:endParaRPr lang="sv-SE" sz="2400">
              <a:solidFill>
                <a:schemeClr val="tx1"/>
              </a:solidFill>
            </a:endParaRPr>
          </a:p>
          <a:p>
            <a:r>
              <a:rPr lang="sv-SE" sz="2400">
                <a:solidFill>
                  <a:schemeClr val="tx1"/>
                </a:solidFill>
                <a:latin typeface="Calibri"/>
                <a:cs typeface="Calibri"/>
              </a:rPr>
              <a:t>TU2 – Hultsfred februari 2024</a:t>
            </a:r>
            <a:endParaRPr lang="sv-SE" sz="2400">
              <a:solidFill>
                <a:schemeClr val="tx1"/>
              </a:solidFill>
            </a:endParaRPr>
          </a:p>
          <a:p>
            <a:r>
              <a:rPr lang="sv-SE" sz="2400">
                <a:solidFill>
                  <a:schemeClr val="tx1"/>
                </a:solidFill>
                <a:latin typeface="Calibri"/>
                <a:cs typeface="Calibri"/>
              </a:rPr>
              <a:t>TU3 – 27-28/10 samt 16-17/12, Eksjö - anmälningslänk/info utskickad</a:t>
            </a:r>
            <a:endParaRPr lang="sv-SE" sz="2400">
              <a:solidFill>
                <a:schemeClr val="tx1"/>
              </a:solidFill>
            </a:endParaRPr>
          </a:p>
          <a:p>
            <a:r>
              <a:rPr lang="sv-SE" sz="2400">
                <a:solidFill>
                  <a:schemeClr val="tx1"/>
                </a:solidFill>
                <a:latin typeface="Calibri"/>
                <a:cs typeface="Calibri"/>
              </a:rPr>
              <a:t>Spelarutbildning HF Syd – information mailas</a:t>
            </a:r>
          </a:p>
          <a:p>
            <a:r>
              <a:rPr lang="sv-SE" sz="2400">
                <a:solidFill>
                  <a:schemeClr val="tx1"/>
                </a:solidFill>
                <a:latin typeface="Calibri"/>
                <a:cs typeface="Calibri"/>
              </a:rPr>
              <a:t>5/9 kl. 18-20 Utbildning </a:t>
            </a:r>
            <a:r>
              <a:rPr lang="sv-SE" sz="2400" err="1">
                <a:solidFill>
                  <a:schemeClr val="tx1"/>
                </a:solidFill>
                <a:latin typeface="Calibri"/>
                <a:cs typeface="Calibri"/>
              </a:rPr>
              <a:t>Lärgrupper</a:t>
            </a:r>
            <a:r>
              <a:rPr lang="sv-SE" sz="2400">
                <a:solidFill>
                  <a:schemeClr val="tx1"/>
                </a:solidFill>
                <a:latin typeface="Calibri"/>
                <a:cs typeface="Calibri"/>
              </a:rPr>
              <a:t>, Jens H, EBK-stugan</a:t>
            </a:r>
            <a:endParaRPr lang="sv-SE" sz="2400">
              <a:solidFill>
                <a:schemeClr val="tx1"/>
              </a:solidFill>
            </a:endParaRPr>
          </a:p>
          <a:p>
            <a:pPr lvl="1"/>
            <a:endParaRPr lang="sv-SE" sz="2400">
              <a:solidFill>
                <a:schemeClr val="tx1"/>
              </a:solidFill>
            </a:endParaRPr>
          </a:p>
          <a:p>
            <a:endParaRPr lang="sv-SE" sz="2400">
              <a:solidFill>
                <a:schemeClr val="tx1"/>
              </a:solidFill>
            </a:endParaRPr>
          </a:p>
          <a:p>
            <a:pPr lvl="1"/>
            <a:endParaRPr lang="sv-SE" sz="2400">
              <a:solidFill>
                <a:schemeClr val="tx1"/>
              </a:solidFill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8CC34A2A-8E83-ADAF-F445-2A2C596E29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539" y="5129502"/>
            <a:ext cx="1087172" cy="131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771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87EF314-B5EC-56B2-9D6A-7B2259139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400"/>
              <a:t>Inför säsong 2023/2024 - Föräldramöten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27FACE8-2FDE-C058-8525-1AAF87058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162175"/>
            <a:ext cx="9639300" cy="377952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sz="2400" dirty="0">
                <a:solidFill>
                  <a:schemeClr val="tx1"/>
                </a:solidFill>
                <a:latin typeface="Calibri"/>
                <a:cs typeface="Calibri"/>
              </a:rPr>
              <a:t>Inget gemensamt föräldramöte den här säsongen </a:t>
            </a:r>
            <a:endParaRPr lang="sv-SE" sz="2400">
              <a:solidFill>
                <a:schemeClr val="tx1"/>
              </a:solidFill>
            </a:endParaRPr>
          </a:p>
          <a:p>
            <a:r>
              <a:rPr lang="sv-SE" sz="2400" dirty="0">
                <a:solidFill>
                  <a:schemeClr val="tx1"/>
                </a:solidFill>
                <a:latin typeface="Calibri"/>
                <a:cs typeface="Calibri"/>
              </a:rPr>
              <a:t>Istället kommer någon/några från styrelsen att delta på </a:t>
            </a:r>
            <a:r>
              <a:rPr lang="sv-SE" sz="2400" dirty="0" err="1">
                <a:solidFill>
                  <a:schemeClr val="tx1"/>
                </a:solidFill>
                <a:latin typeface="Calibri"/>
                <a:cs typeface="Calibri"/>
              </a:rPr>
              <a:t>resp</a:t>
            </a:r>
            <a:r>
              <a:rPr lang="sv-SE" sz="2400" dirty="0">
                <a:solidFill>
                  <a:schemeClr val="tx1"/>
                </a:solidFill>
                <a:latin typeface="Calibri"/>
                <a:cs typeface="Calibri"/>
              </a:rPr>
              <a:t> lags föräldramöte</a:t>
            </a:r>
          </a:p>
          <a:p>
            <a:r>
              <a:rPr lang="sv-SE" sz="2400" dirty="0">
                <a:solidFill>
                  <a:schemeClr val="tx1"/>
                </a:solidFill>
                <a:latin typeface="Calibri"/>
                <a:cs typeface="Calibri"/>
              </a:rPr>
              <a:t>Datum</a:t>
            </a:r>
          </a:p>
          <a:p>
            <a:pPr lvl="1"/>
            <a:r>
              <a:rPr lang="sv-SE" sz="2200" strike="sngStrike" dirty="0">
                <a:solidFill>
                  <a:schemeClr val="tx1"/>
                </a:solidFill>
                <a:latin typeface="Calibri"/>
                <a:cs typeface="Calibri"/>
              </a:rPr>
              <a:t>25, 27, 28 september – ”äldre lagen”</a:t>
            </a:r>
          </a:p>
          <a:p>
            <a:pPr lvl="1"/>
            <a:r>
              <a:rPr lang="sv-SE" sz="2200" dirty="0">
                <a:solidFill>
                  <a:schemeClr val="tx1"/>
                </a:solidFill>
                <a:latin typeface="Calibri"/>
                <a:cs typeface="Calibri"/>
              </a:rPr>
              <a:t>23,  25 oktober – ”yngre lagen”</a:t>
            </a:r>
          </a:p>
          <a:p>
            <a:pPr lvl="1"/>
            <a:r>
              <a:rPr lang="sv-SE" sz="2200" dirty="0">
                <a:solidFill>
                  <a:schemeClr val="tx1"/>
                </a:solidFill>
                <a:latin typeface="Calibri"/>
                <a:cs typeface="Calibri"/>
              </a:rPr>
              <a:t>Om dessa inte passar, ge oss förslag så ser vi om vi kan lösa det!</a:t>
            </a:r>
          </a:p>
          <a:p>
            <a:pPr lvl="1"/>
            <a:endParaRPr lang="sv-SE" sz="2400">
              <a:solidFill>
                <a:schemeClr val="tx1"/>
              </a:solidFill>
            </a:endParaRPr>
          </a:p>
          <a:p>
            <a:endParaRPr lang="sv-SE" sz="2400">
              <a:solidFill>
                <a:schemeClr val="tx1"/>
              </a:solidFill>
            </a:endParaRPr>
          </a:p>
          <a:p>
            <a:pPr lvl="1"/>
            <a:endParaRPr lang="sv-SE" sz="2400">
              <a:solidFill>
                <a:schemeClr val="tx1"/>
              </a:solidFill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8CC34A2A-8E83-ADAF-F445-2A2C596E29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539" y="5129502"/>
            <a:ext cx="1087172" cy="131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363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87EF314-B5EC-56B2-9D6A-7B2259139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42925"/>
            <a:ext cx="9875520" cy="1356360"/>
          </a:xfrm>
        </p:spPr>
        <p:txBody>
          <a:bodyPr>
            <a:normAutofit fontScale="90000"/>
          </a:bodyPr>
          <a:lstStyle/>
          <a:p>
            <a:r>
              <a:rPr lang="sv-SE" sz="4800" b="1">
                <a:latin typeface="Calibri" panose="020F0502020204030204" pitchFamily="34" charset="0"/>
                <a:cs typeface="Calibri" panose="020F0502020204030204" pitchFamily="34" charset="0"/>
              </a:rPr>
              <a:t>Inför säsong 2023/2024 – Viktiga datum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27FACE8-2FDE-C058-8525-1AAF87058AC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lvl="1"/>
            <a:endParaRPr lang="sv-SE" sz="24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v-SE" sz="24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sv-SE" sz="24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8CC34A2A-8E83-ADAF-F445-2A2C596E29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539" y="5129502"/>
            <a:ext cx="1087172" cy="1311506"/>
          </a:xfrm>
          <a:prstGeom prst="rect">
            <a:avLst/>
          </a:prstGeom>
        </p:spPr>
      </p:pic>
      <p:graphicFrame>
        <p:nvGraphicFramePr>
          <p:cNvPr id="8" name="Tabell 6">
            <a:extLst>
              <a:ext uri="{FF2B5EF4-FFF2-40B4-BE49-F238E27FC236}">
                <a16:creationId xmlns:a16="http://schemas.microsoft.com/office/drawing/2014/main" id="{173F7CEF-B704-178C-58F5-AD81CFAE13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7596059"/>
              </p:ext>
            </p:extLst>
          </p:nvPr>
        </p:nvGraphicFramePr>
        <p:xfrm>
          <a:off x="3412107" y="1524067"/>
          <a:ext cx="4095751" cy="4684900"/>
        </p:xfrm>
        <a:graphic>
          <a:graphicData uri="http://schemas.openxmlformats.org/drawingml/2006/table">
            <a:tbl>
              <a:tblPr bandRow="1">
                <a:tableStyleId>{69012ECD-51FC-41F1-AA8D-1B2483CD663E}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4251621255"/>
                    </a:ext>
                  </a:extLst>
                </a:gridCol>
                <a:gridCol w="1572120">
                  <a:extLst>
                    <a:ext uri="{9D8B030D-6E8A-4147-A177-3AD203B41FA5}">
                      <a16:colId xmlns:a16="http://schemas.microsoft.com/office/drawing/2014/main" val="313622373"/>
                    </a:ext>
                  </a:extLst>
                </a:gridCol>
                <a:gridCol w="1609231">
                  <a:extLst>
                    <a:ext uri="{9D8B030D-6E8A-4147-A177-3AD203B41FA5}">
                      <a16:colId xmlns:a16="http://schemas.microsoft.com/office/drawing/2014/main" val="3370601861"/>
                    </a:ext>
                  </a:extLst>
                </a:gridCol>
              </a:tblGrid>
              <a:tr h="311020">
                <a:tc>
                  <a:txBody>
                    <a:bodyPr/>
                    <a:lstStyle/>
                    <a:p>
                      <a:endParaRPr lang="sv-SE" sz="14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57286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079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400" dirty="0">
                          <a:latin typeface="Calibri"/>
                          <a:cs typeface="Calibri"/>
                        </a:rPr>
                        <a:t>19 okt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>
                          <a:latin typeface="Calibri"/>
                          <a:cs typeface="Calibri"/>
                        </a:rPr>
                        <a:t>Ledarmöte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Olsbergs</a:t>
                      </a:r>
                      <a:endParaRPr lang="sv-SE" sz="1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32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400" dirty="0">
                          <a:latin typeface="Calibri"/>
                          <a:cs typeface="Calibri"/>
                        </a:rPr>
                        <a:t>23-25 okt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>
                          <a:latin typeface="Calibri"/>
                          <a:cs typeface="Calibri"/>
                        </a:rPr>
                        <a:t>Föräldramöten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Olsbergs</a:t>
                      </a:r>
                      <a:endParaRPr lang="sv-SE" sz="1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724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400" dirty="0">
                          <a:latin typeface="Calibri"/>
                          <a:cs typeface="Calibri"/>
                        </a:rPr>
                        <a:t>28-29 okt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>
                          <a:latin typeface="Calibri"/>
                          <a:cs typeface="Calibri"/>
                        </a:rPr>
                        <a:t>TU3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 err="1">
                          <a:latin typeface="Calibri"/>
                          <a:cs typeface="Calibri"/>
                        </a:rPr>
                        <a:t>Olsbergs</a:t>
                      </a:r>
                      <a:r>
                        <a:rPr lang="sv-SE" sz="1400" dirty="0">
                          <a:latin typeface="Calibri"/>
                          <a:cs typeface="Calibri"/>
                        </a:rPr>
                        <a:t>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3488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400" dirty="0">
                          <a:latin typeface="Calibri"/>
                          <a:cs typeface="Calibri"/>
                        </a:rPr>
                        <a:t>24-26 nov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>
                          <a:latin typeface="Calibri"/>
                          <a:cs typeface="Calibri"/>
                        </a:rPr>
                        <a:t>Firande EBK 80 år!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 err="1">
                          <a:latin typeface="Calibri"/>
                          <a:cs typeface="Calibri"/>
                        </a:rPr>
                        <a:t>Olsbergs</a:t>
                      </a:r>
                      <a:r>
                        <a:rPr lang="sv-SE" sz="1400" dirty="0">
                          <a:latin typeface="Calibri"/>
                          <a:cs typeface="Calibri"/>
                        </a:rPr>
                        <a:t>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1494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400" dirty="0">
                          <a:latin typeface="Calibri"/>
                          <a:cs typeface="Calibri"/>
                        </a:rPr>
                        <a:t>24 nov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>
                          <a:latin typeface="Calibri"/>
                          <a:cs typeface="Calibri"/>
                        </a:rPr>
                        <a:t>TU1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>
                          <a:latin typeface="Calibri"/>
                          <a:cs typeface="Calibri"/>
                        </a:rPr>
                        <a:t>Vetlanda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7527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400" dirty="0">
                          <a:latin typeface="Calibri"/>
                          <a:cs typeface="Calibri"/>
                        </a:rPr>
                        <a:t>2 dec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>
                          <a:latin typeface="Calibri"/>
                          <a:cs typeface="Calibri"/>
                        </a:rPr>
                        <a:t>Handboll Eksjö idrottsskola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Itolvhallen</a:t>
                      </a:r>
                      <a:endParaRPr lang="sv-SE" sz="1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9991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400" dirty="0">
                          <a:latin typeface="Calibri"/>
                          <a:cs typeface="Calibri"/>
                        </a:rPr>
                        <a:t>9 dec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>
                          <a:latin typeface="Calibri"/>
                          <a:cs typeface="Calibri"/>
                        </a:rPr>
                        <a:t>Utvärdering </a:t>
                      </a:r>
                      <a:r>
                        <a:rPr lang="sv-SE" sz="1400" dirty="0" err="1">
                          <a:latin typeface="Calibri"/>
                          <a:cs typeface="Calibri"/>
                        </a:rPr>
                        <a:t>High</a:t>
                      </a:r>
                      <a:r>
                        <a:rPr lang="sv-SE"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sv-SE" sz="1400" dirty="0" err="1">
                          <a:latin typeface="Calibri"/>
                          <a:cs typeface="Calibri"/>
                        </a:rPr>
                        <a:t>Five</a:t>
                      </a:r>
                      <a:r>
                        <a:rPr lang="sv-SE" sz="1400" dirty="0">
                          <a:latin typeface="Calibri"/>
                          <a:cs typeface="Calibri"/>
                        </a:rPr>
                        <a:t> Handboll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>
                          <a:latin typeface="Calibri"/>
                          <a:cs typeface="Calibri"/>
                        </a:rPr>
                        <a:t>Göteborg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4168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400" dirty="0">
                          <a:latin typeface="Calibri"/>
                          <a:cs typeface="Calibri"/>
                        </a:rPr>
                        <a:t>16-17 dec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>
                          <a:latin typeface="Calibri"/>
                          <a:cs typeface="Calibri"/>
                        </a:rPr>
                        <a:t>TU3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 err="1">
                          <a:latin typeface="Calibri"/>
                          <a:cs typeface="Calibri"/>
                        </a:rPr>
                        <a:t>Olsbergs</a:t>
                      </a:r>
                      <a:r>
                        <a:rPr lang="sv-SE" sz="1400" dirty="0">
                          <a:latin typeface="Calibri"/>
                          <a:cs typeface="Calibri"/>
                        </a:rPr>
                        <a:t>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141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400" dirty="0">
                          <a:latin typeface="Calibri"/>
                          <a:cs typeface="Calibri"/>
                        </a:rPr>
                        <a:t>23 dec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>
                          <a:latin typeface="Calibri"/>
                          <a:cs typeface="Calibri"/>
                        </a:rPr>
                        <a:t>Tomtecuppen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Olsbergs</a:t>
                      </a:r>
                      <a:endParaRPr lang="sv-SE" sz="1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5336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400" dirty="0">
                          <a:latin typeface="Calibri"/>
                          <a:cs typeface="Calibri"/>
                        </a:rPr>
                        <a:t>Februari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>
                          <a:latin typeface="Calibri"/>
                          <a:cs typeface="Calibri"/>
                        </a:rPr>
                        <a:t>TU2, 2 helger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>
                          <a:latin typeface="Calibri"/>
                          <a:cs typeface="Calibri"/>
                        </a:rPr>
                        <a:t>Hultsfred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08479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2467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4297B0A-6506-425E-8949-841025B225E5}"/>
              </a:ext>
            </a:extLst>
          </p:cNvPr>
          <p:cNvSpPr txBox="1">
            <a:spLocks/>
          </p:cNvSpPr>
          <p:nvPr/>
        </p:nvSpPr>
        <p:spPr>
          <a:xfrm>
            <a:off x="210589" y="2494239"/>
            <a:ext cx="11770822" cy="18695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10000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TACK!</a:t>
            </a:r>
          </a:p>
          <a:p>
            <a:pPr algn="ctr"/>
            <a:endParaRPr lang="sv-SE" sz="1000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ctr"/>
            <a:r>
              <a:rPr lang="sv-SE" sz="2400">
                <a:solidFill>
                  <a:schemeClr val="tx1"/>
                </a:solidFill>
                <a:latin typeface="Georgia" panose="02040502050405020303" pitchFamily="18" charset="0"/>
              </a:rPr>
              <a:t>Frågor: martin.rejler@gmail.com 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333541D-5571-4279-A3E0-80E6019F8D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640" y="5209654"/>
            <a:ext cx="1087172" cy="131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6943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C56EB674-7384-E6E7-95AB-E2A68FE93948}"/>
              </a:ext>
            </a:extLst>
          </p:cNvPr>
          <p:cNvSpPr txBox="1"/>
          <p:nvPr/>
        </p:nvSpPr>
        <p:spPr>
          <a:xfrm>
            <a:off x="2457450" y="2933700"/>
            <a:ext cx="74302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400" dirty="0"/>
              <a:t>Bilder efter denna används inte</a:t>
            </a:r>
          </a:p>
        </p:txBody>
      </p:sp>
    </p:spTree>
    <p:extLst>
      <p:ext uri="{BB962C8B-B14F-4D97-AF65-F5344CB8AC3E}">
        <p14:creationId xmlns:p14="http://schemas.microsoft.com/office/powerpoint/2010/main" val="3084935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4297B0A-6506-425E-8949-841025B225E5}"/>
              </a:ext>
            </a:extLst>
          </p:cNvPr>
          <p:cNvSpPr txBox="1">
            <a:spLocks/>
          </p:cNvSpPr>
          <p:nvPr/>
        </p:nvSpPr>
        <p:spPr>
          <a:xfrm>
            <a:off x="-121925" y="1524326"/>
            <a:ext cx="11770822" cy="8645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5400" b="1"/>
              <a:t>VÅR VISION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333541D-5571-4279-A3E0-80E6019F8D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790" y="323329"/>
            <a:ext cx="1087172" cy="1311506"/>
          </a:xfrm>
          <a:prstGeom prst="rect">
            <a:avLst/>
          </a:prstGeom>
        </p:spPr>
      </p:pic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6DF8B995-836C-4EF5-A7B8-03A915607D74}"/>
              </a:ext>
            </a:extLst>
          </p:cNvPr>
          <p:cNvSpPr txBox="1">
            <a:spLocks/>
          </p:cNvSpPr>
          <p:nvPr/>
        </p:nvSpPr>
        <p:spPr>
          <a:xfrm>
            <a:off x="434715" y="3434411"/>
            <a:ext cx="11306545" cy="342358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lnSpc>
                <a:spcPct val="150000"/>
              </a:lnSpc>
              <a:buNone/>
            </a:pPr>
            <a:r>
              <a:rPr lang="sv-SE" sz="320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”NÄRPRODUCERAD HANDBOLLSKULTUR</a:t>
            </a:r>
          </a:p>
          <a:p>
            <a:pPr marL="45720" indent="0" algn="ctr">
              <a:lnSpc>
                <a:spcPct val="150000"/>
              </a:lnSpc>
              <a:buNone/>
            </a:pPr>
            <a:r>
              <a:rPr lang="sv-SE" sz="320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-EN TRYGG SPELPLAN I EKSJÖ DÄR </a:t>
            </a:r>
          </a:p>
          <a:p>
            <a:pPr marL="45720" indent="0" algn="ctr">
              <a:lnSpc>
                <a:spcPct val="150000"/>
              </a:lnSpc>
              <a:buNone/>
            </a:pPr>
            <a:r>
              <a:rPr lang="sv-SE" sz="320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MÄNNISKOR UTVECKLAS ”</a:t>
            </a:r>
          </a:p>
        </p:txBody>
      </p:sp>
    </p:spTree>
    <p:extLst>
      <p:ext uri="{BB962C8B-B14F-4D97-AF65-F5344CB8AC3E}">
        <p14:creationId xmlns:p14="http://schemas.microsoft.com/office/powerpoint/2010/main" val="3007816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4297B0A-6506-425E-8949-841025B225E5}"/>
              </a:ext>
            </a:extLst>
          </p:cNvPr>
          <p:cNvSpPr txBox="1">
            <a:spLocks/>
          </p:cNvSpPr>
          <p:nvPr/>
        </p:nvSpPr>
        <p:spPr>
          <a:xfrm>
            <a:off x="-121925" y="1524326"/>
            <a:ext cx="11770822" cy="8645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b="1"/>
              <a:t>VÅR VERKSAMHETSIDÉ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333541D-5571-4279-A3E0-80E6019F8D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790" y="323329"/>
            <a:ext cx="1087172" cy="1311506"/>
          </a:xfrm>
          <a:prstGeom prst="rect">
            <a:avLst/>
          </a:prstGeom>
        </p:spPr>
      </p:pic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6DF8B995-836C-4EF5-A7B8-03A915607D74}"/>
              </a:ext>
            </a:extLst>
          </p:cNvPr>
          <p:cNvSpPr txBox="1">
            <a:spLocks/>
          </p:cNvSpPr>
          <p:nvPr/>
        </p:nvSpPr>
        <p:spPr>
          <a:xfrm>
            <a:off x="297316" y="3404850"/>
            <a:ext cx="11544646" cy="312037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lnSpc>
                <a:spcPct val="150000"/>
              </a:lnSpc>
              <a:buNone/>
            </a:pPr>
            <a:r>
              <a:rPr lang="sv-SE" sz="320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”EBK BYGGER OCH UTVECKLAR </a:t>
            </a:r>
            <a:br>
              <a:rPr lang="sv-SE" sz="320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</a:br>
            <a:r>
              <a:rPr lang="sv-SE" sz="320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HANDBOLLSLAG, HANDBOLLSSPELARE, </a:t>
            </a:r>
          </a:p>
          <a:p>
            <a:pPr marL="45720" indent="0" algn="ctr">
              <a:lnSpc>
                <a:spcPct val="150000"/>
              </a:lnSpc>
              <a:buNone/>
            </a:pPr>
            <a:r>
              <a:rPr lang="sv-SE" sz="320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LEDARE OCH DOMARE”</a:t>
            </a:r>
          </a:p>
        </p:txBody>
      </p:sp>
    </p:spTree>
    <p:extLst>
      <p:ext uri="{BB962C8B-B14F-4D97-AF65-F5344CB8AC3E}">
        <p14:creationId xmlns:p14="http://schemas.microsoft.com/office/powerpoint/2010/main" val="986565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1955312" y="616825"/>
            <a:ext cx="68834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4400" b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INTEGRATIONSPROJKT</a:t>
            </a:r>
            <a:endParaRPr lang="sv-SE" sz="440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0692" y="1992745"/>
            <a:ext cx="3297526" cy="328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273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323AC6A-C13E-D0E6-3521-3995453B2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774" y="264543"/>
            <a:ext cx="9875520" cy="1356360"/>
          </a:xfrm>
        </p:spPr>
        <p:txBody>
          <a:bodyPr/>
          <a:lstStyle/>
          <a:p>
            <a:r>
              <a:rPr lang="sv-SE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CAC76B6-C5D4-F052-4286-647AFF9D1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554193"/>
            <a:ext cx="9872871" cy="454180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sz="2800" dirty="0">
                <a:solidFill>
                  <a:schemeClr val="tx1"/>
                </a:solidFill>
                <a:latin typeface="Calibri"/>
                <a:cs typeface="Calibri"/>
              </a:rPr>
              <a:t>Aktuellt efter säsongsstarten </a:t>
            </a:r>
            <a:endParaRPr lang="sv-SE" sz="2800">
              <a:solidFill>
                <a:schemeClr val="tx1"/>
              </a:solidFill>
            </a:endParaRPr>
          </a:p>
          <a:p>
            <a:r>
              <a:rPr lang="sv-SE" sz="2800" dirty="0">
                <a:solidFill>
                  <a:schemeClr val="tx1"/>
                </a:solidFill>
                <a:latin typeface="Calibri"/>
                <a:cs typeface="Calibri"/>
              </a:rPr>
              <a:t>Utbildningsfrågor </a:t>
            </a:r>
            <a:r>
              <a:rPr lang="sv-SE" sz="2800" err="1">
                <a:solidFill>
                  <a:schemeClr val="tx1"/>
                </a:solidFill>
                <a:latin typeface="Calibri"/>
                <a:cs typeface="Calibri"/>
              </a:rPr>
              <a:t>High</a:t>
            </a:r>
            <a:r>
              <a:rPr lang="sv-SE" sz="28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sv-SE" sz="2800" err="1">
                <a:solidFill>
                  <a:schemeClr val="tx1"/>
                </a:solidFill>
                <a:latin typeface="Calibri"/>
                <a:cs typeface="Calibri"/>
              </a:rPr>
              <a:t>Five</a:t>
            </a:r>
            <a:r>
              <a:rPr lang="sv-SE" sz="2800" dirty="0">
                <a:solidFill>
                  <a:schemeClr val="tx1"/>
                </a:solidFill>
                <a:latin typeface="Calibri"/>
                <a:cs typeface="Calibri"/>
              </a:rPr>
              <a:t> </a:t>
            </a:r>
            <a:endParaRPr lang="sv-SE" sz="2800">
              <a:solidFill>
                <a:schemeClr val="tx1"/>
              </a:solidFill>
            </a:endParaRPr>
          </a:p>
          <a:p>
            <a:r>
              <a:rPr lang="sv-SE" sz="2800" dirty="0">
                <a:solidFill>
                  <a:schemeClr val="tx1"/>
                </a:solidFill>
                <a:latin typeface="Calibri"/>
                <a:cs typeface="Calibri"/>
              </a:rPr>
              <a:t>HLR</a:t>
            </a:r>
            <a:endParaRPr lang="sv-SE" sz="2800">
              <a:solidFill>
                <a:schemeClr val="tx1"/>
              </a:solidFill>
            </a:endParaRPr>
          </a:p>
          <a:p>
            <a:r>
              <a:rPr lang="sv-SE" sz="2800" dirty="0">
                <a:solidFill>
                  <a:schemeClr val="tx1"/>
                </a:solidFill>
                <a:latin typeface="Calibri"/>
                <a:cs typeface="Calibri"/>
              </a:rPr>
              <a:t>Från årsmötet</a:t>
            </a:r>
            <a:endParaRPr lang="sv-SE" sz="2800">
              <a:solidFill>
                <a:schemeClr val="tx1"/>
              </a:solidFill>
            </a:endParaRPr>
          </a:p>
          <a:p>
            <a:r>
              <a:rPr lang="sv-SE" sz="2800" dirty="0">
                <a:solidFill>
                  <a:schemeClr val="tx1"/>
                </a:solidFill>
                <a:latin typeface="Calibri"/>
                <a:cs typeface="Calibri"/>
              </a:rPr>
              <a:t>Eksjö </a:t>
            </a:r>
            <a:r>
              <a:rPr lang="sv-SE" sz="2800" err="1">
                <a:solidFill>
                  <a:schemeClr val="tx1"/>
                </a:solidFill>
                <a:latin typeface="Calibri"/>
                <a:cs typeface="Calibri"/>
              </a:rPr>
              <a:t>Bk</a:t>
            </a:r>
            <a:r>
              <a:rPr lang="sv-SE" sz="2800" dirty="0">
                <a:solidFill>
                  <a:schemeClr val="tx1"/>
                </a:solidFill>
                <a:latin typeface="Calibri"/>
                <a:cs typeface="Calibri"/>
              </a:rPr>
              <a:t> 80 år </a:t>
            </a:r>
            <a:endParaRPr lang="sv-SE" sz="2800">
              <a:solidFill>
                <a:schemeClr val="tx1"/>
              </a:solidFill>
            </a:endParaRPr>
          </a:p>
          <a:p>
            <a:r>
              <a:rPr lang="sv-SE" sz="2800" dirty="0">
                <a:solidFill>
                  <a:schemeClr val="tx1"/>
                </a:solidFill>
                <a:latin typeface="Calibri"/>
                <a:cs typeface="Calibri"/>
              </a:rPr>
              <a:t>Projekt – Info -VM-handboll i </a:t>
            </a:r>
            <a:r>
              <a:rPr lang="sv-SE" sz="2800" dirty="0" err="1">
                <a:solidFill>
                  <a:schemeClr val="tx1"/>
                </a:solidFill>
                <a:latin typeface="Calibri"/>
                <a:cs typeface="Calibri"/>
              </a:rPr>
              <a:t>Olsbergs</a:t>
            </a:r>
            <a:r>
              <a:rPr lang="sv-SE" sz="2800" dirty="0">
                <a:solidFill>
                  <a:schemeClr val="tx1"/>
                </a:solidFill>
                <a:latin typeface="Calibri"/>
                <a:cs typeface="Calibri"/>
              </a:rPr>
              <a:t>?</a:t>
            </a:r>
            <a:endParaRPr lang="sv-SE" sz="2800" dirty="0">
              <a:solidFill>
                <a:schemeClr val="tx1"/>
              </a:solidFill>
            </a:endParaRPr>
          </a:p>
          <a:p>
            <a:r>
              <a:rPr lang="sv-SE" sz="2800" dirty="0">
                <a:solidFill>
                  <a:schemeClr val="tx1"/>
                </a:solidFill>
                <a:latin typeface="Calibri"/>
                <a:cs typeface="Calibri"/>
              </a:rPr>
              <a:t>Kalendern, kommande aktiviteter: t ex TU3, Tomte-cupen och Irsta Blixten.</a:t>
            </a:r>
            <a:endParaRPr lang="sv-SE" sz="2400" dirty="0">
              <a:solidFill>
                <a:schemeClr val="tx1"/>
              </a:solidFill>
            </a:endParaRPr>
          </a:p>
          <a:p>
            <a:endParaRPr lang="sv-SE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4722B2B8-E699-B520-0D9D-AF5911B222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539" y="5129502"/>
            <a:ext cx="1087172" cy="131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724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305685-51BF-831C-C24B-58C315B02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>
                <a:latin typeface="Calibri" panose="020F0502020204030204" pitchFamily="34" charset="0"/>
                <a:cs typeface="Calibri" panose="020F0502020204030204" pitchFamily="34" charset="0"/>
              </a:rPr>
              <a:t>EBK 80 ÅR 2023!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0333541D-5571-4279-A3E0-80E6019F8D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373" y="5268575"/>
            <a:ext cx="1087172" cy="1311506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6" b="24089"/>
          <a:stretch/>
        </p:blipFill>
        <p:spPr bwMode="auto">
          <a:xfrm>
            <a:off x="556321" y="1956460"/>
            <a:ext cx="2525913" cy="4355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4"/>
          <a:srcRect l="7805" t="634" r="9628"/>
          <a:stretch/>
        </p:blipFill>
        <p:spPr>
          <a:xfrm>
            <a:off x="1370412" y="2652947"/>
            <a:ext cx="957152" cy="1151907"/>
          </a:xfrm>
          <a:prstGeom prst="rect">
            <a:avLst/>
          </a:prstGeom>
        </p:spPr>
      </p:pic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6B1DABEB-0E6F-D42D-DCCD-2D333E4B1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8267" y="1965960"/>
            <a:ext cx="7527604" cy="413004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" indent="0">
              <a:buNone/>
            </a:pPr>
            <a:r>
              <a:rPr lang="sv-SE" sz="2400" dirty="0">
                <a:solidFill>
                  <a:schemeClr val="tx1"/>
                </a:solidFill>
                <a:latin typeface="Calibri"/>
                <a:cs typeface="Calibri"/>
              </a:rPr>
              <a:t>Handbollsfestival 25-26 november! 80-årsfest</a:t>
            </a:r>
            <a:endParaRPr lang="sv-SE" dirty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sv-SE" sz="2400" dirty="0">
                <a:solidFill>
                  <a:schemeClr val="tx1"/>
                </a:solidFill>
                <a:latin typeface="Calibri"/>
                <a:cs typeface="Calibri"/>
              </a:rPr>
              <a:t>Festivalgrupp</a:t>
            </a:r>
          </a:p>
          <a:p>
            <a:pPr marL="274320" lvl="1" indent="0">
              <a:buNone/>
            </a:pPr>
            <a:r>
              <a:rPr lang="sv-SE" sz="2400" dirty="0">
                <a:solidFill>
                  <a:schemeClr val="tx1"/>
                </a:solidFill>
                <a:latin typeface="Calibri"/>
                <a:cs typeface="Calibri"/>
              </a:rPr>
              <a:t>Cecilia Fridh</a:t>
            </a:r>
          </a:p>
          <a:p>
            <a:pPr marL="274320" lvl="1" indent="0">
              <a:buNone/>
            </a:pPr>
            <a:r>
              <a:rPr lang="sv-SE" sz="2400" dirty="0">
                <a:solidFill>
                  <a:schemeClr val="tx1"/>
                </a:solidFill>
                <a:latin typeface="Calibri"/>
                <a:cs typeface="Calibri"/>
              </a:rPr>
              <a:t>Niclas Isaksson</a:t>
            </a:r>
            <a:endParaRPr lang="sv-SE" sz="2400" dirty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r>
              <a:rPr lang="sv-SE" sz="2400" dirty="0">
                <a:solidFill>
                  <a:schemeClr val="tx1"/>
                </a:solidFill>
                <a:latin typeface="Calibri"/>
                <a:cs typeface="Calibri"/>
              </a:rPr>
              <a:t>…</a:t>
            </a:r>
          </a:p>
        </p:txBody>
      </p:sp>
      <p:grpSp>
        <p:nvGrpSpPr>
          <p:cNvPr id="12" name="Grupp 11">
            <a:extLst>
              <a:ext uri="{FF2B5EF4-FFF2-40B4-BE49-F238E27FC236}">
                <a16:creationId xmlns:a16="http://schemas.microsoft.com/office/drawing/2014/main" id="{D8221909-F1E2-9D4C-ADBD-5E85BE2031FF}"/>
              </a:ext>
            </a:extLst>
          </p:cNvPr>
          <p:cNvGrpSpPr/>
          <p:nvPr/>
        </p:nvGrpSpPr>
        <p:grpSpPr>
          <a:xfrm>
            <a:off x="556321" y="1965960"/>
            <a:ext cx="2525913" cy="4355103"/>
            <a:chOff x="556321" y="1965960"/>
            <a:chExt cx="2525913" cy="4355103"/>
          </a:xfrm>
        </p:grpSpPr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23FFC1E5-AFF5-38C5-B1E6-30677E39719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76" b="24089"/>
            <a:stretch/>
          </p:blipFill>
          <p:spPr bwMode="auto">
            <a:xfrm>
              <a:off x="556321" y="1965960"/>
              <a:ext cx="2525913" cy="4355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Bildobjekt 10">
              <a:extLst>
                <a:ext uri="{FF2B5EF4-FFF2-40B4-BE49-F238E27FC236}">
                  <a16:creationId xmlns:a16="http://schemas.microsoft.com/office/drawing/2014/main" id="{18A7472C-4DF9-2CAC-5AEB-A5860DFB4C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805" t="634" r="9628"/>
            <a:stretch/>
          </p:blipFill>
          <p:spPr>
            <a:xfrm>
              <a:off x="1370412" y="2662447"/>
              <a:ext cx="957152" cy="11519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0237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3060" y="3558980"/>
            <a:ext cx="2561506" cy="2364467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D20AE3CF-34FA-430E-A0C4-05C9919CB3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73" t="22492" r="28432" b="42366"/>
          <a:stretch/>
        </p:blipFill>
        <p:spPr>
          <a:xfrm rot="21004867">
            <a:off x="1282628" y="890843"/>
            <a:ext cx="6149356" cy="3217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71926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4BCBE404-2722-596D-7427-333CF07FDC94}"/>
              </a:ext>
            </a:extLst>
          </p:cNvPr>
          <p:cNvSpPr txBox="1"/>
          <p:nvPr/>
        </p:nvSpPr>
        <p:spPr>
          <a:xfrm>
            <a:off x="2426368" y="2566737"/>
            <a:ext cx="7515725" cy="830997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4800" dirty="0"/>
              <a:t>Utdrag ur </a:t>
            </a:r>
            <a:r>
              <a:rPr lang="sv-SE" sz="4800" err="1"/>
              <a:t>belastningregistret</a:t>
            </a:r>
            <a:endParaRPr lang="sv-SE" sz="4800"/>
          </a:p>
        </p:txBody>
      </p:sp>
    </p:spTree>
    <p:extLst>
      <p:ext uri="{BB962C8B-B14F-4D97-AF65-F5344CB8AC3E}">
        <p14:creationId xmlns:p14="http://schemas.microsoft.com/office/powerpoint/2010/main" val="1383309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"/>
          <p:cNvGrpSpPr/>
          <p:nvPr/>
        </p:nvGrpSpPr>
        <p:grpSpPr>
          <a:xfrm>
            <a:off x="3425952" y="479139"/>
            <a:ext cx="4991039" cy="4228910"/>
            <a:chOff x="5629275" y="1415986"/>
            <a:chExt cx="3482660" cy="3436430"/>
          </a:xfrm>
        </p:grpSpPr>
        <p:pic>
          <p:nvPicPr>
            <p:cNvPr id="3" name="Bildobjekt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29275" y="1415986"/>
              <a:ext cx="3482660" cy="3436430"/>
            </a:xfrm>
            <a:prstGeom prst="rect">
              <a:avLst/>
            </a:prstGeom>
          </p:spPr>
        </p:pic>
        <p:pic>
          <p:nvPicPr>
            <p:cNvPr id="4" name="Bildobjekt 3">
              <a:extLst>
                <a:ext uri="{FF2B5EF4-FFF2-40B4-BE49-F238E27FC236}">
                  <a16:creationId xmlns:a16="http://schemas.microsoft.com/office/drawing/2014/main" id="{0333541D-5571-4279-A3E0-80E6019F8D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3137" y="3604153"/>
              <a:ext cx="487376" cy="587943"/>
            </a:xfrm>
            <a:prstGeom prst="rect">
              <a:avLst/>
            </a:prstGeom>
          </p:spPr>
        </p:pic>
      </p:grpSp>
      <p:pic>
        <p:nvPicPr>
          <p:cNvPr id="5" name="Bildobjekt 4">
            <a:extLst>
              <a:ext uri="{FF2B5EF4-FFF2-40B4-BE49-F238E27FC236}">
                <a16:creationId xmlns:a16="http://schemas.microsoft.com/office/drawing/2014/main" id="{0333541D-5571-4279-A3E0-80E6019F8D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564" y="479139"/>
            <a:ext cx="1087172" cy="1311506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54297B0A-6506-425E-8949-841025B225E5}"/>
              </a:ext>
            </a:extLst>
          </p:cNvPr>
          <p:cNvSpPr txBox="1">
            <a:spLocks/>
          </p:cNvSpPr>
          <p:nvPr/>
        </p:nvSpPr>
        <p:spPr>
          <a:xfrm>
            <a:off x="342546" y="5192590"/>
            <a:ext cx="11715342" cy="8645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4000">
                <a:latin typeface="Georgia" panose="02040502050405020303" pitchFamily="18" charset="0"/>
              </a:rPr>
              <a:t>Gemensam kiosk med IBK Husar </a:t>
            </a:r>
            <a:br>
              <a:rPr lang="sv-SE" sz="4000">
                <a:latin typeface="Georgia" panose="02040502050405020303" pitchFamily="18" charset="0"/>
              </a:rPr>
            </a:br>
            <a:endParaRPr lang="sv-SE" sz="400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700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D7D6A74-D20C-1377-8FFD-FF3F272AE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Calibri"/>
                <a:cs typeface="Calibri"/>
              </a:rPr>
              <a:t> </a:t>
            </a:r>
            <a:r>
              <a:rPr lang="sv-SE" err="1">
                <a:latin typeface="Calibri"/>
                <a:cs typeface="Calibri"/>
              </a:rPr>
              <a:t>High</a:t>
            </a:r>
            <a:r>
              <a:rPr lang="sv-SE" dirty="0">
                <a:latin typeface="Calibri"/>
                <a:cs typeface="Calibri"/>
              </a:rPr>
              <a:t> </a:t>
            </a:r>
            <a:r>
              <a:rPr lang="sv-SE" err="1">
                <a:latin typeface="Calibri"/>
                <a:cs typeface="Calibri"/>
              </a:rPr>
              <a:t>Five</a:t>
            </a:r>
            <a:r>
              <a:rPr lang="sv-SE" dirty="0">
                <a:latin typeface="Calibri"/>
                <a:cs typeface="Calibri"/>
              </a:rPr>
              <a:t> Handboll </a:t>
            </a:r>
            <a:endParaRPr lang="sv-SE" dirty="0"/>
          </a:p>
        </p:txBody>
      </p:sp>
      <p:pic>
        <p:nvPicPr>
          <p:cNvPr id="4" name="Platshållare för innehåll 3" descr="En bild som visar text, grafisk design, Grafik, logotyp&#10;&#10;Automatiskt genererad beskrivning">
            <a:extLst>
              <a:ext uri="{FF2B5EF4-FFF2-40B4-BE49-F238E27FC236}">
                <a16:creationId xmlns:a16="http://schemas.microsoft.com/office/drawing/2014/main" id="{09D4A6C3-516F-3C91-A6DB-7EF7B05AF0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0435" y="2147887"/>
            <a:ext cx="6858000" cy="3857625"/>
          </a:xfr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7D0B9AC9-81F6-5F81-3F7E-15C6F71104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539" y="5129502"/>
            <a:ext cx="1087172" cy="131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12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323AC6A-C13E-D0E6-3521-3995453B2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latin typeface="Calibri" panose="020F0502020204030204" pitchFamily="34" charset="0"/>
                <a:cs typeface="Calibri" panose="020F0502020204030204" pitchFamily="34" charset="0"/>
              </a:rPr>
              <a:t>Inför säsong 2023/2024 - Lagansvar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CAC76B6-C5D4-F052-4286-647AFF9D14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sv-SE" sz="2400" dirty="0">
                <a:solidFill>
                  <a:schemeClr val="tx1"/>
                </a:solidFill>
                <a:latin typeface="Calibri"/>
                <a:cs typeface="Calibri"/>
              </a:rPr>
              <a:t>Ledare</a:t>
            </a:r>
          </a:p>
          <a:p>
            <a:pPr lvl="1"/>
            <a:r>
              <a:rPr lang="sv-SE" sz="2400" dirty="0">
                <a:solidFill>
                  <a:schemeClr val="tx1"/>
                </a:solidFill>
                <a:latin typeface="Calibri"/>
                <a:cs typeface="Calibri"/>
              </a:rPr>
              <a:t>Meddela ledarförändringar till Anders </a:t>
            </a:r>
            <a:r>
              <a:rPr lang="sv-SE" sz="2400" dirty="0" err="1">
                <a:solidFill>
                  <a:schemeClr val="tx1"/>
                </a:solidFill>
                <a:latin typeface="Calibri"/>
                <a:cs typeface="Calibri"/>
              </a:rPr>
              <a:t>Nohlqvist</a:t>
            </a:r>
            <a:r>
              <a:rPr lang="sv-SE" sz="2400" dirty="0">
                <a:solidFill>
                  <a:schemeClr val="tx1"/>
                </a:solidFill>
                <a:latin typeface="Calibri"/>
                <a:cs typeface="Calibri"/>
              </a:rPr>
              <a:t> och Åsa Gustavsson</a:t>
            </a:r>
          </a:p>
          <a:p>
            <a:pPr lvl="1"/>
            <a:r>
              <a:rPr lang="sv-SE" sz="2400" dirty="0">
                <a:solidFill>
                  <a:schemeClr val="tx1"/>
                </a:solidFill>
                <a:latin typeface="Calibri"/>
                <a:cs typeface="Calibri"/>
              </a:rPr>
              <a:t>Alla ledare ska visa utdrag från belastningsregistret en gång/år</a:t>
            </a:r>
          </a:p>
          <a:p>
            <a:r>
              <a:rPr lang="sv-SE" sz="2400" dirty="0">
                <a:solidFill>
                  <a:schemeClr val="tx1"/>
                </a:solidFill>
                <a:latin typeface="Calibri"/>
                <a:cs typeface="Calibri"/>
              </a:rPr>
              <a:t>SISU</a:t>
            </a:r>
          </a:p>
          <a:p>
            <a:pPr lvl="1"/>
            <a:r>
              <a:rPr lang="sv-SE" sz="2400" dirty="0">
                <a:solidFill>
                  <a:schemeClr val="tx1"/>
                </a:solidFill>
                <a:latin typeface="Calibri"/>
                <a:cs typeface="Calibri"/>
              </a:rPr>
              <a:t>Meddela om någon annan än </a:t>
            </a:r>
            <a:r>
              <a:rPr lang="sv-SE" sz="2400" dirty="0" err="1">
                <a:solidFill>
                  <a:schemeClr val="tx1"/>
                </a:solidFill>
                <a:latin typeface="Calibri"/>
                <a:cs typeface="Calibri"/>
              </a:rPr>
              <a:t>admin</a:t>
            </a:r>
            <a:r>
              <a:rPr lang="sv-SE" sz="2400" dirty="0">
                <a:solidFill>
                  <a:schemeClr val="tx1"/>
                </a:solidFill>
                <a:latin typeface="Calibri"/>
                <a:cs typeface="Calibri"/>
              </a:rPr>
              <a:t>-ansvarig ska få utskick från SISU</a:t>
            </a:r>
          </a:p>
          <a:p>
            <a:endParaRPr lang="sv-SE" sz="2400" dirty="0">
              <a:solidFill>
                <a:schemeClr val="tx1"/>
              </a:solidFill>
            </a:endParaRPr>
          </a:p>
          <a:p>
            <a:endParaRPr lang="sv-SE" sz="26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sv-SE" sz="24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v-SE" sz="24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sv-SE" sz="24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4722B2B8-E699-B520-0D9D-AF5911B222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539" y="5129502"/>
            <a:ext cx="1087172" cy="131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601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323AC6A-C13E-D0E6-3521-3995453B2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latin typeface="Calibri" panose="020F0502020204030204" pitchFamily="34" charset="0"/>
                <a:cs typeface="Calibri" panose="020F0502020204030204" pitchFamily="34" charset="0"/>
              </a:rPr>
              <a:t>Inför säsong 2023/2024 - </a:t>
            </a:r>
            <a:r>
              <a:rPr lang="sv-SE"/>
              <a:t>Förenings</a:t>
            </a:r>
            <a:r>
              <a:rPr lang="sv-SE">
                <a:latin typeface="Calibri" panose="020F0502020204030204" pitchFamily="34" charset="0"/>
                <a:cs typeface="Calibri" panose="020F0502020204030204" pitchFamily="34" charset="0"/>
              </a:rPr>
              <a:t>ansvar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CAC76B6-C5D4-F052-4286-647AFF9D1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8508"/>
            <a:ext cx="4237074" cy="4038600"/>
          </a:xfrm>
        </p:spPr>
        <p:txBody>
          <a:bodyPr>
            <a:normAutofit/>
          </a:bodyPr>
          <a:lstStyle/>
          <a:p>
            <a:r>
              <a:rPr lang="sv-SE" sz="2400">
                <a:solidFill>
                  <a:schemeClr val="tx1"/>
                </a:solidFill>
              </a:rPr>
              <a:t>U9</a:t>
            </a:r>
          </a:p>
          <a:p>
            <a:pPr lvl="1"/>
            <a:r>
              <a:rPr lang="de-DE" sz="2200">
                <a:solidFill>
                  <a:schemeClr val="tx1"/>
                </a:solidFill>
              </a:rPr>
              <a:t>1 </a:t>
            </a:r>
            <a:r>
              <a:rPr lang="de-DE" sz="2200" err="1">
                <a:solidFill>
                  <a:schemeClr val="tx1"/>
                </a:solidFill>
              </a:rPr>
              <a:t>julkalender</a:t>
            </a:r>
            <a:endParaRPr lang="de-DE" sz="2200">
              <a:solidFill>
                <a:schemeClr val="tx1"/>
              </a:solidFill>
            </a:endParaRPr>
          </a:p>
          <a:p>
            <a:pPr lvl="1"/>
            <a:r>
              <a:rPr lang="de-DE" sz="2200" err="1">
                <a:solidFill>
                  <a:schemeClr val="tx1"/>
                </a:solidFill>
              </a:rPr>
              <a:t>Månadslotter</a:t>
            </a:r>
            <a:endParaRPr lang="de-DE" sz="2200">
              <a:solidFill>
                <a:schemeClr val="tx1"/>
              </a:solidFill>
            </a:endParaRPr>
          </a:p>
          <a:p>
            <a:r>
              <a:rPr lang="de-DE" sz="2400">
                <a:solidFill>
                  <a:schemeClr val="tx1"/>
                </a:solidFill>
              </a:rPr>
              <a:t>U10 och </a:t>
            </a:r>
            <a:r>
              <a:rPr lang="de-DE" sz="2400" err="1">
                <a:solidFill>
                  <a:schemeClr val="tx1"/>
                </a:solidFill>
              </a:rPr>
              <a:t>äldre</a:t>
            </a:r>
            <a:endParaRPr lang="de-DE" sz="2400">
              <a:solidFill>
                <a:schemeClr val="tx1"/>
              </a:solidFill>
            </a:endParaRPr>
          </a:p>
          <a:p>
            <a:pPr lvl="1"/>
            <a:r>
              <a:rPr lang="sv-SE" sz="2200">
                <a:solidFill>
                  <a:schemeClr val="tx1"/>
                </a:solidFill>
              </a:rPr>
              <a:t>2 julkalender </a:t>
            </a:r>
          </a:p>
          <a:p>
            <a:pPr lvl="1"/>
            <a:r>
              <a:rPr lang="sv-SE" sz="2200">
                <a:solidFill>
                  <a:schemeClr val="tx1"/>
                </a:solidFill>
              </a:rPr>
              <a:t>8 Bingolotter – uppesittarkväll</a:t>
            </a:r>
          </a:p>
          <a:p>
            <a:pPr lvl="1"/>
            <a:r>
              <a:rPr lang="sv-SE" sz="2200">
                <a:solidFill>
                  <a:schemeClr val="tx1"/>
                </a:solidFill>
              </a:rPr>
              <a:t>Månadslotter</a:t>
            </a:r>
          </a:p>
          <a:p>
            <a:pPr lvl="1"/>
            <a:r>
              <a:rPr lang="sv-SE" sz="2200">
                <a:solidFill>
                  <a:schemeClr val="tx1"/>
                </a:solidFill>
              </a:rPr>
              <a:t>Föreningskiosk </a:t>
            </a:r>
          </a:p>
          <a:p>
            <a:pPr lvl="1"/>
            <a:r>
              <a:rPr lang="sv-SE" sz="2200">
                <a:solidFill>
                  <a:schemeClr val="tx1"/>
                </a:solidFill>
              </a:rPr>
              <a:t>Sponsorarbete</a:t>
            </a:r>
          </a:p>
          <a:p>
            <a:pPr lvl="1"/>
            <a:endParaRPr lang="de-DE" sz="2200">
              <a:solidFill>
                <a:schemeClr val="tx1"/>
              </a:solidFill>
            </a:endParaRPr>
          </a:p>
          <a:p>
            <a:endParaRPr lang="sv-SE" sz="26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sv-SE" sz="24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v-SE" sz="24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sv-SE" sz="24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4722B2B8-E699-B520-0D9D-AF5911B222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539" y="5129502"/>
            <a:ext cx="1087172" cy="1311506"/>
          </a:xfrm>
          <a:prstGeom prst="rect">
            <a:avLst/>
          </a:prstGeom>
        </p:spPr>
      </p:pic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954E9A03-F2D0-F318-B6ED-D6A99CC6EBDF}"/>
              </a:ext>
            </a:extLst>
          </p:cNvPr>
          <p:cNvSpPr txBox="1">
            <a:spLocks/>
          </p:cNvSpPr>
          <p:nvPr/>
        </p:nvSpPr>
        <p:spPr>
          <a:xfrm>
            <a:off x="5726247" y="2052793"/>
            <a:ext cx="4237074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400">
                <a:solidFill>
                  <a:schemeClr val="tx1"/>
                </a:solidFill>
              </a:rPr>
              <a:t>Styrelsen</a:t>
            </a:r>
            <a:endParaRPr lang="de-DE" sz="2400">
              <a:solidFill>
                <a:schemeClr val="tx1"/>
              </a:solidFill>
            </a:endParaRPr>
          </a:p>
          <a:p>
            <a:pPr lvl="1"/>
            <a:r>
              <a:rPr lang="sv-SE" sz="2200">
                <a:solidFill>
                  <a:schemeClr val="tx1"/>
                </a:solidFill>
              </a:rPr>
              <a:t>2 julkalender </a:t>
            </a:r>
          </a:p>
          <a:p>
            <a:pPr lvl="1"/>
            <a:r>
              <a:rPr lang="sv-SE" sz="2200">
                <a:solidFill>
                  <a:schemeClr val="tx1"/>
                </a:solidFill>
              </a:rPr>
              <a:t>8 Bingolotter – uppesittarkväll</a:t>
            </a:r>
          </a:p>
          <a:p>
            <a:pPr lvl="1"/>
            <a:r>
              <a:rPr lang="sv-SE" sz="2200">
                <a:solidFill>
                  <a:schemeClr val="tx1"/>
                </a:solidFill>
              </a:rPr>
              <a:t>Månadslotter</a:t>
            </a:r>
          </a:p>
          <a:p>
            <a:pPr lvl="1"/>
            <a:r>
              <a:rPr lang="sv-SE" sz="2200">
                <a:solidFill>
                  <a:schemeClr val="tx1"/>
                </a:solidFill>
              </a:rPr>
              <a:t>Föreningskiosk </a:t>
            </a:r>
          </a:p>
          <a:p>
            <a:pPr lvl="1"/>
            <a:r>
              <a:rPr lang="sv-SE" sz="2200">
                <a:solidFill>
                  <a:schemeClr val="tx1"/>
                </a:solidFill>
              </a:rPr>
              <a:t>Sponsorarbete</a:t>
            </a:r>
          </a:p>
          <a:p>
            <a:pPr lvl="1"/>
            <a:r>
              <a:rPr lang="sv-SE" sz="2200" err="1">
                <a:solidFill>
                  <a:schemeClr val="tx1"/>
                </a:solidFill>
              </a:rPr>
              <a:t>Rokalven</a:t>
            </a:r>
            <a:r>
              <a:rPr lang="sv-SE" sz="2200">
                <a:solidFill>
                  <a:schemeClr val="tx1"/>
                </a:solidFill>
              </a:rPr>
              <a:t> / torgmöbler</a:t>
            </a:r>
          </a:p>
          <a:p>
            <a:pPr lvl="1"/>
            <a:r>
              <a:rPr lang="sv-SE" sz="2200">
                <a:solidFill>
                  <a:schemeClr val="tx1"/>
                </a:solidFill>
              </a:rPr>
              <a:t>Bingolotter på ICA </a:t>
            </a:r>
          </a:p>
          <a:p>
            <a:pPr lvl="1"/>
            <a:r>
              <a:rPr lang="sv-SE" sz="2200">
                <a:solidFill>
                  <a:schemeClr val="tx1"/>
                </a:solidFill>
              </a:rPr>
              <a:t>Kioskansvariga </a:t>
            </a:r>
          </a:p>
          <a:p>
            <a:pPr lvl="1"/>
            <a:endParaRPr lang="de-DE" sz="2200">
              <a:solidFill>
                <a:schemeClr val="tx1"/>
              </a:solidFill>
            </a:endParaRPr>
          </a:p>
          <a:p>
            <a:endParaRPr lang="sv-SE" sz="2600">
              <a:solidFill>
                <a:schemeClr val="tx1"/>
              </a:solidFill>
            </a:endParaRPr>
          </a:p>
          <a:p>
            <a:pPr lvl="1"/>
            <a:endParaRPr lang="sv-SE" sz="2400">
              <a:solidFill>
                <a:schemeClr val="tx1"/>
              </a:solidFill>
            </a:endParaRPr>
          </a:p>
          <a:p>
            <a:endParaRPr lang="sv-SE" sz="2400">
              <a:solidFill>
                <a:schemeClr val="tx1"/>
              </a:solidFill>
            </a:endParaRPr>
          </a:p>
          <a:p>
            <a:pPr lvl="1"/>
            <a:endParaRPr lang="sv-SE" sz="2400">
              <a:solidFill>
                <a:schemeClr val="tx1"/>
              </a:solidFill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6A323553-DC9B-601D-9684-11DA534F23D4}"/>
              </a:ext>
            </a:extLst>
          </p:cNvPr>
          <p:cNvSpPr txBox="1"/>
          <p:nvPr/>
        </p:nvSpPr>
        <p:spPr>
          <a:xfrm>
            <a:off x="2073499" y="5794677"/>
            <a:ext cx="7889822" cy="646331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r>
              <a:rPr lang="sv-SE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 antal per familj skrivna på samma adress: 4 julkalendrar och 16 bingolotter</a:t>
            </a:r>
          </a:p>
          <a:p>
            <a:r>
              <a:rPr lang="sv-SE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Föreningskiosken drivs gemensamt med IBK Husar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D32557A-2280-82C3-3A7D-CF383FBFB3C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0198">
            <a:off x="9800284" y="2050768"/>
            <a:ext cx="1899268" cy="284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822153"/>
      </p:ext>
    </p:extLst>
  </p:cSld>
  <p:clrMapOvr>
    <a:masterClrMapping/>
  </p:clrMapOvr>
</p:sld>
</file>

<file path=ppt/theme/theme1.xml><?xml version="1.0" encoding="utf-8"?>
<a:theme xmlns:a="http://schemas.openxmlformats.org/drawingml/2006/main" name="Grund">
  <a:themeElements>
    <a:clrScheme name="Grö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Grun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Grund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EE94430036444B8AF1CC194F598DC7" ma:contentTypeVersion="11" ma:contentTypeDescription="Create a new document." ma:contentTypeScope="" ma:versionID="e52e7be645d6eb886bdd4210691b02f5">
  <xsd:schema xmlns:xsd="http://www.w3.org/2001/XMLSchema" xmlns:xs="http://www.w3.org/2001/XMLSchema" xmlns:p="http://schemas.microsoft.com/office/2006/metadata/properties" xmlns:ns2="7413362e-5d11-4faa-8ffd-20fc555c09b4" xmlns:ns3="8d442ac4-74db-4917-b916-cc8a21fafb07" targetNamespace="http://schemas.microsoft.com/office/2006/metadata/properties" ma:root="true" ma:fieldsID="62650deb0648dae174c6049164446c0f" ns2:_="" ns3:_="">
    <xsd:import namespace="7413362e-5d11-4faa-8ffd-20fc555c09b4"/>
    <xsd:import namespace="8d442ac4-74db-4917-b916-cc8a21fafb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13362e-5d11-4faa-8ffd-20fc555c09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3e019dd6-e696-4e98-b7b6-e3e8aac8850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442ac4-74db-4917-b916-cc8a21fafb07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5cb86952-ac85-49f9-a3af-ec1155411185}" ma:internalName="TaxCatchAll" ma:showField="CatchAllData" ma:web="8d442ac4-74db-4917-b916-cc8a21fafb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d442ac4-74db-4917-b916-cc8a21fafb07" xsi:nil="true"/>
    <lcf76f155ced4ddcb4097134ff3c332f xmlns="7413362e-5d11-4faa-8ffd-20fc555c09b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B471393-A41E-4177-BE7D-94FB2D04931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B6C200B-3490-43E7-9A00-24220006C8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13362e-5d11-4faa-8ffd-20fc555c09b4"/>
    <ds:schemaRef ds:uri="8d442ac4-74db-4917-b916-cc8a21fafb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C8E8566-52F0-4ECC-9D99-C04ACBC26B2D}">
  <ds:schemaRefs>
    <ds:schemaRef ds:uri="8d442ac4-74db-4917-b916-cc8a21fafb07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413362e-5d11-4faa-8ffd-20fc555c09b4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TM03457444[[fn=Bas]]</Template>
  <TotalTime>0</TotalTime>
  <Words>538</Words>
  <Application>Microsoft Office PowerPoint</Application>
  <PresentationFormat>Bredbild</PresentationFormat>
  <Paragraphs>140</Paragraphs>
  <Slides>19</Slides>
  <Notes>0</Notes>
  <HiddenSlides>4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19</vt:i4>
      </vt:variant>
    </vt:vector>
  </HeadingPairs>
  <TitlesOfParts>
    <vt:vector size="25" baseType="lpstr">
      <vt:lpstr>Arial</vt:lpstr>
      <vt:lpstr>Calibri</vt:lpstr>
      <vt:lpstr>Corbel</vt:lpstr>
      <vt:lpstr>Gabriola</vt:lpstr>
      <vt:lpstr>Georgia</vt:lpstr>
      <vt:lpstr>Grund</vt:lpstr>
      <vt:lpstr>PowerPoint-presentation</vt:lpstr>
      <vt:lpstr>Agenda</vt:lpstr>
      <vt:lpstr>EBK 80 ÅR 2023!</vt:lpstr>
      <vt:lpstr>PowerPoint-presentation</vt:lpstr>
      <vt:lpstr>PowerPoint-presentation</vt:lpstr>
      <vt:lpstr>PowerPoint-presentation</vt:lpstr>
      <vt:lpstr> High Five Handboll </vt:lpstr>
      <vt:lpstr>Inför säsong 2023/2024 - Lagansvar</vt:lpstr>
      <vt:lpstr>Inför säsong 2023/2024 - Föreningsansvar</vt:lpstr>
      <vt:lpstr>Inför säsong 2023/2024 - Matcher</vt:lpstr>
      <vt:lpstr>Från årsmötet - Bussar och lagbygge (samt utmärkelser)</vt:lpstr>
      <vt:lpstr>Inför säsong 2023/2024 - Utbildning</vt:lpstr>
      <vt:lpstr>Inför säsong 2023/2024 - Föräldramöten</vt:lpstr>
      <vt:lpstr>Inför säsong 2023/2024 – Viktiga datum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Kristin Samuelsson</dc:creator>
  <cp:lastModifiedBy>Rejler Martin</cp:lastModifiedBy>
  <cp:revision>81</cp:revision>
  <cp:lastPrinted>2018-08-23T15:38:09Z</cp:lastPrinted>
  <dcterms:created xsi:type="dcterms:W3CDTF">2018-06-07T18:23:30Z</dcterms:created>
  <dcterms:modified xsi:type="dcterms:W3CDTF">2023-11-29T08:32:28Z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0x010100ABEE94430036444B8AF1CC194F598DC7</vt:lpwstr>
  </property>
</Properties>
</file>