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74"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Lst>
  <p:sldSz cx="9144000" cy="6858000" type="screen4x3"/>
  <p:notesSz cx="6858000" cy="9144000"/>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AD72B"/>
    <a:srgbClr val="0F2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94660" autoAdjust="0"/>
  </p:normalViewPr>
  <p:slideViewPr>
    <p:cSldViewPr snapToGrid="0" snapToObjects="1">
      <p:cViewPr varScale="1">
        <p:scale>
          <a:sx n="74" d="100"/>
          <a:sy n="74"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894095"/>
            <a:ext cx="7772400" cy="675897"/>
          </a:xfrm>
          <a:prstGeom prst="rect">
            <a:avLst/>
          </a:prstGeom>
        </p:spPr>
        <p:txBody>
          <a:bodyPr/>
          <a:lstStyle>
            <a:lvl1pPr algn="l">
              <a:defRPr sz="3200" b="1" i="0" baseline="0">
                <a:solidFill>
                  <a:srgbClr val="000066"/>
                </a:solidFill>
                <a:latin typeface="Arial Bold"/>
                <a:cs typeface="Arial Bold"/>
              </a:defRPr>
            </a:lvl1pPr>
          </a:lstStyle>
          <a:p>
            <a:r>
              <a:rPr lang="sv-SE" smtClean="0"/>
              <a:t>Klicka här för att ändra format</a:t>
            </a:r>
            <a:endParaRPr lang="sv-SE" dirty="0"/>
          </a:p>
        </p:txBody>
      </p:sp>
      <p:sp>
        <p:nvSpPr>
          <p:cNvPr id="3" name="Underrubrik 2"/>
          <p:cNvSpPr>
            <a:spLocks noGrp="1"/>
          </p:cNvSpPr>
          <p:nvPr>
            <p:ph type="subTitle" idx="1"/>
          </p:nvPr>
        </p:nvSpPr>
        <p:spPr>
          <a:xfrm>
            <a:off x="685800" y="1817646"/>
            <a:ext cx="7772400" cy="1752600"/>
          </a:xfrm>
          <a:prstGeom prst="rect">
            <a:avLst/>
          </a:prstGeom>
        </p:spPr>
        <p:txBody>
          <a:bodyPr/>
          <a:lstStyle>
            <a:lvl1pPr marL="0" indent="0" algn="l">
              <a:buNone/>
              <a:defRPr sz="2400">
                <a:solidFill>
                  <a:srgbClr val="00006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16921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800077" y="894095"/>
            <a:ext cx="3884774" cy="675897"/>
          </a:xfrm>
          <a:prstGeom prst="rect">
            <a:avLst/>
          </a:prstGeom>
        </p:spPr>
        <p:txBody>
          <a:bodyPr/>
          <a:lstStyle>
            <a:lvl1pPr algn="l">
              <a:defRPr sz="3200" b="1" i="0" baseline="0">
                <a:solidFill>
                  <a:srgbClr val="000066"/>
                </a:solidFill>
                <a:latin typeface="Arial Bold"/>
                <a:cs typeface="Arial Bold"/>
              </a:defRPr>
            </a:lvl1pPr>
          </a:lstStyle>
          <a:p>
            <a:r>
              <a:rPr lang="sv-SE" smtClean="0"/>
              <a:t>Klicka här för att ändra format</a:t>
            </a:r>
            <a:endParaRPr lang="sv-SE" dirty="0"/>
          </a:p>
        </p:txBody>
      </p:sp>
      <p:sp>
        <p:nvSpPr>
          <p:cNvPr id="3" name="Underrubrik 2"/>
          <p:cNvSpPr>
            <a:spLocks noGrp="1"/>
          </p:cNvSpPr>
          <p:nvPr>
            <p:ph type="subTitle" idx="1"/>
          </p:nvPr>
        </p:nvSpPr>
        <p:spPr>
          <a:xfrm>
            <a:off x="4800077" y="1817646"/>
            <a:ext cx="3884774" cy="1752600"/>
          </a:xfrm>
          <a:prstGeom prst="rect">
            <a:avLst/>
          </a:prstGeom>
        </p:spPr>
        <p:txBody>
          <a:bodyPr/>
          <a:lstStyle>
            <a:lvl1pPr marL="0" indent="0" algn="l">
              <a:buNone/>
              <a:defRPr sz="2400" baseline="0">
                <a:solidFill>
                  <a:srgbClr val="00006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innehåll 2"/>
          <p:cNvSpPr>
            <a:spLocks noGrp="1"/>
          </p:cNvSpPr>
          <p:nvPr>
            <p:ph sz="half" idx="10"/>
          </p:nvPr>
        </p:nvSpPr>
        <p:spPr>
          <a:xfrm>
            <a:off x="457200" y="894095"/>
            <a:ext cx="4038600" cy="4525963"/>
          </a:xfrm>
          <a:prstGeom prst="rect">
            <a:avLst/>
          </a:prstGeom>
        </p:spPr>
        <p:txBody>
          <a:bodyPr/>
          <a:lstStyle>
            <a:lvl1pPr>
              <a:buNone/>
              <a:defRPr sz="2800"/>
            </a:lvl1pPr>
            <a:lvl2pPr>
              <a:defRPr sz="2400"/>
            </a:lvl2pPr>
            <a:lvl3pPr>
              <a:defRPr sz="2000"/>
            </a:lvl3pPr>
            <a:lvl4pPr>
              <a:defRPr sz="1800"/>
            </a:lvl4pPr>
            <a:lvl5pPr>
              <a:buNone/>
              <a:defRPr sz="1800"/>
            </a:lvl5pPr>
            <a:lvl6pPr>
              <a:defRPr sz="1800"/>
            </a:lvl6pPr>
            <a:lvl7pPr>
              <a:defRPr sz="1800"/>
            </a:lvl7pPr>
            <a:lvl8pPr>
              <a:defRPr sz="1800"/>
            </a:lvl8pPr>
            <a:lvl9pPr>
              <a:defRPr sz="1800"/>
            </a:lvl9pPr>
          </a:lstStyle>
          <a:p>
            <a:pPr lvl="0"/>
            <a:endParaRPr lang="sv-SE" dirty="0"/>
          </a:p>
        </p:txBody>
      </p:sp>
    </p:spTree>
    <p:extLst>
      <p:ext uri="{BB962C8B-B14F-4D97-AF65-F5344CB8AC3E}">
        <p14:creationId xmlns:p14="http://schemas.microsoft.com/office/powerpoint/2010/main" val="66246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648200" y="1600200"/>
            <a:ext cx="4038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8040664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6" descr="Bakgrund_SvIHF_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audio" Target="../media/audio4.wav"/><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audio" Target="../media/audio7.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3.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Regler%20f&#246;r%20matchfunktion&#228;rer.ppt" TargetMode="External"/><Relationship Id="rId5" Type="http://schemas.openxmlformats.org/officeDocument/2006/relationships/slide" Target="slide29.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3.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Regler%20f&#246;r%20matchfunktion&#228;rer.ppt" TargetMode="External"/><Relationship Id="rId5" Type="http://schemas.openxmlformats.org/officeDocument/2006/relationships/slide" Target="slide29.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objekt 3" descr="Bakgrund_SvIHF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93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ubrik 1"/>
          <p:cNvSpPr>
            <a:spLocks noGrp="1"/>
          </p:cNvSpPr>
          <p:nvPr>
            <p:ph type="ctrTitle"/>
          </p:nvPr>
        </p:nvSpPr>
        <p:spPr bwMode="auto">
          <a:xfrm>
            <a:off x="0" y="4972050"/>
            <a:ext cx="9144000" cy="511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defRPr/>
            </a:pPr>
            <a:r>
              <a:rPr lang="sv-SE" dirty="0" smtClean="0">
                <a:solidFill>
                  <a:srgbClr val="FAD72B"/>
                </a:solidFill>
                <a:latin typeface="Arial Bold" charset="0"/>
                <a:ea typeface="ＭＳ Ｐゴシック" pitchFamily="34" charset="-128"/>
              </a:rPr>
              <a:t>Bemanning i </a:t>
            </a:r>
            <a:r>
              <a:rPr lang="sv-SE" dirty="0" smtClean="0">
                <a:solidFill>
                  <a:srgbClr val="FAD72B"/>
                </a:solidFill>
                <a:latin typeface="+mn-lt"/>
                <a:ea typeface="ＭＳ Ｐゴシック" pitchFamily="34" charset="-128"/>
              </a:rPr>
              <a:t>matchfunktionärsbåset</a:t>
            </a:r>
            <a:r>
              <a:rPr lang="sv-SE" dirty="0" smtClean="0">
                <a:solidFill>
                  <a:srgbClr val="FAD72B"/>
                </a:solidFill>
                <a:latin typeface="Arial Bold" charset="0"/>
                <a:ea typeface="ＭＳ Ｐゴシック" pitchFamily="34" charset="-128"/>
              </a:rPr>
              <a:t/>
            </a:r>
            <a:br>
              <a:rPr lang="sv-SE" dirty="0" smtClean="0">
                <a:solidFill>
                  <a:srgbClr val="FAD72B"/>
                </a:solidFill>
                <a:latin typeface="Arial Bold" charset="0"/>
                <a:ea typeface="ＭＳ Ｐゴシック" pitchFamily="34" charset="-128"/>
              </a:rPr>
            </a:br>
            <a:r>
              <a:rPr lang="sv-SE" dirty="0" smtClean="0">
                <a:solidFill>
                  <a:srgbClr val="FAD72B"/>
                </a:solidFill>
                <a:latin typeface="Arial Bold" charset="0"/>
                <a:ea typeface="ＭＳ Ｐゴシック" pitchFamily="34" charset="-128"/>
              </a:rPr>
              <a:t/>
            </a:r>
            <a:br>
              <a:rPr lang="sv-SE" dirty="0" smtClean="0">
                <a:solidFill>
                  <a:srgbClr val="FAD72B"/>
                </a:solidFill>
                <a:latin typeface="Arial Bold" charset="0"/>
                <a:ea typeface="ＭＳ Ｐゴシック" pitchFamily="34" charset="-128"/>
              </a:rPr>
            </a:br>
            <a:endParaRPr lang="sv-SE" dirty="0" smtClean="0">
              <a:solidFill>
                <a:srgbClr val="FAD72B"/>
              </a:solidFill>
              <a:latin typeface="Arial Bold" charset="0"/>
              <a:ea typeface="ＭＳ Ｐゴシック" pitchFamily="34" charset="-128"/>
            </a:endParaRPr>
          </a:p>
        </p:txBody>
      </p:sp>
      <p:sp>
        <p:nvSpPr>
          <p:cNvPr id="2052" name="Rubrik 1"/>
          <p:cNvSpPr txBox="1">
            <a:spLocks/>
          </p:cNvSpPr>
          <p:nvPr/>
        </p:nvSpPr>
        <p:spPr bwMode="auto">
          <a:xfrm>
            <a:off x="387350" y="5483225"/>
            <a:ext cx="83169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sv-SE" sz="2800" dirty="0" smtClean="0">
                <a:solidFill>
                  <a:srgbClr val="FAD72B"/>
                </a:solidFill>
                <a:latin typeface="+mn-lt"/>
              </a:rPr>
              <a:t>Säsong 2015-2016</a:t>
            </a:r>
          </a:p>
        </p:txBody>
      </p:sp>
      <p:sp>
        <p:nvSpPr>
          <p:cNvPr id="2053" name="Rubrik 1"/>
          <p:cNvSpPr txBox="1">
            <a:spLocks/>
          </p:cNvSpPr>
          <p:nvPr/>
        </p:nvSpPr>
        <p:spPr bwMode="auto">
          <a:xfrm>
            <a:off x="142875" y="284163"/>
            <a:ext cx="886618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sv-SE" sz="4400" b="1" dirty="0" smtClean="0">
                <a:solidFill>
                  <a:srgbClr val="FAD72B"/>
                </a:solidFill>
                <a:latin typeface="+mn-lt"/>
              </a:rPr>
              <a:t>Matchfunktionärs utbildning</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Underrubrik 5"/>
          <p:cNvSpPr>
            <a:spLocks noGrp="1"/>
          </p:cNvSpPr>
          <p:nvPr>
            <p:ph type="subTitle" idx="1"/>
          </p:nvPr>
        </p:nvSpPr>
        <p:spPr bwMode="auto">
          <a:xfrm>
            <a:off x="685800" y="1817688"/>
            <a:ext cx="7772400" cy="4811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defRPr/>
            </a:pPr>
            <a:r>
              <a:rPr lang="sv-SE" b="1" dirty="0" smtClean="0">
                <a:solidFill>
                  <a:schemeClr val="tx1"/>
                </a:solidFill>
                <a:latin typeface="Arial" charset="0"/>
                <a:cs typeface="Arial" charset="0"/>
              </a:rPr>
              <a:t>Under match:</a:t>
            </a:r>
          </a:p>
          <a:p>
            <a:pPr>
              <a:buFont typeface="Arial" charset="0"/>
              <a:buChar char="•"/>
              <a:defRPr/>
            </a:pPr>
            <a:endParaRPr lang="sv-SE" sz="2200" dirty="0" smtClean="0">
              <a:solidFill>
                <a:schemeClr val="tx1"/>
              </a:solidFill>
              <a:latin typeface="Arial" charset="0"/>
              <a:cs typeface="Arial" charset="0"/>
            </a:endParaRPr>
          </a:p>
          <a:p>
            <a:pPr>
              <a:buFont typeface="Arial" pitchFamily="34" charset="0"/>
              <a:buNone/>
              <a:defRPr/>
            </a:pPr>
            <a:r>
              <a:rPr lang="sv-SE" sz="2200" b="1" dirty="0" smtClean="0">
                <a:solidFill>
                  <a:schemeClr val="tx1"/>
                </a:solidFill>
                <a:latin typeface="Arial" charset="0"/>
                <a:cs typeface="Arial" charset="0"/>
              </a:rPr>
              <a:t>Vid mål: </a:t>
            </a:r>
          </a:p>
          <a:p>
            <a:pPr marL="342900" indent="-342900">
              <a:buFont typeface="Arial" pitchFamily="34" charset="0"/>
              <a:buChar char="•"/>
              <a:defRPr/>
            </a:pPr>
            <a:r>
              <a:rPr lang="sv-SE" dirty="0" smtClean="0">
                <a:solidFill>
                  <a:schemeClr val="tx1"/>
                </a:solidFill>
                <a:latin typeface="Arial" charset="0"/>
                <a:cs typeface="Arial" charset="0"/>
              </a:rPr>
              <a:t>Se till att snabbt kolla så att målgörare och assisterande finns med i matchprotokollet.</a:t>
            </a:r>
          </a:p>
          <a:p>
            <a:pPr marL="342900" indent="-342900">
              <a:buFont typeface="Arial" pitchFamily="34" charset="0"/>
              <a:buChar char="•"/>
              <a:defRPr/>
            </a:pPr>
            <a:r>
              <a:rPr lang="sv-SE" dirty="0" smtClean="0">
                <a:solidFill>
                  <a:schemeClr val="tx1"/>
                </a:solidFill>
                <a:latin typeface="Arial" charset="0"/>
                <a:cs typeface="Arial" charset="0"/>
              </a:rPr>
              <a:t>Om inte, se till att domaren blir uppmärksammad på detta innan pucken släpps.</a:t>
            </a: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Underrubrik 5"/>
          <p:cNvSpPr>
            <a:spLocks noGrp="1"/>
          </p:cNvSpPr>
          <p:nvPr>
            <p:ph type="subTitle" idx="1"/>
          </p:nvPr>
        </p:nvSpPr>
        <p:spPr bwMode="auto">
          <a:xfrm>
            <a:off x="685800" y="1454150"/>
            <a:ext cx="7772400" cy="3967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defRPr/>
            </a:pPr>
            <a:r>
              <a:rPr lang="sv-SE" sz="2200" b="1" dirty="0" smtClean="0">
                <a:solidFill>
                  <a:schemeClr val="tx1"/>
                </a:solidFill>
                <a:latin typeface="Arial" charset="0"/>
                <a:cs typeface="Arial" charset="0"/>
              </a:rPr>
              <a:t>Utvisningar</a:t>
            </a:r>
            <a:r>
              <a:rPr lang="sv-SE" sz="1800" b="1" dirty="0" smtClean="0">
                <a:solidFill>
                  <a:schemeClr val="tx1"/>
                </a:solidFill>
                <a:latin typeface="Arial" charset="0"/>
                <a:cs typeface="Arial" charset="0"/>
              </a:rPr>
              <a:t>:</a:t>
            </a:r>
          </a:p>
          <a:p>
            <a:pPr marL="285750" indent="-285750">
              <a:buFont typeface="Arial" pitchFamily="34" charset="0"/>
              <a:buChar char="•"/>
              <a:defRPr/>
            </a:pPr>
            <a:r>
              <a:rPr lang="sv-SE" sz="2200" dirty="0" smtClean="0">
                <a:solidFill>
                  <a:schemeClr val="tx1"/>
                </a:solidFill>
                <a:latin typeface="Arial" charset="0"/>
                <a:cs typeface="Arial" charset="0"/>
              </a:rPr>
              <a:t>Se till att ta det lugnt och att det blir rätt. </a:t>
            </a:r>
          </a:p>
          <a:p>
            <a:pPr marL="285750" indent="-285750">
              <a:buFont typeface="Arial" pitchFamily="34" charset="0"/>
              <a:buChar char="•"/>
              <a:defRPr/>
            </a:pPr>
            <a:r>
              <a:rPr lang="sv-SE" sz="2200" dirty="0" smtClean="0">
                <a:solidFill>
                  <a:schemeClr val="tx1"/>
                </a:solidFill>
                <a:latin typeface="Arial" charset="0"/>
                <a:cs typeface="Arial" charset="0"/>
              </a:rPr>
              <a:t>Se till så att ni vet exakt vad som gäller och att ni är överens innan ni släpper iväg domaren. </a:t>
            </a:r>
          </a:p>
          <a:p>
            <a:pPr marL="285750" indent="-285750">
              <a:buFont typeface="Arial" pitchFamily="34" charset="0"/>
              <a:buChar char="•"/>
              <a:defRPr/>
            </a:pPr>
            <a:r>
              <a:rPr lang="sv-SE" sz="2200" dirty="0" smtClean="0">
                <a:solidFill>
                  <a:schemeClr val="tx1"/>
                </a:solidFill>
                <a:latin typeface="Arial" charset="0"/>
                <a:cs typeface="Arial" charset="0"/>
              </a:rPr>
              <a:t>Vilka tider ska upp på tavlan? Vilka ska kvittas? Behövs det ersättare? </a:t>
            </a:r>
          </a:p>
          <a:p>
            <a:pPr marL="285750" indent="-285750">
              <a:buFont typeface="Arial" pitchFamily="34" charset="0"/>
              <a:buChar char="•"/>
              <a:defRPr/>
            </a:pPr>
            <a:r>
              <a:rPr lang="sv-SE" sz="2200" dirty="0" smtClean="0">
                <a:solidFill>
                  <a:schemeClr val="tx1"/>
                </a:solidFill>
                <a:latin typeface="Arial" charset="0"/>
                <a:cs typeface="Arial" charset="0"/>
              </a:rPr>
              <a:t>Allt detta måste ni i båset ha full kontroll på innan domaren lämnar er.</a:t>
            </a:r>
          </a:p>
          <a:p>
            <a:pPr marL="285750" indent="-285750">
              <a:buFont typeface="Arial" pitchFamily="34" charset="0"/>
              <a:buChar char="•"/>
              <a:defRPr/>
            </a:pPr>
            <a:r>
              <a:rPr lang="sv-SE" sz="2200" dirty="0" smtClean="0">
                <a:solidFill>
                  <a:schemeClr val="tx1"/>
                </a:solidFill>
                <a:latin typeface="Arial" charset="0"/>
                <a:cs typeface="Arial" charset="0"/>
              </a:rPr>
              <a:t>Undvik att via speakern meddela ”domaren till speakerbåset”</a:t>
            </a:r>
          </a:p>
          <a:p>
            <a:pPr marL="285750" indent="-285750">
              <a:buFont typeface="Arial" pitchFamily="34" charset="0"/>
              <a:buChar char="•"/>
              <a:defRPr/>
            </a:pPr>
            <a:r>
              <a:rPr lang="sv-SE" sz="2200" dirty="0" smtClean="0">
                <a:solidFill>
                  <a:schemeClr val="tx1"/>
                </a:solidFill>
                <a:latin typeface="Arial" charset="0"/>
                <a:cs typeface="Arial" charset="0"/>
              </a:rPr>
              <a:t>Se till att de utvisade spelarna kommer ut i rätt tid och ordning.</a:t>
            </a:r>
          </a:p>
          <a:p>
            <a:pPr>
              <a:buFont typeface="Arial" pitchFamily="34" charset="0"/>
              <a:buNone/>
              <a:defRPr/>
            </a:pPr>
            <a:endParaRPr lang="sv-SE" sz="1800" dirty="0" smtClean="0">
              <a:solidFill>
                <a:schemeClr val="tx1"/>
              </a:solidFill>
              <a:latin typeface="Arial" charset="0"/>
              <a:cs typeface="Arial" charset="0"/>
            </a:endParaRP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derrubrik 5"/>
          <p:cNvSpPr>
            <a:spLocks noGrp="1"/>
          </p:cNvSpPr>
          <p:nvPr>
            <p:ph type="subTitle" idx="1"/>
          </p:nvPr>
        </p:nvSpPr>
        <p:spPr bwMode="auto">
          <a:xfrm>
            <a:off x="685800" y="1606550"/>
            <a:ext cx="7772400" cy="469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b="1" smtClean="0">
                <a:solidFill>
                  <a:schemeClr val="tx1"/>
                </a:solidFill>
                <a:latin typeface="Arial" charset="0"/>
                <a:cs typeface="Arial" charset="0"/>
              </a:rPr>
              <a:t>Exempel på hur protokoll förs:</a:t>
            </a:r>
          </a:p>
          <a:p>
            <a:r>
              <a:rPr lang="sv-SE" altLang="sv-SE" sz="2200" b="1" i="1" smtClean="0">
                <a:solidFill>
                  <a:schemeClr val="tx1"/>
                </a:solidFill>
                <a:latin typeface="Arial" charset="0"/>
                <a:cs typeface="Arial" charset="0"/>
              </a:rPr>
              <a:t>Exempel 1: </a:t>
            </a:r>
            <a:r>
              <a:rPr lang="sv-SE" altLang="sv-SE" sz="2000" smtClean="0">
                <a:solidFill>
                  <a:schemeClr val="tx1"/>
                </a:solidFill>
                <a:latin typeface="Arial" charset="0"/>
                <a:cs typeface="Arial" charset="0"/>
              </a:rPr>
              <a:t>Tiden 12.24 gör nr 12 i hemmalaget mål efter passning från nr 23.</a:t>
            </a: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endParaRPr lang="sv-SE" altLang="sv-SE" sz="2000" smtClean="0">
              <a:solidFill>
                <a:schemeClr val="tx1"/>
              </a:solidFill>
              <a:latin typeface="Arial" charset="0"/>
              <a:cs typeface="Arial" charset="0"/>
            </a:endParaRPr>
          </a:p>
          <a:p>
            <a:r>
              <a:rPr lang="sv-SE" altLang="sv-SE" sz="2000" smtClean="0">
                <a:solidFill>
                  <a:schemeClr val="tx1"/>
                </a:solidFill>
                <a:latin typeface="Arial" charset="0"/>
                <a:cs typeface="Arial" charset="0"/>
              </a:rPr>
              <a:t/>
            </a:r>
            <a:br>
              <a:rPr lang="sv-SE" altLang="sv-SE" sz="2000" smtClean="0">
                <a:solidFill>
                  <a:schemeClr val="tx1"/>
                </a:solidFill>
                <a:latin typeface="Arial" charset="0"/>
                <a:cs typeface="Arial" charset="0"/>
              </a:rPr>
            </a:br>
            <a:r>
              <a:rPr lang="sv-SE" altLang="sv-SE" sz="2000" smtClean="0">
                <a:solidFill>
                  <a:schemeClr val="tx1"/>
                </a:solidFill>
                <a:latin typeface="Arial" charset="0"/>
                <a:cs typeface="Arial" charset="0"/>
              </a:rPr>
              <a:t>I kolumn ”Tid” förs 12.24 in och i kolumn ”Nr” förs 12 in. Spelaren spelar i hemmalaget, lag ”A”. Resultatet ”1-0”. Under ”Pass” förs 23 in. Högst två spelare kan få passningspoäng. Observera att vid målvaktsretur kan numera två passningspoäng utdelas.</a:t>
            </a:r>
          </a:p>
        </p:txBody>
      </p:sp>
      <p:graphicFrame>
        <p:nvGraphicFramePr>
          <p:cNvPr id="7" name="Tabell 6"/>
          <p:cNvGraphicFramePr>
            <a:graphicFrameLocks noGrp="1"/>
          </p:cNvGraphicFramePr>
          <p:nvPr/>
        </p:nvGraphicFramePr>
        <p:xfrm>
          <a:off x="685800" y="3027363"/>
          <a:ext cx="5059363" cy="741362"/>
        </p:xfrm>
        <a:graphic>
          <a:graphicData uri="http://schemas.openxmlformats.org/drawingml/2006/table">
            <a:tbl>
              <a:tblPr firstRow="1" bandRow="1">
                <a:tableStyleId>{5C22544A-7EE6-4342-B048-85BDC9FD1C3A}</a:tableStyleId>
              </a:tblPr>
              <a:tblGrid>
                <a:gridCol w="675009"/>
                <a:gridCol w="519179"/>
                <a:gridCol w="546421"/>
                <a:gridCol w="930598"/>
                <a:gridCol w="646433"/>
                <a:gridCol w="870862"/>
                <a:gridCol w="870862"/>
              </a:tblGrid>
              <a:tr h="370681">
                <a:tc>
                  <a:txBody>
                    <a:bodyPr/>
                    <a:lstStyle/>
                    <a:p>
                      <a:r>
                        <a:rPr lang="nn-NO" sz="1400" b="1" dirty="0" smtClean="0">
                          <a:latin typeface="Arial" pitchFamily="34" charset="0"/>
                          <a:cs typeface="Arial" pitchFamily="34" charset="0"/>
                        </a:rPr>
                        <a:t>Tid </a:t>
                      </a:r>
                      <a:endParaRPr lang="sv-SE" sz="1400" dirty="0">
                        <a:latin typeface="Arial" pitchFamily="34" charset="0"/>
                        <a:cs typeface="Arial" pitchFamily="34" charset="0"/>
                      </a:endParaRPr>
                    </a:p>
                  </a:txBody>
                  <a:tcPr marT="45700" marB="45700"/>
                </a:tc>
                <a:tc>
                  <a:txBody>
                    <a:bodyPr/>
                    <a:lstStyle/>
                    <a:p>
                      <a:r>
                        <a:rPr lang="nn-NO" sz="1400" b="1" dirty="0" smtClean="0">
                          <a:latin typeface="Arial" pitchFamily="34" charset="0"/>
                          <a:cs typeface="Arial" pitchFamily="34" charset="0"/>
                        </a:rPr>
                        <a:t>Nr. </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Lag</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Resultat</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Pass</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Utv. min</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Orsak</a:t>
                      </a:r>
                      <a:endParaRPr lang="sv-SE" sz="1400" dirty="0">
                        <a:latin typeface="Arial" pitchFamily="34" charset="0"/>
                        <a:cs typeface="Arial" pitchFamily="34" charset="0"/>
                      </a:endParaRPr>
                    </a:p>
                  </a:txBody>
                  <a:tcPr marT="45700" marB="45700"/>
                </a:tc>
              </a:tr>
              <a:tr h="370681">
                <a:tc>
                  <a:txBody>
                    <a:bodyPr/>
                    <a:lstStyle/>
                    <a:p>
                      <a:r>
                        <a:rPr lang="sv-SE" sz="1400" dirty="0" smtClean="0">
                          <a:latin typeface="Arial" pitchFamily="34" charset="0"/>
                          <a:cs typeface="Arial" pitchFamily="34" charset="0"/>
                        </a:rPr>
                        <a:t>12.24</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12</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A</a:t>
                      </a:r>
                      <a:endParaRPr lang="sv-SE" sz="1400" dirty="0">
                        <a:latin typeface="Arial" pitchFamily="34" charset="0"/>
                        <a:cs typeface="Arial" pitchFamily="34" charset="0"/>
                      </a:endParaRPr>
                    </a:p>
                  </a:txBody>
                  <a:tcPr marT="45700" marB="45700"/>
                </a:tc>
                <a:tc>
                  <a:txBody>
                    <a:bodyPr/>
                    <a:lstStyle/>
                    <a:p>
                      <a:pPr algn="ctr"/>
                      <a:r>
                        <a:rPr lang="sv-SE" sz="1400" dirty="0" smtClean="0">
                          <a:latin typeface="Arial" pitchFamily="34" charset="0"/>
                          <a:cs typeface="Arial" pitchFamily="34" charset="0"/>
                        </a:rPr>
                        <a:t>1-0</a:t>
                      </a:r>
                      <a:endParaRPr lang="sv-SE" sz="1400" dirty="0">
                        <a:latin typeface="Arial" pitchFamily="34" charset="0"/>
                        <a:cs typeface="Arial" pitchFamily="34" charset="0"/>
                      </a:endParaRPr>
                    </a:p>
                  </a:txBody>
                  <a:tcPr marT="45700" marB="45700"/>
                </a:tc>
                <a:tc>
                  <a:txBody>
                    <a:bodyPr/>
                    <a:lstStyle/>
                    <a:p>
                      <a:r>
                        <a:rPr lang="sv-SE" sz="1400" dirty="0" smtClean="0">
                          <a:latin typeface="Arial" pitchFamily="34" charset="0"/>
                          <a:cs typeface="Arial" pitchFamily="34" charset="0"/>
                        </a:rPr>
                        <a:t>23</a:t>
                      </a:r>
                      <a:endParaRPr lang="sv-SE" sz="1400" dirty="0">
                        <a:latin typeface="Arial" pitchFamily="34" charset="0"/>
                        <a:cs typeface="Arial" pitchFamily="34" charset="0"/>
                      </a:endParaRPr>
                    </a:p>
                  </a:txBody>
                  <a:tcPr marT="45700" marB="45700"/>
                </a:tc>
                <a:tc>
                  <a:txBody>
                    <a:bodyPr/>
                    <a:lstStyle/>
                    <a:p>
                      <a:endParaRPr lang="sv-SE" sz="1400">
                        <a:latin typeface="Arial" pitchFamily="34" charset="0"/>
                        <a:cs typeface="Arial" pitchFamily="34" charset="0"/>
                      </a:endParaRPr>
                    </a:p>
                  </a:txBody>
                  <a:tcPr marT="45700" marB="45700"/>
                </a:tc>
                <a:tc>
                  <a:txBody>
                    <a:bodyPr/>
                    <a:lstStyle/>
                    <a:p>
                      <a:endParaRPr lang="sv-SE" sz="1400" dirty="0">
                        <a:latin typeface="Arial" pitchFamily="34" charset="0"/>
                        <a:cs typeface="Arial" pitchFamily="34" charset="0"/>
                      </a:endParaRPr>
                    </a:p>
                  </a:txBody>
                  <a:tcPr marT="45700" marB="45700"/>
                </a:tc>
              </a:tr>
            </a:tbl>
          </a:graphicData>
        </a:graphic>
      </p:graphicFrame>
      <p:sp>
        <p:nvSpPr>
          <p:cNvPr id="8"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derrubrik 5"/>
          <p:cNvSpPr>
            <a:spLocks noGrp="1"/>
          </p:cNvSpPr>
          <p:nvPr>
            <p:ph type="subTitle" idx="1"/>
          </p:nvPr>
        </p:nvSpPr>
        <p:spPr bwMode="auto">
          <a:xfrm>
            <a:off x="685800" y="1385888"/>
            <a:ext cx="7772400" cy="1744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b="1" i="1" smtClean="0">
                <a:solidFill>
                  <a:schemeClr val="tx1"/>
                </a:solidFill>
                <a:latin typeface="Arial" charset="0"/>
                <a:cs typeface="Arial" charset="0"/>
              </a:rPr>
              <a:t>Exempel 2:</a:t>
            </a:r>
          </a:p>
          <a:p>
            <a:r>
              <a:rPr lang="sv-SE" altLang="sv-SE" sz="2200" smtClean="0">
                <a:solidFill>
                  <a:schemeClr val="tx1"/>
                </a:solidFill>
                <a:latin typeface="Arial" charset="0"/>
                <a:cs typeface="Arial" charset="0"/>
              </a:rPr>
              <a:t>Tiden 13.30 utvisas nr 7 i bortalaget 2 minuter för</a:t>
            </a:r>
          </a:p>
          <a:p>
            <a:r>
              <a:rPr lang="sv-SE" altLang="sv-SE" sz="2200" i="1" smtClean="0">
                <a:solidFill>
                  <a:schemeClr val="tx1"/>
                </a:solidFill>
                <a:latin typeface="Arial" charset="0"/>
                <a:cs typeface="Arial" charset="0"/>
              </a:rPr>
              <a:t>slashing</a:t>
            </a:r>
            <a:r>
              <a:rPr lang="sv-SE" altLang="sv-SE" i="1" smtClean="0">
                <a:solidFill>
                  <a:schemeClr val="tx1"/>
                </a:solidFill>
                <a:latin typeface="Arial" charset="0"/>
                <a:cs typeface="Arial" charset="0"/>
              </a:rPr>
              <a:t>.</a:t>
            </a:r>
            <a:endParaRPr lang="sv-SE" altLang="sv-SE" sz="1400" i="1" smtClean="0">
              <a:solidFill>
                <a:schemeClr val="tx1"/>
              </a:solidFill>
              <a:latin typeface="Arial" charset="0"/>
              <a:cs typeface="Arial" charset="0"/>
            </a:endParaRPr>
          </a:p>
          <a:p>
            <a:endParaRPr lang="nn-NO" altLang="sv-SE" sz="1400" smtClean="0">
              <a:solidFill>
                <a:schemeClr val="tx1"/>
              </a:solidFill>
              <a:latin typeface="Arial" charset="0"/>
              <a:cs typeface="Arial" charset="0"/>
            </a:endParaRPr>
          </a:p>
          <a:p>
            <a:r>
              <a:rPr lang="nn-NO" altLang="sv-SE" sz="2000" smtClean="0">
                <a:solidFill>
                  <a:schemeClr val="tx1"/>
                </a:solidFill>
                <a:latin typeface="Arial" charset="0"/>
                <a:cs typeface="Arial" charset="0"/>
              </a:rPr>
              <a:t>”Tid” 13.30. ”Nr” 7. ”Lag” B. ”Utv. min” 2. </a:t>
            </a:r>
            <a:r>
              <a:rPr lang="sv-SE" altLang="sv-SE" sz="2000" smtClean="0">
                <a:solidFill>
                  <a:schemeClr val="tx1"/>
                </a:solidFill>
                <a:latin typeface="Arial" charset="0"/>
                <a:cs typeface="Arial" charset="0"/>
              </a:rPr>
              <a:t>”Orsak” SLASH. En speciell förteckning över de olika utvisningskoderna som förs in under ”orsak” finns i regelboken. Ett lagstraff eller en ledarbestraffning skall inte bokföras på någon spelare, utan endast på laget. För att undvika missförstånd skrivs ”L” i kolumnen för nummer. </a:t>
            </a:r>
          </a:p>
          <a:p>
            <a:r>
              <a:rPr lang="sv-SE" altLang="sv-SE" sz="2000" smtClean="0">
                <a:solidFill>
                  <a:schemeClr val="tx1"/>
                </a:solidFill>
                <a:latin typeface="Arial" charset="0"/>
                <a:cs typeface="Arial" charset="0"/>
              </a:rPr>
              <a:t>I kolumnen ”Utv. min” antecknas de antal minuter som spelaren utvisas; 2, 5 eller 10 minuter. Game Misconduct protokollförs som 20 min medan Match Penalty protokollförs som 25 min, oavsett vad som återstår av matchen</a:t>
            </a:r>
          </a:p>
          <a:p>
            <a:endParaRPr lang="sv-SE" altLang="sv-SE" smtClean="0">
              <a:solidFill>
                <a:schemeClr val="tx1"/>
              </a:solidFill>
              <a:latin typeface="Arial" charset="0"/>
              <a:cs typeface="Arial" charset="0"/>
            </a:endParaRPr>
          </a:p>
          <a:p>
            <a:endParaRPr lang="sv-SE" altLang="sv-SE" smtClean="0">
              <a:solidFill>
                <a:schemeClr val="tx1"/>
              </a:solidFill>
              <a:latin typeface="Arial" charset="0"/>
              <a:cs typeface="Arial" charset="0"/>
            </a:endParaRPr>
          </a:p>
        </p:txBody>
      </p:sp>
      <p:graphicFrame>
        <p:nvGraphicFramePr>
          <p:cNvPr id="7" name="Tabell 6"/>
          <p:cNvGraphicFramePr>
            <a:graphicFrameLocks noGrp="1"/>
          </p:cNvGraphicFramePr>
          <p:nvPr/>
        </p:nvGraphicFramePr>
        <p:xfrm>
          <a:off x="2552700" y="2232025"/>
          <a:ext cx="5257800" cy="615950"/>
        </p:xfrm>
        <a:graphic>
          <a:graphicData uri="http://schemas.openxmlformats.org/drawingml/2006/table">
            <a:tbl>
              <a:tblPr firstRow="1" bandRow="1">
                <a:tableStyleId>{5C22544A-7EE6-4342-B048-85BDC9FD1C3A}</a:tableStyleId>
              </a:tblPr>
              <a:tblGrid>
                <a:gridCol w="701484"/>
                <a:gridCol w="539542"/>
                <a:gridCol w="567853"/>
                <a:gridCol w="967098"/>
                <a:gridCol w="671787"/>
                <a:gridCol w="905018"/>
                <a:gridCol w="905018"/>
              </a:tblGrid>
              <a:tr h="311308">
                <a:tc>
                  <a:txBody>
                    <a:bodyPr/>
                    <a:lstStyle/>
                    <a:p>
                      <a:r>
                        <a:rPr lang="nn-NO" sz="1400" b="1" dirty="0" smtClean="0">
                          <a:latin typeface="Arial" pitchFamily="34" charset="0"/>
                          <a:cs typeface="Arial" pitchFamily="34" charset="0"/>
                        </a:rPr>
                        <a:t>Tid </a:t>
                      </a:r>
                      <a:endParaRPr lang="sv-SE" sz="1400" dirty="0">
                        <a:latin typeface="Arial" pitchFamily="34" charset="0"/>
                        <a:cs typeface="Arial" pitchFamily="34" charset="0"/>
                      </a:endParaRPr>
                    </a:p>
                  </a:txBody>
                  <a:tcPr marT="45641" marB="45641"/>
                </a:tc>
                <a:tc>
                  <a:txBody>
                    <a:bodyPr/>
                    <a:lstStyle/>
                    <a:p>
                      <a:r>
                        <a:rPr lang="nn-NO" sz="1400" b="1" dirty="0" smtClean="0">
                          <a:latin typeface="Arial" pitchFamily="34" charset="0"/>
                          <a:cs typeface="Arial" pitchFamily="34" charset="0"/>
                        </a:rPr>
                        <a:t>Nr. </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Lag</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Resultat</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Pass</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Utv. min</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Orsak</a:t>
                      </a:r>
                      <a:endParaRPr lang="sv-SE" sz="1400" dirty="0">
                        <a:latin typeface="Arial" pitchFamily="34" charset="0"/>
                        <a:cs typeface="Arial" pitchFamily="34" charset="0"/>
                      </a:endParaRPr>
                    </a:p>
                  </a:txBody>
                  <a:tcPr marT="45641" marB="45641"/>
                </a:tc>
              </a:tr>
              <a:tr h="304642">
                <a:tc>
                  <a:txBody>
                    <a:bodyPr/>
                    <a:lstStyle/>
                    <a:p>
                      <a:r>
                        <a:rPr lang="sv-SE" sz="1400" dirty="0" smtClean="0">
                          <a:latin typeface="Arial" pitchFamily="34" charset="0"/>
                          <a:cs typeface="Arial" pitchFamily="34" charset="0"/>
                        </a:rPr>
                        <a:t>13.30</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7</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B</a:t>
                      </a:r>
                      <a:endParaRPr lang="sv-SE" sz="1400" dirty="0">
                        <a:latin typeface="Arial" pitchFamily="34" charset="0"/>
                        <a:cs typeface="Arial" pitchFamily="34" charset="0"/>
                      </a:endParaRPr>
                    </a:p>
                  </a:txBody>
                  <a:tcPr marT="45641" marB="45641"/>
                </a:tc>
                <a:tc>
                  <a:txBody>
                    <a:bodyPr/>
                    <a:lstStyle/>
                    <a:p>
                      <a:pPr algn="ctr"/>
                      <a:endParaRPr lang="sv-SE" sz="1400" dirty="0">
                        <a:latin typeface="Arial" pitchFamily="34" charset="0"/>
                        <a:cs typeface="Arial" pitchFamily="34" charset="0"/>
                      </a:endParaRPr>
                    </a:p>
                  </a:txBody>
                  <a:tcPr marT="45641" marB="45641"/>
                </a:tc>
                <a:tc>
                  <a:txBody>
                    <a:bodyPr/>
                    <a:lstStyle/>
                    <a:p>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2</a:t>
                      </a:r>
                      <a:endParaRPr lang="sv-SE" sz="1400" dirty="0">
                        <a:latin typeface="Arial" pitchFamily="34" charset="0"/>
                        <a:cs typeface="Arial" pitchFamily="34" charset="0"/>
                      </a:endParaRPr>
                    </a:p>
                  </a:txBody>
                  <a:tcPr marT="45641" marB="45641"/>
                </a:tc>
                <a:tc>
                  <a:txBody>
                    <a:bodyPr/>
                    <a:lstStyle/>
                    <a:p>
                      <a:r>
                        <a:rPr lang="sv-SE" sz="1400" dirty="0" smtClean="0">
                          <a:latin typeface="Arial" pitchFamily="34" charset="0"/>
                          <a:cs typeface="Arial" pitchFamily="34" charset="0"/>
                        </a:rPr>
                        <a:t>SLASH</a:t>
                      </a:r>
                      <a:endParaRPr lang="sv-SE" sz="1400" dirty="0">
                        <a:latin typeface="Arial" pitchFamily="34" charset="0"/>
                        <a:cs typeface="Arial" pitchFamily="34" charset="0"/>
                      </a:endParaRPr>
                    </a:p>
                  </a:txBody>
                  <a:tcPr marT="45641" marB="45641"/>
                </a:tc>
              </a:tr>
            </a:tbl>
          </a:graphicData>
        </a:graphic>
      </p:graphicFrame>
      <p:sp>
        <p:nvSpPr>
          <p:cNvPr id="8"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derrubrik 5"/>
          <p:cNvSpPr>
            <a:spLocks noGrp="1"/>
          </p:cNvSpPr>
          <p:nvPr>
            <p:ph type="subTitle" idx="1"/>
          </p:nvPr>
        </p:nvSpPr>
        <p:spPr bwMode="auto">
          <a:xfrm>
            <a:off x="685800" y="3241675"/>
            <a:ext cx="7753350" cy="231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Observera att olika utvisningar på samma spelare</a:t>
            </a:r>
          </a:p>
          <a:p>
            <a:r>
              <a:rPr lang="sv-SE" altLang="sv-SE" smtClean="0">
                <a:solidFill>
                  <a:schemeClr val="tx1"/>
                </a:solidFill>
                <a:latin typeface="Arial" charset="0"/>
                <a:cs typeface="Arial" charset="0"/>
              </a:rPr>
              <a:t>förs in på olika rader. Tiden 13.30 utvisas nr 7 i bortalaget 2 minuter för slashing och roughing.</a:t>
            </a:r>
          </a:p>
        </p:txBody>
      </p:sp>
      <p:graphicFrame>
        <p:nvGraphicFramePr>
          <p:cNvPr id="4" name="Tabell 3"/>
          <p:cNvGraphicFramePr>
            <a:graphicFrameLocks noGrp="1"/>
          </p:cNvGraphicFramePr>
          <p:nvPr/>
        </p:nvGraphicFramePr>
        <p:xfrm>
          <a:off x="863600" y="1722438"/>
          <a:ext cx="6934200" cy="1112837"/>
        </p:xfrm>
        <a:graphic>
          <a:graphicData uri="http://schemas.openxmlformats.org/drawingml/2006/table">
            <a:tbl>
              <a:tblPr firstRow="1" bandRow="1">
                <a:tableStyleId>{5C22544A-7EE6-4342-B048-85BDC9FD1C3A}</a:tableStyleId>
              </a:tblPr>
              <a:tblGrid>
                <a:gridCol w="990600"/>
                <a:gridCol w="990600"/>
                <a:gridCol w="990600"/>
                <a:gridCol w="990600"/>
                <a:gridCol w="990600"/>
                <a:gridCol w="990600"/>
                <a:gridCol w="990600"/>
              </a:tblGrid>
              <a:tr h="370946">
                <a:tc>
                  <a:txBody>
                    <a:bodyPr/>
                    <a:lstStyle/>
                    <a:p>
                      <a:r>
                        <a:rPr lang="sv-SE" sz="1800" dirty="0" smtClean="0"/>
                        <a:t>Tid</a:t>
                      </a:r>
                      <a:endParaRPr lang="sv-SE" sz="1800" dirty="0"/>
                    </a:p>
                  </a:txBody>
                  <a:tcPr marT="45733" marB="45733"/>
                </a:tc>
                <a:tc>
                  <a:txBody>
                    <a:bodyPr/>
                    <a:lstStyle/>
                    <a:p>
                      <a:r>
                        <a:rPr lang="sv-SE" sz="1800" dirty="0" smtClean="0"/>
                        <a:t>Nr.</a:t>
                      </a:r>
                      <a:endParaRPr lang="sv-SE" sz="1800" dirty="0"/>
                    </a:p>
                  </a:txBody>
                  <a:tcPr marT="45733" marB="45733"/>
                </a:tc>
                <a:tc>
                  <a:txBody>
                    <a:bodyPr/>
                    <a:lstStyle/>
                    <a:p>
                      <a:r>
                        <a:rPr lang="sv-SE" sz="1800" dirty="0" smtClean="0"/>
                        <a:t>Lag</a:t>
                      </a:r>
                      <a:endParaRPr lang="sv-SE" sz="1800" dirty="0"/>
                    </a:p>
                  </a:txBody>
                  <a:tcPr marT="45733" marB="45733"/>
                </a:tc>
                <a:tc>
                  <a:txBody>
                    <a:bodyPr/>
                    <a:lstStyle/>
                    <a:p>
                      <a:r>
                        <a:rPr lang="sv-SE" sz="1800" dirty="0" smtClean="0"/>
                        <a:t>resultat</a:t>
                      </a:r>
                      <a:endParaRPr lang="sv-SE" sz="1800" dirty="0"/>
                    </a:p>
                  </a:txBody>
                  <a:tcPr marT="45733" marB="45733"/>
                </a:tc>
                <a:tc>
                  <a:txBody>
                    <a:bodyPr/>
                    <a:lstStyle/>
                    <a:p>
                      <a:r>
                        <a:rPr lang="sv-SE" sz="1800" dirty="0" smtClean="0"/>
                        <a:t>Pass</a:t>
                      </a:r>
                      <a:endParaRPr lang="sv-SE" sz="1800" dirty="0"/>
                    </a:p>
                  </a:txBody>
                  <a:tcPr marT="45733" marB="45733"/>
                </a:tc>
                <a:tc>
                  <a:txBody>
                    <a:bodyPr/>
                    <a:lstStyle/>
                    <a:p>
                      <a:r>
                        <a:rPr lang="sv-SE" sz="1800" dirty="0" smtClean="0"/>
                        <a:t>Utv.</a:t>
                      </a:r>
                      <a:r>
                        <a:rPr lang="sv-SE" sz="1800" baseline="0" dirty="0" smtClean="0"/>
                        <a:t> min</a:t>
                      </a:r>
                      <a:endParaRPr lang="sv-SE" sz="1800" dirty="0"/>
                    </a:p>
                  </a:txBody>
                  <a:tcPr marT="45733" marB="45733"/>
                </a:tc>
                <a:tc>
                  <a:txBody>
                    <a:bodyPr/>
                    <a:lstStyle/>
                    <a:p>
                      <a:r>
                        <a:rPr lang="sv-SE" sz="1800" dirty="0" smtClean="0"/>
                        <a:t>Orsak</a:t>
                      </a:r>
                      <a:endParaRPr lang="sv-SE" sz="1800" dirty="0"/>
                    </a:p>
                  </a:txBody>
                  <a:tcPr marT="45733" marB="45733"/>
                </a:tc>
              </a:tr>
              <a:tr h="370946">
                <a:tc>
                  <a:txBody>
                    <a:bodyPr/>
                    <a:lstStyle/>
                    <a:p>
                      <a:r>
                        <a:rPr lang="sv-SE" sz="1800" dirty="0" smtClean="0"/>
                        <a:t>13.30</a:t>
                      </a:r>
                      <a:endParaRPr lang="sv-SE" sz="1800" dirty="0"/>
                    </a:p>
                  </a:txBody>
                  <a:tcPr marT="45733" marB="45733"/>
                </a:tc>
                <a:tc>
                  <a:txBody>
                    <a:bodyPr/>
                    <a:lstStyle/>
                    <a:p>
                      <a:r>
                        <a:rPr lang="sv-SE" sz="1800" dirty="0" smtClean="0"/>
                        <a:t>7</a:t>
                      </a:r>
                      <a:endParaRPr lang="sv-SE" sz="1800" dirty="0"/>
                    </a:p>
                  </a:txBody>
                  <a:tcPr marT="45733" marB="45733"/>
                </a:tc>
                <a:tc>
                  <a:txBody>
                    <a:bodyPr/>
                    <a:lstStyle/>
                    <a:p>
                      <a:r>
                        <a:rPr lang="sv-SE" sz="1800" dirty="0" smtClean="0"/>
                        <a:t>B</a:t>
                      </a:r>
                      <a:endParaRPr lang="sv-SE" sz="1800" dirty="0"/>
                    </a:p>
                  </a:txBody>
                  <a:tcPr marT="45733" marB="45733"/>
                </a:tc>
                <a:tc>
                  <a:txBody>
                    <a:bodyPr/>
                    <a:lstStyle/>
                    <a:p>
                      <a:endParaRPr lang="sv-SE" sz="1800" dirty="0"/>
                    </a:p>
                  </a:txBody>
                  <a:tcPr marT="45733" marB="45733"/>
                </a:tc>
                <a:tc>
                  <a:txBody>
                    <a:bodyPr/>
                    <a:lstStyle/>
                    <a:p>
                      <a:endParaRPr lang="sv-SE" sz="1800"/>
                    </a:p>
                  </a:txBody>
                  <a:tcPr marT="45733" marB="45733"/>
                </a:tc>
                <a:tc>
                  <a:txBody>
                    <a:bodyPr/>
                    <a:lstStyle/>
                    <a:p>
                      <a:r>
                        <a:rPr lang="sv-SE" sz="1800" dirty="0" smtClean="0"/>
                        <a:t>2</a:t>
                      </a:r>
                      <a:endParaRPr lang="sv-SE" sz="1800" dirty="0"/>
                    </a:p>
                  </a:txBody>
                  <a:tcPr marT="45733" marB="45733"/>
                </a:tc>
                <a:tc>
                  <a:txBody>
                    <a:bodyPr/>
                    <a:lstStyle/>
                    <a:p>
                      <a:r>
                        <a:rPr lang="sv-SE" sz="1800" dirty="0" smtClean="0"/>
                        <a:t>Slash</a:t>
                      </a:r>
                      <a:endParaRPr lang="sv-SE" sz="1800" dirty="0"/>
                    </a:p>
                  </a:txBody>
                  <a:tcPr marT="45733" marB="45733"/>
                </a:tc>
              </a:tr>
              <a:tr h="370946">
                <a:tc>
                  <a:txBody>
                    <a:bodyPr/>
                    <a:lstStyle/>
                    <a:p>
                      <a:r>
                        <a:rPr lang="sv-SE" sz="1800" dirty="0" smtClean="0"/>
                        <a:t>13.30</a:t>
                      </a:r>
                      <a:endParaRPr lang="sv-SE" sz="1800" dirty="0"/>
                    </a:p>
                  </a:txBody>
                  <a:tcPr marT="45733" marB="45733"/>
                </a:tc>
                <a:tc>
                  <a:txBody>
                    <a:bodyPr/>
                    <a:lstStyle/>
                    <a:p>
                      <a:r>
                        <a:rPr lang="sv-SE" sz="1800" dirty="0" smtClean="0"/>
                        <a:t>7</a:t>
                      </a:r>
                      <a:endParaRPr lang="sv-SE" sz="1800" dirty="0"/>
                    </a:p>
                  </a:txBody>
                  <a:tcPr marT="45733" marB="45733"/>
                </a:tc>
                <a:tc>
                  <a:txBody>
                    <a:bodyPr/>
                    <a:lstStyle/>
                    <a:p>
                      <a:r>
                        <a:rPr lang="sv-SE" sz="1800" dirty="0" smtClean="0"/>
                        <a:t>B</a:t>
                      </a:r>
                      <a:endParaRPr lang="sv-SE" sz="1800" dirty="0"/>
                    </a:p>
                  </a:txBody>
                  <a:tcPr marT="45733" marB="45733"/>
                </a:tc>
                <a:tc>
                  <a:txBody>
                    <a:bodyPr/>
                    <a:lstStyle/>
                    <a:p>
                      <a:endParaRPr lang="sv-SE" sz="1800"/>
                    </a:p>
                  </a:txBody>
                  <a:tcPr marT="45733" marB="45733"/>
                </a:tc>
                <a:tc>
                  <a:txBody>
                    <a:bodyPr/>
                    <a:lstStyle/>
                    <a:p>
                      <a:endParaRPr lang="sv-SE" sz="1800" dirty="0"/>
                    </a:p>
                  </a:txBody>
                  <a:tcPr marT="45733" marB="45733"/>
                </a:tc>
                <a:tc>
                  <a:txBody>
                    <a:bodyPr/>
                    <a:lstStyle/>
                    <a:p>
                      <a:r>
                        <a:rPr lang="sv-SE" sz="1800" dirty="0" smtClean="0"/>
                        <a:t>2</a:t>
                      </a:r>
                      <a:endParaRPr lang="sv-SE" sz="1800" dirty="0"/>
                    </a:p>
                  </a:txBody>
                  <a:tcPr marT="45733" marB="45733"/>
                </a:tc>
                <a:tc>
                  <a:txBody>
                    <a:bodyPr/>
                    <a:lstStyle/>
                    <a:p>
                      <a:r>
                        <a:rPr lang="sv-SE" sz="1800" dirty="0" err="1" smtClean="0"/>
                        <a:t>Rough</a:t>
                      </a:r>
                      <a:endParaRPr lang="sv-SE" sz="1800" dirty="0"/>
                    </a:p>
                  </a:txBody>
                  <a:tcPr marT="45733" marB="45733"/>
                </a:tc>
              </a:tr>
            </a:tbl>
          </a:graphicData>
        </a:graphic>
      </p:graphicFrame>
      <p:sp>
        <p:nvSpPr>
          <p:cNvPr id="7"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derrubrik 5"/>
          <p:cNvSpPr>
            <a:spLocks noGrp="1"/>
          </p:cNvSpPr>
          <p:nvPr>
            <p:ph type="subTitle" idx="1"/>
          </p:nvPr>
        </p:nvSpPr>
        <p:spPr bwMode="auto">
          <a:xfrm>
            <a:off x="685800" y="10414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Fler exempel finns att läsas om i det kompendium om matchfunktionärernas uppgifter. </a:t>
            </a:r>
          </a:p>
        </p:txBody>
      </p:sp>
      <p:sp>
        <p:nvSpPr>
          <p:cNvPr id="16387" name="textruta 2"/>
          <p:cNvSpPr txBox="1">
            <a:spLocks noChangeArrowheads="1"/>
          </p:cNvSpPr>
          <p:nvPr/>
        </p:nvSpPr>
        <p:spPr bwMode="auto">
          <a:xfrm>
            <a:off x="685800" y="5565775"/>
            <a:ext cx="504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a:hlinkClick r:id="rId2" action="ppaction://hlinksldjump"/>
              </a:rPr>
              <a:t>Tillbaka till menyn</a:t>
            </a:r>
            <a:endParaRPr lang="sv-SE" altLang="sv-SE" sz="240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sz="half" idx="1"/>
          </p:nvPr>
        </p:nvSpPr>
        <p:spPr bwMode="auto">
          <a:xfrm>
            <a:off x="685800" y="1817688"/>
            <a:ext cx="7543800"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smtClean="0">
                <a:latin typeface="Arial" charset="0"/>
                <a:cs typeface="Arial" charset="0"/>
              </a:rPr>
              <a:t>Det är matchtidtagaren som tar den officiella matchtiden.</a:t>
            </a:r>
          </a:p>
          <a:p>
            <a:r>
              <a:rPr lang="sv-SE" altLang="sv-SE" sz="2200" smtClean="0">
                <a:latin typeface="Arial" charset="0"/>
                <a:cs typeface="Arial" charset="0"/>
              </a:rPr>
              <a:t>Matchtidtagaren ska anteckna tiden för varje periods början och slut och alla andra aktuella tider under matchen. </a:t>
            </a:r>
          </a:p>
          <a:p>
            <a:r>
              <a:rPr lang="sv-SE" altLang="sv-SE" sz="2200" smtClean="0">
                <a:latin typeface="Arial" charset="0"/>
                <a:cs typeface="Arial" charset="0"/>
              </a:rPr>
              <a:t>Tiden räknas från det att pucken släpps till dess domaren eller linjemännen blåser av spelet eller periodtiden tar slut.</a:t>
            </a:r>
          </a:p>
          <a:p>
            <a:pPr>
              <a:buFont typeface="Arial" charset="0"/>
              <a:buNone/>
            </a:pPr>
            <a:endParaRPr lang="sv-SE" altLang="sv-SE" sz="2200" smtClean="0">
              <a:latin typeface="Arial" charset="0"/>
              <a:cs typeface="Arial" charset="0"/>
            </a:endParaRPr>
          </a:p>
          <a:p>
            <a:pPr>
              <a:buFont typeface="Arial" charset="0"/>
              <a:buNone/>
            </a:pPr>
            <a:endParaRPr lang="sv-SE" altLang="sv-SE" sz="2200" smtClean="0">
              <a:latin typeface="Arial" charset="0"/>
              <a:cs typeface="Arial" charset="0"/>
            </a:endParaRPr>
          </a:p>
          <a:p>
            <a:pPr>
              <a:buFont typeface="Arial" charset="0"/>
              <a:buNone/>
            </a:pPr>
            <a:r>
              <a:rPr lang="sv-SE" altLang="sv-SE" sz="2200" smtClean="0">
                <a:latin typeface="Arial" charset="0"/>
                <a:cs typeface="Arial" charset="0"/>
              </a:rPr>
              <a:t> </a:t>
            </a:r>
          </a:p>
          <a:p>
            <a:pPr>
              <a:buFont typeface="Arial" charset="0"/>
              <a:buNone/>
            </a:pPr>
            <a:r>
              <a:rPr lang="sv-SE" altLang="sv-SE" sz="2200" smtClean="0">
                <a:latin typeface="Arial" charset="0"/>
                <a:cs typeface="Arial" charset="0"/>
              </a:rPr>
              <a:t>	</a:t>
            </a:r>
            <a:endParaRPr lang="sv-SE" altLang="sv-SE" sz="2200" smtClean="0">
              <a:latin typeface="Arial Bold" charset="0"/>
            </a:endParaRPr>
          </a:p>
        </p:txBody>
      </p:sp>
      <p:sp>
        <p:nvSpPr>
          <p:cNvPr id="17411" name="textruta 4"/>
          <p:cNvSpPr txBox="1">
            <a:spLocks noChangeArrowheads="1"/>
          </p:cNvSpPr>
          <p:nvPr/>
        </p:nvSpPr>
        <p:spPr bwMode="auto">
          <a:xfrm>
            <a:off x="0" y="6619875"/>
            <a:ext cx="1776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Matchtidtagare</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rubrik 5"/>
          <p:cNvSpPr>
            <a:spLocks noGrp="1"/>
          </p:cNvSpPr>
          <p:nvPr>
            <p:ph type="subTitle" idx="1"/>
          </p:nvPr>
        </p:nvSpPr>
        <p:spPr bwMode="auto">
          <a:xfrm>
            <a:off x="685800" y="1817688"/>
            <a:ext cx="7772400" cy="175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Före varje periods början ska domaren och matchtidtagaren ta ögonkontakt, så att båda är överens om att spelet kan börja.  </a:t>
            </a:r>
          </a:p>
          <a:p>
            <a:pPr marL="342900" indent="-342900">
              <a:buFont typeface="Arial" pitchFamily="34" charset="0"/>
              <a:buChar char="•"/>
              <a:defRPr/>
            </a:pPr>
            <a:endParaRPr lang="sv-SE" dirty="0" smtClean="0">
              <a:solidFill>
                <a:schemeClr val="tx1"/>
              </a:solidFill>
              <a:latin typeface="Arial" pitchFamily="34" charset="0"/>
              <a:ea typeface="ＭＳ Ｐゴシック" pitchFamily="34" charset="-128"/>
              <a:cs typeface="Arial" pitchFamily="34" charset="0"/>
            </a:endParaRP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Matchtidtagaren ska också signalera genom en automatisk siren när en spelperiod, förlängningsperiod eller matchen är slut. </a:t>
            </a:r>
            <a:endParaRPr lang="sv-SE" dirty="0" smtClean="0">
              <a:solidFill>
                <a:schemeClr val="tx1"/>
              </a:solidFill>
              <a:latin typeface="Arial Bold" charset="0"/>
              <a:ea typeface="ＭＳ Ｐゴシック" pitchFamily="34" charset="-128"/>
              <a:cs typeface="Arial" pitchFamily="34" charset="0"/>
            </a:endParaRPr>
          </a:p>
          <a:p>
            <a:pPr>
              <a:buFont typeface="Arial" pitchFamily="34" charset="0"/>
              <a:buNone/>
              <a:defRPr/>
            </a:pPr>
            <a:endParaRPr lang="sv-SE" dirty="0" smtClean="0">
              <a:solidFill>
                <a:schemeClr val="tx1"/>
              </a:solidFill>
              <a:latin typeface="Arial" pitchFamily="34" charset="0"/>
              <a:ea typeface="ＭＳ Ｐゴシック" pitchFamily="34" charset="-128"/>
              <a:cs typeface="Arial" pitchFamily="34" charset="0"/>
            </a:endParaRPr>
          </a:p>
        </p:txBody>
      </p:sp>
      <p:sp>
        <p:nvSpPr>
          <p:cNvPr id="18435" name="textruta 4"/>
          <p:cNvSpPr txBox="1">
            <a:spLocks noChangeArrowheads="1"/>
          </p:cNvSpPr>
          <p:nvPr/>
        </p:nvSpPr>
        <p:spPr bwMode="auto">
          <a:xfrm>
            <a:off x="0" y="6619875"/>
            <a:ext cx="1776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7"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Matchtidtagare</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sz="half" idx="1"/>
          </p:nvPr>
        </p:nvSpPr>
        <p:spPr bwMode="auto">
          <a:xfrm>
            <a:off x="685800" y="1606550"/>
            <a:ext cx="80010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200" smtClean="0">
                <a:latin typeface="Arial" charset="0"/>
                <a:cs typeface="Arial" charset="0"/>
              </a:rPr>
              <a:t>Matchtidtagaren skall också via speakern meddela då det återstår en minut av den första och andra perioden samt då det återstår två minuter av matchen eller tredje perionden.</a:t>
            </a:r>
          </a:p>
          <a:p>
            <a:endParaRPr lang="sv-SE" altLang="sv-SE" sz="2200" smtClean="0">
              <a:latin typeface="Arial" charset="0"/>
              <a:cs typeface="Arial" charset="0"/>
            </a:endParaRPr>
          </a:p>
          <a:p>
            <a:r>
              <a:rPr lang="sv-SE" altLang="sv-SE" sz="2200" smtClean="0">
                <a:latin typeface="Arial" charset="0"/>
                <a:cs typeface="Arial" charset="0"/>
              </a:rPr>
              <a:t>Då domaren meddelar att ett lag begärt ”timeout” är det matchtidtagaren som tar tid på den.</a:t>
            </a:r>
          </a:p>
          <a:p>
            <a:endParaRPr lang="sv-SE" altLang="sv-SE" sz="2200" smtClean="0">
              <a:latin typeface="Arial" charset="0"/>
              <a:cs typeface="Arial" charset="0"/>
            </a:endParaRPr>
          </a:p>
          <a:p>
            <a:r>
              <a:rPr lang="sv-SE" altLang="sv-SE" sz="2200" smtClean="0">
                <a:latin typeface="Arial" charset="0"/>
                <a:cs typeface="Arial" charset="0"/>
              </a:rPr>
              <a:t>En ”time-out” är 30 sekunder, och får begäras av varje lag en gång per match. Båda lagen får begära time-out i samma spelstopp. </a:t>
            </a:r>
          </a:p>
          <a:p>
            <a:pPr>
              <a:buFont typeface="Arial" charset="0"/>
              <a:buNone/>
            </a:pPr>
            <a:r>
              <a:rPr lang="sv-SE" altLang="sv-SE" sz="2200" smtClean="0">
                <a:latin typeface="Arial" charset="0"/>
                <a:cs typeface="Arial" charset="0"/>
              </a:rPr>
              <a:t>	</a:t>
            </a:r>
            <a:endParaRPr lang="sv-SE" altLang="sv-SE" sz="2200" smtClean="0">
              <a:latin typeface="Arial Bold" charset="0"/>
            </a:endParaRPr>
          </a:p>
          <a:p>
            <a:pPr>
              <a:buFont typeface="Arial" charset="0"/>
              <a:buNone/>
            </a:pPr>
            <a:endParaRPr lang="sv-SE" altLang="sv-SE" sz="2200" smtClean="0">
              <a:latin typeface="Arial Bold" charset="0"/>
            </a:endParaRPr>
          </a:p>
        </p:txBody>
      </p:sp>
      <p:sp>
        <p:nvSpPr>
          <p:cNvPr id="19459" name="textruta 4"/>
          <p:cNvSpPr txBox="1">
            <a:spLocks noChangeArrowheads="1"/>
          </p:cNvSpPr>
          <p:nvPr/>
        </p:nvSpPr>
        <p:spPr bwMode="auto">
          <a:xfrm>
            <a:off x="0" y="6619875"/>
            <a:ext cx="1776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Matchtidtagare</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sz="half" idx="1"/>
          </p:nvPr>
        </p:nvSpPr>
        <p:spPr bwMode="auto">
          <a:xfrm>
            <a:off x="457200" y="1570038"/>
            <a:ext cx="7772400" cy="4308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Char char="•"/>
              <a:defRPr/>
            </a:pPr>
            <a:r>
              <a:rPr lang="sv-SE" sz="2200" dirty="0" smtClean="0">
                <a:latin typeface="Arial" pitchFamily="34" charset="0"/>
                <a:ea typeface="ＭＳ Ｐゴシック" pitchFamily="34" charset="-128"/>
                <a:cs typeface="Arial" pitchFamily="34" charset="0"/>
              </a:rPr>
              <a:t>I de 15 eller 18 minuter långa periodpauserna underlättar det för de båda lagen och domarna om den aktuella paustiden visas på matchuret. Serieadministratören kan besluta om annan längd på periodpausen. </a:t>
            </a:r>
            <a:r>
              <a:rPr lang="sv-SE" sz="2200" dirty="0" smtClean="0">
                <a:latin typeface="Arial Bold" charset="0"/>
                <a:ea typeface="ＭＳ Ｐゴシック" pitchFamily="34" charset="-128"/>
              </a:rPr>
              <a:t>	</a:t>
            </a:r>
          </a:p>
          <a:p>
            <a:pPr marL="0" indent="0">
              <a:buFont typeface="Arial" pitchFamily="34" charset="0"/>
              <a:buNone/>
              <a:defRPr/>
            </a:pPr>
            <a:endParaRPr lang="sv-SE" sz="2200" dirty="0" smtClean="0">
              <a:latin typeface="Arial" pitchFamily="34" charset="0"/>
              <a:ea typeface="ＭＳ Ｐゴシック" pitchFamily="34" charset="-128"/>
              <a:cs typeface="Arial" pitchFamily="34" charset="0"/>
            </a:endParaRPr>
          </a:p>
          <a:p>
            <a:pPr>
              <a:buFont typeface="Arial" pitchFamily="34" charset="0"/>
              <a:buChar char="•"/>
              <a:defRPr/>
            </a:pPr>
            <a:r>
              <a:rPr lang="sv-SE" sz="2200" dirty="0" smtClean="0">
                <a:latin typeface="Arial" pitchFamily="34" charset="0"/>
                <a:ea typeface="ＭＳ Ｐゴシック" pitchFamily="34" charset="-128"/>
                <a:cs typeface="Arial" pitchFamily="34" charset="0"/>
              </a:rPr>
              <a:t>Varje gång matchuret startas är det viktigt att som matchtidtagare förvissar Dig om att matchuret verkligen startat. Mycket viktigt att komma ihåg är att matchtiden inte skall gå vid utförandet av ett straffslag. </a:t>
            </a:r>
          </a:p>
          <a:p>
            <a:pPr marL="0" indent="0">
              <a:buFont typeface="Arial" pitchFamily="34" charset="0"/>
              <a:buNone/>
              <a:defRPr/>
            </a:pPr>
            <a:endParaRPr lang="sv-SE" sz="2200" dirty="0" smtClean="0">
              <a:latin typeface="Arial" pitchFamily="34" charset="0"/>
              <a:ea typeface="ＭＳ Ｐゴシック" pitchFamily="34" charset="-128"/>
              <a:cs typeface="Arial" pitchFamily="34" charset="0"/>
            </a:endParaRPr>
          </a:p>
          <a:p>
            <a:pPr>
              <a:buFont typeface="Arial" pitchFamily="34" charset="0"/>
              <a:buChar char="•"/>
              <a:defRPr/>
            </a:pPr>
            <a:r>
              <a:rPr lang="sv-SE" sz="2200" dirty="0" smtClean="0">
                <a:latin typeface="Arial" pitchFamily="34" charset="0"/>
                <a:ea typeface="ＭＳ Ｐゴシック" pitchFamily="34" charset="-128"/>
                <a:cs typeface="Arial" pitchFamily="34" charset="0"/>
              </a:rPr>
              <a:t>Ett </a:t>
            </a:r>
            <a:r>
              <a:rPr lang="sv-SE" sz="2200" dirty="0" err="1" smtClean="0">
                <a:latin typeface="Arial" pitchFamily="34" charset="0"/>
                <a:ea typeface="ＭＳ Ｐゴシック" pitchFamily="34" charset="-128"/>
                <a:cs typeface="Arial" pitchFamily="34" charset="0"/>
              </a:rPr>
              <a:t>reservur</a:t>
            </a:r>
            <a:r>
              <a:rPr lang="sv-SE" sz="2200" dirty="0" smtClean="0">
                <a:latin typeface="Arial" pitchFamily="34" charset="0"/>
                <a:ea typeface="ＭＳ Ｐゴシック" pitchFamily="34" charset="-128"/>
                <a:cs typeface="Arial" pitchFamily="34" charset="0"/>
              </a:rPr>
              <a:t> skall finnas till hands om matchuret av någon anledning slutar att fungera.</a:t>
            </a:r>
          </a:p>
          <a:p>
            <a:pPr>
              <a:buFont typeface="Arial" pitchFamily="34" charset="0"/>
              <a:buNone/>
              <a:defRPr/>
            </a:pPr>
            <a:endParaRPr lang="sv-SE" sz="2200" dirty="0" smtClean="0">
              <a:latin typeface="Arial Bold" charset="0"/>
              <a:ea typeface="ＭＳ Ｐゴシック" pitchFamily="34" charset="-128"/>
            </a:endParaRPr>
          </a:p>
        </p:txBody>
      </p:sp>
      <p:sp>
        <p:nvSpPr>
          <p:cNvPr id="20483" name="textruta 4"/>
          <p:cNvSpPr txBox="1">
            <a:spLocks noChangeArrowheads="1"/>
          </p:cNvSpPr>
          <p:nvPr/>
        </p:nvSpPr>
        <p:spPr bwMode="auto">
          <a:xfrm>
            <a:off x="0" y="6619875"/>
            <a:ext cx="17764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Matchtidtagare</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sz="half" idx="1"/>
          </p:nvPr>
        </p:nvSpPr>
        <p:spPr bwMode="auto">
          <a:xfrm>
            <a:off x="685800" y="1398588"/>
            <a:ext cx="7543800" cy="54594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defRPr/>
            </a:pPr>
            <a:r>
              <a:rPr lang="sv-SE" sz="2200" b="1" dirty="0" smtClean="0">
                <a:latin typeface="Arial" pitchFamily="34" charset="0"/>
                <a:ea typeface="ＭＳ Ｐゴシック" pitchFamily="34" charset="-128"/>
                <a:cs typeface="Arial" pitchFamily="34" charset="0"/>
              </a:rPr>
              <a:t>BEMANNING I MATCHFUNKTIONÄRSBÅSET </a:t>
            </a:r>
            <a:r>
              <a:rPr lang="sv-SE" sz="2200" dirty="0" smtClean="0">
                <a:latin typeface="Arial" pitchFamily="34" charset="0"/>
                <a:ea typeface="ＭＳ Ｐゴシック" pitchFamily="34" charset="-128"/>
                <a:cs typeface="Arial" pitchFamily="34" charset="0"/>
              </a:rPr>
              <a:t>Enligt regelboken skall ett </a:t>
            </a:r>
            <a:r>
              <a:rPr lang="sv-SE" sz="2200" dirty="0" err="1" smtClean="0">
                <a:latin typeface="Arial" pitchFamily="34" charset="0"/>
                <a:ea typeface="ＭＳ Ｐゴシック" pitchFamily="34" charset="-128"/>
                <a:cs typeface="Arial" pitchFamily="34" charset="0"/>
              </a:rPr>
              <a:t>matchfunktionärsbås</a:t>
            </a:r>
            <a:r>
              <a:rPr lang="sv-SE" sz="2200" dirty="0" smtClean="0">
                <a:latin typeface="Arial" pitchFamily="34" charset="0"/>
                <a:ea typeface="ＭＳ Ｐゴシック" pitchFamily="34" charset="-128"/>
                <a:cs typeface="Arial" pitchFamily="34" charset="0"/>
              </a:rPr>
              <a:t> ha följande bemanning: </a:t>
            </a:r>
          </a:p>
          <a:p>
            <a:pPr lvl="1">
              <a:buFont typeface="Arial" pitchFamily="34" charset="0"/>
              <a:buChar char="–"/>
              <a:defRPr/>
            </a:pPr>
            <a:r>
              <a:rPr lang="sv-SE" sz="1800" b="1" dirty="0" smtClean="0">
                <a:latin typeface="Arial" pitchFamily="34" charset="0"/>
                <a:ea typeface="ＭＳ Ｐゴシック" pitchFamily="34" charset="-128"/>
                <a:cs typeface="Arial" pitchFamily="34" charset="0"/>
              </a:rPr>
              <a:t>Protokollförare</a:t>
            </a:r>
          </a:p>
          <a:p>
            <a:pPr lvl="1">
              <a:buFont typeface="Arial" pitchFamily="34" charset="0"/>
              <a:buChar char="–"/>
              <a:defRPr/>
            </a:pPr>
            <a:r>
              <a:rPr lang="sv-SE" sz="1800" b="1" dirty="0" smtClean="0">
                <a:latin typeface="Arial" pitchFamily="34" charset="0"/>
                <a:ea typeface="ＭＳ Ｐゴシック" pitchFamily="34" charset="-128"/>
                <a:cs typeface="Arial" pitchFamily="34" charset="0"/>
              </a:rPr>
              <a:t>Speaker</a:t>
            </a:r>
          </a:p>
          <a:p>
            <a:pPr lvl="1">
              <a:buFont typeface="Arial" pitchFamily="34" charset="0"/>
              <a:buChar char="–"/>
              <a:defRPr/>
            </a:pPr>
            <a:r>
              <a:rPr lang="sv-SE" sz="1800" b="1" dirty="0" smtClean="0">
                <a:latin typeface="Arial" pitchFamily="34" charset="0"/>
                <a:ea typeface="ＭＳ Ｐゴシック" pitchFamily="34" charset="-128"/>
                <a:cs typeface="Arial" pitchFamily="34" charset="0"/>
              </a:rPr>
              <a:t>Matchtidtagare</a:t>
            </a:r>
          </a:p>
          <a:p>
            <a:pPr lvl="1">
              <a:buFont typeface="Arial" pitchFamily="34" charset="0"/>
              <a:buChar char="–"/>
              <a:defRPr/>
            </a:pPr>
            <a:r>
              <a:rPr lang="sv-SE" sz="1800" b="1" dirty="0" smtClean="0">
                <a:latin typeface="Arial" pitchFamily="34" charset="0"/>
                <a:ea typeface="ＭＳ Ｐゴシック" pitchFamily="34" charset="-128"/>
                <a:cs typeface="Arial" pitchFamily="34" charset="0"/>
              </a:rPr>
              <a:t>Två Strafftidtagare </a:t>
            </a:r>
          </a:p>
          <a:p>
            <a:pPr>
              <a:buFont typeface="Arial" pitchFamily="34" charset="0"/>
              <a:buNone/>
              <a:defRPr/>
            </a:pPr>
            <a:r>
              <a:rPr lang="sv-SE" sz="2200" b="1" dirty="0" smtClean="0">
                <a:latin typeface="Arial" pitchFamily="34" charset="0"/>
                <a:ea typeface="ＭＳ Ｐゴシック" pitchFamily="34" charset="-128"/>
                <a:cs typeface="Arial" pitchFamily="34" charset="0"/>
              </a:rPr>
              <a:t>Tillägg i förbundsserier:</a:t>
            </a:r>
          </a:p>
          <a:p>
            <a:pPr>
              <a:buFont typeface="Arial" pitchFamily="34" charset="0"/>
              <a:buNone/>
              <a:defRPr/>
            </a:pPr>
            <a:r>
              <a:rPr lang="sv-SE" sz="2200" dirty="0" smtClean="0">
                <a:latin typeface="Arial" pitchFamily="34" charset="0"/>
                <a:ea typeface="ＭＳ Ｐゴシック" pitchFamily="34" charset="-128"/>
                <a:cs typeface="Arial" pitchFamily="34" charset="0"/>
              </a:rPr>
              <a:t>I förbundsserier skall det även finnas bemanning</a:t>
            </a:r>
          </a:p>
          <a:p>
            <a:pPr>
              <a:buFont typeface="Arial" pitchFamily="34" charset="0"/>
              <a:buNone/>
              <a:defRPr/>
            </a:pPr>
            <a:r>
              <a:rPr lang="sv-SE" sz="2200" dirty="0" smtClean="0">
                <a:latin typeface="Arial" pitchFamily="34" charset="0"/>
                <a:ea typeface="ＭＳ Ｐゴシック" pitchFamily="34" charset="-128"/>
                <a:cs typeface="Arial" pitchFamily="34" charset="0"/>
              </a:rPr>
              <a:t>som ansvarar för:</a:t>
            </a:r>
            <a:br>
              <a:rPr lang="sv-SE" sz="2200" dirty="0" smtClean="0">
                <a:latin typeface="Arial" pitchFamily="34" charset="0"/>
                <a:ea typeface="ＭＳ Ｐゴシック" pitchFamily="34" charset="-128"/>
                <a:cs typeface="Arial" pitchFamily="34" charset="0"/>
              </a:rPr>
            </a:br>
            <a:r>
              <a:rPr lang="sv-SE" sz="2200" dirty="0" smtClean="0">
                <a:latin typeface="Arial" pitchFamily="34" charset="0"/>
                <a:ea typeface="ＭＳ Ｐゴシック" pitchFamily="34" charset="-128"/>
                <a:cs typeface="Arial" pitchFamily="34" charset="0"/>
              </a:rPr>
              <a:t>• </a:t>
            </a:r>
            <a:r>
              <a:rPr lang="sv-SE" sz="2200" b="1" dirty="0" smtClean="0">
                <a:latin typeface="Arial" pitchFamily="34" charset="0"/>
                <a:ea typeface="ＭＳ Ｐゴシック" pitchFamily="34" charset="-128"/>
                <a:cs typeface="Arial" pitchFamily="34" charset="0"/>
              </a:rPr>
              <a:t>Plus-minus statistiken</a:t>
            </a:r>
          </a:p>
          <a:p>
            <a:pPr marL="0" indent="0">
              <a:buFont typeface="Arial" pitchFamily="34" charset="0"/>
              <a:buNone/>
              <a:defRPr/>
            </a:pPr>
            <a:r>
              <a:rPr lang="sv-SE" sz="2200" dirty="0" smtClean="0">
                <a:latin typeface="Arial" pitchFamily="34" charset="0"/>
                <a:ea typeface="ＭＳ Ｐゴシック" pitchFamily="34" charset="-128"/>
                <a:cs typeface="Arial" pitchFamily="34" charset="0"/>
              </a:rPr>
              <a:t>Vad dessa olika befattningar innebär beskrivs under Följande presentation.</a:t>
            </a:r>
          </a:p>
        </p:txBody>
      </p:sp>
      <p:sp>
        <p:nvSpPr>
          <p:cNvPr id="307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Matchfunktionärer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074">
                                            <p:txEl>
                                              <p:pRg st="2" end="2"/>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074">
                                            <p:txEl>
                                              <p:pRg st="3" end="3"/>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74">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74">
                                            <p:txEl>
                                              <p:pRg st="7" end="7"/>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Underrubrik 5"/>
          <p:cNvSpPr>
            <a:spLocks noGrp="1"/>
          </p:cNvSpPr>
          <p:nvPr>
            <p:ph type="subTitle" idx="1"/>
          </p:nvPr>
        </p:nvSpPr>
        <p:spPr bwMode="auto">
          <a:xfrm>
            <a:off x="685800" y="10414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Fler exempel finns att läsas om i det kompendium om matchfunktionärernas uppgifter. </a:t>
            </a:r>
          </a:p>
        </p:txBody>
      </p:sp>
      <p:sp>
        <p:nvSpPr>
          <p:cNvPr id="21507" name="textruta 2"/>
          <p:cNvSpPr txBox="1">
            <a:spLocks noChangeArrowheads="1"/>
          </p:cNvSpPr>
          <p:nvPr/>
        </p:nvSpPr>
        <p:spPr bwMode="auto">
          <a:xfrm>
            <a:off x="685800" y="5565775"/>
            <a:ext cx="504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a:hlinkClick r:id="rId2" action="ppaction://hlinksldjump"/>
              </a:rPr>
              <a:t>Tillbaka till menyn</a:t>
            </a:r>
            <a:endParaRPr lang="sv-SE" altLang="sv-SE" sz="240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sz="half" idx="1"/>
          </p:nvPr>
        </p:nvSpPr>
        <p:spPr bwMode="auto">
          <a:xfrm>
            <a:off x="685800" y="1427163"/>
            <a:ext cx="8058150" cy="4475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a:buFont typeface="Arial" pitchFamily="34" charset="0"/>
              <a:buNone/>
              <a:defRPr/>
            </a:pPr>
            <a:r>
              <a:rPr lang="sv-SE" sz="2200" dirty="0" smtClean="0">
                <a:latin typeface="Arial" pitchFamily="34" charset="0"/>
                <a:ea typeface="ＭＳ Ｐゴシック" pitchFamily="34" charset="-128"/>
                <a:cs typeface="Arial" pitchFamily="34" charset="0"/>
              </a:rPr>
              <a:t>Det är speakerns uppgift att på ett korrekt och neutralt sätt meddela domarens och linjemännens domslut. Det är viktigt att Du som speaker sitter bredvid protokollföraren, så att ni kan hålla god kontakt. </a:t>
            </a:r>
          </a:p>
          <a:p>
            <a:pPr>
              <a:buFont typeface="Arial" pitchFamily="34" charset="0"/>
              <a:buNone/>
              <a:defRPr/>
            </a:pPr>
            <a:endParaRPr lang="sv-SE" sz="2200" b="1" dirty="0" smtClean="0">
              <a:latin typeface="Arial" pitchFamily="34" charset="0"/>
              <a:ea typeface="ＭＳ Ｐゴシック" pitchFamily="34" charset="-128"/>
              <a:cs typeface="Arial" pitchFamily="34" charset="0"/>
            </a:endParaRPr>
          </a:p>
          <a:p>
            <a:pPr>
              <a:buFont typeface="Arial" pitchFamily="34" charset="0"/>
              <a:buNone/>
              <a:defRPr/>
            </a:pPr>
            <a:r>
              <a:rPr lang="sv-SE" sz="2200" b="1" dirty="0" smtClean="0">
                <a:latin typeface="Arial" pitchFamily="34" charset="0"/>
                <a:ea typeface="ＭＳ Ｐゴシック" pitchFamily="34" charset="-128"/>
                <a:cs typeface="Arial" pitchFamily="34" charset="0"/>
              </a:rPr>
              <a:t>Före match:</a:t>
            </a:r>
          </a:p>
          <a:p>
            <a:pPr>
              <a:buFont typeface="Arial" pitchFamily="34" charset="0"/>
              <a:buChar char="•"/>
              <a:defRPr/>
            </a:pPr>
            <a:r>
              <a:rPr lang="sv-SE" sz="2200" dirty="0" smtClean="0">
                <a:latin typeface="Arial" pitchFamily="34" charset="0"/>
                <a:ea typeface="ＭＳ Ｐゴシック" pitchFamily="34" charset="-128"/>
                <a:cs typeface="Arial" pitchFamily="34" charset="0"/>
              </a:rPr>
              <a:t>Hälsa publik, gästande lag och matchfunktionärer välkomna.</a:t>
            </a:r>
          </a:p>
          <a:p>
            <a:pPr>
              <a:buFont typeface="Arial" pitchFamily="34" charset="0"/>
              <a:buChar char="•"/>
              <a:defRPr/>
            </a:pPr>
            <a:r>
              <a:rPr lang="sv-SE" sz="2200" dirty="0" smtClean="0">
                <a:latin typeface="Arial" pitchFamily="34" charset="0"/>
                <a:ea typeface="ＭＳ Ｐゴシック" pitchFamily="34" charset="-128"/>
                <a:cs typeface="Arial" pitchFamily="34" charset="0"/>
              </a:rPr>
              <a:t>Presentera de båda lagens laguppställningar med nummer och namn. Gästande lagets laguppställning presenteras alltid först. </a:t>
            </a:r>
          </a:p>
          <a:p>
            <a:pPr>
              <a:buFont typeface="Arial" pitchFamily="34" charset="0"/>
              <a:buChar char="•"/>
              <a:defRPr/>
            </a:pPr>
            <a:r>
              <a:rPr lang="sv-SE" sz="2200" dirty="0" smtClean="0">
                <a:latin typeface="Arial" pitchFamily="34" charset="0"/>
                <a:ea typeface="ＭＳ Ｐゴシック" pitchFamily="34" charset="-128"/>
                <a:cs typeface="Arial" pitchFamily="34" charset="0"/>
              </a:rPr>
              <a:t>Presentera domarna med namn och hemort</a:t>
            </a:r>
          </a:p>
        </p:txBody>
      </p:sp>
      <p:sp>
        <p:nvSpPr>
          <p:cNvPr id="22531"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sz="half" idx="1"/>
          </p:nvPr>
        </p:nvSpPr>
        <p:spPr bwMode="auto">
          <a:xfrm>
            <a:off x="685800" y="1817688"/>
            <a:ext cx="7543800"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sv-SE" altLang="sv-SE" sz="2200" b="1" smtClean="0">
                <a:latin typeface="Arial" charset="0"/>
                <a:cs typeface="Arial" charset="0"/>
              </a:rPr>
              <a:t>Under match: </a:t>
            </a:r>
          </a:p>
          <a:p>
            <a:pPr>
              <a:buFont typeface="Arial" charset="0"/>
              <a:buNone/>
            </a:pPr>
            <a:r>
              <a:rPr lang="sv-SE" altLang="sv-SE" sz="2200" b="1" smtClean="0">
                <a:latin typeface="Arial" charset="0"/>
                <a:cs typeface="Arial" charset="0"/>
              </a:rPr>
              <a:t>		</a:t>
            </a:r>
          </a:p>
          <a:p>
            <a:r>
              <a:rPr lang="sv-SE" altLang="sv-SE" sz="2200" smtClean="0">
                <a:latin typeface="Arial" charset="0"/>
                <a:cs typeface="Arial" charset="0"/>
              </a:rPr>
              <a:t>Meddela anledningen till domarens och linjemännens avblåsningar. Fullt synliga och lättförståeliga händelser, som exempelvis blockering och puck över sarg, ska inte meddelas. 	</a:t>
            </a:r>
          </a:p>
          <a:p>
            <a:r>
              <a:rPr lang="sv-SE" altLang="sv-SE" sz="2200" smtClean="0">
                <a:latin typeface="Arial" charset="0"/>
                <a:cs typeface="Arial" charset="0"/>
              </a:rPr>
              <a:t>Informera om gjorda mål, målskytt, passningsläggare och tiden för målet. </a:t>
            </a:r>
          </a:p>
          <a:p>
            <a:pPr>
              <a:buFont typeface="Arial" charset="0"/>
              <a:buNone/>
            </a:pPr>
            <a:endParaRPr lang="sv-SE" altLang="sv-SE" sz="2200" smtClean="0">
              <a:latin typeface="Arial" charset="0"/>
              <a:cs typeface="Arial" charset="0"/>
            </a:endParaRPr>
          </a:p>
          <a:p>
            <a:pPr>
              <a:buFont typeface="Arial" charset="0"/>
              <a:buNone/>
            </a:pPr>
            <a:endParaRPr lang="sv-SE" altLang="sv-SE" sz="2200" smtClean="0">
              <a:latin typeface="Arial Bold" charset="0"/>
            </a:endParaRPr>
          </a:p>
          <a:p>
            <a:pPr>
              <a:buFont typeface="Arial" charset="0"/>
              <a:buNone/>
            </a:pPr>
            <a:endParaRPr lang="sv-SE" altLang="sv-SE" sz="2200" smtClean="0">
              <a:latin typeface="Arial Bold" charset="0"/>
            </a:endParaRPr>
          </a:p>
        </p:txBody>
      </p:sp>
      <p:sp>
        <p:nvSpPr>
          <p:cNvPr id="23555"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sz="half" idx="1"/>
          </p:nvPr>
        </p:nvSpPr>
        <p:spPr bwMode="auto">
          <a:xfrm>
            <a:off x="331788" y="1722438"/>
            <a:ext cx="7788275" cy="430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sv-SE" altLang="sv-SE" sz="2200" smtClean="0">
                <a:latin typeface="Arial Bold" charset="0"/>
              </a:rPr>
              <a:t>	</a:t>
            </a:r>
            <a:r>
              <a:rPr lang="sv-SE" altLang="sv-SE" sz="2200" b="1" smtClean="0">
                <a:latin typeface="Arial" charset="0"/>
                <a:cs typeface="Arial" charset="0"/>
              </a:rPr>
              <a:t>Exempel 1: </a:t>
            </a:r>
          </a:p>
          <a:p>
            <a:pPr>
              <a:buFont typeface="Arial" charset="0"/>
              <a:buNone/>
            </a:pPr>
            <a:r>
              <a:rPr lang="sv-SE" altLang="sv-SE" sz="2200" b="1" i="1" smtClean="0">
                <a:latin typeface="Arial" charset="0"/>
                <a:cs typeface="Arial" charset="0"/>
              </a:rPr>
              <a:t>	</a:t>
            </a:r>
            <a:r>
              <a:rPr lang="sv-SE" altLang="sv-SE" sz="2200" i="1" smtClean="0">
                <a:latin typeface="Arial" charset="0"/>
                <a:cs typeface="Arial" charset="0"/>
              </a:rPr>
              <a:t>”Nybro IF tar ledningen med 1-0. Målskytt utan assistans nummer 24 Peter Eriksson. Tid 12.14” </a:t>
            </a:r>
          </a:p>
          <a:p>
            <a:pPr>
              <a:buFont typeface="Arial" charset="0"/>
              <a:buNone/>
            </a:pPr>
            <a:endParaRPr lang="sv-SE" altLang="sv-SE" sz="900" b="1" i="1" smtClean="0">
              <a:latin typeface="Arial" charset="0"/>
              <a:cs typeface="Arial" charset="0"/>
            </a:endParaRPr>
          </a:p>
          <a:p>
            <a:pPr>
              <a:buFont typeface="Arial" charset="0"/>
              <a:buNone/>
            </a:pPr>
            <a:r>
              <a:rPr lang="sv-SE" altLang="sv-SE" sz="900" b="1" i="1" smtClean="0">
                <a:latin typeface="Arial" charset="0"/>
                <a:cs typeface="Arial" charset="0"/>
              </a:rPr>
              <a:t>	</a:t>
            </a:r>
            <a:r>
              <a:rPr lang="sv-SE" altLang="sv-SE" sz="2200" b="1" smtClean="0">
                <a:latin typeface="Arial" charset="0"/>
                <a:cs typeface="Arial" charset="0"/>
              </a:rPr>
              <a:t>Exempel 2: </a:t>
            </a:r>
          </a:p>
          <a:p>
            <a:pPr>
              <a:buFont typeface="Arial" charset="0"/>
              <a:buNone/>
            </a:pPr>
            <a:r>
              <a:rPr lang="sv-SE" altLang="sv-SE" sz="2200" b="1" i="1" smtClean="0">
                <a:latin typeface="Arial" charset="0"/>
                <a:cs typeface="Arial" charset="0"/>
              </a:rPr>
              <a:t>	</a:t>
            </a:r>
            <a:r>
              <a:rPr lang="sv-SE" altLang="sv-SE" sz="2200" i="1" smtClean="0">
                <a:latin typeface="Arial" charset="0"/>
                <a:cs typeface="Arial" charset="0"/>
              </a:rPr>
              <a:t>23 Andreas Nilsson. Utvisas 2 minuter för slashing.Tid 1.21” </a:t>
            </a:r>
            <a:r>
              <a:rPr lang="sv-SE" altLang="sv-SE" sz="2200" smtClean="0">
                <a:latin typeface="Arial" charset="0"/>
                <a:cs typeface="Arial" charset="0"/>
              </a:rPr>
              <a:t> </a:t>
            </a:r>
            <a:br>
              <a:rPr lang="sv-SE" altLang="sv-SE" sz="2200" smtClean="0">
                <a:latin typeface="Arial" charset="0"/>
                <a:cs typeface="Arial" charset="0"/>
              </a:rPr>
            </a:br>
            <a:r>
              <a:rPr lang="sv-SE" altLang="sv-SE" sz="2200" smtClean="0">
                <a:latin typeface="Arial" charset="0"/>
                <a:cs typeface="Arial" charset="0"/>
              </a:rPr>
              <a:t>Informera om utvisning, utvisad spelare, utvisningsorsak, straffets längd samt tiden för straffets utdömande.</a:t>
            </a:r>
          </a:p>
          <a:p>
            <a:pPr>
              <a:buFont typeface="Arial" charset="0"/>
              <a:buNone/>
            </a:pPr>
            <a:r>
              <a:rPr lang="sv-SE" altLang="sv-SE" sz="900" smtClean="0">
                <a:latin typeface="Arial" charset="0"/>
                <a:cs typeface="Arial" charset="0"/>
              </a:rPr>
              <a:t>	</a:t>
            </a:r>
          </a:p>
          <a:p>
            <a:pPr>
              <a:buFont typeface="Arial" charset="0"/>
              <a:buNone/>
            </a:pPr>
            <a:r>
              <a:rPr lang="sv-SE" altLang="sv-SE" sz="900" smtClean="0">
                <a:latin typeface="Arial" charset="0"/>
                <a:cs typeface="Arial" charset="0"/>
              </a:rPr>
              <a:t>	</a:t>
            </a:r>
            <a:r>
              <a:rPr lang="sv-SE" altLang="sv-SE" sz="2200" b="1" smtClean="0">
                <a:latin typeface="Arial" charset="0"/>
                <a:cs typeface="Arial" charset="0"/>
              </a:rPr>
              <a:t>Exempel 3: </a:t>
            </a:r>
            <a:r>
              <a:rPr lang="sv-SE" altLang="sv-SE" sz="2200" i="1" smtClean="0">
                <a:latin typeface="Arial" charset="0"/>
                <a:cs typeface="Arial" charset="0"/>
              </a:rPr>
              <a:t>”Nummer 14 i Nybro IF, Nils Larsson, utvisas 2 minuter för hooking. Tid 12.57</a:t>
            </a:r>
            <a:endParaRPr lang="sv-SE" altLang="sv-SE" sz="2200" smtClean="0">
              <a:latin typeface="Arial Bold" charset="0"/>
            </a:endParaRPr>
          </a:p>
        </p:txBody>
      </p:sp>
      <p:sp>
        <p:nvSpPr>
          <p:cNvPr id="24579" name="Rubrik 6"/>
          <p:cNvSpPr>
            <a:spLocks/>
          </p:cNvSpPr>
          <p:nvPr/>
        </p:nvSpPr>
        <p:spPr bwMode="auto">
          <a:xfrm>
            <a:off x="685800" y="8937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sv-SE" altLang="sv-SE" sz="3200" b="1">
              <a:solidFill>
                <a:srgbClr val="000066"/>
              </a:solidFill>
              <a:latin typeface="Arial Bold" charset="0"/>
            </a:endParaRPr>
          </a:p>
        </p:txBody>
      </p:sp>
      <p:sp>
        <p:nvSpPr>
          <p:cNvPr id="24580"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pic>
        <p:nvPicPr>
          <p:cNvPr id="6" name="Insp1984.WAV">
            <a:hlinkClick r:id="" action="ppaction://media"/>
          </p:cNvPr>
          <p:cNvPicPr>
            <a:picLocks noRot="1" noChangeAspect="1"/>
          </p:cNvPicPr>
          <p:nvPr>
            <a:wavAudioFile r:embed="rId1" name="Inspelat ljud"/>
          </p:nvPr>
        </p:nvPicPr>
        <p:blipFill>
          <a:blip r:embed="rId5">
            <a:extLst>
              <a:ext uri="{28A0092B-C50C-407E-A947-70E740481C1C}">
                <a14:useLocalDpi xmlns:a14="http://schemas.microsoft.com/office/drawing/2010/main" val="0"/>
              </a:ext>
            </a:extLst>
          </a:blip>
          <a:srcRect/>
          <a:stretch>
            <a:fillRect/>
          </a:stretch>
        </p:blipFill>
        <p:spPr bwMode="auto">
          <a:xfrm>
            <a:off x="7993063" y="2201863"/>
            <a:ext cx="5540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nsp1985.WAV">
            <a:hlinkClick r:id="" action="ppaction://media"/>
          </p:cNvPr>
          <p:cNvPicPr>
            <a:picLocks noRot="1" noChangeAspect="1"/>
          </p:cNvPicPr>
          <p:nvPr>
            <a:wavAudioFile r:embed="rId2" name="Inspelat ljud"/>
          </p:nvPr>
        </p:nvPicPr>
        <p:blipFill>
          <a:blip r:embed="rId5">
            <a:extLst>
              <a:ext uri="{28A0092B-C50C-407E-A947-70E740481C1C}">
                <a14:useLocalDpi xmlns:a14="http://schemas.microsoft.com/office/drawing/2010/main" val="0"/>
              </a:ext>
            </a:extLst>
          </a:blip>
          <a:srcRect/>
          <a:stretch>
            <a:fillRect/>
          </a:stretch>
        </p:blipFill>
        <p:spPr bwMode="auto">
          <a:xfrm>
            <a:off x="7994650" y="3314700"/>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nsp1986.WAV">
            <a:hlinkClick r:id="" action="ppaction://media"/>
          </p:cNvPr>
          <p:cNvPicPr>
            <a:picLocks noRot="1" noChangeAspect="1"/>
          </p:cNvPicPr>
          <p:nvPr>
            <a:wavAudioFile r:embed="rId3" name="Inspelat ljud"/>
          </p:nvPr>
        </p:nvPicPr>
        <p:blipFill>
          <a:blip r:embed="rId5">
            <a:extLst>
              <a:ext uri="{28A0092B-C50C-407E-A947-70E740481C1C}">
                <a14:useLocalDpi xmlns:a14="http://schemas.microsoft.com/office/drawing/2010/main" val="0"/>
              </a:ext>
            </a:extLst>
          </a:blip>
          <a:srcRect/>
          <a:stretch>
            <a:fillRect/>
          </a:stretch>
        </p:blipFill>
        <p:spPr bwMode="auto">
          <a:xfrm>
            <a:off x="8007350" y="4906963"/>
            <a:ext cx="6175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384"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9884"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220" fill="hold"/>
                                        <p:tgtEl>
                                          <p:spTgt spid="8"/>
                                        </p:tgtEl>
                                      </p:cBhvr>
                                    </p:cmd>
                                  </p:childTnLst>
                                </p:cTn>
                              </p:par>
                            </p:childTnLst>
                          </p:cTn>
                        </p:par>
                      </p:childTnLst>
                    </p:cTn>
                  </p:par>
                </p:childTnLst>
              </p:cTn>
              <p:nextCondLst>
                <p:cond evt="onClick" delay="0">
                  <p:tgtEl>
                    <p:spTgt spid="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sz="half" idx="1"/>
          </p:nvPr>
        </p:nvSpPr>
        <p:spPr bwMode="auto">
          <a:xfrm>
            <a:off x="457200" y="1538288"/>
            <a:ext cx="7772400" cy="4587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a:buFont typeface="Arial" pitchFamily="34" charset="0"/>
              <a:buNone/>
              <a:defRPr/>
            </a:pPr>
            <a:r>
              <a:rPr lang="sv-SE" sz="2200" dirty="0" smtClean="0">
                <a:latin typeface="Arial" pitchFamily="34" charset="0"/>
                <a:ea typeface="ＭＳ Ｐゴシック" pitchFamily="34" charset="-128"/>
                <a:cs typeface="Arial" pitchFamily="34" charset="0"/>
              </a:rPr>
              <a:t>Meddela då numerären på banan förändras beroende på att strafftiden på utvisningar tar slut.</a:t>
            </a:r>
          </a:p>
          <a:p>
            <a:pPr>
              <a:buFont typeface="Arial" pitchFamily="34" charset="0"/>
              <a:buNone/>
              <a:defRPr/>
            </a:pPr>
            <a:r>
              <a:rPr lang="sv-SE" sz="2200" b="1" dirty="0" smtClean="0">
                <a:latin typeface="Arial" pitchFamily="34" charset="0"/>
                <a:ea typeface="ＭＳ Ｐゴシック" pitchFamily="34" charset="-128"/>
                <a:cs typeface="Arial" pitchFamily="34" charset="0"/>
              </a:rPr>
              <a:t>Exempel 1:</a:t>
            </a:r>
          </a:p>
          <a:p>
            <a:pPr>
              <a:buFont typeface="Arial" pitchFamily="34" charset="0"/>
              <a:buNone/>
              <a:defRPr/>
            </a:pPr>
            <a:r>
              <a:rPr lang="sv-SE" sz="2200" i="1" dirty="0" smtClean="0">
                <a:latin typeface="Arial" pitchFamily="34" charset="0"/>
                <a:ea typeface="ＭＳ Ｐゴシック" pitchFamily="34" charset="-128"/>
                <a:cs typeface="Arial" pitchFamily="34" charset="0"/>
              </a:rPr>
              <a:t>	”Gävle GIK är fulltaligt”</a:t>
            </a:r>
          </a:p>
          <a:p>
            <a:pPr>
              <a:buFont typeface="Arial" pitchFamily="34" charset="0"/>
              <a:buNone/>
              <a:defRPr/>
            </a:pPr>
            <a:r>
              <a:rPr lang="sv-SE" sz="2200" b="1" dirty="0" smtClean="0">
                <a:latin typeface="Arial" pitchFamily="34" charset="0"/>
                <a:ea typeface="ＭＳ Ｐゴシック" pitchFamily="34" charset="-128"/>
                <a:cs typeface="Arial" pitchFamily="34" charset="0"/>
              </a:rPr>
              <a:t>Exempel 2</a:t>
            </a:r>
          </a:p>
          <a:p>
            <a:pPr>
              <a:buFont typeface="Arial" pitchFamily="34" charset="0"/>
              <a:buNone/>
              <a:defRPr/>
            </a:pPr>
            <a:r>
              <a:rPr lang="sv-SE" sz="2200" i="1" dirty="0" smtClean="0">
                <a:latin typeface="Arial" pitchFamily="34" charset="0"/>
                <a:ea typeface="ＭＳ Ｐゴシック" pitchFamily="34" charset="-128"/>
                <a:cs typeface="Arial" pitchFamily="34" charset="0"/>
              </a:rPr>
              <a:t>    ”Gävle GIK är fulltaligt, och spelar 5 mot 4”</a:t>
            </a:r>
          </a:p>
          <a:p>
            <a:pPr>
              <a:buFont typeface="Arial" pitchFamily="34" charset="0"/>
              <a:buNone/>
              <a:defRPr/>
            </a:pPr>
            <a:endParaRPr lang="sv-SE" sz="2200" dirty="0" smtClean="0">
              <a:latin typeface="Arial" pitchFamily="34" charset="0"/>
              <a:ea typeface="ＭＳ Ｐゴシック" pitchFamily="34" charset="-128"/>
              <a:cs typeface="Arial" pitchFamily="34" charset="0"/>
            </a:endParaRPr>
          </a:p>
          <a:p>
            <a:pPr>
              <a:buFont typeface="Arial" pitchFamily="34" charset="0"/>
              <a:buNone/>
              <a:defRPr/>
            </a:pPr>
            <a:r>
              <a:rPr lang="sv-SE" sz="2200" dirty="0" smtClean="0">
                <a:latin typeface="Arial" pitchFamily="34" charset="0"/>
                <a:ea typeface="ＭＳ Ｐゴシック" pitchFamily="34" charset="-128"/>
                <a:cs typeface="Arial" pitchFamily="34" charset="0"/>
              </a:rPr>
              <a:t>• Förmedla på ett sakligt och neutralt sätt orsaken till varför ett mål inte godkänts eller något annat som domaren meddelar. </a:t>
            </a:r>
          </a:p>
          <a:p>
            <a:pPr>
              <a:buFont typeface="Arial" pitchFamily="34" charset="0"/>
              <a:buNone/>
              <a:defRPr/>
            </a:pPr>
            <a:r>
              <a:rPr lang="sv-SE" sz="2200" dirty="0" smtClean="0">
                <a:latin typeface="Arial" pitchFamily="34" charset="0"/>
                <a:ea typeface="ＭＳ Ｐゴシック" pitchFamily="34" charset="-128"/>
                <a:cs typeface="Arial" pitchFamily="34" charset="0"/>
              </a:rPr>
              <a:t>• Meddela då det återstår en minut av perioderna samt då det återstår två minuter av matchen.</a:t>
            </a:r>
          </a:p>
        </p:txBody>
      </p:sp>
      <p:sp>
        <p:nvSpPr>
          <p:cNvPr id="25603"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pic>
        <p:nvPicPr>
          <p:cNvPr id="5" name="Insp2000.WAV">
            <a:hlinkClick r:id="" action="ppaction://media"/>
          </p:cNvPr>
          <p:cNvPicPr>
            <a:picLocks noRot="1" noChangeAspect="1"/>
          </p:cNvPicPr>
          <p:nvPr>
            <a:wavAudioFile r:embed="rId1" name="Inspelat ljud"/>
          </p:nvPr>
        </p:nvPicPr>
        <p:blipFill>
          <a:blip r:embed="rId6">
            <a:extLst>
              <a:ext uri="{28A0092B-C50C-407E-A947-70E740481C1C}">
                <a14:useLocalDpi xmlns:a14="http://schemas.microsoft.com/office/drawing/2010/main" val="0"/>
              </a:ext>
            </a:extLst>
          </a:blip>
          <a:srcRect/>
          <a:stretch>
            <a:fillRect/>
          </a:stretch>
        </p:blipFill>
        <p:spPr bwMode="auto">
          <a:xfrm>
            <a:off x="6491288" y="2735263"/>
            <a:ext cx="4841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sp2001.WAV">
            <a:hlinkClick r:id="" action="ppaction://media"/>
          </p:cNvPr>
          <p:cNvPicPr>
            <a:picLocks noRot="1" noChangeAspect="1"/>
          </p:cNvPicPr>
          <p:nvPr>
            <a:wavAudioFile r:embed="rId2" name="Inspelat ljud"/>
          </p:nvPr>
        </p:nvPicPr>
        <p:blipFill>
          <a:blip r:embed="rId6">
            <a:extLst>
              <a:ext uri="{28A0092B-C50C-407E-A947-70E740481C1C}">
                <a14:useLocalDpi xmlns:a14="http://schemas.microsoft.com/office/drawing/2010/main" val="0"/>
              </a:ext>
            </a:extLst>
          </a:blip>
          <a:srcRect/>
          <a:stretch>
            <a:fillRect/>
          </a:stretch>
        </p:blipFill>
        <p:spPr bwMode="auto">
          <a:xfrm>
            <a:off x="6491288" y="3535363"/>
            <a:ext cx="4905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nsp2002.WAV">
            <a:hlinkClick r:id="" action="ppaction://media"/>
          </p:cNvPr>
          <p:cNvPicPr>
            <a:picLocks noRot="1" noChangeAspect="1"/>
          </p:cNvPicPr>
          <p:nvPr>
            <a:wavAudioFile r:embed="rId3" name="Inspelat ljud"/>
          </p:nvPr>
        </p:nvPicPr>
        <p:blipFill>
          <a:blip r:embed="rId6">
            <a:extLst>
              <a:ext uri="{28A0092B-C50C-407E-A947-70E740481C1C}">
                <a14:useLocalDpi xmlns:a14="http://schemas.microsoft.com/office/drawing/2010/main" val="0"/>
              </a:ext>
            </a:extLst>
          </a:blip>
          <a:srcRect/>
          <a:stretch>
            <a:fillRect/>
          </a:stretch>
        </p:blipFill>
        <p:spPr bwMode="auto">
          <a:xfrm>
            <a:off x="7985125" y="43497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nsp2003.WAV">
            <a:hlinkClick r:id="" action="ppaction://media"/>
          </p:cNvPr>
          <p:cNvPicPr>
            <a:picLocks noRot="1" noChangeAspect="1"/>
          </p:cNvPicPr>
          <p:nvPr>
            <a:wavAudioFile r:embed="rId4" name="Inspelat ljud"/>
          </p:nvPr>
        </p:nvPicPr>
        <p:blipFill>
          <a:blip r:embed="rId6">
            <a:extLst>
              <a:ext uri="{28A0092B-C50C-407E-A947-70E740481C1C}">
                <a14:useLocalDpi xmlns:a14="http://schemas.microsoft.com/office/drawing/2010/main" val="0"/>
              </a:ext>
            </a:extLst>
          </a:blip>
          <a:srcRect/>
          <a:stretch>
            <a:fillRect/>
          </a:stretch>
        </p:blipFill>
        <p:spPr bwMode="auto">
          <a:xfrm>
            <a:off x="7985125" y="5357813"/>
            <a:ext cx="5191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71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6674"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4511"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1063" fill="hold"/>
                                        <p:tgtEl>
                                          <p:spTgt spid="9"/>
                                        </p:tgtEl>
                                      </p:cBhvr>
                                    </p:cmd>
                                  </p:childTnLst>
                                </p:cTn>
                              </p:par>
                            </p:childTnLst>
                          </p:cTn>
                        </p:par>
                      </p:childTnLst>
                    </p:cTn>
                  </p:par>
                </p:childTnLst>
              </p:cTn>
              <p:nextCondLst>
                <p:cond evt="onClick" delay="0">
                  <p:tgtEl>
                    <p:spTgt spid="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Underrubrik 5"/>
          <p:cNvSpPr>
            <a:spLocks noGrp="1"/>
          </p:cNvSpPr>
          <p:nvPr>
            <p:ph type="subTitle" idx="1"/>
          </p:nvPr>
        </p:nvSpPr>
        <p:spPr bwMode="auto">
          <a:xfrm>
            <a:off x="685800" y="1565275"/>
            <a:ext cx="7772400" cy="3959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defRPr/>
            </a:pPr>
            <a:r>
              <a:rPr lang="sv-SE" b="1" dirty="0" smtClean="0">
                <a:solidFill>
                  <a:schemeClr val="tx1"/>
                </a:solidFill>
                <a:latin typeface="Arial" pitchFamily="34" charset="0"/>
                <a:ea typeface="ＭＳ Ｐゴシック" pitchFamily="34" charset="-128"/>
                <a:cs typeface="Arial" pitchFamily="34" charset="0"/>
              </a:rPr>
              <a:t>Periodslut:</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Meddela resultat, målskyttar och skottstatistik i den aktuella perioden.</a:t>
            </a:r>
          </a:p>
          <a:p>
            <a:pPr>
              <a:buFont typeface="Arial" pitchFamily="34" charset="0"/>
              <a:buNone/>
              <a:defRPr/>
            </a:pPr>
            <a:r>
              <a:rPr lang="sv-SE" b="1" dirty="0" smtClean="0">
                <a:solidFill>
                  <a:schemeClr val="tx1"/>
                </a:solidFill>
                <a:latin typeface="Arial" pitchFamily="34" charset="0"/>
                <a:ea typeface="ＭＳ Ｐゴシック" pitchFamily="34" charset="-128"/>
                <a:cs typeface="Arial" pitchFamily="34" charset="0"/>
              </a:rPr>
              <a:t>Efter match:</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Meddela resultat, målskyttar och skottstatistiken i den sista perioden och totalt.</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Tacka lagen, domarna och publiken för matchen samt hälsa välkommen åter till nästa match.</a:t>
            </a:r>
          </a:p>
          <a:p>
            <a:pPr>
              <a:buFont typeface="Arial" pitchFamily="34" charset="0"/>
              <a:buNone/>
              <a:defRPr/>
            </a:pPr>
            <a:endParaRPr lang="sv-SE" dirty="0" smtClean="0">
              <a:solidFill>
                <a:schemeClr val="tx1"/>
              </a:solidFill>
              <a:latin typeface="Arial" pitchFamily="34" charset="0"/>
              <a:ea typeface="ＭＳ Ｐゴシック" pitchFamily="34" charset="-128"/>
              <a:cs typeface="Arial" pitchFamily="34" charset="0"/>
            </a:endParaRPr>
          </a:p>
        </p:txBody>
      </p:sp>
      <p:sp>
        <p:nvSpPr>
          <p:cNvPr id="26627"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Underrubrik 5"/>
          <p:cNvSpPr>
            <a:spLocks noGrp="1"/>
          </p:cNvSpPr>
          <p:nvPr>
            <p:ph type="subTitle" idx="1"/>
          </p:nvPr>
        </p:nvSpPr>
        <p:spPr bwMode="auto">
          <a:xfrm>
            <a:off x="685800" y="1662113"/>
            <a:ext cx="7772400" cy="23955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defRPr/>
            </a:pPr>
            <a:r>
              <a:rPr lang="sv-SE" b="1" dirty="0" smtClean="0">
                <a:solidFill>
                  <a:schemeClr val="tx1"/>
                </a:solidFill>
                <a:latin typeface="Arial" pitchFamily="34" charset="0"/>
                <a:ea typeface="ＭＳ Ｐゴシック" pitchFamily="34" charset="-128"/>
                <a:cs typeface="Arial" pitchFamily="34" charset="0"/>
              </a:rPr>
              <a:t>Ord som Du som speaker skall undvika:</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(målvakts)blockering</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domaren tyckte att …</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laget ökar ytterligare till …</a:t>
            </a:r>
          </a:p>
          <a:p>
            <a:pPr marL="342900" indent="-342900">
              <a:buFont typeface="Arial" pitchFamily="34" charset="0"/>
              <a:buChar char="•"/>
              <a:defRPr/>
            </a:pPr>
            <a:r>
              <a:rPr lang="sv-SE" dirty="0" smtClean="0">
                <a:solidFill>
                  <a:schemeClr val="tx1"/>
                </a:solidFill>
                <a:latin typeface="Arial" pitchFamily="34" charset="0"/>
                <a:ea typeface="ＭＳ Ｐゴシック" pitchFamily="34" charset="-128"/>
                <a:cs typeface="Arial" pitchFamily="34" charset="0"/>
              </a:rPr>
              <a:t>“hemmalaget” drabbas av en utvisning</a:t>
            </a:r>
          </a:p>
          <a:p>
            <a:pPr>
              <a:buFont typeface="Arial" pitchFamily="34" charset="0"/>
              <a:buNone/>
              <a:defRPr/>
            </a:pPr>
            <a:endParaRPr lang="sv-SE" dirty="0" smtClean="0">
              <a:solidFill>
                <a:schemeClr val="tx1"/>
              </a:solidFill>
              <a:latin typeface="Arial" pitchFamily="34" charset="0"/>
              <a:ea typeface="ＭＳ Ｐゴシック" pitchFamily="34" charset="-128"/>
              <a:cs typeface="Arial" pitchFamily="34" charset="0"/>
            </a:endParaRPr>
          </a:p>
        </p:txBody>
      </p:sp>
      <p:sp>
        <p:nvSpPr>
          <p:cNvPr id="27651"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Underrubrik 5"/>
          <p:cNvSpPr>
            <a:spLocks noGrp="1"/>
          </p:cNvSpPr>
          <p:nvPr>
            <p:ph type="subTitle" idx="1"/>
          </p:nvPr>
        </p:nvSpPr>
        <p:spPr bwMode="auto">
          <a:xfrm>
            <a:off x="685800" y="1276350"/>
            <a:ext cx="7772400" cy="5040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defRPr/>
            </a:pPr>
            <a:r>
              <a:rPr lang="sv-SE" sz="2200" b="1" dirty="0" smtClean="0">
                <a:solidFill>
                  <a:schemeClr val="tx1"/>
                </a:solidFill>
                <a:latin typeface="Arial" pitchFamily="34" charset="0"/>
                <a:ea typeface="ＭＳ Ｐゴシック" pitchFamily="34" charset="-128"/>
                <a:cs typeface="Arial" pitchFamily="34" charset="0"/>
              </a:rPr>
              <a:t>Sammanfattning - SPEAKER</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Neutral, korrekt och saklig</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Regelkunnig</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Placerad intill protokollföraren</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God högtalarröst</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Uttrycka sig lättfattligt och tydligt</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Meddela domarens beslut gällande:</a:t>
            </a:r>
            <a:br>
              <a:rPr lang="sv-SE" sz="2200" dirty="0" smtClean="0">
                <a:solidFill>
                  <a:schemeClr val="tx1"/>
                </a:solidFill>
                <a:latin typeface="Arial" pitchFamily="34" charset="0"/>
                <a:ea typeface="ＭＳ Ｐゴシック" pitchFamily="34" charset="-128"/>
                <a:cs typeface="Arial" pitchFamily="34" charset="0"/>
              </a:rPr>
            </a:br>
            <a:r>
              <a:rPr lang="sv-SE" sz="2200" dirty="0" smtClean="0">
                <a:solidFill>
                  <a:schemeClr val="tx1"/>
                </a:solidFill>
                <a:latin typeface="Arial" pitchFamily="34" charset="0"/>
                <a:ea typeface="ＭＳ Ｐゴシック" pitchFamily="34" charset="-128"/>
                <a:cs typeface="Arial" pitchFamily="34" charset="0"/>
              </a:rPr>
              <a:t>- </a:t>
            </a:r>
            <a:r>
              <a:rPr lang="sv-SE" dirty="0" smtClean="0">
                <a:solidFill>
                  <a:schemeClr val="tx1"/>
                </a:solidFill>
                <a:latin typeface="Arial" pitchFamily="34" charset="0"/>
                <a:ea typeface="ＭＳ Ｐゴシック" pitchFamily="34" charset="-128"/>
                <a:cs typeface="Arial" pitchFamily="34" charset="0"/>
              </a:rPr>
              <a:t>Utvisningar</a:t>
            </a:r>
            <a:br>
              <a:rPr lang="sv-SE" dirty="0" smtClean="0">
                <a:solidFill>
                  <a:schemeClr val="tx1"/>
                </a:solidFill>
                <a:latin typeface="Arial" pitchFamily="34" charset="0"/>
                <a:ea typeface="ＭＳ Ｐゴシック" pitchFamily="34" charset="-128"/>
                <a:cs typeface="Arial" pitchFamily="34" charset="0"/>
              </a:rPr>
            </a:br>
            <a:r>
              <a:rPr lang="sv-SE" dirty="0" smtClean="0">
                <a:solidFill>
                  <a:schemeClr val="tx1"/>
                </a:solidFill>
                <a:latin typeface="Arial" pitchFamily="34" charset="0"/>
                <a:ea typeface="ＭＳ Ｐゴシック" pitchFamily="34" charset="-128"/>
                <a:cs typeface="Arial" pitchFamily="34" charset="0"/>
              </a:rPr>
              <a:t>- Mål</a:t>
            </a:r>
            <a:r>
              <a:rPr lang="sv-SE" dirty="0">
                <a:solidFill>
                  <a:schemeClr val="tx1"/>
                </a:solidFill>
                <a:latin typeface="Arial" pitchFamily="34" charset="0"/>
                <a:ea typeface="ＭＳ Ｐゴシック" pitchFamily="34" charset="-128"/>
                <a:cs typeface="Arial" pitchFamily="34" charset="0"/>
              </a:rPr>
              <a:t/>
            </a:r>
            <a:br>
              <a:rPr lang="sv-SE" dirty="0">
                <a:solidFill>
                  <a:schemeClr val="tx1"/>
                </a:solidFill>
                <a:latin typeface="Arial" pitchFamily="34" charset="0"/>
                <a:ea typeface="ＭＳ Ｐゴシック" pitchFamily="34" charset="-128"/>
                <a:cs typeface="Arial" pitchFamily="34" charset="0"/>
              </a:rPr>
            </a:br>
            <a:r>
              <a:rPr lang="sv-SE" dirty="0" smtClean="0">
                <a:solidFill>
                  <a:schemeClr val="tx1"/>
                </a:solidFill>
                <a:latin typeface="Arial" pitchFamily="34" charset="0"/>
                <a:ea typeface="ＭＳ Ｐゴシック" pitchFamily="34" charset="-128"/>
                <a:cs typeface="Arial" pitchFamily="34" charset="0"/>
              </a:rPr>
              <a:t>- </a:t>
            </a:r>
            <a:r>
              <a:rPr lang="sv-SE" sz="2200" dirty="0" smtClean="0">
                <a:solidFill>
                  <a:schemeClr val="tx1"/>
                </a:solidFill>
                <a:latin typeface="Arial" pitchFamily="34" charset="0"/>
                <a:ea typeface="ＭＳ Ｐゴシック" pitchFamily="34" charset="-128"/>
                <a:cs typeface="Arial" pitchFamily="34" charset="0"/>
              </a:rPr>
              <a:t>Övriga besked från domaren</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Tecken från domare/linjeman = Tala</a:t>
            </a:r>
          </a:p>
          <a:p>
            <a:pPr marL="342900" indent="-342900">
              <a:buFont typeface="Arial" pitchFamily="34" charset="0"/>
              <a:buChar char="•"/>
              <a:defRPr/>
            </a:pPr>
            <a:r>
              <a:rPr lang="sv-SE" sz="2200" dirty="0" smtClean="0">
                <a:solidFill>
                  <a:schemeClr val="tx1"/>
                </a:solidFill>
                <a:latin typeface="Arial" pitchFamily="34" charset="0"/>
                <a:ea typeface="ＭＳ Ｐゴシック" pitchFamily="34" charset="-128"/>
                <a:cs typeface="Arial" pitchFamily="34" charset="0"/>
              </a:rPr>
              <a:t>Inget tecken = Tystnad</a:t>
            </a:r>
          </a:p>
          <a:p>
            <a:pPr>
              <a:buFont typeface="Arial" pitchFamily="34" charset="0"/>
              <a:buNone/>
              <a:defRPr/>
            </a:pPr>
            <a:endParaRPr lang="sv-SE" sz="2200" dirty="0" smtClean="0">
              <a:solidFill>
                <a:schemeClr val="tx1"/>
              </a:solidFill>
              <a:latin typeface="Arial Bold" charset="0"/>
              <a:ea typeface="ＭＳ Ｐゴシック" pitchFamily="34" charset="-128"/>
              <a:cs typeface="Arial" pitchFamily="34" charset="0"/>
            </a:endParaRPr>
          </a:p>
          <a:p>
            <a:pPr>
              <a:buFont typeface="Arial" pitchFamily="34" charset="0"/>
              <a:buNone/>
              <a:defRPr/>
            </a:pPr>
            <a:endParaRPr lang="sv-SE" sz="2200" dirty="0" smtClean="0">
              <a:solidFill>
                <a:schemeClr val="tx1"/>
              </a:solidFill>
              <a:latin typeface="Arial" pitchFamily="34" charset="0"/>
              <a:ea typeface="ＭＳ Ｐゴシック" pitchFamily="34" charset="-128"/>
              <a:cs typeface="Arial" pitchFamily="34" charset="0"/>
            </a:endParaRPr>
          </a:p>
        </p:txBody>
      </p:sp>
      <p:sp>
        <p:nvSpPr>
          <p:cNvPr id="28675"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Speaker</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Underrubrik 5"/>
          <p:cNvSpPr>
            <a:spLocks noGrp="1"/>
          </p:cNvSpPr>
          <p:nvPr>
            <p:ph type="subTitle" idx="1"/>
          </p:nvPr>
        </p:nvSpPr>
        <p:spPr bwMode="auto">
          <a:xfrm>
            <a:off x="685800" y="10414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Fler exempel finns att läsas om i det kompendium om matchfunktionärernas uppgifter. </a:t>
            </a:r>
          </a:p>
        </p:txBody>
      </p:sp>
      <p:sp>
        <p:nvSpPr>
          <p:cNvPr id="29699" name="textruta 2"/>
          <p:cNvSpPr txBox="1">
            <a:spLocks noChangeArrowheads="1"/>
          </p:cNvSpPr>
          <p:nvPr/>
        </p:nvSpPr>
        <p:spPr bwMode="auto">
          <a:xfrm>
            <a:off x="685800" y="5565775"/>
            <a:ext cx="504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a:hlinkClick r:id="rId2" action="ppaction://hlinksldjump"/>
              </a:rPr>
              <a:t>Tillbaka till menyn</a:t>
            </a:r>
            <a:endParaRPr lang="sv-SE" altLang="sv-SE" sz="240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sz="half" idx="1"/>
          </p:nvPr>
        </p:nvSpPr>
        <p:spPr bwMode="auto">
          <a:xfrm>
            <a:off x="685800" y="1468438"/>
            <a:ext cx="7543800" cy="465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400" smtClean="0">
                <a:latin typeface="Arial" charset="0"/>
                <a:cs typeface="Arial" charset="0"/>
              </a:rPr>
              <a:t>I varje utvisningsbås skall det finnas en strafftidtagare. </a:t>
            </a:r>
          </a:p>
          <a:p>
            <a:r>
              <a:rPr lang="sv-SE" altLang="sv-SE" sz="2400" smtClean="0">
                <a:latin typeface="Arial" charset="0"/>
                <a:cs typeface="Arial" charset="0"/>
              </a:rPr>
              <a:t>Strafftidtagaren ansvarar för att alla utvisade spelare återinträder i spelet vid rätt tidpunkt. Det är därför mycket viktigt att Du som strafftidtagare är insatt i reglerna Först UT – Först IN och Kvittning. </a:t>
            </a:r>
          </a:p>
          <a:p>
            <a:r>
              <a:rPr lang="sv-SE" altLang="sv-SE" sz="2400" smtClean="0">
                <a:latin typeface="Arial" charset="0"/>
                <a:cs typeface="Arial" charset="0"/>
              </a:rPr>
              <a:t>För att underlätta arbetet och lättare kunna överblicka komplicerade utvisningssituationer finns många olika typer av tabeller och mallar. Ett förslag på en sådan finns på nästa sida. </a:t>
            </a:r>
            <a:endParaRPr lang="sv-SE" altLang="sv-SE" sz="2400" smtClean="0">
              <a:latin typeface="Arial Bold" charset="0"/>
            </a:endParaRPr>
          </a:p>
        </p:txBody>
      </p:sp>
      <p:sp>
        <p:nvSpPr>
          <p:cNvPr id="30723"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Strafftidtagare</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Underrubrik 5"/>
          <p:cNvSpPr>
            <a:spLocks noGrp="1"/>
          </p:cNvSpPr>
          <p:nvPr>
            <p:ph type="subTitle" idx="1"/>
          </p:nvPr>
        </p:nvSpPr>
        <p:spPr bwMode="auto">
          <a:xfrm>
            <a:off x="685800" y="1385888"/>
            <a:ext cx="7772400"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Figuren nedan visar ett lämpligt schema att organisera sig efter i ett matchfunktionärsbås. </a:t>
            </a:r>
            <a:r>
              <a:rPr lang="sv-SE" altLang="sv-SE" sz="800" smtClean="0">
                <a:solidFill>
                  <a:schemeClr val="tx1"/>
                </a:solidFill>
                <a:latin typeface="Arial" charset="0"/>
                <a:cs typeface="Arial" charset="0"/>
              </a:rPr>
              <a:t/>
            </a:r>
            <a:br>
              <a:rPr lang="sv-SE" altLang="sv-SE" sz="800" smtClean="0">
                <a:solidFill>
                  <a:schemeClr val="tx1"/>
                </a:solidFill>
                <a:latin typeface="Arial" charset="0"/>
                <a:cs typeface="Arial" charset="0"/>
              </a:rPr>
            </a:br>
            <a:r>
              <a:rPr lang="sv-SE" altLang="sv-SE" sz="800" smtClean="0">
                <a:solidFill>
                  <a:schemeClr val="tx1"/>
                </a:solidFill>
                <a:latin typeface="Arial" charset="0"/>
                <a:cs typeface="Arial" charset="0"/>
              </a:rPr>
              <a:t> </a:t>
            </a:r>
          </a:p>
          <a:p>
            <a:r>
              <a:rPr lang="sv-SE" altLang="sv-SE" smtClean="0">
                <a:solidFill>
                  <a:schemeClr val="tx1"/>
                </a:solidFill>
                <a:latin typeface="Arial" charset="0"/>
                <a:cs typeface="Arial" charset="0"/>
              </a:rPr>
              <a:t>I vissa fall sitter de som ansvarar för plus-minus statistiken på läktaren tillsammans med de som bokför tekningar och skott per spelare. Beroende på olika faktorer, som t ex båsets utformning, kan en annan struktur vara mer lämplig.</a:t>
            </a:r>
            <a:endParaRPr lang="sv-SE" altLang="sv-SE" b="1" smtClean="0">
              <a:solidFill>
                <a:schemeClr val="tx1"/>
              </a:solidFill>
              <a:latin typeface="Arial" charset="0"/>
              <a:cs typeface="Arial" charset="0"/>
            </a:endParaRPr>
          </a:p>
          <a:p>
            <a:endParaRPr lang="sv-SE" altLang="sv-SE" smtClean="0">
              <a:solidFill>
                <a:schemeClr val="tx1"/>
              </a:solidFill>
              <a:latin typeface="Arial" charset="0"/>
              <a:cs typeface="Arial" charset="0"/>
            </a:endParaRPr>
          </a:p>
          <a:p>
            <a:endParaRPr lang="sv-SE" altLang="sv-SE" b="1" smtClean="0">
              <a:solidFill>
                <a:schemeClr val="tx1"/>
              </a:solidFill>
              <a:latin typeface="Arial" charset="0"/>
              <a:cs typeface="Arial" charset="0"/>
            </a:endParaRPr>
          </a:p>
        </p:txBody>
      </p:sp>
      <p:sp>
        <p:nvSpPr>
          <p:cNvPr id="7" name="Rektangel 6"/>
          <p:cNvSpPr/>
          <p:nvPr/>
        </p:nvSpPr>
        <p:spPr>
          <a:xfrm>
            <a:off x="457200" y="4545013"/>
            <a:ext cx="8340725" cy="579437"/>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sv-SE" sz="1100" b="1" dirty="0">
                <a:solidFill>
                  <a:schemeClr val="tx1"/>
                </a:solidFill>
                <a:latin typeface="Arial" charset="0"/>
                <a:cs typeface="Arial" charset="0"/>
              </a:rPr>
              <a:t>SPELPLANEN</a:t>
            </a:r>
            <a:endParaRPr lang="sv-SE" sz="1100" dirty="0">
              <a:solidFill>
                <a:schemeClr val="tx1"/>
              </a:solidFill>
            </a:endParaRPr>
          </a:p>
        </p:txBody>
      </p:sp>
      <p:sp>
        <p:nvSpPr>
          <p:cNvPr id="8" name="Rektangel 7"/>
          <p:cNvSpPr/>
          <p:nvPr/>
        </p:nvSpPr>
        <p:spPr>
          <a:xfrm>
            <a:off x="457200" y="5114925"/>
            <a:ext cx="1177925"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100" b="1" dirty="0">
                <a:latin typeface="Arial" charset="0"/>
                <a:cs typeface="Arial" charset="0"/>
              </a:rPr>
              <a:t>Strafftidtagare Lag A</a:t>
            </a:r>
            <a:endParaRPr lang="sv-SE" sz="1100" dirty="0"/>
          </a:p>
        </p:txBody>
      </p:sp>
      <p:sp>
        <p:nvSpPr>
          <p:cNvPr id="9" name="Rektangel 8"/>
          <p:cNvSpPr/>
          <p:nvPr/>
        </p:nvSpPr>
        <p:spPr>
          <a:xfrm>
            <a:off x="4114800" y="5114925"/>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100" b="1" dirty="0">
                <a:latin typeface="Arial" charset="0"/>
                <a:cs typeface="Arial" charset="0"/>
              </a:rPr>
              <a:t>Protokollförare</a:t>
            </a:r>
            <a:endParaRPr lang="sv-SE" sz="1100" dirty="0"/>
          </a:p>
        </p:txBody>
      </p:sp>
      <p:sp>
        <p:nvSpPr>
          <p:cNvPr id="10" name="Rektangel 9"/>
          <p:cNvSpPr/>
          <p:nvPr/>
        </p:nvSpPr>
        <p:spPr>
          <a:xfrm>
            <a:off x="5486400" y="5114925"/>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sv-SE" sz="1100" b="1" dirty="0">
                <a:latin typeface="Arial" charset="0"/>
                <a:cs typeface="Arial" charset="0"/>
              </a:rPr>
              <a:t>Speaker</a:t>
            </a:r>
            <a:endParaRPr lang="sv-SE" sz="1100" dirty="0"/>
          </a:p>
        </p:txBody>
      </p:sp>
      <p:sp>
        <p:nvSpPr>
          <p:cNvPr id="11" name="Rektangel 10"/>
          <p:cNvSpPr/>
          <p:nvPr/>
        </p:nvSpPr>
        <p:spPr>
          <a:xfrm>
            <a:off x="7508875" y="5114925"/>
            <a:ext cx="128905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100" b="1" dirty="0">
                <a:latin typeface="Arial" charset="0"/>
                <a:cs typeface="Arial" charset="0"/>
              </a:rPr>
              <a:t>Strafftidtagare Lag B</a:t>
            </a:r>
            <a:endParaRPr lang="sv-SE" sz="1100" dirty="0"/>
          </a:p>
        </p:txBody>
      </p:sp>
      <p:sp>
        <p:nvSpPr>
          <p:cNvPr id="12" name="Rektangel 11"/>
          <p:cNvSpPr/>
          <p:nvPr/>
        </p:nvSpPr>
        <p:spPr>
          <a:xfrm>
            <a:off x="2743200" y="5114925"/>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100" b="1" dirty="0">
                <a:latin typeface="Arial" charset="0"/>
                <a:cs typeface="Arial" charset="0"/>
              </a:rPr>
              <a:t>Matchtidtagare</a:t>
            </a:r>
            <a:endParaRPr lang="sv-SE" sz="1100" dirty="0"/>
          </a:p>
        </p:txBody>
      </p:sp>
      <p:sp>
        <p:nvSpPr>
          <p:cNvPr id="13" name="Rektangel 12"/>
          <p:cNvSpPr/>
          <p:nvPr/>
        </p:nvSpPr>
        <p:spPr>
          <a:xfrm>
            <a:off x="1635125" y="5114925"/>
            <a:ext cx="1108075"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100" b="1" dirty="0">
                <a:latin typeface="Arial" charset="0"/>
                <a:cs typeface="Arial" charset="0"/>
              </a:rPr>
              <a:t>+ - Lag A</a:t>
            </a:r>
            <a:endParaRPr lang="sv-SE" sz="1100" dirty="0"/>
          </a:p>
        </p:txBody>
      </p:sp>
      <p:sp>
        <p:nvSpPr>
          <p:cNvPr id="14" name="Rektangel 13"/>
          <p:cNvSpPr/>
          <p:nvPr/>
        </p:nvSpPr>
        <p:spPr>
          <a:xfrm>
            <a:off x="6400800" y="5124450"/>
            <a:ext cx="1108075"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100" b="1" dirty="0">
                <a:latin typeface="Arial" charset="0"/>
                <a:cs typeface="Arial" charset="0"/>
              </a:rPr>
              <a:t>+ - Lag B</a:t>
            </a:r>
            <a:endParaRPr lang="sv-SE" sz="1100" dirty="0"/>
          </a:p>
        </p:txBody>
      </p:sp>
      <p:sp>
        <p:nvSpPr>
          <p:cNvPr id="1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Matchfunktionärer</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bwMode="auto">
          <a:xfrm>
            <a:off x="457200" y="441325"/>
            <a:ext cx="3657600" cy="191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sv-SE" altLang="sv-SE" sz="4000" b="1" smtClean="0">
                <a:solidFill>
                  <a:srgbClr val="000066"/>
                </a:solidFill>
                <a:cs typeface="Arial" charset="0"/>
              </a:rPr>
              <a:t>Förslag på hjälpmall för strafftidtagare </a:t>
            </a:r>
          </a:p>
        </p:txBody>
      </p:sp>
      <p:pic>
        <p:nvPicPr>
          <p:cNvPr id="31747" name="Platshållare för innehåll 4" descr="Förslag strafftidtagare.jpg"/>
          <p:cNvPicPr>
            <a:picLocks noGrp="1" noChangeAspect="1"/>
          </p:cNvPicPr>
          <p:nvPr>
            <p:ph sz="half" idx="1"/>
          </p:nvPr>
        </p:nvPicPr>
        <p:blipFill>
          <a:blip r:embed="rId2">
            <a:extLst>
              <a:ext uri="{28A0092B-C50C-407E-A947-70E740481C1C}">
                <a14:useLocalDpi xmlns:a14="http://schemas.microsoft.com/office/drawing/2010/main" val="0"/>
              </a:ext>
            </a:extLst>
          </a:blip>
          <a:srcRect r="50000"/>
          <a:stretch>
            <a:fillRect/>
          </a:stretch>
        </p:blipFill>
        <p:spPr bwMode="auto">
          <a:xfrm>
            <a:off x="4495800" y="412750"/>
            <a:ext cx="3951288" cy="529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Platshållare för text 3"/>
          <p:cNvSpPr>
            <a:spLocks noGrp="1"/>
          </p:cNvSpPr>
          <p:nvPr>
            <p:ph type="body" sz="half" idx="2"/>
          </p:nvPr>
        </p:nvSpPr>
        <p:spPr bwMode="auto">
          <a:xfrm>
            <a:off x="457200" y="3470275"/>
            <a:ext cx="3657600" cy="203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sv-SE" altLang="sv-SE" sz="2800" smtClean="0">
                <a:latin typeface="Arial" charset="0"/>
                <a:cs typeface="Arial" charset="0"/>
              </a:rPr>
              <a:t>Genom en struktur och överblick minimerar du risken för att fel uppstår! </a:t>
            </a:r>
          </a:p>
        </p:txBody>
      </p:sp>
      <p:sp>
        <p:nvSpPr>
          <p:cNvPr id="31749"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derrubrik 5"/>
          <p:cNvSpPr>
            <a:spLocks noGrp="1"/>
          </p:cNvSpPr>
          <p:nvPr>
            <p:ph type="subTitle" idx="1"/>
          </p:nvPr>
        </p:nvSpPr>
        <p:spPr bwMode="auto">
          <a:xfrm>
            <a:off x="685800" y="1509713"/>
            <a:ext cx="7772400" cy="3538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charset="0"/>
              <a:buChar char="•"/>
            </a:pPr>
            <a:r>
              <a:rPr lang="sv-SE" altLang="sv-SE" smtClean="0">
                <a:solidFill>
                  <a:schemeClr val="tx1"/>
                </a:solidFill>
                <a:latin typeface="Arial" charset="0"/>
                <a:cs typeface="Arial" charset="0"/>
              </a:rPr>
              <a:t>En strafftidtagare skall också påpeka för protokollföraren, om en spelare lämnat utvisningsbåset innan utvisningstidens utgång. </a:t>
            </a:r>
          </a:p>
          <a:p>
            <a:pPr marL="342900" indent="-342900">
              <a:buFont typeface="Arial" charset="0"/>
              <a:buChar char="•"/>
            </a:pPr>
            <a:endParaRPr lang="sv-SE" altLang="sv-SE" smtClean="0">
              <a:solidFill>
                <a:schemeClr val="tx1"/>
              </a:solidFill>
              <a:latin typeface="Arial" charset="0"/>
              <a:cs typeface="Arial" charset="0"/>
            </a:endParaRPr>
          </a:p>
          <a:p>
            <a:pPr marL="342900" indent="-342900">
              <a:buFont typeface="Arial" charset="0"/>
              <a:buChar char="•"/>
            </a:pPr>
            <a:r>
              <a:rPr lang="sv-SE" altLang="sv-SE" smtClean="0">
                <a:solidFill>
                  <a:schemeClr val="tx1"/>
                </a:solidFill>
                <a:latin typeface="Arial" charset="0"/>
                <a:cs typeface="Arial" charset="0"/>
              </a:rPr>
              <a:t>På förfrågan ska han också kunna ge en utvisad spelare korrekt information om hur lång tid som återstår av utvisningstiden. </a:t>
            </a:r>
          </a:p>
          <a:p>
            <a:pPr marL="342900" indent="-342900">
              <a:buFont typeface="Arial" charset="0"/>
              <a:buChar char="•"/>
            </a:pPr>
            <a:endParaRPr lang="sv-SE" altLang="sv-SE" smtClean="0">
              <a:solidFill>
                <a:schemeClr val="tx1"/>
              </a:solidFill>
              <a:latin typeface="Arial" charset="0"/>
              <a:cs typeface="Arial" charset="0"/>
            </a:endParaRPr>
          </a:p>
          <a:p>
            <a:pPr marL="342900" indent="-342900">
              <a:buFont typeface="Arial" charset="0"/>
              <a:buChar char="•"/>
            </a:pPr>
            <a:r>
              <a:rPr lang="sv-SE" altLang="sv-SE" smtClean="0">
                <a:solidFill>
                  <a:schemeClr val="tx1"/>
                </a:solidFill>
                <a:latin typeface="Arial" charset="0"/>
                <a:cs typeface="Arial" charset="0"/>
              </a:rPr>
              <a:t>Strafftidtagaren bör alltid informera de utvisade spelarna om när de kommer att få återvända till isen.</a:t>
            </a:r>
          </a:p>
        </p:txBody>
      </p:sp>
      <p:sp>
        <p:nvSpPr>
          <p:cNvPr id="32771" name="textruta 4"/>
          <p:cNvSpPr txBox="1">
            <a:spLocks noChangeArrowheads="1"/>
          </p:cNvSpPr>
          <p:nvPr/>
        </p:nvSpPr>
        <p:spPr bwMode="auto">
          <a:xfrm>
            <a:off x="0" y="6611938"/>
            <a:ext cx="17764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1000"/>
              <a:t>Joel Hansson 2013</a:t>
            </a: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Strafftidtagare</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Underrubrik 5"/>
          <p:cNvSpPr>
            <a:spLocks noGrp="1"/>
          </p:cNvSpPr>
          <p:nvPr>
            <p:ph type="subTitle" idx="1"/>
          </p:nvPr>
        </p:nvSpPr>
        <p:spPr bwMode="auto">
          <a:xfrm>
            <a:off x="685800" y="1041400"/>
            <a:ext cx="7772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Fler exempel finns att läsas om i det kompendium om matchfunktionärernas uppgifter. </a:t>
            </a:r>
          </a:p>
        </p:txBody>
      </p:sp>
      <p:sp>
        <p:nvSpPr>
          <p:cNvPr id="33795" name="textruta 2"/>
          <p:cNvSpPr txBox="1">
            <a:spLocks noChangeArrowheads="1"/>
          </p:cNvSpPr>
          <p:nvPr/>
        </p:nvSpPr>
        <p:spPr bwMode="auto">
          <a:xfrm>
            <a:off x="685800" y="5565775"/>
            <a:ext cx="504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sv-SE" altLang="sv-SE" sz="2400">
                <a:hlinkClick r:id="rId2" action="ppaction://hlinksldjump"/>
              </a:rPr>
              <a:t>Tillbaka till menyn</a:t>
            </a:r>
            <a:endParaRPr lang="sv-SE" altLang="sv-SE" sz="240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Underrubrik 5"/>
          <p:cNvSpPr>
            <a:spLocks noGrp="1"/>
          </p:cNvSpPr>
          <p:nvPr>
            <p:ph type="subTitle" idx="1"/>
          </p:nvPr>
        </p:nvSpPr>
        <p:spPr bwMode="auto">
          <a:xfrm>
            <a:off x="685800" y="1570038"/>
            <a:ext cx="388620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latin typeface="Arial" charset="0"/>
                <a:cs typeface="Arial" charset="0"/>
                <a:hlinkClick r:id="rId2" action="ppaction://hlinksldjump"/>
              </a:rPr>
              <a:t>Protokollförare</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3" action="ppaction://hlinksldjump"/>
              </a:rPr>
              <a:t>Matchtidtagare</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4" action="ppaction://hlinksldjump"/>
              </a:rPr>
              <a:t>Speaker</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5" action="ppaction://hlinksldjump"/>
              </a:rPr>
              <a:t>Strafftidtagare</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6" action="ppaction://hlinkpres?slideindex=1&amp;slidetitle="/>
              </a:rPr>
              <a:t>Regler, kvittningar och uppskjutna straff</a:t>
            </a:r>
            <a:endParaRPr lang="sv-SE" altLang="sv-SE" smtClean="0">
              <a:latin typeface="Arial" charset="0"/>
              <a:cs typeface="Arial" charset="0"/>
            </a:endParaRPr>
          </a:p>
        </p:txBody>
      </p:sp>
      <p:pic>
        <p:nvPicPr>
          <p:cNvPr id="7" name="Bildobjekt 6" descr="BB130110NL015.jpg"/>
          <p:cNvPicPr>
            <a:picLocks noChangeAspect="1"/>
          </p:cNvPicPr>
          <p:nvPr/>
        </p:nvPicPr>
        <p:blipFill>
          <a:blip r:embed="rId7"/>
          <a:srcRect l="24848" t="5261" r="32273"/>
          <a:stretch>
            <a:fillRect/>
          </a:stretch>
        </p:blipFill>
        <p:spPr>
          <a:xfrm>
            <a:off x="5126182" y="1304355"/>
            <a:ext cx="3016223" cy="4680809"/>
          </a:xfrm>
          <a:prstGeom prst="rect">
            <a:avLst/>
          </a:prstGeom>
          <a:effectLst>
            <a:softEdge rad="127000"/>
          </a:effectLst>
        </p:spPr>
      </p:pic>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Matchfunktionärer</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Underrubrik 5"/>
          <p:cNvSpPr>
            <a:spLocks noGrp="1"/>
          </p:cNvSpPr>
          <p:nvPr>
            <p:ph type="subTitle" idx="1"/>
          </p:nvPr>
        </p:nvSpPr>
        <p:spPr bwMode="auto">
          <a:xfrm>
            <a:off x="685800" y="1570038"/>
            <a:ext cx="3886200" cy="416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latin typeface="Arial" charset="0"/>
                <a:cs typeface="Arial" charset="0"/>
                <a:hlinkClick r:id="rId2" action="ppaction://hlinksldjump"/>
              </a:rPr>
              <a:t>Protokollförare</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3" action="ppaction://hlinksldjump"/>
              </a:rPr>
              <a:t>Matchtidtagare</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4" action="ppaction://hlinksldjump"/>
              </a:rPr>
              <a:t>Speaker</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5" action="ppaction://hlinksldjump"/>
              </a:rPr>
              <a:t>Strafftidtagare</a:t>
            </a:r>
            <a:endParaRPr lang="sv-SE" altLang="sv-SE" smtClean="0">
              <a:latin typeface="Arial" charset="0"/>
              <a:cs typeface="Arial" charset="0"/>
            </a:endParaRPr>
          </a:p>
          <a:p>
            <a:endParaRPr lang="sv-SE" altLang="sv-SE" smtClean="0">
              <a:latin typeface="Arial" charset="0"/>
              <a:cs typeface="Arial" charset="0"/>
            </a:endParaRPr>
          </a:p>
          <a:p>
            <a:r>
              <a:rPr lang="sv-SE" altLang="sv-SE" smtClean="0">
                <a:latin typeface="Arial" charset="0"/>
                <a:cs typeface="Arial" charset="0"/>
                <a:hlinkClick r:id="rId6" action="ppaction://hlinkpres?slideindex=1&amp;slidetitle="/>
              </a:rPr>
              <a:t>Regler, kvittningar och uppskjutna straff</a:t>
            </a:r>
            <a:endParaRPr lang="sv-SE" altLang="sv-SE" smtClean="0">
              <a:latin typeface="Arial" charset="0"/>
              <a:cs typeface="Arial" charset="0"/>
            </a:endParaRPr>
          </a:p>
        </p:txBody>
      </p:sp>
      <p:pic>
        <p:nvPicPr>
          <p:cNvPr id="7" name="Bildobjekt 6" descr="BB130110NL015.jpg"/>
          <p:cNvPicPr>
            <a:picLocks noChangeAspect="1"/>
          </p:cNvPicPr>
          <p:nvPr/>
        </p:nvPicPr>
        <p:blipFill>
          <a:blip r:embed="rId7"/>
          <a:srcRect l="24848" t="5261" r="32273"/>
          <a:stretch>
            <a:fillRect/>
          </a:stretch>
        </p:blipFill>
        <p:spPr>
          <a:xfrm>
            <a:off x="5126182" y="1304355"/>
            <a:ext cx="3016223" cy="4680809"/>
          </a:xfrm>
          <a:prstGeom prst="rect">
            <a:avLst/>
          </a:prstGeom>
          <a:effectLst>
            <a:softEdge rad="127000"/>
          </a:effectLst>
        </p:spPr>
      </p:pic>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Matchfunktionärer</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Underrubrik 5"/>
          <p:cNvSpPr>
            <a:spLocks noGrp="1"/>
          </p:cNvSpPr>
          <p:nvPr>
            <p:ph type="subTitle" idx="1"/>
          </p:nvPr>
        </p:nvSpPr>
        <p:spPr bwMode="auto">
          <a:xfrm>
            <a:off x="685800" y="1427163"/>
            <a:ext cx="7772400" cy="155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000" smtClean="0">
                <a:solidFill>
                  <a:schemeClr val="tx1"/>
                </a:solidFill>
                <a:latin typeface="Arial" charset="0"/>
                <a:cs typeface="Arial" charset="0"/>
              </a:rPr>
              <a:t>Protokollförarens uppgift är att protokollföra matchens händelser samt ansvara för att matchfunktionärsbåsets arbete går rätt till. Därför är det av stor betydelse att Du som protokollförare har goda regelkunskaper och är väl insatt i hur ett matchfunktionärsbås ska arbeta. Det är protokollföraren som har det övergripande ansvaret i båset och ansvarar därför över att bemanningen är den rätta.</a:t>
            </a:r>
          </a:p>
          <a:p>
            <a:r>
              <a:rPr lang="sv-SE" altLang="sv-SE" sz="2000" b="1" smtClean="0">
                <a:solidFill>
                  <a:schemeClr val="tx1"/>
                </a:solidFill>
                <a:latin typeface="Arial" charset="0"/>
                <a:cs typeface="Arial" charset="0"/>
              </a:rPr>
              <a:t/>
            </a:r>
            <a:br>
              <a:rPr lang="sv-SE" altLang="sv-SE" sz="2000" b="1" smtClean="0">
                <a:solidFill>
                  <a:schemeClr val="tx1"/>
                </a:solidFill>
                <a:latin typeface="Arial" charset="0"/>
                <a:cs typeface="Arial" charset="0"/>
              </a:rPr>
            </a:br>
            <a:r>
              <a:rPr lang="sv-SE" altLang="sv-SE" sz="2000" b="1" smtClean="0">
                <a:solidFill>
                  <a:schemeClr val="tx1"/>
                </a:solidFill>
                <a:latin typeface="Arial" charset="0"/>
                <a:cs typeface="Arial" charset="0"/>
              </a:rPr>
              <a:t>Protokollföraren är T.ex. ansvarig för att:</a:t>
            </a:r>
          </a:p>
          <a:p>
            <a:r>
              <a:rPr lang="sv-SE" altLang="sv-SE" sz="2000" smtClean="0">
                <a:solidFill>
                  <a:schemeClr val="tx1"/>
                </a:solidFill>
                <a:latin typeface="Arial" charset="0"/>
                <a:cs typeface="Arial" charset="0"/>
              </a:rPr>
              <a:t>• korrekt tid för utvisningar anges på klockan och skall omgående påkalla domarens uppmärksamhet, om några skiljaktigheter uppstått mellan tidsangivelser på klockan och den officiella tiden.</a:t>
            </a:r>
          </a:p>
          <a:p>
            <a:r>
              <a:rPr lang="sv-SE" altLang="sv-SE" sz="2000" smtClean="0">
                <a:solidFill>
                  <a:schemeClr val="tx1"/>
                </a:solidFill>
                <a:latin typeface="Arial" charset="0"/>
                <a:cs typeface="Arial" charset="0"/>
              </a:rPr>
              <a:t>• genom speakern meddela när en minut återstår av första och andra perioden samt när två minuter återstår av tredje</a:t>
            </a:r>
          </a:p>
          <a:p>
            <a:endParaRPr lang="sv-SE" altLang="sv-SE" sz="2000" smtClean="0">
              <a:solidFill>
                <a:schemeClr val="tx1"/>
              </a:solidFill>
              <a:latin typeface="Arial" charset="0"/>
              <a:cs typeface="Arial" charset="0"/>
            </a:endParaRPr>
          </a:p>
        </p:txBody>
      </p:sp>
      <p:sp>
        <p:nvSpPr>
          <p:cNvPr id="5"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derrubrik 5"/>
          <p:cNvSpPr>
            <a:spLocks noGrp="1"/>
          </p:cNvSpPr>
          <p:nvPr>
            <p:ph type="subTitle" idx="1"/>
          </p:nvPr>
        </p:nvSpPr>
        <p:spPr bwMode="auto">
          <a:xfrm>
            <a:off x="685800" y="1231900"/>
            <a:ext cx="7772400" cy="450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Protokollföraren skall efter matchen färdigställa protokollet för underskrift av domaren. Därefter ska lagen få varsin kopia av protokollet och originalet skall sändas till administrerande förbund (gamla systemet). Protokollförarens uppgift är att protokollföra det domaren meddelar om mål och utvisningar. </a:t>
            </a:r>
            <a:br>
              <a:rPr lang="sv-SE" altLang="sv-SE" smtClean="0">
                <a:solidFill>
                  <a:schemeClr val="tx1"/>
                </a:solidFill>
                <a:latin typeface="Arial" charset="0"/>
                <a:cs typeface="Arial" charset="0"/>
              </a:rPr>
            </a:br>
            <a:r>
              <a:rPr lang="sv-SE" altLang="sv-SE" smtClean="0">
                <a:solidFill>
                  <a:schemeClr val="tx1"/>
                </a:solidFill>
                <a:latin typeface="Arial" charset="0"/>
                <a:cs typeface="Arial" charset="0"/>
              </a:rPr>
              <a:t/>
            </a:r>
            <a:br>
              <a:rPr lang="sv-SE" altLang="sv-SE" smtClean="0">
                <a:solidFill>
                  <a:schemeClr val="tx1"/>
                </a:solidFill>
                <a:latin typeface="Arial" charset="0"/>
                <a:cs typeface="Arial" charset="0"/>
              </a:rPr>
            </a:br>
            <a:r>
              <a:rPr lang="sv-SE" altLang="sv-SE" b="1" smtClean="0">
                <a:solidFill>
                  <a:schemeClr val="tx1"/>
                </a:solidFill>
                <a:latin typeface="Arial" charset="0"/>
                <a:cs typeface="Arial" charset="0"/>
              </a:rPr>
              <a:t>Före match</a:t>
            </a:r>
          </a:p>
          <a:p>
            <a:r>
              <a:rPr lang="sv-SE" altLang="sv-SE" smtClean="0">
                <a:solidFill>
                  <a:schemeClr val="tx1"/>
                </a:solidFill>
                <a:latin typeface="Arial" charset="0"/>
                <a:cs typeface="Arial" charset="0"/>
              </a:rPr>
              <a:t>En timme före matchstart skall protokollföraren av respektive lag erhålla en preliminär laguppställning med lagen i femmor. För matcher där protokoll som handskrivs används, fyller bortalaget först i sin preliminära laguppställning och därefter hemmalaget. </a:t>
            </a:r>
          </a:p>
        </p:txBody>
      </p:sp>
      <p:sp>
        <p:nvSpPr>
          <p:cNvPr id="7"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Underrubrik 5"/>
          <p:cNvSpPr>
            <a:spLocks noGrp="1"/>
          </p:cNvSpPr>
          <p:nvPr>
            <p:ph type="subTitle" idx="1"/>
          </p:nvPr>
        </p:nvSpPr>
        <p:spPr bwMode="auto">
          <a:xfrm>
            <a:off x="685800" y="1543050"/>
            <a:ext cx="7772400"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mtClean="0">
                <a:solidFill>
                  <a:schemeClr val="tx1"/>
                </a:solidFill>
                <a:latin typeface="Arial" charset="0"/>
                <a:cs typeface="Arial" charset="0"/>
              </a:rPr>
              <a:t>Dessa preliminära laguppställningar skall vara färdigskrivna en timme före matchstart.</a:t>
            </a:r>
          </a:p>
          <a:p>
            <a:r>
              <a:rPr lang="sv-SE" altLang="sv-SE" smtClean="0">
                <a:solidFill>
                  <a:schemeClr val="tx1"/>
                </a:solidFill>
                <a:latin typeface="Arial" charset="0"/>
                <a:cs typeface="Arial" charset="0"/>
              </a:rPr>
              <a:t>(För matcher där rapporteringssystemet Challenger används se, separata instruktioner). </a:t>
            </a:r>
            <a:br>
              <a:rPr lang="sv-SE" altLang="sv-SE" smtClean="0">
                <a:solidFill>
                  <a:schemeClr val="tx1"/>
                </a:solidFill>
                <a:latin typeface="Arial" charset="0"/>
                <a:cs typeface="Arial" charset="0"/>
              </a:rPr>
            </a:br>
            <a:r>
              <a:rPr lang="sv-SE" altLang="sv-SE" smtClean="0">
                <a:solidFill>
                  <a:schemeClr val="tx1"/>
                </a:solidFill>
                <a:latin typeface="Arial" charset="0"/>
                <a:cs typeface="Arial" charset="0"/>
              </a:rPr>
              <a:t/>
            </a:r>
            <a:br>
              <a:rPr lang="sv-SE" altLang="sv-SE" smtClean="0">
                <a:solidFill>
                  <a:schemeClr val="tx1"/>
                </a:solidFill>
                <a:latin typeface="Arial" charset="0"/>
                <a:cs typeface="Arial" charset="0"/>
              </a:rPr>
            </a:br>
            <a:r>
              <a:rPr lang="sv-SE" altLang="sv-SE" smtClean="0">
                <a:solidFill>
                  <a:schemeClr val="tx1"/>
                </a:solidFill>
                <a:latin typeface="Arial" charset="0"/>
                <a:cs typeface="Arial" charset="0"/>
              </a:rPr>
              <a:t>Protokollföraren skall erhålla namnet på en lagkapten och två assisterande kaptener från respektive lag samtidigt som laguppställningarna hämtas. </a:t>
            </a:r>
            <a:br>
              <a:rPr lang="sv-SE" altLang="sv-SE" smtClean="0">
                <a:solidFill>
                  <a:schemeClr val="tx1"/>
                </a:solidFill>
                <a:latin typeface="Arial" charset="0"/>
                <a:cs typeface="Arial" charset="0"/>
              </a:rPr>
            </a:br>
            <a:r>
              <a:rPr lang="sv-SE" altLang="sv-SE" smtClean="0">
                <a:solidFill>
                  <a:schemeClr val="tx1"/>
                </a:solidFill>
                <a:latin typeface="Arial" charset="0"/>
                <a:cs typeface="Arial" charset="0"/>
              </a:rPr>
              <a:t>20 minuter innan matchstart, efter isuppvärmningen, skall protokollföraren hämta den officiella laguppställningen från respektive lag. </a:t>
            </a:r>
          </a:p>
        </p:txBody>
      </p:sp>
      <p:sp>
        <p:nvSpPr>
          <p:cNvPr id="7"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Underrubrik 5"/>
          <p:cNvSpPr>
            <a:spLocks noGrp="1"/>
          </p:cNvSpPr>
          <p:nvPr>
            <p:ph type="subTitle" idx="1"/>
          </p:nvPr>
        </p:nvSpPr>
        <p:spPr bwMode="auto">
          <a:xfrm>
            <a:off x="685800" y="1550988"/>
            <a:ext cx="7772400" cy="45037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defRPr/>
            </a:pPr>
            <a:r>
              <a:rPr lang="sv-SE" sz="2200" b="1" dirty="0" smtClean="0">
                <a:solidFill>
                  <a:schemeClr val="tx1"/>
                </a:solidFill>
                <a:latin typeface="Arial" charset="0"/>
                <a:cs typeface="Arial" charset="0"/>
              </a:rPr>
              <a:t>Före match:</a:t>
            </a:r>
          </a:p>
          <a:p>
            <a:pPr>
              <a:buFont typeface="Arial" pitchFamily="34" charset="0"/>
              <a:buNone/>
              <a:defRPr/>
            </a:pPr>
            <a:r>
              <a:rPr lang="sv-SE" dirty="0" smtClean="0">
                <a:solidFill>
                  <a:schemeClr val="tx1"/>
                </a:solidFill>
                <a:latin typeface="Arial" charset="0"/>
                <a:cs typeface="Arial" charset="0"/>
              </a:rPr>
              <a:t>Gå in till domarteamet och presentera dig.</a:t>
            </a:r>
          </a:p>
          <a:p>
            <a:pPr>
              <a:buFont typeface="Arial" charset="0"/>
              <a:buChar char="•"/>
              <a:defRPr/>
            </a:pPr>
            <a:endParaRPr lang="sv-SE" dirty="0" smtClean="0">
              <a:solidFill>
                <a:schemeClr val="tx1"/>
              </a:solidFill>
              <a:latin typeface="Arial" charset="0"/>
              <a:cs typeface="Arial" charset="0"/>
            </a:endParaRPr>
          </a:p>
          <a:p>
            <a:pPr>
              <a:buFont typeface="Arial" pitchFamily="34" charset="0"/>
              <a:buNone/>
              <a:defRPr/>
            </a:pPr>
            <a:r>
              <a:rPr lang="sv-SE" dirty="0" smtClean="0">
                <a:solidFill>
                  <a:schemeClr val="tx1"/>
                </a:solidFill>
                <a:latin typeface="Arial" charset="0"/>
                <a:cs typeface="Arial" charset="0"/>
              </a:rPr>
              <a:t>Gå igenom allt ordentligt med domarteamet och informera dem om allt som de kan tänkas ha nytta av:</a:t>
            </a:r>
            <a:br>
              <a:rPr lang="sv-SE" dirty="0" smtClean="0">
                <a:solidFill>
                  <a:schemeClr val="tx1"/>
                </a:solidFill>
                <a:latin typeface="Arial" charset="0"/>
                <a:cs typeface="Arial" charset="0"/>
              </a:rPr>
            </a:br>
            <a:endParaRPr lang="sv-SE" dirty="0" smtClean="0">
              <a:solidFill>
                <a:schemeClr val="tx1"/>
              </a:solidFill>
              <a:latin typeface="Arial" charset="0"/>
              <a:cs typeface="Arial" charset="0"/>
            </a:endParaRPr>
          </a:p>
          <a:p>
            <a:pPr marL="342900" indent="-342900">
              <a:buFont typeface="Arial" pitchFamily="34" charset="0"/>
              <a:buChar char="•"/>
              <a:defRPr/>
            </a:pPr>
            <a:r>
              <a:rPr lang="sv-SE" sz="2200" dirty="0" smtClean="0">
                <a:solidFill>
                  <a:schemeClr val="tx1"/>
                </a:solidFill>
                <a:latin typeface="Arial" charset="0"/>
                <a:cs typeface="Arial" charset="0"/>
              </a:rPr>
              <a:t>Kan du domartecknen bra, eller dåligt.</a:t>
            </a:r>
          </a:p>
          <a:p>
            <a:pPr marL="342900" indent="-342900">
              <a:buFont typeface="Arial" pitchFamily="34" charset="0"/>
              <a:buChar char="•"/>
              <a:defRPr/>
            </a:pPr>
            <a:r>
              <a:rPr lang="sv-SE" sz="2200" dirty="0" smtClean="0">
                <a:solidFill>
                  <a:schemeClr val="tx1"/>
                </a:solidFill>
                <a:latin typeface="Arial" charset="0"/>
                <a:cs typeface="Arial" charset="0"/>
              </a:rPr>
              <a:t>Eventuella strul med klockan.</a:t>
            </a:r>
          </a:p>
          <a:p>
            <a:pPr marL="342900" indent="-342900">
              <a:buFont typeface="Arial" pitchFamily="34" charset="0"/>
              <a:buChar char="•"/>
              <a:defRPr/>
            </a:pPr>
            <a:r>
              <a:rPr lang="sv-SE" sz="2200" dirty="0" smtClean="0">
                <a:solidFill>
                  <a:schemeClr val="tx1"/>
                </a:solidFill>
                <a:latin typeface="Arial" charset="0"/>
                <a:cs typeface="Arial" charset="0"/>
              </a:rPr>
              <a:t>Hur ni löser det med kvittningar.</a:t>
            </a:r>
          </a:p>
          <a:p>
            <a:pPr marL="342900" indent="-342900">
              <a:buFont typeface="Arial" pitchFamily="34" charset="0"/>
              <a:buChar char="•"/>
              <a:defRPr/>
            </a:pPr>
            <a:r>
              <a:rPr lang="sv-SE" sz="2200" dirty="0" smtClean="0">
                <a:solidFill>
                  <a:schemeClr val="tx1"/>
                </a:solidFill>
                <a:latin typeface="Arial" charset="0"/>
                <a:cs typeface="Arial" charset="0"/>
              </a:rPr>
              <a:t>Hur kommunicerar ni efter ett mål? Finns målgörare och assisterande med i protokollet.</a:t>
            </a:r>
          </a:p>
          <a:p>
            <a:pPr lvl="3">
              <a:buFont typeface="Arial" charset="0"/>
              <a:buChar char="•"/>
              <a:defRPr/>
            </a:pPr>
            <a:endParaRPr lang="sv-SE" sz="2200" dirty="0" smtClean="0">
              <a:solidFill>
                <a:schemeClr val="tx1"/>
              </a:solidFill>
              <a:latin typeface="Arial" charset="0"/>
              <a:cs typeface="Arial" charset="0"/>
            </a:endParaRP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Underrubrik 5"/>
          <p:cNvSpPr>
            <a:spLocks noGrp="1"/>
          </p:cNvSpPr>
          <p:nvPr>
            <p:ph type="subTitle" idx="1"/>
          </p:nvPr>
        </p:nvSpPr>
        <p:spPr bwMode="auto">
          <a:xfrm>
            <a:off x="685800" y="1817688"/>
            <a:ext cx="7862888" cy="391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2600" smtClean="0">
                <a:solidFill>
                  <a:schemeClr val="tx1"/>
                </a:solidFill>
                <a:latin typeface="Arial" charset="0"/>
                <a:cs typeface="Arial" charset="0"/>
              </a:rPr>
              <a:t>Ställ krav på domaren! Tala om att de inte får ha för bråttom vid utvisningar och mål. Han/hon måste stanna hos er tills det att ni vet vilka kvittningar som ska göras etc. etc.</a:t>
            </a:r>
            <a:endParaRPr lang="sv-SE" altLang="sv-SE" sz="900" smtClean="0">
              <a:solidFill>
                <a:schemeClr val="tx1"/>
              </a:solidFill>
              <a:latin typeface="Arial" charset="0"/>
              <a:cs typeface="Arial" charset="0"/>
            </a:endParaRPr>
          </a:p>
          <a:p>
            <a:pPr>
              <a:buFont typeface="Arial" charset="0"/>
              <a:buChar char="•"/>
            </a:pPr>
            <a:endParaRPr lang="sv-SE" altLang="sv-SE" sz="900" smtClean="0">
              <a:solidFill>
                <a:schemeClr val="tx1"/>
              </a:solidFill>
              <a:latin typeface="Arial" charset="0"/>
              <a:cs typeface="Arial" charset="0"/>
            </a:endParaRPr>
          </a:p>
          <a:p>
            <a:r>
              <a:rPr lang="sv-SE" altLang="sv-SE" sz="2600" smtClean="0">
                <a:solidFill>
                  <a:schemeClr val="tx1"/>
                </a:solidFill>
                <a:latin typeface="Arial" charset="0"/>
                <a:cs typeface="Arial" charset="0"/>
              </a:rPr>
              <a:t>Kolla så att domarteamet är informerat om de eventuella hålltider som finns. Är det nationalsång, line-up etc.? </a:t>
            </a:r>
            <a:endParaRPr lang="sv-SE" altLang="sv-SE" sz="900" smtClean="0">
              <a:solidFill>
                <a:schemeClr val="tx1"/>
              </a:solidFill>
              <a:latin typeface="Arial" charset="0"/>
              <a:cs typeface="Arial" charset="0"/>
            </a:endParaRPr>
          </a:p>
          <a:p>
            <a:pPr>
              <a:buFont typeface="Arial" charset="0"/>
              <a:buChar char="•"/>
            </a:pPr>
            <a:endParaRPr lang="sv-SE" altLang="sv-SE" sz="900" smtClean="0">
              <a:solidFill>
                <a:schemeClr val="tx1"/>
              </a:solidFill>
              <a:latin typeface="Arial" charset="0"/>
              <a:cs typeface="Arial" charset="0"/>
            </a:endParaRPr>
          </a:p>
          <a:p>
            <a:r>
              <a:rPr lang="sv-SE" altLang="sv-SE" sz="2600" smtClean="0">
                <a:solidFill>
                  <a:schemeClr val="tx1"/>
                </a:solidFill>
                <a:latin typeface="Arial" charset="0"/>
                <a:cs typeface="Arial" charset="0"/>
              </a:rPr>
              <a:t>När ska de in på isen?</a:t>
            </a:r>
          </a:p>
          <a:p>
            <a:pPr>
              <a:buFont typeface="Arial" charset="0"/>
              <a:buChar char="•"/>
            </a:pPr>
            <a:endParaRPr lang="sv-SE" altLang="sv-SE" sz="2200" smtClean="0">
              <a:solidFill>
                <a:schemeClr val="tx1"/>
              </a:solidFill>
              <a:latin typeface="Arial" charset="0"/>
              <a:cs typeface="Arial" charset="0"/>
            </a:endParaRPr>
          </a:p>
          <a:p>
            <a:pPr>
              <a:buFont typeface="Arial" charset="0"/>
              <a:buChar char="•"/>
            </a:pPr>
            <a:endParaRPr lang="sv-SE" altLang="sv-SE" sz="2200" smtClean="0">
              <a:solidFill>
                <a:schemeClr val="tx1"/>
              </a:solidFill>
              <a:latin typeface="Arial" charset="0"/>
              <a:cs typeface="Arial" charset="0"/>
            </a:endParaRPr>
          </a:p>
        </p:txBody>
      </p:sp>
      <p:sp>
        <p:nvSpPr>
          <p:cNvPr id="6" name="Rubrik 6"/>
          <p:cNvSpPr>
            <a:spLocks/>
          </p:cNvSpPr>
          <p:nvPr/>
        </p:nvSpPr>
        <p:spPr bwMode="auto">
          <a:xfrm>
            <a:off x="685800" y="538163"/>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4000" b="1" dirty="0">
                <a:solidFill>
                  <a:srgbClr val="000066"/>
                </a:solidFill>
                <a:latin typeface="+mn-lt"/>
                <a:ea typeface="ＭＳ Ｐゴシック" pitchFamily="34" charset="-128"/>
              </a:rPr>
              <a:t>Protokollförare – </a:t>
            </a:r>
            <a:r>
              <a:rPr lang="sv-SE" sz="4000" b="1" dirty="0" err="1">
                <a:solidFill>
                  <a:srgbClr val="000066"/>
                </a:solidFill>
                <a:latin typeface="+mn-lt"/>
                <a:ea typeface="ＭＳ Ｐゴシック" pitchFamily="34" charset="-128"/>
              </a:rPr>
              <a:t>Official</a:t>
            </a:r>
            <a:r>
              <a:rPr lang="sv-SE" sz="4000" b="1" dirty="0">
                <a:solidFill>
                  <a:srgbClr val="000066"/>
                </a:solidFill>
                <a:latin typeface="+mn-lt"/>
                <a:ea typeface="ＭＳ Ｐゴシック" pitchFamily="34" charset="-128"/>
              </a:rPr>
              <a:t> </a:t>
            </a:r>
            <a:r>
              <a:rPr lang="sv-SE" sz="4000" b="1" dirty="0" err="1">
                <a:solidFill>
                  <a:srgbClr val="000066"/>
                </a:solidFill>
                <a:latin typeface="+mn-lt"/>
                <a:ea typeface="ＭＳ Ｐゴシック" pitchFamily="34" charset="-128"/>
              </a:rPr>
              <a:t>scorer</a:t>
            </a:r>
            <a:endParaRPr lang="sv-SE" sz="4000" b="1" dirty="0">
              <a:solidFill>
                <a:srgbClr val="000066"/>
              </a:solidFill>
              <a:latin typeface="+mn-lt"/>
              <a:ea typeface="ＭＳ Ｐゴシック"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1363</Words>
  <Application>Microsoft Office PowerPoint</Application>
  <PresentationFormat>Bildspel på skärmen (4:3)</PresentationFormat>
  <Paragraphs>253</Paragraphs>
  <Slides>33</Slides>
  <Notes>0</Notes>
  <HiddenSlides>0</HiddenSlides>
  <MMClips>7</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33</vt:i4>
      </vt:variant>
    </vt:vector>
  </HeadingPairs>
  <TitlesOfParts>
    <vt:vector size="38" baseType="lpstr">
      <vt:lpstr>ＭＳ Ｐゴシック</vt:lpstr>
      <vt:lpstr>Arial</vt:lpstr>
      <vt:lpstr>Arial Bold</vt:lpstr>
      <vt:lpstr>Calibri</vt:lpstr>
      <vt:lpstr>PPT</vt:lpstr>
      <vt:lpstr>Bemanning i matchfunktionärsbåset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Förslag på hjälpmall för strafftidtagare </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Mikael Bakke</dc:creator>
  <cp:lastModifiedBy>Jonas Almgren</cp:lastModifiedBy>
  <cp:revision>63</cp:revision>
  <dcterms:created xsi:type="dcterms:W3CDTF">2010-10-06T11:22:41Z</dcterms:created>
  <dcterms:modified xsi:type="dcterms:W3CDTF">2015-10-06T16:29:25Z</dcterms:modified>
</cp:coreProperties>
</file>