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6" r:id="rId2"/>
    <p:sldId id="266" r:id="rId3"/>
    <p:sldId id="262" r:id="rId4"/>
    <p:sldId id="274" r:id="rId5"/>
    <p:sldId id="263" r:id="rId6"/>
    <p:sldId id="271" r:id="rId7"/>
    <p:sldId id="273" r:id="rId8"/>
    <p:sldId id="275" r:id="rId9"/>
    <p:sldId id="264" r:id="rId10"/>
    <p:sldId id="265" r:id="rId11"/>
    <p:sldId id="269" r:id="rId12"/>
    <p:sldId id="267" r:id="rId13"/>
    <p:sldId id="268"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9929A7F-223F-4291-9BE3-CEF52057E19D}" type="datetimeFigureOut">
              <a:rPr lang="sv-SE" smtClean="0"/>
              <a:t>2024-02-28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0C39581-7E29-46CC-BA97-6EE45E64A631}" type="slidenum">
              <a:rPr lang="sv-SE" smtClean="0"/>
              <a:t>‹#›</a:t>
            </a:fld>
            <a:endParaRPr lang="sv-SE"/>
          </a:p>
        </p:txBody>
      </p:sp>
    </p:spTree>
    <p:extLst>
      <p:ext uri="{BB962C8B-B14F-4D97-AF65-F5344CB8AC3E}">
        <p14:creationId xmlns:p14="http://schemas.microsoft.com/office/powerpoint/2010/main" val="180904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9929A7F-223F-4291-9BE3-CEF52057E19D}" type="datetimeFigureOut">
              <a:rPr lang="sv-SE" smtClean="0"/>
              <a:t>2024-02-28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216237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9929A7F-223F-4291-9BE3-CEF52057E19D}" type="datetimeFigureOut">
              <a:rPr lang="sv-SE" smtClean="0"/>
              <a:t>2024-02-28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146666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mall för rubrikformat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descr="LOGO">
            <a:extLst>
              <a:ext uri="{FF2B5EF4-FFF2-40B4-BE49-F238E27FC236}">
                <a16:creationId xmlns:a16="http://schemas.microsoft.com/office/drawing/2014/main" id="{BC4B3944-329F-50D3-0E82-6D9B71E8F0F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906000" y="6388100"/>
            <a:ext cx="1488440" cy="391160"/>
          </a:xfrm>
          <a:prstGeom prst="rect">
            <a:avLst/>
          </a:prstGeom>
        </p:spPr>
      </p:pic>
      <p:pic>
        <p:nvPicPr>
          <p:cNvPr id="6" name="Bildobjekt 5" descr="LOGO">
            <a:extLst>
              <a:ext uri="{FF2B5EF4-FFF2-40B4-BE49-F238E27FC236}">
                <a16:creationId xmlns:a16="http://schemas.microsoft.com/office/drawing/2014/main" id="{92E1FB3E-B85B-C2D9-4836-BF4A1981A86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906000" y="6388100"/>
            <a:ext cx="1488440" cy="391160"/>
          </a:xfrm>
          <a:prstGeom prst="rect">
            <a:avLst/>
          </a:prstGeom>
        </p:spPr>
      </p:pic>
      <p:pic>
        <p:nvPicPr>
          <p:cNvPr id="8" name="Bildobjekt 7" descr="LOGO">
            <a:extLst>
              <a:ext uri="{FF2B5EF4-FFF2-40B4-BE49-F238E27FC236}">
                <a16:creationId xmlns:a16="http://schemas.microsoft.com/office/drawing/2014/main" id="{BB1694DC-D737-D03E-2919-5DCA29538F7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906000" y="6388100"/>
            <a:ext cx="1488440" cy="391160"/>
          </a:xfrm>
          <a:prstGeom prst="rect">
            <a:avLst/>
          </a:prstGeom>
        </p:spPr>
      </p:pic>
      <p:pic>
        <p:nvPicPr>
          <p:cNvPr id="10" name="Bildobjekt 9" descr="LOGO">
            <a:extLst>
              <a:ext uri="{FF2B5EF4-FFF2-40B4-BE49-F238E27FC236}">
                <a16:creationId xmlns:a16="http://schemas.microsoft.com/office/drawing/2014/main" id="{B1B1B2BF-B554-4E54-F6F9-498A4584C47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906000" y="6388100"/>
            <a:ext cx="1488440" cy="391160"/>
          </a:xfrm>
          <a:prstGeom prst="rect">
            <a:avLst/>
          </a:prstGeom>
        </p:spPr>
      </p:pic>
      <p:pic>
        <p:nvPicPr>
          <p:cNvPr id="12" name="Bildobjekt 11" descr="LOGO">
            <a:extLst>
              <a:ext uri="{FF2B5EF4-FFF2-40B4-BE49-F238E27FC236}">
                <a16:creationId xmlns:a16="http://schemas.microsoft.com/office/drawing/2014/main" id="{DA293FB2-1072-DA20-0DCF-94E91DD1408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906000" y="6388100"/>
            <a:ext cx="1488440" cy="391160"/>
          </a:xfrm>
          <a:prstGeom prst="rect">
            <a:avLst/>
          </a:prstGeom>
        </p:spPr>
      </p:pic>
    </p:spTree>
    <p:extLst>
      <p:ext uri="{BB962C8B-B14F-4D97-AF65-F5344CB8AC3E}">
        <p14:creationId xmlns:p14="http://schemas.microsoft.com/office/powerpoint/2010/main" val="77442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9929A7F-223F-4291-9BE3-CEF52057E19D}" type="datetimeFigureOut">
              <a:rPr lang="sv-SE" smtClean="0"/>
              <a:t>2024-02-28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131330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sv-SE"/>
              <a:t>Klicka här för att ändra mall för rubrikformat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8593667" y="6272784"/>
            <a:ext cx="2644309" cy="365125"/>
          </a:xfrm>
        </p:spPr>
        <p:txBody>
          <a:bodyPr/>
          <a:lstStyle/>
          <a:p>
            <a:fld id="{29929A7F-223F-4291-9BE3-CEF52057E19D}" type="datetimeFigureOut">
              <a:rPr lang="sv-SE" smtClean="0"/>
              <a:t>2024-02-28</a:t>
            </a:fld>
            <a:endParaRPr lang="sv-SE"/>
          </a:p>
        </p:txBody>
      </p:sp>
      <p:sp>
        <p:nvSpPr>
          <p:cNvPr id="5" name="Footer Placeholder 4"/>
          <p:cNvSpPr>
            <a:spLocks noGrp="1"/>
          </p:cNvSpPr>
          <p:nvPr>
            <p:ph type="ftr" sz="quarter" idx="11"/>
          </p:nvPr>
        </p:nvSpPr>
        <p:spPr>
          <a:xfrm>
            <a:off x="2182708" y="6272784"/>
            <a:ext cx="6327648" cy="365125"/>
          </a:xfrm>
        </p:spPr>
        <p:txBody>
          <a:bodyPr/>
          <a:lstStyle/>
          <a:p>
            <a:endParaRPr lang="sv-SE"/>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0C39581-7E29-46CC-BA97-6EE45E64A631}" type="slidenum">
              <a:rPr lang="sv-SE" smtClean="0"/>
              <a:t>‹#›</a:t>
            </a:fld>
            <a:endParaRPr lang="sv-SE"/>
          </a:p>
        </p:txBody>
      </p:sp>
    </p:spTree>
    <p:extLst>
      <p:ext uri="{BB962C8B-B14F-4D97-AF65-F5344CB8AC3E}">
        <p14:creationId xmlns:p14="http://schemas.microsoft.com/office/powerpoint/2010/main" val="421251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29929A7F-223F-4291-9BE3-CEF52057E19D}" type="datetimeFigureOut">
              <a:rPr lang="sv-SE" smtClean="0"/>
              <a:t>2024-02-28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286349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9929A7F-223F-4291-9BE3-CEF52057E19D}" type="datetimeFigureOut">
              <a:rPr lang="sv-SE" smtClean="0"/>
              <a:t>2024-02-28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150518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29929A7F-223F-4291-9BE3-CEF52057E19D}" type="datetimeFigureOut">
              <a:rPr lang="sv-SE" smtClean="0"/>
              <a:t>2024-02-28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378256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29A7F-223F-4291-9BE3-CEF52057E19D}" type="datetimeFigureOut">
              <a:rPr lang="sv-SE" smtClean="0"/>
              <a:t>2024-02-28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383263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v-SE"/>
              <a:t>Klicka här för att ändra mall för rubrikformat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9929A7F-223F-4291-9BE3-CEF52057E19D}" type="datetimeFigureOut">
              <a:rPr lang="sv-SE" smtClean="0"/>
              <a:t>2024-02-28</a:t>
            </a:fld>
            <a:endParaRPr lang="sv-SE"/>
          </a:p>
        </p:txBody>
      </p:sp>
      <p:sp>
        <p:nvSpPr>
          <p:cNvPr id="6" name="Footer Placeholder 5"/>
          <p:cNvSpPr>
            <a:spLocks noGrp="1"/>
          </p:cNvSpPr>
          <p:nvPr>
            <p:ph type="ftr" sz="quarter" idx="11"/>
          </p:nvPr>
        </p:nvSpPr>
        <p:spPr/>
        <p:txBody>
          <a:bodyPr/>
          <a:lstStyle/>
          <a:p>
            <a:endParaRPr lang="sv-SE"/>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189775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9929A7F-223F-4291-9BE3-CEF52057E19D}" type="datetimeFigureOut">
              <a:rPr lang="sv-SE" smtClean="0"/>
              <a:t>2024-02-28</a:t>
            </a:fld>
            <a:endParaRPr lang="sv-SE"/>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0C39581-7E29-46CC-BA97-6EE45E64A631}" type="slidenum">
              <a:rPr lang="sv-SE" smtClean="0"/>
              <a:t>‹#›</a:t>
            </a:fld>
            <a:endParaRPr lang="sv-SE"/>
          </a:p>
        </p:txBody>
      </p:sp>
    </p:spTree>
    <p:extLst>
      <p:ext uri="{BB962C8B-B14F-4D97-AF65-F5344CB8AC3E}">
        <p14:creationId xmlns:p14="http://schemas.microsoft.com/office/powerpoint/2010/main" val="136109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2/28/2024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624900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6.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8B0A9112-A456-7532-78E5-5F3F1BD39A74}"/>
              </a:ext>
            </a:extLst>
          </p:cNvPr>
          <p:cNvSpPr>
            <a:spLocks noGrp="1"/>
          </p:cNvSpPr>
          <p:nvPr>
            <p:ph type="ctrTitle"/>
          </p:nvPr>
        </p:nvSpPr>
        <p:spPr>
          <a:xfrm>
            <a:off x="6556100" y="1360493"/>
            <a:ext cx="4972511" cy="3106732"/>
          </a:xfrm>
        </p:spPr>
        <p:txBody>
          <a:bodyPr anchor="b">
            <a:normAutofit/>
          </a:bodyPr>
          <a:lstStyle/>
          <a:p>
            <a:r>
              <a:rPr lang="sv-SE" sz="7200">
                <a:solidFill>
                  <a:schemeClr val="tx1"/>
                </a:solidFill>
              </a:rPr>
              <a:t>Vision Domsjö IP 2.0 </a:t>
            </a:r>
          </a:p>
        </p:txBody>
      </p:sp>
      <p:sp>
        <p:nvSpPr>
          <p:cNvPr id="6" name="Underrubrik 5">
            <a:extLst>
              <a:ext uri="{FF2B5EF4-FFF2-40B4-BE49-F238E27FC236}">
                <a16:creationId xmlns:a16="http://schemas.microsoft.com/office/drawing/2014/main" id="{6544CA18-DBA6-1289-8AA4-53F3C06D8FD0}"/>
              </a:ext>
            </a:extLst>
          </p:cNvPr>
          <p:cNvSpPr>
            <a:spLocks noGrp="1"/>
          </p:cNvSpPr>
          <p:nvPr>
            <p:ph type="subTitle" idx="1"/>
          </p:nvPr>
        </p:nvSpPr>
        <p:spPr>
          <a:xfrm>
            <a:off x="6556100" y="4687316"/>
            <a:ext cx="4972512" cy="1517088"/>
          </a:xfrm>
        </p:spPr>
        <p:txBody>
          <a:bodyPr>
            <a:normAutofit/>
          </a:bodyPr>
          <a:lstStyle/>
          <a:p>
            <a:r>
              <a:rPr lang="sv-SE">
                <a:solidFill>
                  <a:srgbClr val="FFFFFF"/>
                </a:solidFill>
              </a:rPr>
              <a:t>2024-02-15</a:t>
            </a:r>
          </a:p>
        </p:txBody>
      </p:sp>
      <p:sp>
        <p:nvSpPr>
          <p:cNvPr id="25" name="Freeform: Shape 13">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Bildobjekt 6">
            <a:extLst>
              <a:ext uri="{FF2B5EF4-FFF2-40B4-BE49-F238E27FC236}">
                <a16:creationId xmlns:a16="http://schemas.microsoft.com/office/drawing/2014/main" id="{5ACD4D07-F999-1B9F-3CF1-5D4AE7A99015}"/>
              </a:ext>
            </a:extLst>
          </p:cNvPr>
          <p:cNvPicPr>
            <a:picLocks noChangeAspect="1"/>
          </p:cNvPicPr>
          <p:nvPr/>
        </p:nvPicPr>
        <p:blipFill>
          <a:blip r:embed="rId2"/>
          <a:stretch>
            <a:fillRect/>
          </a:stretch>
        </p:blipFill>
        <p:spPr>
          <a:xfrm>
            <a:off x="999954" y="1526651"/>
            <a:ext cx="3299090" cy="3804698"/>
          </a:xfrm>
          <a:prstGeom prst="rect">
            <a:avLst/>
          </a:prstGeom>
        </p:spPr>
      </p:pic>
    </p:spTree>
    <p:extLst>
      <p:ext uri="{BB962C8B-B14F-4D97-AF65-F5344CB8AC3E}">
        <p14:creationId xmlns:p14="http://schemas.microsoft.com/office/powerpoint/2010/main" val="39141511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2027</a:t>
            </a:r>
          </a:p>
        </p:txBody>
      </p:sp>
      <p:sp>
        <p:nvSpPr>
          <p:cNvPr id="5" name="Platshållare för innehåll 1">
            <a:extLst>
              <a:ext uri="{FF2B5EF4-FFF2-40B4-BE49-F238E27FC236}">
                <a16:creationId xmlns:a16="http://schemas.microsoft.com/office/drawing/2014/main" id="{A68E3E52-FB5F-642C-051A-A3851293C8A3}"/>
              </a:ext>
            </a:extLst>
          </p:cNvPr>
          <p:cNvSpPr>
            <a:spLocks noGrp="1"/>
          </p:cNvSpPr>
          <p:nvPr>
            <p:ph sz="quarter" idx="10"/>
          </p:nvPr>
        </p:nvSpPr>
        <p:spPr>
          <a:xfrm>
            <a:off x="823566" y="1856793"/>
            <a:ext cx="3999944" cy="4795934"/>
          </a:xfrm>
        </p:spPr>
        <p:txBody>
          <a:bodyPr vert="horz" lIns="91440" tIns="45720" rIns="91440" bIns="45720" rtlCol="0">
            <a:noAutofit/>
          </a:bodyPr>
          <a:lstStyle/>
          <a:p>
            <a:pPr marL="0" indent="0">
              <a:buNone/>
            </a:pPr>
            <a:r>
              <a:rPr lang="sv-SE" u="sng" dirty="0"/>
              <a:t>Omfattning:</a:t>
            </a:r>
          </a:p>
          <a:p>
            <a:pPr marL="0" indent="0">
              <a:buNone/>
            </a:pPr>
            <a:r>
              <a:rPr lang="sv-SE" dirty="0"/>
              <a:t>En 11-manna och en 7-manna konstgräsplan anläggs på befintliga Skjut- och Knattevallen.</a:t>
            </a:r>
          </a:p>
          <a:p>
            <a:pPr marL="0" indent="0">
              <a:buNone/>
            </a:pPr>
            <a:r>
              <a:rPr lang="sv-SE" dirty="0"/>
              <a:t>Ny LED-belysning på nya belysningsmaster.</a:t>
            </a:r>
          </a:p>
          <a:p>
            <a:pPr marL="0" indent="0">
              <a:buNone/>
            </a:pPr>
            <a:r>
              <a:rPr lang="sv-SE" dirty="0"/>
              <a:t>Underlag antas kunna återanvändas.</a:t>
            </a:r>
          </a:p>
          <a:p>
            <a:pPr marL="0" indent="0">
              <a:buNone/>
            </a:pPr>
            <a:r>
              <a:rPr lang="sv-SE" u="sng" dirty="0"/>
              <a:t>Budget:</a:t>
            </a:r>
          </a:p>
          <a:p>
            <a:pPr marL="0" indent="0">
              <a:buNone/>
            </a:pPr>
            <a:r>
              <a:rPr lang="sv-SE" dirty="0"/>
              <a:t>Konstgräs ca 7000 + 2000 m2 </a:t>
            </a:r>
            <a:r>
              <a:rPr lang="sv-SE" dirty="0">
                <a:sym typeface="Wingdings" panose="05000000000000000000" pitchFamily="2" charset="2"/>
              </a:rPr>
              <a:t> 6,5 MSEK</a:t>
            </a:r>
          </a:p>
          <a:p>
            <a:pPr marL="0" indent="0">
              <a:buNone/>
            </a:pPr>
            <a:r>
              <a:rPr lang="sv-SE" dirty="0">
                <a:sym typeface="Wingdings" panose="05000000000000000000" pitchFamily="2" charset="2"/>
              </a:rPr>
              <a:t>Belysningsmaster &amp; installation  10 </a:t>
            </a:r>
            <a:r>
              <a:rPr lang="sv-SE" dirty="0" err="1">
                <a:sym typeface="Wingdings" panose="05000000000000000000" pitchFamily="2" charset="2"/>
              </a:rPr>
              <a:t>st</a:t>
            </a:r>
            <a:r>
              <a:rPr lang="sv-SE" dirty="0">
                <a:sym typeface="Wingdings" panose="05000000000000000000" pitchFamily="2" charset="2"/>
              </a:rPr>
              <a:t> á 150 </a:t>
            </a:r>
            <a:r>
              <a:rPr lang="sv-SE" dirty="0" err="1">
                <a:sym typeface="Wingdings" panose="05000000000000000000" pitchFamily="2" charset="2"/>
              </a:rPr>
              <a:t>kSEK</a:t>
            </a:r>
            <a:r>
              <a:rPr lang="sv-SE" dirty="0">
                <a:sym typeface="Wingdings" panose="05000000000000000000" pitchFamily="2" charset="2"/>
              </a:rPr>
              <a:t> = 1,5 MSEK</a:t>
            </a:r>
            <a:endParaRPr lang="sv-SE" dirty="0"/>
          </a:p>
        </p:txBody>
      </p:sp>
      <p:pic>
        <p:nvPicPr>
          <p:cNvPr id="12" name="Bildobjekt 11">
            <a:extLst>
              <a:ext uri="{FF2B5EF4-FFF2-40B4-BE49-F238E27FC236}">
                <a16:creationId xmlns:a16="http://schemas.microsoft.com/office/drawing/2014/main" id="{B6249DA3-90FF-0BF1-4F43-EC23FE2AE198}"/>
              </a:ext>
            </a:extLst>
          </p:cNvPr>
          <p:cNvPicPr>
            <a:picLocks noChangeAspect="1"/>
          </p:cNvPicPr>
          <p:nvPr/>
        </p:nvPicPr>
        <p:blipFill>
          <a:blip r:embed="rId2"/>
          <a:stretch>
            <a:fillRect/>
          </a:stretch>
        </p:blipFill>
        <p:spPr>
          <a:xfrm>
            <a:off x="4913569" y="67240"/>
            <a:ext cx="6959227" cy="6723520"/>
          </a:xfrm>
          <a:prstGeom prst="rect">
            <a:avLst/>
          </a:prstGeom>
        </p:spPr>
      </p:pic>
      <p:sp>
        <p:nvSpPr>
          <p:cNvPr id="13" name="Frihandsfigur: Form 12">
            <a:extLst>
              <a:ext uri="{FF2B5EF4-FFF2-40B4-BE49-F238E27FC236}">
                <a16:creationId xmlns:a16="http://schemas.microsoft.com/office/drawing/2014/main" id="{94C83CAC-D382-8601-6C4A-884DBBFD2B79}"/>
              </a:ext>
            </a:extLst>
          </p:cNvPr>
          <p:cNvSpPr/>
          <p:nvPr/>
        </p:nvSpPr>
        <p:spPr>
          <a:xfrm>
            <a:off x="5930348" y="377687"/>
            <a:ext cx="1080052" cy="921026"/>
          </a:xfrm>
          <a:custGeom>
            <a:avLst/>
            <a:gdLst>
              <a:gd name="connsiteX0" fmla="*/ 0 w 1080052"/>
              <a:gd name="connsiteY0" fmla="*/ 523461 h 921026"/>
              <a:gd name="connsiteX1" fmla="*/ 808382 w 1080052"/>
              <a:gd name="connsiteY1" fmla="*/ 0 h 921026"/>
              <a:gd name="connsiteX2" fmla="*/ 1080052 w 1080052"/>
              <a:gd name="connsiteY2" fmla="*/ 410817 h 921026"/>
              <a:gd name="connsiteX3" fmla="*/ 278295 w 1080052"/>
              <a:gd name="connsiteY3" fmla="*/ 921026 h 921026"/>
              <a:gd name="connsiteX4" fmla="*/ 0 w 1080052"/>
              <a:gd name="connsiteY4" fmla="*/ 523461 h 92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52" h="921026">
                <a:moveTo>
                  <a:pt x="0" y="523461"/>
                </a:moveTo>
                <a:lnTo>
                  <a:pt x="808382" y="0"/>
                </a:lnTo>
                <a:lnTo>
                  <a:pt x="1080052" y="410817"/>
                </a:lnTo>
                <a:lnTo>
                  <a:pt x="278295" y="921026"/>
                </a:lnTo>
                <a:lnTo>
                  <a:pt x="0" y="523461"/>
                </a:lnTo>
                <a:close/>
              </a:path>
            </a:pathLst>
          </a:cu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Frihandsfigur: Form 13">
            <a:extLst>
              <a:ext uri="{FF2B5EF4-FFF2-40B4-BE49-F238E27FC236}">
                <a16:creationId xmlns:a16="http://schemas.microsoft.com/office/drawing/2014/main" id="{7B54C2D2-013C-CED5-8CE6-1FA3464AAE7A}"/>
              </a:ext>
            </a:extLst>
          </p:cNvPr>
          <p:cNvSpPr/>
          <p:nvPr/>
        </p:nvSpPr>
        <p:spPr>
          <a:xfrm>
            <a:off x="6308035" y="921026"/>
            <a:ext cx="1696278" cy="1842052"/>
          </a:xfrm>
          <a:custGeom>
            <a:avLst/>
            <a:gdLst>
              <a:gd name="connsiteX0" fmla="*/ 0 w 1696278"/>
              <a:gd name="connsiteY0" fmla="*/ 496957 h 1842052"/>
              <a:gd name="connsiteX1" fmla="*/ 0 w 1696278"/>
              <a:gd name="connsiteY1" fmla="*/ 496957 h 1842052"/>
              <a:gd name="connsiteX2" fmla="*/ 788504 w 1696278"/>
              <a:gd name="connsiteY2" fmla="*/ 0 h 1842052"/>
              <a:gd name="connsiteX3" fmla="*/ 1696278 w 1696278"/>
              <a:gd name="connsiteY3" fmla="*/ 1345096 h 1842052"/>
              <a:gd name="connsiteX4" fmla="*/ 881269 w 1696278"/>
              <a:gd name="connsiteY4" fmla="*/ 1842052 h 1842052"/>
              <a:gd name="connsiteX5" fmla="*/ 0 w 1696278"/>
              <a:gd name="connsiteY5" fmla="*/ 496957 h 184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6278" h="1842052">
                <a:moveTo>
                  <a:pt x="0" y="496957"/>
                </a:moveTo>
                <a:lnTo>
                  <a:pt x="0" y="496957"/>
                </a:lnTo>
                <a:lnTo>
                  <a:pt x="788504" y="0"/>
                </a:lnTo>
                <a:lnTo>
                  <a:pt x="1696278" y="1345096"/>
                </a:lnTo>
                <a:lnTo>
                  <a:pt x="881269" y="1842052"/>
                </a:lnTo>
                <a:lnTo>
                  <a:pt x="0" y="496957"/>
                </a:lnTo>
                <a:close/>
              </a:path>
            </a:pathLst>
          </a:cu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3E78BC0-6FC9-5713-FC80-094CF7DB4569}"/>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400"/>
                    </a14:imgEffect>
                    <a14:imgEffect>
                      <a14:saturation sat="400000"/>
                    </a14:imgEffect>
                  </a14:imgLayer>
                </a14:imgProps>
              </a:ext>
            </a:extLst>
          </a:blip>
          <a:stretch>
            <a:fillRect/>
          </a:stretch>
        </p:blipFill>
        <p:spPr>
          <a:xfrm rot="19548342">
            <a:off x="7122780" y="3881274"/>
            <a:ext cx="968570" cy="512773"/>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Bildobjekt 15">
            <a:extLst>
              <a:ext uri="{FF2B5EF4-FFF2-40B4-BE49-F238E27FC236}">
                <a16:creationId xmlns:a16="http://schemas.microsoft.com/office/drawing/2014/main" id="{1F9C8D15-9F1F-1F87-4EEE-F5CD002640E7}"/>
              </a:ext>
            </a:extLst>
          </p:cNvPr>
          <p:cNvPicPr>
            <a:picLocks noChangeAspect="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4">
                    <a14:imgEffect>
                      <a14:colorTemperature colorTemp="8597"/>
                    </a14:imgEffect>
                    <a14:imgEffect>
                      <a14:saturation sat="0"/>
                    </a14:imgEffect>
                  </a14:imgLayer>
                </a14:imgProps>
              </a:ext>
            </a:extLst>
          </a:blip>
          <a:stretch>
            <a:fillRect/>
          </a:stretch>
        </p:blipFill>
        <p:spPr>
          <a:xfrm rot="19548342">
            <a:off x="7489285" y="4410577"/>
            <a:ext cx="968570" cy="512773"/>
          </a:xfrm>
          <a:prstGeom prst="rect">
            <a:avLst/>
          </a:prstGeom>
        </p:spPr>
      </p:pic>
      <p:sp>
        <p:nvSpPr>
          <p:cNvPr id="17" name="Frihandsfigur: Form 16">
            <a:extLst>
              <a:ext uri="{FF2B5EF4-FFF2-40B4-BE49-F238E27FC236}">
                <a16:creationId xmlns:a16="http://schemas.microsoft.com/office/drawing/2014/main" id="{CCE44CEC-0007-3FD3-0E7D-3CC5FEC9F885}"/>
              </a:ext>
            </a:extLst>
          </p:cNvPr>
          <p:cNvSpPr/>
          <p:nvPr/>
        </p:nvSpPr>
        <p:spPr>
          <a:xfrm>
            <a:off x="5568058" y="1143000"/>
            <a:ext cx="907676" cy="1109382"/>
          </a:xfrm>
          <a:custGeom>
            <a:avLst/>
            <a:gdLst>
              <a:gd name="connsiteX0" fmla="*/ 0 w 907676"/>
              <a:gd name="connsiteY0" fmla="*/ 235324 h 1109382"/>
              <a:gd name="connsiteX1" fmla="*/ 443753 w 907676"/>
              <a:gd name="connsiteY1" fmla="*/ 0 h 1109382"/>
              <a:gd name="connsiteX2" fmla="*/ 907676 w 907676"/>
              <a:gd name="connsiteY2" fmla="*/ 887506 h 1109382"/>
              <a:gd name="connsiteX3" fmla="*/ 477370 w 907676"/>
              <a:gd name="connsiteY3" fmla="*/ 1109382 h 1109382"/>
              <a:gd name="connsiteX4" fmla="*/ 0 w 907676"/>
              <a:gd name="connsiteY4" fmla="*/ 235324 h 110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676" h="1109382">
                <a:moveTo>
                  <a:pt x="0" y="235324"/>
                </a:moveTo>
                <a:lnTo>
                  <a:pt x="443753" y="0"/>
                </a:lnTo>
                <a:lnTo>
                  <a:pt x="907676" y="887506"/>
                </a:lnTo>
                <a:lnTo>
                  <a:pt x="477370" y="1109382"/>
                </a:lnTo>
                <a:lnTo>
                  <a:pt x="0" y="235324"/>
                </a:lnTo>
                <a:close/>
              </a:path>
            </a:pathLst>
          </a:custGeom>
          <a:solidFill>
            <a:schemeClr val="accent3">
              <a:lumMod val="40000"/>
              <a:lumOff val="60000"/>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Frihandsfigur: Form 17">
            <a:extLst>
              <a:ext uri="{FF2B5EF4-FFF2-40B4-BE49-F238E27FC236}">
                <a16:creationId xmlns:a16="http://schemas.microsoft.com/office/drawing/2014/main" id="{C2989F2C-81AA-9943-0394-9BAECCEA11F8}"/>
              </a:ext>
            </a:extLst>
          </p:cNvPr>
          <p:cNvSpPr/>
          <p:nvPr/>
        </p:nvSpPr>
        <p:spPr>
          <a:xfrm>
            <a:off x="6144527" y="2093976"/>
            <a:ext cx="907676" cy="1109382"/>
          </a:xfrm>
          <a:custGeom>
            <a:avLst/>
            <a:gdLst>
              <a:gd name="connsiteX0" fmla="*/ 0 w 907676"/>
              <a:gd name="connsiteY0" fmla="*/ 235324 h 1109382"/>
              <a:gd name="connsiteX1" fmla="*/ 443753 w 907676"/>
              <a:gd name="connsiteY1" fmla="*/ 0 h 1109382"/>
              <a:gd name="connsiteX2" fmla="*/ 907676 w 907676"/>
              <a:gd name="connsiteY2" fmla="*/ 887506 h 1109382"/>
              <a:gd name="connsiteX3" fmla="*/ 477370 w 907676"/>
              <a:gd name="connsiteY3" fmla="*/ 1109382 h 1109382"/>
              <a:gd name="connsiteX4" fmla="*/ 0 w 907676"/>
              <a:gd name="connsiteY4" fmla="*/ 235324 h 110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676" h="1109382">
                <a:moveTo>
                  <a:pt x="0" y="235324"/>
                </a:moveTo>
                <a:lnTo>
                  <a:pt x="443753" y="0"/>
                </a:lnTo>
                <a:lnTo>
                  <a:pt x="907676" y="887506"/>
                </a:lnTo>
                <a:lnTo>
                  <a:pt x="477370" y="1109382"/>
                </a:lnTo>
                <a:lnTo>
                  <a:pt x="0" y="235324"/>
                </a:lnTo>
                <a:close/>
              </a:path>
            </a:pathLst>
          </a:custGeom>
          <a:solidFill>
            <a:schemeClr val="accent3">
              <a:lumMod val="40000"/>
              <a:lumOff val="60000"/>
              <a:alpha val="9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57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sv-SE" sz="5400" kern="1200" dirty="0">
                <a:solidFill>
                  <a:schemeClr val="tx1"/>
                </a:solidFill>
                <a:latin typeface="+mj-lt"/>
                <a:ea typeface="+mj-ea"/>
                <a:cs typeface="+mj-cs"/>
              </a:rPr>
              <a:t>Kostnader</a:t>
            </a:r>
          </a:p>
        </p:txBody>
      </p:sp>
      <p:sp>
        <p:nvSpPr>
          <p:cNvPr id="2" name="Platshållare för innehåll 1">
            <a:extLst>
              <a:ext uri="{FF2B5EF4-FFF2-40B4-BE49-F238E27FC236}">
                <a16:creationId xmlns:a16="http://schemas.microsoft.com/office/drawing/2014/main" id="{259667F0-18A8-B29D-95A6-8033921D1439}"/>
              </a:ext>
            </a:extLst>
          </p:cNvPr>
          <p:cNvSpPr>
            <a:spLocks noGrp="1"/>
          </p:cNvSpPr>
          <p:nvPr>
            <p:ph sz="quarter" idx="10"/>
          </p:nvPr>
        </p:nvSpPr>
        <p:spPr>
          <a:xfrm>
            <a:off x="1063752" y="1929384"/>
            <a:ext cx="10246978" cy="4251960"/>
          </a:xfrm>
        </p:spPr>
        <p:txBody>
          <a:bodyPr vert="horz" lIns="91440" tIns="45720" rIns="91440" bIns="45720" rtlCol="0">
            <a:normAutofit/>
          </a:bodyPr>
          <a:lstStyle/>
          <a:p>
            <a:r>
              <a:rPr lang="sv-SE" sz="2000" b="1" dirty="0"/>
              <a:t>Initiala kostnader (investeringskostnad)</a:t>
            </a:r>
          </a:p>
          <a:p>
            <a:endParaRPr lang="sv-SE" b="1" dirty="0"/>
          </a:p>
          <a:p>
            <a:r>
              <a:rPr lang="sv-SE" b="1" dirty="0"/>
              <a:t>Underhållskostnad (drift &amp; underhåll)</a:t>
            </a:r>
          </a:p>
          <a:p>
            <a:pPr lvl="1"/>
            <a:r>
              <a:rPr lang="sv-SE" b="1" dirty="0"/>
              <a:t>Möjligt att dela med kommunens maskiner på </a:t>
            </a:r>
            <a:r>
              <a:rPr lang="sv-SE" b="1" dirty="0" err="1"/>
              <a:t>Skyttis</a:t>
            </a:r>
            <a:r>
              <a:rPr lang="sv-SE" b="1" dirty="0"/>
              <a:t>?</a:t>
            </a:r>
          </a:p>
          <a:p>
            <a:endParaRPr lang="sv-SE" b="1" dirty="0"/>
          </a:p>
          <a:p>
            <a:r>
              <a:rPr lang="sv-SE" b="1" dirty="0"/>
              <a:t>Kostnader redovisas </a:t>
            </a:r>
            <a:r>
              <a:rPr lang="sv-SE" b="1" dirty="0" err="1"/>
              <a:t>inkl</a:t>
            </a:r>
            <a:r>
              <a:rPr lang="sv-SE" b="1" dirty="0"/>
              <a:t> moms (viktigt så vi inte pratar </a:t>
            </a:r>
            <a:r>
              <a:rPr lang="sv-SE" b="1" dirty="0" err="1"/>
              <a:t>exkl</a:t>
            </a:r>
            <a:r>
              <a:rPr lang="sv-SE" b="1"/>
              <a:t> moms)</a:t>
            </a:r>
            <a:endParaRPr lang="sv-SE" dirty="0"/>
          </a:p>
          <a:p>
            <a:pPr marL="0" indent="0">
              <a:buNone/>
            </a:pPr>
            <a:endParaRPr lang="sv-SE" dirty="0"/>
          </a:p>
          <a:p>
            <a:pPr marL="0" indent="0">
              <a:buNone/>
            </a:pPr>
            <a:endParaRPr lang="sv-SE" sz="2000" dirty="0"/>
          </a:p>
        </p:txBody>
      </p:sp>
    </p:spTree>
    <p:extLst>
      <p:ext uri="{BB962C8B-B14F-4D97-AF65-F5344CB8AC3E}">
        <p14:creationId xmlns:p14="http://schemas.microsoft.com/office/powerpoint/2010/main" val="46959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sv-SE" sz="5400" kern="1200" dirty="0">
                <a:solidFill>
                  <a:schemeClr val="tx1"/>
                </a:solidFill>
                <a:latin typeface="+mj-lt"/>
                <a:ea typeface="+mj-ea"/>
                <a:cs typeface="+mj-cs"/>
              </a:rPr>
              <a:t>Finansiering</a:t>
            </a:r>
          </a:p>
        </p:txBody>
      </p:sp>
      <p:sp>
        <p:nvSpPr>
          <p:cNvPr id="2" name="Platshållare för innehåll 1">
            <a:extLst>
              <a:ext uri="{FF2B5EF4-FFF2-40B4-BE49-F238E27FC236}">
                <a16:creationId xmlns:a16="http://schemas.microsoft.com/office/drawing/2014/main" id="{259667F0-18A8-B29D-95A6-8033921D1439}"/>
              </a:ext>
            </a:extLst>
          </p:cNvPr>
          <p:cNvSpPr>
            <a:spLocks noGrp="1"/>
          </p:cNvSpPr>
          <p:nvPr>
            <p:ph sz="quarter" idx="10"/>
          </p:nvPr>
        </p:nvSpPr>
        <p:spPr>
          <a:xfrm>
            <a:off x="1063752" y="1929384"/>
            <a:ext cx="10246978" cy="4251960"/>
          </a:xfrm>
        </p:spPr>
        <p:txBody>
          <a:bodyPr vert="horz" lIns="91440" tIns="45720" rIns="91440" bIns="45720" rtlCol="0">
            <a:normAutofit/>
          </a:bodyPr>
          <a:lstStyle/>
          <a:p>
            <a:r>
              <a:rPr lang="sv-SE" sz="2000" b="1" dirty="0"/>
              <a:t>Eget kapital</a:t>
            </a:r>
          </a:p>
          <a:p>
            <a:r>
              <a:rPr lang="sv-SE" b="1" dirty="0"/>
              <a:t>ATG Drömfonden</a:t>
            </a:r>
          </a:p>
          <a:p>
            <a:pPr lvl="1"/>
            <a:r>
              <a:rPr lang="sv-SE" dirty="0"/>
              <a:t>inriktning inkludera specifika grupper i samhället</a:t>
            </a:r>
          </a:p>
          <a:p>
            <a:pPr lvl="1"/>
            <a:r>
              <a:rPr lang="sv-SE" dirty="0"/>
              <a:t>50 000 – 100 000 kr</a:t>
            </a:r>
          </a:p>
          <a:p>
            <a:r>
              <a:rPr lang="sv-SE" b="1" dirty="0"/>
              <a:t>SvFF Anläggningsfonden</a:t>
            </a:r>
          </a:p>
          <a:p>
            <a:pPr lvl="1"/>
            <a:r>
              <a:rPr lang="sv-SE" dirty="0"/>
              <a:t>SvFF har sedan lång tid tillbaka en anläggningsfond där föreningarna kan ansöka om bidrag.</a:t>
            </a:r>
          </a:p>
          <a:p>
            <a:pPr lvl="1"/>
            <a:r>
              <a:rPr lang="sv-SE" dirty="0"/>
              <a:t>Anläggningsfonden har under 2020 enbart beviljat medel för att miljösäkra konstgräsanläggningar. Föreningar kan via anläggningsfonden ansöka om medel för exempelvis dränering, granulatfällor och filter, miljöstationer eller andra åtgärder enligt Naturvårdsverkets vägledning för konstgräsplaner.</a:t>
            </a:r>
          </a:p>
          <a:p>
            <a:pPr lvl="1"/>
            <a:r>
              <a:rPr lang="sv-SE" dirty="0"/>
              <a:t>SvFF:s Anläggningskommitté godkände ansökningar för 13 projekt under 2020 och cirka 2 miljoner kronor betalades ut i stöd till dessa lokala projekt.</a:t>
            </a:r>
          </a:p>
          <a:p>
            <a:pPr marL="0" indent="0">
              <a:buNone/>
            </a:pPr>
            <a:endParaRPr lang="sv-SE" dirty="0"/>
          </a:p>
          <a:p>
            <a:pPr marL="0" indent="0">
              <a:buNone/>
            </a:pPr>
            <a:endParaRPr lang="sv-SE" sz="2000" dirty="0"/>
          </a:p>
        </p:txBody>
      </p:sp>
    </p:spTree>
    <p:extLst>
      <p:ext uri="{BB962C8B-B14F-4D97-AF65-F5344CB8AC3E}">
        <p14:creationId xmlns:p14="http://schemas.microsoft.com/office/powerpoint/2010/main" val="377843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sv-SE" sz="5400" kern="1200" dirty="0">
                <a:solidFill>
                  <a:schemeClr val="tx1"/>
                </a:solidFill>
                <a:latin typeface="+mj-lt"/>
                <a:ea typeface="+mj-ea"/>
                <a:cs typeface="+mj-cs"/>
              </a:rPr>
              <a:t>Finansiering</a:t>
            </a:r>
          </a:p>
        </p:txBody>
      </p:sp>
      <p:sp>
        <p:nvSpPr>
          <p:cNvPr id="2" name="Platshållare för innehåll 1">
            <a:extLst>
              <a:ext uri="{FF2B5EF4-FFF2-40B4-BE49-F238E27FC236}">
                <a16:creationId xmlns:a16="http://schemas.microsoft.com/office/drawing/2014/main" id="{259667F0-18A8-B29D-95A6-8033921D1439}"/>
              </a:ext>
            </a:extLst>
          </p:cNvPr>
          <p:cNvSpPr>
            <a:spLocks noGrp="1"/>
          </p:cNvSpPr>
          <p:nvPr>
            <p:ph sz="quarter" idx="10"/>
          </p:nvPr>
        </p:nvSpPr>
        <p:spPr>
          <a:xfrm>
            <a:off x="1063752" y="1929384"/>
            <a:ext cx="10246978" cy="4251960"/>
          </a:xfrm>
        </p:spPr>
        <p:txBody>
          <a:bodyPr vert="horz" lIns="91440" tIns="45720" rIns="91440" bIns="45720" rtlCol="0">
            <a:normAutofit fontScale="92500" lnSpcReduction="10000"/>
          </a:bodyPr>
          <a:lstStyle/>
          <a:p>
            <a:r>
              <a:rPr lang="sv-SE" b="1" dirty="0"/>
              <a:t>SvFF Energiinitiativet</a:t>
            </a:r>
          </a:p>
          <a:p>
            <a:pPr lvl="1"/>
            <a:r>
              <a:rPr lang="sv-SE" sz="1900" dirty="0"/>
              <a:t>SvFF har tillsammans med partners sedan mer än 15 åren arbetat brett för att energieffektivisera anläggningar och klubbstugor i hela Sverige. Detta kan ske genom att äldre anläggningar energieffektiviseras, och genom att nya anläggningar byggs så energieffektivt som möjligt.</a:t>
            </a:r>
          </a:p>
          <a:p>
            <a:pPr lvl="1"/>
            <a:r>
              <a:rPr lang="sv-SE" sz="1900" dirty="0"/>
              <a:t>Samarbetet med </a:t>
            </a:r>
            <a:r>
              <a:rPr lang="sv-SE" sz="1900" dirty="0" err="1"/>
              <a:t>Rexel</a:t>
            </a:r>
            <a:r>
              <a:rPr lang="sv-SE" sz="1900" dirty="0"/>
              <a:t> innebär i korthet att företaget går in och inventerar och projekterar fotbollsanläggningar med innovativa och energisnåla lösningar.</a:t>
            </a:r>
          </a:p>
          <a:p>
            <a:pPr lvl="1"/>
            <a:r>
              <a:rPr lang="sv-SE" sz="1900" dirty="0"/>
              <a:t>Initiativet bidrar i sin tur till att föreningarna kan lägga mer tid och resurser på att utbilda barn och ungdomar.</a:t>
            </a:r>
          </a:p>
          <a:p>
            <a:pPr lvl="1"/>
            <a:r>
              <a:rPr lang="sv-SE" sz="1900" dirty="0"/>
              <a:t>Föreningar och anläggningsägare kan också ansöka om bidrag ur Energiinitiativet. Ansökan ska innehålla presentation av projektet, ritningar, kostnadsberäkning, finansieringsplan, driftkalkyl och uppgift om anläggningen kommer att nyttjas av båda könen. Ansökningarna kan ta tid att behandla då </a:t>
            </a:r>
            <a:r>
              <a:rPr lang="sv-SE" sz="1900" dirty="0" err="1"/>
              <a:t>Rexel</a:t>
            </a:r>
            <a:r>
              <a:rPr lang="sv-SE" sz="1900" dirty="0"/>
              <a:t> åker ut till varje anläggning och gör en kostnadsfri energikartläggning. Utifrån vad denna ger för resultat påbörjas en</a:t>
            </a:r>
            <a:br>
              <a:rPr lang="sv-SE" sz="1900" dirty="0"/>
            </a:br>
            <a:r>
              <a:rPr lang="sv-SE" sz="1900" dirty="0"/>
              <a:t>projektering av eventuella åtgärder. När allt är </a:t>
            </a:r>
            <a:r>
              <a:rPr lang="sv-SE" sz="1900" dirty="0" err="1"/>
              <a:t>färdigprojekterat</a:t>
            </a:r>
            <a:r>
              <a:rPr lang="sv-SE" sz="1900" dirty="0"/>
              <a:t> och prissatt behandlas frågan om bidragets storlek och hur en fullständig finansiering kan lösas. Därefter kan själva arbetet startas.</a:t>
            </a:r>
          </a:p>
          <a:p>
            <a:pPr marL="0" indent="0">
              <a:buNone/>
            </a:pPr>
            <a:endParaRPr lang="sv-SE" dirty="0"/>
          </a:p>
          <a:p>
            <a:pPr marL="0" indent="0">
              <a:buNone/>
            </a:pPr>
            <a:endParaRPr lang="sv-SE" sz="2000" dirty="0"/>
          </a:p>
        </p:txBody>
      </p:sp>
    </p:spTree>
    <p:extLst>
      <p:ext uri="{BB962C8B-B14F-4D97-AF65-F5344CB8AC3E}">
        <p14:creationId xmlns:p14="http://schemas.microsoft.com/office/powerpoint/2010/main" val="211981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sv-SE" sz="5400" kern="1200" dirty="0">
                <a:solidFill>
                  <a:schemeClr val="tx1"/>
                </a:solidFill>
                <a:latin typeface="+mj-lt"/>
                <a:ea typeface="+mj-ea"/>
                <a:cs typeface="+mj-cs"/>
              </a:rPr>
              <a:t>Finansiering</a:t>
            </a:r>
          </a:p>
        </p:txBody>
      </p:sp>
      <p:sp>
        <p:nvSpPr>
          <p:cNvPr id="2" name="Platshållare för innehåll 1">
            <a:extLst>
              <a:ext uri="{FF2B5EF4-FFF2-40B4-BE49-F238E27FC236}">
                <a16:creationId xmlns:a16="http://schemas.microsoft.com/office/drawing/2014/main" id="{259667F0-18A8-B29D-95A6-8033921D1439}"/>
              </a:ext>
            </a:extLst>
          </p:cNvPr>
          <p:cNvSpPr>
            <a:spLocks noGrp="1"/>
          </p:cNvSpPr>
          <p:nvPr>
            <p:ph sz="quarter" idx="10"/>
          </p:nvPr>
        </p:nvSpPr>
        <p:spPr>
          <a:xfrm>
            <a:off x="1063752" y="1704975"/>
            <a:ext cx="10246978" cy="4476369"/>
          </a:xfrm>
        </p:spPr>
        <p:txBody>
          <a:bodyPr vert="horz" lIns="91440" tIns="45720" rIns="91440" bIns="45720" rtlCol="0">
            <a:normAutofit/>
          </a:bodyPr>
          <a:lstStyle/>
          <a:p>
            <a:r>
              <a:rPr lang="sv-SE" b="1" dirty="0"/>
              <a:t>Sponsring</a:t>
            </a:r>
          </a:p>
          <a:p>
            <a:pPr lvl="1"/>
            <a:r>
              <a:rPr lang="sv-SE" dirty="0"/>
              <a:t>Företag (ren sponsring)</a:t>
            </a:r>
          </a:p>
          <a:p>
            <a:pPr lvl="1"/>
            <a:r>
              <a:rPr lang="sv-SE" dirty="0"/>
              <a:t>Företag (sponsring av material eller tjänst)</a:t>
            </a:r>
          </a:p>
          <a:p>
            <a:pPr lvl="1"/>
            <a:r>
              <a:rPr lang="sv-SE" dirty="0"/>
              <a:t>Gamla </a:t>
            </a:r>
            <a:r>
              <a:rPr lang="sv-SE" dirty="0" err="1"/>
              <a:t>Domsjöiter</a:t>
            </a:r>
            <a:r>
              <a:rPr lang="sv-SE" dirty="0"/>
              <a:t> – plakat </a:t>
            </a:r>
          </a:p>
          <a:p>
            <a:r>
              <a:rPr lang="sv-SE" b="1" dirty="0"/>
              <a:t>Fleråriga event </a:t>
            </a:r>
          </a:p>
          <a:p>
            <a:pPr lvl="1"/>
            <a:r>
              <a:rPr lang="sv-SE" dirty="0"/>
              <a:t>ex vis löptävling, Domsjödag med fotboll för yngre </a:t>
            </a:r>
            <a:r>
              <a:rPr lang="sv-SE" dirty="0" err="1"/>
              <a:t>etc</a:t>
            </a:r>
            <a:endParaRPr lang="sv-SE" dirty="0"/>
          </a:p>
          <a:p>
            <a:r>
              <a:rPr lang="sv-SE" b="1" dirty="0"/>
              <a:t>RF Sisu </a:t>
            </a:r>
          </a:p>
          <a:p>
            <a:pPr lvl="1"/>
            <a:r>
              <a:rPr lang="sv-SE" dirty="0"/>
              <a:t>Projektstöd</a:t>
            </a:r>
          </a:p>
          <a:p>
            <a:pPr lvl="1"/>
            <a:r>
              <a:rPr lang="sv-SE" dirty="0"/>
              <a:t>https://www.rfsisu.se/distrikt/vasternorrland/bidrag-och-stod/ekonomiskt-stod/projektstod-if-anlaggningar-och-idrottsmiljoer</a:t>
            </a:r>
          </a:p>
          <a:p>
            <a:pPr lvl="1"/>
            <a:endParaRPr lang="sv-SE" dirty="0"/>
          </a:p>
          <a:p>
            <a:pPr marL="0" indent="0">
              <a:buNone/>
            </a:pPr>
            <a:endParaRPr lang="sv-SE" sz="2000" dirty="0"/>
          </a:p>
        </p:txBody>
      </p:sp>
    </p:spTree>
    <p:extLst>
      <p:ext uri="{BB962C8B-B14F-4D97-AF65-F5344CB8AC3E}">
        <p14:creationId xmlns:p14="http://schemas.microsoft.com/office/powerpoint/2010/main" val="125239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65702-7C50-91EC-220E-5758A409477E}"/>
              </a:ext>
            </a:extLst>
          </p:cNvPr>
          <p:cNvSpPr>
            <a:spLocks noGrp="1"/>
          </p:cNvSpPr>
          <p:nvPr>
            <p:ph type="title"/>
          </p:nvPr>
        </p:nvSpPr>
        <p:spPr/>
        <p:txBody>
          <a:bodyPr/>
          <a:lstStyle/>
          <a:p>
            <a:r>
              <a:rPr lang="sv-SE" dirty="0"/>
              <a:t>Finansiering</a:t>
            </a:r>
          </a:p>
        </p:txBody>
      </p:sp>
      <p:sp>
        <p:nvSpPr>
          <p:cNvPr id="3" name="Platshållare för innehåll 2">
            <a:extLst>
              <a:ext uri="{FF2B5EF4-FFF2-40B4-BE49-F238E27FC236}">
                <a16:creationId xmlns:a16="http://schemas.microsoft.com/office/drawing/2014/main" id="{6B094E1B-010F-4045-E3FB-DB5191E4F466}"/>
              </a:ext>
            </a:extLst>
          </p:cNvPr>
          <p:cNvSpPr>
            <a:spLocks noGrp="1"/>
          </p:cNvSpPr>
          <p:nvPr>
            <p:ph sz="quarter" idx="10"/>
          </p:nvPr>
        </p:nvSpPr>
        <p:spPr>
          <a:xfrm>
            <a:off x="918000" y="1837188"/>
            <a:ext cx="10483200" cy="4171211"/>
          </a:xfrm>
        </p:spPr>
        <p:txBody>
          <a:bodyPr>
            <a:normAutofit fontScale="92500" lnSpcReduction="10000"/>
          </a:bodyPr>
          <a:lstStyle/>
          <a:p>
            <a:r>
              <a:rPr lang="sv-SE" b="1" dirty="0" err="1"/>
              <a:t>Öviks</a:t>
            </a:r>
            <a:r>
              <a:rPr lang="sv-SE" b="1" dirty="0"/>
              <a:t> kommun</a:t>
            </a:r>
          </a:p>
          <a:p>
            <a:pPr lvl="1"/>
            <a:r>
              <a:rPr lang="sv-SE" dirty="0"/>
              <a:t>Informationskväll om ekonomiska stöd till idrottsföreningar</a:t>
            </a:r>
          </a:p>
          <a:p>
            <a:pPr algn="l"/>
            <a:r>
              <a:rPr lang="sv-SE" b="1" dirty="0"/>
              <a:t>Länsstyrelsen / Jordbruksverket - Bygdemedel</a:t>
            </a:r>
          </a:p>
          <a:p>
            <a:pPr lvl="1"/>
            <a:r>
              <a:rPr lang="sv-SE" dirty="0"/>
              <a:t>Länsstyrelsen tar emot ansökningar i två ansökningsperioder per år vilket betyder att din ansökan ska vara Länsstyrelsen tillhanda senast den 15 februari eller den 15 september och följande handlingar ska bifogas tillsammans med ansökningsblanketten:</a:t>
            </a:r>
          </a:p>
          <a:p>
            <a:pPr lvl="1">
              <a:buFont typeface="Arial" panose="020B0604020202020204" pitchFamily="34" charset="0"/>
              <a:buChar char="•"/>
            </a:pPr>
            <a:r>
              <a:rPr lang="sv-SE" dirty="0"/>
              <a:t>En beskrivning av vad man tänkt göra.</a:t>
            </a:r>
          </a:p>
          <a:p>
            <a:pPr lvl="1">
              <a:buFont typeface="Arial" panose="020B0604020202020204" pitchFamily="34" charset="0"/>
              <a:buChar char="•"/>
            </a:pPr>
            <a:r>
              <a:rPr lang="sv-SE" dirty="0"/>
              <a:t>Detaljerad kostnadskalkyl</a:t>
            </a:r>
          </a:p>
          <a:p>
            <a:pPr lvl="1">
              <a:buFont typeface="Arial" panose="020B0604020202020204" pitchFamily="34" charset="0"/>
              <a:buChar char="•"/>
            </a:pPr>
            <a:r>
              <a:rPr lang="sv-SE" dirty="0"/>
              <a:t>Föreningens verksamhetsberättelse med ekonomisk redovisning.</a:t>
            </a:r>
          </a:p>
          <a:p>
            <a:pPr lvl="1">
              <a:buFont typeface="Arial" panose="020B0604020202020204" pitchFamily="34" charset="0"/>
              <a:buChar char="•"/>
            </a:pPr>
            <a:r>
              <a:rPr lang="sv-SE" dirty="0"/>
              <a:t>Kort historik om föreningen.</a:t>
            </a:r>
          </a:p>
          <a:p>
            <a:pPr lvl="1">
              <a:buFont typeface="Arial" panose="020B0604020202020204" pitchFamily="34" charset="0"/>
              <a:buChar char="•"/>
            </a:pPr>
            <a:r>
              <a:rPr lang="sv-SE" dirty="0"/>
              <a:t>Mötesprotokoll angående ansökan om bygdemedel</a:t>
            </a:r>
          </a:p>
          <a:p>
            <a:pPr lvl="1">
              <a:buFont typeface="Arial" panose="020B0604020202020204" pitchFamily="34" charset="0"/>
              <a:buChar char="•"/>
            </a:pPr>
            <a:r>
              <a:rPr lang="sv-SE" dirty="0"/>
              <a:t>Bestyrkt protokollsunderlag med uppgift om behörig firmatecknare</a:t>
            </a:r>
          </a:p>
          <a:p>
            <a:pPr>
              <a:buFont typeface="Arial" panose="020B0604020202020204" pitchFamily="34" charset="0"/>
              <a:buChar char="•"/>
            </a:pPr>
            <a:r>
              <a:rPr lang="sv-SE" b="1" dirty="0" err="1"/>
              <a:t>Övik</a:t>
            </a:r>
            <a:r>
              <a:rPr lang="sv-SE" b="1" dirty="0"/>
              <a:t> Energi Hållbarhetssponsring (max 10 000 kr)</a:t>
            </a:r>
          </a:p>
          <a:p>
            <a:pPr>
              <a:buFont typeface="Arial" panose="020B0604020202020204" pitchFamily="34" charset="0"/>
              <a:buChar char="•"/>
            </a:pPr>
            <a:r>
              <a:rPr lang="sv-SE" b="1" dirty="0"/>
              <a:t>Arvsfonden</a:t>
            </a:r>
            <a:r>
              <a:rPr lang="sv-SE" dirty="0"/>
              <a:t> (annan inriktning än konstgräs??)</a:t>
            </a:r>
            <a:endParaRPr lang="sv-SE" b="1" dirty="0"/>
          </a:p>
        </p:txBody>
      </p:sp>
    </p:spTree>
    <p:extLst>
      <p:ext uri="{BB962C8B-B14F-4D97-AF65-F5344CB8AC3E}">
        <p14:creationId xmlns:p14="http://schemas.microsoft.com/office/powerpoint/2010/main" val="157944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sv-SE" sz="5400" kern="1200" dirty="0">
                <a:solidFill>
                  <a:schemeClr val="tx1"/>
                </a:solidFill>
                <a:latin typeface="+mj-lt"/>
                <a:ea typeface="+mj-ea"/>
                <a:cs typeface="+mj-cs"/>
              </a:rPr>
              <a:t>Bakgrund &amp; Syfte</a:t>
            </a:r>
          </a:p>
        </p:txBody>
      </p:sp>
      <p:sp>
        <p:nvSpPr>
          <p:cNvPr id="2" name="Platshållare för innehåll 1">
            <a:extLst>
              <a:ext uri="{FF2B5EF4-FFF2-40B4-BE49-F238E27FC236}">
                <a16:creationId xmlns:a16="http://schemas.microsoft.com/office/drawing/2014/main" id="{259667F0-18A8-B29D-95A6-8033921D1439}"/>
              </a:ext>
            </a:extLst>
          </p:cNvPr>
          <p:cNvSpPr>
            <a:spLocks noGrp="1"/>
          </p:cNvSpPr>
          <p:nvPr>
            <p:ph sz="quarter" idx="10"/>
          </p:nvPr>
        </p:nvSpPr>
        <p:spPr>
          <a:xfrm>
            <a:off x="1063752" y="1929384"/>
            <a:ext cx="10246978" cy="4251960"/>
          </a:xfrm>
        </p:spPr>
        <p:txBody>
          <a:bodyPr vert="horz" lIns="91440" tIns="45720" rIns="91440" bIns="45720" rtlCol="0">
            <a:normAutofit/>
          </a:bodyPr>
          <a:lstStyle/>
          <a:p>
            <a:pPr marL="0" indent="0">
              <a:buNone/>
            </a:pPr>
            <a:r>
              <a:rPr lang="sv-SE" sz="2000" dirty="0"/>
              <a:t>Syftet med detta dokument är att åskådliggöra tänkta förändringar av Domsjö IP över tid, samt att uppskatta en budget för de årliga åtgärderna.</a:t>
            </a:r>
          </a:p>
          <a:p>
            <a:pPr marL="0" indent="0">
              <a:buNone/>
            </a:pPr>
            <a:endParaRPr lang="sv-SE" dirty="0"/>
          </a:p>
          <a:p>
            <a:pPr marL="0" indent="0">
              <a:buNone/>
            </a:pPr>
            <a:r>
              <a:rPr lang="sv-SE" sz="2000" dirty="0"/>
              <a:t>Dokumentet är ett arbetsdokument som i slutligt utförande ska verka som beslutsunderlag för styrelsen</a:t>
            </a:r>
          </a:p>
        </p:txBody>
      </p:sp>
    </p:spTree>
    <p:extLst>
      <p:ext uri="{BB962C8B-B14F-4D97-AF65-F5344CB8AC3E}">
        <p14:creationId xmlns:p14="http://schemas.microsoft.com/office/powerpoint/2010/main" val="41402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2024</a:t>
            </a:r>
          </a:p>
        </p:txBody>
      </p:sp>
      <p:sp>
        <p:nvSpPr>
          <p:cNvPr id="2" name="Platshållare för innehåll 1">
            <a:extLst>
              <a:ext uri="{FF2B5EF4-FFF2-40B4-BE49-F238E27FC236}">
                <a16:creationId xmlns:a16="http://schemas.microsoft.com/office/drawing/2014/main" id="{259667F0-18A8-B29D-95A6-8033921D1439}"/>
              </a:ext>
            </a:extLst>
          </p:cNvPr>
          <p:cNvSpPr>
            <a:spLocks noGrp="1"/>
          </p:cNvSpPr>
          <p:nvPr>
            <p:ph sz="quarter" idx="10"/>
          </p:nvPr>
        </p:nvSpPr>
        <p:spPr>
          <a:xfrm>
            <a:off x="823566" y="1929384"/>
            <a:ext cx="3778712" cy="4756338"/>
          </a:xfrm>
        </p:spPr>
        <p:txBody>
          <a:bodyPr vert="horz" lIns="91440" tIns="45720" rIns="91440" bIns="45720" rtlCol="0">
            <a:normAutofit/>
          </a:bodyPr>
          <a:lstStyle/>
          <a:p>
            <a:pPr marL="0" indent="0">
              <a:buNone/>
            </a:pPr>
            <a:r>
              <a:rPr lang="sv-SE" sz="2000" u="sng" dirty="0"/>
              <a:t>Omfattning:</a:t>
            </a:r>
          </a:p>
          <a:p>
            <a:pPr marL="0" indent="0">
              <a:buNone/>
            </a:pPr>
            <a:r>
              <a:rPr lang="sv-SE" dirty="0" err="1"/>
              <a:t>Sektionering</a:t>
            </a:r>
            <a:r>
              <a:rPr lang="sv-SE" dirty="0"/>
              <a:t> av befintlig stålläktare där några sektioner flyttas till östra sidan där gamla träläktaren stått.</a:t>
            </a:r>
          </a:p>
          <a:p>
            <a:pPr marL="0" indent="0">
              <a:buNone/>
            </a:pPr>
            <a:r>
              <a:rPr lang="sv-SE" sz="2000" dirty="0"/>
              <a:t>Nya spelarbås förläggs på västra sidan.</a:t>
            </a:r>
          </a:p>
          <a:p>
            <a:pPr marL="0" indent="0">
              <a:buNone/>
            </a:pPr>
            <a:r>
              <a:rPr lang="sv-SE" dirty="0"/>
              <a:t>Markyta på västra sidan frigörs och anläggs som nya tränings/uppvärmningsytor.</a:t>
            </a:r>
          </a:p>
          <a:p>
            <a:pPr marL="0" indent="0">
              <a:buNone/>
            </a:pPr>
            <a:r>
              <a:rPr lang="sv-SE" sz="2000" dirty="0"/>
              <a:t>Stålräcke runt planen tas bort.</a:t>
            </a:r>
          </a:p>
          <a:p>
            <a:pPr marL="0" indent="0">
              <a:buNone/>
            </a:pPr>
            <a:r>
              <a:rPr lang="sv-SE" u="sng" dirty="0"/>
              <a:t>Budget:</a:t>
            </a:r>
          </a:p>
          <a:p>
            <a:pPr marL="0" indent="0">
              <a:buNone/>
            </a:pPr>
            <a:r>
              <a:rPr lang="sv-SE" sz="2000" dirty="0"/>
              <a:t>50 000 kr</a:t>
            </a:r>
          </a:p>
        </p:txBody>
      </p:sp>
      <p:pic>
        <p:nvPicPr>
          <p:cNvPr id="5" name="Bildobjekt 4">
            <a:extLst>
              <a:ext uri="{FF2B5EF4-FFF2-40B4-BE49-F238E27FC236}">
                <a16:creationId xmlns:a16="http://schemas.microsoft.com/office/drawing/2014/main" id="{CA86527B-D651-3EF7-B4EB-EA0E721C6E09}"/>
              </a:ext>
            </a:extLst>
          </p:cNvPr>
          <p:cNvPicPr>
            <a:picLocks noChangeAspect="1"/>
          </p:cNvPicPr>
          <p:nvPr/>
        </p:nvPicPr>
        <p:blipFill>
          <a:blip r:embed="rId2"/>
          <a:stretch>
            <a:fillRect/>
          </a:stretch>
        </p:blipFill>
        <p:spPr>
          <a:xfrm>
            <a:off x="4987003" y="226529"/>
            <a:ext cx="6701415" cy="6404941"/>
          </a:xfrm>
          <a:prstGeom prst="rect">
            <a:avLst/>
          </a:prstGeom>
        </p:spPr>
      </p:pic>
      <p:sp>
        <p:nvSpPr>
          <p:cNvPr id="7" name="Frihandsfigur: Form 6">
            <a:extLst>
              <a:ext uri="{FF2B5EF4-FFF2-40B4-BE49-F238E27FC236}">
                <a16:creationId xmlns:a16="http://schemas.microsoft.com/office/drawing/2014/main" id="{623EB0A9-F273-FEE1-B9E3-CB2B303B33B5}"/>
              </a:ext>
            </a:extLst>
          </p:cNvPr>
          <p:cNvSpPr/>
          <p:nvPr/>
        </p:nvSpPr>
        <p:spPr>
          <a:xfrm>
            <a:off x="7877695" y="3763617"/>
            <a:ext cx="802479" cy="1046922"/>
          </a:xfrm>
          <a:custGeom>
            <a:avLst/>
            <a:gdLst>
              <a:gd name="connsiteX0" fmla="*/ 722 w 802479"/>
              <a:gd name="connsiteY0" fmla="*/ 79513 h 1046922"/>
              <a:gd name="connsiteX1" fmla="*/ 722 w 802479"/>
              <a:gd name="connsiteY1" fmla="*/ 79513 h 1046922"/>
              <a:gd name="connsiteX2" fmla="*/ 139870 w 802479"/>
              <a:gd name="connsiteY2" fmla="*/ 318053 h 1046922"/>
              <a:gd name="connsiteX3" fmla="*/ 265766 w 802479"/>
              <a:gd name="connsiteY3" fmla="*/ 417444 h 1046922"/>
              <a:gd name="connsiteX4" fmla="*/ 332027 w 802479"/>
              <a:gd name="connsiteY4" fmla="*/ 503583 h 1046922"/>
              <a:gd name="connsiteX5" fmla="*/ 345279 w 802479"/>
              <a:gd name="connsiteY5" fmla="*/ 523461 h 1046922"/>
              <a:gd name="connsiteX6" fmla="*/ 385035 w 802479"/>
              <a:gd name="connsiteY6" fmla="*/ 563218 h 1046922"/>
              <a:gd name="connsiteX7" fmla="*/ 398288 w 802479"/>
              <a:gd name="connsiteY7" fmla="*/ 589722 h 1046922"/>
              <a:gd name="connsiteX8" fmla="*/ 418166 w 802479"/>
              <a:gd name="connsiteY8" fmla="*/ 622853 h 1046922"/>
              <a:gd name="connsiteX9" fmla="*/ 444670 w 802479"/>
              <a:gd name="connsiteY9" fmla="*/ 689113 h 1046922"/>
              <a:gd name="connsiteX10" fmla="*/ 491053 w 802479"/>
              <a:gd name="connsiteY10" fmla="*/ 795131 h 1046922"/>
              <a:gd name="connsiteX11" fmla="*/ 517557 w 802479"/>
              <a:gd name="connsiteY11" fmla="*/ 841513 h 1046922"/>
              <a:gd name="connsiteX12" fmla="*/ 537435 w 802479"/>
              <a:gd name="connsiteY12" fmla="*/ 901148 h 1046922"/>
              <a:gd name="connsiteX13" fmla="*/ 577192 w 802479"/>
              <a:gd name="connsiteY13" fmla="*/ 987287 h 1046922"/>
              <a:gd name="connsiteX14" fmla="*/ 616948 w 802479"/>
              <a:gd name="connsiteY14" fmla="*/ 1040296 h 1046922"/>
              <a:gd name="connsiteX15" fmla="*/ 656705 w 802479"/>
              <a:gd name="connsiteY15" fmla="*/ 1046922 h 1046922"/>
              <a:gd name="connsiteX16" fmla="*/ 722966 w 802479"/>
              <a:gd name="connsiteY16" fmla="*/ 1020418 h 1046922"/>
              <a:gd name="connsiteX17" fmla="*/ 782601 w 802479"/>
              <a:gd name="connsiteY17" fmla="*/ 1000540 h 1046922"/>
              <a:gd name="connsiteX18" fmla="*/ 789227 w 802479"/>
              <a:gd name="connsiteY18" fmla="*/ 967409 h 1046922"/>
              <a:gd name="connsiteX19" fmla="*/ 802479 w 802479"/>
              <a:gd name="connsiteY19" fmla="*/ 927653 h 1046922"/>
              <a:gd name="connsiteX20" fmla="*/ 789227 w 802479"/>
              <a:gd name="connsiteY20" fmla="*/ 781879 h 1046922"/>
              <a:gd name="connsiteX21" fmla="*/ 775975 w 802479"/>
              <a:gd name="connsiteY21" fmla="*/ 748748 h 1046922"/>
              <a:gd name="connsiteX22" fmla="*/ 736218 w 802479"/>
              <a:gd name="connsiteY22" fmla="*/ 682487 h 1046922"/>
              <a:gd name="connsiteX23" fmla="*/ 669957 w 802479"/>
              <a:gd name="connsiteY23" fmla="*/ 589722 h 1046922"/>
              <a:gd name="connsiteX24" fmla="*/ 643453 w 802479"/>
              <a:gd name="connsiteY24" fmla="*/ 549966 h 1046922"/>
              <a:gd name="connsiteX25" fmla="*/ 616948 w 802479"/>
              <a:gd name="connsiteY25" fmla="*/ 523461 h 1046922"/>
              <a:gd name="connsiteX26" fmla="*/ 577192 w 802479"/>
              <a:gd name="connsiteY26" fmla="*/ 457200 h 1046922"/>
              <a:gd name="connsiteX27" fmla="*/ 563940 w 802479"/>
              <a:gd name="connsiteY27" fmla="*/ 437322 h 1046922"/>
              <a:gd name="connsiteX28" fmla="*/ 550688 w 802479"/>
              <a:gd name="connsiteY28" fmla="*/ 410818 h 1046922"/>
              <a:gd name="connsiteX29" fmla="*/ 504305 w 802479"/>
              <a:gd name="connsiteY29" fmla="*/ 351183 h 1046922"/>
              <a:gd name="connsiteX30" fmla="*/ 477801 w 802479"/>
              <a:gd name="connsiteY30" fmla="*/ 318053 h 1046922"/>
              <a:gd name="connsiteX31" fmla="*/ 451296 w 802479"/>
              <a:gd name="connsiteY31" fmla="*/ 291548 h 1046922"/>
              <a:gd name="connsiteX32" fmla="*/ 431418 w 802479"/>
              <a:gd name="connsiteY32" fmla="*/ 258418 h 1046922"/>
              <a:gd name="connsiteX33" fmla="*/ 378409 w 802479"/>
              <a:gd name="connsiteY33" fmla="*/ 212035 h 1046922"/>
              <a:gd name="connsiteX34" fmla="*/ 312148 w 802479"/>
              <a:gd name="connsiteY34" fmla="*/ 119270 h 1046922"/>
              <a:gd name="connsiteX35" fmla="*/ 265766 w 802479"/>
              <a:gd name="connsiteY35" fmla="*/ 79513 h 1046922"/>
              <a:gd name="connsiteX36" fmla="*/ 252514 w 802479"/>
              <a:gd name="connsiteY36" fmla="*/ 53009 h 1046922"/>
              <a:gd name="connsiteX37" fmla="*/ 226009 w 802479"/>
              <a:gd name="connsiteY37" fmla="*/ 33131 h 1046922"/>
              <a:gd name="connsiteX38" fmla="*/ 159748 w 802479"/>
              <a:gd name="connsiteY38" fmla="*/ 0 h 1046922"/>
              <a:gd name="connsiteX39" fmla="*/ 20601 w 802479"/>
              <a:gd name="connsiteY39" fmla="*/ 39757 h 1046922"/>
              <a:gd name="connsiteX40" fmla="*/ 722 w 802479"/>
              <a:gd name="connsiteY40" fmla="*/ 79513 h 104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2479" h="1046922">
                <a:moveTo>
                  <a:pt x="722" y="79513"/>
                </a:moveTo>
                <a:lnTo>
                  <a:pt x="722" y="79513"/>
                </a:lnTo>
                <a:cubicBezTo>
                  <a:pt x="54390" y="227099"/>
                  <a:pt x="29780" y="218284"/>
                  <a:pt x="139870" y="318053"/>
                </a:cubicBezTo>
                <a:cubicBezTo>
                  <a:pt x="179488" y="353957"/>
                  <a:pt x="225628" y="382122"/>
                  <a:pt x="265766" y="417444"/>
                </a:cubicBezTo>
                <a:cubicBezTo>
                  <a:pt x="292712" y="441156"/>
                  <a:pt x="312354" y="474074"/>
                  <a:pt x="332027" y="503583"/>
                </a:cubicBezTo>
                <a:cubicBezTo>
                  <a:pt x="336444" y="510209"/>
                  <a:pt x="339648" y="517830"/>
                  <a:pt x="345279" y="523461"/>
                </a:cubicBezTo>
                <a:cubicBezTo>
                  <a:pt x="358531" y="536713"/>
                  <a:pt x="376653" y="546455"/>
                  <a:pt x="385035" y="563218"/>
                </a:cubicBezTo>
                <a:cubicBezTo>
                  <a:pt x="389453" y="572053"/>
                  <a:pt x="393491" y="581087"/>
                  <a:pt x="398288" y="589722"/>
                </a:cubicBezTo>
                <a:cubicBezTo>
                  <a:pt x="404543" y="600980"/>
                  <a:pt x="412720" y="611182"/>
                  <a:pt x="418166" y="622853"/>
                </a:cubicBezTo>
                <a:cubicBezTo>
                  <a:pt x="428226" y="644409"/>
                  <a:pt x="435401" y="667205"/>
                  <a:pt x="444670" y="689113"/>
                </a:cubicBezTo>
                <a:cubicBezTo>
                  <a:pt x="459700" y="724638"/>
                  <a:pt x="471915" y="761640"/>
                  <a:pt x="491053" y="795131"/>
                </a:cubicBezTo>
                <a:cubicBezTo>
                  <a:pt x="499888" y="810592"/>
                  <a:pt x="510420" y="825199"/>
                  <a:pt x="517557" y="841513"/>
                </a:cubicBezTo>
                <a:cubicBezTo>
                  <a:pt x="525956" y="860710"/>
                  <a:pt x="530387" y="881415"/>
                  <a:pt x="537435" y="901148"/>
                </a:cubicBezTo>
                <a:cubicBezTo>
                  <a:pt x="546938" y="927755"/>
                  <a:pt x="563783" y="964938"/>
                  <a:pt x="577192" y="987287"/>
                </a:cubicBezTo>
                <a:cubicBezTo>
                  <a:pt x="583784" y="998274"/>
                  <a:pt x="601138" y="1033269"/>
                  <a:pt x="616948" y="1040296"/>
                </a:cubicBezTo>
                <a:cubicBezTo>
                  <a:pt x="629225" y="1045752"/>
                  <a:pt x="643453" y="1044713"/>
                  <a:pt x="656705" y="1046922"/>
                </a:cubicBezTo>
                <a:cubicBezTo>
                  <a:pt x="678792" y="1038087"/>
                  <a:pt x="700644" y="1028642"/>
                  <a:pt x="722966" y="1020418"/>
                </a:cubicBezTo>
                <a:cubicBezTo>
                  <a:pt x="742628" y="1013174"/>
                  <a:pt x="766239" y="1013630"/>
                  <a:pt x="782601" y="1000540"/>
                </a:cubicBezTo>
                <a:cubicBezTo>
                  <a:pt x="791395" y="993504"/>
                  <a:pt x="786264" y="978275"/>
                  <a:pt x="789227" y="967409"/>
                </a:cubicBezTo>
                <a:cubicBezTo>
                  <a:pt x="792902" y="953932"/>
                  <a:pt x="798062" y="940905"/>
                  <a:pt x="802479" y="927653"/>
                </a:cubicBezTo>
                <a:cubicBezTo>
                  <a:pt x="798062" y="879062"/>
                  <a:pt x="796377" y="830144"/>
                  <a:pt x="789227" y="781879"/>
                </a:cubicBezTo>
                <a:cubicBezTo>
                  <a:pt x="787484" y="770113"/>
                  <a:pt x="780806" y="759617"/>
                  <a:pt x="775975" y="748748"/>
                </a:cubicBezTo>
                <a:cubicBezTo>
                  <a:pt x="759787" y="712325"/>
                  <a:pt x="761448" y="723486"/>
                  <a:pt x="736218" y="682487"/>
                </a:cubicBezTo>
                <a:cubicBezTo>
                  <a:pt x="667116" y="570194"/>
                  <a:pt x="758463" y="704780"/>
                  <a:pt x="669957" y="589722"/>
                </a:cubicBezTo>
                <a:cubicBezTo>
                  <a:pt x="660246" y="577098"/>
                  <a:pt x="653402" y="562403"/>
                  <a:pt x="643453" y="549966"/>
                </a:cubicBezTo>
                <a:cubicBezTo>
                  <a:pt x="635648" y="540209"/>
                  <a:pt x="624210" y="533628"/>
                  <a:pt x="616948" y="523461"/>
                </a:cubicBezTo>
                <a:cubicBezTo>
                  <a:pt x="601977" y="502501"/>
                  <a:pt x="591480" y="478632"/>
                  <a:pt x="577192" y="457200"/>
                </a:cubicBezTo>
                <a:cubicBezTo>
                  <a:pt x="572775" y="450574"/>
                  <a:pt x="567891" y="444236"/>
                  <a:pt x="563940" y="437322"/>
                </a:cubicBezTo>
                <a:cubicBezTo>
                  <a:pt x="559039" y="428746"/>
                  <a:pt x="556310" y="418939"/>
                  <a:pt x="550688" y="410818"/>
                </a:cubicBezTo>
                <a:cubicBezTo>
                  <a:pt x="536353" y="390113"/>
                  <a:pt x="519864" y="370985"/>
                  <a:pt x="504305" y="351183"/>
                </a:cubicBezTo>
                <a:cubicBezTo>
                  <a:pt x="495568" y="340063"/>
                  <a:pt x="487801" y="328053"/>
                  <a:pt x="477801" y="318053"/>
                </a:cubicBezTo>
                <a:cubicBezTo>
                  <a:pt x="468966" y="309218"/>
                  <a:pt x="458967" y="301411"/>
                  <a:pt x="451296" y="291548"/>
                </a:cubicBezTo>
                <a:cubicBezTo>
                  <a:pt x="443389" y="281382"/>
                  <a:pt x="439974" y="268044"/>
                  <a:pt x="431418" y="258418"/>
                </a:cubicBezTo>
                <a:cubicBezTo>
                  <a:pt x="389354" y="211096"/>
                  <a:pt x="409360" y="251828"/>
                  <a:pt x="378409" y="212035"/>
                </a:cubicBezTo>
                <a:cubicBezTo>
                  <a:pt x="364532" y="194193"/>
                  <a:pt x="326960" y="129145"/>
                  <a:pt x="312148" y="119270"/>
                </a:cubicBezTo>
                <a:cubicBezTo>
                  <a:pt x="292114" y="105914"/>
                  <a:pt x="281835" y="100938"/>
                  <a:pt x="265766" y="79513"/>
                </a:cubicBezTo>
                <a:cubicBezTo>
                  <a:pt x="259840" y="71611"/>
                  <a:pt x="258942" y="60508"/>
                  <a:pt x="252514" y="53009"/>
                </a:cubicBezTo>
                <a:cubicBezTo>
                  <a:pt x="245327" y="44624"/>
                  <a:pt x="235056" y="39464"/>
                  <a:pt x="226009" y="33131"/>
                </a:cubicBezTo>
                <a:cubicBezTo>
                  <a:pt x="182180" y="2450"/>
                  <a:pt x="199701" y="9988"/>
                  <a:pt x="159748" y="0"/>
                </a:cubicBezTo>
                <a:cubicBezTo>
                  <a:pt x="109719" y="7697"/>
                  <a:pt x="61760" y="6082"/>
                  <a:pt x="20601" y="39757"/>
                </a:cubicBezTo>
                <a:cubicBezTo>
                  <a:pt x="-10911" y="65539"/>
                  <a:pt x="4035" y="72887"/>
                  <a:pt x="722" y="79513"/>
                </a:cubicBezTo>
                <a:close/>
              </a:path>
            </a:pathLst>
          </a:custGeom>
          <a:solidFill>
            <a:srgbClr val="D34817">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Båge 7">
            <a:extLst>
              <a:ext uri="{FF2B5EF4-FFF2-40B4-BE49-F238E27FC236}">
                <a16:creationId xmlns:a16="http://schemas.microsoft.com/office/drawing/2014/main" id="{37E23B24-049D-5DC3-7A4E-05881C4889EA}"/>
              </a:ext>
            </a:extLst>
          </p:cNvPr>
          <p:cNvSpPr/>
          <p:nvPr/>
        </p:nvSpPr>
        <p:spPr>
          <a:xfrm rot="16787446">
            <a:off x="8118360" y="3438226"/>
            <a:ext cx="1888169" cy="1682074"/>
          </a:xfrm>
          <a:prstGeom prst="arc">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99820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2B0818-0479-E5EA-316D-0F546C8585B6}"/>
              </a:ext>
            </a:extLst>
          </p:cNvPr>
          <p:cNvPicPr>
            <a:picLocks noChangeAspect="1"/>
          </p:cNvPicPr>
          <p:nvPr/>
        </p:nvPicPr>
        <p:blipFill>
          <a:blip r:embed="rId2"/>
          <a:stretch>
            <a:fillRect/>
          </a:stretch>
        </p:blipFill>
        <p:spPr>
          <a:xfrm>
            <a:off x="1180681" y="0"/>
            <a:ext cx="9830637" cy="6858000"/>
          </a:xfrm>
          <a:prstGeom prst="rect">
            <a:avLst/>
          </a:prstGeom>
        </p:spPr>
      </p:pic>
    </p:spTree>
    <p:extLst>
      <p:ext uri="{BB962C8B-B14F-4D97-AF65-F5344CB8AC3E}">
        <p14:creationId xmlns:p14="http://schemas.microsoft.com/office/powerpoint/2010/main" val="5913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2025</a:t>
            </a:r>
          </a:p>
        </p:txBody>
      </p:sp>
      <p:sp>
        <p:nvSpPr>
          <p:cNvPr id="5" name="Platshållare för innehåll 1">
            <a:extLst>
              <a:ext uri="{FF2B5EF4-FFF2-40B4-BE49-F238E27FC236}">
                <a16:creationId xmlns:a16="http://schemas.microsoft.com/office/drawing/2014/main" id="{481FB06B-95BA-279F-36CF-AB3857026863}"/>
              </a:ext>
            </a:extLst>
          </p:cNvPr>
          <p:cNvSpPr>
            <a:spLocks noGrp="1"/>
          </p:cNvSpPr>
          <p:nvPr>
            <p:ph sz="quarter" idx="10"/>
          </p:nvPr>
        </p:nvSpPr>
        <p:spPr>
          <a:xfrm>
            <a:off x="823566" y="1929384"/>
            <a:ext cx="3778712" cy="4251960"/>
          </a:xfrm>
        </p:spPr>
        <p:txBody>
          <a:bodyPr vert="horz" lIns="91440" tIns="45720" rIns="91440" bIns="45720" rtlCol="0">
            <a:normAutofit/>
          </a:bodyPr>
          <a:lstStyle/>
          <a:p>
            <a:pPr marL="0" indent="0">
              <a:buNone/>
            </a:pPr>
            <a:r>
              <a:rPr lang="sv-SE" sz="2000" u="sng" dirty="0"/>
              <a:t>Omfattning:</a:t>
            </a:r>
          </a:p>
          <a:p>
            <a:pPr marL="0" indent="0">
              <a:buNone/>
            </a:pPr>
            <a:r>
              <a:rPr lang="sv-SE" dirty="0"/>
              <a:t>Två 7-mannaplaner med naturgräs anläggs på västra sidan av </a:t>
            </a:r>
            <a:r>
              <a:rPr lang="sv-SE" dirty="0" err="1"/>
              <a:t>Blåvallen</a:t>
            </a:r>
            <a:r>
              <a:rPr lang="sv-SE" dirty="0"/>
              <a:t>.</a:t>
            </a:r>
          </a:p>
          <a:p>
            <a:pPr marL="0" indent="0">
              <a:buNone/>
            </a:pPr>
            <a:r>
              <a:rPr lang="sv-SE" dirty="0" err="1"/>
              <a:t>Bollnät</a:t>
            </a:r>
            <a:r>
              <a:rPr lang="sv-SE" dirty="0"/>
              <a:t> monteras på planernas kortsida mot öster.</a:t>
            </a:r>
            <a:endParaRPr lang="sv-SE" sz="2000" dirty="0"/>
          </a:p>
          <a:p>
            <a:pPr marL="0" indent="0">
              <a:buNone/>
            </a:pPr>
            <a:endParaRPr lang="sv-SE" dirty="0"/>
          </a:p>
          <a:p>
            <a:pPr marL="0" indent="0">
              <a:buNone/>
            </a:pPr>
            <a:endParaRPr lang="sv-SE" sz="2000" dirty="0"/>
          </a:p>
          <a:p>
            <a:pPr marL="0" indent="0">
              <a:buNone/>
            </a:pPr>
            <a:r>
              <a:rPr lang="sv-SE" u="sng" dirty="0"/>
              <a:t>Budget:</a:t>
            </a:r>
          </a:p>
          <a:p>
            <a:pPr marL="0" indent="0">
              <a:buNone/>
            </a:pPr>
            <a:r>
              <a:rPr lang="sv-SE" dirty="0"/>
              <a:t>Ca 5000 m2 á 600 kr/m2 </a:t>
            </a:r>
            <a:r>
              <a:rPr lang="sv-SE" dirty="0">
                <a:sym typeface="Wingdings" panose="05000000000000000000" pitchFamily="2" charset="2"/>
              </a:rPr>
              <a:t> </a:t>
            </a:r>
          </a:p>
          <a:p>
            <a:pPr marL="0" indent="0">
              <a:buNone/>
            </a:pPr>
            <a:r>
              <a:rPr lang="sv-SE" dirty="0">
                <a:sym typeface="Wingdings" panose="05000000000000000000" pitchFamily="2" charset="2"/>
              </a:rPr>
              <a:t>3 MSEK</a:t>
            </a:r>
            <a:endParaRPr lang="sv-SE" sz="2000" dirty="0"/>
          </a:p>
        </p:txBody>
      </p:sp>
      <p:pic>
        <p:nvPicPr>
          <p:cNvPr id="6" name="Bildobjekt 5">
            <a:extLst>
              <a:ext uri="{FF2B5EF4-FFF2-40B4-BE49-F238E27FC236}">
                <a16:creationId xmlns:a16="http://schemas.microsoft.com/office/drawing/2014/main" id="{BD983FA7-70C4-524E-261F-0E5F952D4058}"/>
              </a:ext>
            </a:extLst>
          </p:cNvPr>
          <p:cNvPicPr>
            <a:picLocks noChangeAspect="1"/>
          </p:cNvPicPr>
          <p:nvPr/>
        </p:nvPicPr>
        <p:blipFill>
          <a:blip r:embed="rId2"/>
          <a:stretch>
            <a:fillRect/>
          </a:stretch>
        </p:blipFill>
        <p:spPr>
          <a:xfrm>
            <a:off x="4993629" y="226529"/>
            <a:ext cx="6701415" cy="6404941"/>
          </a:xfrm>
          <a:prstGeom prst="rect">
            <a:avLst/>
          </a:prstGeom>
        </p:spPr>
      </p:pic>
      <p:pic>
        <p:nvPicPr>
          <p:cNvPr id="8" name="Bildobjekt 7">
            <a:extLst>
              <a:ext uri="{FF2B5EF4-FFF2-40B4-BE49-F238E27FC236}">
                <a16:creationId xmlns:a16="http://schemas.microsoft.com/office/drawing/2014/main" id="{A24C285D-209E-0680-D389-9F9293F053F3}"/>
              </a:ext>
            </a:extLst>
          </p:cNvPr>
          <p:cNvPicPr>
            <a:picLocks noChangeAspect="1"/>
          </p:cNvPicPr>
          <p:nvPr/>
        </p:nvPicPr>
        <p:blipFill>
          <a:blip r:embed="rId3">
            <a:duotone>
              <a:prstClr val="black"/>
              <a:schemeClr val="accent1">
                <a:tint val="45000"/>
                <a:satMod val="400000"/>
              </a:schemeClr>
            </a:duotone>
          </a:blip>
          <a:stretch>
            <a:fillRect/>
          </a:stretch>
        </p:blipFill>
        <p:spPr>
          <a:xfrm rot="19548342">
            <a:off x="7122780" y="3881274"/>
            <a:ext cx="968570" cy="512773"/>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0" name="Bildobjekt 9">
            <a:extLst>
              <a:ext uri="{FF2B5EF4-FFF2-40B4-BE49-F238E27FC236}">
                <a16:creationId xmlns:a16="http://schemas.microsoft.com/office/drawing/2014/main" id="{143BEA53-3CB4-D558-357F-42F5E5B41B84}"/>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5900"/>
                    </a14:imgEffect>
                    <a14:imgEffect>
                      <a14:saturation sat="400000"/>
                    </a14:imgEffect>
                  </a14:imgLayer>
                </a14:imgProps>
              </a:ext>
            </a:extLst>
          </a:blip>
          <a:stretch>
            <a:fillRect/>
          </a:stretch>
        </p:blipFill>
        <p:spPr>
          <a:xfrm rot="19548342">
            <a:off x="7489285" y="4410577"/>
            <a:ext cx="968570" cy="512773"/>
          </a:xfrm>
          <a:prstGeom prst="rect">
            <a:avLst/>
          </a:prstGeom>
        </p:spPr>
      </p:pic>
    </p:spTree>
    <p:extLst>
      <p:ext uri="{BB962C8B-B14F-4D97-AF65-F5344CB8AC3E}">
        <p14:creationId xmlns:p14="http://schemas.microsoft.com/office/powerpoint/2010/main" val="7561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sv-SE" sz="5400" kern="1200" dirty="0">
                <a:solidFill>
                  <a:schemeClr val="tx1"/>
                </a:solidFill>
                <a:latin typeface="+mj-lt"/>
                <a:ea typeface="+mj-ea"/>
                <a:cs typeface="+mj-cs"/>
              </a:rPr>
              <a:t>2025 - Alternativ</a:t>
            </a:r>
          </a:p>
        </p:txBody>
      </p:sp>
      <p:pic>
        <p:nvPicPr>
          <p:cNvPr id="9" name="Bildobjekt 8" descr="En bild som visar diagram, Plan, text, schematisk&#10;&#10;Automatiskt genererad beskrivning">
            <a:extLst>
              <a:ext uri="{FF2B5EF4-FFF2-40B4-BE49-F238E27FC236}">
                <a16:creationId xmlns:a16="http://schemas.microsoft.com/office/drawing/2014/main" id="{27CCBC2A-9809-2FB1-0382-A5445B02A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642" y="1043499"/>
            <a:ext cx="6244548" cy="5214333"/>
          </a:xfrm>
          <a:prstGeom prst="rect">
            <a:avLst/>
          </a:prstGeom>
        </p:spPr>
      </p:pic>
      <p:sp>
        <p:nvSpPr>
          <p:cNvPr id="11" name="textruta 10">
            <a:extLst>
              <a:ext uri="{FF2B5EF4-FFF2-40B4-BE49-F238E27FC236}">
                <a16:creationId xmlns:a16="http://schemas.microsoft.com/office/drawing/2014/main" id="{CF3DF21F-9EE6-C00E-36AD-04DC5E87F459}"/>
              </a:ext>
            </a:extLst>
          </p:cNvPr>
          <p:cNvSpPr txBox="1"/>
          <p:nvPr/>
        </p:nvSpPr>
        <p:spPr>
          <a:xfrm>
            <a:off x="449146" y="1781362"/>
            <a:ext cx="5084147" cy="4770537"/>
          </a:xfrm>
          <a:prstGeom prst="rect">
            <a:avLst/>
          </a:prstGeom>
          <a:noFill/>
        </p:spPr>
        <p:txBody>
          <a:bodyPr wrap="square" rtlCol="0">
            <a:spAutoFit/>
          </a:bodyPr>
          <a:lstStyle/>
          <a:p>
            <a:pPr algn="l" fontAlgn="base"/>
            <a:r>
              <a:rPr lang="sv-SE" sz="1600" dirty="0"/>
              <a:t>”En första tanke om bild 2025 är att det blir många kvm vilket blir i sin tur mycket pengar. </a:t>
            </a:r>
          </a:p>
          <a:p>
            <a:pPr algn="l" fontAlgn="base"/>
            <a:r>
              <a:rPr lang="sv-SE" sz="1600" dirty="0"/>
              <a:t>Jag tycker vi ska tänka om på denna och försöka att minska ytan. Vad har vi? </a:t>
            </a:r>
          </a:p>
          <a:p>
            <a:pPr algn="l" fontAlgn="base"/>
            <a:endParaRPr lang="sv-SE" sz="1600" dirty="0"/>
          </a:p>
          <a:p>
            <a:pPr algn="l" fontAlgn="base"/>
            <a:r>
              <a:rPr lang="sv-SE" sz="1600" dirty="0"/>
              <a:t>Medför yta </a:t>
            </a:r>
          </a:p>
          <a:p>
            <a:pPr algn="l" fontAlgn="base"/>
            <a:r>
              <a:rPr lang="sv-SE" sz="1600" dirty="0"/>
              <a:t>Bredden från diket på "transportvägen mot svartvallen" till </a:t>
            </a:r>
            <a:r>
              <a:rPr lang="sv-SE" sz="1600" dirty="0" err="1"/>
              <a:t>Blåvallens</a:t>
            </a:r>
            <a:r>
              <a:rPr lang="sv-SE" sz="1600" dirty="0"/>
              <a:t> avbytarbås. Hur brett?</a:t>
            </a:r>
          </a:p>
          <a:p>
            <a:pPr algn="l" fontAlgn="base"/>
            <a:r>
              <a:rPr lang="sv-SE" sz="1600" dirty="0"/>
              <a:t>Längden från trallen på klubbhuset till </a:t>
            </a:r>
            <a:r>
              <a:rPr lang="sv-SE" sz="1600" dirty="0" err="1"/>
              <a:t>Svartvallens</a:t>
            </a:r>
            <a:r>
              <a:rPr lang="sv-SE" sz="1600" dirty="0"/>
              <a:t> långsida på planen. Hur långt?</a:t>
            </a:r>
          </a:p>
          <a:p>
            <a:pPr algn="l" fontAlgn="base"/>
            <a:br>
              <a:rPr lang="sv-SE" sz="1600" dirty="0"/>
            </a:br>
            <a:r>
              <a:rPr lang="sv-SE" sz="1600" dirty="0"/>
              <a:t>Då tänker vi inte, 2st 7-mannaplaner, utan vad kan vi få för storlek som kan nyttjas till träningsplan/er istället för matchplaner. Kan man få till en regelmässig match är det bonus.</a:t>
            </a:r>
          </a:p>
          <a:p>
            <a:pPr algn="l" fontAlgn="base"/>
            <a:endParaRPr lang="sv-SE" sz="1600" dirty="0"/>
          </a:p>
          <a:p>
            <a:pPr algn="l" fontAlgn="base"/>
            <a:r>
              <a:rPr lang="sv-SE" sz="1600" dirty="0"/>
              <a:t>Kan vi ha en liten yta närmast trallen som boulebana för publik/pensionärer osv.? Gräva ur, på med </a:t>
            </a:r>
            <a:r>
              <a:rPr lang="sv-SE" sz="1600" dirty="0" err="1"/>
              <a:t>markduk</a:t>
            </a:r>
            <a:r>
              <a:rPr lang="sv-SE" sz="1600" dirty="0"/>
              <a:t>, bärlager och sedan 70mm stenmjöl.” </a:t>
            </a:r>
            <a:endParaRPr lang="sv-SE" sz="2400" dirty="0"/>
          </a:p>
        </p:txBody>
      </p:sp>
    </p:spTree>
    <p:extLst>
      <p:ext uri="{BB962C8B-B14F-4D97-AF65-F5344CB8AC3E}">
        <p14:creationId xmlns:p14="http://schemas.microsoft.com/office/powerpoint/2010/main" val="86015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0CDEFB-0C35-1535-6C4E-CEF3F729CEC1}"/>
              </a:ext>
            </a:extLst>
          </p:cNvPr>
          <p:cNvPicPr>
            <a:picLocks noChangeAspect="1"/>
          </p:cNvPicPr>
          <p:nvPr/>
        </p:nvPicPr>
        <p:blipFill>
          <a:blip r:embed="rId2"/>
          <a:stretch>
            <a:fillRect/>
          </a:stretch>
        </p:blipFill>
        <p:spPr>
          <a:xfrm>
            <a:off x="1198880" y="209555"/>
            <a:ext cx="9519920" cy="6648445"/>
          </a:xfrm>
          <a:prstGeom prst="rect">
            <a:avLst/>
          </a:prstGeom>
        </p:spPr>
      </p:pic>
    </p:spTree>
    <p:extLst>
      <p:ext uri="{BB962C8B-B14F-4D97-AF65-F5344CB8AC3E}">
        <p14:creationId xmlns:p14="http://schemas.microsoft.com/office/powerpoint/2010/main" val="148279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D983FA7-70C4-524E-261F-0E5F952D4058}"/>
              </a:ext>
            </a:extLst>
          </p:cNvPr>
          <p:cNvPicPr>
            <a:picLocks noChangeAspect="1"/>
          </p:cNvPicPr>
          <p:nvPr/>
        </p:nvPicPr>
        <p:blipFill>
          <a:blip r:embed="rId2"/>
          <a:stretch>
            <a:fillRect/>
          </a:stretch>
        </p:blipFill>
        <p:spPr>
          <a:xfrm>
            <a:off x="4993629" y="226529"/>
            <a:ext cx="6701415" cy="6404941"/>
          </a:xfrm>
          <a:prstGeom prst="rect">
            <a:avLst/>
          </a:prstGeom>
        </p:spPr>
      </p:pic>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2025</a:t>
            </a:r>
          </a:p>
        </p:txBody>
      </p:sp>
      <p:sp>
        <p:nvSpPr>
          <p:cNvPr id="5" name="Platshållare för innehåll 1">
            <a:extLst>
              <a:ext uri="{FF2B5EF4-FFF2-40B4-BE49-F238E27FC236}">
                <a16:creationId xmlns:a16="http://schemas.microsoft.com/office/drawing/2014/main" id="{481FB06B-95BA-279F-36CF-AB3857026863}"/>
              </a:ext>
            </a:extLst>
          </p:cNvPr>
          <p:cNvSpPr>
            <a:spLocks noGrp="1"/>
          </p:cNvSpPr>
          <p:nvPr>
            <p:ph sz="quarter" idx="10"/>
          </p:nvPr>
        </p:nvSpPr>
        <p:spPr>
          <a:xfrm>
            <a:off x="823566" y="1929384"/>
            <a:ext cx="3778712" cy="4251960"/>
          </a:xfrm>
        </p:spPr>
        <p:txBody>
          <a:bodyPr vert="horz" lIns="91440" tIns="45720" rIns="91440" bIns="45720" rtlCol="0">
            <a:normAutofit/>
          </a:bodyPr>
          <a:lstStyle/>
          <a:p>
            <a:pPr marL="0" indent="0">
              <a:buNone/>
            </a:pPr>
            <a:r>
              <a:rPr lang="sv-SE" sz="2000" u="sng" dirty="0"/>
              <a:t>Omfattning:</a:t>
            </a:r>
          </a:p>
          <a:p>
            <a:pPr marL="0" indent="0">
              <a:buNone/>
            </a:pPr>
            <a:r>
              <a:rPr lang="sv-SE" dirty="0"/>
              <a:t>Idé </a:t>
            </a:r>
            <a:r>
              <a:rPr lang="sv-SE" dirty="0" err="1"/>
              <a:t>enl</a:t>
            </a:r>
            <a:r>
              <a:rPr lang="sv-SE" dirty="0"/>
              <a:t> möte 2024-02-27: Förlägga 7-manna &amp; 5-manna planer på </a:t>
            </a:r>
            <a:r>
              <a:rPr lang="sv-SE" dirty="0" err="1"/>
              <a:t>Svartvallen</a:t>
            </a:r>
            <a:r>
              <a:rPr lang="sv-SE" dirty="0"/>
              <a:t> och träningsyta väster om </a:t>
            </a:r>
            <a:r>
              <a:rPr lang="sv-SE" dirty="0" err="1"/>
              <a:t>Blåvallen</a:t>
            </a:r>
            <a:r>
              <a:rPr lang="sv-SE" dirty="0"/>
              <a:t>.</a:t>
            </a:r>
            <a:endParaRPr lang="sv-SE" sz="2000" dirty="0"/>
          </a:p>
          <a:p>
            <a:pPr marL="0" indent="0">
              <a:buNone/>
            </a:pPr>
            <a:endParaRPr lang="sv-SE" sz="2000" dirty="0"/>
          </a:p>
          <a:p>
            <a:pPr marL="0" indent="0">
              <a:buNone/>
            </a:pPr>
            <a:r>
              <a:rPr lang="sv-SE" u="sng" dirty="0"/>
              <a:t>Budget:</a:t>
            </a:r>
          </a:p>
          <a:p>
            <a:pPr marL="0" indent="0">
              <a:buNone/>
            </a:pPr>
            <a:r>
              <a:rPr lang="sv-SE" dirty="0" err="1"/>
              <a:t>Xxxx</a:t>
            </a:r>
            <a:r>
              <a:rPr lang="sv-SE" dirty="0"/>
              <a:t> SEK</a:t>
            </a:r>
            <a:endParaRPr lang="sv-SE" sz="2000" dirty="0"/>
          </a:p>
        </p:txBody>
      </p:sp>
      <p:pic>
        <p:nvPicPr>
          <p:cNvPr id="8" name="Bildobjekt 7">
            <a:extLst>
              <a:ext uri="{FF2B5EF4-FFF2-40B4-BE49-F238E27FC236}">
                <a16:creationId xmlns:a16="http://schemas.microsoft.com/office/drawing/2014/main" id="{A24C285D-209E-0680-D389-9F9293F053F3}"/>
              </a:ext>
            </a:extLst>
          </p:cNvPr>
          <p:cNvPicPr>
            <a:picLocks noChangeAspect="1"/>
          </p:cNvPicPr>
          <p:nvPr/>
        </p:nvPicPr>
        <p:blipFill>
          <a:blip r:embed="rId3">
            <a:duotone>
              <a:prstClr val="black"/>
              <a:schemeClr val="accent1">
                <a:tint val="45000"/>
                <a:satMod val="400000"/>
              </a:schemeClr>
            </a:duotone>
          </a:blip>
          <a:stretch>
            <a:fillRect/>
          </a:stretch>
        </p:blipFill>
        <p:spPr>
          <a:xfrm rot="14105528">
            <a:off x="7480096" y="4265694"/>
            <a:ext cx="1621707" cy="353270"/>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9" name="Bildobjekt 8">
            <a:extLst>
              <a:ext uri="{FF2B5EF4-FFF2-40B4-BE49-F238E27FC236}">
                <a16:creationId xmlns:a16="http://schemas.microsoft.com/office/drawing/2014/main" id="{904DC4F1-D333-D940-02D8-82625B66CE87}"/>
              </a:ext>
            </a:extLst>
          </p:cNvPr>
          <p:cNvPicPr>
            <a:picLocks noChangeAspect="1"/>
          </p:cNvPicPr>
          <p:nvPr/>
        </p:nvPicPr>
        <p:blipFill>
          <a:blip r:embed="rId4"/>
          <a:stretch>
            <a:fillRect/>
          </a:stretch>
        </p:blipFill>
        <p:spPr>
          <a:xfrm rot="19540461">
            <a:off x="8873506" y="4881786"/>
            <a:ext cx="1718675" cy="1033453"/>
          </a:xfrm>
          <a:prstGeom prst="rect">
            <a:avLst/>
          </a:prstGeom>
        </p:spPr>
      </p:pic>
    </p:spTree>
    <p:extLst>
      <p:ext uri="{BB962C8B-B14F-4D97-AF65-F5344CB8AC3E}">
        <p14:creationId xmlns:p14="http://schemas.microsoft.com/office/powerpoint/2010/main" val="395447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0A9112-A456-7532-78E5-5F3F1BD39A74}"/>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2026</a:t>
            </a:r>
          </a:p>
        </p:txBody>
      </p:sp>
      <p:sp>
        <p:nvSpPr>
          <p:cNvPr id="5" name="Platshållare för innehåll 1">
            <a:extLst>
              <a:ext uri="{FF2B5EF4-FFF2-40B4-BE49-F238E27FC236}">
                <a16:creationId xmlns:a16="http://schemas.microsoft.com/office/drawing/2014/main" id="{48CFF480-9D5E-4A51-EDDE-E06173EFB177}"/>
              </a:ext>
            </a:extLst>
          </p:cNvPr>
          <p:cNvSpPr>
            <a:spLocks noGrp="1"/>
          </p:cNvSpPr>
          <p:nvPr>
            <p:ph sz="quarter" idx="10"/>
          </p:nvPr>
        </p:nvSpPr>
        <p:spPr>
          <a:xfrm>
            <a:off x="823566" y="1929384"/>
            <a:ext cx="3778712" cy="4251960"/>
          </a:xfrm>
        </p:spPr>
        <p:txBody>
          <a:bodyPr vert="horz" lIns="91440" tIns="45720" rIns="91440" bIns="45720" rtlCol="0">
            <a:normAutofit/>
          </a:bodyPr>
          <a:lstStyle/>
          <a:p>
            <a:pPr marL="0" indent="0">
              <a:buNone/>
            </a:pPr>
            <a:r>
              <a:rPr lang="sv-SE" sz="2000" u="sng" dirty="0"/>
              <a:t>Omfattning:</a:t>
            </a:r>
          </a:p>
          <a:p>
            <a:pPr marL="0" indent="0">
              <a:buNone/>
            </a:pPr>
            <a:r>
              <a:rPr lang="sv-SE" dirty="0"/>
              <a:t>Skog röjs och markarbete utförs för att anlägga två 5-mannaplaner med naturgräs.</a:t>
            </a:r>
          </a:p>
          <a:p>
            <a:pPr marL="0" indent="0">
              <a:buNone/>
            </a:pPr>
            <a:endParaRPr lang="sv-SE" sz="2000" dirty="0"/>
          </a:p>
          <a:p>
            <a:pPr marL="0" indent="0">
              <a:buNone/>
            </a:pPr>
            <a:endParaRPr lang="sv-SE" dirty="0"/>
          </a:p>
          <a:p>
            <a:pPr marL="0" indent="0">
              <a:buNone/>
            </a:pPr>
            <a:endParaRPr lang="sv-SE" sz="2000" dirty="0"/>
          </a:p>
          <a:p>
            <a:pPr marL="0" indent="0">
              <a:buNone/>
            </a:pPr>
            <a:r>
              <a:rPr lang="sv-SE" u="sng" dirty="0"/>
              <a:t>Budget:</a:t>
            </a:r>
          </a:p>
          <a:p>
            <a:pPr marL="0" indent="0">
              <a:buNone/>
            </a:pPr>
            <a:r>
              <a:rPr lang="sv-SE" dirty="0"/>
              <a:t>Ca 5000 m2 á 600 kr/m2 </a:t>
            </a:r>
            <a:r>
              <a:rPr lang="sv-SE" dirty="0">
                <a:sym typeface="Wingdings" panose="05000000000000000000" pitchFamily="2" charset="2"/>
              </a:rPr>
              <a:t> </a:t>
            </a:r>
          </a:p>
          <a:p>
            <a:pPr marL="0" indent="0">
              <a:buNone/>
            </a:pPr>
            <a:r>
              <a:rPr lang="sv-SE" dirty="0">
                <a:sym typeface="Wingdings" panose="05000000000000000000" pitchFamily="2" charset="2"/>
              </a:rPr>
              <a:t>3 MSEK</a:t>
            </a:r>
            <a:endParaRPr lang="sv-SE" sz="2000" dirty="0"/>
          </a:p>
          <a:p>
            <a:pPr marL="0" indent="0">
              <a:buNone/>
            </a:pPr>
            <a:endParaRPr lang="sv-SE" sz="2000" dirty="0"/>
          </a:p>
        </p:txBody>
      </p:sp>
      <p:pic>
        <p:nvPicPr>
          <p:cNvPr id="7" name="Bildobjekt 6">
            <a:extLst>
              <a:ext uri="{FF2B5EF4-FFF2-40B4-BE49-F238E27FC236}">
                <a16:creationId xmlns:a16="http://schemas.microsoft.com/office/drawing/2014/main" id="{E9A23A33-D00C-4913-07F4-AB554E659EAA}"/>
              </a:ext>
            </a:extLst>
          </p:cNvPr>
          <p:cNvPicPr>
            <a:picLocks noChangeAspect="1"/>
          </p:cNvPicPr>
          <p:nvPr/>
        </p:nvPicPr>
        <p:blipFill>
          <a:blip r:embed="rId2"/>
          <a:stretch>
            <a:fillRect/>
          </a:stretch>
        </p:blipFill>
        <p:spPr>
          <a:xfrm>
            <a:off x="4920196" y="67240"/>
            <a:ext cx="6959227" cy="6723520"/>
          </a:xfrm>
          <a:prstGeom prst="rect">
            <a:avLst/>
          </a:prstGeom>
        </p:spPr>
      </p:pic>
      <p:sp>
        <p:nvSpPr>
          <p:cNvPr id="8" name="Frihandsfigur: Form 7">
            <a:extLst>
              <a:ext uri="{FF2B5EF4-FFF2-40B4-BE49-F238E27FC236}">
                <a16:creationId xmlns:a16="http://schemas.microsoft.com/office/drawing/2014/main" id="{8713B05D-5CC6-BFFB-5E4D-4B8895205C01}"/>
              </a:ext>
            </a:extLst>
          </p:cNvPr>
          <p:cNvSpPr/>
          <p:nvPr/>
        </p:nvSpPr>
        <p:spPr>
          <a:xfrm>
            <a:off x="5581310" y="1143000"/>
            <a:ext cx="907676" cy="1109382"/>
          </a:xfrm>
          <a:custGeom>
            <a:avLst/>
            <a:gdLst>
              <a:gd name="connsiteX0" fmla="*/ 0 w 907676"/>
              <a:gd name="connsiteY0" fmla="*/ 235324 h 1109382"/>
              <a:gd name="connsiteX1" fmla="*/ 443753 w 907676"/>
              <a:gd name="connsiteY1" fmla="*/ 0 h 1109382"/>
              <a:gd name="connsiteX2" fmla="*/ 907676 w 907676"/>
              <a:gd name="connsiteY2" fmla="*/ 887506 h 1109382"/>
              <a:gd name="connsiteX3" fmla="*/ 477370 w 907676"/>
              <a:gd name="connsiteY3" fmla="*/ 1109382 h 1109382"/>
              <a:gd name="connsiteX4" fmla="*/ 0 w 907676"/>
              <a:gd name="connsiteY4" fmla="*/ 235324 h 110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676" h="1109382">
                <a:moveTo>
                  <a:pt x="0" y="235324"/>
                </a:moveTo>
                <a:lnTo>
                  <a:pt x="443753" y="0"/>
                </a:lnTo>
                <a:lnTo>
                  <a:pt x="907676" y="887506"/>
                </a:lnTo>
                <a:lnTo>
                  <a:pt x="477370" y="1109382"/>
                </a:lnTo>
                <a:lnTo>
                  <a:pt x="0" y="235324"/>
                </a:lnTo>
                <a:close/>
              </a:path>
            </a:pathLst>
          </a:cu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Frihandsfigur: Form 9">
            <a:extLst>
              <a:ext uri="{FF2B5EF4-FFF2-40B4-BE49-F238E27FC236}">
                <a16:creationId xmlns:a16="http://schemas.microsoft.com/office/drawing/2014/main" id="{1A6203E3-0CB1-0A09-40C6-BDCD60EA514C}"/>
              </a:ext>
            </a:extLst>
          </p:cNvPr>
          <p:cNvSpPr/>
          <p:nvPr/>
        </p:nvSpPr>
        <p:spPr>
          <a:xfrm>
            <a:off x="6144527" y="2093976"/>
            <a:ext cx="907676" cy="1109382"/>
          </a:xfrm>
          <a:custGeom>
            <a:avLst/>
            <a:gdLst>
              <a:gd name="connsiteX0" fmla="*/ 0 w 907676"/>
              <a:gd name="connsiteY0" fmla="*/ 235324 h 1109382"/>
              <a:gd name="connsiteX1" fmla="*/ 443753 w 907676"/>
              <a:gd name="connsiteY1" fmla="*/ 0 h 1109382"/>
              <a:gd name="connsiteX2" fmla="*/ 907676 w 907676"/>
              <a:gd name="connsiteY2" fmla="*/ 887506 h 1109382"/>
              <a:gd name="connsiteX3" fmla="*/ 477370 w 907676"/>
              <a:gd name="connsiteY3" fmla="*/ 1109382 h 1109382"/>
              <a:gd name="connsiteX4" fmla="*/ 0 w 907676"/>
              <a:gd name="connsiteY4" fmla="*/ 235324 h 110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676" h="1109382">
                <a:moveTo>
                  <a:pt x="0" y="235324"/>
                </a:moveTo>
                <a:lnTo>
                  <a:pt x="443753" y="0"/>
                </a:lnTo>
                <a:lnTo>
                  <a:pt x="907676" y="887506"/>
                </a:lnTo>
                <a:lnTo>
                  <a:pt x="477370" y="1109382"/>
                </a:lnTo>
                <a:lnTo>
                  <a:pt x="0" y="235324"/>
                </a:lnTo>
                <a:close/>
              </a:path>
            </a:pathLst>
          </a:cu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D436EFF1-206E-415E-93E6-2BAD200971F3}"/>
              </a:ext>
            </a:extLst>
          </p:cNvPr>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400"/>
                    </a14:imgEffect>
                    <a14:imgEffect>
                      <a14:saturation sat="400000"/>
                    </a14:imgEffect>
                  </a14:imgLayer>
                </a14:imgProps>
              </a:ext>
            </a:extLst>
          </a:blip>
          <a:stretch>
            <a:fillRect/>
          </a:stretch>
        </p:blipFill>
        <p:spPr>
          <a:xfrm rot="19548342">
            <a:off x="7122780" y="3881274"/>
            <a:ext cx="968570" cy="512773"/>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3" name="Bildobjekt 12">
            <a:extLst>
              <a:ext uri="{FF2B5EF4-FFF2-40B4-BE49-F238E27FC236}">
                <a16:creationId xmlns:a16="http://schemas.microsoft.com/office/drawing/2014/main" id="{D2BA5ED9-34AB-7742-E295-316FEA3D0780}"/>
              </a:ext>
            </a:extLst>
          </p:cNvPr>
          <p:cNvPicPr>
            <a:picLocks noChangeAspect="1"/>
          </p:cNvPicPr>
          <p:nvPr/>
        </p:nvPicPr>
        <p:blipFill>
          <a:blip r:embed="rId5">
            <a:duotone>
              <a:prstClr val="black"/>
              <a:srgbClr val="D9C3A5">
                <a:tint val="50000"/>
                <a:satMod val="180000"/>
              </a:srgbClr>
            </a:duotone>
            <a:extLst>
              <a:ext uri="{BEBA8EAE-BF5A-486C-A8C5-ECC9F3942E4B}">
                <a14:imgProps xmlns:a14="http://schemas.microsoft.com/office/drawing/2010/main">
                  <a14:imgLayer r:embed="rId4">
                    <a14:imgEffect>
                      <a14:colorTemperature colorTemp="8597"/>
                    </a14:imgEffect>
                    <a14:imgEffect>
                      <a14:saturation sat="0"/>
                    </a14:imgEffect>
                  </a14:imgLayer>
                </a14:imgProps>
              </a:ext>
            </a:extLst>
          </a:blip>
          <a:stretch>
            <a:fillRect/>
          </a:stretch>
        </p:blipFill>
        <p:spPr>
          <a:xfrm rot="19548342">
            <a:off x="7489285" y="4410577"/>
            <a:ext cx="968570" cy="512773"/>
          </a:xfrm>
          <a:prstGeom prst="rect">
            <a:avLst/>
          </a:prstGeom>
        </p:spPr>
      </p:pic>
    </p:spTree>
    <p:extLst>
      <p:ext uri="{BB962C8B-B14F-4D97-AF65-F5344CB8AC3E}">
        <p14:creationId xmlns:p14="http://schemas.microsoft.com/office/powerpoint/2010/main" val="3902140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äslag">
  <a:themeElements>
    <a:clrScheme name="Träslag">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äslag">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äslag">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Träslag</Template>
  <TotalTime>3715</TotalTime>
  <Words>837</Words>
  <Application>Microsoft Office PowerPoint</Application>
  <PresentationFormat>Bredbild</PresentationFormat>
  <Paragraphs>101</Paragraphs>
  <Slides>15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Rockwell</vt:lpstr>
      <vt:lpstr>Rockwell Condensed</vt:lpstr>
      <vt:lpstr>Wingdings</vt:lpstr>
      <vt:lpstr>Träslag</vt:lpstr>
      <vt:lpstr>Vision Domsjö IP 2.0 </vt:lpstr>
      <vt:lpstr>Bakgrund &amp; Syfte</vt:lpstr>
      <vt:lpstr>2024</vt:lpstr>
      <vt:lpstr>PowerPoint-presentation</vt:lpstr>
      <vt:lpstr>2025</vt:lpstr>
      <vt:lpstr>2025 - Alternativ</vt:lpstr>
      <vt:lpstr>PowerPoint-presentation</vt:lpstr>
      <vt:lpstr>2025</vt:lpstr>
      <vt:lpstr>2026</vt:lpstr>
      <vt:lpstr>2027</vt:lpstr>
      <vt:lpstr>Kostnader</vt:lpstr>
      <vt:lpstr>Finansiering</vt:lpstr>
      <vt:lpstr>Finansiering</vt:lpstr>
      <vt:lpstr>Finansiering</vt:lpstr>
      <vt:lpstr>Finansiering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Klassresa 2024 - Domsjö 6B</dc:title>
  <dc:creator>Anders Sondell</dc:creator>
  <cp:lastModifiedBy>Anders Sondell</cp:lastModifiedBy>
  <cp:revision>50</cp:revision>
  <dcterms:created xsi:type="dcterms:W3CDTF">2024-02-07T14:36:49Z</dcterms:created>
  <dcterms:modified xsi:type="dcterms:W3CDTF">2024-02-28T10:26:31Z</dcterms:modified>
</cp:coreProperties>
</file>