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73" r:id="rId6"/>
    <p:sldId id="272" r:id="rId7"/>
    <p:sldId id="275" r:id="rId8"/>
    <p:sldId id="264" r:id="rId9"/>
    <p:sldId id="274" r:id="rId10"/>
    <p:sldId id="270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2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172487-3AA9-4DCB-8E65-47E4683F6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C9481CE-6ABF-4DA8-8DE3-C4228F8A0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1D4CBB-BE83-4149-93E0-45017614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E740BA-4CA5-4829-8177-E095155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83FAA7-9EB4-4E58-80D7-979A7840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8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BC5236-849F-494D-87B5-0F9626E6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E54DF5-E9AE-4EC0-8FFF-02425B495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1C8295-0BFA-4FF0-AF6A-16803F3A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0A2E89-A7E3-49AD-90C1-1D341A53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619BFA-FA9F-49BC-B258-58A298C5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7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1130961-87A9-48CA-BB4F-708FA11C3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BEAAB1-409A-450D-84BE-4D9C8710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3B024B-32C0-40A9-9A9D-26757917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2DB6AE-C5D6-4B9C-A74D-0F9695D2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5A0FA7-61EF-4791-BDB1-7CDC1A66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8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51B68B-543E-4079-A74D-A2097850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E99576-9FA4-44D4-AC59-8866B90E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C3FBB-DF04-476C-BCC0-F87D8BBF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5A0E9D-5457-41CA-8659-2DFCC613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834F17-E686-4A33-939F-1EFE0E79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36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B5E71E-28E5-4B71-95DE-E66160A5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75EF1E-5754-409B-ABB0-6D23398F7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FB5F8F-8FAE-4427-8101-301EC592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BE60E2-F0BB-4EEF-B70A-3255C168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52CC2F-2A2F-4B8D-8323-2DF403BF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87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A71F7D-9FF2-4CC7-BE15-03DF5A43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739AE7-1FC3-4629-A062-04EB85335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82D492-0E51-484D-A122-58480C2FB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3C9294-936F-4BD7-8E84-FFCBA7BF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2021-04-25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A0287E-EBEE-4DA2-925B-10EDD76E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55AC2E-8969-47D6-8B36-97289B8B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429561-39C0-41BC-98E4-46EA2C73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1676D-7493-4561-8DFB-77BE8C389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5EDD88-6E70-4C8D-B5A5-6A7CCDCC1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1880B0-48E1-424E-AFD1-62C3C9D9B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5A0B3C8-4494-4506-87DA-BAB96E9A3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A936C67-EF8D-4DA2-873F-C82D1D81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2021-04-25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61F76E-AD75-49B2-8E87-126A497A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A1D311-E528-4AF7-90DE-D972A583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08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F13434-B140-413F-BC5C-413B25FC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E93F11-DB5E-4B7B-B467-90A3B545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2021-04-25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AD2F8A-BF1D-4745-AC20-352DE230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284F4E-A009-4554-AD8B-803FBFE9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47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84012F4-9B8B-4117-B3B5-423AB9A3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2021-04-25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4B382E-A401-4F20-A33E-CA21B154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062243-C55A-4793-9960-CBA54E2A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09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BAAFDF-7731-4140-B278-D4E3EC36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CA199-A506-49A3-B995-64229CBA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8F0E7D-6168-489E-87BD-65B5F327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05EFFA-EB44-40A0-87CE-2F527E32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2021-04-25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A210F1-F74D-4F7F-BFFF-9F906554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42F1D0-C664-4975-BE8A-2687F856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8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0E395-F9E9-43FD-A6F9-3DF32E2C5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4DA0D1A-4C72-4432-BDB1-92BB1DF66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2A5DB8-6585-4FD6-9C06-1B812044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32E0E4-2668-4FB7-8C78-BB0351A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2021-04-25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7EEFF6-E3F1-4108-AE83-FA85FD12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0BAB1C-93E8-4943-9238-254A20DD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69C33B-7EEF-4F34-B1F5-F800D92C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DF9CCF-2E67-44A7-830E-5DD715945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95A221-2D7B-4699-B7B6-F05D41F9C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9E53-6B80-4645-9DB5-964BAF39F882}" type="datetimeFigureOut">
              <a:rPr lang="sv-SE" smtClean="0"/>
              <a:t>2021-04-25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1448F-1B17-4188-8FC6-7ACF4014E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5F10A4-F46B-46E0-8580-B51289CBE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60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46E575-EFD1-49A3-BFED-9AB348145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Föräldrasektionsmöte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1475BA-A9E8-4195-837D-EE9338DD3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2021-04-25</a:t>
            </a:r>
          </a:p>
        </p:txBody>
      </p:sp>
    </p:spTree>
    <p:extLst>
      <p:ext uri="{BB962C8B-B14F-4D97-AF65-F5344CB8AC3E}">
        <p14:creationId xmlns:p14="http://schemas.microsoft.com/office/powerpoint/2010/main" val="1805790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AOB?</a:t>
            </a:r>
          </a:p>
        </p:txBody>
      </p:sp>
    </p:spTree>
    <p:extLst>
      <p:ext uri="{BB962C8B-B14F-4D97-AF65-F5344CB8AC3E}">
        <p14:creationId xmlns:p14="http://schemas.microsoft.com/office/powerpoint/2010/main" val="2124660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37B337-B9F3-4C02-B7EF-B27619F4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ECCCF7-E39B-443B-9822-602B228A6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Välkomna till 2021!</a:t>
            </a:r>
          </a:p>
          <a:p>
            <a:pPr lvl="0"/>
            <a:r>
              <a:rPr lang="sv-SE" dirty="0"/>
              <a:t>Vad gör föräldrasektionen / en föräldrarepresentant?</a:t>
            </a:r>
          </a:p>
          <a:p>
            <a:pPr lvl="0"/>
            <a:r>
              <a:rPr lang="sv-SE" dirty="0"/>
              <a:t>Aktiviteter, vilket lag ansvarar för vad under året?</a:t>
            </a:r>
          </a:p>
          <a:p>
            <a:pPr lvl="0"/>
            <a:r>
              <a:rPr lang="sv-SE" dirty="0"/>
              <a:t>Mötestider under året</a:t>
            </a:r>
          </a:p>
          <a:p>
            <a:pPr lvl="0"/>
            <a:r>
              <a:rPr lang="sv-SE" dirty="0"/>
              <a:t>Corona Uppdatering</a:t>
            </a:r>
          </a:p>
          <a:p>
            <a:pPr lvl="0"/>
            <a:r>
              <a:rPr lang="sv-SE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252569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0ADCE6-C9F6-409E-B8E3-2A869B989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gör föräldrasektionen?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F00FA6-89E4-43F6-BE41-3955C139B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Föräldrasektionen effektiviserar och organiserar aktiviteter som behöver göras av klubben </a:t>
            </a:r>
          </a:p>
          <a:p>
            <a:endParaRPr lang="sv-SE" dirty="0"/>
          </a:p>
          <a:p>
            <a:r>
              <a:rPr lang="sv-SE" dirty="0"/>
              <a:t>Organiserar Stora aktiviteter såsom: Fotbollensdag och Fotbollsavslutning</a:t>
            </a:r>
          </a:p>
          <a:p>
            <a:endParaRPr lang="sv-SE" dirty="0"/>
          </a:p>
          <a:p>
            <a:r>
              <a:rPr lang="sv-SE" dirty="0"/>
              <a:t>Effektivisering/Förbättringar såsom: Betalningsrutiner i Kiosken, Digitala lås (Klubbstuga &amp; Kiosk),  Automatiska email för Matcher/Kiosk</a:t>
            </a:r>
          </a:p>
        </p:txBody>
      </p:sp>
    </p:spTree>
    <p:extLst>
      <p:ext uri="{BB962C8B-B14F-4D97-AF65-F5344CB8AC3E}">
        <p14:creationId xmlns:p14="http://schemas.microsoft.com/office/powerpoint/2010/main" val="2949951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13233C-AE2C-4EEB-B38A-5D9AE5066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gör en föräldrarepresentant?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B59AA4-81A9-49FE-9F8C-0AA565C58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Kommer på föräldrasektionsmötena och bidrar med förbättringar</a:t>
            </a:r>
          </a:p>
          <a:p>
            <a:endParaRPr lang="sv-SE" dirty="0"/>
          </a:p>
          <a:p>
            <a:r>
              <a:rPr lang="sv-SE" dirty="0"/>
              <a:t>Sprider relevant information från Föräldrasektionen till sitt lag</a:t>
            </a:r>
          </a:p>
          <a:p>
            <a:endParaRPr lang="sv-SE" dirty="0"/>
          </a:p>
          <a:p>
            <a:r>
              <a:rPr lang="sv-SE" dirty="0"/>
              <a:t>Ansvarar för att lagets aktiviteter blir gjorda med hjälp av laget</a:t>
            </a:r>
          </a:p>
        </p:txBody>
      </p:sp>
    </p:spTree>
    <p:extLst>
      <p:ext uri="{BB962C8B-B14F-4D97-AF65-F5344CB8AC3E}">
        <p14:creationId xmlns:p14="http://schemas.microsoft.com/office/powerpoint/2010/main" val="186549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9E35BC-EE03-4177-8372-FA7078C07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Ansvarsområden</a:t>
            </a:r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4364E701-0770-4B6C-976A-F0FD4187AAC0}"/>
              </a:ext>
            </a:extLst>
          </p:cNvPr>
          <p:cNvSpPr txBox="1">
            <a:spLocks/>
          </p:cNvSpPr>
          <p:nvPr/>
        </p:nvSpPr>
        <p:spPr>
          <a:xfrm>
            <a:off x="351465" y="6121710"/>
            <a:ext cx="10515600" cy="5324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/>
              <a:t>*Pengar går direkt till lagkassan, ej till klubbkassan</a:t>
            </a:r>
          </a:p>
        </p:txBody>
      </p:sp>
      <p:graphicFrame>
        <p:nvGraphicFramePr>
          <p:cNvPr id="7" name="Platshållare för innehåll 3">
            <a:extLst>
              <a:ext uri="{FF2B5EF4-FFF2-40B4-BE49-F238E27FC236}">
                <a16:creationId xmlns:a16="http://schemas.microsoft.com/office/drawing/2014/main" id="{68B0A722-16F5-4C38-BB7D-5D4C519C5B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7052793"/>
              </p:ext>
            </p:extLst>
          </p:nvPr>
        </p:nvGraphicFramePr>
        <p:xfrm>
          <a:off x="351465" y="1454943"/>
          <a:ext cx="11403534" cy="3813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8819">
                  <a:extLst>
                    <a:ext uri="{9D8B030D-6E8A-4147-A177-3AD203B41FA5}">
                      <a16:colId xmlns:a16="http://schemas.microsoft.com/office/drawing/2014/main" val="1648631115"/>
                    </a:ext>
                  </a:extLst>
                </a:gridCol>
                <a:gridCol w="1146496">
                  <a:extLst>
                    <a:ext uri="{9D8B030D-6E8A-4147-A177-3AD203B41FA5}">
                      <a16:colId xmlns:a16="http://schemas.microsoft.com/office/drawing/2014/main" val="548244315"/>
                    </a:ext>
                  </a:extLst>
                </a:gridCol>
                <a:gridCol w="1044129">
                  <a:extLst>
                    <a:ext uri="{9D8B030D-6E8A-4147-A177-3AD203B41FA5}">
                      <a16:colId xmlns:a16="http://schemas.microsoft.com/office/drawing/2014/main" val="2170898702"/>
                    </a:ext>
                  </a:extLst>
                </a:gridCol>
                <a:gridCol w="1146496">
                  <a:extLst>
                    <a:ext uri="{9D8B030D-6E8A-4147-A177-3AD203B41FA5}">
                      <a16:colId xmlns:a16="http://schemas.microsoft.com/office/drawing/2014/main" val="4263343273"/>
                    </a:ext>
                  </a:extLst>
                </a:gridCol>
                <a:gridCol w="1064602">
                  <a:extLst>
                    <a:ext uri="{9D8B030D-6E8A-4147-A177-3AD203B41FA5}">
                      <a16:colId xmlns:a16="http://schemas.microsoft.com/office/drawing/2014/main" val="4235286040"/>
                    </a:ext>
                  </a:extLst>
                </a:gridCol>
                <a:gridCol w="1146496">
                  <a:extLst>
                    <a:ext uri="{9D8B030D-6E8A-4147-A177-3AD203B41FA5}">
                      <a16:colId xmlns:a16="http://schemas.microsoft.com/office/drawing/2014/main" val="4052743741"/>
                    </a:ext>
                  </a:extLst>
                </a:gridCol>
                <a:gridCol w="1146496">
                  <a:extLst>
                    <a:ext uri="{9D8B030D-6E8A-4147-A177-3AD203B41FA5}">
                      <a16:colId xmlns:a16="http://schemas.microsoft.com/office/drawing/2014/main" val="2287289737"/>
                    </a:ext>
                  </a:extLst>
                </a:gridCol>
              </a:tblGrid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 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2018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2019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800" b="1" kern="120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2022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800" kern="1200" dirty="0">
                          <a:effectLst/>
                        </a:rPr>
                        <a:t>2023</a:t>
                      </a:r>
                      <a:endParaRPr lang="sv-SE" sz="1800" b="1" kern="1200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3527886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Fotbollsavslutning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P04/P05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P06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P07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P08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P09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3402369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Bollkalle ansvar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P06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P07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P08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P09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P10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5352679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Kiosk: Hämtning och Uppackning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P07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P08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P09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P10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P11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5819753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Kiosk: Inköp &amp; Rutiner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P08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P09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P10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P11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P12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4529567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Fotbollensdag*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P09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P10, F10/11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P11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P12, F12/13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P13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7237123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Julmarknad Planering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P10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P11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P12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P13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P14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9961464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Annonsblad (försäljning/utdelning)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F08/09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P12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P13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P14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P15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0491543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Utdelning av lagpresentationer*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-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-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F10/11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P11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F12/13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807640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kern="1200" dirty="0">
                          <a:effectLst/>
                        </a:rPr>
                        <a:t>Lejonmarknad koordinering</a:t>
                      </a:r>
                      <a:endParaRPr lang="sv-SE" sz="1800" b="1" kern="1200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-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-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F06/07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kern="1200" dirty="0">
                          <a:effectLst/>
                        </a:rPr>
                        <a:t>F06/07</a:t>
                      </a:r>
                      <a:endParaRPr lang="sv-SE" sz="2000" b="1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F08/09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F10/11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5671546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kern="1200" dirty="0" err="1">
                          <a:effectLst/>
                        </a:rPr>
                        <a:t>A-Lag</a:t>
                      </a:r>
                      <a:r>
                        <a:rPr lang="sv-SE" sz="1800" kern="1200" dirty="0">
                          <a:effectLst/>
                        </a:rPr>
                        <a:t> biljettförsäljning*</a:t>
                      </a:r>
                      <a:endParaRPr lang="sv-SE" sz="1800" b="1" kern="1200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-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P06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kern="1200" dirty="0">
                          <a:effectLst/>
                        </a:rPr>
                        <a:t>P08</a:t>
                      </a:r>
                      <a:endParaRPr lang="sv-SE" sz="2000" b="1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P09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P10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6241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637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232A23-CD3D-CF46-8221-251992AE5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COVID-19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6A4EADA-1ABA-B94E-A652-ADD7A4BF5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dirty="0" err="1"/>
              <a:t>Pga</a:t>
            </a:r>
            <a:r>
              <a:rPr lang="sv-SE" dirty="0"/>
              <a:t> rådande Pandemi kommer vi tills vidare att:</a:t>
            </a:r>
          </a:p>
          <a:p>
            <a:r>
              <a:rPr lang="sv-SE" dirty="0"/>
              <a:t>Hålla serveringen stängt vid alla matcher</a:t>
            </a:r>
          </a:p>
          <a:p>
            <a:r>
              <a:rPr lang="sv-SE" dirty="0"/>
              <a:t>Biljettförsäljning vid A-lag match</a:t>
            </a:r>
          </a:p>
          <a:p>
            <a:r>
              <a:rPr lang="sv-SE" dirty="0"/>
              <a:t>Ställa in fotbollensdag</a:t>
            </a:r>
          </a:p>
          <a:p>
            <a:r>
              <a:rPr lang="sv-SE" dirty="0"/>
              <a:t>Ställa in Julmarknad &amp; annonsblad</a:t>
            </a:r>
          </a:p>
          <a:p>
            <a:r>
              <a:rPr lang="sv-SE" dirty="0"/>
              <a:t>Ställa in lejonmarknadskoordinering</a:t>
            </a:r>
          </a:p>
          <a:p>
            <a:r>
              <a:rPr lang="sv-SE" dirty="0"/>
              <a:t>Fotbollsavslutning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Följande aktiviteter kommer att hållas vid eventuella A-lag matcher:</a:t>
            </a:r>
          </a:p>
          <a:p>
            <a:r>
              <a:rPr lang="sv-SE" dirty="0"/>
              <a:t>Bollkalle ansvar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2341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9E35BC-EE03-4177-8372-FA7078C07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Ansvarsområden Just nu </a:t>
            </a:r>
            <a:r>
              <a:rPr lang="sv-SE" sz="4000" dirty="0" err="1"/>
              <a:t>pga</a:t>
            </a:r>
            <a:r>
              <a:rPr lang="sv-SE" sz="4000" dirty="0"/>
              <a:t> rådande Pandemi</a:t>
            </a:r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4364E701-0770-4B6C-976A-F0FD4187AAC0}"/>
              </a:ext>
            </a:extLst>
          </p:cNvPr>
          <p:cNvSpPr txBox="1">
            <a:spLocks/>
          </p:cNvSpPr>
          <p:nvPr/>
        </p:nvSpPr>
        <p:spPr>
          <a:xfrm>
            <a:off x="351465" y="6121710"/>
            <a:ext cx="10515600" cy="5324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/>
              <a:t>*Pengar går direkt till lagkassan, ej till klubbkassan</a:t>
            </a:r>
          </a:p>
        </p:txBody>
      </p:sp>
      <p:graphicFrame>
        <p:nvGraphicFramePr>
          <p:cNvPr id="7" name="Platshållare för innehåll 3">
            <a:extLst>
              <a:ext uri="{FF2B5EF4-FFF2-40B4-BE49-F238E27FC236}">
                <a16:creationId xmlns:a16="http://schemas.microsoft.com/office/drawing/2014/main" id="{68B0A722-16F5-4C38-BB7D-5D4C519C5B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0661605"/>
              </p:ext>
            </p:extLst>
          </p:nvPr>
        </p:nvGraphicFramePr>
        <p:xfrm>
          <a:off x="351465" y="1454943"/>
          <a:ext cx="11403534" cy="3813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8819">
                  <a:extLst>
                    <a:ext uri="{9D8B030D-6E8A-4147-A177-3AD203B41FA5}">
                      <a16:colId xmlns:a16="http://schemas.microsoft.com/office/drawing/2014/main" val="1648631115"/>
                    </a:ext>
                  </a:extLst>
                </a:gridCol>
                <a:gridCol w="1146496">
                  <a:extLst>
                    <a:ext uri="{9D8B030D-6E8A-4147-A177-3AD203B41FA5}">
                      <a16:colId xmlns:a16="http://schemas.microsoft.com/office/drawing/2014/main" val="548244315"/>
                    </a:ext>
                  </a:extLst>
                </a:gridCol>
                <a:gridCol w="1044129">
                  <a:extLst>
                    <a:ext uri="{9D8B030D-6E8A-4147-A177-3AD203B41FA5}">
                      <a16:colId xmlns:a16="http://schemas.microsoft.com/office/drawing/2014/main" val="2170898702"/>
                    </a:ext>
                  </a:extLst>
                </a:gridCol>
                <a:gridCol w="1146496">
                  <a:extLst>
                    <a:ext uri="{9D8B030D-6E8A-4147-A177-3AD203B41FA5}">
                      <a16:colId xmlns:a16="http://schemas.microsoft.com/office/drawing/2014/main" val="4263343273"/>
                    </a:ext>
                  </a:extLst>
                </a:gridCol>
                <a:gridCol w="1064602">
                  <a:extLst>
                    <a:ext uri="{9D8B030D-6E8A-4147-A177-3AD203B41FA5}">
                      <a16:colId xmlns:a16="http://schemas.microsoft.com/office/drawing/2014/main" val="4235286040"/>
                    </a:ext>
                  </a:extLst>
                </a:gridCol>
                <a:gridCol w="1146496">
                  <a:extLst>
                    <a:ext uri="{9D8B030D-6E8A-4147-A177-3AD203B41FA5}">
                      <a16:colId xmlns:a16="http://schemas.microsoft.com/office/drawing/2014/main" val="4052743741"/>
                    </a:ext>
                  </a:extLst>
                </a:gridCol>
                <a:gridCol w="1146496">
                  <a:extLst>
                    <a:ext uri="{9D8B030D-6E8A-4147-A177-3AD203B41FA5}">
                      <a16:colId xmlns:a16="http://schemas.microsoft.com/office/drawing/2014/main" val="2287289737"/>
                    </a:ext>
                  </a:extLst>
                </a:gridCol>
              </a:tblGrid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 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2018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2019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800" b="1" kern="120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2022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800" kern="1200" dirty="0">
                          <a:effectLst/>
                        </a:rPr>
                        <a:t>2023</a:t>
                      </a:r>
                      <a:endParaRPr lang="sv-SE" sz="1800" b="1" kern="1200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3527886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strike="sngStrike" dirty="0">
                          <a:effectLst/>
                        </a:rPr>
                        <a:t>Fotbollsavslutning</a:t>
                      </a:r>
                      <a:endParaRPr lang="sv-SE" sz="2400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P04/P05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P06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P07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P08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P09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3402369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Bollkalle ansvar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P06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P07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P08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P09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P10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5352679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strike="sngStrike" dirty="0">
                          <a:effectLst/>
                        </a:rPr>
                        <a:t>Kiosk: Hämtning och Uppackning</a:t>
                      </a:r>
                      <a:endParaRPr lang="sv-SE" sz="2400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P07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P08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P09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P10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P11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5819753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strike="sngStrike" dirty="0">
                          <a:effectLst/>
                        </a:rPr>
                        <a:t>Kiosk: Inköp &amp; Rutiner</a:t>
                      </a:r>
                      <a:endParaRPr lang="sv-SE" sz="2400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P08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P09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P10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P11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P12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4529567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strike="sngStrike" dirty="0">
                          <a:effectLst/>
                        </a:rPr>
                        <a:t>Fotbollensdag*</a:t>
                      </a:r>
                      <a:endParaRPr lang="sv-SE" sz="2400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P09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P10, F10/11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P11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P12, F12/13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P13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7237123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strike="sngStrike" dirty="0">
                          <a:effectLst/>
                        </a:rPr>
                        <a:t>Julmarknad Planering</a:t>
                      </a:r>
                      <a:endParaRPr lang="sv-SE" sz="2400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P10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P11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P12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P13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P14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9961464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strike="sngStrike" dirty="0">
                          <a:effectLst/>
                        </a:rPr>
                        <a:t>Annonsblad (försäljning/utdelning)</a:t>
                      </a:r>
                      <a:endParaRPr lang="sv-SE" sz="2400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F08/09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P12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</a:rPr>
                        <a:t>P13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P14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P15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0491543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</a:rPr>
                        <a:t>Utdelning av lagpresentationer*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-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-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F10/11</a:t>
                      </a:r>
                      <a:endParaRPr lang="sv-SE" sz="3600" b="1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P11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F12/13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807640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strike="sngStrike" kern="1200" dirty="0">
                          <a:effectLst/>
                        </a:rPr>
                        <a:t>Lejonmarknad koordinering</a:t>
                      </a:r>
                      <a:endParaRPr lang="sv-SE" sz="1800" b="1" strike="sngStrike" kern="1200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-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-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F06/07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kern="1200" dirty="0">
                          <a:effectLst/>
                        </a:rPr>
                        <a:t>F06/07</a:t>
                      </a:r>
                      <a:endParaRPr lang="sv-SE" sz="2000" b="1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F08/09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F10/11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5671546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800" strike="sngStrike" kern="1200" dirty="0" err="1">
                          <a:effectLst/>
                        </a:rPr>
                        <a:t>A-Lag</a:t>
                      </a:r>
                      <a:r>
                        <a:rPr lang="sv-SE" sz="1800" strike="sngStrike" kern="1200" dirty="0">
                          <a:effectLst/>
                        </a:rPr>
                        <a:t> biljettförsäljning*</a:t>
                      </a:r>
                      <a:endParaRPr lang="sv-SE" sz="1800" b="1" strike="sngStrike" kern="1200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-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P06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2000" b="1" kern="1200" dirty="0">
                          <a:effectLst/>
                        </a:rPr>
                        <a:t>P08</a:t>
                      </a:r>
                      <a:endParaRPr lang="sv-SE" sz="2000" b="1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P09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effectLst/>
                        </a:rPr>
                        <a:t>P10</a:t>
                      </a:r>
                      <a:endParaRPr lang="sv-SE" sz="14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6241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108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(Normala omständigheter) Mötestider – Klubbstugan KL 19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84CAD313-D3F6-4074-A985-835957086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77946"/>
              </p:ext>
            </p:extLst>
          </p:nvPr>
        </p:nvGraphicFramePr>
        <p:xfrm>
          <a:off x="838200" y="1965237"/>
          <a:ext cx="10515600" cy="4369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4920">
                  <a:extLst>
                    <a:ext uri="{9D8B030D-6E8A-4147-A177-3AD203B41FA5}">
                      <a16:colId xmlns:a16="http://schemas.microsoft.com/office/drawing/2014/main" val="1608995211"/>
                    </a:ext>
                  </a:extLst>
                </a:gridCol>
                <a:gridCol w="4595146">
                  <a:extLst>
                    <a:ext uri="{9D8B030D-6E8A-4147-A177-3AD203B41FA5}">
                      <a16:colId xmlns:a16="http://schemas.microsoft.com/office/drawing/2014/main" val="142121088"/>
                    </a:ext>
                  </a:extLst>
                </a:gridCol>
                <a:gridCol w="4575534">
                  <a:extLst>
                    <a:ext uri="{9D8B030D-6E8A-4147-A177-3AD203B41FA5}">
                      <a16:colId xmlns:a16="http://schemas.microsoft.com/office/drawing/2014/main" val="1784189414"/>
                    </a:ext>
                  </a:extLst>
                </a:gridCol>
              </a:tblGrid>
              <a:tr h="742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Datum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Agendafokus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Protokollansvarig och Påminnelseutskick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2377793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Uppstart samt sätta datum året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Ricardo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73912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apr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Allmänna förbättringar, kiosk </a:t>
                      </a:r>
                      <a:r>
                        <a:rPr lang="sv-SE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endParaRPr lang="sv-S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F06/07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8730709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maj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Fotbollensdag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P07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66505401"/>
                  </a:ext>
                </a:extLst>
              </a:tr>
              <a:tr h="6307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aug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Uppstart höst, Allmänna förbättringar, etc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P08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6690243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sep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Fotbollsavslutning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F08/09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679318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okt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Julmarknad uppstart, status annonser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P09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8057576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nov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Julmarknad, annonser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P10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2396562"/>
                  </a:ext>
                </a:extLst>
              </a:tr>
              <a:tr h="6307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Feb/Mar?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Uppstart, sätta datum för nästa år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Ricardo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43014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47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2021 Mötestider – via Teams, KL 19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84CAD313-D3F6-4074-A985-835957086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441509"/>
              </p:ext>
            </p:extLst>
          </p:nvPr>
        </p:nvGraphicFramePr>
        <p:xfrm>
          <a:off x="838200" y="1426695"/>
          <a:ext cx="10515600" cy="51719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4920">
                  <a:extLst>
                    <a:ext uri="{9D8B030D-6E8A-4147-A177-3AD203B41FA5}">
                      <a16:colId xmlns:a16="http://schemas.microsoft.com/office/drawing/2014/main" val="1608995211"/>
                    </a:ext>
                  </a:extLst>
                </a:gridCol>
                <a:gridCol w="4595146">
                  <a:extLst>
                    <a:ext uri="{9D8B030D-6E8A-4147-A177-3AD203B41FA5}">
                      <a16:colId xmlns:a16="http://schemas.microsoft.com/office/drawing/2014/main" val="142121088"/>
                    </a:ext>
                  </a:extLst>
                </a:gridCol>
                <a:gridCol w="4575534">
                  <a:extLst>
                    <a:ext uri="{9D8B030D-6E8A-4147-A177-3AD203B41FA5}">
                      <a16:colId xmlns:a16="http://schemas.microsoft.com/office/drawing/2014/main" val="1784189414"/>
                    </a:ext>
                  </a:extLst>
                </a:gridCol>
              </a:tblGrid>
              <a:tr h="742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Datum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Agendafokus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Protokollansvarig och Påminnelseutskick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2377793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25-apr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Uppstart samt sätta datum 2021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Ricardo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73912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30-maj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H2 2021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-Mötet ersätts av informations email om nuvarande restriktioner kvarstår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F06/07 (om mötet blir av)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8730709"/>
                  </a:ext>
                </a:extLst>
              </a:tr>
              <a:tr h="6307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29-aug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Uppstart höst, Allmänna förbättringar, </a:t>
                      </a:r>
                      <a:r>
                        <a:rPr lang="sv-SE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endParaRPr lang="sv-SE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P07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6690243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20-sep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Fotbollsavslutning Status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-Mötet ersätts av informations email om nuvarande restriktioner kvarstår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P08 (om mötet blir av)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679318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11-okt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Julmarknad uppstart, status annonser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-Mötet ersätts av informations email om nuvarande restriktioner kvarstår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F08/09 (om mötet blir av)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8057576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17-nov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Julmarknad, annonser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Föräldrarepresentanter 2022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-Mötet ersätts av informations email om nuvarande restriktioner kvarstår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P09 (om mötet blir av)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2396562"/>
                  </a:ext>
                </a:extLst>
              </a:tr>
              <a:tr h="6307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Feb/Mar?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Uppstart 2022, sätta datum 2022, kiosk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Ricardo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43014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3816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588</Words>
  <Application>Microsoft Macintosh PowerPoint</Application>
  <PresentationFormat>Bredbild</PresentationFormat>
  <Paragraphs>252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Segoe UI</vt:lpstr>
      <vt:lpstr>Office-tema</vt:lpstr>
      <vt:lpstr>Föräldrasektionsmöte</vt:lpstr>
      <vt:lpstr>Agenda</vt:lpstr>
      <vt:lpstr>Vad gör föräldrasektionen?</vt:lpstr>
      <vt:lpstr>Vad gör en föräldrarepresentant?</vt:lpstr>
      <vt:lpstr>Ansvarsområden</vt:lpstr>
      <vt:lpstr>COVID-19</vt:lpstr>
      <vt:lpstr>Ansvarsområden Just nu pga rådande Pandemi</vt:lpstr>
      <vt:lpstr>(Normala omständigheter) Mötestider – Klubbstugan KL 19</vt:lpstr>
      <vt:lpstr>2021 Mötestider – via Teams, KL 19</vt:lpstr>
      <vt:lpstr>AOB?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Ricardo Durón</dc:creator>
  <cp:lastModifiedBy>Ricardo Durón</cp:lastModifiedBy>
  <cp:revision>51</cp:revision>
  <dcterms:created xsi:type="dcterms:W3CDTF">2019-03-10T15:20:49Z</dcterms:created>
  <dcterms:modified xsi:type="dcterms:W3CDTF">2021-04-25T18:04:49Z</dcterms:modified>
</cp:coreProperties>
</file>