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9" r:id="rId4"/>
    <p:sldId id="291" r:id="rId5"/>
    <p:sldId id="280" r:id="rId6"/>
    <p:sldId id="292" r:id="rId7"/>
    <p:sldId id="268" r:id="rId8"/>
    <p:sldId id="269" r:id="rId9"/>
    <p:sldId id="283" r:id="rId10"/>
    <p:sldId id="284" r:id="rId11"/>
    <p:sldId id="277" r:id="rId12"/>
    <p:sldId id="276" r:id="rId13"/>
    <p:sldId id="278" r:id="rId14"/>
    <p:sldId id="288" r:id="rId15"/>
    <p:sldId id="270"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94" autoAdjust="0"/>
    <p:restoredTop sz="97193"/>
  </p:normalViewPr>
  <p:slideViewPr>
    <p:cSldViewPr snapToGrid="0">
      <p:cViewPr varScale="1">
        <p:scale>
          <a:sx n="146" d="100"/>
          <a:sy n="146" d="100"/>
        </p:scale>
        <p:origin x="200" y="60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9D176-38C1-884D-BD9B-69C99D6195DC}" type="datetimeFigureOut">
              <a:rPr lang="sv-SE" smtClean="0"/>
              <a:t>2023-09-24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C8C05-CC76-6043-86DD-FFC0392E2F60}" type="slidenum">
              <a:rPr lang="sv-SE" smtClean="0"/>
              <a:t>‹#›</a:t>
            </a:fld>
            <a:endParaRPr lang="sv-SE"/>
          </a:p>
        </p:txBody>
      </p:sp>
    </p:spTree>
    <p:extLst>
      <p:ext uri="{BB962C8B-B14F-4D97-AF65-F5344CB8AC3E}">
        <p14:creationId xmlns:p14="http://schemas.microsoft.com/office/powerpoint/2010/main" val="1043816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AA0C8C05-CC76-6043-86DD-FFC0392E2F60}" type="slidenum">
              <a:rPr lang="sv-SE" smtClean="0"/>
              <a:t>1</a:t>
            </a:fld>
            <a:endParaRPr lang="sv-SE"/>
          </a:p>
        </p:txBody>
      </p:sp>
    </p:spTree>
    <p:extLst>
      <p:ext uri="{BB962C8B-B14F-4D97-AF65-F5344CB8AC3E}">
        <p14:creationId xmlns:p14="http://schemas.microsoft.com/office/powerpoint/2010/main" val="1079331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72487-3AA9-4DCB-8E65-47E4683F603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FC9481CE-6ABF-4DA8-8DE3-C4228F8A0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31D4CBB-BE83-4149-93E0-45017614A1E2}"/>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5" name="Platshållare för sidfot 4">
            <a:extLst>
              <a:ext uri="{FF2B5EF4-FFF2-40B4-BE49-F238E27FC236}">
                <a16:creationId xmlns:a16="http://schemas.microsoft.com/office/drawing/2014/main" id="{E9E740BA-4CA5-4829-8177-E095155CEF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F83FAA7-9EB4-4E58-80D7-979A7840AFA2}"/>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29087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BC5236-849F-494D-87B5-0F9626E66B9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DE54DF5-E9AE-4EC0-8FFF-02425B49572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A1C8295-0BFA-4FF0-AF6A-16803F3A194F}"/>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5" name="Platshållare för sidfot 4">
            <a:extLst>
              <a:ext uri="{FF2B5EF4-FFF2-40B4-BE49-F238E27FC236}">
                <a16:creationId xmlns:a16="http://schemas.microsoft.com/office/drawing/2014/main" id="{7C0A2E89-A7E3-49AD-90C1-1D341A53D47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619BFA-FA9F-49BC-B258-58A298C567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197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1130961-87A9-48CA-BB4F-708FA11C37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FBEAAB1-409A-450D-84BE-4D9C87103C1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3B024B-32C0-40A9-9A9D-26757917230A}"/>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5" name="Platshållare för sidfot 4">
            <a:extLst>
              <a:ext uri="{FF2B5EF4-FFF2-40B4-BE49-F238E27FC236}">
                <a16:creationId xmlns:a16="http://schemas.microsoft.com/office/drawing/2014/main" id="{AE2DB6AE-C5D6-4B9C-A74D-0F9695D2C4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C5A0FA7-61EF-4791-BDB1-7CDC1A66366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68187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51B68B-543E-4079-A74D-A209785042D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5E99576-9FA4-44D4-AC59-8866B90EEED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BC3FBB-DF04-476C-BCC0-F87D8BBF77B2}"/>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5" name="Platshållare för sidfot 4">
            <a:extLst>
              <a:ext uri="{FF2B5EF4-FFF2-40B4-BE49-F238E27FC236}">
                <a16:creationId xmlns:a16="http://schemas.microsoft.com/office/drawing/2014/main" id="{455A0E9D-5457-41CA-8659-2DFCC613B5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834F17-E686-4A33-939F-1EFE0E79DBC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26936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B5E71E-28E5-4B71-95DE-E66160A535C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E75EF1E-5754-409B-ABB0-6D23398F7C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9FB5F8F-8FAE-4427-8101-301EC5921B31}"/>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5" name="Platshållare för sidfot 4">
            <a:extLst>
              <a:ext uri="{FF2B5EF4-FFF2-40B4-BE49-F238E27FC236}">
                <a16:creationId xmlns:a16="http://schemas.microsoft.com/office/drawing/2014/main" id="{63BE60E2-F0BB-4EEF-B70A-3255C16806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652CC2F-2A2F-4B8D-8323-2DF403BFC14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0887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A71F7D-9FF2-4CC7-BE15-03DF5A43C2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1739AE7-1FC3-4629-A062-04EB85335A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C82D492-0E51-484D-A122-58480C2FBDE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33C9294-936F-4BD7-8E84-FFCBA7BFFC2C}"/>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6" name="Platshållare för sidfot 5">
            <a:extLst>
              <a:ext uri="{FF2B5EF4-FFF2-40B4-BE49-F238E27FC236}">
                <a16:creationId xmlns:a16="http://schemas.microsoft.com/office/drawing/2014/main" id="{7EA0287E-EBEE-4DA2-925B-10EDD76E566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B55AC2E-8969-47D6-8B36-97289B8B3F2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41198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429561-39C0-41BC-98E4-46EA2C73E02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81676D-7493-4561-8DFB-77BE8C389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55EDD88-6E70-4C8D-B5A5-6A7CCDCC1F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1880B0-48E1-424E-AFD1-62C3C9D9B1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5A0B3C8-4494-4506-87DA-BAB96E9A3B2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A936C67-EF8D-4DA2-873F-C82D1D81F3FB}"/>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8" name="Platshållare för sidfot 7">
            <a:extLst>
              <a:ext uri="{FF2B5EF4-FFF2-40B4-BE49-F238E27FC236}">
                <a16:creationId xmlns:a16="http://schemas.microsoft.com/office/drawing/2014/main" id="{D661F76E-AD75-49B2-8E87-126A497A81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A1D311-E528-4AF7-90DE-D972A58372D9}"/>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22570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F13434-B140-413F-BC5C-413B25FC236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CE93F11-DB5E-4B7B-B467-90A3B545C8D6}"/>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4" name="Platshållare för sidfot 3">
            <a:extLst>
              <a:ext uri="{FF2B5EF4-FFF2-40B4-BE49-F238E27FC236}">
                <a16:creationId xmlns:a16="http://schemas.microsoft.com/office/drawing/2014/main" id="{4AAD2F8A-BF1D-4745-AC20-352DE230818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284F4E-A009-4554-AD8B-803FBFE914A0}"/>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796478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84012F4-9B8B-4117-B3B5-423AB9A31CB0}"/>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3" name="Platshållare för sidfot 2">
            <a:extLst>
              <a:ext uri="{FF2B5EF4-FFF2-40B4-BE49-F238E27FC236}">
                <a16:creationId xmlns:a16="http://schemas.microsoft.com/office/drawing/2014/main" id="{A84B382E-A401-4F20-A33E-CA21B1541BD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F062243-C55A-4793-9960-CBA54E2A9656}"/>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155409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AAFDF-7731-4140-B278-D4E3EC3696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FCA199-A506-49A3-B995-64229CBAA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8F0E7D-6168-489E-87BD-65B5F327D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905EFFA-EB44-40A0-87CE-2F527E3276F1}"/>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6" name="Platshållare för sidfot 5">
            <a:extLst>
              <a:ext uri="{FF2B5EF4-FFF2-40B4-BE49-F238E27FC236}">
                <a16:creationId xmlns:a16="http://schemas.microsoft.com/office/drawing/2014/main" id="{B6A210F1-F74D-4F7F-BFFF-9F906554DAA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42F1D0-C664-4975-BE8A-2687F856DC1B}"/>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7798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90E395-F9E9-43FD-A6F9-3DF32E2C5B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4DA0D1A-4C72-4432-BDB1-92BB1DF66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492A5DB8-6585-4FD6-9C06-1B812044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432E0E4-2668-4FB7-8C78-BB0351A788FE}"/>
              </a:ext>
            </a:extLst>
          </p:cNvPr>
          <p:cNvSpPr>
            <a:spLocks noGrp="1"/>
          </p:cNvSpPr>
          <p:nvPr>
            <p:ph type="dt" sz="half" idx="10"/>
          </p:nvPr>
        </p:nvSpPr>
        <p:spPr/>
        <p:txBody>
          <a:bodyPr/>
          <a:lstStyle/>
          <a:p>
            <a:fld id="{73C59E53-6B80-4645-9DB5-964BAF39F882}" type="datetimeFigureOut">
              <a:rPr lang="sv-SE" smtClean="0"/>
              <a:t>2023-09-24</a:t>
            </a:fld>
            <a:endParaRPr lang="sv-SE"/>
          </a:p>
        </p:txBody>
      </p:sp>
      <p:sp>
        <p:nvSpPr>
          <p:cNvPr id="6" name="Platshållare för sidfot 5">
            <a:extLst>
              <a:ext uri="{FF2B5EF4-FFF2-40B4-BE49-F238E27FC236}">
                <a16:creationId xmlns:a16="http://schemas.microsoft.com/office/drawing/2014/main" id="{DC7EEFF6-E3F1-4108-AE83-FA85FD1214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80BAB1C-93E8-4943-9238-254A20DD6D1D}"/>
              </a:ext>
            </a:extLst>
          </p:cNvPr>
          <p:cNvSpPr>
            <a:spLocks noGrp="1"/>
          </p:cNvSpPr>
          <p:nvPr>
            <p:ph type="sldNum" sz="quarter" idx="12"/>
          </p:nvPr>
        </p:nvSpPr>
        <p:spPr/>
        <p:txBody>
          <a:bodyPr/>
          <a:lstStyle/>
          <a:p>
            <a:fld id="{96BEC7AF-AAC9-468C-A0C5-69F6196DA5EE}" type="slidenum">
              <a:rPr lang="sv-SE" smtClean="0"/>
              <a:t>‹#›</a:t>
            </a:fld>
            <a:endParaRPr lang="sv-SE"/>
          </a:p>
        </p:txBody>
      </p:sp>
    </p:spTree>
    <p:extLst>
      <p:ext uri="{BB962C8B-B14F-4D97-AF65-F5344CB8AC3E}">
        <p14:creationId xmlns:p14="http://schemas.microsoft.com/office/powerpoint/2010/main" val="305987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369C33B-7EEF-4F34-B1F5-F800D92C1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BDF9CCF-2E67-44A7-830E-5DD7159458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695A221-2D7B-4699-B7B6-F05D41F9C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59E53-6B80-4645-9DB5-964BAF39F882}" type="datetimeFigureOut">
              <a:rPr lang="sv-SE" smtClean="0"/>
              <a:t>2023-09-24</a:t>
            </a:fld>
            <a:endParaRPr lang="sv-SE"/>
          </a:p>
        </p:txBody>
      </p:sp>
      <p:sp>
        <p:nvSpPr>
          <p:cNvPr id="5" name="Platshållare för sidfot 4">
            <a:extLst>
              <a:ext uri="{FF2B5EF4-FFF2-40B4-BE49-F238E27FC236}">
                <a16:creationId xmlns:a16="http://schemas.microsoft.com/office/drawing/2014/main" id="{69D1448F-1B17-4188-8FC6-7ACF4014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05F10A4-F46B-46E0-8580-B51289CBE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EC7AF-AAC9-468C-A0C5-69F6196DA5EE}" type="slidenum">
              <a:rPr lang="sv-SE" smtClean="0"/>
              <a:t>‹#›</a:t>
            </a:fld>
            <a:endParaRPr lang="sv-SE"/>
          </a:p>
        </p:txBody>
      </p:sp>
    </p:spTree>
    <p:extLst>
      <p:ext uri="{BB962C8B-B14F-4D97-AF65-F5344CB8AC3E}">
        <p14:creationId xmlns:p14="http://schemas.microsoft.com/office/powerpoint/2010/main" val="302760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aget.se/DalbyGIF-Foraldrasektionen/Document/Download/1320265/10421004" TargetMode="External"/><Relationship Id="rId2" Type="http://schemas.openxmlformats.org/officeDocument/2006/relationships/hyperlink" Target="https://www.laget.se/DalbyGIF-Foraldrasektionen/Document/Download/1320265/9609131" TargetMode="External"/><Relationship Id="rId1" Type="http://schemas.openxmlformats.org/officeDocument/2006/relationships/slideLayout" Target="../slideLayouts/slideLayout2.xml"/><Relationship Id="rId4" Type="http://schemas.openxmlformats.org/officeDocument/2006/relationships/hyperlink" Target="https://www.laget.se/DalbyGIF-Foraldrasektionen/Document/Download/1320265/95928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46E575-EFD1-49A3-BFED-9AB3481452B7}"/>
              </a:ext>
            </a:extLst>
          </p:cNvPr>
          <p:cNvSpPr>
            <a:spLocks noGrp="1"/>
          </p:cNvSpPr>
          <p:nvPr>
            <p:ph type="ctrTitle"/>
          </p:nvPr>
        </p:nvSpPr>
        <p:spPr/>
        <p:txBody>
          <a:bodyPr/>
          <a:lstStyle/>
          <a:p>
            <a:r>
              <a:rPr lang="sv-SE" dirty="0"/>
              <a:t>Föräldrasektionsmöte</a:t>
            </a:r>
          </a:p>
        </p:txBody>
      </p:sp>
      <p:sp>
        <p:nvSpPr>
          <p:cNvPr id="3" name="Underrubrik 2">
            <a:extLst>
              <a:ext uri="{FF2B5EF4-FFF2-40B4-BE49-F238E27FC236}">
                <a16:creationId xmlns:a16="http://schemas.microsoft.com/office/drawing/2014/main" id="{0B1475BA-A9E8-4195-837D-EE9338DD34A8}"/>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80579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(2/2)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55000" lnSpcReduction="20000"/>
          </a:bodyPr>
          <a:lstStyle/>
          <a:p>
            <a:pPr marL="285750" indent="-285750">
              <a:buFont typeface="Arial" panose="020B0604020202020204" pitchFamily="34" charset="0"/>
              <a:buChar char="•"/>
            </a:pPr>
            <a:r>
              <a:rPr lang="sv-SE" dirty="0">
                <a:sym typeface="Wingdings" pitchFamily="2" charset="2"/>
              </a:rPr>
              <a:t>Viktigt! All kioskförsäljning MÅSTE registreras i </a:t>
            </a:r>
            <a:r>
              <a:rPr lang="sv-SE" dirty="0" err="1">
                <a:sym typeface="Wingdings" pitchFamily="2" charset="2"/>
              </a:rPr>
              <a:t>iZettle-appen</a:t>
            </a:r>
            <a:endParaRPr lang="sv-SE" dirty="0">
              <a:sym typeface="Wingdings" pitchFamily="2" charset="2"/>
            </a:endParaRPr>
          </a:p>
          <a:p>
            <a:pPr marL="285750" indent="-285750"/>
            <a:endParaRPr lang="sv-SE" dirty="0">
              <a:sym typeface="Wingdings" pitchFamily="2" charset="2"/>
            </a:endParaRPr>
          </a:p>
          <a:p>
            <a:pPr marL="285750" indent="-285750"/>
            <a:r>
              <a:rPr lang="sv-SE" dirty="0">
                <a:sym typeface="Wingdings" pitchFamily="2" charset="2"/>
              </a:rPr>
              <a:t>Kioskförsäljningen går alltid till klubben, men undantag för Fotbollensdag, Handbollensdag, Lundaspelen, Fotbollsavslutning och Handbollsavslutning</a:t>
            </a:r>
          </a:p>
          <a:p>
            <a:pPr marL="285750" indent="-285750"/>
            <a:endParaRPr lang="sv-SE" dirty="0">
              <a:sym typeface="Wingdings" pitchFamily="2" charset="2"/>
            </a:endParaRPr>
          </a:p>
          <a:p>
            <a:pPr marL="285750" indent="-285750"/>
            <a:r>
              <a:rPr lang="sv-SE" dirty="0">
                <a:sym typeface="Wingdings" pitchFamily="2" charset="2"/>
              </a:rPr>
              <a:t>Vi är en kontantfri kiosk. Men vi tar emot kontanter från barn/seniorer som ännu inte har </a:t>
            </a:r>
            <a:r>
              <a:rPr lang="sv-SE" dirty="0" err="1">
                <a:sym typeface="Wingdings" pitchFamily="2" charset="2"/>
              </a:rPr>
              <a:t>swish</a:t>
            </a:r>
            <a:r>
              <a:rPr lang="sv-SE" dirty="0">
                <a:sym typeface="Wingdings" pitchFamily="2" charset="2"/>
              </a:rPr>
              <a:t> eller kort</a:t>
            </a:r>
          </a:p>
          <a:p>
            <a:pPr marL="285750" indent="-285750"/>
            <a:endParaRPr lang="sv-SE" dirty="0">
              <a:sym typeface="Wingdings" pitchFamily="2" charset="2"/>
            </a:endParaRPr>
          </a:p>
          <a:p>
            <a:pPr marL="285750" indent="-285750"/>
            <a:r>
              <a:rPr lang="sv-SE" dirty="0">
                <a:sym typeface="Wingdings" pitchFamily="2" charset="2"/>
              </a:rPr>
              <a:t>Både </a:t>
            </a:r>
            <a:r>
              <a:rPr lang="sv-SE" dirty="0" err="1">
                <a:sym typeface="Wingdings" pitchFamily="2" charset="2"/>
              </a:rPr>
              <a:t>Swish</a:t>
            </a:r>
            <a:r>
              <a:rPr lang="sv-SE" dirty="0">
                <a:sym typeface="Wingdings" pitchFamily="2" charset="2"/>
              </a:rPr>
              <a:t> och Kort kostar klubben pengar per transaktion. </a:t>
            </a:r>
            <a:r>
              <a:rPr lang="sv-SE" dirty="0" err="1">
                <a:sym typeface="Wingdings" pitchFamily="2" charset="2"/>
              </a:rPr>
              <a:t>Swish</a:t>
            </a:r>
            <a:r>
              <a:rPr lang="sv-SE" dirty="0">
                <a:sym typeface="Wingdings" pitchFamily="2" charset="2"/>
              </a:rPr>
              <a:t> kostar 1,50 kr per transaktion medans kort kostar 1,8% per transaktion</a:t>
            </a:r>
          </a:p>
          <a:p>
            <a:pPr marL="742950" lvl="1" indent="-285750"/>
            <a:r>
              <a:rPr lang="sv-SE" dirty="0">
                <a:sym typeface="Wingdings" pitchFamily="2" charset="2"/>
              </a:rPr>
              <a:t>Detta betyder att en kaffe som kostar 10kr ger klubben 8,50kr om kunden betalar med </a:t>
            </a:r>
            <a:r>
              <a:rPr lang="sv-SE" dirty="0" err="1">
                <a:sym typeface="Wingdings" pitchFamily="2" charset="2"/>
              </a:rPr>
              <a:t>swish</a:t>
            </a:r>
            <a:r>
              <a:rPr lang="sv-SE" dirty="0">
                <a:sym typeface="Wingdings" pitchFamily="2" charset="2"/>
              </a:rPr>
              <a:t>, medans samma kaffe ger 9,85 kr om kunden betalar med kort</a:t>
            </a:r>
          </a:p>
          <a:p>
            <a:pPr marL="742950" lvl="1" indent="-285750"/>
            <a:r>
              <a:rPr lang="sv-SE" dirty="0">
                <a:sym typeface="Wingdings" pitchFamily="2" charset="2"/>
              </a:rPr>
              <a:t>Med andra ord är det lönsammare för klubben om folk betalar med kort</a:t>
            </a:r>
          </a:p>
          <a:p>
            <a:pPr marL="285750" indent="-285750"/>
            <a:endParaRPr lang="sv-SE" dirty="0">
              <a:sym typeface="Wingdings" pitchFamily="2" charset="2"/>
            </a:endParaRPr>
          </a:p>
          <a:p>
            <a:pPr marL="285750" indent="-285750"/>
            <a:r>
              <a:rPr lang="sv-SE" sz="2800" dirty="0"/>
              <a:t>Tänk att vi följer upp intäkterna från Kiosken genom </a:t>
            </a:r>
            <a:r>
              <a:rPr lang="sv-SE" sz="2800" dirty="0" err="1"/>
              <a:t>iZettle</a:t>
            </a:r>
            <a:r>
              <a:rPr lang="sv-SE" sz="2800" dirty="0"/>
              <a:t> </a:t>
            </a:r>
            <a:r>
              <a:rPr lang="sv-SE" sz="2800" dirty="0" err="1"/>
              <a:t>appen</a:t>
            </a:r>
            <a:r>
              <a:rPr lang="sv-SE" sz="2800" dirty="0"/>
              <a:t>. Vid föregående styrelsemöte tog vi beslut att inte höja medlems- och träningsavgifterna, en faktor i detta är kioskintäkterna</a:t>
            </a:r>
          </a:p>
        </p:txBody>
      </p:sp>
    </p:spTree>
    <p:extLst>
      <p:ext uri="{BB962C8B-B14F-4D97-AF65-F5344CB8AC3E}">
        <p14:creationId xmlns:p14="http://schemas.microsoft.com/office/powerpoint/2010/main" val="161021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E35BC-EE03-4177-8372-FA7078C0791F}"/>
              </a:ext>
            </a:extLst>
          </p:cNvPr>
          <p:cNvSpPr>
            <a:spLocks noGrp="1"/>
          </p:cNvSpPr>
          <p:nvPr>
            <p:ph type="title"/>
          </p:nvPr>
        </p:nvSpPr>
        <p:spPr>
          <a:xfrm>
            <a:off x="1008184" y="174032"/>
            <a:ext cx="10175631" cy="1111843"/>
          </a:xfrm>
        </p:spPr>
        <p:txBody>
          <a:bodyPr vert="horz" lIns="91440" tIns="45720" rIns="91440" bIns="45720" rtlCol="0" anchor="ctr">
            <a:normAutofit/>
          </a:bodyPr>
          <a:lstStyle/>
          <a:p>
            <a:pPr algn="ctr"/>
            <a:r>
              <a:rPr lang="en-US" sz="4000" kern="1200">
                <a:solidFill>
                  <a:schemeClr val="tx1"/>
                </a:solidFill>
                <a:latin typeface="+mj-lt"/>
                <a:ea typeface="+mj-ea"/>
                <a:cs typeface="+mj-cs"/>
              </a:rPr>
              <a:t>Ansvarsområden</a:t>
            </a:r>
          </a:p>
        </p:txBody>
      </p:sp>
      <p:sp>
        <p:nvSpPr>
          <p:cNvPr id="16" name="Platshållare för innehåll 2">
            <a:extLst>
              <a:ext uri="{FF2B5EF4-FFF2-40B4-BE49-F238E27FC236}">
                <a16:creationId xmlns:a16="http://schemas.microsoft.com/office/drawing/2014/main" id="{355BB183-BEDF-5A42-BE22-B914D9A6A842}"/>
              </a:ext>
            </a:extLst>
          </p:cNvPr>
          <p:cNvSpPr txBox="1">
            <a:spLocks/>
          </p:cNvSpPr>
          <p:nvPr/>
        </p:nvSpPr>
        <p:spPr>
          <a:xfrm>
            <a:off x="1333648" y="5808185"/>
            <a:ext cx="10175630" cy="76790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t>*</a:t>
            </a:r>
            <a:r>
              <a:rPr lang="en-US" sz="1600" dirty="0" err="1"/>
              <a:t>Pengar</a:t>
            </a:r>
            <a:r>
              <a:rPr lang="en-US" sz="1600" dirty="0"/>
              <a:t> </a:t>
            </a:r>
            <a:r>
              <a:rPr lang="en-US" sz="1600" dirty="0" err="1"/>
              <a:t>går</a:t>
            </a:r>
            <a:r>
              <a:rPr lang="en-US" sz="1600" dirty="0"/>
              <a:t> </a:t>
            </a:r>
            <a:r>
              <a:rPr lang="en-US" sz="1600" dirty="0" err="1"/>
              <a:t>direkt</a:t>
            </a:r>
            <a:r>
              <a:rPr lang="en-US" sz="1600" dirty="0"/>
              <a:t> till </a:t>
            </a:r>
            <a:r>
              <a:rPr lang="en-US" sz="1600" dirty="0" err="1"/>
              <a:t>lagkassan</a:t>
            </a:r>
            <a:r>
              <a:rPr lang="en-US" sz="1600" dirty="0"/>
              <a:t>, </a:t>
            </a:r>
            <a:r>
              <a:rPr lang="en-US" sz="1600" dirty="0" err="1"/>
              <a:t>ej</a:t>
            </a:r>
            <a:r>
              <a:rPr lang="en-US" sz="1600" dirty="0"/>
              <a:t> till </a:t>
            </a:r>
            <a:r>
              <a:rPr lang="en-US" sz="1600" dirty="0" err="1"/>
              <a:t>klubbkassan</a:t>
            </a:r>
            <a:endParaRPr lang="en-US" sz="1600" dirty="0"/>
          </a:p>
        </p:txBody>
      </p:sp>
      <p:graphicFrame>
        <p:nvGraphicFramePr>
          <p:cNvPr id="7" name="Tabell 6">
            <a:extLst>
              <a:ext uri="{FF2B5EF4-FFF2-40B4-BE49-F238E27FC236}">
                <a16:creationId xmlns:a16="http://schemas.microsoft.com/office/drawing/2014/main" id="{F48EF1AC-D9FC-334B-B83F-C37FDED2B331}"/>
              </a:ext>
            </a:extLst>
          </p:cNvPr>
          <p:cNvGraphicFramePr>
            <a:graphicFrameLocks noGrp="1"/>
          </p:cNvGraphicFramePr>
          <p:nvPr>
            <p:extLst>
              <p:ext uri="{D42A27DB-BD31-4B8C-83A1-F6EECF244321}">
                <p14:modId xmlns:p14="http://schemas.microsoft.com/office/powerpoint/2010/main" val="1248722875"/>
              </p:ext>
            </p:extLst>
          </p:nvPr>
        </p:nvGraphicFramePr>
        <p:xfrm>
          <a:off x="838199" y="1226820"/>
          <a:ext cx="10515599" cy="4564380"/>
        </p:xfrm>
        <a:graphic>
          <a:graphicData uri="http://schemas.openxmlformats.org/drawingml/2006/table">
            <a:tbl>
              <a:tblPr/>
              <a:tblGrid>
                <a:gridCol w="2826562">
                  <a:extLst>
                    <a:ext uri="{9D8B030D-6E8A-4147-A177-3AD203B41FA5}">
                      <a16:colId xmlns:a16="http://schemas.microsoft.com/office/drawing/2014/main" val="419764609"/>
                    </a:ext>
                  </a:extLst>
                </a:gridCol>
                <a:gridCol w="948776">
                  <a:extLst>
                    <a:ext uri="{9D8B030D-6E8A-4147-A177-3AD203B41FA5}">
                      <a16:colId xmlns:a16="http://schemas.microsoft.com/office/drawing/2014/main" val="1946433012"/>
                    </a:ext>
                  </a:extLst>
                </a:gridCol>
                <a:gridCol w="988308">
                  <a:extLst>
                    <a:ext uri="{9D8B030D-6E8A-4147-A177-3AD203B41FA5}">
                      <a16:colId xmlns:a16="http://schemas.microsoft.com/office/drawing/2014/main" val="3642299935"/>
                    </a:ext>
                  </a:extLst>
                </a:gridCol>
                <a:gridCol w="1054195">
                  <a:extLst>
                    <a:ext uri="{9D8B030D-6E8A-4147-A177-3AD203B41FA5}">
                      <a16:colId xmlns:a16="http://schemas.microsoft.com/office/drawing/2014/main" val="2974832255"/>
                    </a:ext>
                  </a:extLst>
                </a:gridCol>
                <a:gridCol w="1054195">
                  <a:extLst>
                    <a:ext uri="{9D8B030D-6E8A-4147-A177-3AD203B41FA5}">
                      <a16:colId xmlns:a16="http://schemas.microsoft.com/office/drawing/2014/main" val="2801531827"/>
                    </a:ext>
                  </a:extLst>
                </a:gridCol>
                <a:gridCol w="1054195">
                  <a:extLst>
                    <a:ext uri="{9D8B030D-6E8A-4147-A177-3AD203B41FA5}">
                      <a16:colId xmlns:a16="http://schemas.microsoft.com/office/drawing/2014/main" val="372443281"/>
                    </a:ext>
                  </a:extLst>
                </a:gridCol>
                <a:gridCol w="2589368">
                  <a:extLst>
                    <a:ext uri="{9D8B030D-6E8A-4147-A177-3AD203B41FA5}">
                      <a16:colId xmlns:a16="http://schemas.microsoft.com/office/drawing/2014/main" val="1697855899"/>
                    </a:ext>
                  </a:extLst>
                </a:gridCol>
              </a:tblGrid>
              <a:tr h="191073">
                <a:tc>
                  <a:txBody>
                    <a:bodyPr/>
                    <a:lstStyle/>
                    <a:p>
                      <a:pPr algn="l" fontAlgn="b"/>
                      <a:r>
                        <a:rPr lang="sv-SE" sz="1200" b="1" i="0" u="none" strike="noStrike">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Datum</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2022</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600" b="1" i="0" u="none" strike="noStrike">
                          <a:solidFill>
                            <a:srgbClr val="FFFFFF"/>
                          </a:solidFill>
                          <a:effectLst/>
                          <a:latin typeface="Calibri" panose="020F0502020204030204" pitchFamily="34" charset="0"/>
                        </a:rPr>
                        <a:t>2023</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2024</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2025</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1" i="0" u="none" strike="noStrike">
                          <a:solidFill>
                            <a:srgbClr val="FFFFFF"/>
                          </a:solidFill>
                          <a:effectLst/>
                          <a:latin typeface="Calibri" panose="020F0502020204030204" pitchFamily="34" charset="0"/>
                        </a:rPr>
                        <a:t>Kommentarer</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79760050"/>
                  </a:ext>
                </a:extLst>
              </a:tr>
              <a:tr h="191073">
                <a:tc>
                  <a:txBody>
                    <a:bodyPr/>
                    <a:lstStyle/>
                    <a:p>
                      <a:pPr algn="l" fontAlgn="b"/>
                      <a:r>
                        <a:rPr lang="sv-SE" sz="1200" b="1" i="0" u="none" strike="noStrike">
                          <a:solidFill>
                            <a:srgbClr val="FFFFFF"/>
                          </a:solidFill>
                          <a:effectLst/>
                          <a:latin typeface="Calibri" panose="020F0502020204030204" pitchFamily="34" charset="0"/>
                        </a:rPr>
                        <a:t>F-Kiosk: Inköp &amp; Rutiner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dirty="0">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050" b="0" i="0" u="none" strike="noStrike" dirty="0">
                          <a:solidFill>
                            <a:srgbClr val="000000"/>
                          </a:solidFill>
                          <a:effectLst/>
                          <a:latin typeface="Calibri" panose="020F0502020204030204" pitchFamily="34" charset="0"/>
                        </a:rPr>
                        <a:t>Ansvarar att lägga beställningar mot Hemköp (Fotboll) och även inkluderar städ saker till Klubbstugan</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1258032631"/>
                  </a:ext>
                </a:extLst>
              </a:tr>
              <a:tr h="191073">
                <a:tc>
                  <a:txBody>
                    <a:bodyPr/>
                    <a:lstStyle/>
                    <a:p>
                      <a:pPr algn="l" fontAlgn="b"/>
                      <a:r>
                        <a:rPr lang="sv-SE" sz="1200" b="1" i="0" u="none" strike="noStrike">
                          <a:solidFill>
                            <a:srgbClr val="FFFFFF"/>
                          </a:solidFill>
                          <a:effectLst/>
                          <a:latin typeface="Calibri" panose="020F0502020204030204" pitchFamily="34" charset="0"/>
                        </a:rPr>
                        <a:t>H-Kiosk: Inköp &amp; Rutiner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dirty="0">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Ansvarar att lägga beställningar mot Hemköp. (Handboll)</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765778660"/>
                  </a:ext>
                </a:extLst>
              </a:tr>
              <a:tr h="191073">
                <a:tc>
                  <a:txBody>
                    <a:bodyPr/>
                    <a:lstStyle/>
                    <a:p>
                      <a:pPr algn="l" fontAlgn="b"/>
                      <a:r>
                        <a:rPr lang="sv-SE" sz="1200" b="1" i="0" u="none" strike="noStrike" dirty="0">
                          <a:solidFill>
                            <a:srgbClr val="FFFFFF"/>
                          </a:solidFill>
                          <a:effectLst/>
                          <a:latin typeface="Calibri" panose="020F0502020204030204" pitchFamily="34" charset="0"/>
                        </a:rPr>
                        <a:t>Lejonmarknad koordinering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dirty="0">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dirty="0">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P17f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927908554"/>
                  </a:ext>
                </a:extLst>
              </a:tr>
              <a:tr h="191073">
                <a:tc>
                  <a:txBody>
                    <a:bodyPr/>
                    <a:lstStyle/>
                    <a:p>
                      <a:pPr algn="l" fontAlgn="b"/>
                      <a:r>
                        <a:rPr lang="sv-SE" sz="1200" b="1" i="0" u="none" strike="noStrike">
                          <a:solidFill>
                            <a:srgbClr val="FFFFFF"/>
                          </a:solidFill>
                          <a:effectLst/>
                          <a:latin typeface="Calibri" panose="020F0502020204030204" pitchFamily="34" charset="0"/>
                        </a:rPr>
                        <a:t>Utdelning av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dirty="0">
                          <a:solidFill>
                            <a:srgbClr val="000000"/>
                          </a:solidFill>
                          <a:effectLst/>
                          <a:latin typeface="Calibri" panose="020F0502020204030204" pitchFamily="34" charset="0"/>
                        </a:rPr>
                        <a:t>Aug</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F08/09f, 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F10/11f, 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F12/13f, 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F14/15f, P16h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41481837"/>
                  </a:ext>
                </a:extLst>
              </a:tr>
              <a:tr h="191073">
                <a:tc>
                  <a:txBody>
                    <a:bodyPr/>
                    <a:lstStyle/>
                    <a:p>
                      <a:pPr algn="l" fontAlgn="b"/>
                      <a:r>
                        <a:rPr lang="sv-SE" sz="1200" b="1" i="0" u="none" strike="noStrike">
                          <a:solidFill>
                            <a:srgbClr val="FFFFFF"/>
                          </a:solidFill>
                          <a:effectLst/>
                          <a:latin typeface="Calibri" panose="020F0502020204030204" pitchFamily="34" charset="0"/>
                        </a:rPr>
                        <a:t>Julmarknad Planering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Sep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dirty="0">
                          <a:solidFill>
                            <a:srgbClr val="000000"/>
                          </a:solidFill>
                          <a:effectLst/>
                          <a:latin typeface="Calibri" panose="020F0502020204030204" pitchFamily="34" charset="0"/>
                        </a:rPr>
                        <a:t>P14f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P16f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70563172"/>
                  </a:ext>
                </a:extLst>
              </a:tr>
              <a:tr h="448033">
                <a:tc>
                  <a:txBody>
                    <a:bodyPr/>
                    <a:lstStyle/>
                    <a:p>
                      <a:pPr algn="l" fontAlgn="b"/>
                      <a:r>
                        <a:rPr lang="sv-SE" sz="1200" b="1" i="0" u="none" strike="noStrike">
                          <a:solidFill>
                            <a:srgbClr val="FFFFFF"/>
                          </a:solidFill>
                          <a:effectLst/>
                          <a:latin typeface="Calibri" panose="020F0502020204030204" pitchFamily="34" charset="0"/>
                        </a:rPr>
                        <a:t>F-Kiosk: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Mars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Hämtar från Hemköp till F-Kiosken.</a:t>
                      </a:r>
                      <a:br>
                        <a:rPr lang="sv-SE" sz="1050" b="0" i="0" u="none" strike="noStrike">
                          <a:solidFill>
                            <a:srgbClr val="000000"/>
                          </a:solidFill>
                          <a:effectLst/>
                          <a:latin typeface="Calibri" panose="020F0502020204030204" pitchFamily="34" charset="0"/>
                        </a:rPr>
                      </a:br>
                      <a:r>
                        <a:rPr lang="sv-SE" sz="1050" b="0" i="0" u="none" strike="noStrike">
                          <a:solidFill>
                            <a:srgbClr val="000000"/>
                          </a:solidFill>
                          <a:effectLst/>
                          <a:latin typeface="Calibri" panose="020F0502020204030204" pitchFamily="34" charset="0"/>
                        </a:rPr>
                        <a:t>Vid kris ta pengar från kassaskåpet och handla på Hemköp.</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428245415"/>
                  </a:ext>
                </a:extLst>
              </a:tr>
              <a:tr h="191073">
                <a:tc>
                  <a:txBody>
                    <a:bodyPr/>
                    <a:lstStyle/>
                    <a:p>
                      <a:pPr algn="l" fontAlgn="b"/>
                      <a:r>
                        <a:rPr lang="sv-SE" sz="1200" b="1" i="0" u="none" strike="noStrike">
                          <a:solidFill>
                            <a:srgbClr val="FFFFFF"/>
                          </a:solidFill>
                          <a:effectLst/>
                          <a:latin typeface="Calibri" panose="020F050202020403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April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P12f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005608777"/>
                  </a:ext>
                </a:extLst>
              </a:tr>
              <a:tr h="191073">
                <a:tc>
                  <a:txBody>
                    <a:bodyPr/>
                    <a:lstStyle/>
                    <a:p>
                      <a:pPr algn="l" fontAlgn="b"/>
                      <a:r>
                        <a:rPr lang="sv-SE" sz="1200" b="1" i="0" u="none" strike="noStrike">
                          <a:solidFill>
                            <a:srgbClr val="FFFFFF"/>
                          </a:solidFill>
                          <a:effectLst/>
                          <a:latin typeface="Calibri" panose="020F0502020204030204" pitchFamily="34" charset="0"/>
                        </a:rPr>
                        <a:t>Fotbollensdag (6:e Juni)*</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6:e Juni</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P12f, F12/13f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P14f, F14/15f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P15f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4285461858"/>
                  </a:ext>
                </a:extLst>
              </a:tr>
              <a:tr h="191073">
                <a:tc>
                  <a:txBody>
                    <a:bodyPr/>
                    <a:lstStyle/>
                    <a:p>
                      <a:pPr algn="l" fontAlgn="b"/>
                      <a:r>
                        <a:rPr lang="sv-SE" sz="1200" b="1" i="0" u="none" strike="noStrike">
                          <a:solidFill>
                            <a:srgbClr val="FFFFFF"/>
                          </a:solidFill>
                          <a:effectLst/>
                          <a:latin typeface="Calibri" panose="020F050202020403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Nov</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P08f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P11f</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67041569"/>
                  </a:ext>
                </a:extLst>
              </a:tr>
              <a:tr h="303081">
                <a:tc>
                  <a:txBody>
                    <a:bodyPr/>
                    <a:lstStyle/>
                    <a:p>
                      <a:pPr algn="l" fontAlgn="b"/>
                      <a:r>
                        <a:rPr lang="sv-SE" sz="1200" b="1" i="0" u="none" strike="noStrike">
                          <a:solidFill>
                            <a:srgbClr val="FFFFFF"/>
                          </a:solidFill>
                          <a:effectLst/>
                          <a:latin typeface="Calibri" panose="020F0502020204030204" pitchFamily="34" charset="0"/>
                        </a:rPr>
                        <a:t>H-Kiosk: Hämtning, Uppackning &amp; "Vaktmästare"</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dirty="0">
                          <a:solidFill>
                            <a:srgbClr val="000000"/>
                          </a:solidFill>
                          <a:effectLst/>
                          <a:latin typeface="Calibri" panose="020F0502020204030204" pitchFamily="34" charset="0"/>
                        </a:rPr>
                        <a:t>Jan - 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050" b="0" i="0" u="none" strike="noStrike">
                          <a:solidFill>
                            <a:srgbClr val="000000"/>
                          </a:solidFill>
                          <a:effectLst/>
                          <a:latin typeface="Calibri" panose="020F0502020204030204" pitchFamily="34" charset="0"/>
                        </a:rPr>
                        <a:t>Hämtar från Hemköp till H-Kiosken och meddela inköp.</a:t>
                      </a:r>
                      <a:br>
                        <a:rPr lang="sv-SE" sz="1050" b="0" i="0" u="none" strike="noStrike">
                          <a:solidFill>
                            <a:srgbClr val="000000"/>
                          </a:solidFill>
                          <a:effectLst/>
                          <a:latin typeface="Calibri" panose="020F0502020204030204" pitchFamily="34" charset="0"/>
                        </a:rPr>
                      </a:br>
                      <a:r>
                        <a:rPr lang="sv-SE" sz="1050" b="0" i="0" u="none" strike="noStrike">
                          <a:solidFill>
                            <a:srgbClr val="000000"/>
                          </a:solidFill>
                          <a:effectLst/>
                          <a:latin typeface="Calibri" panose="020F0502020204030204" pitchFamily="34" charset="0"/>
                        </a:rPr>
                        <a:t>Vid "kris" kan hämta från F-Kiosken.</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985318400"/>
                  </a:ext>
                </a:extLst>
              </a:tr>
              <a:tr h="191073">
                <a:tc>
                  <a:txBody>
                    <a:bodyPr/>
                    <a:lstStyle/>
                    <a:p>
                      <a:pPr algn="l" fontAlgn="b"/>
                      <a:r>
                        <a:rPr lang="sv-SE" sz="1200" b="1" i="0" u="none" strike="noStrike" dirty="0">
                          <a:solidFill>
                            <a:srgbClr val="FFFFFF"/>
                          </a:solidFill>
                          <a:effectLst/>
                          <a:latin typeface="Calibri" panose="020F0502020204030204" pitchFamily="34" charset="0"/>
                        </a:rPr>
                        <a:t>Handbollensdag (16:e </a:t>
                      </a:r>
                      <a:r>
                        <a:rPr lang="sv-SE" sz="1200" b="1" i="0" u="none" strike="noStrike" dirty="0" err="1">
                          <a:solidFill>
                            <a:srgbClr val="FFFFFF"/>
                          </a:solidFill>
                          <a:effectLst/>
                          <a:latin typeface="Calibri" panose="020F0502020204030204" pitchFamily="34" charset="0"/>
                        </a:rPr>
                        <a:t>Sept</a:t>
                      </a:r>
                      <a:r>
                        <a:rPr lang="sv-SE" sz="1200" b="1" i="0" u="none" strike="noStrike" dirty="0">
                          <a:solidFill>
                            <a:srgbClr val="FFFFFF"/>
                          </a:solidFill>
                          <a:effectLst/>
                          <a:latin typeface="Calibri" panose="020F0502020204030204" pitchFamily="34" charset="0"/>
                        </a:rPr>
                        <a:t>)*</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Sep</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600" b="1"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F12/13h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F14/15h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3594642206"/>
                  </a:ext>
                </a:extLst>
              </a:tr>
              <a:tr h="191073">
                <a:tc>
                  <a:txBody>
                    <a:bodyPr/>
                    <a:lstStyle/>
                    <a:p>
                      <a:pPr algn="l" fontAlgn="b"/>
                      <a:r>
                        <a:rPr lang="sv-SE" sz="1200" b="1" i="0" u="none" strike="noStrike">
                          <a:solidFill>
                            <a:srgbClr val="FFFFFF"/>
                          </a:solidFill>
                          <a:effectLst/>
                          <a:latin typeface="Calibri" panose="020F050202020403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April</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600" b="1" i="0" u="none" strike="noStrike">
                          <a:solidFill>
                            <a:srgbClr val="000000"/>
                          </a:solidFill>
                          <a:effectLst/>
                          <a:latin typeface="Calibri" panose="020F0502020204030204" pitchFamily="34" charset="0"/>
                        </a:rPr>
                        <a:t>P11h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P12h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1200" b="0" i="0" u="none" strike="noStrike">
                          <a:solidFill>
                            <a:srgbClr val="000000"/>
                          </a:solidFill>
                          <a:effectLst/>
                          <a:latin typeface="Calibri" panose="020F0502020204030204" pitchFamily="34" charset="0"/>
                        </a:rPr>
                        <a:t>P13h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endParaRPr lang="sv-SE" sz="105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894160662"/>
                  </a:ext>
                </a:extLst>
              </a:tr>
              <a:tr h="191073">
                <a:tc>
                  <a:txBody>
                    <a:bodyPr/>
                    <a:lstStyle/>
                    <a:p>
                      <a:pPr algn="l" fontAlgn="b"/>
                      <a:r>
                        <a:rPr lang="sv-SE" sz="1200" b="1" i="0" u="none" strike="noStrike">
                          <a:solidFill>
                            <a:srgbClr val="FFFFFF"/>
                          </a:solidFill>
                          <a:effectLst/>
                          <a:latin typeface="Calibri" panose="020F0502020204030204" pitchFamily="34" charset="0"/>
                        </a:rPr>
                        <a:t>Lundaspelen</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r>
                        <a:rPr lang="sv-SE" sz="1200" b="0" i="0" u="none" strike="noStrike">
                          <a:solidFill>
                            <a:srgbClr val="000000"/>
                          </a:solidFill>
                          <a:effectLst/>
                          <a:latin typeface="Calibri" panose="020F0502020204030204" pitchFamily="34" charset="0"/>
                        </a:rPr>
                        <a:t>Dec</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200" b="0"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r>
                        <a:rPr lang="sv-SE" sz="1600" b="1" i="0" u="none" strike="noStrike" dirty="0">
                          <a:solidFill>
                            <a:srgbClr val="000000"/>
                          </a:solidFill>
                          <a:effectLst/>
                          <a:latin typeface="Calibri" panose="020F0502020204030204" pitchFamily="34" charset="0"/>
                        </a:rPr>
                        <a:t>P08/09h, xx</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endParaRPr lang="sv-SE" sz="12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endParaRPr lang="sv-SE" sz="1200" b="0" i="0" u="none" strike="noStrike">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4C6E7"/>
                    </a:solidFill>
                  </a:tcPr>
                </a:tc>
                <a:tc>
                  <a:txBody>
                    <a:bodyPr/>
                    <a:lstStyle/>
                    <a:p>
                      <a:pPr algn="l" fontAlgn="b"/>
                      <a:endParaRPr lang="sv-SE"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4C6E7"/>
                    </a:solidFill>
                  </a:tcPr>
                </a:tc>
                <a:extLst>
                  <a:ext uri="{0D108BD9-81ED-4DB2-BD59-A6C34878D82A}">
                    <a16:rowId xmlns:a16="http://schemas.microsoft.com/office/drawing/2014/main" val="3914300516"/>
                  </a:ext>
                </a:extLst>
              </a:tr>
            </a:tbl>
          </a:graphicData>
        </a:graphic>
      </p:graphicFrame>
    </p:spTree>
    <p:extLst>
      <p:ext uri="{BB962C8B-B14F-4D97-AF65-F5344CB8AC3E}">
        <p14:creationId xmlns:p14="http://schemas.microsoft.com/office/powerpoint/2010/main" val="190772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A824E9-57B6-8043-B5CC-3FDDD42C5E76}"/>
              </a:ext>
            </a:extLst>
          </p:cNvPr>
          <p:cNvSpPr>
            <a:spLocks noGrp="1"/>
          </p:cNvSpPr>
          <p:nvPr>
            <p:ph type="title"/>
          </p:nvPr>
        </p:nvSpPr>
        <p:spPr/>
        <p:txBody>
          <a:bodyPr/>
          <a:lstStyle/>
          <a:p>
            <a:r>
              <a:rPr lang="sv-SE" dirty="0"/>
              <a:t>Lagintäkter</a:t>
            </a:r>
          </a:p>
        </p:txBody>
      </p:sp>
      <p:graphicFrame>
        <p:nvGraphicFramePr>
          <p:cNvPr id="4" name="Tabell 3">
            <a:extLst>
              <a:ext uri="{FF2B5EF4-FFF2-40B4-BE49-F238E27FC236}">
                <a16:creationId xmlns:a16="http://schemas.microsoft.com/office/drawing/2014/main" id="{505B4FAC-D7BF-B713-2B5D-A0C6CFCCEA85}"/>
              </a:ext>
            </a:extLst>
          </p:cNvPr>
          <p:cNvGraphicFramePr>
            <a:graphicFrameLocks noGrp="1"/>
          </p:cNvGraphicFramePr>
          <p:nvPr>
            <p:extLst>
              <p:ext uri="{D42A27DB-BD31-4B8C-83A1-F6EECF244321}">
                <p14:modId xmlns:p14="http://schemas.microsoft.com/office/powerpoint/2010/main" val="404056158"/>
              </p:ext>
            </p:extLst>
          </p:nvPr>
        </p:nvGraphicFramePr>
        <p:xfrm>
          <a:off x="417443" y="1568200"/>
          <a:ext cx="11330610" cy="3048000"/>
        </p:xfrm>
        <a:graphic>
          <a:graphicData uri="http://schemas.openxmlformats.org/drawingml/2006/table">
            <a:tbl>
              <a:tblPr/>
              <a:tblGrid>
                <a:gridCol w="5504906">
                  <a:extLst>
                    <a:ext uri="{9D8B030D-6E8A-4147-A177-3AD203B41FA5}">
                      <a16:colId xmlns:a16="http://schemas.microsoft.com/office/drawing/2014/main" val="2665794585"/>
                    </a:ext>
                  </a:extLst>
                </a:gridCol>
                <a:gridCol w="1710903">
                  <a:extLst>
                    <a:ext uri="{9D8B030D-6E8A-4147-A177-3AD203B41FA5}">
                      <a16:colId xmlns:a16="http://schemas.microsoft.com/office/drawing/2014/main" val="1966755723"/>
                    </a:ext>
                  </a:extLst>
                </a:gridCol>
                <a:gridCol w="1838739">
                  <a:extLst>
                    <a:ext uri="{9D8B030D-6E8A-4147-A177-3AD203B41FA5}">
                      <a16:colId xmlns:a16="http://schemas.microsoft.com/office/drawing/2014/main" val="154661820"/>
                    </a:ext>
                  </a:extLst>
                </a:gridCol>
                <a:gridCol w="2276062">
                  <a:extLst>
                    <a:ext uri="{9D8B030D-6E8A-4147-A177-3AD203B41FA5}">
                      <a16:colId xmlns:a16="http://schemas.microsoft.com/office/drawing/2014/main" val="2103993223"/>
                    </a:ext>
                  </a:extLst>
                </a:gridCol>
              </a:tblGrid>
              <a:tr h="226270">
                <a:tc>
                  <a:txBody>
                    <a:bodyPr/>
                    <a:lstStyle/>
                    <a:p>
                      <a:pPr algn="l" fontAlgn="b"/>
                      <a:r>
                        <a:rPr lang="sv-SE" sz="1400" b="1" i="0" u="none" strike="noStrike" dirty="0">
                          <a:solidFill>
                            <a:srgbClr val="FFFFFF"/>
                          </a:solidFill>
                          <a:effectLst/>
                          <a:latin typeface="Calibri" panose="020F0502020204030204" pitchFamily="34" charset="0"/>
                        </a:rPr>
                        <a:t> </a:t>
                      </a:r>
                    </a:p>
                  </a:txBody>
                  <a:tcPr marL="0" marR="0" marT="0"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Kostnad för Klubben</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a:solidFill>
                            <a:srgbClr val="FFFFFF"/>
                          </a:solidFill>
                          <a:effectLst/>
                          <a:latin typeface="Calibri" panose="020F0502020204030204" pitchFamily="34" charset="0"/>
                        </a:rPr>
                        <a:t>Utökade intäkter</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Lag (2023)</a:t>
                      </a:r>
                    </a:p>
                  </a:txBody>
                  <a:tcPr marL="0" marR="0" marT="0"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125769930"/>
                  </a:ext>
                </a:extLst>
              </a:tr>
              <a:tr h="226270">
                <a:tc>
                  <a:txBody>
                    <a:bodyPr/>
                    <a:lstStyle/>
                    <a:p>
                      <a:pPr algn="l" fontAlgn="b"/>
                      <a:r>
                        <a:rPr lang="sv-SE" sz="1600" b="1" i="0" u="none" strike="noStrike" dirty="0">
                          <a:solidFill>
                            <a:srgbClr val="FFFFFF"/>
                          </a:solidFill>
                          <a:effectLst/>
                          <a:latin typeface="Arial" panose="020B0604020202020204" pitchFamily="34" charset="0"/>
                        </a:rPr>
                        <a:t>Årlig klubbstöd till varje lag (</a:t>
                      </a:r>
                      <a:r>
                        <a:rPr lang="sv-SE" sz="1600" b="1" i="0" u="none" strike="noStrike" dirty="0" err="1">
                          <a:solidFill>
                            <a:srgbClr val="FFFFFF"/>
                          </a:solidFill>
                          <a:effectLst/>
                          <a:latin typeface="Arial" panose="020B0604020202020204" pitchFamily="34" charset="0"/>
                        </a:rPr>
                        <a:t>incl</a:t>
                      </a:r>
                      <a:r>
                        <a:rPr lang="sv-SE" sz="1600" b="1" i="0" u="none" strike="noStrike" dirty="0">
                          <a:solidFill>
                            <a:srgbClr val="FFFFFF"/>
                          </a:solidFill>
                          <a:effectLst/>
                          <a:latin typeface="Arial" panose="020B0604020202020204" pitchFamily="34" charset="0"/>
                        </a:rPr>
                        <a:t> Cup)</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110 000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Alla</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758392875"/>
                  </a:ext>
                </a:extLst>
              </a:tr>
              <a:tr h="226270">
                <a:tc>
                  <a:txBody>
                    <a:bodyPr/>
                    <a:lstStyle/>
                    <a:p>
                      <a:pPr algn="l" fontAlgn="b"/>
                      <a:r>
                        <a:rPr lang="sv-SE" sz="1600" b="1" i="0" u="none" strike="noStrike" dirty="0">
                          <a:solidFill>
                            <a:srgbClr val="FFFFFF"/>
                          </a:solidFill>
                          <a:effectLst/>
                          <a:latin typeface="Arial" panose="020B0604020202020204" pitchFamily="34" charset="0"/>
                        </a:rPr>
                        <a:t>Utdelning lagpresentationer</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dirty="0">
                          <a:solidFill>
                            <a:srgbClr val="000000"/>
                          </a:solidFill>
                          <a:effectLst/>
                          <a:latin typeface="Calibri" panose="020F0502020204030204" pitchFamily="34" charset="0"/>
                        </a:rPr>
                        <a:t>F10/11f, P14/15h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060615536"/>
                  </a:ext>
                </a:extLst>
              </a:tr>
              <a:tr h="226270">
                <a:tc>
                  <a:txBody>
                    <a:bodyPr/>
                    <a:lstStyle/>
                    <a:p>
                      <a:pPr algn="l" fontAlgn="b"/>
                      <a:r>
                        <a:rPr lang="sv-SE" sz="1600" b="1" i="0" u="none" strike="noStrike" dirty="0">
                          <a:solidFill>
                            <a:srgbClr val="FFFFFF"/>
                          </a:solidFill>
                          <a:effectLst/>
                          <a:latin typeface="Arial" panose="020B0604020202020204" pitchFamily="34" charset="0"/>
                        </a:rPr>
                        <a:t>A-lag Kiosk, Bollkalle ansvar &amp; biljettförsäljning*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P10f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859519659"/>
                  </a:ext>
                </a:extLst>
              </a:tr>
              <a:tr h="226270">
                <a:tc>
                  <a:txBody>
                    <a:bodyPr/>
                    <a:lstStyle/>
                    <a:p>
                      <a:pPr algn="l" fontAlgn="b"/>
                      <a:r>
                        <a:rPr lang="sv-SE" sz="1600" b="1" i="0" u="none" strike="noStrike" dirty="0">
                          <a:solidFill>
                            <a:srgbClr val="FFFFFF"/>
                          </a:solidFill>
                          <a:effectLst/>
                          <a:latin typeface="Arial" panose="020B0604020202020204" pitchFamily="34" charset="0"/>
                        </a:rPr>
                        <a:t>Fotbollensdag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a:solidFill>
                            <a:srgbClr val="000000"/>
                          </a:solidFill>
                          <a:effectLst/>
                          <a:latin typeface="Calibri" panose="020F0502020204030204" pitchFamily="34" charset="0"/>
                        </a:rPr>
                        <a:t>P13f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2642044823"/>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Handbollensdag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30 000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a:solidFill>
                            <a:srgbClr val="000000"/>
                          </a:solidFill>
                          <a:effectLst/>
                          <a:latin typeface="Calibri" panose="020F0502020204030204" pitchFamily="34" charset="0"/>
                        </a:rPr>
                        <a:t>P08/09h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2372625587"/>
                  </a:ext>
                </a:extLst>
              </a:tr>
              <a:tr h="226270">
                <a:tc>
                  <a:txBody>
                    <a:bodyPr/>
                    <a:lstStyle/>
                    <a:p>
                      <a:pPr algn="l" fontAlgn="b"/>
                      <a:r>
                        <a:rPr lang="sv-SE" sz="1600" b="1" i="0" u="none" strike="noStrike" dirty="0">
                          <a:solidFill>
                            <a:srgbClr val="FFFFFF"/>
                          </a:solidFill>
                          <a:effectLst/>
                          <a:latin typeface="Arial" panose="020B0604020202020204" pitchFamily="34" charset="0"/>
                        </a:rPr>
                        <a:t>Fotbollsavslutning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tc>
                  <a:txBody>
                    <a:bodyPr/>
                    <a:lstStyle/>
                    <a:p>
                      <a:pPr algn="l" fontAlgn="b"/>
                      <a:r>
                        <a:rPr lang="sv-SE" sz="2000" b="0" i="0" u="none" strike="noStrike">
                          <a:solidFill>
                            <a:srgbClr val="000000"/>
                          </a:solidFill>
                          <a:effectLst/>
                          <a:latin typeface="Calibri" panose="020F0502020204030204" pitchFamily="34" charset="0"/>
                        </a:rPr>
                        <a:t>P09f</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9E1F2"/>
                    </a:solidFill>
                  </a:tcPr>
                </a:tc>
                <a:extLst>
                  <a:ext uri="{0D108BD9-81ED-4DB2-BD59-A6C34878D82A}">
                    <a16:rowId xmlns:a16="http://schemas.microsoft.com/office/drawing/2014/main" val="3942397676"/>
                  </a:ext>
                </a:extLst>
              </a:tr>
              <a:tr h="226270">
                <a:tc>
                  <a:txBody>
                    <a:bodyPr/>
                    <a:lstStyle/>
                    <a:p>
                      <a:pPr algn="l" fontAlgn="b"/>
                      <a:r>
                        <a:rPr lang="sv-SE" sz="1600" b="1" i="0" u="none" strike="noStrike" dirty="0">
                          <a:solidFill>
                            <a:srgbClr val="FFFFFF"/>
                          </a:solidFill>
                          <a:effectLst/>
                          <a:latin typeface="Arial" panose="020B0604020202020204" pitchFamily="34" charset="0"/>
                        </a:rPr>
                        <a:t>Handbollsavslutning</a:t>
                      </a:r>
                    </a:p>
                  </a:txBody>
                  <a:tcPr marL="0" marR="0" marT="0"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fontAlgn="b"/>
                      <a:r>
                        <a:rPr lang="sv-SE" sz="2000" b="0" i="0" u="none" strike="noStrike" dirty="0">
                          <a:solidFill>
                            <a:srgbClr val="000000"/>
                          </a:solidFill>
                          <a:effectLst/>
                          <a:latin typeface="Calibri" panose="020F0502020204030204" pitchFamily="34" charset="0"/>
                        </a:rPr>
                        <a:t>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ctr" fontAlgn="b"/>
                      <a:r>
                        <a:rPr lang="sv-SE" sz="2000" b="0" i="0" u="none" strike="noStrike" dirty="0">
                          <a:solidFill>
                            <a:srgbClr val="000000"/>
                          </a:solidFill>
                          <a:effectLst/>
                          <a:latin typeface="Calibri" panose="020F0502020204030204" pitchFamily="34" charset="0"/>
                        </a:rPr>
                        <a:t>4 000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tc>
                  <a:txBody>
                    <a:bodyPr/>
                    <a:lstStyle/>
                    <a:p>
                      <a:pPr algn="l" fontAlgn="b"/>
                      <a:r>
                        <a:rPr lang="sv-SE" sz="2000" b="0" i="0" u="none" strike="noStrike" dirty="0">
                          <a:solidFill>
                            <a:srgbClr val="000000"/>
                          </a:solidFill>
                          <a:effectLst/>
                          <a:latin typeface="Calibri" panose="020F0502020204030204" pitchFamily="34" charset="0"/>
                        </a:rPr>
                        <a:t>P11h</a:t>
                      </a:r>
                    </a:p>
                  </a:txBody>
                  <a:tcPr marL="0" marR="0" marT="0"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4C6E7"/>
                    </a:solidFill>
                  </a:tcPr>
                </a:tc>
                <a:extLst>
                  <a:ext uri="{0D108BD9-81ED-4DB2-BD59-A6C34878D82A}">
                    <a16:rowId xmlns:a16="http://schemas.microsoft.com/office/drawing/2014/main" val="4178021828"/>
                  </a:ext>
                </a:extLst>
              </a:tr>
              <a:tr h="226270">
                <a:tc>
                  <a:txBody>
                    <a:bodyPr/>
                    <a:lstStyle/>
                    <a:p>
                      <a:pPr algn="l" fontAlgn="b"/>
                      <a:r>
                        <a:rPr lang="sv-SE" sz="2000" b="1" i="0" u="none" strike="noStrike">
                          <a:solidFill>
                            <a:srgbClr val="FFFFFF"/>
                          </a:solidFill>
                          <a:effectLst/>
                          <a:latin typeface="Arial" panose="020B0604020202020204" pitchFamily="34" charset="0"/>
                        </a:rPr>
                        <a:t>Summa</a:t>
                      </a:r>
                    </a:p>
                  </a:txBody>
                  <a:tcPr marL="0" marR="0" marT="0"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122 000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ctr" fontAlgn="b"/>
                      <a:r>
                        <a:rPr lang="sv-SE" sz="2000" b="1" i="0" u="none" strike="noStrike" dirty="0">
                          <a:solidFill>
                            <a:srgbClr val="FFFFFF"/>
                          </a:solidFill>
                          <a:effectLst/>
                          <a:latin typeface="Calibri" panose="020F0502020204030204" pitchFamily="34" charset="0"/>
                        </a:rPr>
                        <a:t>68 000</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4472C4"/>
                    </a:solidFill>
                  </a:tcPr>
                </a:tc>
                <a:tc>
                  <a:txBody>
                    <a:bodyPr/>
                    <a:lstStyle/>
                    <a:p>
                      <a:pPr algn="l" fontAlgn="b"/>
                      <a:endParaRPr lang="sv-SE" sz="2000" b="1" i="0" u="none" strike="noStrike" dirty="0">
                        <a:solidFill>
                          <a:srgbClr val="FFFFFF"/>
                        </a:solidFill>
                        <a:effectLst/>
                        <a:latin typeface="Calibri" panose="020F0502020204030204" pitchFamily="34" charset="0"/>
                      </a:endParaRPr>
                    </a:p>
                  </a:txBody>
                  <a:tcPr marL="0" marR="0" marT="0"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4472C4"/>
                    </a:solidFill>
                  </a:tcPr>
                </a:tc>
                <a:extLst>
                  <a:ext uri="{0D108BD9-81ED-4DB2-BD59-A6C34878D82A}">
                    <a16:rowId xmlns:a16="http://schemas.microsoft.com/office/drawing/2014/main" val="1032558499"/>
                  </a:ext>
                </a:extLst>
              </a:tr>
            </a:tbl>
          </a:graphicData>
        </a:graphic>
      </p:graphicFrame>
    </p:spTree>
    <p:extLst>
      <p:ext uri="{BB962C8B-B14F-4D97-AF65-F5344CB8AC3E}">
        <p14:creationId xmlns:p14="http://schemas.microsoft.com/office/powerpoint/2010/main" val="3666662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a:xfrm>
            <a:off x="838200" y="116646"/>
            <a:ext cx="10515600" cy="1325563"/>
          </a:xfrm>
        </p:spPr>
        <p:txBody>
          <a:bodyPr/>
          <a:lstStyle/>
          <a:p>
            <a:r>
              <a:rPr lang="sv-SE" dirty="0"/>
              <a:t>Mötestider 2023 – Söndagar KL 19. (Teams)</a:t>
            </a:r>
          </a:p>
        </p:txBody>
      </p:sp>
      <p:graphicFrame>
        <p:nvGraphicFramePr>
          <p:cNvPr id="3" name="Tabell 2">
            <a:extLst>
              <a:ext uri="{FF2B5EF4-FFF2-40B4-BE49-F238E27FC236}">
                <a16:creationId xmlns:a16="http://schemas.microsoft.com/office/drawing/2014/main" id="{84CAD313-D3F6-4074-A985-835957086642}"/>
              </a:ext>
            </a:extLst>
          </p:cNvPr>
          <p:cNvGraphicFramePr>
            <a:graphicFrameLocks noGrp="1"/>
          </p:cNvGraphicFramePr>
          <p:nvPr>
            <p:extLst>
              <p:ext uri="{D42A27DB-BD31-4B8C-83A1-F6EECF244321}">
                <p14:modId xmlns:p14="http://schemas.microsoft.com/office/powerpoint/2010/main" val="1764823850"/>
              </p:ext>
            </p:extLst>
          </p:nvPr>
        </p:nvGraphicFramePr>
        <p:xfrm>
          <a:off x="655399" y="1174583"/>
          <a:ext cx="10698401" cy="5473328"/>
        </p:xfrm>
        <a:graphic>
          <a:graphicData uri="http://schemas.openxmlformats.org/drawingml/2006/table">
            <a:tbl>
              <a:tblPr firstRow="1" firstCol="1" bandRow="1">
                <a:tableStyleId>{5C22544A-7EE6-4342-B048-85BDC9FD1C3A}</a:tableStyleId>
              </a:tblPr>
              <a:tblGrid>
                <a:gridCol w="2422278">
                  <a:extLst>
                    <a:ext uri="{9D8B030D-6E8A-4147-A177-3AD203B41FA5}">
                      <a16:colId xmlns:a16="http://schemas.microsoft.com/office/drawing/2014/main" val="1608995211"/>
                    </a:ext>
                  </a:extLst>
                </a:gridCol>
                <a:gridCol w="8276123">
                  <a:extLst>
                    <a:ext uri="{9D8B030D-6E8A-4147-A177-3AD203B41FA5}">
                      <a16:colId xmlns:a16="http://schemas.microsoft.com/office/drawing/2014/main" val="142121088"/>
                    </a:ext>
                  </a:extLst>
                </a:gridCol>
              </a:tblGrid>
              <a:tr h="742484">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Datum</a:t>
                      </a:r>
                    </a:p>
                  </a:txBody>
                  <a:tcPr marL="44450" marR="44450" marT="0" marB="0" anchor="ctr"/>
                </a:tc>
                <a:tc>
                  <a:txBody>
                    <a:bodyPr/>
                    <a:lstStyle/>
                    <a:p>
                      <a:pPr>
                        <a:spcAft>
                          <a:spcPts val="0"/>
                        </a:spcAft>
                      </a:pPr>
                      <a:r>
                        <a:rPr lang="sv-SE" sz="2400" dirty="0">
                          <a:effectLst/>
                          <a:latin typeface="Calibri" panose="020F0502020204030204" pitchFamily="34" charset="0"/>
                          <a:ea typeface="DengXian" panose="020B0503020204020204" pitchFamily="2" charset="-122"/>
                          <a:cs typeface="Arial" panose="020B0604020202020204" pitchFamily="34" charset="0"/>
                        </a:rPr>
                        <a:t>Agendafokus</a:t>
                      </a:r>
                    </a:p>
                  </a:txBody>
                  <a:tcPr marL="44450" marR="44450" marT="0" marB="0" anchor="ctr"/>
                </a:tc>
                <a:extLst>
                  <a:ext uri="{0D108BD9-81ED-4DB2-BD59-A6C34878D82A}">
                    <a16:rowId xmlns:a16="http://schemas.microsoft.com/office/drawing/2014/main" val="4223777931"/>
                  </a:ext>
                </a:extLst>
              </a:tr>
              <a:tr h="394237">
                <a:tc>
                  <a:txBody>
                    <a:bodyPr/>
                    <a:lstStyle/>
                    <a:p>
                      <a:pPr>
                        <a:spcAft>
                          <a:spcPts val="0"/>
                        </a:spcAft>
                      </a:pPr>
                      <a:r>
                        <a:rPr lang="sv-SE" sz="1600" b="1" kern="1200" dirty="0">
                          <a:solidFill>
                            <a:schemeClr val="lt1"/>
                          </a:solidFill>
                          <a:effectLst/>
                          <a:latin typeface="+mn-lt"/>
                          <a:ea typeface="+mn-ea"/>
                          <a:cs typeface="+mn-cs"/>
                        </a:rPr>
                        <a:t>jan</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Möten under året &amp; Ansvarsområden, vad gör en föräldrarepresentant?</a:t>
                      </a:r>
                    </a:p>
                  </a:txBody>
                  <a:tcPr marL="44450" marR="44450" marT="0" marB="0" anchor="ctr"/>
                </a:tc>
                <a:extLst>
                  <a:ext uri="{0D108BD9-81ED-4DB2-BD59-A6C34878D82A}">
                    <a16:rowId xmlns:a16="http://schemas.microsoft.com/office/drawing/2014/main" val="3913851136"/>
                  </a:ext>
                </a:extLst>
              </a:tr>
              <a:tr h="394237">
                <a:tc>
                  <a:txBody>
                    <a:bodyPr/>
                    <a:lstStyle/>
                    <a:p>
                      <a:pPr>
                        <a:spcAft>
                          <a:spcPts val="0"/>
                        </a:spcAft>
                      </a:pPr>
                      <a:r>
                        <a:rPr lang="sv-SE" sz="1600" b="1" kern="1200" dirty="0">
                          <a:solidFill>
                            <a:schemeClr val="lt1"/>
                          </a:solidFill>
                          <a:effectLst/>
                          <a:latin typeface="+mn-lt"/>
                          <a:ea typeface="+mn-ea"/>
                          <a:cs typeface="+mn-cs"/>
                        </a:rPr>
                        <a:t>feb</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Uppdatera Prislista och Produkter</a:t>
                      </a:r>
                    </a:p>
                  </a:txBody>
                  <a:tcPr marL="44450" marR="44450" marT="0" marB="0" anchor="ctr"/>
                </a:tc>
                <a:extLst>
                  <a:ext uri="{0D108BD9-81ED-4DB2-BD59-A6C34878D82A}">
                    <a16:rowId xmlns:a16="http://schemas.microsoft.com/office/drawing/2014/main" val="3282665918"/>
                  </a:ext>
                </a:extLst>
              </a:tr>
              <a:tr h="394237">
                <a:tc>
                  <a:txBody>
                    <a:bodyPr/>
                    <a:lstStyle/>
                    <a:p>
                      <a:pPr>
                        <a:spcAft>
                          <a:spcPts val="0"/>
                        </a:spcAft>
                      </a:pPr>
                      <a:r>
                        <a:rPr lang="sv-SE" sz="1600" dirty="0">
                          <a:effectLst/>
                        </a:rPr>
                        <a:t>mar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Sammanfattning av Årsmöte, Status Handbollsavslutning</a:t>
                      </a:r>
                    </a:p>
                  </a:txBody>
                  <a:tcPr marL="44450" marR="44450" marT="0" marB="0" anchor="ctr"/>
                </a:tc>
                <a:extLst>
                  <a:ext uri="{0D108BD9-81ED-4DB2-BD59-A6C34878D82A}">
                    <a16:rowId xmlns:a16="http://schemas.microsoft.com/office/drawing/2014/main" val="70739121"/>
                  </a:ext>
                </a:extLst>
              </a:tr>
              <a:tr h="394237">
                <a:tc>
                  <a:txBody>
                    <a:bodyPr/>
                    <a:lstStyle/>
                    <a:p>
                      <a:pPr>
                        <a:spcAft>
                          <a:spcPts val="0"/>
                        </a:spcAft>
                      </a:pPr>
                      <a:r>
                        <a:rPr lang="sv-SE" sz="1600" dirty="0">
                          <a:effectLst/>
                        </a:rPr>
                        <a:t>apr</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Förbättringsarbete / Renoveringsbehov, </a:t>
                      </a:r>
                      <a:r>
                        <a:rPr lang="sv-SE" sz="1600" kern="1200" dirty="0" err="1">
                          <a:solidFill>
                            <a:schemeClr val="dk1"/>
                          </a:solidFill>
                          <a:effectLst/>
                          <a:latin typeface="+mn-lt"/>
                          <a:ea typeface="+mn-ea"/>
                          <a:cs typeface="+mn-cs"/>
                        </a:rPr>
                        <a:t>etc</a:t>
                      </a:r>
                      <a:r>
                        <a:rPr lang="sv-SE" sz="1600" kern="1200" dirty="0">
                          <a:solidFill>
                            <a:schemeClr val="dk1"/>
                          </a:solidFill>
                          <a:effectLst/>
                          <a:latin typeface="+mn-lt"/>
                          <a:ea typeface="+mn-ea"/>
                          <a:cs typeface="+mn-cs"/>
                        </a:rPr>
                        <a:t>, av band annat Kiosk, Utrustning &amp; Rutiner</a:t>
                      </a:r>
                    </a:p>
                  </a:txBody>
                  <a:tcPr marL="44450" marR="44450" marT="0" marB="0" anchor="ctr"/>
                </a:tc>
                <a:extLst>
                  <a:ext uri="{0D108BD9-81ED-4DB2-BD59-A6C34878D82A}">
                    <a16:rowId xmlns:a16="http://schemas.microsoft.com/office/drawing/2014/main" val="708730709"/>
                  </a:ext>
                </a:extLst>
              </a:tr>
              <a:tr h="394237">
                <a:tc>
                  <a:txBody>
                    <a:bodyPr/>
                    <a:lstStyle/>
                    <a:p>
                      <a:pPr>
                        <a:spcAft>
                          <a:spcPts val="0"/>
                        </a:spcAft>
                      </a:pPr>
                      <a:r>
                        <a:rPr lang="sv-SE" sz="1600" dirty="0">
                          <a:effectLst/>
                        </a:rPr>
                        <a:t>maj</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Fotbollens dag Status</a:t>
                      </a:r>
                    </a:p>
                  </a:txBody>
                  <a:tcPr marL="44450" marR="44450" marT="0" marB="0" anchor="ctr"/>
                </a:tc>
                <a:extLst>
                  <a:ext uri="{0D108BD9-81ED-4DB2-BD59-A6C34878D82A}">
                    <a16:rowId xmlns:a16="http://schemas.microsoft.com/office/drawing/2014/main" val="1966505401"/>
                  </a:ext>
                </a:extLst>
              </a:tr>
              <a:tr h="394237">
                <a:tc>
                  <a:txBody>
                    <a:bodyPr/>
                    <a:lstStyle/>
                    <a:p>
                      <a:pPr>
                        <a:spcAft>
                          <a:spcPts val="0"/>
                        </a:spcAft>
                      </a:pPr>
                      <a:r>
                        <a:rPr lang="sv-SE" sz="1600" b="1" kern="1200" dirty="0">
                          <a:solidFill>
                            <a:schemeClr val="lt1"/>
                          </a:solidFill>
                          <a:effectLst/>
                          <a:latin typeface="+mn-lt"/>
                          <a:ea typeface="+mn-ea"/>
                          <a:cs typeface="+mn-cs"/>
                        </a:rPr>
                        <a:t>jun</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Lejonmarknad Status</a:t>
                      </a:r>
                    </a:p>
                  </a:txBody>
                  <a:tcPr marL="44450" marR="44450" marT="0" marB="0" anchor="ctr"/>
                </a:tc>
                <a:extLst>
                  <a:ext uri="{0D108BD9-81ED-4DB2-BD59-A6C34878D82A}">
                    <a16:rowId xmlns:a16="http://schemas.microsoft.com/office/drawing/2014/main" val="652816118"/>
                  </a:ext>
                </a:extLst>
              </a:tr>
              <a:tr h="394237">
                <a:tc>
                  <a:txBody>
                    <a:bodyPr/>
                    <a:lstStyle/>
                    <a:p>
                      <a:pPr>
                        <a:spcAft>
                          <a:spcPts val="0"/>
                        </a:spcAft>
                      </a:pPr>
                      <a:r>
                        <a:rPr lang="sv-SE" sz="1600" b="1" kern="1200" dirty="0">
                          <a:solidFill>
                            <a:schemeClr val="lt1"/>
                          </a:solidFill>
                          <a:effectLst/>
                          <a:latin typeface="+mn-lt"/>
                          <a:ea typeface="+mn-ea"/>
                          <a:cs typeface="+mn-cs"/>
                        </a:rPr>
                        <a:t>jul</a:t>
                      </a: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430786562"/>
                  </a:ext>
                </a:extLst>
              </a:tr>
              <a:tr h="394237">
                <a:tc>
                  <a:txBody>
                    <a:bodyPr/>
                    <a:lstStyle/>
                    <a:p>
                      <a:pPr>
                        <a:spcAft>
                          <a:spcPts val="0"/>
                        </a:spcAft>
                      </a:pPr>
                      <a:r>
                        <a:rPr lang="sv-SE" sz="1600" b="1" kern="1200" dirty="0">
                          <a:solidFill>
                            <a:schemeClr val="lt1"/>
                          </a:solidFill>
                          <a:effectLst/>
                          <a:latin typeface="+mn-lt"/>
                          <a:ea typeface="+mn-ea"/>
                          <a:cs typeface="+mn-cs"/>
                        </a:rPr>
                        <a:t>aug</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Status Lagpresentationer, Status Handbollensdag</a:t>
                      </a:r>
                    </a:p>
                  </a:txBody>
                  <a:tcPr marL="44450" marR="44450" marT="0" marB="0" anchor="ctr"/>
                </a:tc>
                <a:extLst>
                  <a:ext uri="{0D108BD9-81ED-4DB2-BD59-A6C34878D82A}">
                    <a16:rowId xmlns:a16="http://schemas.microsoft.com/office/drawing/2014/main" val="711870715"/>
                  </a:ext>
                </a:extLst>
              </a:tr>
              <a:tr h="394237">
                <a:tc>
                  <a:txBody>
                    <a:bodyPr/>
                    <a:lstStyle/>
                    <a:p>
                      <a:pPr>
                        <a:spcAft>
                          <a:spcPts val="0"/>
                        </a:spcAft>
                      </a:pPr>
                      <a:r>
                        <a:rPr lang="sv-SE" sz="1600" dirty="0">
                          <a:effectLst/>
                        </a:rPr>
                        <a:t>sep</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Ansvarsområden, vad gör en föräldrarepresentant?</a:t>
                      </a:r>
                    </a:p>
                  </a:txBody>
                  <a:tcPr marL="44450" marR="44450" marT="0" marB="0" anchor="ctr"/>
                </a:tc>
                <a:extLst>
                  <a:ext uri="{0D108BD9-81ED-4DB2-BD59-A6C34878D82A}">
                    <a16:rowId xmlns:a16="http://schemas.microsoft.com/office/drawing/2014/main" val="4267931862"/>
                  </a:ext>
                </a:extLst>
              </a:tr>
              <a:tr h="394237">
                <a:tc>
                  <a:txBody>
                    <a:bodyPr/>
                    <a:lstStyle/>
                    <a:p>
                      <a:pPr>
                        <a:spcAft>
                          <a:spcPts val="0"/>
                        </a:spcAft>
                      </a:pPr>
                      <a:r>
                        <a:rPr lang="sv-SE" sz="1600" dirty="0">
                          <a:effectLst/>
                        </a:rPr>
                        <a:t>okt</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Fotbollssavslutning</a:t>
                      </a:r>
                    </a:p>
                  </a:txBody>
                  <a:tcPr marL="44450" marR="44450" marT="0" marB="0" anchor="ctr"/>
                </a:tc>
                <a:extLst>
                  <a:ext uri="{0D108BD9-81ED-4DB2-BD59-A6C34878D82A}">
                    <a16:rowId xmlns:a16="http://schemas.microsoft.com/office/drawing/2014/main" val="4280575768"/>
                  </a:ext>
                </a:extLst>
              </a:tr>
              <a:tr h="394237">
                <a:tc>
                  <a:txBody>
                    <a:bodyPr/>
                    <a:lstStyle/>
                    <a:p>
                      <a:pPr>
                        <a:spcAft>
                          <a:spcPts val="0"/>
                        </a:spcAft>
                      </a:pPr>
                      <a:r>
                        <a:rPr lang="sv-SE" sz="1600" dirty="0">
                          <a:effectLst/>
                        </a:rPr>
                        <a:t>nov</a:t>
                      </a:r>
                      <a:endParaRPr lang="sv-SE" sz="2400" dirty="0">
                        <a:effectLst/>
                        <a:latin typeface="Calibri" panose="020F0502020204030204" pitchFamily="34" charset="0"/>
                        <a:ea typeface="DengXian" panose="020B0503020204020204" pitchFamily="2" charset="-122"/>
                        <a:cs typeface="Arial" panose="020B0604020202020204" pitchFamily="34" charset="0"/>
                      </a:endParaRPr>
                    </a:p>
                  </a:txBody>
                  <a:tcPr marL="44450" marR="44450" marT="0" marB="0" anchor="ctr"/>
                </a:tc>
                <a:tc>
                  <a:txBody>
                    <a:bodyPr/>
                    <a:lstStyle/>
                    <a:p>
                      <a:pPr>
                        <a:spcAft>
                          <a:spcPts val="0"/>
                        </a:spcAft>
                      </a:pPr>
                      <a:r>
                        <a:rPr lang="sv-SE" sz="1600" kern="1200" dirty="0">
                          <a:solidFill>
                            <a:schemeClr val="dk1"/>
                          </a:solidFill>
                          <a:effectLst/>
                          <a:latin typeface="+mn-lt"/>
                          <a:ea typeface="+mn-ea"/>
                          <a:cs typeface="+mn-cs"/>
                        </a:rPr>
                        <a:t>Status Julmarknad, Lundaspelen</a:t>
                      </a:r>
                    </a:p>
                  </a:txBody>
                  <a:tcPr marL="44450" marR="44450" marT="0" marB="0" anchor="ctr"/>
                </a:tc>
                <a:extLst>
                  <a:ext uri="{0D108BD9-81ED-4DB2-BD59-A6C34878D82A}">
                    <a16:rowId xmlns:a16="http://schemas.microsoft.com/office/drawing/2014/main" val="272396562"/>
                  </a:ext>
                </a:extLst>
              </a:tr>
              <a:tr h="394237">
                <a:tc>
                  <a:txBody>
                    <a:bodyPr/>
                    <a:lstStyle/>
                    <a:p>
                      <a:pPr>
                        <a:spcAft>
                          <a:spcPts val="0"/>
                        </a:spcAft>
                      </a:pPr>
                      <a:r>
                        <a:rPr lang="sv-SE" sz="1600" b="1" kern="1200" dirty="0">
                          <a:solidFill>
                            <a:schemeClr val="bg1"/>
                          </a:solidFill>
                          <a:effectLst/>
                          <a:latin typeface="+mn-lt"/>
                          <a:ea typeface="+mn-ea"/>
                          <a:cs typeface="+mn-cs"/>
                        </a:rPr>
                        <a:t>dec</a:t>
                      </a:r>
                    </a:p>
                  </a:txBody>
                  <a:tcPr marL="44450" marR="4445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kern="1200" dirty="0">
                          <a:solidFill>
                            <a:schemeClr val="dk1"/>
                          </a:solidFill>
                          <a:effectLst/>
                          <a:latin typeface="+mn-lt"/>
                          <a:ea typeface="+mn-ea"/>
                          <a:cs typeface="+mn-cs"/>
                        </a:rPr>
                        <a:t>&lt;Stängt&gt;</a:t>
                      </a:r>
                    </a:p>
                  </a:txBody>
                  <a:tcPr marL="44450" marR="44450" marT="0" marB="0" anchor="ctr"/>
                </a:tc>
                <a:extLst>
                  <a:ext uri="{0D108BD9-81ED-4DB2-BD59-A6C34878D82A}">
                    <a16:rowId xmlns:a16="http://schemas.microsoft.com/office/drawing/2014/main" val="3323397751"/>
                  </a:ext>
                </a:extLst>
              </a:tr>
            </a:tbl>
          </a:graphicData>
        </a:graphic>
      </p:graphicFrame>
    </p:spTree>
    <p:extLst>
      <p:ext uri="{BB962C8B-B14F-4D97-AF65-F5344CB8AC3E}">
        <p14:creationId xmlns:p14="http://schemas.microsoft.com/office/powerpoint/2010/main" val="23222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261EBC-002D-EC4A-959C-A9B83F1D10B8}"/>
              </a:ext>
            </a:extLst>
          </p:cNvPr>
          <p:cNvSpPr>
            <a:spLocks noGrp="1"/>
          </p:cNvSpPr>
          <p:nvPr>
            <p:ph type="title"/>
          </p:nvPr>
        </p:nvSpPr>
        <p:spPr/>
        <p:txBody>
          <a:bodyPr/>
          <a:lstStyle/>
          <a:p>
            <a:r>
              <a:rPr lang="sv-SE" dirty="0"/>
              <a:t>Skriv ert namn i chatten!</a:t>
            </a:r>
          </a:p>
        </p:txBody>
      </p:sp>
      <p:sp>
        <p:nvSpPr>
          <p:cNvPr id="3" name="Platshållare för innehåll 2">
            <a:extLst>
              <a:ext uri="{FF2B5EF4-FFF2-40B4-BE49-F238E27FC236}">
                <a16:creationId xmlns:a16="http://schemas.microsoft.com/office/drawing/2014/main" id="{105AA64A-DC5F-9A2E-32E7-3AF0847EF193}"/>
              </a:ext>
            </a:extLst>
          </p:cNvPr>
          <p:cNvSpPr>
            <a:spLocks noGrp="1"/>
          </p:cNvSpPr>
          <p:nvPr>
            <p:ph idx="1"/>
          </p:nvPr>
        </p:nvSpPr>
        <p:spPr/>
        <p:txBody>
          <a:bodyPr/>
          <a:lstStyle/>
          <a:p>
            <a:r>
              <a:rPr lang="sv-SE" dirty="0"/>
              <a:t>Ricardo Durón, P08/09f</a:t>
            </a:r>
          </a:p>
        </p:txBody>
      </p:sp>
    </p:spTree>
    <p:extLst>
      <p:ext uri="{BB962C8B-B14F-4D97-AF65-F5344CB8AC3E}">
        <p14:creationId xmlns:p14="http://schemas.microsoft.com/office/powerpoint/2010/main" val="2359071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904A3-FD73-4C68-9F38-177F57D9C8CD}"/>
              </a:ext>
            </a:extLst>
          </p:cNvPr>
          <p:cNvSpPr>
            <a:spLocks noGrp="1"/>
          </p:cNvSpPr>
          <p:nvPr>
            <p:ph type="title"/>
          </p:nvPr>
        </p:nvSpPr>
        <p:spPr/>
        <p:txBody>
          <a:bodyPr/>
          <a:lstStyle/>
          <a:p>
            <a:r>
              <a:rPr lang="sv-SE" dirty="0"/>
              <a:t>AOB?</a:t>
            </a:r>
          </a:p>
        </p:txBody>
      </p:sp>
      <p:sp>
        <p:nvSpPr>
          <p:cNvPr id="3" name="textruta 2">
            <a:extLst>
              <a:ext uri="{FF2B5EF4-FFF2-40B4-BE49-F238E27FC236}">
                <a16:creationId xmlns:a16="http://schemas.microsoft.com/office/drawing/2014/main" id="{48C2F0D1-4422-FA1D-D5F6-A4CF5946E5DA}"/>
              </a:ext>
            </a:extLst>
          </p:cNvPr>
          <p:cNvSpPr txBox="1"/>
          <p:nvPr/>
        </p:nvSpPr>
        <p:spPr>
          <a:xfrm>
            <a:off x="838200" y="1690688"/>
            <a:ext cx="8695215" cy="646331"/>
          </a:xfrm>
          <a:prstGeom prst="rect">
            <a:avLst/>
          </a:prstGeom>
          <a:noFill/>
        </p:spPr>
        <p:txBody>
          <a:bodyPr wrap="square" rtlCol="0">
            <a:spAutoFit/>
          </a:bodyPr>
          <a:lstStyle/>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p:txBody>
      </p:sp>
    </p:spTree>
    <p:extLst>
      <p:ext uri="{BB962C8B-B14F-4D97-AF65-F5344CB8AC3E}">
        <p14:creationId xmlns:p14="http://schemas.microsoft.com/office/powerpoint/2010/main" val="212466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37B337-B9F3-4C02-B7EF-B27619F42CB5}"/>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44ECCCF7-E39B-443B-9822-602B228A6239}"/>
              </a:ext>
            </a:extLst>
          </p:cNvPr>
          <p:cNvSpPr>
            <a:spLocks noGrp="1"/>
          </p:cNvSpPr>
          <p:nvPr>
            <p:ph idx="1"/>
          </p:nvPr>
        </p:nvSpPr>
        <p:spPr/>
        <p:txBody>
          <a:bodyPr/>
          <a:lstStyle/>
          <a:p>
            <a:pPr lvl="0"/>
            <a:r>
              <a:rPr lang="sv-SE" dirty="0"/>
              <a:t>Frågor/Actions från Föregående Sektionsmöte</a:t>
            </a:r>
          </a:p>
          <a:p>
            <a:pPr lvl="0"/>
            <a:r>
              <a:rPr lang="sv-SE" dirty="0"/>
              <a:t>Inköp till Fotbollskiosken</a:t>
            </a:r>
          </a:p>
          <a:p>
            <a:r>
              <a:rPr lang="sv-SE" dirty="0"/>
              <a:t>Information från senaste styrelsemöte</a:t>
            </a:r>
          </a:p>
          <a:p>
            <a:r>
              <a:rPr lang="sv-SE" dirty="0"/>
              <a:t>Vad gör en föräldrarepresentant?</a:t>
            </a:r>
          </a:p>
          <a:p>
            <a:pPr lvl="0"/>
            <a:r>
              <a:rPr lang="sv-SE" dirty="0"/>
              <a:t>Aktiviteter, vilket lag ansvarar för vad under året?</a:t>
            </a:r>
          </a:p>
          <a:p>
            <a:pPr lvl="0"/>
            <a:r>
              <a:rPr lang="sv-SE" dirty="0"/>
              <a:t>Mötestider under året</a:t>
            </a:r>
          </a:p>
          <a:p>
            <a:pPr lvl="0"/>
            <a:r>
              <a:rPr lang="sv-SE" dirty="0"/>
              <a:t>AOB</a:t>
            </a:r>
          </a:p>
        </p:txBody>
      </p:sp>
    </p:spTree>
    <p:extLst>
      <p:ext uri="{BB962C8B-B14F-4D97-AF65-F5344CB8AC3E}">
        <p14:creationId xmlns:p14="http://schemas.microsoft.com/office/powerpoint/2010/main" val="252569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187835-E69A-58AA-3B7C-D6ABB671CAB7}"/>
              </a:ext>
            </a:extLst>
          </p:cNvPr>
          <p:cNvSpPr>
            <a:spLocks noGrp="1"/>
          </p:cNvSpPr>
          <p:nvPr>
            <p:ph type="title"/>
          </p:nvPr>
        </p:nvSpPr>
        <p:spPr/>
        <p:txBody>
          <a:bodyPr/>
          <a:lstStyle/>
          <a:p>
            <a:r>
              <a:rPr lang="sv-SE" dirty="0"/>
              <a:t>Frågor/Actions från föregående Möte</a:t>
            </a:r>
          </a:p>
        </p:txBody>
      </p:sp>
      <p:sp>
        <p:nvSpPr>
          <p:cNvPr id="3" name="Platshållare för innehåll 2">
            <a:extLst>
              <a:ext uri="{FF2B5EF4-FFF2-40B4-BE49-F238E27FC236}">
                <a16:creationId xmlns:a16="http://schemas.microsoft.com/office/drawing/2014/main" id="{7F99E56A-3E81-2F4A-867B-A68015566EC3}"/>
              </a:ext>
            </a:extLst>
          </p:cNvPr>
          <p:cNvSpPr>
            <a:spLocks noGrp="1"/>
          </p:cNvSpPr>
          <p:nvPr>
            <p:ph idx="1"/>
          </p:nvPr>
        </p:nvSpPr>
        <p:spPr/>
        <p:txBody>
          <a:bodyPr>
            <a:normAutofit/>
          </a:bodyPr>
          <a:lstStyle/>
          <a:p>
            <a:r>
              <a:rPr lang="sv-SE" sz="1800" b="1"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Action</a:t>
            </a:r>
            <a:r>
              <a:rPr lang="sv-SE" sz="180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Ricardo tar följande punkter med styrelsen:</a:t>
            </a:r>
          </a:p>
          <a:p>
            <a:pPr marL="800100" lvl="1" indent="-342900">
              <a:tabLst>
                <a:tab pos="457200" algn="l"/>
              </a:tabLst>
            </a:pPr>
            <a:r>
              <a:rPr lang="sv-SE"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Loppmarknad för fotbollsutrustning. Styrelsen beslutade att prata med Lions </a:t>
            </a:r>
            <a:r>
              <a:rPr lang="sv-SE" sz="1400" dirty="0" err="1">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ang</a:t>
            </a:r>
            <a:r>
              <a:rPr lang="sv-SE"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samarbete i denna fråga. Arne kommer att ta denna fråga</a:t>
            </a:r>
          </a:p>
          <a:p>
            <a:pPr marL="800100" lvl="1" indent="-342900">
              <a:tabLst>
                <a:tab pos="457200" algn="l"/>
              </a:tabLst>
            </a:pPr>
            <a:r>
              <a:rPr lang="sv-SE" sz="1400" dirty="0">
                <a:ln>
                  <a:noFill/>
                </a:ln>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rPr>
              <a:t>Sittplatser vid kiosken. Vi unders</a:t>
            </a:r>
            <a:r>
              <a:rPr lang="sv-SE"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öker om vi kan hitta begagnade möbler – Alla får hjälpas åt och kolla inom klubben om det finns möbler som kan skänkas eller säljes till et bra pris</a:t>
            </a:r>
          </a:p>
          <a:p>
            <a:pPr marL="800100" lvl="1" indent="-342900">
              <a:tabLst>
                <a:tab pos="457200" algn="l"/>
              </a:tabLst>
            </a:pPr>
            <a:endParaRPr lang="sv-SE" sz="1400" dirty="0">
              <a:ln>
                <a:noFill/>
              </a:ln>
              <a:solidFill>
                <a:srgbClr val="000000"/>
              </a:solidFill>
              <a:effectLst/>
              <a:latin typeface="Times New Roman" panose="02020603050405020304" pitchFamily="18" charset="0"/>
              <a:ea typeface="Arial Unicode MS" panose="020B0604020202020204" pitchFamily="34" charset="-128"/>
              <a:cs typeface="Times New Roman" panose="02020603050405020304" pitchFamily="18" charset="0"/>
            </a:endParaRPr>
          </a:p>
        </p:txBody>
      </p:sp>
    </p:spTree>
    <p:extLst>
      <p:ext uri="{BB962C8B-B14F-4D97-AF65-F5344CB8AC3E}">
        <p14:creationId xmlns:p14="http://schemas.microsoft.com/office/powerpoint/2010/main" val="422894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C40AD8-AAA0-BB8D-73CC-19D006611920}"/>
              </a:ext>
            </a:extLst>
          </p:cNvPr>
          <p:cNvSpPr>
            <a:spLocks noGrp="1"/>
          </p:cNvSpPr>
          <p:nvPr>
            <p:ph type="title"/>
          </p:nvPr>
        </p:nvSpPr>
        <p:spPr/>
        <p:txBody>
          <a:bodyPr/>
          <a:lstStyle/>
          <a:p>
            <a:r>
              <a:rPr lang="sv-SE" dirty="0"/>
              <a:t>Inköp till fotbollskiosken</a:t>
            </a:r>
          </a:p>
        </p:txBody>
      </p:sp>
      <p:sp>
        <p:nvSpPr>
          <p:cNvPr id="3" name="Platshållare för innehåll 2">
            <a:extLst>
              <a:ext uri="{FF2B5EF4-FFF2-40B4-BE49-F238E27FC236}">
                <a16:creationId xmlns:a16="http://schemas.microsoft.com/office/drawing/2014/main" id="{BA6CAE37-03DC-1376-4CF8-0D134CB7A23C}"/>
              </a:ext>
            </a:extLst>
          </p:cNvPr>
          <p:cNvSpPr>
            <a:spLocks noGrp="1"/>
          </p:cNvSpPr>
          <p:nvPr>
            <p:ph idx="1"/>
          </p:nvPr>
        </p:nvSpPr>
        <p:spPr/>
        <p:txBody>
          <a:bodyPr>
            <a:normAutofit/>
          </a:bodyPr>
          <a:lstStyle/>
          <a:p>
            <a:r>
              <a:rPr lang="sv-SE" sz="2000" b="0" i="0" u="none" strike="noStrike" dirty="0">
                <a:solidFill>
                  <a:srgbClr val="212121"/>
                </a:solidFill>
                <a:effectLst/>
                <a:latin typeface="Calibri" panose="020F0502020204030204" pitchFamily="34" charset="0"/>
              </a:rPr>
              <a:t>Det har fungerat dåligt med inköpt &amp; försäljning hos Kiosken. Vi har sålt hälften så liten jä</a:t>
            </a:r>
            <a:r>
              <a:rPr lang="sv-SE" sz="2000" dirty="0">
                <a:solidFill>
                  <a:srgbClr val="212121"/>
                </a:solidFill>
                <a:latin typeface="Calibri" panose="020F0502020204030204" pitchFamily="34" charset="0"/>
              </a:rPr>
              <a:t>mfört med samma period förra året</a:t>
            </a:r>
          </a:p>
          <a:p>
            <a:endParaRPr lang="sv-SE" sz="2000" b="0" i="0" u="none" strike="noStrike" dirty="0">
              <a:solidFill>
                <a:srgbClr val="212121"/>
              </a:solidFill>
              <a:effectLst/>
              <a:latin typeface="Calibri" panose="020F0502020204030204" pitchFamily="34" charset="0"/>
            </a:endParaRPr>
          </a:p>
          <a:p>
            <a:r>
              <a:rPr lang="sv-SE" sz="2000" b="0" i="0" u="none" strike="noStrike" dirty="0">
                <a:solidFill>
                  <a:srgbClr val="212121"/>
                </a:solidFill>
                <a:effectLst/>
                <a:latin typeface="Calibri" panose="020F0502020204030204" pitchFamily="34" charset="0"/>
              </a:rPr>
              <a:t>Jag har fått flera samtal och email där man beklagar sig över att man måste säga ”nej” till folk eftersom att tex korv är slut</a:t>
            </a:r>
          </a:p>
          <a:p>
            <a:endParaRPr lang="sv-SE" sz="2000" b="0" i="0" u="none" strike="noStrike" dirty="0">
              <a:solidFill>
                <a:srgbClr val="212121"/>
              </a:solidFill>
              <a:effectLst/>
              <a:latin typeface="Calibri" panose="020F0502020204030204" pitchFamily="34" charset="0"/>
            </a:endParaRPr>
          </a:p>
          <a:p>
            <a:r>
              <a:rPr lang="sv-SE" sz="2000" dirty="0">
                <a:solidFill>
                  <a:srgbClr val="212121"/>
                </a:solidFill>
                <a:latin typeface="Calibri" panose="020F0502020204030204" pitchFamily="34" charset="0"/>
              </a:rPr>
              <a:t>Kontentan är att vår ”slarv” kommer att göra att vi måste höja medlemsavgifterna nästa år. </a:t>
            </a:r>
            <a:r>
              <a:rPr lang="sv-SE" sz="2000">
                <a:solidFill>
                  <a:srgbClr val="212121"/>
                </a:solidFill>
                <a:latin typeface="Calibri" panose="020F0502020204030204" pitchFamily="34" charset="0"/>
              </a:rPr>
              <a:t>Vi brukar dra </a:t>
            </a:r>
            <a:r>
              <a:rPr lang="sv-SE" sz="2000" dirty="0">
                <a:solidFill>
                  <a:srgbClr val="212121"/>
                </a:solidFill>
                <a:latin typeface="Calibri" panose="020F0502020204030204" pitchFamily="34" charset="0"/>
              </a:rPr>
              <a:t>in mellan 80 – 100 </a:t>
            </a:r>
            <a:r>
              <a:rPr lang="sv-SE" sz="2000" dirty="0" err="1">
                <a:solidFill>
                  <a:srgbClr val="212121"/>
                </a:solidFill>
                <a:latin typeface="Calibri" panose="020F0502020204030204" pitchFamily="34" charset="0"/>
              </a:rPr>
              <a:t>kSEK</a:t>
            </a:r>
            <a:r>
              <a:rPr lang="sv-SE" sz="2000" dirty="0">
                <a:solidFill>
                  <a:srgbClr val="212121"/>
                </a:solidFill>
                <a:latin typeface="Calibri" panose="020F0502020204030204" pitchFamily="34" charset="0"/>
              </a:rPr>
              <a:t> per år till klubben via kiosken, just nu pekar allt på mellan 40 – 50 </a:t>
            </a:r>
            <a:r>
              <a:rPr lang="sv-SE" sz="2000" dirty="0" err="1">
                <a:solidFill>
                  <a:srgbClr val="212121"/>
                </a:solidFill>
                <a:latin typeface="Calibri" panose="020F0502020204030204" pitchFamily="34" charset="0"/>
              </a:rPr>
              <a:t>kSEK</a:t>
            </a:r>
            <a:r>
              <a:rPr lang="sv-SE" sz="2000" dirty="0">
                <a:solidFill>
                  <a:srgbClr val="212121"/>
                </a:solidFill>
                <a:latin typeface="Calibri" panose="020F0502020204030204" pitchFamily="34" charset="0"/>
              </a:rPr>
              <a:t> under 2023  </a:t>
            </a:r>
            <a:endParaRPr lang="sv-SE" sz="2000" b="0" i="0" u="none" strike="noStrike" dirty="0">
              <a:solidFill>
                <a:srgbClr val="212121"/>
              </a:solidFill>
              <a:effectLst/>
              <a:latin typeface="Calibri" panose="020F0502020204030204" pitchFamily="34" charset="0"/>
            </a:endParaRPr>
          </a:p>
          <a:p>
            <a:endParaRPr lang="sv-SE" dirty="0"/>
          </a:p>
          <a:p>
            <a:r>
              <a:rPr lang="sv-SE" sz="2000" dirty="0">
                <a:solidFill>
                  <a:srgbClr val="212121"/>
                </a:solidFill>
                <a:latin typeface="Calibri" panose="020F0502020204030204" pitchFamily="34" charset="0"/>
              </a:rPr>
              <a:t>Vad kan vi göra annorlunda?</a:t>
            </a:r>
          </a:p>
        </p:txBody>
      </p:sp>
    </p:spTree>
    <p:extLst>
      <p:ext uri="{BB962C8B-B14F-4D97-AF65-F5344CB8AC3E}">
        <p14:creationId xmlns:p14="http://schemas.microsoft.com/office/powerpoint/2010/main" val="287800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60E3D-30D2-BE5C-282E-8D515C6685D0}"/>
              </a:ext>
            </a:extLst>
          </p:cNvPr>
          <p:cNvSpPr>
            <a:spLocks noGrp="1"/>
          </p:cNvSpPr>
          <p:nvPr>
            <p:ph type="title"/>
          </p:nvPr>
        </p:nvSpPr>
        <p:spPr/>
        <p:txBody>
          <a:bodyPr/>
          <a:lstStyle/>
          <a:p>
            <a:r>
              <a:rPr lang="sv-SE" dirty="0"/>
              <a:t>Information från senaste styrelsemöte</a:t>
            </a:r>
          </a:p>
        </p:txBody>
      </p:sp>
      <p:sp>
        <p:nvSpPr>
          <p:cNvPr id="3" name="Platshållare för innehåll 2">
            <a:extLst>
              <a:ext uri="{FF2B5EF4-FFF2-40B4-BE49-F238E27FC236}">
                <a16:creationId xmlns:a16="http://schemas.microsoft.com/office/drawing/2014/main" id="{B91FC3C1-0A66-3D61-5AB2-91A11D154D38}"/>
              </a:ext>
            </a:extLst>
          </p:cNvPr>
          <p:cNvSpPr>
            <a:spLocks noGrp="1"/>
          </p:cNvSpPr>
          <p:nvPr>
            <p:ph idx="1"/>
          </p:nvPr>
        </p:nvSpPr>
        <p:spPr/>
        <p:txBody>
          <a:bodyPr>
            <a:normAutofit/>
          </a:bodyPr>
          <a:lstStyle/>
          <a:p>
            <a:r>
              <a:rPr lang="sv-SE" sz="2400" dirty="0"/>
              <a:t>Skolutbyggnad i Dalby (</a:t>
            </a:r>
            <a:r>
              <a:rPr lang="sv-SE" sz="2400" dirty="0" err="1"/>
              <a:t>inkl</a:t>
            </a:r>
            <a:r>
              <a:rPr lang="sv-SE" sz="2400" dirty="0"/>
              <a:t> nya hallar) kommer att försenas till tidigast 2029 - 2033</a:t>
            </a:r>
          </a:p>
          <a:p>
            <a:pPr lvl="1"/>
            <a:r>
              <a:rPr lang="sv-SE" sz="2000" dirty="0" err="1"/>
              <a:t>DalbyGIF</a:t>
            </a:r>
            <a:r>
              <a:rPr lang="sv-SE" sz="2000" dirty="0"/>
              <a:t> kommer tillsammans med andra föreningar att starta en namninsamling och trycka tillbaks till kommunen</a:t>
            </a:r>
          </a:p>
          <a:p>
            <a:pPr lvl="1"/>
            <a:endParaRPr lang="sv-SE" sz="2000" dirty="0"/>
          </a:p>
          <a:p>
            <a:r>
              <a:rPr lang="sv-SE" sz="2400" dirty="0"/>
              <a:t>Sponsorgrupp. Förslag att slå ihop alla som jobbar med sponsring och göra en gemensam insats som inkluderar Fotbollens &amp; handbollensdag, lagpresentation, julmarknad, </a:t>
            </a:r>
            <a:r>
              <a:rPr lang="sv-SE" sz="2400" dirty="0" err="1"/>
              <a:t>etc</a:t>
            </a:r>
            <a:endParaRPr lang="sv-SE" sz="2400" dirty="0"/>
          </a:p>
          <a:p>
            <a:endParaRPr lang="sv-SE" sz="2400" dirty="0"/>
          </a:p>
          <a:p>
            <a:r>
              <a:rPr lang="sv-SE" sz="2400" dirty="0"/>
              <a:t>90 årsdag och ledarträff närmar sig! Föräldrarepresentanterna är välkomna till </a:t>
            </a:r>
            <a:r>
              <a:rPr lang="sv-SE" sz="2400" dirty="0" err="1"/>
              <a:t>ledartäffen</a:t>
            </a:r>
            <a:r>
              <a:rPr lang="sv-SE" sz="2400" dirty="0"/>
              <a:t>!</a:t>
            </a:r>
          </a:p>
        </p:txBody>
      </p:sp>
    </p:spTree>
    <p:extLst>
      <p:ext uri="{BB962C8B-B14F-4D97-AF65-F5344CB8AC3E}">
        <p14:creationId xmlns:p14="http://schemas.microsoft.com/office/powerpoint/2010/main" val="250701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C6F05F11-44A6-24A2-FC84-AA54F4904441}"/>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err="1">
                <a:solidFill>
                  <a:srgbClr val="FFFFFF"/>
                </a:solidFill>
                <a:latin typeface="+mj-lt"/>
                <a:ea typeface="+mj-ea"/>
                <a:cs typeface="+mj-cs"/>
              </a:rPr>
              <a:t>Föräldrarepresentater</a:t>
            </a:r>
            <a:endParaRPr lang="en-US" sz="4800" kern="1200" dirty="0">
              <a:solidFill>
                <a:srgbClr val="FFFFFF"/>
              </a:solidFill>
              <a:latin typeface="+mj-lt"/>
              <a:ea typeface="+mj-ea"/>
              <a:cs typeface="+mj-cs"/>
            </a:endParaRP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012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E50ADCE6-C9F6-409E-B8E3-2A869B98900B}"/>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föräldrasektionen?</a:t>
            </a:r>
          </a:p>
        </p:txBody>
      </p:sp>
      <p:sp>
        <p:nvSpPr>
          <p:cNvPr id="3" name="Platshållare för innehåll 2">
            <a:extLst>
              <a:ext uri="{FF2B5EF4-FFF2-40B4-BE49-F238E27FC236}">
                <a16:creationId xmlns:a16="http://schemas.microsoft.com/office/drawing/2014/main" id="{32F00FA6-89E4-43F6-BE41-3955C139B548}"/>
              </a:ext>
            </a:extLst>
          </p:cNvPr>
          <p:cNvSpPr>
            <a:spLocks noGrp="1"/>
          </p:cNvSpPr>
          <p:nvPr>
            <p:ph idx="1"/>
          </p:nvPr>
        </p:nvSpPr>
        <p:spPr>
          <a:xfrm>
            <a:off x="1371599" y="2318197"/>
            <a:ext cx="9724031" cy="3683358"/>
          </a:xfrm>
        </p:spPr>
        <p:txBody>
          <a:bodyPr anchor="ctr">
            <a:normAutofit/>
          </a:bodyPr>
          <a:lstStyle/>
          <a:p>
            <a:r>
              <a:rPr lang="sv-SE" sz="2000" dirty="0"/>
              <a:t>Föräldrasektionen effektiviserar och organiserar aktiviteter såsom Handbolls- Fotbollensdag och Handbolls- Fotbollsavslutning, se sida 6 </a:t>
            </a:r>
          </a:p>
          <a:p>
            <a:endParaRPr lang="sv-SE" sz="2000" dirty="0"/>
          </a:p>
          <a:p>
            <a:r>
              <a:rPr lang="sv-SE" sz="2000" dirty="0"/>
              <a:t>Effektivisering/Förbättringar såsom: Betalningsrutiner i Kiosken, </a:t>
            </a:r>
            <a:r>
              <a:rPr lang="sv-SE" sz="2000" dirty="0" err="1"/>
              <a:t>Swish</a:t>
            </a:r>
            <a:r>
              <a:rPr lang="sv-SE" sz="2000" dirty="0"/>
              <a:t> och kortbetalning via </a:t>
            </a:r>
            <a:r>
              <a:rPr lang="sv-SE" sz="2000" dirty="0" err="1"/>
              <a:t>iZettle</a:t>
            </a:r>
            <a:r>
              <a:rPr lang="sv-SE" sz="2000" dirty="0"/>
              <a:t>, Digitala lås (Klubbstuga &amp; Kiosk),  </a:t>
            </a:r>
            <a:r>
              <a:rPr lang="sv-SE" sz="2000" dirty="0" err="1"/>
              <a:t>etc</a:t>
            </a:r>
            <a:endParaRPr lang="sv-SE" sz="2000" dirty="0"/>
          </a:p>
        </p:txBody>
      </p:sp>
    </p:spTree>
    <p:extLst>
      <p:ext uri="{BB962C8B-B14F-4D97-AF65-F5344CB8AC3E}">
        <p14:creationId xmlns:p14="http://schemas.microsoft.com/office/powerpoint/2010/main" val="2949951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gör en föräldrarepresentant?</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a:bodyPr>
          <a:lstStyle/>
          <a:p>
            <a:r>
              <a:rPr lang="sv-SE" sz="2000" dirty="0"/>
              <a:t>Kommer på föräldrasektionsmötena och bidrar med förbättringar</a:t>
            </a:r>
          </a:p>
          <a:p>
            <a:endParaRPr lang="sv-SE" sz="2000" dirty="0"/>
          </a:p>
          <a:p>
            <a:r>
              <a:rPr lang="sv-SE" sz="2000" dirty="0"/>
              <a:t>Sprider relevant information från Föräldrasektionen till sitt lag</a:t>
            </a:r>
          </a:p>
          <a:p>
            <a:endParaRPr lang="sv-SE" sz="2000" dirty="0"/>
          </a:p>
          <a:p>
            <a:r>
              <a:rPr lang="sv-SE" sz="2000" dirty="0"/>
              <a:t>Ansvarar för att lagets aktiviteter blir gjorda med hjälp av laget, se sida 5</a:t>
            </a:r>
          </a:p>
          <a:p>
            <a:endParaRPr lang="sv-SE" sz="2000" dirty="0"/>
          </a:p>
          <a:p>
            <a:r>
              <a:rPr lang="sv-SE" sz="2000" dirty="0"/>
              <a:t>Se till att planera kioskverksamheten vid egna matcher</a:t>
            </a:r>
          </a:p>
        </p:txBody>
      </p:sp>
    </p:spTree>
    <p:extLst>
      <p:ext uri="{BB962C8B-B14F-4D97-AF65-F5344CB8AC3E}">
        <p14:creationId xmlns:p14="http://schemas.microsoft.com/office/powerpoint/2010/main" val="18654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0D13233C-AE2C-4EEB-B38A-5D9AE5066942}"/>
              </a:ext>
            </a:extLst>
          </p:cNvPr>
          <p:cNvSpPr>
            <a:spLocks noGrp="1"/>
          </p:cNvSpPr>
          <p:nvPr>
            <p:ph type="title"/>
          </p:nvPr>
        </p:nvSpPr>
        <p:spPr>
          <a:xfrm>
            <a:off x="1371599" y="294538"/>
            <a:ext cx="9895951" cy="1033669"/>
          </a:xfrm>
        </p:spPr>
        <p:txBody>
          <a:bodyPr>
            <a:normAutofit/>
          </a:bodyPr>
          <a:lstStyle/>
          <a:p>
            <a:r>
              <a:rPr lang="sv-SE" sz="4000" dirty="0">
                <a:solidFill>
                  <a:schemeClr val="bg1"/>
                </a:solidFill>
              </a:rPr>
              <a:t>Kioskverksamhet Dalby GIF (1/2)</a:t>
            </a:r>
          </a:p>
        </p:txBody>
      </p:sp>
      <p:sp>
        <p:nvSpPr>
          <p:cNvPr id="3" name="Platshållare för innehåll 2">
            <a:extLst>
              <a:ext uri="{FF2B5EF4-FFF2-40B4-BE49-F238E27FC236}">
                <a16:creationId xmlns:a16="http://schemas.microsoft.com/office/drawing/2014/main" id="{22B59AA4-81A9-49FE-9F8C-0AA565C589C7}"/>
              </a:ext>
            </a:extLst>
          </p:cNvPr>
          <p:cNvSpPr>
            <a:spLocks noGrp="1"/>
          </p:cNvSpPr>
          <p:nvPr>
            <p:ph idx="1"/>
          </p:nvPr>
        </p:nvSpPr>
        <p:spPr>
          <a:xfrm>
            <a:off x="1371599" y="2318197"/>
            <a:ext cx="9724031" cy="3683358"/>
          </a:xfrm>
        </p:spPr>
        <p:txBody>
          <a:bodyPr anchor="ctr">
            <a:normAutofit fontScale="92500" lnSpcReduction="10000"/>
          </a:bodyPr>
          <a:lstStyle/>
          <a:p>
            <a:pPr lvl="1"/>
            <a:r>
              <a:rPr lang="sv-SE" sz="2800" dirty="0"/>
              <a:t>Kiosken ska vara öppen när ni spelar match på Dalby IP, det är upp varje lag att fixa detta. Kom också ihåg att när ert lag spelar på Dalby IP så ska ni även tillsätta en förälder som ”matchvärd”. Kort och gott: Matchvärden hälsar domare och gästlaget välkomna på planen och stöttar domaren ifall det blir stökigt</a:t>
            </a:r>
          </a:p>
          <a:p>
            <a:pPr lvl="1"/>
            <a:endParaRPr lang="sv-SE" sz="2800" dirty="0"/>
          </a:p>
          <a:p>
            <a:pPr lvl="1"/>
            <a:r>
              <a:rPr lang="sv-SE" sz="2800" dirty="0"/>
              <a:t>Se över lathundarna för Serveringsrutiner för </a:t>
            </a:r>
            <a:r>
              <a:rPr lang="sv-SE" sz="2800" dirty="0">
                <a:hlinkClick r:id="rId2"/>
              </a:rPr>
              <a:t>Fotboll</a:t>
            </a:r>
            <a:r>
              <a:rPr lang="sv-SE" sz="2800" dirty="0"/>
              <a:t> &amp; </a:t>
            </a:r>
            <a:r>
              <a:rPr lang="sv-SE" sz="2800" dirty="0">
                <a:hlinkClick r:id="rId3"/>
              </a:rPr>
              <a:t>Handboll</a:t>
            </a:r>
            <a:r>
              <a:rPr lang="sv-SE" sz="2800" dirty="0"/>
              <a:t> och även för </a:t>
            </a:r>
            <a:r>
              <a:rPr lang="sv-SE" sz="2800" dirty="0">
                <a:hlinkClick r:id="rId4"/>
              </a:rPr>
              <a:t>Betalning i Kiosken</a:t>
            </a:r>
            <a:endParaRPr lang="sv-SE" sz="2800" dirty="0"/>
          </a:p>
          <a:p>
            <a:pPr lvl="1"/>
            <a:endParaRPr lang="sv-SE" sz="2800" dirty="0"/>
          </a:p>
          <a:p>
            <a:pPr lvl="1"/>
            <a:r>
              <a:rPr lang="sv-SE" sz="2800" dirty="0"/>
              <a:t>Koder till kiosken skickas separat till föräldrarepresentanterna</a:t>
            </a:r>
          </a:p>
        </p:txBody>
      </p:sp>
    </p:spTree>
    <p:extLst>
      <p:ext uri="{BB962C8B-B14F-4D97-AF65-F5344CB8AC3E}">
        <p14:creationId xmlns:p14="http://schemas.microsoft.com/office/powerpoint/2010/main" val="16507515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2041</TotalTime>
  <Words>1016</Words>
  <Application>Microsoft Macintosh PowerPoint</Application>
  <PresentationFormat>Bredbild</PresentationFormat>
  <Paragraphs>215</Paragraphs>
  <Slides>15</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Calibri Light</vt:lpstr>
      <vt:lpstr>Times New Roman</vt:lpstr>
      <vt:lpstr>Office-tema</vt:lpstr>
      <vt:lpstr>Föräldrasektionsmöte</vt:lpstr>
      <vt:lpstr>Agenda</vt:lpstr>
      <vt:lpstr>Frågor/Actions från föregående Möte</vt:lpstr>
      <vt:lpstr>Inköp till fotbollskiosken</vt:lpstr>
      <vt:lpstr>Information från senaste styrelsemöte</vt:lpstr>
      <vt:lpstr>Föräldrarepresentater</vt:lpstr>
      <vt:lpstr>Vad gör föräldrasektionen?</vt:lpstr>
      <vt:lpstr>Vad gör en föräldrarepresentant?</vt:lpstr>
      <vt:lpstr>Kioskverksamhet Dalby GIF (1/2)</vt:lpstr>
      <vt:lpstr>Kioskverksamhet Dalby GIF (2/2)</vt:lpstr>
      <vt:lpstr>Ansvarsområden</vt:lpstr>
      <vt:lpstr>Lagintäkter</vt:lpstr>
      <vt:lpstr>Mötestider 2023 – Söndagar KL 19. (Teams)</vt:lpstr>
      <vt:lpstr>Skriv ert namn i chatten!</vt:lpstr>
      <vt:lpstr>AOB?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Ricardo Durón</dc:creator>
  <cp:lastModifiedBy>Ricardo Durón</cp:lastModifiedBy>
  <cp:revision>98</cp:revision>
  <dcterms:created xsi:type="dcterms:W3CDTF">2019-03-10T15:20:49Z</dcterms:created>
  <dcterms:modified xsi:type="dcterms:W3CDTF">2023-09-24T16:54:51Z</dcterms:modified>
</cp:coreProperties>
</file>