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8" r:id="rId3"/>
    <p:sldId id="269" r:id="rId4"/>
    <p:sldId id="283" r:id="rId5"/>
    <p:sldId id="284" r:id="rId6"/>
    <p:sldId id="321" r:id="rId7"/>
    <p:sldId id="319" r:id="rId8"/>
    <p:sldId id="322" r:id="rId9"/>
    <p:sldId id="320"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94660"/>
  </p:normalViewPr>
  <p:slideViewPr>
    <p:cSldViewPr snapToGrid="0">
      <p:cViewPr varScale="1">
        <p:scale>
          <a:sx n="173" d="100"/>
          <a:sy n="173" d="100"/>
        </p:scale>
        <p:origin x="23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2024-09-22</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2024-09-22</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aget.se/DalbyGIF-Foraldrasektionen/Document/Download/1320265/10421004" TargetMode="External"/><Relationship Id="rId2" Type="http://schemas.openxmlformats.org/officeDocument/2006/relationships/hyperlink" Target="https://www.laget.se/DalbyGIF-Foraldrasektionen/Document/Download/1320265/9609131" TargetMode="External"/><Relationship Id="rId1" Type="http://schemas.openxmlformats.org/officeDocument/2006/relationships/slideLayout" Target="../slideLayouts/slideLayout2.xml"/><Relationship Id="rId4" Type="http://schemas.openxmlformats.org/officeDocument/2006/relationships/hyperlink" Target="https://www.laget.se/DalbyGIF-Foraldrasektionen/Document/Download/1320265/959284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get.se/DalbyGIF-Foraldrasektionen/Docu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C6F05F11-44A6-24A2-FC84-AA54F4904441}"/>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dirty="0" err="1">
                <a:solidFill>
                  <a:srgbClr val="FFFFFF"/>
                </a:solidFill>
                <a:latin typeface="+mj-lt"/>
                <a:ea typeface="+mj-ea"/>
                <a:cs typeface="+mj-cs"/>
              </a:rPr>
              <a:t>Föräldrarepresentater</a:t>
            </a:r>
            <a:endParaRPr lang="en-US" sz="4800" kern="1200" dirty="0">
              <a:solidFill>
                <a:srgbClr val="FFFFFF"/>
              </a:solidFill>
              <a:latin typeface="+mj-lt"/>
              <a:ea typeface="+mj-ea"/>
              <a:cs typeface="+mj-cs"/>
            </a:endParaRP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12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50ADCE6-C9F6-409E-B8E3-2A869B98900B}"/>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föräldrasektionen?</a:t>
            </a:r>
          </a:p>
        </p:txBody>
      </p:sp>
      <p:sp>
        <p:nvSpPr>
          <p:cNvPr id="3" name="Platshållare för innehåll 2">
            <a:extLst>
              <a:ext uri="{FF2B5EF4-FFF2-40B4-BE49-F238E27FC236}">
                <a16:creationId xmlns:a16="http://schemas.microsoft.com/office/drawing/2014/main" id="{32F00FA6-89E4-43F6-BE41-3955C139B548}"/>
              </a:ext>
            </a:extLst>
          </p:cNvPr>
          <p:cNvSpPr>
            <a:spLocks noGrp="1"/>
          </p:cNvSpPr>
          <p:nvPr>
            <p:ph idx="1"/>
          </p:nvPr>
        </p:nvSpPr>
        <p:spPr>
          <a:xfrm>
            <a:off x="1371599" y="2318197"/>
            <a:ext cx="9724031" cy="3683358"/>
          </a:xfrm>
        </p:spPr>
        <p:txBody>
          <a:bodyPr anchor="ctr">
            <a:normAutofit/>
          </a:bodyPr>
          <a:lstStyle/>
          <a:p>
            <a:r>
              <a:rPr lang="sv-SE" sz="2000" dirty="0"/>
              <a:t>Föräldrasektionen effektiviserar och organiserar aktiviteter såsom Handbolls- Fotbollensdag och Handbolls- Fotbollsavslutning, se sida 6 </a:t>
            </a:r>
          </a:p>
          <a:p>
            <a:endParaRPr lang="sv-SE" sz="2000" dirty="0"/>
          </a:p>
          <a:p>
            <a:r>
              <a:rPr lang="sv-SE" sz="2000" dirty="0"/>
              <a:t>Effektivisering/Förbättringar såsom: Betalningsrutiner i Kiosken, </a:t>
            </a:r>
            <a:r>
              <a:rPr lang="sv-SE" sz="2000" dirty="0" err="1"/>
              <a:t>Swish</a:t>
            </a:r>
            <a:r>
              <a:rPr lang="sv-SE" sz="2000" dirty="0"/>
              <a:t> och kortbetalning via </a:t>
            </a:r>
            <a:r>
              <a:rPr lang="sv-SE" sz="2000" dirty="0" err="1"/>
              <a:t>iZettle</a:t>
            </a:r>
            <a:r>
              <a:rPr lang="sv-SE" sz="2000" dirty="0"/>
              <a:t>, Digitala lås (Klubbstuga &amp; Kiosk),  </a:t>
            </a:r>
            <a:r>
              <a:rPr lang="sv-SE" sz="2000" dirty="0" err="1"/>
              <a:t>etc</a:t>
            </a:r>
            <a:endParaRPr lang="sv-SE" sz="2000" dirty="0"/>
          </a:p>
        </p:txBody>
      </p:sp>
    </p:spTree>
    <p:extLst>
      <p:ext uri="{BB962C8B-B14F-4D97-AF65-F5344CB8AC3E}">
        <p14:creationId xmlns:p14="http://schemas.microsoft.com/office/powerpoint/2010/main" val="294995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en föräldrarepresentant?</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a:bodyPr>
          <a:lstStyle/>
          <a:p>
            <a:r>
              <a:rPr lang="sv-SE" sz="2000" dirty="0"/>
              <a:t>Kommer på föräldrasektionsmötena och bidrar med förbättringar</a:t>
            </a:r>
          </a:p>
          <a:p>
            <a:endParaRPr lang="sv-SE" sz="2000" dirty="0"/>
          </a:p>
          <a:p>
            <a:r>
              <a:rPr lang="sv-SE" sz="2000" dirty="0"/>
              <a:t>Sprider relevant information från Föräldrasektionen till sitt lag</a:t>
            </a:r>
          </a:p>
          <a:p>
            <a:endParaRPr lang="sv-SE" sz="2000" dirty="0"/>
          </a:p>
          <a:p>
            <a:r>
              <a:rPr lang="sv-SE" sz="2000" dirty="0"/>
              <a:t>Ansvarar för att lagets aktiviteter blir gjorda med hjälp av laget, se sida 5</a:t>
            </a:r>
          </a:p>
          <a:p>
            <a:endParaRPr lang="sv-SE" sz="2000" dirty="0"/>
          </a:p>
          <a:p>
            <a:r>
              <a:rPr lang="sv-SE" sz="2000" dirty="0"/>
              <a:t>Se till att planera kioskverksamheten vid egna matcher</a:t>
            </a:r>
          </a:p>
        </p:txBody>
      </p:sp>
    </p:spTree>
    <p:extLst>
      <p:ext uri="{BB962C8B-B14F-4D97-AF65-F5344CB8AC3E}">
        <p14:creationId xmlns:p14="http://schemas.microsoft.com/office/powerpoint/2010/main" val="18654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(1/2)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92500" lnSpcReduction="10000"/>
          </a:bodyPr>
          <a:lstStyle/>
          <a:p>
            <a:pPr lvl="1"/>
            <a:r>
              <a:rPr lang="sv-SE" sz="2800" dirty="0"/>
              <a:t>Kiosken ska vara öppen när ni spelar match på Dalby IP, det är upp varje lag att fixa detta. Kom också ihåg att när ert lag spelar på Dalby IP så ska ni även tillsätta en förälder som ”matchvärd”. Kort och gott: Matchvärden hälsar domare och gästlaget välkomna på planen och stöttar domaren ifall det blir stökigt</a:t>
            </a:r>
          </a:p>
          <a:p>
            <a:pPr lvl="1"/>
            <a:endParaRPr lang="sv-SE" sz="2800" dirty="0"/>
          </a:p>
          <a:p>
            <a:pPr lvl="1"/>
            <a:r>
              <a:rPr lang="sv-SE" sz="2800" dirty="0"/>
              <a:t>Se över lathundarna för Serveringsrutiner för </a:t>
            </a:r>
            <a:r>
              <a:rPr lang="sv-SE" sz="2800" dirty="0">
                <a:hlinkClick r:id="rId2"/>
              </a:rPr>
              <a:t>Fotboll</a:t>
            </a:r>
            <a:r>
              <a:rPr lang="sv-SE" sz="2800" dirty="0"/>
              <a:t> &amp; </a:t>
            </a:r>
            <a:r>
              <a:rPr lang="sv-SE" sz="2800" dirty="0">
                <a:hlinkClick r:id="rId3"/>
              </a:rPr>
              <a:t>Handboll</a:t>
            </a:r>
            <a:r>
              <a:rPr lang="sv-SE" sz="2800" dirty="0"/>
              <a:t> och även för </a:t>
            </a:r>
            <a:r>
              <a:rPr lang="sv-SE" sz="2800" dirty="0">
                <a:hlinkClick r:id="rId4"/>
              </a:rPr>
              <a:t>Betalning i Kiosken</a:t>
            </a:r>
            <a:endParaRPr lang="sv-SE" sz="2800" dirty="0"/>
          </a:p>
          <a:p>
            <a:pPr lvl="1"/>
            <a:endParaRPr lang="sv-SE" sz="2800" dirty="0"/>
          </a:p>
          <a:p>
            <a:pPr lvl="1"/>
            <a:r>
              <a:rPr lang="sv-SE" sz="2800" dirty="0"/>
              <a:t>Koder till kiosken skickas separat till föräldrarepresentanterna</a:t>
            </a:r>
          </a:p>
        </p:txBody>
      </p:sp>
    </p:spTree>
    <p:extLst>
      <p:ext uri="{BB962C8B-B14F-4D97-AF65-F5344CB8AC3E}">
        <p14:creationId xmlns:p14="http://schemas.microsoft.com/office/powerpoint/2010/main" val="165075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(2/2)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55000" lnSpcReduction="20000"/>
          </a:bodyPr>
          <a:lstStyle/>
          <a:p>
            <a:pPr marL="285750" indent="-285750">
              <a:buFont typeface="Arial" panose="020B0604020202020204" pitchFamily="34" charset="0"/>
              <a:buChar char="•"/>
            </a:pPr>
            <a:r>
              <a:rPr lang="sv-SE" dirty="0">
                <a:sym typeface="Wingdings" pitchFamily="2" charset="2"/>
              </a:rPr>
              <a:t>Viktigt! All kioskförsäljning MÅSTE registreras i </a:t>
            </a:r>
            <a:r>
              <a:rPr lang="sv-SE" dirty="0" err="1">
                <a:sym typeface="Wingdings" pitchFamily="2" charset="2"/>
              </a:rPr>
              <a:t>iZettle-appen</a:t>
            </a:r>
            <a:endParaRPr lang="sv-SE" dirty="0">
              <a:sym typeface="Wingdings" pitchFamily="2" charset="2"/>
            </a:endParaRPr>
          </a:p>
          <a:p>
            <a:pPr marL="285750" indent="-285750"/>
            <a:endParaRPr lang="sv-SE" dirty="0">
              <a:sym typeface="Wingdings" pitchFamily="2" charset="2"/>
            </a:endParaRPr>
          </a:p>
          <a:p>
            <a:pPr marL="285750" indent="-285750"/>
            <a:r>
              <a:rPr lang="sv-SE" dirty="0">
                <a:sym typeface="Wingdings" pitchFamily="2" charset="2"/>
              </a:rPr>
              <a:t>Kioskförsäljningen går alltid till klubben, men undantag för Fotbollensdag, Handbollensdag, Lundaspelen, Fotbollsavslutning och Handbollsavslutning</a:t>
            </a:r>
          </a:p>
          <a:p>
            <a:pPr marL="285750" indent="-285750"/>
            <a:endParaRPr lang="sv-SE" dirty="0">
              <a:sym typeface="Wingdings" pitchFamily="2" charset="2"/>
            </a:endParaRPr>
          </a:p>
          <a:p>
            <a:pPr marL="285750" indent="-285750"/>
            <a:r>
              <a:rPr lang="sv-SE" dirty="0">
                <a:sym typeface="Wingdings" pitchFamily="2" charset="2"/>
              </a:rPr>
              <a:t>Vi är en kontantfri kiosk. Men vi tar emot kontanter från barn/seniorer som ännu inte har </a:t>
            </a:r>
            <a:r>
              <a:rPr lang="sv-SE" dirty="0" err="1">
                <a:sym typeface="Wingdings" pitchFamily="2" charset="2"/>
              </a:rPr>
              <a:t>swish</a:t>
            </a:r>
            <a:r>
              <a:rPr lang="sv-SE" dirty="0">
                <a:sym typeface="Wingdings" pitchFamily="2" charset="2"/>
              </a:rPr>
              <a:t> eller kort</a:t>
            </a:r>
          </a:p>
          <a:p>
            <a:pPr marL="285750" indent="-285750"/>
            <a:endParaRPr lang="sv-SE" dirty="0">
              <a:sym typeface="Wingdings" pitchFamily="2" charset="2"/>
            </a:endParaRPr>
          </a:p>
          <a:p>
            <a:pPr marL="285750" indent="-285750"/>
            <a:r>
              <a:rPr lang="sv-SE" dirty="0">
                <a:sym typeface="Wingdings" pitchFamily="2" charset="2"/>
              </a:rPr>
              <a:t>Både </a:t>
            </a:r>
            <a:r>
              <a:rPr lang="sv-SE" dirty="0" err="1">
                <a:sym typeface="Wingdings" pitchFamily="2" charset="2"/>
              </a:rPr>
              <a:t>Swish</a:t>
            </a:r>
            <a:r>
              <a:rPr lang="sv-SE" dirty="0">
                <a:sym typeface="Wingdings" pitchFamily="2" charset="2"/>
              </a:rPr>
              <a:t> och Kort kostar klubben pengar per transaktion. </a:t>
            </a:r>
            <a:r>
              <a:rPr lang="sv-SE" dirty="0" err="1">
                <a:sym typeface="Wingdings" pitchFamily="2" charset="2"/>
              </a:rPr>
              <a:t>Swish</a:t>
            </a:r>
            <a:r>
              <a:rPr lang="sv-SE" dirty="0">
                <a:sym typeface="Wingdings" pitchFamily="2" charset="2"/>
              </a:rPr>
              <a:t> kostar 1,50 kr per transaktion medans kort kostar 1,8% per transaktion</a:t>
            </a:r>
          </a:p>
          <a:p>
            <a:pPr marL="742950" lvl="1" indent="-285750"/>
            <a:r>
              <a:rPr lang="sv-SE" dirty="0">
                <a:sym typeface="Wingdings" pitchFamily="2" charset="2"/>
              </a:rPr>
              <a:t>Detta betyder att en kaffe som kostar 10kr ger klubben 8,50kr om kunden betalar med </a:t>
            </a:r>
            <a:r>
              <a:rPr lang="sv-SE" dirty="0" err="1">
                <a:sym typeface="Wingdings" pitchFamily="2" charset="2"/>
              </a:rPr>
              <a:t>swish</a:t>
            </a:r>
            <a:r>
              <a:rPr lang="sv-SE" dirty="0">
                <a:sym typeface="Wingdings" pitchFamily="2" charset="2"/>
              </a:rPr>
              <a:t>, medans samma kaffe ger 9,85 kr om kunden betalar med kort</a:t>
            </a:r>
          </a:p>
          <a:p>
            <a:pPr marL="742950" lvl="1" indent="-285750"/>
            <a:r>
              <a:rPr lang="sv-SE" dirty="0">
                <a:sym typeface="Wingdings" pitchFamily="2" charset="2"/>
              </a:rPr>
              <a:t>Med andra ord är det lönsammare för klubben om folk betalar med kort</a:t>
            </a:r>
          </a:p>
          <a:p>
            <a:pPr marL="285750" indent="-285750"/>
            <a:endParaRPr lang="sv-SE" dirty="0">
              <a:sym typeface="Wingdings" pitchFamily="2" charset="2"/>
            </a:endParaRPr>
          </a:p>
          <a:p>
            <a:pPr marL="285750" indent="-285750"/>
            <a:r>
              <a:rPr lang="sv-SE" sz="2800" dirty="0"/>
              <a:t>Tänk att vi följer upp intäkterna från Kiosken genom </a:t>
            </a:r>
            <a:r>
              <a:rPr lang="sv-SE" sz="2800" dirty="0" err="1"/>
              <a:t>iZettle</a:t>
            </a:r>
            <a:r>
              <a:rPr lang="sv-SE" sz="2800" dirty="0"/>
              <a:t> </a:t>
            </a:r>
            <a:r>
              <a:rPr lang="sv-SE" sz="2800" dirty="0" err="1"/>
              <a:t>appen</a:t>
            </a:r>
            <a:r>
              <a:rPr lang="sv-SE" sz="2800" dirty="0"/>
              <a:t>. Vid föregående styrelsemöte tog vi beslut att inte höja medlems- och träningsavgifterna, en faktor i detta är kioskintäkterna</a:t>
            </a:r>
          </a:p>
        </p:txBody>
      </p:sp>
    </p:spTree>
    <p:extLst>
      <p:ext uri="{BB962C8B-B14F-4D97-AF65-F5344CB8AC3E}">
        <p14:creationId xmlns:p14="http://schemas.microsoft.com/office/powerpoint/2010/main" val="16102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Ansvarsområden</a:t>
            </a:r>
          </a:p>
        </p:txBody>
      </p:sp>
      <p:pic>
        <p:nvPicPr>
          <p:cNvPr id="7" name="Bildobjekt 6">
            <a:extLst>
              <a:ext uri="{FF2B5EF4-FFF2-40B4-BE49-F238E27FC236}">
                <a16:creationId xmlns:a16="http://schemas.microsoft.com/office/drawing/2014/main" id="{7CB0EA1E-AE02-D174-59AE-799342541528}"/>
              </a:ext>
            </a:extLst>
          </p:cNvPr>
          <p:cNvPicPr>
            <a:picLocks noChangeAspect="1"/>
          </p:cNvPicPr>
          <p:nvPr/>
        </p:nvPicPr>
        <p:blipFill>
          <a:blip r:embed="rId2"/>
          <a:stretch>
            <a:fillRect/>
          </a:stretch>
        </p:blipFill>
        <p:spPr>
          <a:xfrm>
            <a:off x="838199" y="1795156"/>
            <a:ext cx="10530947" cy="4706232"/>
          </a:xfrm>
          <a:prstGeom prst="rect">
            <a:avLst/>
          </a:prstGeom>
        </p:spPr>
      </p:pic>
    </p:spTree>
    <p:extLst>
      <p:ext uri="{BB962C8B-B14F-4D97-AF65-F5344CB8AC3E}">
        <p14:creationId xmlns:p14="http://schemas.microsoft.com/office/powerpoint/2010/main" val="229142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Städning Klubbstuga - Schema</a:t>
            </a:r>
          </a:p>
        </p:txBody>
      </p:sp>
      <p:graphicFrame>
        <p:nvGraphicFramePr>
          <p:cNvPr id="7" name="Platshållare för innehåll 4">
            <a:extLst>
              <a:ext uri="{FF2B5EF4-FFF2-40B4-BE49-F238E27FC236}">
                <a16:creationId xmlns:a16="http://schemas.microsoft.com/office/drawing/2014/main" id="{69651EDF-C277-23AC-E5A8-AAB44654B1DA}"/>
              </a:ext>
            </a:extLst>
          </p:cNvPr>
          <p:cNvGraphicFramePr>
            <a:graphicFrameLocks noGrp="1"/>
          </p:cNvGraphicFramePr>
          <p:nvPr>
            <p:ph idx="1"/>
          </p:nvPr>
        </p:nvGraphicFramePr>
        <p:xfrm>
          <a:off x="370490" y="1825625"/>
          <a:ext cx="11414234" cy="1112520"/>
        </p:xfrm>
        <a:graphic>
          <a:graphicData uri="http://schemas.openxmlformats.org/drawingml/2006/table">
            <a:tbl>
              <a:tblPr firstRow="1" bandRow="1">
                <a:tableStyleId>{5C22544A-7EE6-4342-B048-85BDC9FD1C3A}</a:tableStyleId>
              </a:tblPr>
              <a:tblGrid>
                <a:gridCol w="878018">
                  <a:extLst>
                    <a:ext uri="{9D8B030D-6E8A-4147-A177-3AD203B41FA5}">
                      <a16:colId xmlns:a16="http://schemas.microsoft.com/office/drawing/2014/main" val="3338551767"/>
                    </a:ext>
                  </a:extLst>
                </a:gridCol>
                <a:gridCol w="878018">
                  <a:extLst>
                    <a:ext uri="{9D8B030D-6E8A-4147-A177-3AD203B41FA5}">
                      <a16:colId xmlns:a16="http://schemas.microsoft.com/office/drawing/2014/main" val="2708885733"/>
                    </a:ext>
                  </a:extLst>
                </a:gridCol>
                <a:gridCol w="878018">
                  <a:extLst>
                    <a:ext uri="{9D8B030D-6E8A-4147-A177-3AD203B41FA5}">
                      <a16:colId xmlns:a16="http://schemas.microsoft.com/office/drawing/2014/main" val="1390562579"/>
                    </a:ext>
                  </a:extLst>
                </a:gridCol>
                <a:gridCol w="878018">
                  <a:extLst>
                    <a:ext uri="{9D8B030D-6E8A-4147-A177-3AD203B41FA5}">
                      <a16:colId xmlns:a16="http://schemas.microsoft.com/office/drawing/2014/main" val="4271127651"/>
                    </a:ext>
                  </a:extLst>
                </a:gridCol>
                <a:gridCol w="878018">
                  <a:extLst>
                    <a:ext uri="{9D8B030D-6E8A-4147-A177-3AD203B41FA5}">
                      <a16:colId xmlns:a16="http://schemas.microsoft.com/office/drawing/2014/main" val="2275555004"/>
                    </a:ext>
                  </a:extLst>
                </a:gridCol>
                <a:gridCol w="878018">
                  <a:extLst>
                    <a:ext uri="{9D8B030D-6E8A-4147-A177-3AD203B41FA5}">
                      <a16:colId xmlns:a16="http://schemas.microsoft.com/office/drawing/2014/main" val="3408854200"/>
                    </a:ext>
                  </a:extLst>
                </a:gridCol>
                <a:gridCol w="878018">
                  <a:extLst>
                    <a:ext uri="{9D8B030D-6E8A-4147-A177-3AD203B41FA5}">
                      <a16:colId xmlns:a16="http://schemas.microsoft.com/office/drawing/2014/main" val="966737592"/>
                    </a:ext>
                  </a:extLst>
                </a:gridCol>
                <a:gridCol w="878018">
                  <a:extLst>
                    <a:ext uri="{9D8B030D-6E8A-4147-A177-3AD203B41FA5}">
                      <a16:colId xmlns:a16="http://schemas.microsoft.com/office/drawing/2014/main" val="2445931751"/>
                    </a:ext>
                  </a:extLst>
                </a:gridCol>
                <a:gridCol w="878018">
                  <a:extLst>
                    <a:ext uri="{9D8B030D-6E8A-4147-A177-3AD203B41FA5}">
                      <a16:colId xmlns:a16="http://schemas.microsoft.com/office/drawing/2014/main" val="3026638476"/>
                    </a:ext>
                  </a:extLst>
                </a:gridCol>
                <a:gridCol w="878018">
                  <a:extLst>
                    <a:ext uri="{9D8B030D-6E8A-4147-A177-3AD203B41FA5}">
                      <a16:colId xmlns:a16="http://schemas.microsoft.com/office/drawing/2014/main" val="98542059"/>
                    </a:ext>
                  </a:extLst>
                </a:gridCol>
                <a:gridCol w="878018">
                  <a:extLst>
                    <a:ext uri="{9D8B030D-6E8A-4147-A177-3AD203B41FA5}">
                      <a16:colId xmlns:a16="http://schemas.microsoft.com/office/drawing/2014/main" val="1997062624"/>
                    </a:ext>
                  </a:extLst>
                </a:gridCol>
                <a:gridCol w="878018">
                  <a:extLst>
                    <a:ext uri="{9D8B030D-6E8A-4147-A177-3AD203B41FA5}">
                      <a16:colId xmlns:a16="http://schemas.microsoft.com/office/drawing/2014/main" val="3773001974"/>
                    </a:ext>
                  </a:extLst>
                </a:gridCol>
                <a:gridCol w="878018">
                  <a:extLst>
                    <a:ext uri="{9D8B030D-6E8A-4147-A177-3AD203B41FA5}">
                      <a16:colId xmlns:a16="http://schemas.microsoft.com/office/drawing/2014/main" val="551405683"/>
                    </a:ext>
                  </a:extLst>
                </a:gridCol>
              </a:tblGrid>
              <a:tr h="370840">
                <a:tc>
                  <a:txBody>
                    <a:bodyPr/>
                    <a:lstStyle/>
                    <a:p>
                      <a:endParaRPr lang="sv-SE" dirty="0"/>
                    </a:p>
                  </a:txBody>
                  <a:tcPr/>
                </a:tc>
                <a:tc>
                  <a:txBody>
                    <a:bodyPr/>
                    <a:lstStyle/>
                    <a:p>
                      <a:r>
                        <a:rPr lang="sv-SE" dirty="0"/>
                        <a:t>Jan</a:t>
                      </a:r>
                    </a:p>
                  </a:txBody>
                  <a:tcPr/>
                </a:tc>
                <a:tc>
                  <a:txBody>
                    <a:bodyPr/>
                    <a:lstStyle/>
                    <a:p>
                      <a:r>
                        <a:rPr lang="sv-SE" dirty="0"/>
                        <a:t>Feb</a:t>
                      </a:r>
                    </a:p>
                  </a:txBody>
                  <a:tcPr/>
                </a:tc>
                <a:tc>
                  <a:txBody>
                    <a:bodyPr/>
                    <a:lstStyle/>
                    <a:p>
                      <a:r>
                        <a:rPr lang="sv-SE" dirty="0"/>
                        <a:t>Mar</a:t>
                      </a:r>
                    </a:p>
                  </a:txBody>
                  <a:tcPr/>
                </a:tc>
                <a:tc>
                  <a:txBody>
                    <a:bodyPr/>
                    <a:lstStyle/>
                    <a:p>
                      <a:r>
                        <a:rPr lang="sv-SE" dirty="0"/>
                        <a:t>Apr</a:t>
                      </a:r>
                    </a:p>
                  </a:txBody>
                  <a:tcPr/>
                </a:tc>
                <a:tc>
                  <a:txBody>
                    <a:bodyPr/>
                    <a:lstStyle/>
                    <a:p>
                      <a:r>
                        <a:rPr lang="sv-SE" dirty="0"/>
                        <a:t>Maj</a:t>
                      </a:r>
                    </a:p>
                  </a:txBody>
                  <a:tcPr/>
                </a:tc>
                <a:tc>
                  <a:txBody>
                    <a:bodyPr/>
                    <a:lstStyle/>
                    <a:p>
                      <a:r>
                        <a:rPr lang="sv-SE" dirty="0"/>
                        <a:t>Jun</a:t>
                      </a:r>
                    </a:p>
                  </a:txBody>
                  <a:tcPr/>
                </a:tc>
                <a:tc>
                  <a:txBody>
                    <a:bodyPr/>
                    <a:lstStyle/>
                    <a:p>
                      <a:r>
                        <a:rPr lang="sv-SE" dirty="0"/>
                        <a:t>Jul</a:t>
                      </a:r>
                    </a:p>
                  </a:txBody>
                  <a:tcPr/>
                </a:tc>
                <a:tc>
                  <a:txBody>
                    <a:bodyPr/>
                    <a:lstStyle/>
                    <a:p>
                      <a:r>
                        <a:rPr lang="sv-SE" dirty="0"/>
                        <a:t>Aug</a:t>
                      </a:r>
                    </a:p>
                  </a:txBody>
                  <a:tcPr/>
                </a:tc>
                <a:tc>
                  <a:txBody>
                    <a:bodyPr/>
                    <a:lstStyle/>
                    <a:p>
                      <a:r>
                        <a:rPr lang="sv-SE" dirty="0"/>
                        <a:t>Sep</a:t>
                      </a:r>
                    </a:p>
                  </a:txBody>
                  <a:tcPr/>
                </a:tc>
                <a:tc>
                  <a:txBody>
                    <a:bodyPr/>
                    <a:lstStyle/>
                    <a:p>
                      <a:r>
                        <a:rPr lang="sv-SE" dirty="0"/>
                        <a:t>Okt</a:t>
                      </a:r>
                    </a:p>
                  </a:txBody>
                  <a:tcPr/>
                </a:tc>
                <a:tc>
                  <a:txBody>
                    <a:bodyPr/>
                    <a:lstStyle/>
                    <a:p>
                      <a:r>
                        <a:rPr lang="sv-SE" dirty="0"/>
                        <a:t>Nov</a:t>
                      </a:r>
                    </a:p>
                  </a:txBody>
                  <a:tcPr/>
                </a:tc>
                <a:tc>
                  <a:txBody>
                    <a:bodyPr/>
                    <a:lstStyle/>
                    <a:p>
                      <a:r>
                        <a:rPr lang="sv-SE" dirty="0"/>
                        <a:t>Dec</a:t>
                      </a:r>
                    </a:p>
                  </a:txBody>
                  <a:tcPr/>
                </a:tc>
                <a:extLst>
                  <a:ext uri="{0D108BD9-81ED-4DB2-BD59-A6C34878D82A}">
                    <a16:rowId xmlns:a16="http://schemas.microsoft.com/office/drawing/2014/main" val="2099619038"/>
                  </a:ext>
                </a:extLst>
              </a:tr>
              <a:tr h="370840">
                <a:tc>
                  <a:txBody>
                    <a:bodyPr/>
                    <a:lstStyle/>
                    <a:p>
                      <a:r>
                        <a:rPr lang="sv-SE" sz="1400" dirty="0"/>
                        <a:t>2024</a:t>
                      </a:r>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dirty="0"/>
                    </a:p>
                  </a:txBody>
                  <a:tcPr/>
                </a:tc>
                <a:tc>
                  <a:txBody>
                    <a:bodyPr/>
                    <a:lstStyle/>
                    <a:p>
                      <a:endParaRPr lang="sv-SE" sz="1400"/>
                    </a:p>
                  </a:txBody>
                  <a:tcPr/>
                </a:tc>
                <a:tc>
                  <a:txBody>
                    <a:bodyPr/>
                    <a:lstStyle/>
                    <a:p>
                      <a:endParaRPr lang="sv-SE" sz="1400" dirty="0"/>
                    </a:p>
                  </a:txBody>
                  <a:tcPr/>
                </a:tc>
                <a:tc>
                  <a:txBody>
                    <a:bodyPr/>
                    <a:lstStyle/>
                    <a:p>
                      <a:r>
                        <a:rPr lang="sv-SE" sz="1400" dirty="0"/>
                        <a:t>P11f</a:t>
                      </a:r>
                    </a:p>
                  </a:txBody>
                  <a:tcPr/>
                </a:tc>
                <a:tc>
                  <a:txBody>
                    <a:bodyPr/>
                    <a:lstStyle/>
                    <a:p>
                      <a:r>
                        <a:rPr lang="sv-SE" sz="1400" dirty="0"/>
                        <a:t>P11h</a:t>
                      </a:r>
                    </a:p>
                  </a:txBody>
                  <a:tcPr/>
                </a:tc>
                <a:tc>
                  <a:txBody>
                    <a:bodyPr/>
                    <a:lstStyle/>
                    <a:p>
                      <a:r>
                        <a:rPr lang="sv-SE" sz="1400" dirty="0"/>
                        <a:t>P12f</a:t>
                      </a:r>
                    </a:p>
                  </a:txBody>
                  <a:tcPr/>
                </a:tc>
                <a:tc>
                  <a:txBody>
                    <a:bodyPr/>
                    <a:lstStyle/>
                    <a:p>
                      <a:r>
                        <a:rPr lang="sv-SE" sz="1400" dirty="0"/>
                        <a:t>P12h</a:t>
                      </a:r>
                    </a:p>
                  </a:txBody>
                  <a:tcPr/>
                </a:tc>
                <a:extLst>
                  <a:ext uri="{0D108BD9-81ED-4DB2-BD59-A6C34878D82A}">
                    <a16:rowId xmlns:a16="http://schemas.microsoft.com/office/drawing/2014/main" val="4007277815"/>
                  </a:ext>
                </a:extLst>
              </a:tr>
              <a:tr h="370840">
                <a:tc>
                  <a:txBody>
                    <a:bodyPr/>
                    <a:lstStyle/>
                    <a:p>
                      <a:r>
                        <a:rPr lang="sv-SE" sz="1400" dirty="0"/>
                        <a:t>2025</a:t>
                      </a:r>
                    </a:p>
                  </a:txBody>
                  <a:tcPr/>
                </a:tc>
                <a:tc>
                  <a:txBody>
                    <a:bodyPr/>
                    <a:lstStyle/>
                    <a:p>
                      <a:r>
                        <a:rPr lang="sv-SE" sz="1400" dirty="0"/>
                        <a:t>A-lag</a:t>
                      </a:r>
                    </a:p>
                  </a:txBody>
                  <a:tcPr/>
                </a:tc>
                <a:tc>
                  <a:txBody>
                    <a:bodyPr/>
                    <a:lstStyle/>
                    <a:p>
                      <a:r>
                        <a:rPr lang="sv-SE" sz="1400" dirty="0"/>
                        <a:t>Junior.</a:t>
                      </a:r>
                    </a:p>
                  </a:txBody>
                  <a:tcPr/>
                </a:tc>
                <a:tc>
                  <a:txBody>
                    <a:bodyPr/>
                    <a:lstStyle/>
                    <a:p>
                      <a:r>
                        <a:rPr lang="sv-SE" sz="1400" dirty="0"/>
                        <a:t>P10f</a:t>
                      </a:r>
                    </a:p>
                  </a:txBody>
                  <a:tcPr/>
                </a:tc>
                <a:tc>
                  <a:txBody>
                    <a:bodyPr/>
                    <a:lstStyle/>
                    <a:p>
                      <a:r>
                        <a:rPr lang="sv-SE" sz="1400" dirty="0"/>
                        <a:t>F10/11f</a:t>
                      </a:r>
                    </a:p>
                  </a:txBody>
                  <a:tcPr/>
                </a:tc>
                <a:tc>
                  <a:txBody>
                    <a:bodyPr/>
                    <a:lstStyle/>
                    <a:p>
                      <a:r>
                        <a:rPr lang="sv-SE" sz="1400" dirty="0"/>
                        <a:t>F10h</a:t>
                      </a:r>
                    </a:p>
                  </a:txBody>
                  <a:tcPr/>
                </a:tc>
                <a:tc>
                  <a:txBody>
                    <a:bodyPr/>
                    <a:lstStyle/>
                    <a:p>
                      <a:r>
                        <a:rPr lang="sv-SE" sz="1400" dirty="0"/>
                        <a:t>P11f</a:t>
                      </a:r>
                    </a:p>
                  </a:txBody>
                  <a:tcPr/>
                </a:tc>
                <a:tc>
                  <a:txBody>
                    <a:bodyPr/>
                    <a:lstStyle/>
                    <a:p>
                      <a:r>
                        <a:rPr lang="sv-SE" sz="1400" dirty="0"/>
                        <a:t>P11h</a:t>
                      </a:r>
                    </a:p>
                  </a:txBody>
                  <a:tcPr/>
                </a:tc>
                <a:tc>
                  <a:txBody>
                    <a:bodyPr/>
                    <a:lstStyle/>
                    <a:p>
                      <a:r>
                        <a:rPr lang="sv-SE" sz="1400" dirty="0"/>
                        <a:t>P12f</a:t>
                      </a:r>
                    </a:p>
                  </a:txBody>
                  <a:tcPr/>
                </a:tc>
                <a:tc>
                  <a:txBody>
                    <a:bodyPr/>
                    <a:lstStyle/>
                    <a:p>
                      <a:r>
                        <a:rPr lang="sv-SE" sz="1400" dirty="0"/>
                        <a:t>P12h</a:t>
                      </a:r>
                    </a:p>
                  </a:txBody>
                  <a:tcPr/>
                </a:tc>
                <a:tc>
                  <a:txBody>
                    <a:bodyPr/>
                    <a:lstStyle/>
                    <a:p>
                      <a:r>
                        <a:rPr lang="sv-SE" sz="1400" dirty="0"/>
                        <a:t>F12f</a:t>
                      </a:r>
                    </a:p>
                  </a:txBody>
                  <a:tcPr/>
                </a:tc>
                <a:tc>
                  <a:txBody>
                    <a:bodyPr/>
                    <a:lstStyle/>
                    <a:p>
                      <a:r>
                        <a:rPr lang="sv-SE" sz="1400" dirty="0"/>
                        <a:t>F12h</a:t>
                      </a:r>
                    </a:p>
                  </a:txBody>
                  <a:tcPr/>
                </a:tc>
                <a:tc>
                  <a:txBody>
                    <a:bodyPr/>
                    <a:lstStyle/>
                    <a:p>
                      <a:r>
                        <a:rPr lang="sv-SE" sz="1400" dirty="0"/>
                        <a:t>P13f</a:t>
                      </a:r>
                    </a:p>
                  </a:txBody>
                  <a:tcPr/>
                </a:tc>
                <a:extLst>
                  <a:ext uri="{0D108BD9-81ED-4DB2-BD59-A6C34878D82A}">
                    <a16:rowId xmlns:a16="http://schemas.microsoft.com/office/drawing/2014/main" val="3795849569"/>
                  </a:ext>
                </a:extLst>
              </a:tr>
            </a:tbl>
          </a:graphicData>
        </a:graphic>
      </p:graphicFrame>
    </p:spTree>
    <p:extLst>
      <p:ext uri="{BB962C8B-B14F-4D97-AF65-F5344CB8AC3E}">
        <p14:creationId xmlns:p14="http://schemas.microsoft.com/office/powerpoint/2010/main" val="3168530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Lagintäkter</a:t>
            </a:r>
          </a:p>
        </p:txBody>
      </p:sp>
      <p:graphicFrame>
        <p:nvGraphicFramePr>
          <p:cNvPr id="5" name="Tabell 4">
            <a:extLst>
              <a:ext uri="{FF2B5EF4-FFF2-40B4-BE49-F238E27FC236}">
                <a16:creationId xmlns:a16="http://schemas.microsoft.com/office/drawing/2014/main" id="{32707CF8-8B50-1769-42BD-ED8A6621140E}"/>
              </a:ext>
            </a:extLst>
          </p:cNvPr>
          <p:cNvGraphicFramePr>
            <a:graphicFrameLocks noGrp="1"/>
          </p:cNvGraphicFramePr>
          <p:nvPr/>
        </p:nvGraphicFramePr>
        <p:xfrm>
          <a:off x="430693" y="1891970"/>
          <a:ext cx="11330610" cy="3352800"/>
        </p:xfrm>
        <a:graphic>
          <a:graphicData uri="http://schemas.openxmlformats.org/drawingml/2006/table">
            <a:tbl>
              <a:tblPr/>
              <a:tblGrid>
                <a:gridCol w="5504906">
                  <a:extLst>
                    <a:ext uri="{9D8B030D-6E8A-4147-A177-3AD203B41FA5}">
                      <a16:colId xmlns:a16="http://schemas.microsoft.com/office/drawing/2014/main" val="2665794585"/>
                    </a:ext>
                  </a:extLst>
                </a:gridCol>
                <a:gridCol w="1710903">
                  <a:extLst>
                    <a:ext uri="{9D8B030D-6E8A-4147-A177-3AD203B41FA5}">
                      <a16:colId xmlns:a16="http://schemas.microsoft.com/office/drawing/2014/main" val="1966755723"/>
                    </a:ext>
                  </a:extLst>
                </a:gridCol>
                <a:gridCol w="1838739">
                  <a:extLst>
                    <a:ext uri="{9D8B030D-6E8A-4147-A177-3AD203B41FA5}">
                      <a16:colId xmlns:a16="http://schemas.microsoft.com/office/drawing/2014/main" val="154661820"/>
                    </a:ext>
                  </a:extLst>
                </a:gridCol>
                <a:gridCol w="2276062">
                  <a:extLst>
                    <a:ext uri="{9D8B030D-6E8A-4147-A177-3AD203B41FA5}">
                      <a16:colId xmlns:a16="http://schemas.microsoft.com/office/drawing/2014/main" val="2103993223"/>
                    </a:ext>
                  </a:extLst>
                </a:gridCol>
              </a:tblGrid>
              <a:tr h="226270">
                <a:tc>
                  <a:txBody>
                    <a:bodyPr/>
                    <a:lstStyle/>
                    <a:p>
                      <a:pPr algn="l" fontAlgn="b"/>
                      <a:r>
                        <a:rPr lang="sv-SE" sz="1400" b="1" i="0" u="none" strike="noStrike" dirty="0">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Kostnad för Klubben</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Utökade intäkter</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Lag (2024)</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125769930"/>
                  </a:ext>
                </a:extLst>
              </a:tr>
              <a:tr h="226270">
                <a:tc>
                  <a:txBody>
                    <a:bodyPr/>
                    <a:lstStyle/>
                    <a:p>
                      <a:pPr algn="l" fontAlgn="b"/>
                      <a:r>
                        <a:rPr lang="sv-SE" sz="1600" b="1" i="0" u="none" strike="noStrike" dirty="0">
                          <a:solidFill>
                            <a:srgbClr val="FFFFFF"/>
                          </a:solidFill>
                          <a:effectLst/>
                          <a:latin typeface="Arial" panose="020B0604020202020204" pitchFamily="34" charset="0"/>
                        </a:rPr>
                        <a:t>Årlig klubbstöd till varje lag (</a:t>
                      </a:r>
                      <a:r>
                        <a:rPr lang="sv-SE" sz="1600" b="1" i="0" u="none" strike="noStrike" dirty="0" err="1">
                          <a:solidFill>
                            <a:srgbClr val="FFFFFF"/>
                          </a:solidFill>
                          <a:effectLst/>
                          <a:latin typeface="Arial" panose="020B0604020202020204" pitchFamily="34" charset="0"/>
                        </a:rPr>
                        <a:t>incl</a:t>
                      </a:r>
                      <a:r>
                        <a:rPr lang="sv-SE" sz="1600" b="1" i="0" u="none" strike="noStrike" dirty="0">
                          <a:solidFill>
                            <a:srgbClr val="FFFFFF"/>
                          </a:solidFill>
                          <a:effectLst/>
                          <a:latin typeface="Arial" panose="020B0604020202020204" pitchFamily="34" charset="0"/>
                        </a:rPr>
                        <a:t> Cup)</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110 000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Alla</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58392875"/>
                  </a:ext>
                </a:extLst>
              </a:tr>
              <a:tr h="226270">
                <a:tc>
                  <a:txBody>
                    <a:bodyPr/>
                    <a:lstStyle/>
                    <a:p>
                      <a:pPr algn="l" fontAlgn="b"/>
                      <a:r>
                        <a:rPr lang="sv-SE" sz="1600" b="1" i="0" u="none" strike="noStrike" dirty="0">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F12/13f, F14/15h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60615536"/>
                  </a:ext>
                </a:extLst>
              </a:tr>
              <a:tr h="226270">
                <a:tc>
                  <a:txBody>
                    <a:bodyPr/>
                    <a:lstStyle/>
                    <a:p>
                      <a:pPr algn="l" fontAlgn="b"/>
                      <a:r>
                        <a:rPr lang="sv-SE" sz="1600" b="1" i="0" u="none" strike="noStrike" dirty="0">
                          <a:solidFill>
                            <a:srgbClr val="FFFFFF"/>
                          </a:solidFill>
                          <a:effectLst/>
                          <a:latin typeface="Arial" panose="020B060402020202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59519659"/>
                  </a:ext>
                </a:extLst>
              </a:tr>
              <a:tr h="226270">
                <a:tc>
                  <a:txBody>
                    <a:bodyPr/>
                    <a:lstStyle/>
                    <a:p>
                      <a:pPr algn="l" fontAlgn="b"/>
                      <a:r>
                        <a:rPr lang="sv-SE" sz="1600" b="1" i="0" u="none" strike="noStrike" dirty="0">
                          <a:solidFill>
                            <a:srgbClr val="FFFFFF"/>
                          </a:solidFill>
                          <a:effectLst/>
                          <a:latin typeface="Arial" panose="020B0604020202020204" pitchFamily="34" charset="0"/>
                        </a:rPr>
                        <a:t>Junior Kiosk*</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2000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P16f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792197142"/>
                  </a:ext>
                </a:extLst>
              </a:tr>
              <a:tr h="226270">
                <a:tc>
                  <a:txBody>
                    <a:bodyPr/>
                    <a:lstStyle/>
                    <a:p>
                      <a:pPr algn="l" fontAlgn="b"/>
                      <a:r>
                        <a:rPr lang="sv-SE" sz="1600" b="1" i="0" u="none" strike="noStrike" dirty="0">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642044823"/>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F12/13h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372625587"/>
                  </a:ext>
                </a:extLst>
              </a:tr>
              <a:tr h="226270">
                <a:tc>
                  <a:txBody>
                    <a:bodyPr/>
                    <a:lstStyle/>
                    <a:p>
                      <a:pPr algn="l" fontAlgn="b"/>
                      <a:r>
                        <a:rPr lang="sv-SE" sz="1600" b="1" i="0" u="none" strike="noStrike" dirty="0">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42397676"/>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178021828"/>
                  </a:ext>
                </a:extLst>
              </a:tr>
              <a:tr h="226270">
                <a:tc>
                  <a:txBody>
                    <a:bodyPr/>
                    <a:lstStyle/>
                    <a:p>
                      <a:pPr algn="l" fontAlgn="b"/>
                      <a:r>
                        <a:rPr lang="sv-SE" sz="2000" b="1" i="0" u="none" strike="noStrike">
                          <a:solidFill>
                            <a:srgbClr val="FFFFFF"/>
                          </a:solidFill>
                          <a:effectLst/>
                          <a:latin typeface="Arial" panose="020B0604020202020204" pitchFamily="34" charset="0"/>
                        </a:rPr>
                        <a:t>Summa</a:t>
                      </a:r>
                    </a:p>
                  </a:txBody>
                  <a:tcPr marL="0" marR="0" marT="0"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122 000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68 000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endParaRPr lang="sv-SE" sz="20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1032558499"/>
                  </a:ext>
                </a:extLst>
              </a:tr>
            </a:tbl>
          </a:graphicData>
        </a:graphic>
      </p:graphicFrame>
    </p:spTree>
    <p:extLst>
      <p:ext uri="{BB962C8B-B14F-4D97-AF65-F5344CB8AC3E}">
        <p14:creationId xmlns:p14="http://schemas.microsoft.com/office/powerpoint/2010/main" val="2516234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92AFF4D-6E13-1BF9-8714-023247F1EE38}"/>
              </a:ext>
            </a:extLst>
          </p:cNvPr>
          <p:cNvSpPr>
            <a:spLocks noGrp="1"/>
          </p:cNvSpPr>
          <p:nvPr>
            <p:ph type="title"/>
          </p:nvPr>
        </p:nvSpPr>
        <p:spPr>
          <a:xfrm>
            <a:off x="1371599" y="294538"/>
            <a:ext cx="9895951" cy="1033669"/>
          </a:xfrm>
        </p:spPr>
        <p:txBody>
          <a:bodyPr>
            <a:normAutofit/>
          </a:bodyPr>
          <a:lstStyle/>
          <a:p>
            <a:r>
              <a:rPr lang="sv-SE" sz="4000" dirty="0">
                <a:solidFill>
                  <a:srgbClr val="FFFFFF"/>
                </a:solidFill>
              </a:rPr>
              <a:t>Dokument som är bra att ha!</a:t>
            </a:r>
          </a:p>
        </p:txBody>
      </p:sp>
      <p:sp>
        <p:nvSpPr>
          <p:cNvPr id="5" name="Platshållare för innehåll 2">
            <a:extLst>
              <a:ext uri="{FF2B5EF4-FFF2-40B4-BE49-F238E27FC236}">
                <a16:creationId xmlns:a16="http://schemas.microsoft.com/office/drawing/2014/main" id="{7E55A84B-859F-7D85-9D38-948EECFC82EE}"/>
              </a:ext>
            </a:extLst>
          </p:cNvPr>
          <p:cNvSpPr>
            <a:spLocks noGrp="1"/>
          </p:cNvSpPr>
          <p:nvPr>
            <p:ph idx="1"/>
          </p:nvPr>
        </p:nvSpPr>
        <p:spPr>
          <a:xfrm>
            <a:off x="838200" y="1825625"/>
            <a:ext cx="4152774" cy="4303464"/>
          </a:xfrm>
        </p:spPr>
        <p:txBody>
          <a:bodyPr>
            <a:normAutofit/>
          </a:bodyPr>
          <a:lstStyle/>
          <a:p>
            <a:r>
              <a:rPr lang="sv-SE" sz="2000" dirty="0"/>
              <a:t>Föräldrasektionens alla dokument hittar du här: </a:t>
            </a:r>
            <a:r>
              <a:rPr lang="sv-SE" sz="2000" dirty="0">
                <a:hlinkClick r:id="rId2"/>
              </a:rPr>
              <a:t>https://www.laget.se/DalbyGIF-Foraldrasektionen/Document</a:t>
            </a:r>
            <a:endParaRPr lang="sv-SE" sz="2000" dirty="0"/>
          </a:p>
          <a:p>
            <a:pPr marL="0" indent="0">
              <a:buNone/>
            </a:pPr>
            <a:endParaRPr lang="sv-SE" sz="2000" dirty="0"/>
          </a:p>
          <a:p>
            <a:r>
              <a:rPr lang="sv-SE" sz="2000" dirty="0"/>
              <a:t>Här hittar du:</a:t>
            </a:r>
          </a:p>
          <a:p>
            <a:pPr lvl="1"/>
            <a:r>
              <a:rPr lang="sv-SE" sz="2000" dirty="0"/>
              <a:t>Alla Presentationer och mötesprotokoll</a:t>
            </a:r>
          </a:p>
          <a:p>
            <a:pPr lvl="1"/>
            <a:r>
              <a:rPr lang="sv-SE" sz="2000" dirty="0"/>
              <a:t>Årliga Verksamhetsberättelse</a:t>
            </a:r>
          </a:p>
          <a:p>
            <a:pPr lvl="1"/>
            <a:r>
              <a:rPr lang="sv-SE" sz="2000" dirty="0"/>
              <a:t>Lathundar</a:t>
            </a:r>
          </a:p>
          <a:p>
            <a:pPr lvl="1"/>
            <a:r>
              <a:rPr lang="sv-SE" sz="2000" dirty="0"/>
              <a:t>Föräldrarepresentanter</a:t>
            </a:r>
          </a:p>
          <a:p>
            <a:pPr lvl="1"/>
            <a:r>
              <a:rPr lang="sv-SE" sz="2000" dirty="0"/>
              <a:t>Prislistor</a:t>
            </a:r>
          </a:p>
          <a:p>
            <a:pPr lvl="1"/>
            <a:r>
              <a:rPr lang="sv-SE" sz="2000" dirty="0"/>
              <a:t>Ansvarsområden</a:t>
            </a:r>
          </a:p>
        </p:txBody>
      </p:sp>
      <p:pic>
        <p:nvPicPr>
          <p:cNvPr id="6" name="Bildobjekt 5">
            <a:extLst>
              <a:ext uri="{FF2B5EF4-FFF2-40B4-BE49-F238E27FC236}">
                <a16:creationId xmlns:a16="http://schemas.microsoft.com/office/drawing/2014/main" id="{ABBC7F66-09BA-C031-E30F-A1BD6ED475BC}"/>
              </a:ext>
            </a:extLst>
          </p:cNvPr>
          <p:cNvPicPr>
            <a:picLocks noChangeAspect="1"/>
          </p:cNvPicPr>
          <p:nvPr/>
        </p:nvPicPr>
        <p:blipFill rotWithShape="1">
          <a:blip r:embed="rId3"/>
          <a:srcRect t="44" r="2" b="2"/>
          <a:stretch/>
        </p:blipFill>
        <p:spPr>
          <a:xfrm>
            <a:off x="5183500" y="1904282"/>
            <a:ext cx="6170299" cy="4224808"/>
          </a:xfrm>
          <a:prstGeom prst="rect">
            <a:avLst/>
          </a:prstGeom>
        </p:spPr>
      </p:pic>
    </p:spTree>
    <p:extLst>
      <p:ext uri="{BB962C8B-B14F-4D97-AF65-F5344CB8AC3E}">
        <p14:creationId xmlns:p14="http://schemas.microsoft.com/office/powerpoint/2010/main" val="34038526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TotalTime>
  <Words>477</Words>
  <Application>Microsoft Macintosh PowerPoint</Application>
  <PresentationFormat>Bredbild</PresentationFormat>
  <Paragraphs>113</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Calibri</vt:lpstr>
      <vt:lpstr>Calibri Light</vt:lpstr>
      <vt:lpstr>Wingdings</vt:lpstr>
      <vt:lpstr>Office-tema</vt:lpstr>
      <vt:lpstr>Föräldrarepresentater</vt:lpstr>
      <vt:lpstr>Vad gör föräldrasektionen?</vt:lpstr>
      <vt:lpstr>Vad gör en föräldrarepresentant?</vt:lpstr>
      <vt:lpstr>Kioskverksamhet Dalby GIF (1/2)</vt:lpstr>
      <vt:lpstr>Kioskverksamhet Dalby GIF (2/2)</vt:lpstr>
      <vt:lpstr>Ansvarsområden</vt:lpstr>
      <vt:lpstr>Städning Klubbstuga - Schema</vt:lpstr>
      <vt:lpstr>Lagintäkter</vt:lpstr>
      <vt:lpstr>Dokument som är bra att 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66</cp:revision>
  <dcterms:created xsi:type="dcterms:W3CDTF">2019-03-10T15:20:49Z</dcterms:created>
  <dcterms:modified xsi:type="dcterms:W3CDTF">2024-09-22T08:36:55Z</dcterms:modified>
</cp:coreProperties>
</file>