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8" r:id="rId3"/>
    <p:sldId id="269" r:id="rId4"/>
    <p:sldId id="283" r:id="rId5"/>
    <p:sldId id="284" r:id="rId6"/>
    <p:sldId id="277" r:id="rId7"/>
    <p:sldId id="276" r:id="rId8"/>
    <p:sldId id="285" r:id="rId9"/>
    <p:sldId id="278"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136" d="100"/>
          <a:sy n="136"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2023-04-23</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2023-04-23</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aget.se/DalbyGIF-Foraldrasektionen/Document/Download/1320265/10421004" TargetMode="External"/><Relationship Id="rId2" Type="http://schemas.openxmlformats.org/officeDocument/2006/relationships/hyperlink" Target="https://www.laget.se/DalbyGIF-Foraldrasektionen/Document/Download/1320265/9609131" TargetMode="External"/><Relationship Id="rId1" Type="http://schemas.openxmlformats.org/officeDocument/2006/relationships/slideLayout" Target="../slideLayouts/slideLayout2.xml"/><Relationship Id="rId4" Type="http://schemas.openxmlformats.org/officeDocument/2006/relationships/hyperlink" Target="https://www.laget.se/DalbyGIF-Foraldrasektionen/Document/Download/1320265/959284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aget.se/DalbyGIF-Foraldrasektionen/Docu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C6F05F11-44A6-24A2-FC84-AA54F4904441}"/>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err="1">
                <a:solidFill>
                  <a:srgbClr val="FFFFFF"/>
                </a:solidFill>
                <a:latin typeface="+mj-lt"/>
                <a:ea typeface="+mj-ea"/>
                <a:cs typeface="+mj-cs"/>
              </a:rPr>
              <a:t>Föräldrarepresentater</a:t>
            </a:r>
            <a:endParaRPr lang="en-US" sz="4800" kern="1200" dirty="0">
              <a:solidFill>
                <a:srgbClr val="FFFFFF"/>
              </a:solidFill>
              <a:latin typeface="+mj-lt"/>
              <a:ea typeface="+mj-ea"/>
              <a:cs typeface="+mj-cs"/>
            </a:endParaRP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12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50ADCE6-C9F6-409E-B8E3-2A869B98900B}"/>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föräldrasektionen?</a:t>
            </a:r>
          </a:p>
        </p:txBody>
      </p:sp>
      <p:sp>
        <p:nvSpPr>
          <p:cNvPr id="3" name="Platshållare för innehåll 2">
            <a:extLst>
              <a:ext uri="{FF2B5EF4-FFF2-40B4-BE49-F238E27FC236}">
                <a16:creationId xmlns:a16="http://schemas.microsoft.com/office/drawing/2014/main" id="{32F00FA6-89E4-43F6-BE41-3955C139B548}"/>
              </a:ext>
            </a:extLst>
          </p:cNvPr>
          <p:cNvSpPr>
            <a:spLocks noGrp="1"/>
          </p:cNvSpPr>
          <p:nvPr>
            <p:ph idx="1"/>
          </p:nvPr>
        </p:nvSpPr>
        <p:spPr>
          <a:xfrm>
            <a:off x="1371599" y="2318197"/>
            <a:ext cx="9724031" cy="3683358"/>
          </a:xfrm>
        </p:spPr>
        <p:txBody>
          <a:bodyPr anchor="ctr">
            <a:normAutofit/>
          </a:bodyPr>
          <a:lstStyle/>
          <a:p>
            <a:r>
              <a:rPr lang="sv-SE" sz="2000" dirty="0"/>
              <a:t>Föräldrasektionen effektiviserar och organiserar aktiviteter såsom Handbolls- Fotbollensdag och Handbolls- Fotbollsavslutning, se sida 6 </a:t>
            </a:r>
          </a:p>
          <a:p>
            <a:endParaRPr lang="sv-SE" sz="2000" dirty="0"/>
          </a:p>
          <a:p>
            <a:r>
              <a:rPr lang="sv-SE" sz="2000" dirty="0"/>
              <a:t>Effektivisering/Förbättringar såsom: Betalningsrutiner i Kiosken, </a:t>
            </a:r>
            <a:r>
              <a:rPr lang="sv-SE" sz="2000" dirty="0" err="1"/>
              <a:t>Swish</a:t>
            </a:r>
            <a:r>
              <a:rPr lang="sv-SE" sz="2000" dirty="0"/>
              <a:t> och kortbetalning via </a:t>
            </a:r>
            <a:r>
              <a:rPr lang="sv-SE" sz="2000" dirty="0" err="1"/>
              <a:t>iZettle</a:t>
            </a:r>
            <a:r>
              <a:rPr lang="sv-SE" sz="2000" dirty="0"/>
              <a:t>, Digitala lås (Klubbstuga &amp; Kiosk),  </a:t>
            </a:r>
            <a:r>
              <a:rPr lang="sv-SE" sz="2000" dirty="0" err="1"/>
              <a:t>etc</a:t>
            </a:r>
            <a:endParaRPr lang="sv-SE" sz="2000" dirty="0"/>
          </a:p>
        </p:txBody>
      </p:sp>
    </p:spTree>
    <p:extLst>
      <p:ext uri="{BB962C8B-B14F-4D97-AF65-F5344CB8AC3E}">
        <p14:creationId xmlns:p14="http://schemas.microsoft.com/office/powerpoint/2010/main" val="294995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en föräldrarepresentant?</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a:bodyPr>
          <a:lstStyle/>
          <a:p>
            <a:r>
              <a:rPr lang="sv-SE" sz="2000" dirty="0"/>
              <a:t>Kommer på föräldrasektionsmötena och bidrar med förbättringar</a:t>
            </a:r>
          </a:p>
          <a:p>
            <a:endParaRPr lang="sv-SE" sz="2000" dirty="0"/>
          </a:p>
          <a:p>
            <a:r>
              <a:rPr lang="sv-SE" sz="2000" dirty="0"/>
              <a:t>Sprider relevant information från Föräldrasektionen till sitt lag</a:t>
            </a:r>
          </a:p>
          <a:p>
            <a:endParaRPr lang="sv-SE" sz="2000" dirty="0"/>
          </a:p>
          <a:p>
            <a:r>
              <a:rPr lang="sv-SE" sz="2000" dirty="0"/>
              <a:t>Ansvarar för att lagets aktiviteter blir gjorda med hjälp av laget, se sida 5</a:t>
            </a:r>
          </a:p>
          <a:p>
            <a:endParaRPr lang="sv-SE" sz="2000" dirty="0"/>
          </a:p>
          <a:p>
            <a:r>
              <a:rPr lang="sv-SE" sz="2000" dirty="0"/>
              <a:t>Se till att planera kioskverksamheten vid egna matcher</a:t>
            </a:r>
          </a:p>
        </p:txBody>
      </p:sp>
    </p:spTree>
    <p:extLst>
      <p:ext uri="{BB962C8B-B14F-4D97-AF65-F5344CB8AC3E}">
        <p14:creationId xmlns:p14="http://schemas.microsoft.com/office/powerpoint/2010/main" val="18654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(1/2)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92500" lnSpcReduction="10000"/>
          </a:bodyPr>
          <a:lstStyle/>
          <a:p>
            <a:pPr lvl="1"/>
            <a:r>
              <a:rPr lang="sv-SE" sz="2800" dirty="0"/>
              <a:t>Kiosken ska vara öppen när ni spelar match på Dalby IP, det är upp varje lag att fixa detta. Kom också ihåg att när ert lag spelar på Dalby IP så ska ni även tillsätta en förälder som ”matchvärd”. Kort och gott: Matchvärden hälsar domare och gästlaget välkomna på planen och stöttar domaren ifall det blir stökigt</a:t>
            </a:r>
          </a:p>
          <a:p>
            <a:pPr lvl="1"/>
            <a:endParaRPr lang="sv-SE" sz="2800" dirty="0"/>
          </a:p>
          <a:p>
            <a:pPr lvl="1"/>
            <a:r>
              <a:rPr lang="sv-SE" sz="2800" dirty="0"/>
              <a:t>Se över lathundarna för Serveringsrutiner för </a:t>
            </a:r>
            <a:r>
              <a:rPr lang="sv-SE" sz="2800" dirty="0">
                <a:hlinkClick r:id="rId2"/>
              </a:rPr>
              <a:t>Fotboll</a:t>
            </a:r>
            <a:r>
              <a:rPr lang="sv-SE" sz="2800" dirty="0"/>
              <a:t> &amp; </a:t>
            </a:r>
            <a:r>
              <a:rPr lang="sv-SE" sz="2800" dirty="0">
                <a:hlinkClick r:id="rId3"/>
              </a:rPr>
              <a:t>Handboll</a:t>
            </a:r>
            <a:r>
              <a:rPr lang="sv-SE" sz="2800" dirty="0"/>
              <a:t> och även för </a:t>
            </a:r>
            <a:r>
              <a:rPr lang="sv-SE" sz="2800" dirty="0">
                <a:hlinkClick r:id="rId4"/>
              </a:rPr>
              <a:t>Betalning i Kiosken</a:t>
            </a:r>
            <a:endParaRPr lang="sv-SE" sz="2800" dirty="0"/>
          </a:p>
          <a:p>
            <a:pPr lvl="1"/>
            <a:endParaRPr lang="sv-SE" sz="2800" dirty="0"/>
          </a:p>
          <a:p>
            <a:pPr lvl="1"/>
            <a:r>
              <a:rPr lang="sv-SE" sz="2800" dirty="0"/>
              <a:t>Koder till kiosken skickas separat till föräldrarepresentanterna</a:t>
            </a:r>
          </a:p>
        </p:txBody>
      </p:sp>
    </p:spTree>
    <p:extLst>
      <p:ext uri="{BB962C8B-B14F-4D97-AF65-F5344CB8AC3E}">
        <p14:creationId xmlns:p14="http://schemas.microsoft.com/office/powerpoint/2010/main" val="165075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(2/2)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55000" lnSpcReduction="20000"/>
          </a:bodyPr>
          <a:lstStyle/>
          <a:p>
            <a:pPr marL="285750" indent="-285750">
              <a:buFont typeface="Arial" panose="020B0604020202020204" pitchFamily="34" charset="0"/>
              <a:buChar char="•"/>
            </a:pPr>
            <a:r>
              <a:rPr lang="sv-SE" dirty="0">
                <a:sym typeface="Wingdings" pitchFamily="2" charset="2"/>
              </a:rPr>
              <a:t>Viktigt! All kioskförsäljning MÅSTE registreras i </a:t>
            </a:r>
            <a:r>
              <a:rPr lang="sv-SE" dirty="0" err="1">
                <a:sym typeface="Wingdings" pitchFamily="2" charset="2"/>
              </a:rPr>
              <a:t>iZettle-appen</a:t>
            </a:r>
            <a:endParaRPr lang="sv-SE" dirty="0">
              <a:sym typeface="Wingdings" pitchFamily="2" charset="2"/>
            </a:endParaRPr>
          </a:p>
          <a:p>
            <a:pPr marL="285750" indent="-285750"/>
            <a:endParaRPr lang="sv-SE" dirty="0">
              <a:sym typeface="Wingdings" pitchFamily="2" charset="2"/>
            </a:endParaRPr>
          </a:p>
          <a:p>
            <a:pPr marL="285750" indent="-285750"/>
            <a:r>
              <a:rPr lang="sv-SE" dirty="0">
                <a:sym typeface="Wingdings" pitchFamily="2" charset="2"/>
              </a:rPr>
              <a:t>Kioskförsäljningen går alltid till klubben, men undantag för Fotbollensdag, Handbollensdag, Lundaspelen, Fotbollsavslutning och Handbollsavslutning</a:t>
            </a:r>
          </a:p>
          <a:p>
            <a:pPr marL="285750" indent="-285750"/>
            <a:endParaRPr lang="sv-SE" dirty="0">
              <a:sym typeface="Wingdings" pitchFamily="2" charset="2"/>
            </a:endParaRPr>
          </a:p>
          <a:p>
            <a:pPr marL="285750" indent="-285750"/>
            <a:r>
              <a:rPr lang="sv-SE" dirty="0">
                <a:sym typeface="Wingdings" pitchFamily="2" charset="2"/>
              </a:rPr>
              <a:t>Vi är en kontantfri kiosk. Men vi tar emot kontanter från barn/seniorer som ännu inte har </a:t>
            </a:r>
            <a:r>
              <a:rPr lang="sv-SE" dirty="0" err="1">
                <a:sym typeface="Wingdings" pitchFamily="2" charset="2"/>
              </a:rPr>
              <a:t>swish</a:t>
            </a:r>
            <a:r>
              <a:rPr lang="sv-SE" dirty="0">
                <a:sym typeface="Wingdings" pitchFamily="2" charset="2"/>
              </a:rPr>
              <a:t> eller kort</a:t>
            </a:r>
          </a:p>
          <a:p>
            <a:pPr marL="285750" indent="-285750"/>
            <a:endParaRPr lang="sv-SE" dirty="0">
              <a:sym typeface="Wingdings" pitchFamily="2" charset="2"/>
            </a:endParaRPr>
          </a:p>
          <a:p>
            <a:pPr marL="285750" indent="-285750"/>
            <a:r>
              <a:rPr lang="sv-SE" dirty="0">
                <a:sym typeface="Wingdings" pitchFamily="2" charset="2"/>
              </a:rPr>
              <a:t>Både </a:t>
            </a:r>
            <a:r>
              <a:rPr lang="sv-SE" dirty="0" err="1">
                <a:sym typeface="Wingdings" pitchFamily="2" charset="2"/>
              </a:rPr>
              <a:t>Swish</a:t>
            </a:r>
            <a:r>
              <a:rPr lang="sv-SE" dirty="0">
                <a:sym typeface="Wingdings" pitchFamily="2" charset="2"/>
              </a:rPr>
              <a:t> och Kort kostar klubben pengar per transaktion. </a:t>
            </a:r>
            <a:r>
              <a:rPr lang="sv-SE" dirty="0" err="1">
                <a:sym typeface="Wingdings" pitchFamily="2" charset="2"/>
              </a:rPr>
              <a:t>Swish</a:t>
            </a:r>
            <a:r>
              <a:rPr lang="sv-SE" dirty="0">
                <a:sym typeface="Wingdings" pitchFamily="2" charset="2"/>
              </a:rPr>
              <a:t> kostar 1,50 kr per transaktion medans kort kostar 1,8% per transaktion</a:t>
            </a:r>
          </a:p>
          <a:p>
            <a:pPr marL="742950" lvl="1" indent="-285750"/>
            <a:r>
              <a:rPr lang="sv-SE" dirty="0">
                <a:sym typeface="Wingdings" pitchFamily="2" charset="2"/>
              </a:rPr>
              <a:t>Detta betyder att en kaffe som kostar 10kr ger klubben 8,50kr om kunden betalar med </a:t>
            </a:r>
            <a:r>
              <a:rPr lang="sv-SE" dirty="0" err="1">
                <a:sym typeface="Wingdings" pitchFamily="2" charset="2"/>
              </a:rPr>
              <a:t>swish</a:t>
            </a:r>
            <a:r>
              <a:rPr lang="sv-SE" dirty="0">
                <a:sym typeface="Wingdings" pitchFamily="2" charset="2"/>
              </a:rPr>
              <a:t>, medans samma kaffe ger 9,85 kr om kunden betalar med kort</a:t>
            </a:r>
          </a:p>
          <a:p>
            <a:pPr marL="742950" lvl="1" indent="-285750"/>
            <a:r>
              <a:rPr lang="sv-SE" dirty="0">
                <a:sym typeface="Wingdings" pitchFamily="2" charset="2"/>
              </a:rPr>
              <a:t>Med andra ord är det lönsammare för klubben om folk betalar med kort</a:t>
            </a:r>
          </a:p>
          <a:p>
            <a:pPr marL="285750" indent="-285750"/>
            <a:endParaRPr lang="sv-SE" dirty="0">
              <a:sym typeface="Wingdings" pitchFamily="2" charset="2"/>
            </a:endParaRPr>
          </a:p>
          <a:p>
            <a:pPr marL="285750" indent="-285750"/>
            <a:r>
              <a:rPr lang="sv-SE" sz="2800" dirty="0"/>
              <a:t>Tänk att vi följer upp intäkterna från Kiosken genom </a:t>
            </a:r>
            <a:r>
              <a:rPr lang="sv-SE" sz="2800" dirty="0" err="1"/>
              <a:t>iZettle</a:t>
            </a:r>
            <a:r>
              <a:rPr lang="sv-SE" sz="2800" dirty="0"/>
              <a:t> </a:t>
            </a:r>
            <a:r>
              <a:rPr lang="sv-SE" sz="2800" dirty="0" err="1"/>
              <a:t>appen</a:t>
            </a:r>
            <a:r>
              <a:rPr lang="sv-SE" sz="2800" dirty="0"/>
              <a:t>. Vid föregående styrelsemöte tog vi beslut att inte höja medlems- och träningsavgifterna, en faktor i detta är kioskintäkterna</a:t>
            </a:r>
          </a:p>
        </p:txBody>
      </p:sp>
    </p:spTree>
    <p:extLst>
      <p:ext uri="{BB962C8B-B14F-4D97-AF65-F5344CB8AC3E}">
        <p14:creationId xmlns:p14="http://schemas.microsoft.com/office/powerpoint/2010/main" val="16102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E35BC-EE03-4177-8372-FA7078C0791F}"/>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sz="4000" kern="1200">
                <a:solidFill>
                  <a:schemeClr val="tx1"/>
                </a:solidFill>
                <a:latin typeface="+mj-lt"/>
                <a:ea typeface="+mj-ea"/>
                <a:cs typeface="+mj-cs"/>
              </a:rPr>
              <a:t>Ansvarsområden</a:t>
            </a:r>
          </a:p>
        </p:txBody>
      </p:sp>
      <p:sp>
        <p:nvSpPr>
          <p:cNvPr id="16" name="Platshållare för innehåll 2">
            <a:extLst>
              <a:ext uri="{FF2B5EF4-FFF2-40B4-BE49-F238E27FC236}">
                <a16:creationId xmlns:a16="http://schemas.microsoft.com/office/drawing/2014/main" id="{355BB183-BEDF-5A42-BE22-B914D9A6A842}"/>
              </a:ext>
            </a:extLst>
          </p:cNvPr>
          <p:cNvSpPr txBox="1">
            <a:spLocks/>
          </p:cNvSpPr>
          <p:nvPr/>
        </p:nvSpPr>
        <p:spPr>
          <a:xfrm>
            <a:off x="1333648" y="5808185"/>
            <a:ext cx="10175630" cy="7679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t>*</a:t>
            </a:r>
            <a:r>
              <a:rPr lang="en-US" sz="1600" dirty="0" err="1"/>
              <a:t>Pengar</a:t>
            </a:r>
            <a:r>
              <a:rPr lang="en-US" sz="1600" dirty="0"/>
              <a:t> </a:t>
            </a:r>
            <a:r>
              <a:rPr lang="en-US" sz="1600" dirty="0" err="1"/>
              <a:t>går</a:t>
            </a:r>
            <a:r>
              <a:rPr lang="en-US" sz="1600" dirty="0"/>
              <a:t> </a:t>
            </a:r>
            <a:r>
              <a:rPr lang="en-US" sz="1600" dirty="0" err="1"/>
              <a:t>direkt</a:t>
            </a:r>
            <a:r>
              <a:rPr lang="en-US" sz="1600" dirty="0"/>
              <a:t> till </a:t>
            </a:r>
            <a:r>
              <a:rPr lang="en-US" sz="1600" dirty="0" err="1"/>
              <a:t>lagkassan</a:t>
            </a:r>
            <a:r>
              <a:rPr lang="en-US" sz="1600" dirty="0"/>
              <a:t>, </a:t>
            </a:r>
            <a:r>
              <a:rPr lang="en-US" sz="1600" dirty="0" err="1"/>
              <a:t>ej</a:t>
            </a:r>
            <a:r>
              <a:rPr lang="en-US" sz="1600" dirty="0"/>
              <a:t> till </a:t>
            </a:r>
            <a:r>
              <a:rPr lang="en-US" sz="1600" dirty="0" err="1"/>
              <a:t>klubbkassan</a:t>
            </a:r>
            <a:endParaRPr lang="en-US" sz="1600" dirty="0"/>
          </a:p>
        </p:txBody>
      </p:sp>
      <p:graphicFrame>
        <p:nvGraphicFramePr>
          <p:cNvPr id="7" name="Tabell 6">
            <a:extLst>
              <a:ext uri="{FF2B5EF4-FFF2-40B4-BE49-F238E27FC236}">
                <a16:creationId xmlns:a16="http://schemas.microsoft.com/office/drawing/2014/main" id="{F48EF1AC-D9FC-334B-B83F-C37FDED2B331}"/>
              </a:ext>
            </a:extLst>
          </p:cNvPr>
          <p:cNvGraphicFramePr>
            <a:graphicFrameLocks noGrp="1"/>
          </p:cNvGraphicFramePr>
          <p:nvPr/>
        </p:nvGraphicFramePr>
        <p:xfrm>
          <a:off x="838199" y="1226820"/>
          <a:ext cx="10515599" cy="4404360"/>
        </p:xfrm>
        <a:graphic>
          <a:graphicData uri="http://schemas.openxmlformats.org/drawingml/2006/table">
            <a:tbl>
              <a:tblPr/>
              <a:tblGrid>
                <a:gridCol w="2826562">
                  <a:extLst>
                    <a:ext uri="{9D8B030D-6E8A-4147-A177-3AD203B41FA5}">
                      <a16:colId xmlns:a16="http://schemas.microsoft.com/office/drawing/2014/main" val="419764609"/>
                    </a:ext>
                  </a:extLst>
                </a:gridCol>
                <a:gridCol w="948776">
                  <a:extLst>
                    <a:ext uri="{9D8B030D-6E8A-4147-A177-3AD203B41FA5}">
                      <a16:colId xmlns:a16="http://schemas.microsoft.com/office/drawing/2014/main" val="1946433012"/>
                    </a:ext>
                  </a:extLst>
                </a:gridCol>
                <a:gridCol w="988308">
                  <a:extLst>
                    <a:ext uri="{9D8B030D-6E8A-4147-A177-3AD203B41FA5}">
                      <a16:colId xmlns:a16="http://schemas.microsoft.com/office/drawing/2014/main" val="3642299935"/>
                    </a:ext>
                  </a:extLst>
                </a:gridCol>
                <a:gridCol w="1054195">
                  <a:extLst>
                    <a:ext uri="{9D8B030D-6E8A-4147-A177-3AD203B41FA5}">
                      <a16:colId xmlns:a16="http://schemas.microsoft.com/office/drawing/2014/main" val="2974832255"/>
                    </a:ext>
                  </a:extLst>
                </a:gridCol>
                <a:gridCol w="1054195">
                  <a:extLst>
                    <a:ext uri="{9D8B030D-6E8A-4147-A177-3AD203B41FA5}">
                      <a16:colId xmlns:a16="http://schemas.microsoft.com/office/drawing/2014/main" val="2801531827"/>
                    </a:ext>
                  </a:extLst>
                </a:gridCol>
                <a:gridCol w="1054195">
                  <a:extLst>
                    <a:ext uri="{9D8B030D-6E8A-4147-A177-3AD203B41FA5}">
                      <a16:colId xmlns:a16="http://schemas.microsoft.com/office/drawing/2014/main" val="372443281"/>
                    </a:ext>
                  </a:extLst>
                </a:gridCol>
                <a:gridCol w="2589368">
                  <a:extLst>
                    <a:ext uri="{9D8B030D-6E8A-4147-A177-3AD203B41FA5}">
                      <a16:colId xmlns:a16="http://schemas.microsoft.com/office/drawing/2014/main" val="1697855899"/>
                    </a:ext>
                  </a:extLst>
                </a:gridCol>
              </a:tblGrid>
              <a:tr h="191073">
                <a:tc>
                  <a:txBody>
                    <a:bodyPr/>
                    <a:lstStyle/>
                    <a:p>
                      <a:pPr algn="l" fontAlgn="b"/>
                      <a:r>
                        <a:rPr lang="sv-SE" sz="1200" b="1" i="0" u="none" strike="noStrike">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Datum</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2022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600" b="1" i="0" u="none" strike="noStrike">
                          <a:solidFill>
                            <a:srgbClr val="FFFFFF"/>
                          </a:solidFill>
                          <a:effectLst/>
                          <a:latin typeface="Calibri" panose="020F0502020204030204" pitchFamily="34" charset="0"/>
                        </a:rPr>
                        <a:t>2023</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2024</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2025</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Kommentarer</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79760050"/>
                  </a:ext>
                </a:extLst>
              </a:tr>
              <a:tr h="191073">
                <a:tc>
                  <a:txBody>
                    <a:bodyPr/>
                    <a:lstStyle/>
                    <a:p>
                      <a:pPr algn="l" fontAlgn="b"/>
                      <a:r>
                        <a:rPr lang="sv-SE" sz="1200" b="1" i="0" u="none" strike="noStrike">
                          <a:solidFill>
                            <a:srgbClr val="FFFFFF"/>
                          </a:solidFill>
                          <a:effectLst/>
                          <a:latin typeface="Calibri" panose="020F0502020204030204" pitchFamily="34" charset="0"/>
                        </a:rPr>
                        <a:t>F-Kiosk: Inköp &amp; Rutiner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dirty="0">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Ansvarar att lägga beställningar mot Hemköp (Fotboll)</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258032631"/>
                  </a:ext>
                </a:extLst>
              </a:tr>
              <a:tr h="191073">
                <a:tc>
                  <a:txBody>
                    <a:bodyPr/>
                    <a:lstStyle/>
                    <a:p>
                      <a:pPr algn="l" fontAlgn="b"/>
                      <a:r>
                        <a:rPr lang="sv-SE" sz="1200" b="1" i="0" u="none" strike="noStrike">
                          <a:solidFill>
                            <a:srgbClr val="FFFFFF"/>
                          </a:solidFill>
                          <a:effectLst/>
                          <a:latin typeface="Calibri" panose="020F0502020204030204" pitchFamily="34" charset="0"/>
                        </a:rPr>
                        <a:t>H-Kiosk: Inköp &amp; Rutiner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Ansvarar att lägga beställningar mot Hemköp. (Handboll)</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765778660"/>
                  </a:ext>
                </a:extLst>
              </a:tr>
              <a:tr h="191073">
                <a:tc>
                  <a:txBody>
                    <a:bodyPr/>
                    <a:lstStyle/>
                    <a:p>
                      <a:pPr algn="l" fontAlgn="b"/>
                      <a:r>
                        <a:rPr lang="sv-SE" sz="1200" b="1" i="0" u="none" strike="noStrike">
                          <a:solidFill>
                            <a:srgbClr val="FFFFFF"/>
                          </a:solidFill>
                          <a:effectLst/>
                          <a:latin typeface="Calibri" panose="020F0502020204030204" pitchFamily="34" charset="0"/>
                        </a:rPr>
                        <a:t>Lejonmarknad koordinering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dirty="0">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P17f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927908554"/>
                  </a:ext>
                </a:extLst>
              </a:tr>
              <a:tr h="191073">
                <a:tc>
                  <a:txBody>
                    <a:bodyPr/>
                    <a:lstStyle/>
                    <a:p>
                      <a:pPr algn="l" fontAlgn="b"/>
                      <a:r>
                        <a:rPr lang="sv-SE" sz="1200" b="1" i="0" u="none" strike="noStrike">
                          <a:solidFill>
                            <a:srgbClr val="FFFFFF"/>
                          </a:solidFill>
                          <a:effectLst/>
                          <a:latin typeface="Calibri" panose="020F0502020204030204" pitchFamily="34" charset="0"/>
                        </a:rPr>
                        <a:t>Utdelning av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F08/09f, 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F10/11f, 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F14/15f, P16h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41481837"/>
                  </a:ext>
                </a:extLst>
              </a:tr>
              <a:tr h="191073">
                <a:tc>
                  <a:txBody>
                    <a:bodyPr/>
                    <a:lstStyle/>
                    <a:p>
                      <a:pPr algn="l" fontAlgn="b"/>
                      <a:r>
                        <a:rPr lang="sv-SE" sz="1200" b="1" i="0" u="none" strike="noStrike">
                          <a:solidFill>
                            <a:srgbClr val="FFFFFF"/>
                          </a:solidFill>
                          <a:effectLst/>
                          <a:latin typeface="Calibri" panose="020F0502020204030204" pitchFamily="34" charset="0"/>
                        </a:rPr>
                        <a:t>Julmarknad Planering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Sep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70563172"/>
                  </a:ext>
                </a:extLst>
              </a:tr>
              <a:tr h="448033">
                <a:tc>
                  <a:txBody>
                    <a:bodyPr/>
                    <a:lstStyle/>
                    <a:p>
                      <a:pPr algn="l" fontAlgn="b"/>
                      <a:r>
                        <a:rPr lang="sv-SE" sz="1200" b="1" i="0" u="none" strike="noStrike">
                          <a:solidFill>
                            <a:srgbClr val="FFFFFF"/>
                          </a:solidFill>
                          <a:effectLst/>
                          <a:latin typeface="Calibri" panose="020F0502020204030204" pitchFamily="34" charset="0"/>
                        </a:rPr>
                        <a:t>F-Kiosk: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Mars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Hämtar från Hemköp till F-Kiosken.</a:t>
                      </a:r>
                      <a:br>
                        <a:rPr lang="sv-SE" sz="1050" b="0" i="0" u="none" strike="noStrike">
                          <a:solidFill>
                            <a:srgbClr val="000000"/>
                          </a:solidFill>
                          <a:effectLst/>
                          <a:latin typeface="Calibri" panose="020F0502020204030204" pitchFamily="34" charset="0"/>
                        </a:rPr>
                      </a:br>
                      <a:r>
                        <a:rPr lang="sv-SE" sz="1050" b="0" i="0" u="none" strike="noStrike">
                          <a:solidFill>
                            <a:srgbClr val="000000"/>
                          </a:solidFill>
                          <a:effectLst/>
                          <a:latin typeface="Calibri" panose="020F0502020204030204" pitchFamily="34" charset="0"/>
                        </a:rPr>
                        <a:t>Vid kris ta pengar från kassaskåpet och handla på Hemköp.</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28245415"/>
                  </a:ext>
                </a:extLst>
              </a:tr>
              <a:tr h="191073">
                <a:tc>
                  <a:txBody>
                    <a:bodyPr/>
                    <a:lstStyle/>
                    <a:p>
                      <a:pPr algn="l" fontAlgn="b"/>
                      <a:r>
                        <a:rPr lang="sv-SE" sz="1200" b="1" i="0" u="none" strike="noStrike">
                          <a:solidFill>
                            <a:srgbClr val="FFFFFF"/>
                          </a:solidFill>
                          <a:effectLst/>
                          <a:latin typeface="Calibri" panose="020F050202020403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April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005608777"/>
                  </a:ext>
                </a:extLst>
              </a:tr>
              <a:tr h="191073">
                <a:tc>
                  <a:txBody>
                    <a:bodyPr/>
                    <a:lstStyle/>
                    <a:p>
                      <a:pPr algn="l" fontAlgn="b"/>
                      <a:r>
                        <a:rPr lang="sv-SE" sz="1200" b="1" i="0" u="none" strike="noStrike">
                          <a:solidFill>
                            <a:srgbClr val="FFFFFF"/>
                          </a:solidFill>
                          <a:effectLst/>
                          <a:latin typeface="Calibri" panose="020F0502020204030204" pitchFamily="34" charset="0"/>
                        </a:rPr>
                        <a:t>Fotbollensdag (6:e Juni)*</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6:e Juni</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P12f, F12/13f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85461858"/>
                  </a:ext>
                </a:extLst>
              </a:tr>
              <a:tr h="191073">
                <a:tc>
                  <a:txBody>
                    <a:bodyPr/>
                    <a:lstStyle/>
                    <a:p>
                      <a:pPr algn="l" fontAlgn="b"/>
                      <a:r>
                        <a:rPr lang="sv-SE" sz="1200" b="1" i="0" u="none" strike="noStrike">
                          <a:solidFill>
                            <a:srgbClr val="FFFFFF"/>
                          </a:solidFill>
                          <a:effectLst/>
                          <a:latin typeface="Calibri" panose="020F050202020403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Nov</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P08f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67041569"/>
                  </a:ext>
                </a:extLst>
              </a:tr>
              <a:tr h="303081">
                <a:tc>
                  <a:txBody>
                    <a:bodyPr/>
                    <a:lstStyle/>
                    <a:p>
                      <a:pPr algn="l" fontAlgn="b"/>
                      <a:r>
                        <a:rPr lang="sv-SE" sz="1200" b="1" i="0" u="none" strike="noStrike">
                          <a:solidFill>
                            <a:srgbClr val="FFFFFF"/>
                          </a:solidFill>
                          <a:effectLst/>
                          <a:latin typeface="Calibri" panose="020F0502020204030204" pitchFamily="34" charset="0"/>
                        </a:rPr>
                        <a:t>H-Kiosk: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dirty="0">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Hämtar från Hemköp till H-Kiosken och meddela inköp.</a:t>
                      </a:r>
                      <a:br>
                        <a:rPr lang="sv-SE" sz="1050" b="0" i="0" u="none" strike="noStrike">
                          <a:solidFill>
                            <a:srgbClr val="000000"/>
                          </a:solidFill>
                          <a:effectLst/>
                          <a:latin typeface="Calibri" panose="020F0502020204030204" pitchFamily="34" charset="0"/>
                        </a:rPr>
                      </a:br>
                      <a:r>
                        <a:rPr lang="sv-SE" sz="1050" b="0" i="0" u="none" strike="noStrike">
                          <a:solidFill>
                            <a:srgbClr val="000000"/>
                          </a:solidFill>
                          <a:effectLst/>
                          <a:latin typeface="Calibri" panose="020F0502020204030204" pitchFamily="34" charset="0"/>
                        </a:rPr>
                        <a:t>Vid "kris" kan hämta från F-Kiosken.</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985318400"/>
                  </a:ext>
                </a:extLst>
              </a:tr>
              <a:tr h="191073">
                <a:tc>
                  <a:txBody>
                    <a:bodyPr/>
                    <a:lstStyle/>
                    <a:p>
                      <a:pPr algn="l" fontAlgn="b"/>
                      <a:r>
                        <a:rPr lang="sv-SE" sz="1200" b="1" i="0" u="none" strike="noStrike" dirty="0">
                          <a:solidFill>
                            <a:srgbClr val="FFFFFF"/>
                          </a:solidFill>
                          <a:effectLst/>
                          <a:latin typeface="Calibri" panose="020F0502020204030204" pitchFamily="34" charset="0"/>
                        </a:rPr>
                        <a:t>Handbollensdag (17:e </a:t>
                      </a:r>
                      <a:r>
                        <a:rPr lang="sv-SE" sz="1200" b="1" i="0" u="none" strike="noStrike" dirty="0" err="1">
                          <a:solidFill>
                            <a:srgbClr val="FFFFFF"/>
                          </a:solidFill>
                          <a:effectLst/>
                          <a:latin typeface="Calibri" panose="020F0502020204030204" pitchFamily="34" charset="0"/>
                        </a:rPr>
                        <a:t>Sept</a:t>
                      </a:r>
                      <a:r>
                        <a:rPr lang="sv-SE" sz="1200" b="1" i="0" u="none" strike="noStrike" dirty="0">
                          <a:solidFill>
                            <a:srgbClr val="FFFFFF"/>
                          </a:solidFill>
                          <a:effectLst/>
                          <a:latin typeface="Calibri" panose="020F0502020204030204" pitchFamily="34" charset="0"/>
                        </a:rPr>
                        <a:t>)*</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Sep</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94642206"/>
                  </a:ext>
                </a:extLst>
              </a:tr>
              <a:tr h="191073">
                <a:tc>
                  <a:txBody>
                    <a:bodyPr/>
                    <a:lstStyle/>
                    <a:p>
                      <a:pPr algn="l" fontAlgn="b"/>
                      <a:r>
                        <a:rPr lang="sv-SE" sz="1200" b="1" i="0" u="none" strike="noStrike">
                          <a:solidFill>
                            <a:srgbClr val="FFFFFF"/>
                          </a:solidFill>
                          <a:effectLst/>
                          <a:latin typeface="Calibri" panose="020F050202020403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April</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94160662"/>
                  </a:ext>
                </a:extLst>
              </a:tr>
              <a:tr h="191073">
                <a:tc>
                  <a:txBody>
                    <a:bodyPr/>
                    <a:lstStyle/>
                    <a:p>
                      <a:pPr algn="l" fontAlgn="b"/>
                      <a:r>
                        <a:rPr lang="sv-SE" sz="1200" b="1" i="0" u="none" strike="noStrike">
                          <a:solidFill>
                            <a:srgbClr val="FFFFFF"/>
                          </a:solidFill>
                          <a:effectLst/>
                          <a:latin typeface="Calibri" panose="020F0502020204030204" pitchFamily="34" charset="0"/>
                        </a:rPr>
                        <a:t>Lundaspelen</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P08/09h, xx</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12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12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4C6E7"/>
                    </a:solidFill>
                  </a:tcPr>
                </a:tc>
                <a:extLst>
                  <a:ext uri="{0D108BD9-81ED-4DB2-BD59-A6C34878D82A}">
                    <a16:rowId xmlns:a16="http://schemas.microsoft.com/office/drawing/2014/main" val="3914300516"/>
                  </a:ext>
                </a:extLst>
              </a:tr>
            </a:tbl>
          </a:graphicData>
        </a:graphic>
      </p:graphicFrame>
    </p:spTree>
    <p:extLst>
      <p:ext uri="{BB962C8B-B14F-4D97-AF65-F5344CB8AC3E}">
        <p14:creationId xmlns:p14="http://schemas.microsoft.com/office/powerpoint/2010/main" val="190772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824E9-57B6-8043-B5CC-3FDDD42C5E76}"/>
              </a:ext>
            </a:extLst>
          </p:cNvPr>
          <p:cNvSpPr>
            <a:spLocks noGrp="1"/>
          </p:cNvSpPr>
          <p:nvPr>
            <p:ph type="title"/>
          </p:nvPr>
        </p:nvSpPr>
        <p:spPr/>
        <p:txBody>
          <a:bodyPr/>
          <a:lstStyle/>
          <a:p>
            <a:r>
              <a:rPr lang="sv-SE" dirty="0"/>
              <a:t>Lagintäkter</a:t>
            </a:r>
          </a:p>
        </p:txBody>
      </p:sp>
      <p:graphicFrame>
        <p:nvGraphicFramePr>
          <p:cNvPr id="4" name="Tabell 3">
            <a:extLst>
              <a:ext uri="{FF2B5EF4-FFF2-40B4-BE49-F238E27FC236}">
                <a16:creationId xmlns:a16="http://schemas.microsoft.com/office/drawing/2014/main" id="{505B4FAC-D7BF-B713-2B5D-A0C6CFCCEA85}"/>
              </a:ext>
            </a:extLst>
          </p:cNvPr>
          <p:cNvGraphicFramePr>
            <a:graphicFrameLocks noGrp="1"/>
          </p:cNvGraphicFramePr>
          <p:nvPr/>
        </p:nvGraphicFramePr>
        <p:xfrm>
          <a:off x="417443" y="1568200"/>
          <a:ext cx="11330610" cy="30480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(2023)</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F10/11f, P14/15h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Tree>
    <p:extLst>
      <p:ext uri="{BB962C8B-B14F-4D97-AF65-F5344CB8AC3E}">
        <p14:creationId xmlns:p14="http://schemas.microsoft.com/office/powerpoint/2010/main" val="366666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a:xfrm>
            <a:off x="838200" y="116646"/>
            <a:ext cx="10515600" cy="1325563"/>
          </a:xfrm>
        </p:spPr>
        <p:txBody>
          <a:bodyPr/>
          <a:lstStyle/>
          <a:p>
            <a:r>
              <a:rPr lang="sv-SE" dirty="0"/>
              <a:t>Mötestider 2023 – Söndagar KL 19. (Teams)</a:t>
            </a:r>
          </a:p>
        </p:txBody>
      </p:sp>
      <p:graphicFrame>
        <p:nvGraphicFramePr>
          <p:cNvPr id="3" name="Tabell 2">
            <a:extLst>
              <a:ext uri="{FF2B5EF4-FFF2-40B4-BE49-F238E27FC236}">
                <a16:creationId xmlns:a16="http://schemas.microsoft.com/office/drawing/2014/main" id="{84CAD313-D3F6-4074-A985-835957086642}"/>
              </a:ext>
            </a:extLst>
          </p:cNvPr>
          <p:cNvGraphicFramePr>
            <a:graphicFrameLocks noGrp="1"/>
          </p:cNvGraphicFramePr>
          <p:nvPr/>
        </p:nvGraphicFramePr>
        <p:xfrm>
          <a:off x="655399" y="1174583"/>
          <a:ext cx="10698401" cy="5473328"/>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742484">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600" b="1" kern="1200" dirty="0">
                          <a:solidFill>
                            <a:schemeClr val="lt1"/>
                          </a:solidFill>
                          <a:effectLst/>
                          <a:latin typeface="+mn-lt"/>
                          <a:ea typeface="+mn-ea"/>
                          <a:cs typeface="+mn-cs"/>
                        </a:rPr>
                        <a:t>jan</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Möten under året &amp; Ansvarsområden, vad gör en föräldrarepresentant?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600" b="1" kern="1200" dirty="0">
                          <a:solidFill>
                            <a:schemeClr val="lt1"/>
                          </a:solidFill>
                          <a:effectLst/>
                          <a:latin typeface="+mn-lt"/>
                          <a:ea typeface="+mn-ea"/>
                          <a:cs typeface="+mn-cs"/>
                        </a:rPr>
                        <a:t>feb</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Uppdatera Prislista och Produkter</a:t>
                      </a:r>
                    </a:p>
                  </a:txBody>
                  <a:tcPr marL="44450" marR="44450" marT="0" marB="0" anchor="ctr"/>
                </a:tc>
                <a:extLst>
                  <a:ext uri="{0D108BD9-81ED-4DB2-BD59-A6C34878D82A}">
                    <a16:rowId xmlns:a16="http://schemas.microsoft.com/office/drawing/2014/main" val="3282665918"/>
                  </a:ext>
                </a:extLst>
              </a:tr>
              <a:tr h="394237">
                <a:tc>
                  <a:txBody>
                    <a:bodyPr/>
                    <a:lstStyle/>
                    <a:p>
                      <a:pPr>
                        <a:spcAft>
                          <a:spcPts val="0"/>
                        </a:spcAft>
                      </a:pPr>
                      <a:r>
                        <a:rPr lang="sv-SE" sz="1600" dirty="0">
                          <a:effectLst/>
                        </a:rPr>
                        <a:t>mar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Sammanfattning av Årsmöte, Status Handbollsavslutning</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600" dirty="0">
                          <a:effectLst/>
                        </a:rPr>
                        <a:t>apr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Förbättringsarbete / Renoveringsbehov, </a:t>
                      </a:r>
                      <a:r>
                        <a:rPr lang="sv-SE" sz="1600" kern="1200" dirty="0" err="1">
                          <a:solidFill>
                            <a:schemeClr val="dk1"/>
                          </a:solidFill>
                          <a:effectLst/>
                          <a:latin typeface="+mn-lt"/>
                          <a:ea typeface="+mn-ea"/>
                          <a:cs typeface="+mn-cs"/>
                        </a:rPr>
                        <a:t>etc</a:t>
                      </a:r>
                      <a:r>
                        <a:rPr lang="sv-SE" sz="1600" kern="1200" dirty="0">
                          <a:solidFill>
                            <a:schemeClr val="dk1"/>
                          </a:solidFill>
                          <a:effectLst/>
                          <a:latin typeface="+mn-lt"/>
                          <a:ea typeface="+mn-ea"/>
                          <a:cs typeface="+mn-cs"/>
                        </a:rPr>
                        <a:t>, av band annat Kiosk, Utrustning &amp; Rutiner</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600" dirty="0">
                          <a:effectLst/>
                        </a:rPr>
                        <a:t>maj</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6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Lejonmarknad Status</a:t>
                      </a: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600" b="1" kern="1200" dirty="0">
                          <a:solidFill>
                            <a:schemeClr val="lt1"/>
                          </a:solidFill>
                          <a:effectLst/>
                          <a:latin typeface="+mn-lt"/>
                          <a:ea typeface="+mn-ea"/>
                          <a:cs typeface="+mn-cs"/>
                        </a:rPr>
                        <a:t>jul</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430786562"/>
                  </a:ext>
                </a:extLst>
              </a:tr>
              <a:tr h="394237">
                <a:tc>
                  <a:txBody>
                    <a:bodyPr/>
                    <a:lstStyle/>
                    <a:p>
                      <a:pPr>
                        <a:spcAft>
                          <a:spcPts val="0"/>
                        </a:spcAft>
                      </a:pPr>
                      <a:r>
                        <a:rPr lang="sv-SE" sz="1600" b="1" kern="1200" dirty="0">
                          <a:solidFill>
                            <a:schemeClr val="lt1"/>
                          </a:solidFill>
                          <a:effectLst/>
                          <a:latin typeface="+mn-lt"/>
                          <a:ea typeface="+mn-ea"/>
                          <a:cs typeface="+mn-cs"/>
                        </a:rPr>
                        <a:t>aug</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Status Lagpresentationer, Status Handbollensdag</a:t>
                      </a:r>
                    </a:p>
                  </a:txBody>
                  <a:tcPr marL="44450" marR="44450" marT="0" marB="0" anchor="ctr"/>
                </a:tc>
                <a:extLst>
                  <a:ext uri="{0D108BD9-81ED-4DB2-BD59-A6C34878D82A}">
                    <a16:rowId xmlns:a16="http://schemas.microsoft.com/office/drawing/2014/main" val="711870715"/>
                  </a:ext>
                </a:extLst>
              </a:tr>
              <a:tr h="394237">
                <a:tc>
                  <a:txBody>
                    <a:bodyPr/>
                    <a:lstStyle/>
                    <a:p>
                      <a:pPr>
                        <a:spcAft>
                          <a:spcPts val="0"/>
                        </a:spcAft>
                      </a:pPr>
                      <a:r>
                        <a:rPr lang="sv-SE" sz="1600" dirty="0">
                          <a:effectLst/>
                        </a:rPr>
                        <a:t>sep</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Ansvarsområden, vad gör en föräldrarepresentant?</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600" dirty="0">
                          <a:effectLst/>
                        </a:rPr>
                        <a:t>okt</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Fotbollssavslutning</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600" dirty="0">
                          <a:effectLst/>
                        </a:rPr>
                        <a:t>nov</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Julmarknad, Lundaspelen</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600" b="1" kern="1200" dirty="0">
                          <a:solidFill>
                            <a:schemeClr val="bg1"/>
                          </a:solidFill>
                          <a:effectLst/>
                          <a:latin typeface="+mn-lt"/>
                          <a:ea typeface="+mn-ea"/>
                          <a:cs typeface="+mn-cs"/>
                        </a:rPr>
                        <a:t>dec</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23222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7A6D0FB-81BA-7628-EB24-3C8D8A765054}"/>
              </a:ext>
            </a:extLst>
          </p:cNvPr>
          <p:cNvSpPr>
            <a:spLocks noGrp="1"/>
          </p:cNvSpPr>
          <p:nvPr>
            <p:ph type="title"/>
          </p:nvPr>
        </p:nvSpPr>
        <p:spPr>
          <a:xfrm>
            <a:off x="838200" y="365125"/>
            <a:ext cx="10515600" cy="1306443"/>
          </a:xfrm>
        </p:spPr>
        <p:txBody>
          <a:bodyPr>
            <a:normAutofit/>
          </a:bodyPr>
          <a:lstStyle/>
          <a:p>
            <a:r>
              <a:rPr lang="sv-SE" sz="4000" dirty="0"/>
              <a:t>Dokument som är bra att ha!</a:t>
            </a:r>
          </a:p>
        </p:txBody>
      </p:sp>
      <p:sp>
        <p:nvSpPr>
          <p:cNvPr id="3" name="Platshållare för innehåll 2">
            <a:extLst>
              <a:ext uri="{FF2B5EF4-FFF2-40B4-BE49-F238E27FC236}">
                <a16:creationId xmlns:a16="http://schemas.microsoft.com/office/drawing/2014/main" id="{2ED1181E-6C00-4925-350C-A80B6BF1C45C}"/>
              </a:ext>
            </a:extLst>
          </p:cNvPr>
          <p:cNvSpPr>
            <a:spLocks noGrp="1"/>
          </p:cNvSpPr>
          <p:nvPr>
            <p:ph idx="1"/>
          </p:nvPr>
        </p:nvSpPr>
        <p:spPr>
          <a:xfrm>
            <a:off x="838200" y="1825625"/>
            <a:ext cx="4152774" cy="4303464"/>
          </a:xfrm>
        </p:spPr>
        <p:txBody>
          <a:bodyPr>
            <a:normAutofit/>
          </a:bodyPr>
          <a:lstStyle/>
          <a:p>
            <a:r>
              <a:rPr lang="sv-SE" sz="2000" dirty="0"/>
              <a:t>Föräldrasektionens alla dokument hittar du här: </a:t>
            </a:r>
            <a:r>
              <a:rPr lang="sv-SE" sz="2000" dirty="0">
                <a:hlinkClick r:id="rId2"/>
              </a:rPr>
              <a:t>https://www.laget.se/DalbyGIF-Foraldrasektionen/Document</a:t>
            </a:r>
            <a:endParaRPr lang="sv-SE" sz="2000" dirty="0"/>
          </a:p>
          <a:p>
            <a:pPr marL="0" indent="0">
              <a:buNone/>
            </a:pPr>
            <a:endParaRPr lang="sv-SE" sz="2000" dirty="0"/>
          </a:p>
          <a:p>
            <a:r>
              <a:rPr lang="sv-SE" sz="2000" dirty="0"/>
              <a:t>Här hittar du:</a:t>
            </a:r>
          </a:p>
          <a:p>
            <a:pPr lvl="1"/>
            <a:r>
              <a:rPr lang="sv-SE" sz="2000" dirty="0"/>
              <a:t>Alla Presentationer och mötesprotokoll</a:t>
            </a:r>
          </a:p>
          <a:p>
            <a:pPr lvl="1"/>
            <a:r>
              <a:rPr lang="sv-SE" sz="2000" dirty="0"/>
              <a:t>Årliga Verksamhetsberättelse</a:t>
            </a:r>
          </a:p>
          <a:p>
            <a:pPr lvl="1"/>
            <a:r>
              <a:rPr lang="sv-SE" sz="2000" dirty="0"/>
              <a:t>Lathundar</a:t>
            </a:r>
          </a:p>
          <a:p>
            <a:pPr lvl="1"/>
            <a:r>
              <a:rPr lang="sv-SE" sz="2000" dirty="0"/>
              <a:t>Föräldrarepresentanter</a:t>
            </a:r>
          </a:p>
          <a:p>
            <a:pPr lvl="1"/>
            <a:r>
              <a:rPr lang="sv-SE" sz="2000" dirty="0"/>
              <a:t>Prislistor</a:t>
            </a:r>
          </a:p>
          <a:p>
            <a:pPr lvl="1"/>
            <a:r>
              <a:rPr lang="sv-SE" sz="2000" dirty="0"/>
              <a:t>Ansvarsområden</a:t>
            </a:r>
          </a:p>
        </p:txBody>
      </p:sp>
      <p:pic>
        <p:nvPicPr>
          <p:cNvPr id="4" name="Bildobjekt 3">
            <a:extLst>
              <a:ext uri="{FF2B5EF4-FFF2-40B4-BE49-F238E27FC236}">
                <a16:creationId xmlns:a16="http://schemas.microsoft.com/office/drawing/2014/main" id="{DC2EC516-9132-4829-FB8D-0067892D4632}"/>
              </a:ext>
            </a:extLst>
          </p:cNvPr>
          <p:cNvPicPr>
            <a:picLocks noChangeAspect="1"/>
          </p:cNvPicPr>
          <p:nvPr/>
        </p:nvPicPr>
        <p:blipFill rotWithShape="1">
          <a:blip r:embed="rId3"/>
          <a:srcRect t="44" r="2" b="2"/>
          <a:stretch/>
        </p:blipFill>
        <p:spPr>
          <a:xfrm>
            <a:off x="5183500" y="1904282"/>
            <a:ext cx="6170299" cy="4224808"/>
          </a:xfrm>
          <a:prstGeom prst="rect">
            <a:avLst/>
          </a:prstGeom>
        </p:spPr>
      </p:pic>
    </p:spTree>
    <p:extLst>
      <p:ext uri="{BB962C8B-B14F-4D97-AF65-F5344CB8AC3E}">
        <p14:creationId xmlns:p14="http://schemas.microsoft.com/office/powerpoint/2010/main" val="304282095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TotalTime>
  <Words>750</Words>
  <Application>Microsoft Macintosh PowerPoint</Application>
  <PresentationFormat>Bredbild</PresentationFormat>
  <Paragraphs>193</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Föräldrarepresentater</vt:lpstr>
      <vt:lpstr>Vad gör föräldrasektionen?</vt:lpstr>
      <vt:lpstr>Vad gör en föräldrarepresentant?</vt:lpstr>
      <vt:lpstr>Kioskverksamhet Dalby GIF (1/2)</vt:lpstr>
      <vt:lpstr>Kioskverksamhet Dalby GIF (2/2)</vt:lpstr>
      <vt:lpstr>Ansvarsområden</vt:lpstr>
      <vt:lpstr>Lagintäkter</vt:lpstr>
      <vt:lpstr>Mötestider 2023 – Söndagar KL 19. (Teams)</vt:lpstr>
      <vt:lpstr>Dokument som är bra att 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64</cp:revision>
  <dcterms:created xsi:type="dcterms:W3CDTF">2019-03-10T15:20:49Z</dcterms:created>
  <dcterms:modified xsi:type="dcterms:W3CDTF">2023-04-23T18:22:37Z</dcterms:modified>
</cp:coreProperties>
</file>