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58" r:id="rId4"/>
    <p:sldId id="272" r:id="rId5"/>
    <p:sldId id="271" r:id="rId6"/>
    <p:sldId id="278" r:id="rId7"/>
    <p:sldId id="275" r:id="rId8"/>
    <p:sldId id="276" r:id="rId9"/>
    <p:sldId id="273" r:id="rId10"/>
    <p:sldId id="269" r:id="rId11"/>
    <p:sldId id="268" r:id="rId12"/>
    <p:sldId id="265" r:id="rId13"/>
    <p:sldId id="274" r:id="rId14"/>
    <p:sldId id="267"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0734" autoAdjust="0"/>
  </p:normalViewPr>
  <p:slideViewPr>
    <p:cSldViewPr snapToGrid="0">
      <p:cViewPr varScale="1">
        <p:scale>
          <a:sx n="67" d="100"/>
          <a:sy n="67" d="100"/>
        </p:scale>
        <p:origin x="12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03639-CB4D-479D-8051-82876EB692BA}" type="datetimeFigureOut">
              <a:rPr lang="sv-SE" smtClean="0"/>
              <a:t>2023-09-23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5D395-3C08-44A5-914B-89F69261411C}" type="slidenum">
              <a:rPr lang="sv-SE" smtClean="0"/>
              <a:t>‹#›</a:t>
            </a:fld>
            <a:endParaRPr lang="sv-SE"/>
          </a:p>
        </p:txBody>
      </p:sp>
    </p:spTree>
    <p:extLst>
      <p:ext uri="{BB962C8B-B14F-4D97-AF65-F5344CB8AC3E}">
        <p14:creationId xmlns:p14="http://schemas.microsoft.com/office/powerpoint/2010/main" val="19384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Handbok, handlingsplan osv</a:t>
            </a:r>
          </a:p>
        </p:txBody>
      </p:sp>
      <p:sp>
        <p:nvSpPr>
          <p:cNvPr id="4" name="Platshållare för bildnummer 3"/>
          <p:cNvSpPr>
            <a:spLocks noGrp="1"/>
          </p:cNvSpPr>
          <p:nvPr>
            <p:ph type="sldNum" sz="quarter" idx="10"/>
          </p:nvPr>
        </p:nvSpPr>
        <p:spPr/>
        <p:txBody>
          <a:bodyPr/>
          <a:lstStyle/>
          <a:p>
            <a:fld id="{E7B5D395-3C08-44A5-914B-89F69261411C}" type="slidenum">
              <a:rPr lang="sv-SE" smtClean="0"/>
              <a:t>3</a:t>
            </a:fld>
            <a:endParaRPr lang="sv-SE"/>
          </a:p>
        </p:txBody>
      </p:sp>
    </p:spTree>
    <p:extLst>
      <p:ext uri="{BB962C8B-B14F-4D97-AF65-F5344CB8AC3E}">
        <p14:creationId xmlns:p14="http://schemas.microsoft.com/office/powerpoint/2010/main" val="39436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Årsplanering på laget.se, lov osv…</a:t>
            </a:r>
          </a:p>
        </p:txBody>
      </p:sp>
      <p:sp>
        <p:nvSpPr>
          <p:cNvPr id="4" name="Platshållare för bildnummer 3"/>
          <p:cNvSpPr>
            <a:spLocks noGrp="1"/>
          </p:cNvSpPr>
          <p:nvPr>
            <p:ph type="sldNum" sz="quarter" idx="10"/>
          </p:nvPr>
        </p:nvSpPr>
        <p:spPr/>
        <p:txBody>
          <a:bodyPr/>
          <a:lstStyle/>
          <a:p>
            <a:fld id="{E7B5D395-3C08-44A5-914B-89F69261411C}" type="slidenum">
              <a:rPr lang="sv-SE" smtClean="0"/>
              <a:t>12</a:t>
            </a:fld>
            <a:endParaRPr lang="sv-SE"/>
          </a:p>
        </p:txBody>
      </p:sp>
    </p:spTree>
    <p:extLst>
      <p:ext uri="{BB962C8B-B14F-4D97-AF65-F5344CB8AC3E}">
        <p14:creationId xmlns:p14="http://schemas.microsoft.com/office/powerpoint/2010/main" val="145950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Kostnaden för DM kan komma att förändras i och med att det är vi som arrangerar DM denna säsong, och därmed har vi ingen kostnad för boende.  </a:t>
            </a:r>
          </a:p>
          <a:p>
            <a:r>
              <a:rPr lang="sv-SE" sz="1200" kern="1200" dirty="0">
                <a:solidFill>
                  <a:schemeClr val="tx1"/>
                </a:solidFill>
                <a:effectLst/>
                <a:latin typeface="+mn-lt"/>
                <a:ea typeface="+mn-ea"/>
                <a:cs typeface="+mn-cs"/>
              </a:rPr>
              <a:t>Utöver de kostnader som redovisats ovan tillkommer även kostnad för </a:t>
            </a:r>
            <a:r>
              <a:rPr lang="sv-SE" sz="1200" kern="1200" dirty="0" err="1">
                <a:solidFill>
                  <a:schemeClr val="tx1"/>
                </a:solidFill>
                <a:effectLst/>
                <a:latin typeface="+mn-lt"/>
                <a:ea typeface="+mn-ea"/>
                <a:cs typeface="+mn-cs"/>
              </a:rPr>
              <a:t>cheerskor</a:t>
            </a:r>
            <a:r>
              <a:rPr lang="sv-SE" sz="1200" kern="1200" dirty="0">
                <a:solidFill>
                  <a:schemeClr val="tx1"/>
                </a:solidFill>
                <a:effectLst/>
                <a:latin typeface="+mn-lt"/>
                <a:ea typeface="+mn-ea"/>
                <a:cs typeface="+mn-cs"/>
              </a:rPr>
              <a:t>. De aktiva tar själva ansvar för inköp av skor. Priserna varierar, tränarna kan tipsa om vilka skor som föreningen rekommenderar.</a:t>
            </a:r>
          </a:p>
          <a:p>
            <a:r>
              <a:rPr lang="sv-SE" sz="1200" kern="1200" dirty="0">
                <a:solidFill>
                  <a:schemeClr val="tx1"/>
                </a:solidFill>
                <a:effectLst/>
                <a:latin typeface="+mn-lt"/>
                <a:ea typeface="+mn-ea"/>
                <a:cs typeface="+mn-cs"/>
              </a:rPr>
              <a:t>Inköp av </a:t>
            </a:r>
            <a:r>
              <a:rPr lang="sv-SE" sz="1200" kern="1200" dirty="0" err="1">
                <a:solidFill>
                  <a:schemeClr val="tx1"/>
                </a:solidFill>
                <a:effectLst/>
                <a:latin typeface="+mn-lt"/>
                <a:ea typeface="+mn-ea"/>
                <a:cs typeface="+mn-cs"/>
              </a:rPr>
              <a:t>lagkläder</a:t>
            </a:r>
            <a:r>
              <a:rPr lang="sv-SE" sz="1200" kern="1200" dirty="0">
                <a:solidFill>
                  <a:schemeClr val="tx1"/>
                </a:solidFill>
                <a:effectLst/>
                <a:latin typeface="+mn-lt"/>
                <a:ea typeface="+mn-ea"/>
                <a:cs typeface="+mn-cs"/>
              </a:rPr>
              <a:t> är frivilligt men den kostnaden tillkommer också om man bestämmer sig för att köpa det. Kostnad för </a:t>
            </a:r>
            <a:r>
              <a:rPr lang="sv-SE" sz="1200" kern="1200" dirty="0" err="1">
                <a:solidFill>
                  <a:schemeClr val="tx1"/>
                </a:solidFill>
                <a:effectLst/>
                <a:latin typeface="+mn-lt"/>
                <a:ea typeface="+mn-ea"/>
                <a:cs typeface="+mn-cs"/>
              </a:rPr>
              <a:t>clinics</a:t>
            </a:r>
            <a:r>
              <a:rPr lang="sv-SE" sz="1200" kern="1200" dirty="0">
                <a:solidFill>
                  <a:schemeClr val="tx1"/>
                </a:solidFill>
                <a:effectLst/>
                <a:latin typeface="+mn-lt"/>
                <a:ea typeface="+mn-ea"/>
                <a:cs typeface="+mn-cs"/>
              </a:rPr>
              <a:t> tillkommer men deltagandet där är frivilligt.</a:t>
            </a:r>
          </a:p>
          <a:p>
            <a:r>
              <a:rPr lang="sv-SE" sz="1200" kern="1200" dirty="0">
                <a:solidFill>
                  <a:schemeClr val="tx1"/>
                </a:solidFill>
                <a:effectLst/>
                <a:latin typeface="+mn-lt"/>
                <a:ea typeface="+mn-ea"/>
                <a:cs typeface="+mn-cs"/>
              </a:rPr>
              <a:t>Fyra försäljningar per säsong arrangeras av styrelsen och där går inkomsterna till föreningen. Vid försäljningstillfällen finns möjlighet till friköp, vilket meddelas i samband med försäljningstillfället.</a:t>
            </a:r>
          </a:p>
          <a:p>
            <a:r>
              <a:rPr lang="sv-SE" sz="1200" kern="1200" dirty="0">
                <a:solidFill>
                  <a:schemeClr val="tx1"/>
                </a:solidFill>
                <a:effectLst/>
                <a:latin typeface="+mn-lt"/>
                <a:ea typeface="+mn-ea"/>
                <a:cs typeface="+mn-cs"/>
              </a:rPr>
              <a:t>Vid tävlingar som arrangeras av Svenska </a:t>
            </a:r>
            <a:r>
              <a:rPr lang="sv-SE" sz="1200" kern="1200" dirty="0" err="1">
                <a:solidFill>
                  <a:schemeClr val="tx1"/>
                </a:solidFill>
                <a:effectLst/>
                <a:latin typeface="+mn-lt"/>
                <a:ea typeface="+mn-ea"/>
                <a:cs typeface="+mn-cs"/>
              </a:rPr>
              <a:t>Cheerleadingförbundet</a:t>
            </a:r>
            <a:r>
              <a:rPr lang="sv-SE" sz="1200" kern="1200" dirty="0">
                <a:solidFill>
                  <a:schemeClr val="tx1"/>
                </a:solidFill>
                <a:effectLst/>
                <a:latin typeface="+mn-lt"/>
                <a:ea typeface="+mn-ea"/>
                <a:cs typeface="+mn-cs"/>
              </a:rPr>
              <a:t> (DM och RM/SM) betalar föreningen en del av kostnaden för resa och uppehälle med det tillkommer även en avgift för alla aktiva.</a:t>
            </a:r>
          </a:p>
          <a:p>
            <a:r>
              <a:rPr lang="sv-SE" sz="1200" kern="1200" dirty="0">
                <a:solidFill>
                  <a:schemeClr val="tx1"/>
                </a:solidFill>
                <a:effectLst/>
                <a:latin typeface="+mn-lt"/>
                <a:ea typeface="+mn-ea"/>
                <a:cs typeface="+mn-cs"/>
              </a:rPr>
              <a:t>Om laget bestämmer sig för att åka på en öppen tävling (tävling som inte arrangeras av Svenska </a:t>
            </a:r>
            <a:r>
              <a:rPr lang="sv-SE" sz="1200" kern="1200" dirty="0" err="1">
                <a:solidFill>
                  <a:schemeClr val="tx1"/>
                </a:solidFill>
                <a:effectLst/>
                <a:latin typeface="+mn-lt"/>
                <a:ea typeface="+mn-ea"/>
                <a:cs typeface="+mn-cs"/>
              </a:rPr>
              <a:t>Cheerleadingförbundet</a:t>
            </a:r>
            <a:r>
              <a:rPr lang="sv-SE" sz="1200" kern="1200" dirty="0">
                <a:solidFill>
                  <a:schemeClr val="tx1"/>
                </a:solidFill>
                <a:effectLst/>
                <a:latin typeface="+mn-lt"/>
                <a:ea typeface="+mn-ea"/>
                <a:cs typeface="+mn-cs"/>
              </a:rPr>
              <a:t>) under säsongen så betalar de aktiva den kostnaden själva.  Då finns det möjlighet för lagen att ta på sig jobb eller försäljningar där pengarna är öronmärkta för just det laget. I dessa fall ska laget/föräldrarna själva sköta allt praktiskt kring uppdraget. </a:t>
            </a:r>
          </a:p>
          <a:p>
            <a:r>
              <a:rPr lang="sv-SE" sz="1200" b="1" kern="1200" dirty="0">
                <a:solidFill>
                  <a:schemeClr val="tx1"/>
                </a:solidFill>
                <a:effectLst/>
                <a:latin typeface="+mn-lt"/>
                <a:ea typeface="+mn-ea"/>
                <a:cs typeface="+mn-cs"/>
              </a:rPr>
              <a:t>Samtliga priser i denna budget är en uppskattning av kostnaderna och kan komma att förändras under säsongen.</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4</a:t>
            </a:fld>
            <a:endParaRPr lang="sv-SE"/>
          </a:p>
        </p:txBody>
      </p:sp>
    </p:spTree>
    <p:extLst>
      <p:ext uri="{BB962C8B-B14F-4D97-AF65-F5344CB8AC3E}">
        <p14:creationId xmlns:p14="http://schemas.microsoft.com/office/powerpoint/2010/main" val="228838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 summor som redovisas ovan är tagna från säsongen 19/20 och kan komma att förändras under innevarande säsong. Övriga kostnader som tillkommer är kostnad för inköp av redskap och annan utrustning till träningshallen, medlemskap i Svenska </a:t>
            </a:r>
            <a:r>
              <a:rPr lang="sv-SE" sz="1200" kern="1200" dirty="0" err="1">
                <a:solidFill>
                  <a:schemeClr val="tx1"/>
                </a:solidFill>
                <a:effectLst/>
                <a:latin typeface="+mn-lt"/>
                <a:ea typeface="+mn-ea"/>
                <a:cs typeface="+mn-cs"/>
              </a:rPr>
              <a:t>Cherleadingförbundet</a:t>
            </a:r>
            <a:r>
              <a:rPr lang="sv-SE" sz="1200" kern="1200" dirty="0">
                <a:solidFill>
                  <a:schemeClr val="tx1"/>
                </a:solidFill>
                <a:effectLst/>
                <a:latin typeface="+mn-lt"/>
                <a:ea typeface="+mn-ea"/>
                <a:cs typeface="+mn-cs"/>
              </a:rPr>
              <a:t>, kostnad för deltagande vid årsmöten och andra viktiga evenemang som förbundet kallat till. Föreningen betalar kostnaden för två huvudtränare och två hjälptränare per lag vid tävlingar som förbundet anordnat.  Föreningen betalar även kostnaden för två huvudtränare och två hjälptränare för en(1) öppen tävling per säsong.</a:t>
            </a:r>
          </a:p>
          <a:p>
            <a:r>
              <a:rPr lang="sv-SE" sz="1200" kern="1200" dirty="0">
                <a:solidFill>
                  <a:schemeClr val="tx1"/>
                </a:solidFill>
                <a:effectLst/>
                <a:latin typeface="+mn-lt"/>
                <a:ea typeface="+mn-ea"/>
                <a:cs typeface="+mn-cs"/>
              </a:rPr>
              <a:t>Lokalhyra kvittas mot det A-stöd vi får från Skellefteå Kommun. </a:t>
            </a:r>
          </a:p>
          <a:p>
            <a:r>
              <a:rPr lang="sv-SE" sz="1200" kern="1200" dirty="0">
                <a:solidFill>
                  <a:schemeClr val="tx1"/>
                </a:solidFill>
                <a:effectLst/>
                <a:latin typeface="+mn-lt"/>
                <a:ea typeface="+mn-ea"/>
                <a:cs typeface="+mn-cs"/>
              </a:rPr>
              <a:t>Styrelsen söker varje termin LOK-stöd från Riksidrottsförbundet.</a:t>
            </a:r>
          </a:p>
          <a:p>
            <a:r>
              <a:rPr lang="sv-SE" sz="1200" kern="1200" dirty="0">
                <a:solidFill>
                  <a:schemeClr val="tx1"/>
                </a:solidFill>
                <a:effectLst/>
                <a:latin typeface="+mn-lt"/>
                <a:ea typeface="+mn-ea"/>
                <a:cs typeface="+mn-cs"/>
              </a:rPr>
              <a:t>Våra tränare gör sin egen koreografi och har egna koreografiläger vilket gör att det inte tillkommer kostnad för detta i vår förening.  </a:t>
            </a:r>
          </a:p>
          <a:p>
            <a:r>
              <a:rPr lang="sv-SE" sz="1200" kern="1200" dirty="0">
                <a:solidFill>
                  <a:schemeClr val="tx1"/>
                </a:solidFill>
                <a:effectLst/>
                <a:latin typeface="+mn-lt"/>
                <a:ea typeface="+mn-ea"/>
                <a:cs typeface="+mn-cs"/>
              </a:rPr>
              <a:t>Medlemskap i unga örnar är gratis för de aktiva och där ingår en försäkring.</a:t>
            </a:r>
          </a:p>
          <a:p>
            <a:r>
              <a:rPr lang="sv-SE" sz="1200" kern="1200" dirty="0">
                <a:solidFill>
                  <a:schemeClr val="tx1"/>
                </a:solidFill>
                <a:effectLst/>
                <a:latin typeface="+mn-lt"/>
                <a:ea typeface="+mn-ea"/>
                <a:cs typeface="+mn-cs"/>
              </a:rPr>
              <a:t>Styrelsen söker årligen utbildningsbidrag för att sänka kostnaderna när vi har utbildningar.  </a:t>
            </a:r>
          </a:p>
          <a:p>
            <a:r>
              <a:rPr lang="sv-SE" sz="1200" kern="1200" dirty="0">
                <a:solidFill>
                  <a:schemeClr val="tx1"/>
                </a:solidFill>
                <a:effectLst/>
                <a:latin typeface="+mn-lt"/>
                <a:ea typeface="+mn-ea"/>
                <a:cs typeface="+mn-cs"/>
              </a:rPr>
              <a:t>Styrelsen tar inte ut några arvoden.</a:t>
            </a:r>
          </a:p>
          <a:p>
            <a:r>
              <a:rPr lang="sv-SE" sz="1200" kern="1200" dirty="0">
                <a:solidFill>
                  <a:schemeClr val="tx1"/>
                </a:solidFill>
                <a:effectLst/>
                <a:latin typeface="+mn-lt"/>
                <a:ea typeface="+mn-ea"/>
                <a:cs typeface="+mn-cs"/>
              </a:rPr>
              <a:t>Vi har medlemskvällar i samarbete med Stadium och då får våra medlemmar 20% rabatt på alla inköp under den kvällen.</a:t>
            </a:r>
          </a:p>
          <a:p>
            <a:r>
              <a:rPr lang="sv-SE" sz="1200" kern="1200" dirty="0">
                <a:solidFill>
                  <a:schemeClr val="tx1"/>
                </a:solidFill>
                <a:effectLst/>
                <a:latin typeface="+mn-lt"/>
                <a:ea typeface="+mn-ea"/>
                <a:cs typeface="+mn-cs"/>
              </a:rPr>
              <a:t>Under säsongen 20/21 har styrelsen beslutat att satsa extra mycket på att vidareutbilda våra tränare, allt för att våra aktiva ska få så bra stöd och hjälp i sin träning som möjligt. Detta gör att kostnaden för tränarutbildningar kommer att vara högre än säsongen 19/20.</a:t>
            </a:r>
          </a:p>
          <a:p>
            <a:r>
              <a:rPr lang="sv-SE" sz="1200" kern="1200" dirty="0">
                <a:solidFill>
                  <a:schemeClr val="tx1"/>
                </a:solidFill>
                <a:effectLst/>
                <a:latin typeface="+mn-lt"/>
                <a:ea typeface="+mn-ea"/>
                <a:cs typeface="+mn-cs"/>
              </a:rPr>
              <a:t>Vad gäller övriga förväntningar som föreningen har på anhöriga och aktiva framgår i föreningshandboken som finns som dokument på föreningens sida på laget.se</a:t>
            </a: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5</a:t>
            </a:fld>
            <a:endParaRPr lang="sv-SE"/>
          </a:p>
        </p:txBody>
      </p:sp>
    </p:spTree>
    <p:extLst>
      <p:ext uri="{BB962C8B-B14F-4D97-AF65-F5344CB8AC3E}">
        <p14:creationId xmlns:p14="http://schemas.microsoft.com/office/powerpoint/2010/main" val="174762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B5D395-3C08-44A5-914B-89F69261411C}" type="slidenum">
              <a:rPr lang="sv-SE" smtClean="0"/>
              <a:t>6</a:t>
            </a:fld>
            <a:endParaRPr lang="sv-SE"/>
          </a:p>
        </p:txBody>
      </p:sp>
    </p:spTree>
    <p:extLst>
      <p:ext uri="{BB962C8B-B14F-4D97-AF65-F5344CB8AC3E}">
        <p14:creationId xmlns:p14="http://schemas.microsoft.com/office/powerpoint/2010/main" val="203206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D395-3C08-44A5-914B-89F692614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82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D395-3C08-44A5-914B-89F692614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74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err="1">
                <a:solidFill>
                  <a:schemeClr val="tx1"/>
                </a:solidFill>
                <a:effectLst/>
                <a:latin typeface="+mn-lt"/>
                <a:ea typeface="+mn-ea"/>
                <a:cs typeface="+mn-cs"/>
              </a:rPr>
              <a:t>Levels</a:t>
            </a:r>
            <a:r>
              <a:rPr lang="sv-SE" sz="1200" b="1" kern="1200" dirty="0">
                <a:solidFill>
                  <a:schemeClr val="tx1"/>
                </a:solidFill>
                <a:effectLst/>
                <a:latin typeface="+mn-lt"/>
                <a:ea typeface="+mn-ea"/>
                <a:cs typeface="+mn-cs"/>
              </a:rPr>
              <a:t> och åldersindelning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Skillnaden på de olika </a:t>
            </a:r>
            <a:r>
              <a:rPr lang="sv-SE" sz="1200" kern="1200" dirty="0" err="1">
                <a:solidFill>
                  <a:schemeClr val="tx1"/>
                </a:solidFill>
                <a:effectLst/>
                <a:latin typeface="+mn-lt"/>
                <a:ea typeface="+mn-ea"/>
                <a:cs typeface="+mn-cs"/>
              </a:rPr>
              <a:t>levlarna</a:t>
            </a:r>
            <a:r>
              <a:rPr lang="sv-SE" sz="1200" kern="1200" dirty="0">
                <a:solidFill>
                  <a:schemeClr val="tx1"/>
                </a:solidFill>
                <a:effectLst/>
                <a:latin typeface="+mn-lt"/>
                <a:ea typeface="+mn-ea"/>
                <a:cs typeface="+mn-cs"/>
              </a:rPr>
              <a:t> är vad man får göra svårighetsmässigt. Det är viktigt att inte stressa att få gå i en så hög level som möjligt, en högre level betyder inte att man är bättre. Det finns olika </a:t>
            </a:r>
            <a:r>
              <a:rPr lang="sv-SE" sz="1200" kern="1200" dirty="0" err="1">
                <a:solidFill>
                  <a:schemeClr val="tx1"/>
                </a:solidFill>
                <a:effectLst/>
                <a:latin typeface="+mn-lt"/>
                <a:ea typeface="+mn-ea"/>
                <a:cs typeface="+mn-cs"/>
              </a:rPr>
              <a:t>levels</a:t>
            </a:r>
            <a:r>
              <a:rPr lang="sv-SE" sz="1200" kern="1200" dirty="0">
                <a:solidFill>
                  <a:schemeClr val="tx1"/>
                </a:solidFill>
                <a:effectLst/>
                <a:latin typeface="+mn-lt"/>
                <a:ea typeface="+mn-ea"/>
                <a:cs typeface="+mn-cs"/>
              </a:rPr>
              <a:t> för att alla ska få utvecklas i sin takt och att man ska kunna tävla på en nivå som man känner sig säker på.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finns undantag i reglera som gör att man kan ha ett visst antal personer som är yngre än sin level i sitt lag. Vi försöker undvika det så mycket som möjligt men ibland måste vi göra undantag när vi delar in lagen för den enskilde aktives utveckling. </a:t>
            </a:r>
          </a:p>
          <a:p>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9</a:t>
            </a:fld>
            <a:endParaRPr lang="sv-SE"/>
          </a:p>
        </p:txBody>
      </p:sp>
    </p:spTree>
    <p:extLst>
      <p:ext uri="{BB962C8B-B14F-4D97-AF65-F5344CB8AC3E}">
        <p14:creationId xmlns:p14="http://schemas.microsoft.com/office/powerpoint/2010/main" val="365151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varje uppdrag som ska utföras finns kontaktperson i styrelsen som </a:t>
            </a:r>
            <a:r>
              <a:rPr lang="sv-SE" dirty="0" err="1"/>
              <a:t>delgerar</a:t>
            </a:r>
            <a:r>
              <a:rPr lang="sv-SE" dirty="0"/>
              <a:t> </a:t>
            </a:r>
            <a:r>
              <a:rPr lang="sv-SE" dirty="0" err="1"/>
              <a:t>abetet</a:t>
            </a:r>
            <a:r>
              <a:rPr lang="sv-SE" dirty="0"/>
              <a:t>.  Vi har också en uppdaterad lista på vilka som utfört uppdrag och vilka som står på tur. Styrelsen tillhandahåller instruktioner om hur uppdraget ska utföras och vad som krävs i form av planering, genomförande etc.</a:t>
            </a:r>
          </a:p>
        </p:txBody>
      </p:sp>
      <p:sp>
        <p:nvSpPr>
          <p:cNvPr id="4" name="Platshållare för bildnummer 3"/>
          <p:cNvSpPr>
            <a:spLocks noGrp="1"/>
          </p:cNvSpPr>
          <p:nvPr>
            <p:ph type="sldNum" sz="quarter" idx="10"/>
          </p:nvPr>
        </p:nvSpPr>
        <p:spPr/>
        <p:txBody>
          <a:bodyPr/>
          <a:lstStyle/>
          <a:p>
            <a:fld id="{E7B5D395-3C08-44A5-914B-89F69261411C}" type="slidenum">
              <a:rPr lang="sv-SE" smtClean="0"/>
              <a:t>10</a:t>
            </a:fld>
            <a:endParaRPr lang="sv-SE"/>
          </a:p>
        </p:txBody>
      </p:sp>
    </p:spTree>
    <p:extLst>
      <p:ext uri="{BB962C8B-B14F-4D97-AF65-F5344CB8AC3E}">
        <p14:creationId xmlns:p14="http://schemas.microsoft.com/office/powerpoint/2010/main" val="163615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11</a:t>
            </a:fld>
            <a:endParaRPr lang="sv-SE"/>
          </a:p>
        </p:txBody>
      </p:sp>
    </p:spTree>
    <p:extLst>
      <p:ext uri="{BB962C8B-B14F-4D97-AF65-F5344CB8AC3E}">
        <p14:creationId xmlns:p14="http://schemas.microsoft.com/office/powerpoint/2010/main" val="89942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9BE983-15AD-4A75-A4DE-DD5A629AC88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CFAD24A-1AF0-41CF-AD7F-38DB14DFA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C7B25BC-8B87-421C-A2E7-C18E9E8B257A}"/>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5" name="Platshållare för sidfot 4">
            <a:extLst>
              <a:ext uri="{FF2B5EF4-FFF2-40B4-BE49-F238E27FC236}">
                <a16:creationId xmlns:a16="http://schemas.microsoft.com/office/drawing/2014/main" id="{548B4C65-96E4-46A6-93F9-C1DE5DAFF2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6366D1E-63D1-47AC-8DDD-97896BB4E0FC}"/>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309252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783114-E1A7-4F47-B981-73011158E1A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A6B89E-DB40-439D-99F2-120BFDB63CE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DA91FFF-326A-47B3-8279-E6B191844B9E}"/>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5" name="Platshållare för sidfot 4">
            <a:extLst>
              <a:ext uri="{FF2B5EF4-FFF2-40B4-BE49-F238E27FC236}">
                <a16:creationId xmlns:a16="http://schemas.microsoft.com/office/drawing/2014/main" id="{EBB5D674-CF5E-4097-A29D-7BD9BC40FC7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F3DEEAB-3F31-4E06-B6E8-22148655F44C}"/>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64489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02CC199-DD54-491A-B170-31EA8410FAD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26BE406-9198-4449-AD5C-4C9CDCA29A0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0E4EBC5-3B59-463E-AB69-65824E3D6DDD}"/>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5" name="Platshållare för sidfot 4">
            <a:extLst>
              <a:ext uri="{FF2B5EF4-FFF2-40B4-BE49-F238E27FC236}">
                <a16:creationId xmlns:a16="http://schemas.microsoft.com/office/drawing/2014/main" id="{0CC9D1CE-615C-42EB-AFBB-B22960B4CFF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389B8C9-562C-4DAA-AB16-C76EA2C7BF41}"/>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00410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CFBE68-59F1-41CE-9C46-E13D9ED24C0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3DA2F6-B026-41A7-A160-00BA341CF94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9B6660-E824-4093-8270-80E80DBA6379}"/>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5" name="Platshållare för sidfot 4">
            <a:extLst>
              <a:ext uri="{FF2B5EF4-FFF2-40B4-BE49-F238E27FC236}">
                <a16:creationId xmlns:a16="http://schemas.microsoft.com/office/drawing/2014/main" id="{0B3DD17F-9F0F-4142-B1E0-56F7F6F0716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878388-2ABB-46CD-A5E7-A20FFB7AD5A0}"/>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81422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E00643-6936-4160-9924-8CD481EBE8C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83B41BB-9219-40EA-963B-14C6F3B69F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70C20A4-D81E-4196-9B51-2C906C411CC2}"/>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5" name="Platshållare för sidfot 4">
            <a:extLst>
              <a:ext uri="{FF2B5EF4-FFF2-40B4-BE49-F238E27FC236}">
                <a16:creationId xmlns:a16="http://schemas.microsoft.com/office/drawing/2014/main" id="{F0FA5BED-404B-4010-B4D2-5034E0701F8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A5AD925-D0B4-4587-9896-161C64195B0F}"/>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8077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50FBBF-14F8-4196-A61F-48D6DB76959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2EEEB0C-14D0-4039-B2A8-57408295816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E0C369C-C76A-4564-846A-EAA7423B008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AA96CE4-325F-4B09-9AFE-6F14FE55F666}"/>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6" name="Platshållare för sidfot 5">
            <a:extLst>
              <a:ext uri="{FF2B5EF4-FFF2-40B4-BE49-F238E27FC236}">
                <a16:creationId xmlns:a16="http://schemas.microsoft.com/office/drawing/2014/main" id="{C3B8BC1C-7074-4F2C-9A37-96307D13CC6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8153A0B-36CD-4C08-936D-6388C5711930}"/>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76681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6A68FC-1BF9-4DCC-90A9-5057B5F8E56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A876816-F82C-4041-B673-49C654474C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4662D67-CDF4-4A5B-AF6F-8226029A823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1065BE1-4AFD-4FB1-9CCA-9FCCB2F6FB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63B630D-CEBD-4AAD-B165-52681493CA4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19910DA-610E-430D-AFB8-31175D84B0A3}"/>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8" name="Platshållare för sidfot 7">
            <a:extLst>
              <a:ext uri="{FF2B5EF4-FFF2-40B4-BE49-F238E27FC236}">
                <a16:creationId xmlns:a16="http://schemas.microsoft.com/office/drawing/2014/main" id="{AC7305DE-4211-4FC0-9A68-463130DE20D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C983981-9066-4877-838D-4AA0A10647DE}"/>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316665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A5E296-42AF-47E8-B1A3-D014E357A4B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C7463A7-2694-44D3-82DA-3A03E85F12D5}"/>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4" name="Platshållare för sidfot 3">
            <a:extLst>
              <a:ext uri="{FF2B5EF4-FFF2-40B4-BE49-F238E27FC236}">
                <a16:creationId xmlns:a16="http://schemas.microsoft.com/office/drawing/2014/main" id="{A2D05B42-02A3-41C6-8457-717A2AB8645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A9598AD-6F54-4BD1-B494-130293F21E24}"/>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55135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C31F320-E257-49B3-BC53-CC74E0147E2F}"/>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3" name="Platshållare för sidfot 2">
            <a:extLst>
              <a:ext uri="{FF2B5EF4-FFF2-40B4-BE49-F238E27FC236}">
                <a16:creationId xmlns:a16="http://schemas.microsoft.com/office/drawing/2014/main" id="{E9B16A66-C660-449D-859F-0AA664473F6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02D0528-7C2E-4A20-964A-869514BF8000}"/>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595562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94A090-9CE3-43D8-92F0-0B9669ED5D5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068D691-CB9C-4806-A0E1-BC0E4987D9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D4E9F76-E263-4D02-B2C7-396A3EA94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6F1ACD-A668-41F5-A2AE-E4483B60DFE8}"/>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6" name="Platshållare för sidfot 5">
            <a:extLst>
              <a:ext uri="{FF2B5EF4-FFF2-40B4-BE49-F238E27FC236}">
                <a16:creationId xmlns:a16="http://schemas.microsoft.com/office/drawing/2014/main" id="{9EF56F0A-32BD-46B6-9027-F0DFFE45FAE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6A2D37A-C482-492E-8C4C-42ED60B56C8F}"/>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38459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BCB043-4FAB-4332-BB7C-415EA59EF77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2F33D21-9230-4FB7-8CC4-CD820F796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1D971E1-7333-4F07-99E5-C9F51505C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64BCA55-4985-4435-A6EB-B48FE0F14A98}"/>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6" name="Platshållare för sidfot 5">
            <a:extLst>
              <a:ext uri="{FF2B5EF4-FFF2-40B4-BE49-F238E27FC236}">
                <a16:creationId xmlns:a16="http://schemas.microsoft.com/office/drawing/2014/main" id="{DED1679B-3FB7-48F9-A7EF-127683DC1AF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C3B9E65-553D-411B-BB7D-8DA465811963}"/>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00728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AC81867-FE87-44F3-BE3D-6BDCB8A04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70FD29D-4024-49C7-B0AA-5FD2E3F8D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7AAE1A5-6052-4260-900E-25C25ADAD2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D14F4-DD82-4B41-B465-355F86A4E21E}" type="datetimeFigureOut">
              <a:rPr lang="sv-SE" smtClean="0"/>
              <a:t>2023-09-23</a:t>
            </a:fld>
            <a:endParaRPr lang="sv-SE"/>
          </a:p>
        </p:txBody>
      </p:sp>
      <p:sp>
        <p:nvSpPr>
          <p:cNvPr id="5" name="Platshållare för sidfot 4">
            <a:extLst>
              <a:ext uri="{FF2B5EF4-FFF2-40B4-BE49-F238E27FC236}">
                <a16:creationId xmlns:a16="http://schemas.microsoft.com/office/drawing/2014/main" id="{56B10C7C-79A5-4CAF-A093-234849F73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0E89581-FDFE-4D88-A029-755488489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A8029-FEF0-470B-97CE-999A5CA98E8B}" type="slidenum">
              <a:rPr lang="sv-SE" smtClean="0"/>
              <a:t>‹#›</a:t>
            </a:fld>
            <a:endParaRPr lang="sv-SE"/>
          </a:p>
        </p:txBody>
      </p:sp>
    </p:spTree>
    <p:extLst>
      <p:ext uri="{BB962C8B-B14F-4D97-AF65-F5344CB8AC3E}">
        <p14:creationId xmlns:p14="http://schemas.microsoft.com/office/powerpoint/2010/main" val="3677663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124200" y="411480"/>
            <a:ext cx="5823171" cy="6019458"/>
          </a:xfrm>
          <a:prstGeom prst="rect">
            <a:avLst/>
          </a:prstGeom>
          <a:solidFill>
            <a:schemeClr val="bg2">
              <a:lumMod val="50000"/>
            </a:schemeClr>
          </a:solidFill>
          <a:effectLst>
            <a:softEdge rad="635000"/>
          </a:effectLst>
        </p:spPr>
      </p:pic>
    </p:spTree>
    <p:extLst>
      <p:ext uri="{BB962C8B-B14F-4D97-AF65-F5344CB8AC3E}">
        <p14:creationId xmlns:p14="http://schemas.microsoft.com/office/powerpoint/2010/main" val="661094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4595" y="276446"/>
            <a:ext cx="10515600" cy="1325563"/>
          </a:xfrm>
        </p:spPr>
        <p:txBody>
          <a:bodyPr/>
          <a:lstStyle/>
          <a:p>
            <a:r>
              <a:rPr lang="sv-SE" dirty="0"/>
              <a:t>Uppdrag från styrelsen</a:t>
            </a:r>
          </a:p>
        </p:txBody>
      </p:sp>
      <p:sp>
        <p:nvSpPr>
          <p:cNvPr id="3" name="Platshållare för innehåll 2"/>
          <p:cNvSpPr>
            <a:spLocks noGrp="1"/>
          </p:cNvSpPr>
          <p:nvPr>
            <p:ph idx="1"/>
          </p:nvPr>
        </p:nvSpPr>
        <p:spPr>
          <a:xfrm>
            <a:off x="391227" y="1487222"/>
            <a:ext cx="10556020" cy="4527466"/>
          </a:xfrm>
        </p:spPr>
        <p:txBody>
          <a:bodyPr>
            <a:normAutofit/>
          </a:bodyPr>
          <a:lstStyle/>
          <a:p>
            <a:pPr>
              <a:buFontTx/>
              <a:buChar char="-"/>
            </a:pPr>
            <a:r>
              <a:rPr lang="sv-SE" dirty="0"/>
              <a:t>Förälder eller annan ansvarig vuxen förväntas hjälpa till</a:t>
            </a:r>
          </a:p>
          <a:p>
            <a:pPr marL="0" indent="0">
              <a:buNone/>
            </a:pPr>
            <a:r>
              <a:rPr lang="sv-SE" dirty="0"/>
              <a:t>- Styrelsen delegerar arbetet 	</a:t>
            </a:r>
          </a:p>
          <a:p>
            <a:pPr>
              <a:buFontTx/>
              <a:buChar char="-"/>
            </a:pPr>
            <a:r>
              <a:rPr lang="sv-SE" dirty="0"/>
              <a:t>I samband med aktiviteter som ger intäkter till föreningen</a:t>
            </a:r>
          </a:p>
          <a:p>
            <a:pPr marL="0" indent="0">
              <a:buNone/>
            </a:pPr>
            <a:r>
              <a:rPr lang="sv-SE" dirty="0"/>
              <a:t>-  Jul- och </a:t>
            </a:r>
            <a:r>
              <a:rPr lang="sv-SE" dirty="0" err="1"/>
              <a:t>våruppvisning</a:t>
            </a:r>
            <a:r>
              <a:rPr lang="sv-SE" dirty="0"/>
              <a:t>, skyltsöndag </a:t>
            </a:r>
            <a:r>
              <a:rPr lang="sv-SE" dirty="0" err="1"/>
              <a:t>m.m</a:t>
            </a:r>
            <a:endParaRPr lang="sv-SE" dirty="0"/>
          </a:p>
          <a:p>
            <a:pPr>
              <a:buFontTx/>
              <a:buChar char="-"/>
            </a:pPr>
            <a:r>
              <a:rPr lang="sv-SE" dirty="0"/>
              <a:t>Aktiviteter  t ex uppdrag i Sara kulturhus el liknande</a:t>
            </a:r>
          </a:p>
          <a:p>
            <a:pPr>
              <a:buFontTx/>
              <a:buChar char="-"/>
            </a:pPr>
            <a:r>
              <a:rPr lang="sv-SE" dirty="0"/>
              <a:t>Instruktioner tillhandahålls av styrelsen via mail eller laget.se</a:t>
            </a:r>
          </a:p>
          <a:p>
            <a:pPr marL="0" indent="0">
              <a:buNone/>
            </a:pPr>
            <a:r>
              <a:rPr lang="sv-SE" dirty="0"/>
              <a:t> </a:t>
            </a:r>
          </a:p>
        </p:txBody>
      </p:sp>
      <p:sp>
        <p:nvSpPr>
          <p:cNvPr id="5" name="5-uddig stjärna 4"/>
          <p:cNvSpPr/>
          <p:nvPr/>
        </p:nvSpPr>
        <p:spPr>
          <a:xfrm>
            <a:off x="9358979" y="1053894"/>
            <a:ext cx="1913860" cy="1541721"/>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5-uddig stjärna 5"/>
          <p:cNvSpPr/>
          <p:nvPr/>
        </p:nvSpPr>
        <p:spPr>
          <a:xfrm>
            <a:off x="8796669" y="1587796"/>
            <a:ext cx="1913860" cy="1541721"/>
          </a:xfrm>
          <a:prstGeom prst="star5">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669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Öppna tävlingar</a:t>
            </a:r>
          </a:p>
        </p:txBody>
      </p:sp>
      <p:sp>
        <p:nvSpPr>
          <p:cNvPr id="3" name="Platshållare för innehåll 2"/>
          <p:cNvSpPr>
            <a:spLocks noGrp="1"/>
          </p:cNvSpPr>
          <p:nvPr>
            <p:ph idx="1"/>
          </p:nvPr>
        </p:nvSpPr>
        <p:spPr>
          <a:xfrm>
            <a:off x="827567" y="1464118"/>
            <a:ext cx="9262730" cy="4904025"/>
          </a:xfrm>
        </p:spPr>
        <p:txBody>
          <a:bodyPr>
            <a:noAutofit/>
          </a:bodyPr>
          <a:lstStyle/>
          <a:p>
            <a:pPr marL="0" indent="0">
              <a:buNone/>
            </a:pPr>
            <a:r>
              <a:rPr lang="sv-SE" sz="3600" dirty="0"/>
              <a:t>Lagets tränare och de aktivas föräldrar (ansvarig vuxen) ansvarar själva för att ordna </a:t>
            </a:r>
          </a:p>
          <a:p>
            <a:pPr marL="0" indent="0">
              <a:buNone/>
            </a:pPr>
            <a:r>
              <a:rPr lang="sv-SE" sz="3600" dirty="0"/>
              <a:t>försäljning eller aktiviteter som ger intäkter för att minska kostnaden för resa och uppehälle</a:t>
            </a:r>
          </a:p>
          <a:p>
            <a:pPr marL="0" indent="0">
              <a:buNone/>
            </a:pPr>
            <a:r>
              <a:rPr lang="sv-SE" sz="3600" dirty="0"/>
              <a:t>Bara tävlingar i Norrland denna säsong</a:t>
            </a:r>
          </a:p>
          <a:p>
            <a:pPr marL="0" indent="0">
              <a:buNone/>
            </a:pPr>
            <a:r>
              <a:rPr lang="sv-SE" sz="3600" dirty="0"/>
              <a:t>De som inte kvalar till RM/SM kan undersöka intresse för tävling söderut efter DM</a:t>
            </a:r>
          </a:p>
          <a:p>
            <a:pPr marL="0" indent="0">
              <a:buNone/>
            </a:pPr>
            <a:endParaRPr lang="sv-SE" sz="3600" dirty="0"/>
          </a:p>
          <a:p>
            <a:pPr marL="0" indent="0">
              <a:buNone/>
            </a:pPr>
            <a:endParaRPr lang="sv-SE" sz="3600" dirty="0"/>
          </a:p>
          <a:p>
            <a:pPr marL="0" indent="0">
              <a:buNone/>
            </a:pPr>
            <a:endParaRPr lang="sv-SE" sz="3600" dirty="0"/>
          </a:p>
          <a:p>
            <a:pPr marL="0" indent="0">
              <a:buNone/>
            </a:pPr>
            <a:r>
              <a:rPr lang="sv-SE" sz="3600" dirty="0"/>
              <a:t> </a:t>
            </a:r>
          </a:p>
        </p:txBody>
      </p:sp>
      <p:sp>
        <p:nvSpPr>
          <p:cNvPr id="4" name="5-uddig stjärna 3"/>
          <p:cNvSpPr/>
          <p:nvPr/>
        </p:nvSpPr>
        <p:spPr>
          <a:xfrm>
            <a:off x="9959517" y="919827"/>
            <a:ext cx="1913860" cy="1541721"/>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5-uddig stjärna 4"/>
          <p:cNvSpPr/>
          <p:nvPr/>
        </p:nvSpPr>
        <p:spPr>
          <a:xfrm>
            <a:off x="9482469" y="1865382"/>
            <a:ext cx="1913860" cy="1541721"/>
          </a:xfrm>
          <a:prstGeom prst="star5">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5800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Årsplanering och tävlingar </a:t>
            </a:r>
          </a:p>
        </p:txBody>
      </p:sp>
      <p:sp>
        <p:nvSpPr>
          <p:cNvPr id="3" name="Platshållare för innehåll 2"/>
          <p:cNvSpPr>
            <a:spLocks noGrp="1"/>
          </p:cNvSpPr>
          <p:nvPr>
            <p:ph idx="1"/>
          </p:nvPr>
        </p:nvSpPr>
        <p:spPr/>
        <p:txBody>
          <a:bodyPr/>
          <a:lstStyle/>
          <a:p>
            <a:pPr lvl="0"/>
            <a:r>
              <a:rPr lang="sv-SE" dirty="0"/>
              <a:t>Jul- och </a:t>
            </a:r>
            <a:r>
              <a:rPr lang="sv-SE" dirty="0" err="1"/>
              <a:t>våruppvisning</a:t>
            </a:r>
            <a:r>
              <a:rPr lang="sv-SE" dirty="0"/>
              <a:t> (Juluppvisning 10/12)</a:t>
            </a:r>
          </a:p>
          <a:p>
            <a:pPr lvl="0"/>
            <a:r>
              <a:rPr lang="sv-SE" dirty="0"/>
              <a:t>DM 10 februari Luleå </a:t>
            </a:r>
          </a:p>
          <a:p>
            <a:pPr lvl="0"/>
            <a:r>
              <a:rPr lang="sv-SE" dirty="0"/>
              <a:t>RM/SM 25-26 maj Helsingborg</a:t>
            </a:r>
          </a:p>
          <a:p>
            <a:pPr lvl="0"/>
            <a:r>
              <a:rPr lang="sv-SE" dirty="0"/>
              <a:t>- hjälp oss att hitta sponsorer till RM-resan</a:t>
            </a:r>
          </a:p>
          <a:p>
            <a:pPr lvl="0"/>
            <a:r>
              <a:rPr lang="sv-SE" dirty="0"/>
              <a:t>Öppna tävlingar</a:t>
            </a:r>
          </a:p>
          <a:p>
            <a:pPr lvl="0"/>
            <a:r>
              <a:rPr lang="sv-SE" dirty="0"/>
              <a:t>Lov och ledigheter</a:t>
            </a:r>
          </a:p>
          <a:p>
            <a:endParaRPr lang="sv-SE" dirty="0"/>
          </a:p>
        </p:txBody>
      </p:sp>
      <p:sp>
        <p:nvSpPr>
          <p:cNvPr id="4" name="5-uddig stjärna 4">
            <a:extLst>
              <a:ext uri="{FF2B5EF4-FFF2-40B4-BE49-F238E27FC236}">
                <a16:creationId xmlns:a16="http://schemas.microsoft.com/office/drawing/2014/main" id="{16BB5B73-E091-C4FD-9A2E-B59AC66852A7}"/>
              </a:ext>
            </a:extLst>
          </p:cNvPr>
          <p:cNvSpPr/>
          <p:nvPr/>
        </p:nvSpPr>
        <p:spPr>
          <a:xfrm>
            <a:off x="8796669" y="3659892"/>
            <a:ext cx="1913860" cy="1541721"/>
          </a:xfrm>
          <a:prstGeom prst="star5">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5-uddig stjärna 3">
            <a:extLst>
              <a:ext uri="{FF2B5EF4-FFF2-40B4-BE49-F238E27FC236}">
                <a16:creationId xmlns:a16="http://schemas.microsoft.com/office/drawing/2014/main" id="{77CC0AEB-2339-66A5-3F91-A9761FD3BFCB}"/>
              </a:ext>
            </a:extLst>
          </p:cNvPr>
          <p:cNvSpPr/>
          <p:nvPr/>
        </p:nvSpPr>
        <p:spPr>
          <a:xfrm>
            <a:off x="9616617" y="2754094"/>
            <a:ext cx="1913860" cy="1541721"/>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7176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Hjälp oss genom att</a:t>
            </a:r>
          </a:p>
        </p:txBody>
      </p:sp>
      <p:sp>
        <p:nvSpPr>
          <p:cNvPr id="3" name="Platshållare för innehåll 2"/>
          <p:cNvSpPr>
            <a:spLocks noGrp="1"/>
          </p:cNvSpPr>
          <p:nvPr>
            <p:ph idx="1"/>
          </p:nvPr>
        </p:nvSpPr>
        <p:spPr/>
        <p:txBody>
          <a:bodyPr>
            <a:normAutofit fontScale="92500" lnSpcReduction="20000"/>
          </a:bodyPr>
          <a:lstStyle/>
          <a:p>
            <a:endParaRPr lang="sv-SE" dirty="0"/>
          </a:p>
          <a:p>
            <a:r>
              <a:rPr lang="sv-SE" dirty="0"/>
              <a:t>Se till att ditt barn äter och sover bra</a:t>
            </a:r>
          </a:p>
          <a:p>
            <a:r>
              <a:rPr lang="sv-SE" dirty="0"/>
              <a:t>Att de tar hand om sina eventuella skador</a:t>
            </a:r>
          </a:p>
          <a:p>
            <a:r>
              <a:rPr lang="sv-SE" dirty="0"/>
              <a:t>Se till att de undviker att bygga med sina kompisar på fritiden </a:t>
            </a:r>
          </a:p>
          <a:p>
            <a:r>
              <a:rPr lang="sv-SE" dirty="0"/>
              <a:t>Anmäl frånvaro till tränarna </a:t>
            </a:r>
          </a:p>
          <a:p>
            <a:pPr marL="0" indent="0">
              <a:buNone/>
            </a:pPr>
            <a:endParaRPr lang="sv-SE" dirty="0"/>
          </a:p>
          <a:p>
            <a:pPr marL="0" indent="0">
              <a:buNone/>
            </a:pPr>
            <a:endParaRPr lang="sv-SE" dirty="0"/>
          </a:p>
          <a:p>
            <a:endParaRPr lang="sv-SE" dirty="0"/>
          </a:p>
          <a:p>
            <a:endParaRPr lang="sv-SE" dirty="0"/>
          </a:p>
          <a:p>
            <a:pPr marL="0" indent="0">
              <a:buNone/>
            </a:pPr>
            <a:r>
              <a:rPr lang="sv-SE" dirty="0"/>
              <a:t>TACK! </a:t>
            </a:r>
          </a:p>
          <a:p>
            <a:pPr marL="0" indent="0">
              <a:buNone/>
            </a:pPr>
            <a:endParaRPr lang="sv-SE" dirty="0"/>
          </a:p>
        </p:txBody>
      </p:sp>
      <p:sp>
        <p:nvSpPr>
          <p:cNvPr id="5" name="Hjärta 4"/>
          <p:cNvSpPr/>
          <p:nvPr/>
        </p:nvSpPr>
        <p:spPr>
          <a:xfrm>
            <a:off x="7511143" y="996042"/>
            <a:ext cx="2302327" cy="1861458"/>
          </a:xfrm>
          <a:prstGeom prst="hear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9168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124200" y="411480"/>
            <a:ext cx="5823171" cy="6019458"/>
          </a:xfrm>
          <a:prstGeom prst="rect">
            <a:avLst/>
          </a:prstGeom>
          <a:solidFill>
            <a:schemeClr val="bg2">
              <a:lumMod val="50000"/>
            </a:schemeClr>
          </a:solidFill>
          <a:effectLst>
            <a:softEdge rad="635000"/>
          </a:effectLst>
        </p:spPr>
      </p:pic>
    </p:spTree>
    <p:extLst>
      <p:ext uri="{BB962C8B-B14F-4D97-AF65-F5344CB8AC3E}">
        <p14:creationId xmlns:p14="http://schemas.microsoft.com/office/powerpoint/2010/main" val="328658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ECBDE3-16E8-4360-BE20-C228B832D80A}"/>
              </a:ext>
            </a:extLst>
          </p:cNvPr>
          <p:cNvSpPr>
            <a:spLocks noGrp="1"/>
          </p:cNvSpPr>
          <p:nvPr>
            <p:ph type="ctrTitle"/>
          </p:nvPr>
        </p:nvSpPr>
        <p:spPr/>
        <p:txBody>
          <a:bodyPr>
            <a:normAutofit fontScale="90000"/>
          </a:bodyPr>
          <a:lstStyle/>
          <a:p>
            <a:r>
              <a:rPr lang="sv-SE" b="1" dirty="0">
                <a:solidFill>
                  <a:schemeClr val="bg1"/>
                </a:solidFill>
              </a:rPr>
              <a:t>Föräldramöte</a:t>
            </a:r>
            <a:br>
              <a:rPr lang="sv-SE" b="1" dirty="0">
                <a:solidFill>
                  <a:schemeClr val="bg1"/>
                </a:solidFill>
              </a:rPr>
            </a:br>
            <a:r>
              <a:rPr lang="sv-SE" b="1" dirty="0" err="1">
                <a:solidFill>
                  <a:schemeClr val="bg1"/>
                </a:solidFill>
              </a:rPr>
              <a:t>Tävlingslag</a:t>
            </a:r>
            <a:r>
              <a:rPr lang="sv-SE" b="1" dirty="0">
                <a:solidFill>
                  <a:schemeClr val="bg1"/>
                </a:solidFill>
              </a:rPr>
              <a:t> </a:t>
            </a:r>
            <a:br>
              <a:rPr lang="sv-SE" b="1" dirty="0">
                <a:solidFill>
                  <a:schemeClr val="bg1"/>
                </a:solidFill>
              </a:rPr>
            </a:br>
            <a:r>
              <a:rPr lang="sv-SE" b="1" dirty="0">
                <a:solidFill>
                  <a:schemeClr val="bg1"/>
                </a:solidFill>
              </a:rPr>
              <a:t>Skellefteå Cheerleading </a:t>
            </a:r>
            <a:r>
              <a:rPr lang="sv-SE" b="1" dirty="0" err="1">
                <a:solidFill>
                  <a:schemeClr val="bg1"/>
                </a:solidFill>
              </a:rPr>
              <a:t>Athletics</a:t>
            </a:r>
            <a:r>
              <a:rPr lang="sv-SE" b="1" dirty="0">
                <a:solidFill>
                  <a:schemeClr val="bg1"/>
                </a:solidFill>
              </a:rPr>
              <a:t> </a:t>
            </a:r>
          </a:p>
        </p:txBody>
      </p:sp>
      <p:sp>
        <p:nvSpPr>
          <p:cNvPr id="3" name="Underrubrik 2">
            <a:extLst>
              <a:ext uri="{FF2B5EF4-FFF2-40B4-BE49-F238E27FC236}">
                <a16:creationId xmlns:a16="http://schemas.microsoft.com/office/drawing/2014/main" id="{8FCDBE19-D3EA-4A28-B91E-9C8FAD9F8996}"/>
              </a:ext>
            </a:extLst>
          </p:cNvPr>
          <p:cNvSpPr>
            <a:spLocks noGrp="1"/>
          </p:cNvSpPr>
          <p:nvPr>
            <p:ph type="subTitle" idx="1"/>
          </p:nvPr>
        </p:nvSpPr>
        <p:spPr/>
        <p:txBody>
          <a:bodyPr/>
          <a:lstStyle/>
          <a:p>
            <a:r>
              <a:rPr lang="sv-SE" b="1" dirty="0">
                <a:solidFill>
                  <a:schemeClr val="bg1"/>
                </a:solidFill>
              </a:rPr>
              <a:t>2023-10-03</a:t>
            </a:r>
          </a:p>
        </p:txBody>
      </p:sp>
    </p:spTree>
    <p:extLst>
      <p:ext uri="{BB962C8B-B14F-4D97-AF65-F5344CB8AC3E}">
        <p14:creationId xmlns:p14="http://schemas.microsoft.com/office/powerpoint/2010/main" val="212234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Välkommen tillbaka!!!</a:t>
            </a:r>
          </a:p>
        </p:txBody>
      </p:sp>
      <p:sp>
        <p:nvSpPr>
          <p:cNvPr id="3" name="Platshållare för innehåll 2"/>
          <p:cNvSpPr>
            <a:spLocks noGrp="1"/>
          </p:cNvSpPr>
          <p:nvPr>
            <p:ph idx="1"/>
          </p:nvPr>
        </p:nvSpPr>
        <p:spPr/>
        <p:txBody>
          <a:bodyPr/>
          <a:lstStyle/>
          <a:p>
            <a:r>
              <a:rPr lang="sv-SE" dirty="0"/>
              <a:t>Handboken uppdaterad</a:t>
            </a:r>
          </a:p>
          <a:p>
            <a:r>
              <a:rPr lang="sv-SE" dirty="0"/>
              <a:t>Handlingsplan</a:t>
            </a:r>
            <a:br>
              <a:rPr lang="sv-SE" dirty="0"/>
            </a:br>
            <a:br>
              <a:rPr lang="sv-SE" dirty="0"/>
            </a:br>
            <a:endParaRPr lang="sv-SE" dirty="0"/>
          </a:p>
          <a:p>
            <a:pPr marL="0" indent="0">
              <a:buNone/>
            </a:pPr>
            <a:endParaRPr lang="sv-SE" dirty="0"/>
          </a:p>
        </p:txBody>
      </p:sp>
      <p:pic>
        <p:nvPicPr>
          <p:cNvPr id="7" name="Platshållare för innehåll 3"/>
          <p:cNvPicPr>
            <a:picLocks noChangeAspect="1"/>
          </p:cNvPicPr>
          <p:nvPr/>
        </p:nvPicPr>
        <p:blipFill>
          <a:blip r:embed="rId3"/>
          <a:stretch>
            <a:fillRect/>
          </a:stretch>
        </p:blipFill>
        <p:spPr>
          <a:xfrm>
            <a:off x="6462060" y="1548458"/>
            <a:ext cx="4967941" cy="4647741"/>
          </a:xfrm>
          <a:prstGeom prst="rect">
            <a:avLst/>
          </a:prstGeom>
        </p:spPr>
      </p:pic>
    </p:spTree>
    <p:extLst>
      <p:ext uri="{BB962C8B-B14F-4D97-AF65-F5344CB8AC3E}">
        <p14:creationId xmlns:p14="http://schemas.microsoft.com/office/powerpoint/2010/main" val="417685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Säsongsbudget för tävlingslag i SCA</a:t>
            </a:r>
          </a:p>
        </p:txBody>
      </p:sp>
      <p:sp>
        <p:nvSpPr>
          <p:cNvPr id="3" name="Platshållare för innehåll 2"/>
          <p:cNvSpPr>
            <a:spLocks noGrp="1"/>
          </p:cNvSpPr>
          <p:nvPr>
            <p:ph idx="1"/>
          </p:nvPr>
        </p:nvSpPr>
        <p:spPr/>
        <p:txBody>
          <a:bodyPr/>
          <a:lstStyle/>
          <a:p>
            <a:pPr marL="0" indent="0">
              <a:buNone/>
            </a:pPr>
            <a:r>
              <a:rPr lang="sv-SE" dirty="0"/>
              <a:t>						</a:t>
            </a:r>
            <a:r>
              <a:rPr lang="sv-SE" b="1" dirty="0"/>
              <a:t>Hösttermin		Vårtermin</a:t>
            </a:r>
          </a:p>
          <a:p>
            <a:pPr marL="0" indent="0">
              <a:buNone/>
            </a:pPr>
            <a:r>
              <a:rPr lang="sv-SE" dirty="0"/>
              <a:t>Terminsavgift				1100 kr		1100 kr</a:t>
            </a:r>
          </a:p>
          <a:p>
            <a:pPr marL="0" indent="0">
              <a:buNone/>
            </a:pPr>
            <a:r>
              <a:rPr lang="sv-SE" dirty="0"/>
              <a:t>Licens						235 kr</a:t>
            </a:r>
          </a:p>
          <a:p>
            <a:pPr marL="0" indent="0">
              <a:buNone/>
            </a:pPr>
            <a:r>
              <a:rPr lang="sv-SE" dirty="0"/>
              <a:t>Hyra tävlingsdräkt	+ rosett		650 kr</a:t>
            </a:r>
          </a:p>
          <a:p>
            <a:pPr marL="0" indent="0">
              <a:buNone/>
            </a:pPr>
            <a:r>
              <a:rPr lang="sv-SE" dirty="0"/>
              <a:t>Resa, boende, vissa måltider DM				Ca 1500 kr</a:t>
            </a:r>
          </a:p>
          <a:p>
            <a:pPr marL="0" indent="0">
              <a:buNone/>
            </a:pPr>
            <a:endParaRPr lang="sv-SE" dirty="0"/>
          </a:p>
          <a:p>
            <a:pPr marL="0" indent="0">
              <a:buNone/>
            </a:pPr>
            <a:r>
              <a:rPr lang="sv-SE" dirty="0"/>
              <a:t>Resa, boende, vissa måltider RM				Ca 3000 kr</a:t>
            </a:r>
          </a:p>
          <a:p>
            <a:pPr marL="0" indent="0">
              <a:buNone/>
            </a:pPr>
            <a:r>
              <a:rPr lang="sv-SE" dirty="0"/>
              <a:t>( kan bli mer denna säsong </a:t>
            </a:r>
            <a:r>
              <a:rPr lang="sv-SE" dirty="0" err="1"/>
              <a:t>pga</a:t>
            </a:r>
            <a:r>
              <a:rPr lang="sv-SE" dirty="0"/>
              <a:t> byte av </a:t>
            </a:r>
            <a:r>
              <a:rPr lang="sv-SE" dirty="0" err="1"/>
              <a:t>tävlingsort</a:t>
            </a:r>
            <a:r>
              <a:rPr lang="sv-SE" dirty="0"/>
              <a:t>)</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114158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går intäkterna för terminsavgifterna till?</a:t>
            </a:r>
          </a:p>
        </p:txBody>
      </p:sp>
      <p:sp>
        <p:nvSpPr>
          <p:cNvPr id="3" name="Platshållare för innehåll 2"/>
          <p:cNvSpPr>
            <a:spLocks noGrp="1"/>
          </p:cNvSpPr>
          <p:nvPr>
            <p:ph idx="1"/>
          </p:nvPr>
        </p:nvSpPr>
        <p:spPr>
          <a:xfrm>
            <a:off x="838200" y="1825625"/>
            <a:ext cx="10640786" cy="4351338"/>
          </a:xfrm>
        </p:spPr>
        <p:txBody>
          <a:bodyPr/>
          <a:lstStyle/>
          <a:p>
            <a:r>
              <a:rPr lang="sv-SE" dirty="0"/>
              <a:t>Utbildning av tränare			 	25 000kr (säsongen 21/22)</a:t>
            </a:r>
          </a:p>
          <a:p>
            <a:r>
              <a:rPr lang="sv-SE" dirty="0"/>
              <a:t>Tränararvoden				         101 000kr(säsongen 21/22</a:t>
            </a:r>
          </a:p>
          <a:p>
            <a:r>
              <a:rPr lang="sv-SE" dirty="0"/>
              <a:t>Tävlingsmusik					46 609kr (säsongen 21/22)</a:t>
            </a:r>
          </a:p>
          <a:p>
            <a:r>
              <a:rPr lang="sv-SE" dirty="0"/>
              <a:t>Administrativ kostnad till Idrottsservice	35 230kr (säsongen 21/22)</a:t>
            </a:r>
          </a:p>
          <a:p>
            <a:r>
              <a:rPr lang="sv-SE" dirty="0"/>
              <a:t>Inköp av tävlingsdräkter, vart tredje år	  2500- 3000 kr per dräkt</a:t>
            </a:r>
          </a:p>
          <a:p>
            <a:r>
              <a:rPr lang="sv-SE" dirty="0"/>
              <a:t>Lagkassor						27 000kr </a:t>
            </a:r>
          </a:p>
          <a:p>
            <a:r>
              <a:rPr lang="sv-SE" dirty="0"/>
              <a:t>Sjukvårdsartiklar				 	  5 000 kr (säsongen 21/22)</a:t>
            </a:r>
          </a:p>
          <a:p>
            <a:pPr marL="0" indent="0">
              <a:buNone/>
            </a:pPr>
            <a:endParaRPr lang="sv-SE" dirty="0"/>
          </a:p>
        </p:txBody>
      </p:sp>
    </p:spTree>
    <p:extLst>
      <p:ext uri="{BB962C8B-B14F-4D97-AF65-F5344CB8AC3E}">
        <p14:creationId xmlns:p14="http://schemas.microsoft.com/office/powerpoint/2010/main" val="1881474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425497-E27C-B3B3-AEF6-7A2AE52F6A69}"/>
              </a:ext>
            </a:extLst>
          </p:cNvPr>
          <p:cNvSpPr>
            <a:spLocks noGrp="1"/>
          </p:cNvSpPr>
          <p:nvPr>
            <p:ph type="title"/>
          </p:nvPr>
        </p:nvSpPr>
        <p:spPr/>
        <p:txBody>
          <a:bodyPr/>
          <a:lstStyle/>
          <a:p>
            <a:r>
              <a:rPr lang="sv-SE" dirty="0"/>
              <a:t>Viktigt att känna till</a:t>
            </a:r>
          </a:p>
        </p:txBody>
      </p:sp>
      <p:sp>
        <p:nvSpPr>
          <p:cNvPr id="3" name="Platshållare för innehåll 2">
            <a:extLst>
              <a:ext uri="{FF2B5EF4-FFF2-40B4-BE49-F238E27FC236}">
                <a16:creationId xmlns:a16="http://schemas.microsoft.com/office/drawing/2014/main" id="{F89D4670-56F4-05EF-9492-A2C57FC1C23D}"/>
              </a:ext>
            </a:extLst>
          </p:cNvPr>
          <p:cNvSpPr>
            <a:spLocks noGrp="1"/>
          </p:cNvSpPr>
          <p:nvPr>
            <p:ph idx="1"/>
          </p:nvPr>
        </p:nvSpPr>
        <p:spPr/>
        <p:txBody>
          <a:bodyPr>
            <a:normAutofit lnSpcReduction="10000"/>
          </a:bodyPr>
          <a:lstStyle/>
          <a:p>
            <a:r>
              <a:rPr lang="sv-SE" dirty="0"/>
              <a:t>Obetalda avgifter</a:t>
            </a:r>
          </a:p>
          <a:p>
            <a:r>
              <a:rPr lang="sv-SE" dirty="0"/>
              <a:t>Försäljning – hämta det du beställt</a:t>
            </a:r>
          </a:p>
          <a:p>
            <a:r>
              <a:rPr lang="sv-SE" dirty="0"/>
              <a:t>Sociala medier – bilder på de aktiva</a:t>
            </a:r>
          </a:p>
          <a:p>
            <a:pPr>
              <a:buFontTx/>
              <a:buChar char="-"/>
            </a:pPr>
            <a:r>
              <a:rPr lang="sv-SE" dirty="0"/>
              <a:t>Facebookgrupp för föräldrar</a:t>
            </a:r>
          </a:p>
          <a:p>
            <a:pPr>
              <a:buFontTx/>
              <a:buChar char="-"/>
            </a:pPr>
            <a:r>
              <a:rPr lang="sv-SE" dirty="0"/>
              <a:t>Köp och sälj på </a:t>
            </a:r>
            <a:r>
              <a:rPr lang="sv-SE" dirty="0" err="1"/>
              <a:t>facebook</a:t>
            </a:r>
            <a:endParaRPr lang="sv-SE" dirty="0"/>
          </a:p>
          <a:p>
            <a:r>
              <a:rPr lang="sv-SE" dirty="0"/>
              <a:t>Kostnad för dräkter, när får de användas</a:t>
            </a:r>
          </a:p>
          <a:p>
            <a:r>
              <a:rPr lang="sv-SE" dirty="0"/>
              <a:t>Tvätt av dräkter</a:t>
            </a:r>
          </a:p>
          <a:p>
            <a:r>
              <a:rPr lang="sv-SE" dirty="0"/>
              <a:t>Misskötsel</a:t>
            </a:r>
          </a:p>
          <a:p>
            <a:r>
              <a:rPr lang="sv-SE" dirty="0"/>
              <a:t>Gräsroten</a:t>
            </a:r>
          </a:p>
          <a:p>
            <a:endParaRPr lang="sv-SE" dirty="0"/>
          </a:p>
        </p:txBody>
      </p:sp>
      <p:pic>
        <p:nvPicPr>
          <p:cNvPr id="4" name="Picture 4" descr="Bildresultat för facebook logo">
            <a:extLst>
              <a:ext uri="{FF2B5EF4-FFF2-40B4-BE49-F238E27FC236}">
                <a16:creationId xmlns:a16="http://schemas.microsoft.com/office/drawing/2014/main" id="{55716A31-B646-93E7-D2CE-D3109886D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3012990"/>
            <a:ext cx="2286000" cy="2286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nstagram Logo, Instagram Symbol Meaning, History and Evolution">
            <a:extLst>
              <a:ext uri="{FF2B5EF4-FFF2-40B4-BE49-F238E27FC236}">
                <a16:creationId xmlns:a16="http://schemas.microsoft.com/office/drawing/2014/main" id="{E506BB1E-9FFA-6EA9-ADB5-A0AB62FE4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230" y="0"/>
            <a:ext cx="3006090" cy="2878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99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Säsongens lag och tränare</a:t>
            </a:r>
          </a:p>
        </p:txBody>
      </p:sp>
      <p:sp>
        <p:nvSpPr>
          <p:cNvPr id="3" name="Platshållare för innehåll 2"/>
          <p:cNvSpPr>
            <a:spLocks noGrp="1"/>
          </p:cNvSpPr>
          <p:nvPr>
            <p:ph idx="1"/>
          </p:nvPr>
        </p:nvSpPr>
        <p:spPr>
          <a:xfrm>
            <a:off x="772886" y="1531711"/>
            <a:ext cx="10515600" cy="4961164"/>
          </a:xfrm>
        </p:spPr>
        <p:txBody>
          <a:bodyPr>
            <a:normAutofit/>
          </a:bodyPr>
          <a:lstStyle/>
          <a:p>
            <a:pPr marL="0" indent="0">
              <a:buNone/>
            </a:pPr>
            <a:r>
              <a:rPr lang="sv-SE" b="1" i="1" dirty="0" err="1"/>
              <a:t>Träningslag</a:t>
            </a:r>
            <a:r>
              <a:rPr lang="sv-SE" b="1" i="1" dirty="0"/>
              <a:t>  </a:t>
            </a:r>
          </a:p>
          <a:p>
            <a:r>
              <a:rPr lang="sv-SE" b="1" dirty="0"/>
              <a:t>Jade</a:t>
            </a:r>
            <a:r>
              <a:rPr lang="sv-SE" dirty="0"/>
              <a:t> – Huvudtränare Hilma Karlsson och Alicia Stenlund, hjälptränare Alice Karlsson och Tyra Boman. </a:t>
            </a:r>
          </a:p>
          <a:p>
            <a:r>
              <a:rPr lang="sv-SE" b="1" dirty="0" err="1"/>
              <a:t>Amber</a:t>
            </a:r>
            <a:r>
              <a:rPr lang="sv-SE" b="1" dirty="0"/>
              <a:t> – </a:t>
            </a:r>
            <a:r>
              <a:rPr lang="sv-SE" dirty="0"/>
              <a:t>Huvudtränare Stina Sjögren och Ebba Sjöström, hjälptränare Molly Holmberg. </a:t>
            </a:r>
          </a:p>
          <a:p>
            <a:r>
              <a:rPr lang="sv-SE" b="1" dirty="0" err="1"/>
              <a:t>Moonstones</a:t>
            </a:r>
            <a:r>
              <a:rPr lang="sv-SE" b="1" dirty="0"/>
              <a:t> – </a:t>
            </a:r>
            <a:r>
              <a:rPr lang="sv-SE" dirty="0"/>
              <a:t>Huvudtränare Ellen Bjurman och Alicia Wiklund, hjälptränare Julia Eriksson och Holly </a:t>
            </a:r>
            <a:r>
              <a:rPr lang="sv-SE" dirty="0" err="1"/>
              <a:t>Bitén</a:t>
            </a:r>
            <a:r>
              <a:rPr lang="sv-SE" dirty="0"/>
              <a:t>. </a:t>
            </a:r>
          </a:p>
          <a:p>
            <a:r>
              <a:rPr lang="sv-SE" b="1" dirty="0" err="1"/>
              <a:t>Serpentine</a:t>
            </a:r>
            <a:r>
              <a:rPr lang="sv-SE" b="1" dirty="0"/>
              <a:t> – </a:t>
            </a:r>
            <a:r>
              <a:rPr lang="sv-SE" dirty="0"/>
              <a:t>Huvudtränare  Hilma Karlsson och Alicia Stenlund, hjälptränare Alice Karlsson och Tyra Boman. </a:t>
            </a:r>
          </a:p>
          <a:p>
            <a:r>
              <a:rPr lang="sv-SE" b="1" dirty="0"/>
              <a:t>Rubys – </a:t>
            </a:r>
            <a:r>
              <a:rPr lang="sv-SE" dirty="0"/>
              <a:t>Huvudtränare Vera Rilfors och Rut Lundström, hjälptränare Ellen Lundmark. </a:t>
            </a:r>
            <a:endParaRPr lang="sv-SE" b="1" dirty="0"/>
          </a:p>
        </p:txBody>
      </p:sp>
    </p:spTree>
    <p:extLst>
      <p:ext uri="{BB962C8B-B14F-4D97-AF65-F5344CB8AC3E}">
        <p14:creationId xmlns:p14="http://schemas.microsoft.com/office/powerpoint/2010/main" val="35519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Forts. säsongens lag och tränare</a:t>
            </a:r>
          </a:p>
        </p:txBody>
      </p:sp>
      <p:sp>
        <p:nvSpPr>
          <p:cNvPr id="3" name="Platshållare för innehåll 2"/>
          <p:cNvSpPr>
            <a:spLocks noGrp="1"/>
          </p:cNvSpPr>
          <p:nvPr>
            <p:ph idx="1"/>
          </p:nvPr>
        </p:nvSpPr>
        <p:spPr>
          <a:xfrm>
            <a:off x="838200" y="1632856"/>
            <a:ext cx="10689404" cy="5225144"/>
          </a:xfrm>
        </p:spPr>
        <p:txBody>
          <a:bodyPr>
            <a:normAutofit lnSpcReduction="10000"/>
          </a:bodyPr>
          <a:lstStyle/>
          <a:p>
            <a:pPr marL="0" indent="0">
              <a:buNone/>
            </a:pPr>
            <a:r>
              <a:rPr lang="sv-SE" sz="3600" b="1" i="1" dirty="0" err="1"/>
              <a:t>Tävlingslag</a:t>
            </a:r>
            <a:endParaRPr lang="sv-SE" sz="3600" b="1" i="1" dirty="0"/>
          </a:p>
          <a:p>
            <a:r>
              <a:rPr lang="sv-SE" sz="2400" b="1" dirty="0"/>
              <a:t>Pearls (minior level 1) – </a:t>
            </a:r>
            <a:r>
              <a:rPr lang="sv-SE" sz="2400" dirty="0"/>
              <a:t>Huvudtränare Hanna Lindh och </a:t>
            </a:r>
            <a:r>
              <a:rPr lang="sv-SE" sz="2400" dirty="0" err="1"/>
              <a:t>Kavita</a:t>
            </a:r>
            <a:r>
              <a:rPr lang="sv-SE" sz="2400" dirty="0"/>
              <a:t> Nilsson, hjälptränare My Björkbom, Nova Brännström och Hannah Öhman. </a:t>
            </a:r>
          </a:p>
          <a:p>
            <a:r>
              <a:rPr lang="sv-SE" sz="2400" b="1" dirty="0" err="1"/>
              <a:t>Corals</a:t>
            </a:r>
            <a:r>
              <a:rPr lang="sv-SE" sz="2400" b="1" dirty="0"/>
              <a:t> (minior level 2) – </a:t>
            </a:r>
            <a:r>
              <a:rPr lang="sv-SE" sz="2400" dirty="0"/>
              <a:t>Huvudtränare Lova Salomonsson, Tilde Jonsson och Allis Sandström. </a:t>
            </a:r>
          </a:p>
          <a:p>
            <a:r>
              <a:rPr lang="sv-SE" sz="2400" b="1" dirty="0" err="1"/>
              <a:t>Sapphires</a:t>
            </a:r>
            <a:r>
              <a:rPr lang="sv-SE" sz="2400" b="1" dirty="0"/>
              <a:t> (junior level 1) – </a:t>
            </a:r>
            <a:r>
              <a:rPr lang="sv-SE" sz="2400" dirty="0"/>
              <a:t>Huvudtränare Hilda Edström och Elin Hedblad, hjälptränare </a:t>
            </a:r>
            <a:r>
              <a:rPr lang="sv-SE" sz="2400" dirty="0" err="1"/>
              <a:t>Lia</a:t>
            </a:r>
            <a:r>
              <a:rPr lang="sv-SE" sz="2400" dirty="0"/>
              <a:t> Eriksson och Nora Berg. </a:t>
            </a:r>
          </a:p>
          <a:p>
            <a:r>
              <a:rPr lang="sv-SE" sz="2400" b="1" dirty="0" err="1"/>
              <a:t>Amethyst</a:t>
            </a:r>
            <a:r>
              <a:rPr lang="sv-SE" sz="2400" b="1" dirty="0"/>
              <a:t> (junior level 2) – </a:t>
            </a:r>
            <a:r>
              <a:rPr lang="sv-SE" sz="2400" dirty="0"/>
              <a:t>Huvudtränare Wilma Dahlgren, Emma Lonz och Timea Sigården, hjälptränare Stella Öström och Linnéa Paulander. </a:t>
            </a:r>
          </a:p>
          <a:p>
            <a:r>
              <a:rPr lang="sv-SE" sz="2400" b="1" dirty="0"/>
              <a:t>Onyx (senior level 2) – </a:t>
            </a:r>
            <a:r>
              <a:rPr lang="sv-SE" sz="2400" dirty="0"/>
              <a:t>Huvudtränare Britta Klingstedt och Wilma Hultmar, hjälptränare Alva Hällgren. </a:t>
            </a:r>
          </a:p>
          <a:p>
            <a:r>
              <a:rPr lang="sv-SE" sz="2400" b="1" dirty="0"/>
              <a:t>Obsidian (senior level 3) – </a:t>
            </a:r>
            <a:r>
              <a:rPr lang="sv-SE" sz="2400" dirty="0"/>
              <a:t>Huvudtränare Ida Lindberg, Frida Lindgren och </a:t>
            </a:r>
            <a:br>
              <a:rPr lang="sv-SE" sz="2400" dirty="0"/>
            </a:br>
            <a:r>
              <a:rPr lang="sv-SE" sz="2400" dirty="0"/>
              <a:t>Elvira Lundberg</a:t>
            </a:r>
            <a:endParaRPr lang="sv-SE" sz="2400" b="1" dirty="0"/>
          </a:p>
        </p:txBody>
      </p:sp>
    </p:spTree>
    <p:extLst>
      <p:ext uri="{BB962C8B-B14F-4D97-AF65-F5344CB8AC3E}">
        <p14:creationId xmlns:p14="http://schemas.microsoft.com/office/powerpoint/2010/main" val="265884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Levels och åldersindelning	</a:t>
            </a:r>
          </a:p>
        </p:txBody>
      </p:sp>
      <p:sp>
        <p:nvSpPr>
          <p:cNvPr id="3" name="Platshållare för innehåll 2"/>
          <p:cNvSpPr>
            <a:spLocks noGrp="1"/>
          </p:cNvSpPr>
          <p:nvPr>
            <p:ph idx="1"/>
          </p:nvPr>
        </p:nvSpPr>
        <p:spPr/>
        <p:txBody>
          <a:bodyPr/>
          <a:lstStyle/>
          <a:p>
            <a:r>
              <a:rPr lang="sv-SE" dirty="0"/>
              <a:t>I Sverige Level 1 – Level premier (Level 6)</a:t>
            </a:r>
          </a:p>
          <a:p>
            <a:r>
              <a:rPr lang="sv-SE" dirty="0"/>
              <a:t>I Skellefteå Cheerleading Athletics Level 1 – Level 3</a:t>
            </a:r>
          </a:p>
          <a:p>
            <a:endParaRPr lang="sv-SE" dirty="0"/>
          </a:p>
          <a:p>
            <a:pPr marL="0" indent="0">
              <a:buNone/>
            </a:pPr>
            <a:r>
              <a:rPr lang="sv-SE" b="1" dirty="0"/>
              <a:t>Åldersindelning säsongen 23/24</a:t>
            </a:r>
          </a:p>
          <a:p>
            <a:r>
              <a:rPr lang="sv-SE" dirty="0"/>
              <a:t>Miniorer 12-14 år</a:t>
            </a:r>
          </a:p>
          <a:p>
            <a:r>
              <a:rPr lang="sv-SE" dirty="0"/>
              <a:t>Juniorer 13-17 år </a:t>
            </a:r>
          </a:p>
          <a:p>
            <a:r>
              <a:rPr lang="sv-SE" dirty="0"/>
              <a:t>Seniorer 16 år och äldre </a:t>
            </a:r>
          </a:p>
        </p:txBody>
      </p:sp>
    </p:spTree>
    <p:extLst>
      <p:ext uri="{BB962C8B-B14F-4D97-AF65-F5344CB8AC3E}">
        <p14:creationId xmlns:p14="http://schemas.microsoft.com/office/powerpoint/2010/main" val="94470563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TotalTime>
  <Words>1356</Words>
  <Application>Microsoft Office PowerPoint</Application>
  <PresentationFormat>Bredbild</PresentationFormat>
  <Paragraphs>126</Paragraphs>
  <Slides>14</Slides>
  <Notes>10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Calibri</vt:lpstr>
      <vt:lpstr>Calibri Light</vt:lpstr>
      <vt:lpstr>Office-tema</vt:lpstr>
      <vt:lpstr>PowerPoint-presentation</vt:lpstr>
      <vt:lpstr>Föräldramöte Tävlingslag  Skellefteå Cheerleading Athletics </vt:lpstr>
      <vt:lpstr>Välkommen tillbaka!!!</vt:lpstr>
      <vt:lpstr>Säsongsbudget för tävlingslag i SCA</vt:lpstr>
      <vt:lpstr>Vad går intäkterna för terminsavgifterna till?</vt:lpstr>
      <vt:lpstr>Viktigt att känna till</vt:lpstr>
      <vt:lpstr>Säsongens lag och tränare</vt:lpstr>
      <vt:lpstr>Forts. säsongens lag och tränare</vt:lpstr>
      <vt:lpstr>Levels och åldersindelning </vt:lpstr>
      <vt:lpstr>Uppdrag från styrelsen</vt:lpstr>
      <vt:lpstr>Öppna tävlingar</vt:lpstr>
      <vt:lpstr>Årsplanering och tävlingar </vt:lpstr>
      <vt:lpstr>Hjälp oss genom att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Hanna Lindkvist</dc:creator>
  <cp:lastModifiedBy>thomas lindberg</cp:lastModifiedBy>
  <cp:revision>63</cp:revision>
  <dcterms:created xsi:type="dcterms:W3CDTF">2020-09-02T16:22:08Z</dcterms:created>
  <dcterms:modified xsi:type="dcterms:W3CDTF">2023-09-23T14:27:21Z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