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8" r:id="rId3"/>
    <p:sldId id="257" r:id="rId4"/>
    <p:sldId id="259" r:id="rId5"/>
    <p:sldId id="272" r:id="rId6"/>
    <p:sldId id="261" r:id="rId7"/>
    <p:sldId id="262" r:id="rId8"/>
    <p:sldId id="263" r:id="rId9"/>
    <p:sldId id="266" r:id="rId10"/>
    <p:sldId id="267" r:id="rId11"/>
    <p:sldId id="268" r:id="rId12"/>
    <p:sldId id="269" r:id="rId13"/>
    <p:sldId id="270" r:id="rId14"/>
    <p:sldId id="271" r:id="rId15"/>
    <p:sldId id="264" r:id="rId16"/>
    <p:sldId id="278" r:id="rId17"/>
    <p:sldId id="273" r:id="rId18"/>
    <p:sldId id="275" r:id="rId19"/>
    <p:sldId id="274" r:id="rId20"/>
    <p:sldId id="277" r:id="rId2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75"/>
    <a:srgbClr val="7B7B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2" d="100"/>
          <a:sy n="62" d="100"/>
        </p:scale>
        <p:origin x="792" y="56"/>
      </p:cViewPr>
      <p:guideLst/>
    </p:cSldViewPr>
  </p:slideViewPr>
  <p:notesTextViewPr>
    <p:cViewPr>
      <p:scale>
        <a:sx n="1" d="1"/>
        <a:sy n="1" d="1"/>
      </p:scale>
      <p:origin x="0" y="-5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Hedlund /UTB" userId="2250ca4c-367a-4be1-b84e-e6338e5d819b" providerId="ADAL" clId="{87C1B7E7-B540-4C7C-A109-5F16D4482843}"/>
    <pc:docChg chg="custSel delSld modSld">
      <pc:chgData name="Anna Hedlund /UTB" userId="2250ca4c-367a-4be1-b84e-e6338e5d819b" providerId="ADAL" clId="{87C1B7E7-B540-4C7C-A109-5F16D4482843}" dt="2023-09-24T21:16:54.477" v="1329" actId="20577"/>
      <pc:docMkLst>
        <pc:docMk/>
      </pc:docMkLst>
      <pc:sldChg chg="modSp mod">
        <pc:chgData name="Anna Hedlund /UTB" userId="2250ca4c-367a-4be1-b84e-e6338e5d819b" providerId="ADAL" clId="{87C1B7E7-B540-4C7C-A109-5F16D4482843}" dt="2023-09-24T21:04:28.745" v="191" actId="5793"/>
        <pc:sldMkLst>
          <pc:docMk/>
          <pc:sldMk cId="738525937" sldId="264"/>
        </pc:sldMkLst>
        <pc:spChg chg="mod">
          <ac:chgData name="Anna Hedlund /UTB" userId="2250ca4c-367a-4be1-b84e-e6338e5d819b" providerId="ADAL" clId="{87C1B7E7-B540-4C7C-A109-5F16D4482843}" dt="2023-09-24T21:03:06.793" v="25" actId="20577"/>
          <ac:spMkLst>
            <pc:docMk/>
            <pc:sldMk cId="738525937" sldId="264"/>
            <ac:spMk id="2" creationId="{666DEAE7-AF42-2402-C2ED-80F881AF5756}"/>
          </ac:spMkLst>
        </pc:spChg>
        <pc:spChg chg="mod">
          <ac:chgData name="Anna Hedlund /UTB" userId="2250ca4c-367a-4be1-b84e-e6338e5d819b" providerId="ADAL" clId="{87C1B7E7-B540-4C7C-A109-5F16D4482843}" dt="2023-09-24T21:04:28.745" v="191" actId="5793"/>
          <ac:spMkLst>
            <pc:docMk/>
            <pc:sldMk cId="738525937" sldId="264"/>
            <ac:spMk id="3" creationId="{CD232862-2AC7-4882-BC04-695EFA8EFC6D}"/>
          </ac:spMkLst>
        </pc:spChg>
      </pc:sldChg>
      <pc:sldChg chg="del">
        <pc:chgData name="Anna Hedlund /UTB" userId="2250ca4c-367a-4be1-b84e-e6338e5d819b" providerId="ADAL" clId="{87C1B7E7-B540-4C7C-A109-5F16D4482843}" dt="2023-09-24T21:02:45.603" v="1" actId="47"/>
        <pc:sldMkLst>
          <pc:docMk/>
          <pc:sldMk cId="1927727907" sldId="265"/>
        </pc:sldMkLst>
      </pc:sldChg>
      <pc:sldChg chg="modNotesTx">
        <pc:chgData name="Anna Hedlund /UTB" userId="2250ca4c-367a-4be1-b84e-e6338e5d819b" providerId="ADAL" clId="{87C1B7E7-B540-4C7C-A109-5F16D4482843}" dt="2023-09-24T21:10:43.010" v="920" actId="20577"/>
        <pc:sldMkLst>
          <pc:docMk/>
          <pc:sldMk cId="1044559548" sldId="273"/>
        </pc:sldMkLst>
      </pc:sldChg>
      <pc:sldChg chg="modSp mod modNotesTx">
        <pc:chgData name="Anna Hedlund /UTB" userId="2250ca4c-367a-4be1-b84e-e6338e5d819b" providerId="ADAL" clId="{87C1B7E7-B540-4C7C-A109-5F16D4482843}" dt="2023-09-24T21:16:54.477" v="1329" actId="20577"/>
        <pc:sldMkLst>
          <pc:docMk/>
          <pc:sldMk cId="279679451" sldId="274"/>
        </pc:sldMkLst>
        <pc:spChg chg="mod">
          <ac:chgData name="Anna Hedlund /UTB" userId="2250ca4c-367a-4be1-b84e-e6338e5d819b" providerId="ADAL" clId="{87C1B7E7-B540-4C7C-A109-5F16D4482843}" dt="2023-09-24T21:15:46.708" v="1168" actId="20577"/>
          <ac:spMkLst>
            <pc:docMk/>
            <pc:sldMk cId="279679451" sldId="274"/>
            <ac:spMk id="2" creationId="{CE3A6566-5C74-00CC-E10F-9A420AEF5665}"/>
          </ac:spMkLst>
        </pc:spChg>
      </pc:sldChg>
      <pc:sldChg chg="modSp mod modNotesTx">
        <pc:chgData name="Anna Hedlund /UTB" userId="2250ca4c-367a-4be1-b84e-e6338e5d819b" providerId="ADAL" clId="{87C1B7E7-B540-4C7C-A109-5F16D4482843}" dt="2023-09-24T21:08:25.262" v="534" actId="6549"/>
        <pc:sldMkLst>
          <pc:docMk/>
          <pc:sldMk cId="3181471470" sldId="275"/>
        </pc:sldMkLst>
        <pc:spChg chg="mod">
          <ac:chgData name="Anna Hedlund /UTB" userId="2250ca4c-367a-4be1-b84e-e6338e5d819b" providerId="ADAL" clId="{87C1B7E7-B540-4C7C-A109-5F16D4482843}" dt="2023-09-24T21:06:43.318" v="242" actId="20577"/>
          <ac:spMkLst>
            <pc:docMk/>
            <pc:sldMk cId="3181471470" sldId="275"/>
            <ac:spMk id="3" creationId="{F87D90BA-C342-153D-08B0-CD67C945BCF1}"/>
          </ac:spMkLst>
        </pc:spChg>
      </pc:sldChg>
      <pc:sldChg chg="del">
        <pc:chgData name="Anna Hedlund /UTB" userId="2250ca4c-367a-4be1-b84e-e6338e5d819b" providerId="ADAL" clId="{87C1B7E7-B540-4C7C-A109-5F16D4482843}" dt="2023-09-24T21:01:48.037" v="0" actId="47"/>
        <pc:sldMkLst>
          <pc:docMk/>
          <pc:sldMk cId="2251766717" sldId="276"/>
        </pc:sldMkLst>
      </pc:sldChg>
      <pc:sldChg chg="delSp modSp mod">
        <pc:chgData name="Anna Hedlund /UTB" userId="2250ca4c-367a-4be1-b84e-e6338e5d819b" providerId="ADAL" clId="{87C1B7E7-B540-4C7C-A109-5F16D4482843}" dt="2023-09-24T21:14:11.347" v="1157" actId="478"/>
        <pc:sldMkLst>
          <pc:docMk/>
          <pc:sldMk cId="3889048657" sldId="277"/>
        </pc:sldMkLst>
        <pc:spChg chg="mod">
          <ac:chgData name="Anna Hedlund /UTB" userId="2250ca4c-367a-4be1-b84e-e6338e5d819b" providerId="ADAL" clId="{87C1B7E7-B540-4C7C-A109-5F16D4482843}" dt="2023-09-24T21:14:07.135" v="1156" actId="27636"/>
          <ac:spMkLst>
            <pc:docMk/>
            <pc:sldMk cId="3889048657" sldId="277"/>
            <ac:spMk id="2" creationId="{1958E416-39E7-E692-D213-C66C0D2AE744}"/>
          </ac:spMkLst>
        </pc:spChg>
        <pc:spChg chg="mod">
          <ac:chgData name="Anna Hedlund /UTB" userId="2250ca4c-367a-4be1-b84e-e6338e5d819b" providerId="ADAL" clId="{87C1B7E7-B540-4C7C-A109-5F16D4482843}" dt="2023-09-24T21:13:01.985" v="1076" actId="27636"/>
          <ac:spMkLst>
            <pc:docMk/>
            <pc:sldMk cId="3889048657" sldId="277"/>
            <ac:spMk id="3" creationId="{062D09A8-211C-99D3-D15A-3072ABDB5818}"/>
          </ac:spMkLst>
        </pc:spChg>
        <pc:spChg chg="del">
          <ac:chgData name="Anna Hedlund /UTB" userId="2250ca4c-367a-4be1-b84e-e6338e5d819b" providerId="ADAL" clId="{87C1B7E7-B540-4C7C-A109-5F16D4482843}" dt="2023-09-24T21:14:11.347" v="1157" actId="478"/>
          <ac:spMkLst>
            <pc:docMk/>
            <pc:sldMk cId="3889048657" sldId="277"/>
            <ac:spMk id="4" creationId="{68D0CF0F-EF46-8867-BCFE-AC25101146F1}"/>
          </ac:spMkLst>
        </pc:spChg>
      </pc:sldChg>
      <pc:sldChg chg="modSp mod">
        <pc:chgData name="Anna Hedlund /UTB" userId="2250ca4c-367a-4be1-b84e-e6338e5d819b" providerId="ADAL" clId="{87C1B7E7-B540-4C7C-A109-5F16D4482843}" dt="2023-09-24T21:05:00.290" v="193" actId="113"/>
        <pc:sldMkLst>
          <pc:docMk/>
          <pc:sldMk cId="3264048714" sldId="278"/>
        </pc:sldMkLst>
        <pc:spChg chg="mod">
          <ac:chgData name="Anna Hedlund /UTB" userId="2250ca4c-367a-4be1-b84e-e6338e5d819b" providerId="ADAL" clId="{87C1B7E7-B540-4C7C-A109-5F16D4482843}" dt="2023-09-24T21:05:00.290" v="193" actId="113"/>
          <ac:spMkLst>
            <pc:docMk/>
            <pc:sldMk cId="3264048714" sldId="278"/>
            <ac:spMk id="3" creationId="{2249B146-682B-AE06-B121-48C999086B15}"/>
          </ac:spMkLst>
        </pc:spChg>
      </pc:sldChg>
      <pc:sldChg chg="modSp del mod">
        <pc:chgData name="Anna Hedlund /UTB" userId="2250ca4c-367a-4be1-b84e-e6338e5d819b" providerId="ADAL" clId="{87C1B7E7-B540-4C7C-A109-5F16D4482843}" dt="2023-09-24T21:12:44.412" v="1072" actId="47"/>
        <pc:sldMkLst>
          <pc:docMk/>
          <pc:sldMk cId="3879220496" sldId="279"/>
        </pc:sldMkLst>
        <pc:spChg chg="mod">
          <ac:chgData name="Anna Hedlund /UTB" userId="2250ca4c-367a-4be1-b84e-e6338e5d819b" providerId="ADAL" clId="{87C1B7E7-B540-4C7C-A109-5F16D4482843}" dt="2023-09-24T21:12:41.626" v="1071" actId="5793"/>
          <ac:spMkLst>
            <pc:docMk/>
            <pc:sldMk cId="3879220496" sldId="279"/>
            <ac:spMk id="3" creationId="{BEDEF3BF-5FDA-AEE0-68DD-6E0D9A290D0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D7D71-851A-4623-883E-6C0BE779D775}" type="datetimeFigureOut">
              <a:rPr lang="sv-SE" smtClean="0"/>
              <a:t>2023-09-24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82A5B9-CDAC-486A-8CFF-B038ABB9F944}" type="slidenum">
              <a:rPr lang="sv-SE" smtClean="0"/>
              <a:t>‹#›</a:t>
            </a:fld>
            <a:endParaRPr lang="sv-SE"/>
          </a:p>
        </p:txBody>
      </p:sp>
    </p:spTree>
    <p:extLst>
      <p:ext uri="{BB962C8B-B14F-4D97-AF65-F5344CB8AC3E}">
        <p14:creationId xmlns:p14="http://schemas.microsoft.com/office/powerpoint/2010/main" val="26777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är ok att ställa krav och att ha höga förväntningar på varandra. Vi hjälper varandra att utvecklas och bli bättre – för då utvecklas gruppen och blir bättre.</a:t>
            </a:r>
          </a:p>
          <a:p>
            <a:endParaRPr lang="sv-SE" dirty="0"/>
          </a:p>
          <a:p>
            <a:r>
              <a:rPr lang="sv-SE" dirty="0"/>
              <a:t>”Att gnälla och klaga har aldrig tagit någon framåt.” (Att gnälla är lite som att sitta i en gungstol – vi har något att göra men vi kommer ingenstans)</a:t>
            </a:r>
          </a:p>
        </p:txBody>
      </p:sp>
      <p:sp>
        <p:nvSpPr>
          <p:cNvPr id="4" name="Platshållare för bildnummer 3"/>
          <p:cNvSpPr>
            <a:spLocks noGrp="1"/>
          </p:cNvSpPr>
          <p:nvPr>
            <p:ph type="sldNum" sz="quarter" idx="5"/>
          </p:nvPr>
        </p:nvSpPr>
        <p:spPr/>
        <p:txBody>
          <a:bodyPr/>
          <a:lstStyle/>
          <a:p>
            <a:fld id="{E682A5B9-CDAC-486A-8CFF-B038ABB9F944}" type="slidenum">
              <a:rPr lang="sv-SE" smtClean="0"/>
              <a:t>17</a:t>
            </a:fld>
            <a:endParaRPr lang="sv-SE"/>
          </a:p>
        </p:txBody>
      </p:sp>
    </p:spTree>
    <p:extLst>
      <p:ext uri="{BB962C8B-B14F-4D97-AF65-F5344CB8AC3E}">
        <p14:creationId xmlns:p14="http://schemas.microsoft.com/office/powerpoint/2010/main" val="2593902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30 min före och efter träning och match är inga mobiltelefoner tillåtna i omklädningsrummet (undantaget telefonen som styr musiken)</a:t>
            </a:r>
          </a:p>
        </p:txBody>
      </p:sp>
      <p:sp>
        <p:nvSpPr>
          <p:cNvPr id="4" name="Platshållare för bildnummer 3"/>
          <p:cNvSpPr>
            <a:spLocks noGrp="1"/>
          </p:cNvSpPr>
          <p:nvPr>
            <p:ph type="sldNum" sz="quarter" idx="5"/>
          </p:nvPr>
        </p:nvSpPr>
        <p:spPr/>
        <p:txBody>
          <a:bodyPr/>
          <a:lstStyle/>
          <a:p>
            <a:fld id="{E682A5B9-CDAC-486A-8CFF-B038ABB9F944}" type="slidenum">
              <a:rPr lang="sv-SE" smtClean="0"/>
              <a:t>18</a:t>
            </a:fld>
            <a:endParaRPr lang="sv-SE"/>
          </a:p>
        </p:txBody>
      </p:sp>
    </p:spTree>
    <p:extLst>
      <p:ext uri="{BB962C8B-B14F-4D97-AF65-F5344CB8AC3E}">
        <p14:creationId xmlns:p14="http://schemas.microsoft.com/office/powerpoint/2010/main" val="2928659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Vad är en rimlig konsekvens?</a:t>
            </a:r>
          </a:p>
          <a:p>
            <a:r>
              <a:rPr lang="sv-SE" dirty="0"/>
              <a:t>Laget: Att man får kliva av träningen. Får man kliva av </a:t>
            </a:r>
            <a:r>
              <a:rPr lang="sv-SE" dirty="0" err="1"/>
              <a:t>fyspass</a:t>
            </a:r>
            <a:r>
              <a:rPr lang="sv-SE" dirty="0"/>
              <a:t> innan </a:t>
            </a:r>
            <a:r>
              <a:rPr lang="sv-SE" dirty="0" err="1"/>
              <a:t>ispass</a:t>
            </a:r>
            <a:r>
              <a:rPr lang="sv-SE" dirty="0"/>
              <a:t> får man </a:t>
            </a:r>
            <a:r>
              <a:rPr lang="sv-SE"/>
              <a:t>inte heller gå på is. </a:t>
            </a:r>
            <a:endParaRPr lang="sv-SE" dirty="0"/>
          </a:p>
        </p:txBody>
      </p:sp>
      <p:sp>
        <p:nvSpPr>
          <p:cNvPr id="4" name="Platshållare för bildnummer 3"/>
          <p:cNvSpPr>
            <a:spLocks noGrp="1"/>
          </p:cNvSpPr>
          <p:nvPr>
            <p:ph type="sldNum" sz="quarter" idx="5"/>
          </p:nvPr>
        </p:nvSpPr>
        <p:spPr/>
        <p:txBody>
          <a:bodyPr/>
          <a:lstStyle/>
          <a:p>
            <a:fld id="{E682A5B9-CDAC-486A-8CFF-B038ABB9F944}" type="slidenum">
              <a:rPr lang="sv-SE" smtClean="0"/>
              <a:t>19</a:t>
            </a:fld>
            <a:endParaRPr lang="sv-SE"/>
          </a:p>
        </p:txBody>
      </p:sp>
    </p:spTree>
    <p:extLst>
      <p:ext uri="{BB962C8B-B14F-4D97-AF65-F5344CB8AC3E}">
        <p14:creationId xmlns:p14="http://schemas.microsoft.com/office/powerpoint/2010/main" val="3783481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8A9CE9-63E3-39E1-6B95-23612922349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0434969-9138-14D8-5A87-BCFCB8A6A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36FDD4D-C00E-9841-21E9-9908D2DFCA93}"/>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5" name="Platshållare för sidfot 4">
            <a:extLst>
              <a:ext uri="{FF2B5EF4-FFF2-40B4-BE49-F238E27FC236}">
                <a16:creationId xmlns:a16="http://schemas.microsoft.com/office/drawing/2014/main" id="{7F0B2B10-E34D-8581-CA6A-3264D848BC6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7C6EB9B-E319-627F-4125-DE19B3CFD086}"/>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2408968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144FCA-FDD8-54EB-13E7-4A5AC91549CF}"/>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B92CA0E-F130-FFA1-E65F-4677486569AC}"/>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1CF8B6F-04C8-B5B5-764E-0CE7CE491BB6}"/>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5" name="Platshållare för sidfot 4">
            <a:extLst>
              <a:ext uri="{FF2B5EF4-FFF2-40B4-BE49-F238E27FC236}">
                <a16:creationId xmlns:a16="http://schemas.microsoft.com/office/drawing/2014/main" id="{3D64D4A6-56B7-A97A-9545-399FCCF7B16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BADDC06-2136-87B4-B013-B526D9A77A63}"/>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2747118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6E4A11A-DA6F-C92D-5636-F419C4A5038F}"/>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47AEDDE-610E-E273-DB4F-2256F742A0B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2E6DA50-C215-38EB-CFE7-320676009401}"/>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5" name="Platshållare för sidfot 4">
            <a:extLst>
              <a:ext uri="{FF2B5EF4-FFF2-40B4-BE49-F238E27FC236}">
                <a16:creationId xmlns:a16="http://schemas.microsoft.com/office/drawing/2014/main" id="{1A943D50-5C9D-F847-DB4C-8A18E3DE5FC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77F5B71-1FF8-333F-9003-90B1C6E305B9}"/>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251144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8A5383-7AD4-A304-563D-7A1CA331C74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762E339-F77E-4FB0-EA76-CD274BCF784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B2827A5-D6F8-D2A0-15A3-0B54AEBC6DC2}"/>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5" name="Platshållare för sidfot 4">
            <a:extLst>
              <a:ext uri="{FF2B5EF4-FFF2-40B4-BE49-F238E27FC236}">
                <a16:creationId xmlns:a16="http://schemas.microsoft.com/office/drawing/2014/main" id="{23B57FB2-6BD4-437F-0714-7A9098DF348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06DA69-46F3-C42C-A8B8-7A2F39F89DC4}"/>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3314605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160E81-16DC-96D0-B3C8-5DC5C58BD1A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8E8CB6D-BE1C-1748-93AB-52DAAF7768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583A0F9-4AD3-49AD-8117-DBEF4EFE3BCE}"/>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5" name="Platshållare för sidfot 4">
            <a:extLst>
              <a:ext uri="{FF2B5EF4-FFF2-40B4-BE49-F238E27FC236}">
                <a16:creationId xmlns:a16="http://schemas.microsoft.com/office/drawing/2014/main" id="{67A1B73B-D71F-9B37-0082-D087657D38A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60986DD-32A7-B33C-6603-8DDB7470583D}"/>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3900253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3F3A61-6949-6335-7F3E-D50120AADE2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7232270-FF25-B62F-63A4-19582628B3D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FD94B82-03D5-CC36-04BF-2E6FBDF0D07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D1268C6F-6DFA-AB59-E12C-417978D0B7C4}"/>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6" name="Platshållare för sidfot 5">
            <a:extLst>
              <a:ext uri="{FF2B5EF4-FFF2-40B4-BE49-F238E27FC236}">
                <a16:creationId xmlns:a16="http://schemas.microsoft.com/office/drawing/2014/main" id="{837B19A3-0777-3876-D3E8-11D049DF67F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3D1B10C-2996-13F2-ED87-174D302BE679}"/>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1732605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91BA38-96DB-11D1-8F37-58112FA7340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17813FB-3136-0E02-879C-C766799519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A85D662E-BDAE-A578-C518-6B5662D36B2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B3AF367D-68BB-FB30-D1C9-1E7362EE1F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F2F7C9E-BECF-5D43-35BA-F925E26ABBBA}"/>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17E4A8B-4474-C3D9-A454-8270356C3DC2}"/>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8" name="Platshållare för sidfot 7">
            <a:extLst>
              <a:ext uri="{FF2B5EF4-FFF2-40B4-BE49-F238E27FC236}">
                <a16:creationId xmlns:a16="http://schemas.microsoft.com/office/drawing/2014/main" id="{C05B8B3F-A999-F6C2-BFA9-2A2FE9DD335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3888BAEA-7FEA-67FF-E611-134B910DFD9D}"/>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4170263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689370-54AF-FB04-2FF6-C981D3AA46F2}"/>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AA3ED3A-D709-14EE-C04E-97C7AB590BE8}"/>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4" name="Platshållare för sidfot 3">
            <a:extLst>
              <a:ext uri="{FF2B5EF4-FFF2-40B4-BE49-F238E27FC236}">
                <a16:creationId xmlns:a16="http://schemas.microsoft.com/office/drawing/2014/main" id="{05A2DC6E-05C1-E5D5-5EEA-5CC8584254B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A7630B28-A58D-25C8-AFCD-34DF128252F9}"/>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2549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340EA46-35A1-78D8-F97A-101E60E1FEA8}"/>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3" name="Platshållare för sidfot 2">
            <a:extLst>
              <a:ext uri="{FF2B5EF4-FFF2-40B4-BE49-F238E27FC236}">
                <a16:creationId xmlns:a16="http://schemas.microsoft.com/office/drawing/2014/main" id="{915EFE45-A51A-DC25-AB9F-0854B65AEB5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41765F5-E18B-3361-9CAE-E28AB36D7D01}"/>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2610408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72BF6-AC06-0097-E083-BD33B839B45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B51C450-EA67-493D-4494-529EF9E52C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D477E25-5F0E-3F9C-6164-C5B438783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2743A10-8201-0EE5-0871-488B7BDA1699}"/>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6" name="Platshållare för sidfot 5">
            <a:extLst>
              <a:ext uri="{FF2B5EF4-FFF2-40B4-BE49-F238E27FC236}">
                <a16:creationId xmlns:a16="http://schemas.microsoft.com/office/drawing/2014/main" id="{9D145D67-FE83-0BE2-28E5-3BA3E694527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B75470F-CB2F-F746-6180-48C69C4C0969}"/>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1797182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C52D06-2C61-BD6E-1F43-858D0077D6B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2A6FF340-8B08-35B3-693A-889782DCC8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2F34572-3CC9-7F7F-7E2A-54ADC44C42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696DB0E-6FAB-16C6-F376-C898F926C8AA}"/>
              </a:ext>
            </a:extLst>
          </p:cNvPr>
          <p:cNvSpPr>
            <a:spLocks noGrp="1"/>
          </p:cNvSpPr>
          <p:nvPr>
            <p:ph type="dt" sz="half" idx="10"/>
          </p:nvPr>
        </p:nvSpPr>
        <p:spPr/>
        <p:txBody>
          <a:bodyPr/>
          <a:lstStyle/>
          <a:p>
            <a:fld id="{3949A283-CC60-49B9-B75A-21E500242B8A}" type="datetimeFigureOut">
              <a:rPr lang="sv-SE" smtClean="0"/>
              <a:t>2023-09-24</a:t>
            </a:fld>
            <a:endParaRPr lang="sv-SE"/>
          </a:p>
        </p:txBody>
      </p:sp>
      <p:sp>
        <p:nvSpPr>
          <p:cNvPr id="6" name="Platshållare för sidfot 5">
            <a:extLst>
              <a:ext uri="{FF2B5EF4-FFF2-40B4-BE49-F238E27FC236}">
                <a16:creationId xmlns:a16="http://schemas.microsoft.com/office/drawing/2014/main" id="{D778D9E6-90CB-C93C-982A-3CA518F31BA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A707490-AD9C-8D6B-458E-A46F9B187AA1}"/>
              </a:ext>
            </a:extLst>
          </p:cNvPr>
          <p:cNvSpPr>
            <a:spLocks noGrp="1"/>
          </p:cNvSpPr>
          <p:nvPr>
            <p:ph type="sldNum" sz="quarter" idx="12"/>
          </p:nvPr>
        </p:nvSpPr>
        <p:spPr/>
        <p:txBody>
          <a:bodyPr/>
          <a:lstStyle/>
          <a:p>
            <a:fld id="{AA6F15AD-8F2E-4EA3-AE36-7E61B03E01FE}" type="slidenum">
              <a:rPr lang="sv-SE" smtClean="0"/>
              <a:t>‹#›</a:t>
            </a:fld>
            <a:endParaRPr lang="sv-SE"/>
          </a:p>
        </p:txBody>
      </p:sp>
    </p:spTree>
    <p:extLst>
      <p:ext uri="{BB962C8B-B14F-4D97-AF65-F5344CB8AC3E}">
        <p14:creationId xmlns:p14="http://schemas.microsoft.com/office/powerpoint/2010/main" val="350489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02A0D96-7D87-7EC7-77BE-98E28AC41F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8CAFDDD-CE6F-86BF-9001-8E901ACB6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BAB7E72-0AC6-9FD9-72FD-49D6B25195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9A283-CC60-49B9-B75A-21E500242B8A}" type="datetimeFigureOut">
              <a:rPr lang="sv-SE" smtClean="0"/>
              <a:t>2023-09-24</a:t>
            </a:fld>
            <a:endParaRPr lang="sv-SE"/>
          </a:p>
        </p:txBody>
      </p:sp>
      <p:sp>
        <p:nvSpPr>
          <p:cNvPr id="5" name="Platshållare för sidfot 4">
            <a:extLst>
              <a:ext uri="{FF2B5EF4-FFF2-40B4-BE49-F238E27FC236}">
                <a16:creationId xmlns:a16="http://schemas.microsoft.com/office/drawing/2014/main" id="{7CB41390-9476-8D09-AAC0-0F87B2CB52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4E8081D3-D991-C039-72DC-EB6E42826F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F15AD-8F2E-4EA3-AE36-7E61B03E01FE}" type="slidenum">
              <a:rPr lang="sv-SE" smtClean="0"/>
              <a:t>‹#›</a:t>
            </a:fld>
            <a:endParaRPr lang="sv-SE"/>
          </a:p>
        </p:txBody>
      </p:sp>
    </p:spTree>
    <p:extLst>
      <p:ext uri="{BB962C8B-B14F-4D97-AF65-F5344CB8AC3E}">
        <p14:creationId xmlns:p14="http://schemas.microsoft.com/office/powerpoint/2010/main" val="95599540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49" name="Rectangle 10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E01E4A7-7437-B3B4-65BF-B8D5B7A137D3}"/>
              </a:ext>
            </a:extLst>
          </p:cNvPr>
          <p:cNvSpPr>
            <a:spLocks noGrp="1"/>
          </p:cNvSpPr>
          <p:nvPr>
            <p:ph type="ctrTitle"/>
          </p:nvPr>
        </p:nvSpPr>
        <p:spPr>
          <a:xfrm>
            <a:off x="7085532" y="640080"/>
            <a:ext cx="4196932" cy="3566160"/>
          </a:xfrm>
        </p:spPr>
        <p:txBody>
          <a:bodyPr anchor="b">
            <a:normAutofit/>
          </a:bodyPr>
          <a:lstStyle/>
          <a:p>
            <a:pPr algn="l"/>
            <a:r>
              <a:rPr lang="sv-SE" sz="5400" b="1"/>
              <a:t>LAGDAG </a:t>
            </a:r>
          </a:p>
        </p:txBody>
      </p:sp>
      <p:sp>
        <p:nvSpPr>
          <p:cNvPr id="3" name="Underrubrik 2">
            <a:extLst>
              <a:ext uri="{FF2B5EF4-FFF2-40B4-BE49-F238E27FC236}">
                <a16:creationId xmlns:a16="http://schemas.microsoft.com/office/drawing/2014/main" id="{8FA3E294-6D02-7CEC-F7BC-D4130D07F527}"/>
              </a:ext>
            </a:extLst>
          </p:cNvPr>
          <p:cNvSpPr>
            <a:spLocks noGrp="1"/>
          </p:cNvSpPr>
          <p:nvPr>
            <p:ph type="subTitle" idx="1"/>
          </p:nvPr>
        </p:nvSpPr>
        <p:spPr>
          <a:xfrm>
            <a:off x="7083831" y="4636008"/>
            <a:ext cx="4198634" cy="1572768"/>
          </a:xfrm>
        </p:spPr>
        <p:txBody>
          <a:bodyPr>
            <a:normAutofit/>
          </a:bodyPr>
          <a:lstStyle/>
          <a:p>
            <a:pPr algn="l"/>
            <a:r>
              <a:rPr lang="sv-SE"/>
              <a:t>CLEMENSNÄS U15 2023</a:t>
            </a:r>
          </a:p>
        </p:txBody>
      </p:sp>
      <p:pic>
        <p:nvPicPr>
          <p:cNvPr id="1028" name="Picture 4" descr="Plussiffror redovisades vid Clemensnäs HC:s årsmöte">
            <a:extLst>
              <a:ext uri="{FF2B5EF4-FFF2-40B4-BE49-F238E27FC236}">
                <a16:creationId xmlns:a16="http://schemas.microsoft.com/office/drawing/2014/main" id="{2061406A-CB9C-FB9E-DC8E-98FAA8458A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071" r="16228" b="-2"/>
          <a:stretch/>
        </p:blipFill>
        <p:spPr bwMode="auto">
          <a:xfrm>
            <a:off x="866691" y="1216968"/>
            <a:ext cx="5416261" cy="4424065"/>
          </a:xfrm>
          <a:custGeom>
            <a:avLst/>
            <a:gdLst/>
            <a:ahLst/>
            <a:cxnLst/>
            <a:rect l="l" t="t" r="r" b="b"/>
            <a:pathLst>
              <a:path w="5531320" h="4424065">
                <a:moveTo>
                  <a:pt x="4292328" y="3931444"/>
                </a:moveTo>
                <a:cubicBezTo>
                  <a:pt x="3830135" y="4131325"/>
                  <a:pt x="3346708" y="4259111"/>
                  <a:pt x="2855653" y="4364392"/>
                </a:cubicBezTo>
                <a:lnTo>
                  <a:pt x="2855525" y="4364392"/>
                </a:lnTo>
                <a:cubicBezTo>
                  <a:pt x="3386634" y="4394018"/>
                  <a:pt x="3853531" y="4210158"/>
                  <a:pt x="4292328" y="3931444"/>
                </a:cubicBezTo>
                <a:close/>
                <a:moveTo>
                  <a:pt x="4302118" y="3923561"/>
                </a:moveTo>
                <a:lnTo>
                  <a:pt x="4301102" y="3924959"/>
                </a:lnTo>
                <a:lnTo>
                  <a:pt x="4302881" y="3924959"/>
                </a:lnTo>
                <a:close/>
                <a:moveTo>
                  <a:pt x="3885572" y="334733"/>
                </a:moveTo>
                <a:cubicBezTo>
                  <a:pt x="4046889" y="406840"/>
                  <a:pt x="4203653" y="488713"/>
                  <a:pt x="4355013" y="579880"/>
                </a:cubicBezTo>
                <a:cubicBezTo>
                  <a:pt x="4662082" y="768063"/>
                  <a:pt x="4933803" y="995790"/>
                  <a:pt x="5144619" y="1290779"/>
                </a:cubicBezTo>
                <a:cubicBezTo>
                  <a:pt x="5314365" y="1528042"/>
                  <a:pt x="5426258" y="1789591"/>
                  <a:pt x="5468598" y="2088522"/>
                </a:cubicBezTo>
                <a:cubicBezTo>
                  <a:pt x="5479330" y="2001424"/>
                  <a:pt x="5480182" y="1913385"/>
                  <a:pt x="5471141" y="1826083"/>
                </a:cubicBezTo>
                <a:cubicBezTo>
                  <a:pt x="5455337" y="1662962"/>
                  <a:pt x="5406307" y="1504799"/>
                  <a:pt x="5327080" y="1361348"/>
                </a:cubicBezTo>
                <a:cubicBezTo>
                  <a:pt x="5206160" y="1140233"/>
                  <a:pt x="5033362" y="965782"/>
                  <a:pt x="4833354" y="816507"/>
                </a:cubicBezTo>
                <a:cubicBezTo>
                  <a:pt x="4597235" y="640276"/>
                  <a:pt x="4336322" y="509438"/>
                  <a:pt x="4063457" y="400724"/>
                </a:cubicBezTo>
                <a:cubicBezTo>
                  <a:pt x="4033360" y="388607"/>
                  <a:pt x="4003060" y="376909"/>
                  <a:pt x="3972544" y="365631"/>
                </a:cubicBezTo>
                <a:cubicBezTo>
                  <a:pt x="3943680" y="354950"/>
                  <a:pt x="3914563" y="345033"/>
                  <a:pt x="3885572" y="334733"/>
                </a:cubicBezTo>
                <a:close/>
                <a:moveTo>
                  <a:pt x="3865737" y="329520"/>
                </a:moveTo>
                <a:cubicBezTo>
                  <a:pt x="3865737" y="329520"/>
                  <a:pt x="3865737" y="330410"/>
                  <a:pt x="3866500" y="330537"/>
                </a:cubicBezTo>
                <a:lnTo>
                  <a:pt x="3869806" y="330156"/>
                </a:lnTo>
                <a:close/>
                <a:moveTo>
                  <a:pt x="2219772" y="85645"/>
                </a:moveTo>
                <a:cubicBezTo>
                  <a:pt x="2206943" y="84005"/>
                  <a:pt x="2193910" y="85264"/>
                  <a:pt x="2181627" y="89333"/>
                </a:cubicBezTo>
                <a:cubicBezTo>
                  <a:pt x="1932920" y="125113"/>
                  <a:pt x="1690800" y="197118"/>
                  <a:pt x="1462972" y="303073"/>
                </a:cubicBezTo>
                <a:cubicBezTo>
                  <a:pt x="971789" y="529528"/>
                  <a:pt x="578130" y="865460"/>
                  <a:pt x="308698" y="1338461"/>
                </a:cubicBezTo>
                <a:cubicBezTo>
                  <a:pt x="180225" y="1561852"/>
                  <a:pt x="97653" y="1808638"/>
                  <a:pt x="65840" y="2064364"/>
                </a:cubicBezTo>
                <a:cubicBezTo>
                  <a:pt x="71943" y="2050505"/>
                  <a:pt x="77284" y="2036391"/>
                  <a:pt x="82115" y="2022150"/>
                </a:cubicBezTo>
                <a:cubicBezTo>
                  <a:pt x="170104" y="1763653"/>
                  <a:pt x="279580" y="1515073"/>
                  <a:pt x="423261" y="1282260"/>
                </a:cubicBezTo>
                <a:cubicBezTo>
                  <a:pt x="630770" y="945565"/>
                  <a:pt x="895371" y="664944"/>
                  <a:pt x="1231812" y="454001"/>
                </a:cubicBezTo>
                <a:cubicBezTo>
                  <a:pt x="1535193" y="263783"/>
                  <a:pt x="1866802" y="149729"/>
                  <a:pt x="2219772" y="85645"/>
                </a:cubicBezTo>
                <a:close/>
                <a:moveTo>
                  <a:pt x="2612541" y="836"/>
                </a:moveTo>
                <a:cubicBezTo>
                  <a:pt x="2715914" y="-4250"/>
                  <a:pt x="2831240" y="14695"/>
                  <a:pt x="2946311" y="35548"/>
                </a:cubicBezTo>
                <a:cubicBezTo>
                  <a:pt x="3291652" y="98106"/>
                  <a:pt x="3631144" y="182915"/>
                  <a:pt x="3961100" y="303581"/>
                </a:cubicBezTo>
                <a:cubicBezTo>
                  <a:pt x="4278341" y="419543"/>
                  <a:pt x="4581341" y="563350"/>
                  <a:pt x="4854588" y="764502"/>
                </a:cubicBezTo>
                <a:cubicBezTo>
                  <a:pt x="5067438" y="921152"/>
                  <a:pt x="5250408" y="1105521"/>
                  <a:pt x="5377813" y="1339732"/>
                </a:cubicBezTo>
                <a:cubicBezTo>
                  <a:pt x="5459812" y="1489986"/>
                  <a:pt x="5510304" y="1655396"/>
                  <a:pt x="5526198" y="1825829"/>
                </a:cubicBezTo>
                <a:cubicBezTo>
                  <a:pt x="5538277" y="1951327"/>
                  <a:pt x="5527342" y="2074917"/>
                  <a:pt x="5510558" y="2199398"/>
                </a:cubicBezTo>
                <a:cubicBezTo>
                  <a:pt x="5502967" y="2266991"/>
                  <a:pt x="5502713" y="2335195"/>
                  <a:pt x="5509796" y="2402839"/>
                </a:cubicBezTo>
                <a:cubicBezTo>
                  <a:pt x="5534208" y="2664197"/>
                  <a:pt x="5468472" y="2926051"/>
                  <a:pt x="5323520" y="3144890"/>
                </a:cubicBezTo>
                <a:cubicBezTo>
                  <a:pt x="5201340" y="3332234"/>
                  <a:pt x="5041042" y="3491719"/>
                  <a:pt x="4853062" y="3612932"/>
                </a:cubicBezTo>
                <a:cubicBezTo>
                  <a:pt x="4671110" y="3732072"/>
                  <a:pt x="4498566" y="3864563"/>
                  <a:pt x="4316359" y="3982940"/>
                </a:cubicBezTo>
                <a:cubicBezTo>
                  <a:pt x="4019717" y="4175573"/>
                  <a:pt x="3701077" y="4317347"/>
                  <a:pt x="3352557" y="4386771"/>
                </a:cubicBezTo>
                <a:cubicBezTo>
                  <a:pt x="3160954" y="4425590"/>
                  <a:pt x="2964456" y="4434173"/>
                  <a:pt x="2770207" y="4412201"/>
                </a:cubicBezTo>
                <a:cubicBezTo>
                  <a:pt x="2685525" y="4402537"/>
                  <a:pt x="2599953" y="4402410"/>
                  <a:pt x="2514889" y="4393637"/>
                </a:cubicBezTo>
                <a:cubicBezTo>
                  <a:pt x="2307137" y="4370851"/>
                  <a:pt x="2102209" y="4327277"/>
                  <a:pt x="1903167" y="4263562"/>
                </a:cubicBezTo>
                <a:cubicBezTo>
                  <a:pt x="1560623" y="4156119"/>
                  <a:pt x="1238932" y="4006972"/>
                  <a:pt x="948393" y="3794249"/>
                </a:cubicBezTo>
                <a:cubicBezTo>
                  <a:pt x="647554" y="3573897"/>
                  <a:pt x="396813" y="3308660"/>
                  <a:pt x="223634" y="2975526"/>
                </a:cubicBezTo>
                <a:cubicBezTo>
                  <a:pt x="129454" y="2796370"/>
                  <a:pt x="67150" y="2602198"/>
                  <a:pt x="39520" y="2401695"/>
                </a:cubicBezTo>
                <a:cubicBezTo>
                  <a:pt x="34510" y="2367555"/>
                  <a:pt x="26729" y="2333872"/>
                  <a:pt x="16252" y="2300991"/>
                </a:cubicBezTo>
                <a:cubicBezTo>
                  <a:pt x="-9179" y="2218598"/>
                  <a:pt x="-24" y="2135695"/>
                  <a:pt x="11801" y="2053556"/>
                </a:cubicBezTo>
                <a:cubicBezTo>
                  <a:pt x="93686" y="1480615"/>
                  <a:pt x="377868" y="1021983"/>
                  <a:pt x="812850" y="651084"/>
                </a:cubicBezTo>
                <a:cubicBezTo>
                  <a:pt x="1176755" y="340201"/>
                  <a:pt x="1598260" y="146042"/>
                  <a:pt x="2066810" y="52586"/>
                </a:cubicBezTo>
                <a:cubicBezTo>
                  <a:pt x="2154544" y="35039"/>
                  <a:pt x="2243041" y="23087"/>
                  <a:pt x="2332046" y="14441"/>
                </a:cubicBezTo>
                <a:cubicBezTo>
                  <a:pt x="2421052" y="5794"/>
                  <a:pt x="2508913" y="2107"/>
                  <a:pt x="2612541" y="836"/>
                </a:cubicBezTo>
                <a:close/>
              </a:path>
            </a:pathLst>
          </a:custGeom>
          <a:noFill/>
          <a:extLst>
            <a:ext uri="{909E8E84-426E-40DD-AFC4-6F175D3DCCD1}">
              <a14:hiddenFill xmlns:a14="http://schemas.microsoft.com/office/drawing/2010/main">
                <a:solidFill>
                  <a:srgbClr val="FFFFFF"/>
                </a:solidFill>
              </a14:hiddenFill>
            </a:ext>
          </a:extLst>
        </p:spPr>
      </p:pic>
      <p:sp>
        <p:nvSpPr>
          <p:cNvPr id="1051" name="sketchy line">
            <a:extLst>
              <a:ext uri="{FF2B5EF4-FFF2-40B4-BE49-F238E27FC236}">
                <a16:creationId xmlns:a16="http://schemas.microsoft.com/office/drawing/2014/main" id="{3F9B0603-37C5-4312-AE4D-A3D0154754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5532"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5611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atbubbla: oval 2">
            <a:extLst>
              <a:ext uri="{FF2B5EF4-FFF2-40B4-BE49-F238E27FC236}">
                <a16:creationId xmlns:a16="http://schemas.microsoft.com/office/drawing/2014/main" id="{28BC2F4B-CA76-3564-21FA-838E579E4D52}"/>
              </a:ext>
            </a:extLst>
          </p:cNvPr>
          <p:cNvSpPr/>
          <p:nvPr/>
        </p:nvSpPr>
        <p:spPr>
          <a:xfrm>
            <a:off x="414598" y="390698"/>
            <a:ext cx="4057650" cy="219871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i="1" dirty="0">
                <a:solidFill>
                  <a:schemeClr val="tx1"/>
                </a:solidFill>
                <a:latin typeface="Calibri" panose="020F0502020204030204" pitchFamily="34" charset="0"/>
              </a:rPr>
              <a:t>”A</a:t>
            </a:r>
            <a:r>
              <a:rPr lang="sv-SE" sz="1800" b="0" i="1" dirty="0">
                <a:solidFill>
                  <a:schemeClr val="tx1"/>
                </a:solidFill>
                <a:effectLst/>
                <a:latin typeface="Calibri" panose="020F0502020204030204" pitchFamily="34" charset="0"/>
              </a:rPr>
              <a:t>tt alla gör sitt bästa. Att alla tävlar och ger järnet. Att alla peppar varandra och ALDRIG klagar på varandra” </a:t>
            </a:r>
            <a:endParaRPr lang="sv-SE" i="1" dirty="0">
              <a:solidFill>
                <a:schemeClr val="tx1"/>
              </a:solidFill>
            </a:endParaRPr>
          </a:p>
        </p:txBody>
      </p:sp>
      <p:sp>
        <p:nvSpPr>
          <p:cNvPr id="4" name="Pratbubbla: oval 3">
            <a:extLst>
              <a:ext uri="{FF2B5EF4-FFF2-40B4-BE49-F238E27FC236}">
                <a16:creationId xmlns:a16="http://schemas.microsoft.com/office/drawing/2014/main" id="{3CC67012-CD86-E550-BEF2-2CCD8FC0298C}"/>
              </a:ext>
            </a:extLst>
          </p:cNvPr>
          <p:cNvSpPr/>
          <p:nvPr/>
        </p:nvSpPr>
        <p:spPr>
          <a:xfrm>
            <a:off x="414598" y="3099955"/>
            <a:ext cx="4057650" cy="2493818"/>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fontAlgn="base"/>
            <a:r>
              <a:rPr lang="sv-SE" sz="1800" b="0" i="1" dirty="0">
                <a:solidFill>
                  <a:schemeClr val="tx1"/>
                </a:solidFill>
                <a:effectLst/>
              </a:rPr>
              <a:t>”Bra med tydliga regler vad som gäller och att alla måste följa dom. Om man inte följer reglerna får man först en tillsägelse sedan en konsekvens” </a:t>
            </a:r>
            <a:endParaRPr lang="sv-SE" b="0" i="1" dirty="0">
              <a:solidFill>
                <a:schemeClr val="tx1"/>
              </a:solidFill>
              <a:effectLst/>
            </a:endParaRPr>
          </a:p>
        </p:txBody>
      </p:sp>
      <p:sp>
        <p:nvSpPr>
          <p:cNvPr id="5" name="Pratbubbla: oval 4">
            <a:extLst>
              <a:ext uri="{FF2B5EF4-FFF2-40B4-BE49-F238E27FC236}">
                <a16:creationId xmlns:a16="http://schemas.microsoft.com/office/drawing/2014/main" id="{264D5A76-D89A-9387-FDF5-E15D8138AB17}"/>
              </a:ext>
            </a:extLst>
          </p:cNvPr>
          <p:cNvSpPr/>
          <p:nvPr/>
        </p:nvSpPr>
        <p:spPr>
          <a:xfrm>
            <a:off x="8686799" y="897775"/>
            <a:ext cx="3197629" cy="2493818"/>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”Att alla gör sitt bästa och peppar varandra exempelvis att säga när någon gör något bra!”</a:t>
            </a:r>
            <a:r>
              <a:rPr lang="sv-SE" sz="1800" b="0" i="1" dirty="0">
                <a:solidFill>
                  <a:schemeClr val="tx1"/>
                </a:solidFill>
                <a:effectLst/>
              </a:rPr>
              <a:t> </a:t>
            </a:r>
            <a:endParaRPr lang="sv-SE" i="1" dirty="0">
              <a:solidFill>
                <a:schemeClr val="tx1"/>
              </a:solidFill>
            </a:endParaRPr>
          </a:p>
        </p:txBody>
      </p:sp>
      <p:sp>
        <p:nvSpPr>
          <p:cNvPr id="6" name="Pratbubbla: oval 5">
            <a:extLst>
              <a:ext uri="{FF2B5EF4-FFF2-40B4-BE49-F238E27FC236}">
                <a16:creationId xmlns:a16="http://schemas.microsoft.com/office/drawing/2014/main" id="{9FE0DF99-93C5-0313-9EBC-C85BA52498C7}"/>
              </a:ext>
            </a:extLst>
          </p:cNvPr>
          <p:cNvSpPr/>
          <p:nvPr/>
        </p:nvSpPr>
        <p:spPr>
          <a:xfrm>
            <a:off x="4782417" y="760617"/>
            <a:ext cx="3413932" cy="2493817"/>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rPr>
              <a:t>”Tränare som är engagerade och har genomtänkta träningar. Tränaren ska vara tydlig och kunna förklara på ett bra sätt”  </a:t>
            </a:r>
            <a:endParaRPr lang="sv-SE" i="1" dirty="0">
              <a:solidFill>
                <a:schemeClr val="tx1"/>
              </a:solidFill>
            </a:endParaRPr>
          </a:p>
        </p:txBody>
      </p:sp>
      <p:sp>
        <p:nvSpPr>
          <p:cNvPr id="7" name="Pratbubbla: oval 6">
            <a:extLst>
              <a:ext uri="{FF2B5EF4-FFF2-40B4-BE49-F238E27FC236}">
                <a16:creationId xmlns:a16="http://schemas.microsoft.com/office/drawing/2014/main" id="{8069696B-DF66-53C9-9288-6C5698C60093}"/>
              </a:ext>
            </a:extLst>
          </p:cNvPr>
          <p:cNvSpPr/>
          <p:nvPr/>
        </p:nvSpPr>
        <p:spPr>
          <a:xfrm>
            <a:off x="4375093" y="4154976"/>
            <a:ext cx="2927986" cy="2312326"/>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fontAlgn="base"/>
            <a:r>
              <a:rPr lang="sv-SE" sz="1800" b="0" i="1" dirty="0">
                <a:solidFill>
                  <a:schemeClr val="tx1"/>
                </a:solidFill>
                <a:effectLst/>
              </a:rPr>
              <a:t>”Att alla lyssnar på tränaren. Att alla gör sitt bästa. Komma i tid”  </a:t>
            </a:r>
            <a:endParaRPr lang="sv-SE" b="0" i="1" dirty="0">
              <a:solidFill>
                <a:schemeClr val="tx1"/>
              </a:solidFill>
              <a:effectLst/>
            </a:endParaRPr>
          </a:p>
        </p:txBody>
      </p:sp>
      <p:sp>
        <p:nvSpPr>
          <p:cNvPr id="8" name="Pratbubbla: oval 7">
            <a:extLst>
              <a:ext uri="{FF2B5EF4-FFF2-40B4-BE49-F238E27FC236}">
                <a16:creationId xmlns:a16="http://schemas.microsoft.com/office/drawing/2014/main" id="{7297D226-65C3-F10C-03FA-7E09322D939E}"/>
              </a:ext>
            </a:extLst>
          </p:cNvPr>
          <p:cNvSpPr/>
          <p:nvPr/>
        </p:nvSpPr>
        <p:spPr>
          <a:xfrm>
            <a:off x="7945584" y="4299063"/>
            <a:ext cx="3938844" cy="202415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fontAlgn="base"/>
            <a:r>
              <a:rPr lang="sv-SE" sz="1800" b="0" i="1" dirty="0">
                <a:solidFill>
                  <a:schemeClr val="tx1"/>
                </a:solidFill>
                <a:effectLst/>
                <a:latin typeface="Calibri" panose="020F0502020204030204" pitchFamily="34" charset="0"/>
              </a:rPr>
              <a:t>”Visa respekt. </a:t>
            </a:r>
            <a:endParaRPr lang="sv-SE" b="0" i="1" dirty="0">
              <a:solidFill>
                <a:schemeClr val="tx1"/>
              </a:solidFill>
              <a:effectLst/>
              <a:latin typeface="Segoe UI" panose="020B0502040204020203" pitchFamily="34" charset="0"/>
            </a:endParaRPr>
          </a:p>
          <a:p>
            <a:pPr algn="ctr" rtl="0" fontAlgn="base"/>
            <a:r>
              <a:rPr lang="sv-SE" sz="1800" b="0" i="1" dirty="0">
                <a:solidFill>
                  <a:schemeClr val="tx1"/>
                </a:solidFill>
                <a:effectLst/>
                <a:latin typeface="Calibri" panose="020F0502020204030204" pitchFamily="34" charset="0"/>
              </a:rPr>
              <a:t>Tänka på att man möter varann efter träningen också. Peppa varann” </a:t>
            </a:r>
            <a:endParaRPr lang="sv-SE" b="0" i="1" dirty="0">
              <a:solidFill>
                <a:schemeClr val="tx1"/>
              </a:solidFill>
              <a:effectLst/>
              <a:latin typeface="Segoe UI" panose="020B0502040204020203" pitchFamily="34" charset="0"/>
            </a:endParaRPr>
          </a:p>
          <a:p>
            <a:pPr algn="ctr"/>
            <a:endParaRPr lang="sv-SE" i="1" dirty="0">
              <a:solidFill>
                <a:schemeClr val="tx1"/>
              </a:solidFill>
            </a:endParaRPr>
          </a:p>
        </p:txBody>
      </p:sp>
    </p:spTree>
    <p:extLst>
      <p:ext uri="{BB962C8B-B14F-4D97-AF65-F5344CB8AC3E}">
        <p14:creationId xmlns:p14="http://schemas.microsoft.com/office/powerpoint/2010/main" val="220393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tbubbla: oval 1">
            <a:extLst>
              <a:ext uri="{FF2B5EF4-FFF2-40B4-BE49-F238E27FC236}">
                <a16:creationId xmlns:a16="http://schemas.microsoft.com/office/drawing/2014/main" id="{3792F556-D26E-B864-26E9-90B71ED17F30}"/>
              </a:ext>
            </a:extLst>
          </p:cNvPr>
          <p:cNvSpPr/>
          <p:nvPr/>
        </p:nvSpPr>
        <p:spPr>
          <a:xfrm>
            <a:off x="389660" y="252152"/>
            <a:ext cx="4057650" cy="219871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fontAlgn="base"/>
            <a:r>
              <a:rPr lang="sv-SE" sz="1800" b="0" i="0" dirty="0">
                <a:solidFill>
                  <a:srgbClr val="000000"/>
                </a:solidFill>
                <a:effectLst/>
                <a:latin typeface="Calibri" panose="020F0502020204030204" pitchFamily="34" charset="0"/>
              </a:rPr>
              <a:t> </a:t>
            </a:r>
            <a:endParaRPr lang="sv-SE" b="0" i="0" dirty="0">
              <a:solidFill>
                <a:srgbClr val="000000"/>
              </a:solidFill>
              <a:effectLst/>
              <a:latin typeface="Segoe UI" panose="020B0502040204020203" pitchFamily="34" charset="0"/>
            </a:endParaRPr>
          </a:p>
          <a:p>
            <a:pPr algn="ctr" rtl="0" fontAlgn="base"/>
            <a:r>
              <a:rPr lang="sv-SE" sz="1800" b="0" i="1" dirty="0">
                <a:solidFill>
                  <a:schemeClr val="tx1"/>
                </a:solidFill>
                <a:effectLst/>
                <a:latin typeface="Calibri" panose="020F0502020204030204" pitchFamily="34" charset="0"/>
              </a:rPr>
              <a:t>”Tydliga instruktioner, ordning och reda, beröm för det man gör bra och att ledarna säger vad man kan göra bättre” </a:t>
            </a:r>
            <a:endParaRPr lang="sv-SE" b="0" i="1" dirty="0">
              <a:solidFill>
                <a:schemeClr val="tx1"/>
              </a:solidFill>
              <a:effectLst/>
              <a:latin typeface="Segoe UI" panose="020B0502040204020203" pitchFamily="34" charset="0"/>
            </a:endParaRPr>
          </a:p>
        </p:txBody>
      </p:sp>
      <p:sp>
        <p:nvSpPr>
          <p:cNvPr id="3" name="Pratbubbla: oval 2">
            <a:extLst>
              <a:ext uri="{FF2B5EF4-FFF2-40B4-BE49-F238E27FC236}">
                <a16:creationId xmlns:a16="http://schemas.microsoft.com/office/drawing/2014/main" id="{22B6DE49-F48A-4EDB-30E8-18FD277C1C1B}"/>
              </a:ext>
            </a:extLst>
          </p:cNvPr>
          <p:cNvSpPr/>
          <p:nvPr/>
        </p:nvSpPr>
        <p:spPr>
          <a:xfrm>
            <a:off x="5313565" y="252153"/>
            <a:ext cx="4057650" cy="219871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”På isen är det viktigt att alla är där för att träna och inte där för fördriva en timme med lek och fjanteri” </a:t>
            </a:r>
            <a:endParaRPr lang="sv-SE" i="1" dirty="0">
              <a:solidFill>
                <a:schemeClr val="tx1"/>
              </a:solidFill>
            </a:endParaRPr>
          </a:p>
        </p:txBody>
      </p:sp>
      <p:sp>
        <p:nvSpPr>
          <p:cNvPr id="4" name="Pratbubbla: oval 3">
            <a:extLst>
              <a:ext uri="{FF2B5EF4-FFF2-40B4-BE49-F238E27FC236}">
                <a16:creationId xmlns:a16="http://schemas.microsoft.com/office/drawing/2014/main" id="{921766B4-C8ED-3FE7-4FFE-AFB4323F34BD}"/>
              </a:ext>
            </a:extLst>
          </p:cNvPr>
          <p:cNvSpPr/>
          <p:nvPr/>
        </p:nvSpPr>
        <p:spPr>
          <a:xfrm>
            <a:off x="1454727" y="2892138"/>
            <a:ext cx="4896197" cy="3029989"/>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”Fokus på det vi ska göra. Lyssna på tränarna. Att man får fråga om man inte förstår. Att alla är </a:t>
            </a:r>
            <a:r>
              <a:rPr lang="sv-SE" sz="1800" b="0" i="1" dirty="0" err="1">
                <a:solidFill>
                  <a:schemeClr val="tx1"/>
                </a:solidFill>
                <a:effectLst/>
                <a:latin typeface="Calibri" panose="020F0502020204030204" pitchFamily="34" charset="0"/>
              </a:rPr>
              <a:t>sjyssta</a:t>
            </a:r>
            <a:r>
              <a:rPr lang="sv-SE" sz="1800" b="0" i="1" dirty="0">
                <a:solidFill>
                  <a:schemeClr val="tx1"/>
                </a:solidFill>
                <a:effectLst/>
                <a:latin typeface="Calibri" panose="020F0502020204030204" pitchFamily="34" charset="0"/>
              </a:rPr>
              <a:t> och peppar varandra. Istället för att klaga säger vi till varandra vad den andra kan göra för att bli bättre”</a:t>
            </a:r>
            <a:endParaRPr lang="sv-SE" i="1" dirty="0">
              <a:solidFill>
                <a:schemeClr val="tx1"/>
              </a:solidFill>
            </a:endParaRPr>
          </a:p>
        </p:txBody>
      </p:sp>
    </p:spTree>
    <p:extLst>
      <p:ext uri="{BB962C8B-B14F-4D97-AF65-F5344CB8AC3E}">
        <p14:creationId xmlns:p14="http://schemas.microsoft.com/office/powerpoint/2010/main" val="406800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55EC04-3D78-4086-E787-C7B3B98B24E8}"/>
              </a:ext>
            </a:extLst>
          </p:cNvPr>
          <p:cNvSpPr>
            <a:spLocks noGrp="1"/>
          </p:cNvSpPr>
          <p:nvPr>
            <p:ph type="title"/>
          </p:nvPr>
        </p:nvSpPr>
        <p:spPr/>
        <p:txBody>
          <a:bodyPr>
            <a:normAutofit fontScale="90000"/>
          </a:bodyPr>
          <a:lstStyle/>
          <a:p>
            <a:pPr algn="ctr"/>
            <a:br>
              <a:rPr lang="sv-SE" sz="4400" dirty="0"/>
            </a:br>
            <a:br>
              <a:rPr lang="sv-SE" sz="4400" dirty="0"/>
            </a:br>
            <a:r>
              <a:rPr lang="sv-SE" sz="4400" b="1" dirty="0"/>
              <a:t>Så här har ni svarat på vad som är viktigt för er i omklädningsrummet/utanför isen: </a:t>
            </a:r>
            <a:br>
              <a:rPr lang="sv-SE" sz="4400" dirty="0"/>
            </a:br>
            <a:br>
              <a:rPr lang="sv-SE" sz="4400" dirty="0"/>
            </a:br>
            <a:endParaRPr lang="sv-SE" dirty="0"/>
          </a:p>
        </p:txBody>
      </p:sp>
      <p:sp>
        <p:nvSpPr>
          <p:cNvPr id="5" name="Pratbubbla: oval 4">
            <a:extLst>
              <a:ext uri="{FF2B5EF4-FFF2-40B4-BE49-F238E27FC236}">
                <a16:creationId xmlns:a16="http://schemas.microsoft.com/office/drawing/2014/main" id="{B0241918-34E0-9308-2478-1FAA8A79E521}"/>
              </a:ext>
            </a:extLst>
          </p:cNvPr>
          <p:cNvSpPr/>
          <p:nvPr/>
        </p:nvSpPr>
        <p:spPr>
          <a:xfrm>
            <a:off x="490451" y="1998260"/>
            <a:ext cx="2826327" cy="1609464"/>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rgbClr val="000000"/>
                </a:solidFill>
                <a:effectLst/>
                <a:latin typeface="Calibri" panose="020F0502020204030204" pitchFamily="34" charset="0"/>
              </a:rPr>
              <a:t>”Positiv inställning – sluta klaga” </a:t>
            </a:r>
            <a:endParaRPr lang="sv-SE" i="1" dirty="0">
              <a:solidFill>
                <a:schemeClr val="tx1"/>
              </a:solidFill>
            </a:endParaRPr>
          </a:p>
        </p:txBody>
      </p:sp>
      <p:sp>
        <p:nvSpPr>
          <p:cNvPr id="6" name="Pratbubbla: oval 5">
            <a:extLst>
              <a:ext uri="{FF2B5EF4-FFF2-40B4-BE49-F238E27FC236}">
                <a16:creationId xmlns:a16="http://schemas.microsoft.com/office/drawing/2014/main" id="{006EE360-BB61-2988-6D2C-332C1A77F5E3}"/>
              </a:ext>
            </a:extLst>
          </p:cNvPr>
          <p:cNvSpPr/>
          <p:nvPr/>
        </p:nvSpPr>
        <p:spPr>
          <a:xfrm>
            <a:off x="4375265" y="1837030"/>
            <a:ext cx="3629892" cy="219784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b="0" i="1" dirty="0">
                <a:solidFill>
                  <a:srgbClr val="000000"/>
                </a:solidFill>
                <a:effectLst/>
                <a:latin typeface="Calibri" panose="020F0502020204030204" pitchFamily="34" charset="0"/>
              </a:rPr>
              <a:t>”Prata lite mer…kunna ge o ta kritik o stötta varandra så att man kan bli bättre”  </a:t>
            </a:r>
            <a:endParaRPr lang="sv-SE" i="1" dirty="0">
              <a:solidFill>
                <a:schemeClr val="tx1"/>
              </a:solidFill>
            </a:endParaRPr>
          </a:p>
        </p:txBody>
      </p:sp>
      <p:sp>
        <p:nvSpPr>
          <p:cNvPr id="7" name="Pratbubbla: oval 6">
            <a:extLst>
              <a:ext uri="{FF2B5EF4-FFF2-40B4-BE49-F238E27FC236}">
                <a16:creationId xmlns:a16="http://schemas.microsoft.com/office/drawing/2014/main" id="{5114647B-45C9-1F9C-ECAD-7FAAEA872F12}"/>
              </a:ext>
            </a:extLst>
          </p:cNvPr>
          <p:cNvSpPr/>
          <p:nvPr/>
        </p:nvSpPr>
        <p:spPr>
          <a:xfrm>
            <a:off x="709352" y="4158184"/>
            <a:ext cx="3807229" cy="2127624"/>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rgbClr val="000000"/>
                </a:solidFill>
                <a:effectLst/>
                <a:latin typeface="Calibri" panose="020F0502020204030204" pitchFamily="34" charset="0"/>
              </a:rPr>
              <a:t>”Att man är en bra lagkamrat. Alla är vänner. Ha kul tillsammans. Alla får vara med. Vi pratar med varandra på ett bra sätt”</a:t>
            </a:r>
            <a:r>
              <a:rPr lang="sv-SE" sz="1800" b="0" i="0" dirty="0">
                <a:solidFill>
                  <a:srgbClr val="000000"/>
                </a:solidFill>
                <a:effectLst/>
                <a:latin typeface="Calibri" panose="020F0502020204030204" pitchFamily="34" charset="0"/>
              </a:rPr>
              <a:t> </a:t>
            </a:r>
            <a:endParaRPr lang="sv-SE" i="1" dirty="0">
              <a:solidFill>
                <a:schemeClr val="tx1"/>
              </a:solidFill>
            </a:endParaRPr>
          </a:p>
        </p:txBody>
      </p:sp>
      <p:sp>
        <p:nvSpPr>
          <p:cNvPr id="10" name="Pratbubbla: oval 9">
            <a:extLst>
              <a:ext uri="{FF2B5EF4-FFF2-40B4-BE49-F238E27FC236}">
                <a16:creationId xmlns:a16="http://schemas.microsoft.com/office/drawing/2014/main" id="{FF12C9D2-F796-DD4C-DAA0-22894791675A}"/>
              </a:ext>
            </a:extLst>
          </p:cNvPr>
          <p:cNvSpPr/>
          <p:nvPr/>
        </p:nvSpPr>
        <p:spPr>
          <a:xfrm>
            <a:off x="6547658" y="4158184"/>
            <a:ext cx="3807229" cy="2127624"/>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fontAlgn="base"/>
            <a:r>
              <a:rPr lang="sv-SE" sz="1800" b="0" i="1" dirty="0">
                <a:solidFill>
                  <a:srgbClr val="000000"/>
                </a:solidFill>
                <a:effectLst/>
                <a:latin typeface="Calibri" panose="020F0502020204030204" pitchFamily="34" charset="0"/>
              </a:rPr>
              <a:t>”Bra sammanhållning i gruppen. Man ska känna tillhörighet. </a:t>
            </a:r>
            <a:endParaRPr lang="sv-SE" b="0" i="1" dirty="0">
              <a:solidFill>
                <a:srgbClr val="000000"/>
              </a:solidFill>
              <a:effectLst/>
              <a:latin typeface="Segoe UI" panose="020B0502040204020203" pitchFamily="34" charset="0"/>
            </a:endParaRPr>
          </a:p>
          <a:p>
            <a:pPr algn="ctr" rtl="0" fontAlgn="base"/>
            <a:r>
              <a:rPr lang="sv-SE" sz="1800" b="0" i="1" dirty="0">
                <a:solidFill>
                  <a:srgbClr val="000000"/>
                </a:solidFill>
                <a:effectLst/>
                <a:latin typeface="Calibri" panose="020F0502020204030204" pitchFamily="34" charset="0"/>
              </a:rPr>
              <a:t>Snälla mot varandra, positiv attityd”</a:t>
            </a:r>
            <a:endParaRPr lang="sv-SE" b="0" i="1" dirty="0">
              <a:solidFill>
                <a:srgbClr val="000000"/>
              </a:solidFill>
              <a:effectLst/>
              <a:latin typeface="Segoe UI" panose="020B0502040204020203" pitchFamily="34" charset="0"/>
            </a:endParaRPr>
          </a:p>
        </p:txBody>
      </p:sp>
      <p:sp>
        <p:nvSpPr>
          <p:cNvPr id="12" name="Pratbubbla: oval 11">
            <a:extLst>
              <a:ext uri="{FF2B5EF4-FFF2-40B4-BE49-F238E27FC236}">
                <a16:creationId xmlns:a16="http://schemas.microsoft.com/office/drawing/2014/main" id="{6547AA5D-08E7-61DC-452E-E1B35347DC46}"/>
              </a:ext>
            </a:extLst>
          </p:cNvPr>
          <p:cNvSpPr/>
          <p:nvPr/>
        </p:nvSpPr>
        <p:spPr>
          <a:xfrm>
            <a:off x="9318568" y="1921843"/>
            <a:ext cx="2382981" cy="176229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fontAlgn="base"/>
            <a:r>
              <a:rPr lang="sv-SE" b="0" i="1" dirty="0">
                <a:solidFill>
                  <a:srgbClr val="000000"/>
                </a:solidFill>
                <a:effectLst/>
              </a:rPr>
              <a:t>Att vi har roligt tillsammans. </a:t>
            </a:r>
          </a:p>
          <a:p>
            <a:pPr algn="l" rtl="0" fontAlgn="base"/>
            <a:r>
              <a:rPr lang="sv-SE" sz="1800" b="0" i="0" dirty="0">
                <a:solidFill>
                  <a:srgbClr val="4F5C64"/>
                </a:solidFill>
                <a:effectLst/>
                <a:latin typeface="Helvetica" panose="020B0604020202020204" pitchFamily="34" charset="0"/>
              </a:rPr>
              <a:t> </a:t>
            </a:r>
            <a:endParaRPr lang="sv-SE"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96802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tbubbla: oval 3">
            <a:extLst>
              <a:ext uri="{FF2B5EF4-FFF2-40B4-BE49-F238E27FC236}">
                <a16:creationId xmlns:a16="http://schemas.microsoft.com/office/drawing/2014/main" id="{17D4E792-5415-A000-0543-C02F5623D5C3}"/>
              </a:ext>
            </a:extLst>
          </p:cNvPr>
          <p:cNvSpPr/>
          <p:nvPr/>
        </p:nvSpPr>
        <p:spPr>
          <a:xfrm>
            <a:off x="227906" y="233739"/>
            <a:ext cx="5652658" cy="336249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i="1" dirty="0">
              <a:solidFill>
                <a:schemeClr val="tx1"/>
              </a:solidFill>
            </a:endParaRPr>
          </a:p>
        </p:txBody>
      </p:sp>
      <p:sp>
        <p:nvSpPr>
          <p:cNvPr id="5" name="textruta 4">
            <a:extLst>
              <a:ext uri="{FF2B5EF4-FFF2-40B4-BE49-F238E27FC236}">
                <a16:creationId xmlns:a16="http://schemas.microsoft.com/office/drawing/2014/main" id="{9FD52523-0698-794E-A609-9A25E6C2CCD7}"/>
              </a:ext>
            </a:extLst>
          </p:cNvPr>
          <p:cNvSpPr txBox="1"/>
          <p:nvPr/>
        </p:nvSpPr>
        <p:spPr>
          <a:xfrm>
            <a:off x="1022811" y="804973"/>
            <a:ext cx="4062848" cy="2031325"/>
          </a:xfrm>
          <a:prstGeom prst="rect">
            <a:avLst/>
          </a:prstGeom>
          <a:solidFill>
            <a:srgbClr val="FFDE75"/>
          </a:solidFill>
        </p:spPr>
        <p:txBody>
          <a:bodyPr wrap="square">
            <a:spAutoFit/>
          </a:bodyPr>
          <a:lstStyle/>
          <a:p>
            <a:pPr algn="ctr"/>
            <a:r>
              <a:rPr lang="sv-SE" b="0" i="1" dirty="0">
                <a:solidFill>
                  <a:srgbClr val="000000"/>
                </a:solidFill>
                <a:effectLst/>
                <a:latin typeface="WordVisi_MSFontService"/>
              </a:rPr>
              <a:t>”I omklädningsrummet så vill jag kunna vila upp mig, lyssna på tränarna och känna mig säker tillsammans med lagkamraterna, inte att det ska vara skrik och stök som inte har med hockeyn att göra utan en chans för oss som lag att samla ihop oss speciellt när det är match”</a:t>
            </a:r>
            <a:endParaRPr lang="sv-SE" i="1" dirty="0"/>
          </a:p>
        </p:txBody>
      </p:sp>
      <p:sp>
        <p:nvSpPr>
          <p:cNvPr id="6" name="Pratbubbla: oval 5">
            <a:extLst>
              <a:ext uri="{FF2B5EF4-FFF2-40B4-BE49-F238E27FC236}">
                <a16:creationId xmlns:a16="http://schemas.microsoft.com/office/drawing/2014/main" id="{4E23EFE8-DEDD-976E-412C-445A2839A26D}"/>
              </a:ext>
            </a:extLst>
          </p:cNvPr>
          <p:cNvSpPr/>
          <p:nvPr/>
        </p:nvSpPr>
        <p:spPr>
          <a:xfrm>
            <a:off x="6232470" y="233739"/>
            <a:ext cx="3629892" cy="219784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rgbClr val="000000"/>
                </a:solidFill>
                <a:effectLst/>
                <a:latin typeface="Calibri" panose="020F0502020204030204" pitchFamily="34" charset="0"/>
              </a:rPr>
              <a:t>”Att det är musik, men på en nivå så det ändå går att prata med varandra, och att vi är schyssta mot varandra!”</a:t>
            </a:r>
            <a:endParaRPr lang="sv-SE" i="1" dirty="0">
              <a:solidFill>
                <a:schemeClr val="tx1"/>
              </a:solidFill>
            </a:endParaRPr>
          </a:p>
        </p:txBody>
      </p:sp>
      <p:sp>
        <p:nvSpPr>
          <p:cNvPr id="7" name="Pratbubbla: oval 6">
            <a:extLst>
              <a:ext uri="{FF2B5EF4-FFF2-40B4-BE49-F238E27FC236}">
                <a16:creationId xmlns:a16="http://schemas.microsoft.com/office/drawing/2014/main" id="{AD5E1482-BACA-0823-C420-70CCA28CA32B}"/>
              </a:ext>
            </a:extLst>
          </p:cNvPr>
          <p:cNvSpPr/>
          <p:nvPr/>
        </p:nvSpPr>
        <p:spPr>
          <a:xfrm>
            <a:off x="8438808" y="2251019"/>
            <a:ext cx="3629892" cy="219784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i="1" dirty="0">
                <a:solidFill>
                  <a:srgbClr val="000000"/>
                </a:solidFill>
                <a:latin typeface="Calibri" panose="020F0502020204030204" pitchFamily="34" charset="0"/>
              </a:rPr>
              <a:t>”</a:t>
            </a:r>
            <a:r>
              <a:rPr lang="sv-SE" sz="1800" b="0" i="1" dirty="0">
                <a:solidFill>
                  <a:srgbClr val="000000"/>
                </a:solidFill>
                <a:effectLst/>
                <a:latin typeface="Calibri" panose="020F0502020204030204" pitchFamily="34" charset="0"/>
              </a:rPr>
              <a:t>Att man inte är otrevlig med varandra”</a:t>
            </a:r>
            <a:endParaRPr lang="sv-SE" i="1" dirty="0">
              <a:solidFill>
                <a:schemeClr val="tx1"/>
              </a:solidFill>
            </a:endParaRPr>
          </a:p>
        </p:txBody>
      </p:sp>
      <p:sp>
        <p:nvSpPr>
          <p:cNvPr id="8" name="Pratbubbla: oval 7">
            <a:extLst>
              <a:ext uri="{FF2B5EF4-FFF2-40B4-BE49-F238E27FC236}">
                <a16:creationId xmlns:a16="http://schemas.microsoft.com/office/drawing/2014/main" id="{9F2CE5B3-9819-8517-C193-167023CB6B2E}"/>
              </a:ext>
            </a:extLst>
          </p:cNvPr>
          <p:cNvSpPr/>
          <p:nvPr/>
        </p:nvSpPr>
        <p:spPr>
          <a:xfrm>
            <a:off x="556952" y="4217982"/>
            <a:ext cx="3790605" cy="219784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i="1" dirty="0">
                <a:solidFill>
                  <a:srgbClr val="000000"/>
                </a:solidFill>
                <a:latin typeface="Calibri" panose="020F0502020204030204" pitchFamily="34" charset="0"/>
              </a:rPr>
              <a:t>”A</a:t>
            </a:r>
            <a:r>
              <a:rPr lang="sv-SE" sz="1800" b="0" i="1" dirty="0">
                <a:solidFill>
                  <a:srgbClr val="000000"/>
                </a:solidFill>
                <a:effectLst/>
                <a:latin typeface="Calibri" panose="020F0502020204030204" pitchFamily="34" charset="0"/>
              </a:rPr>
              <a:t>tt alla är snälla och trevliga mot varandra. Och att det vi säger till varandra är trevligt! ALDRIG att vi kränker varandra” </a:t>
            </a:r>
            <a:endParaRPr lang="sv-SE" i="1" dirty="0">
              <a:solidFill>
                <a:schemeClr val="tx1"/>
              </a:solidFill>
            </a:endParaRPr>
          </a:p>
        </p:txBody>
      </p:sp>
      <p:sp>
        <p:nvSpPr>
          <p:cNvPr id="9" name="Pratbubbla: oval 8">
            <a:extLst>
              <a:ext uri="{FF2B5EF4-FFF2-40B4-BE49-F238E27FC236}">
                <a16:creationId xmlns:a16="http://schemas.microsoft.com/office/drawing/2014/main" id="{B176F84F-ECF3-7C36-8A21-77C991750B0E}"/>
              </a:ext>
            </a:extLst>
          </p:cNvPr>
          <p:cNvSpPr/>
          <p:nvPr/>
        </p:nvSpPr>
        <p:spPr>
          <a:xfrm>
            <a:off x="4457010" y="3407531"/>
            <a:ext cx="4386347" cy="2812351"/>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bg1"/>
                </a:solidFill>
                <a:effectLst/>
              </a:rPr>
              <a:t>Musik kan vara kul, men det blir bara jobbigt om volymen blir för hög. Roligare att kunna prata med kompisen bredvid. Schysst med varandra - inte j*</a:t>
            </a:r>
            <a:r>
              <a:rPr lang="sv-SE" sz="1800" b="0" i="1" dirty="0" err="1">
                <a:solidFill>
                  <a:schemeClr val="bg1"/>
                </a:solidFill>
                <a:effectLst/>
              </a:rPr>
              <a:t>vlas</a:t>
            </a:r>
            <a:r>
              <a:rPr lang="sv-SE" sz="1800" b="0" i="1" dirty="0">
                <a:solidFill>
                  <a:schemeClr val="bg1"/>
                </a:solidFill>
                <a:effectLst/>
              </a:rPr>
              <a:t> (inte snacka skit, låt varandras grejer va) </a:t>
            </a:r>
            <a:endParaRPr lang="sv-SE" i="1" dirty="0">
              <a:solidFill>
                <a:schemeClr val="bg1"/>
              </a:solidFill>
            </a:endParaRPr>
          </a:p>
        </p:txBody>
      </p:sp>
    </p:spTree>
    <p:extLst>
      <p:ext uri="{BB962C8B-B14F-4D97-AF65-F5344CB8AC3E}">
        <p14:creationId xmlns:p14="http://schemas.microsoft.com/office/powerpoint/2010/main" val="54471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tbubbla: oval 1">
            <a:extLst>
              <a:ext uri="{FF2B5EF4-FFF2-40B4-BE49-F238E27FC236}">
                <a16:creationId xmlns:a16="http://schemas.microsoft.com/office/drawing/2014/main" id="{ED59F014-11AE-91C1-C9E0-6025CEF08D28}"/>
              </a:ext>
            </a:extLst>
          </p:cNvPr>
          <p:cNvSpPr/>
          <p:nvPr/>
        </p:nvSpPr>
        <p:spPr>
          <a:xfrm>
            <a:off x="1413166" y="177126"/>
            <a:ext cx="3629892" cy="219784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rgbClr val="000000"/>
                </a:solidFill>
                <a:effectLst/>
                <a:latin typeface="Calibri" panose="020F0502020204030204" pitchFamily="34" charset="0"/>
              </a:rPr>
              <a:t>”Att ha kul tillsammans utanför isen och att alla är schyssta med varandra”</a:t>
            </a:r>
            <a:endParaRPr lang="sv-SE" i="1" dirty="0">
              <a:solidFill>
                <a:schemeClr val="tx1"/>
              </a:solidFill>
            </a:endParaRPr>
          </a:p>
        </p:txBody>
      </p:sp>
      <p:sp>
        <p:nvSpPr>
          <p:cNvPr id="5" name="Pratbubbla: oval 4">
            <a:extLst>
              <a:ext uri="{FF2B5EF4-FFF2-40B4-BE49-F238E27FC236}">
                <a16:creationId xmlns:a16="http://schemas.microsoft.com/office/drawing/2014/main" id="{03A0EAA1-4FC3-4D4D-26A6-B6FE6C795442}"/>
              </a:ext>
            </a:extLst>
          </p:cNvPr>
          <p:cNvSpPr/>
          <p:nvPr/>
        </p:nvSpPr>
        <p:spPr>
          <a:xfrm>
            <a:off x="177343" y="2934393"/>
            <a:ext cx="3413755" cy="2403591"/>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fontAlgn="base"/>
            <a:r>
              <a:rPr lang="sv-SE" sz="1800" b="0" i="1" dirty="0">
                <a:solidFill>
                  <a:srgbClr val="000000"/>
                </a:solidFill>
                <a:effectLst/>
                <a:latin typeface="Calibri" panose="020F0502020204030204" pitchFamily="34" charset="0"/>
              </a:rPr>
              <a:t>”Inget skitsnack om det som händer på isen. </a:t>
            </a:r>
            <a:endParaRPr lang="sv-SE" b="0" i="1" dirty="0">
              <a:solidFill>
                <a:srgbClr val="000000"/>
              </a:solidFill>
              <a:effectLst/>
              <a:latin typeface="Segoe UI" panose="020B0502040204020203" pitchFamily="34" charset="0"/>
            </a:endParaRPr>
          </a:p>
          <a:p>
            <a:pPr algn="ctr" rtl="0" fontAlgn="base"/>
            <a:r>
              <a:rPr lang="sv-SE" sz="1800" b="0" i="1" dirty="0">
                <a:solidFill>
                  <a:srgbClr val="000000"/>
                </a:solidFill>
                <a:effectLst/>
                <a:latin typeface="Calibri" panose="020F0502020204030204" pitchFamily="34" charset="0"/>
              </a:rPr>
              <a:t>Ha kul i omklädningsrummet, okej att låta. </a:t>
            </a:r>
            <a:endParaRPr lang="sv-SE" b="0" i="1" dirty="0">
              <a:solidFill>
                <a:srgbClr val="000000"/>
              </a:solidFill>
              <a:effectLst/>
              <a:latin typeface="Segoe UI" panose="020B0502040204020203" pitchFamily="34" charset="0"/>
            </a:endParaRPr>
          </a:p>
          <a:p>
            <a:pPr algn="ctr" rtl="0" fontAlgn="base"/>
            <a:r>
              <a:rPr lang="sv-SE" sz="1800" b="0" i="1" dirty="0">
                <a:solidFill>
                  <a:srgbClr val="000000"/>
                </a:solidFill>
                <a:effectLst/>
                <a:latin typeface="Calibri" panose="020F0502020204030204" pitchFamily="34" charset="0"/>
              </a:rPr>
              <a:t>Ge beröm till varann”</a:t>
            </a:r>
            <a:endParaRPr lang="sv-SE" b="0" i="1" dirty="0">
              <a:solidFill>
                <a:srgbClr val="000000"/>
              </a:solidFill>
              <a:effectLst/>
              <a:latin typeface="Segoe UI" panose="020B0502040204020203" pitchFamily="34" charset="0"/>
            </a:endParaRPr>
          </a:p>
        </p:txBody>
      </p:sp>
      <p:sp>
        <p:nvSpPr>
          <p:cNvPr id="7" name="Pratbubbla: oval 6">
            <a:extLst>
              <a:ext uri="{FF2B5EF4-FFF2-40B4-BE49-F238E27FC236}">
                <a16:creationId xmlns:a16="http://schemas.microsoft.com/office/drawing/2014/main" id="{F75F7AA9-FBC4-C237-0B7A-D85EF9EC59CD}"/>
              </a:ext>
            </a:extLst>
          </p:cNvPr>
          <p:cNvSpPr/>
          <p:nvPr/>
        </p:nvSpPr>
        <p:spPr>
          <a:xfrm>
            <a:off x="6540669" y="326004"/>
            <a:ext cx="3390510" cy="1916690"/>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rgbClr val="000000"/>
                </a:solidFill>
                <a:effectLst/>
                <a:latin typeface="Calibri" panose="020F0502020204030204" pitchFamily="34" charset="0"/>
              </a:rPr>
              <a:t>” inte hålla på </a:t>
            </a:r>
            <a:r>
              <a:rPr lang="sv-SE" i="1" dirty="0">
                <a:solidFill>
                  <a:srgbClr val="000000"/>
                </a:solidFill>
                <a:latin typeface="Calibri" panose="020F0502020204030204" pitchFamily="34" charset="0"/>
              </a:rPr>
              <a:t>och j*</a:t>
            </a:r>
            <a:r>
              <a:rPr lang="sv-SE" i="1" dirty="0" err="1">
                <a:solidFill>
                  <a:srgbClr val="000000"/>
                </a:solidFill>
                <a:latin typeface="Calibri" panose="020F0502020204030204" pitchFamily="34" charset="0"/>
              </a:rPr>
              <a:t>vlas</a:t>
            </a:r>
            <a:r>
              <a:rPr lang="sv-SE" i="1" dirty="0">
                <a:solidFill>
                  <a:srgbClr val="000000"/>
                </a:solidFill>
                <a:latin typeface="Calibri" panose="020F0502020204030204" pitchFamily="34" charset="0"/>
              </a:rPr>
              <a:t> med varandra typ </a:t>
            </a:r>
            <a:r>
              <a:rPr lang="sv-SE" sz="1800" b="0" i="1" dirty="0">
                <a:solidFill>
                  <a:srgbClr val="000000"/>
                </a:solidFill>
                <a:effectLst/>
                <a:latin typeface="Calibri" panose="020F0502020204030204" pitchFamily="34" charset="0"/>
              </a:rPr>
              <a:t>handdukssnärtar och ta varandras grejer”</a:t>
            </a:r>
            <a:endParaRPr lang="sv-SE" i="1" dirty="0">
              <a:solidFill>
                <a:schemeClr val="tx1"/>
              </a:solidFill>
            </a:endParaRPr>
          </a:p>
        </p:txBody>
      </p:sp>
      <p:sp>
        <p:nvSpPr>
          <p:cNvPr id="8" name="Pratbubbla: oval 7">
            <a:extLst>
              <a:ext uri="{FF2B5EF4-FFF2-40B4-BE49-F238E27FC236}">
                <a16:creationId xmlns:a16="http://schemas.microsoft.com/office/drawing/2014/main" id="{D001D370-DE74-A47F-5A05-B4069616AEE1}"/>
              </a:ext>
            </a:extLst>
          </p:cNvPr>
          <p:cNvSpPr/>
          <p:nvPr/>
        </p:nvSpPr>
        <p:spPr>
          <a:xfrm>
            <a:off x="8384765" y="3785759"/>
            <a:ext cx="3629892" cy="2197848"/>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rgbClr val="000000"/>
                </a:solidFill>
                <a:effectLst/>
                <a:latin typeface="Calibri" panose="020F0502020204030204" pitchFamily="34" charset="0"/>
              </a:rPr>
              <a:t>”I omklädningsrummet </a:t>
            </a:r>
            <a:r>
              <a:rPr lang="sv-SE" i="1" dirty="0">
                <a:solidFill>
                  <a:srgbClr val="000000"/>
                </a:solidFill>
                <a:latin typeface="Calibri" panose="020F0502020204030204" pitchFamily="34" charset="0"/>
              </a:rPr>
              <a:t>är</a:t>
            </a:r>
            <a:r>
              <a:rPr lang="sv-SE" sz="1800" b="0" i="1" dirty="0">
                <a:solidFill>
                  <a:srgbClr val="000000"/>
                </a:solidFill>
                <a:effectLst/>
                <a:latin typeface="Calibri" panose="020F0502020204030204" pitchFamily="34" charset="0"/>
              </a:rPr>
              <a:t> det viktigt att man respekterar varandra och håller ordning och reda på sina saker och god ton och inget trams” </a:t>
            </a:r>
            <a:endParaRPr lang="sv-SE" i="1" dirty="0">
              <a:solidFill>
                <a:schemeClr val="tx1"/>
              </a:solidFill>
            </a:endParaRPr>
          </a:p>
        </p:txBody>
      </p:sp>
      <p:sp>
        <p:nvSpPr>
          <p:cNvPr id="9" name="Pratbubbla: oval 8">
            <a:extLst>
              <a:ext uri="{FF2B5EF4-FFF2-40B4-BE49-F238E27FC236}">
                <a16:creationId xmlns:a16="http://schemas.microsoft.com/office/drawing/2014/main" id="{44C586DA-74AC-C0BE-0AEB-66EBEA28C8AA}"/>
              </a:ext>
            </a:extLst>
          </p:cNvPr>
          <p:cNvSpPr/>
          <p:nvPr/>
        </p:nvSpPr>
        <p:spPr>
          <a:xfrm>
            <a:off x="4048299" y="3124851"/>
            <a:ext cx="3776748" cy="2964175"/>
          </a:xfrm>
          <a:prstGeom prst="wedgeEllipseCallout">
            <a:avLst/>
          </a:prstGeom>
          <a:solidFill>
            <a:srgbClr val="FFDE7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fontAlgn="base"/>
            <a:r>
              <a:rPr lang="sv-SE" sz="1800" b="0" i="1" dirty="0">
                <a:solidFill>
                  <a:srgbClr val="000000"/>
                </a:solidFill>
                <a:effectLst/>
                <a:latin typeface="Calibri" panose="020F0502020204030204" pitchFamily="34" charset="0"/>
              </a:rPr>
              <a:t>”Viktigt att alla får vara med. Att vi har kul tillsammans och alla kan prata med alla. Inget skitsnack om någon i laget till varandra eller andra” </a:t>
            </a:r>
            <a:endParaRPr lang="sv-SE" b="0" i="1" dirty="0">
              <a:solidFill>
                <a:srgbClr val="000000"/>
              </a:solidFill>
              <a:effectLst/>
              <a:latin typeface="Segoe UI" panose="020B0502040204020203" pitchFamily="34" charset="0"/>
            </a:endParaRPr>
          </a:p>
          <a:p>
            <a:pPr algn="l" rtl="0" fontAlgn="base"/>
            <a:r>
              <a:rPr lang="sv-SE" sz="1800" b="0" i="1" dirty="0">
                <a:solidFill>
                  <a:srgbClr val="000000"/>
                </a:solidFill>
                <a:effectLst/>
                <a:latin typeface="Calibri" panose="020F0502020204030204" pitchFamily="34" charset="0"/>
              </a:rPr>
              <a:t> </a:t>
            </a:r>
            <a:endParaRPr lang="sv-SE" b="0" i="1"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0707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6DEAE7-AF42-2402-C2ED-80F881AF5756}"/>
              </a:ext>
            </a:extLst>
          </p:cNvPr>
          <p:cNvSpPr>
            <a:spLocks noGrp="1"/>
          </p:cNvSpPr>
          <p:nvPr>
            <p:ph type="title"/>
          </p:nvPr>
        </p:nvSpPr>
        <p:spPr/>
        <p:txBody>
          <a:bodyPr/>
          <a:lstStyle/>
          <a:p>
            <a:pPr algn="ctr"/>
            <a:r>
              <a:rPr lang="sv-SE" b="1" dirty="0"/>
              <a:t>Grupparbete</a:t>
            </a:r>
          </a:p>
        </p:txBody>
      </p:sp>
      <p:sp>
        <p:nvSpPr>
          <p:cNvPr id="3" name="Content Placeholder 2">
            <a:extLst>
              <a:ext uri="{FF2B5EF4-FFF2-40B4-BE49-F238E27FC236}">
                <a16:creationId xmlns:a16="http://schemas.microsoft.com/office/drawing/2014/main" id="{CD232862-2AC7-4882-BC04-695EFA8EFC6D}"/>
              </a:ext>
            </a:extLst>
          </p:cNvPr>
          <p:cNvSpPr>
            <a:spLocks noGrp="1"/>
          </p:cNvSpPr>
          <p:nvPr>
            <p:ph idx="1"/>
          </p:nvPr>
        </p:nvSpPr>
        <p:spPr/>
        <p:txBody>
          <a:bodyPr vert="horz" lIns="91440" tIns="45720" rIns="91440" bIns="45720" rtlCol="0" anchor="t">
            <a:normAutofit/>
          </a:bodyPr>
          <a:lstStyle/>
          <a:p>
            <a:r>
              <a:rPr lang="en-US" dirty="0">
                <a:cs typeface="Calibri"/>
              </a:rPr>
              <a:t>Prata I </a:t>
            </a:r>
            <a:r>
              <a:rPr lang="en-US" dirty="0" err="1">
                <a:cs typeface="Calibri"/>
              </a:rPr>
              <a:t>gruppen</a:t>
            </a:r>
            <a:r>
              <a:rPr lang="en-US" dirty="0">
                <a:cs typeface="Calibri"/>
              </a:rPr>
              <a:t> om det som </a:t>
            </a:r>
            <a:r>
              <a:rPr lang="en-US" dirty="0" err="1">
                <a:cs typeface="Calibri"/>
              </a:rPr>
              <a:t>sagts</a:t>
            </a:r>
            <a:r>
              <a:rPr lang="en-US" dirty="0">
                <a:cs typeface="Calibri"/>
              </a:rPr>
              <a:t> under </a:t>
            </a:r>
            <a:r>
              <a:rPr lang="en-US" dirty="0" err="1">
                <a:cs typeface="Calibri"/>
              </a:rPr>
              <a:t>förmiddagen</a:t>
            </a:r>
            <a:endParaRPr lang="en-US" dirty="0">
              <a:cs typeface="Calibri"/>
            </a:endParaRPr>
          </a:p>
          <a:p>
            <a:pPr marL="0" indent="0">
              <a:buNone/>
            </a:pPr>
            <a:endParaRPr lang="en-US" dirty="0">
              <a:cs typeface="Calibri"/>
            </a:endParaRPr>
          </a:p>
          <a:p>
            <a:r>
              <a:rPr lang="en-US" dirty="0" err="1">
                <a:cs typeface="Calibri"/>
              </a:rPr>
              <a:t>Välj</a:t>
            </a:r>
            <a:r>
              <a:rPr lang="en-US" dirty="0">
                <a:cs typeface="Calibri"/>
              </a:rPr>
              <a:t> tre </a:t>
            </a:r>
            <a:r>
              <a:rPr lang="en-US" dirty="0" err="1">
                <a:cs typeface="Calibri"/>
              </a:rPr>
              <a:t>punkter</a:t>
            </a:r>
            <a:r>
              <a:rPr lang="en-US" dirty="0">
                <a:cs typeface="Calibri"/>
              </a:rPr>
              <a:t> som </a:t>
            </a:r>
            <a:r>
              <a:rPr lang="en-US" dirty="0" err="1">
                <a:cs typeface="Calibri"/>
              </a:rPr>
              <a:t>gruppen</a:t>
            </a:r>
            <a:r>
              <a:rPr lang="en-US" dirty="0">
                <a:cs typeface="Calibri"/>
              </a:rPr>
              <a:t> </a:t>
            </a:r>
            <a:r>
              <a:rPr lang="en-US" dirty="0" err="1">
                <a:cs typeface="Calibri"/>
              </a:rPr>
              <a:t>tycker</a:t>
            </a:r>
            <a:r>
              <a:rPr lang="en-US" dirty="0">
                <a:cs typeface="Calibri"/>
              </a:rPr>
              <a:t> är </a:t>
            </a:r>
            <a:r>
              <a:rPr lang="en-US" dirty="0" err="1">
                <a:cs typeface="Calibri"/>
              </a:rPr>
              <a:t>viktiga</a:t>
            </a:r>
            <a:r>
              <a:rPr lang="en-US" dirty="0">
                <a:cs typeface="Calibri"/>
              </a:rPr>
              <a:t> att prata om </a:t>
            </a:r>
            <a:r>
              <a:rPr lang="en-US" dirty="0" err="1">
                <a:cs typeface="Calibri"/>
              </a:rPr>
              <a:t>efter</a:t>
            </a:r>
            <a:r>
              <a:rPr lang="en-US" dirty="0">
                <a:cs typeface="Calibri"/>
              </a:rPr>
              <a:t> </a:t>
            </a:r>
            <a:r>
              <a:rPr lang="en-US" dirty="0" err="1">
                <a:cs typeface="Calibri"/>
              </a:rPr>
              <a:t>middagen</a:t>
            </a:r>
            <a:endParaRPr lang="en-US" dirty="0">
              <a:cs typeface="Calibri"/>
            </a:endParaRPr>
          </a:p>
        </p:txBody>
      </p:sp>
    </p:spTree>
    <p:extLst>
      <p:ext uri="{BB962C8B-B14F-4D97-AF65-F5344CB8AC3E}">
        <p14:creationId xmlns:p14="http://schemas.microsoft.com/office/powerpoint/2010/main" val="738525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7EE4-5AC9-9058-3EC7-D63716225C57}"/>
              </a:ext>
            </a:extLst>
          </p:cNvPr>
          <p:cNvSpPr>
            <a:spLocks noGrp="1"/>
          </p:cNvSpPr>
          <p:nvPr>
            <p:ph type="title"/>
          </p:nvPr>
        </p:nvSpPr>
        <p:spPr/>
        <p:txBody>
          <a:bodyPr/>
          <a:lstStyle/>
          <a:p>
            <a:r>
              <a:rPr lang="en-US" dirty="0" err="1">
                <a:cs typeface="Calibri Light"/>
              </a:rPr>
              <a:t>Viktiga</a:t>
            </a:r>
            <a:r>
              <a:rPr lang="en-US" dirty="0">
                <a:cs typeface="Calibri Light"/>
              </a:rPr>
              <a:t> </a:t>
            </a:r>
            <a:r>
              <a:rPr lang="en-US" dirty="0" err="1">
                <a:cs typeface="Calibri Light"/>
              </a:rPr>
              <a:t>punkter</a:t>
            </a:r>
            <a:r>
              <a:rPr lang="en-US" dirty="0">
                <a:cs typeface="Calibri Light"/>
              </a:rPr>
              <a:t> </a:t>
            </a:r>
            <a:r>
              <a:rPr lang="en-US" dirty="0" err="1">
                <a:cs typeface="Calibri Light"/>
              </a:rPr>
              <a:t>från</a:t>
            </a:r>
            <a:r>
              <a:rPr lang="en-US" dirty="0">
                <a:cs typeface="Calibri Light"/>
              </a:rPr>
              <a:t> </a:t>
            </a:r>
            <a:r>
              <a:rPr lang="en-US" dirty="0" err="1">
                <a:cs typeface="Calibri Light"/>
              </a:rPr>
              <a:t>förmiddagen</a:t>
            </a:r>
            <a:endParaRPr lang="en-US" dirty="0" err="1"/>
          </a:p>
        </p:txBody>
      </p:sp>
      <p:sp>
        <p:nvSpPr>
          <p:cNvPr id="3" name="Content Placeholder 2">
            <a:extLst>
              <a:ext uri="{FF2B5EF4-FFF2-40B4-BE49-F238E27FC236}">
                <a16:creationId xmlns:a16="http://schemas.microsoft.com/office/drawing/2014/main" id="{2249B146-682B-AE06-B121-48C999086B15}"/>
              </a:ext>
            </a:extLst>
          </p:cNvPr>
          <p:cNvSpPr>
            <a:spLocks noGrp="1"/>
          </p:cNvSpPr>
          <p:nvPr>
            <p:ph idx="1"/>
          </p:nvPr>
        </p:nvSpPr>
        <p:spPr/>
        <p:txBody>
          <a:bodyPr vert="horz" lIns="91440" tIns="45720" rIns="91440" bIns="45720" rtlCol="0" anchor="t">
            <a:normAutofit fontScale="77500" lnSpcReduction="20000"/>
          </a:bodyPr>
          <a:lstStyle/>
          <a:p>
            <a:r>
              <a:rPr lang="en-US" dirty="0" err="1">
                <a:cs typeface="Calibri"/>
              </a:rPr>
              <a:t>Alla</a:t>
            </a:r>
            <a:r>
              <a:rPr lang="en-US" dirty="0">
                <a:cs typeface="Calibri"/>
              </a:rPr>
              <a:t> </a:t>
            </a:r>
            <a:r>
              <a:rPr lang="en-US" dirty="0" err="1">
                <a:cs typeface="Calibri"/>
              </a:rPr>
              <a:t>får</a:t>
            </a:r>
            <a:r>
              <a:rPr lang="en-US" dirty="0">
                <a:cs typeface="Calibri"/>
              </a:rPr>
              <a:t> </a:t>
            </a:r>
            <a:r>
              <a:rPr lang="en-US" dirty="0" err="1">
                <a:cs typeface="Calibri"/>
              </a:rPr>
              <a:t>vara</a:t>
            </a:r>
            <a:r>
              <a:rPr lang="en-US" dirty="0">
                <a:cs typeface="Calibri"/>
              </a:rPr>
              <a:t> med – inga </a:t>
            </a:r>
            <a:r>
              <a:rPr lang="en-US" dirty="0" err="1">
                <a:cs typeface="Calibri"/>
              </a:rPr>
              <a:t>grupper</a:t>
            </a:r>
            <a:r>
              <a:rPr lang="en-US" dirty="0">
                <a:cs typeface="Calibri"/>
              </a:rPr>
              <a:t> I </a:t>
            </a:r>
            <a:r>
              <a:rPr lang="en-US" dirty="0" err="1">
                <a:cs typeface="Calibri"/>
              </a:rPr>
              <a:t>gruppen</a:t>
            </a:r>
            <a:endParaRPr lang="en-US" dirty="0">
              <a:cs typeface="Calibri"/>
            </a:endParaRPr>
          </a:p>
          <a:p>
            <a:r>
              <a:rPr lang="en-US" dirty="0">
                <a:cs typeface="Calibri"/>
              </a:rPr>
              <a:t>Vara </a:t>
            </a:r>
            <a:r>
              <a:rPr lang="en-US" dirty="0" err="1">
                <a:cs typeface="Calibri"/>
              </a:rPr>
              <a:t>snälla</a:t>
            </a:r>
            <a:r>
              <a:rPr lang="en-US" dirty="0">
                <a:cs typeface="Calibri"/>
              </a:rPr>
              <a:t> med </a:t>
            </a:r>
            <a:r>
              <a:rPr lang="en-US" dirty="0" err="1">
                <a:cs typeface="Calibri"/>
              </a:rPr>
              <a:t>varandra</a:t>
            </a:r>
            <a:endParaRPr lang="en-US" dirty="0">
              <a:cs typeface="Calibri"/>
            </a:endParaRPr>
          </a:p>
          <a:p>
            <a:r>
              <a:rPr lang="en-US" dirty="0" err="1">
                <a:cs typeface="Calibri"/>
              </a:rPr>
              <a:t>Backa</a:t>
            </a:r>
            <a:r>
              <a:rPr lang="en-US" dirty="0">
                <a:cs typeface="Calibri"/>
              </a:rPr>
              <a:t> </a:t>
            </a:r>
            <a:r>
              <a:rPr lang="en-US" dirty="0" err="1">
                <a:cs typeface="Calibri"/>
              </a:rPr>
              <a:t>varandra</a:t>
            </a:r>
            <a:endParaRPr lang="en-US" dirty="0">
              <a:cs typeface="Calibri"/>
            </a:endParaRPr>
          </a:p>
          <a:p>
            <a:r>
              <a:rPr lang="en-US" dirty="0">
                <a:cs typeface="Calibri"/>
              </a:rPr>
              <a:t>Fokus</a:t>
            </a:r>
          </a:p>
          <a:p>
            <a:r>
              <a:rPr lang="en-US" b="1" dirty="0">
                <a:cs typeface="Calibri"/>
              </a:rPr>
              <a:t>Bra </a:t>
            </a:r>
            <a:r>
              <a:rPr lang="en-US" b="1" dirty="0" err="1">
                <a:cs typeface="Calibri"/>
              </a:rPr>
              <a:t>träningar</a:t>
            </a:r>
            <a:r>
              <a:rPr lang="en-US" b="1" dirty="0">
                <a:cs typeface="Calibri"/>
              </a:rPr>
              <a:t> - bra </a:t>
            </a:r>
            <a:r>
              <a:rPr lang="en-US" b="1" dirty="0" err="1">
                <a:cs typeface="Calibri"/>
              </a:rPr>
              <a:t>övningar</a:t>
            </a:r>
            <a:endParaRPr lang="en-US" b="1" dirty="0">
              <a:cs typeface="Calibri"/>
            </a:endParaRPr>
          </a:p>
          <a:p>
            <a:r>
              <a:rPr lang="en-US" dirty="0" err="1">
                <a:cs typeface="Calibri"/>
              </a:rPr>
              <a:t>Respektera</a:t>
            </a:r>
            <a:r>
              <a:rPr lang="en-US" dirty="0">
                <a:cs typeface="Calibri"/>
              </a:rPr>
              <a:t> </a:t>
            </a:r>
            <a:r>
              <a:rPr lang="en-US" dirty="0" err="1">
                <a:cs typeface="Calibri"/>
              </a:rPr>
              <a:t>tränarna</a:t>
            </a:r>
          </a:p>
          <a:p>
            <a:r>
              <a:rPr lang="en-US" b="1" dirty="0" err="1">
                <a:cs typeface="Calibri"/>
              </a:rPr>
              <a:t>Vilka</a:t>
            </a:r>
            <a:r>
              <a:rPr lang="en-US" b="1" dirty="0">
                <a:cs typeface="Calibri"/>
              </a:rPr>
              <a:t> </a:t>
            </a:r>
            <a:r>
              <a:rPr lang="en-US" b="1" dirty="0" err="1">
                <a:cs typeface="Calibri"/>
              </a:rPr>
              <a:t>skämt</a:t>
            </a:r>
            <a:r>
              <a:rPr lang="en-US" b="1" dirty="0">
                <a:cs typeface="Calibri"/>
              </a:rPr>
              <a:t> är </a:t>
            </a:r>
            <a:r>
              <a:rPr lang="en-US" b="1" dirty="0" err="1">
                <a:cs typeface="Calibri"/>
              </a:rPr>
              <a:t>roliga</a:t>
            </a:r>
            <a:r>
              <a:rPr lang="en-US" b="1" dirty="0">
                <a:cs typeface="Calibri"/>
              </a:rPr>
              <a:t>?</a:t>
            </a:r>
          </a:p>
          <a:p>
            <a:r>
              <a:rPr lang="en-US" dirty="0" err="1">
                <a:cs typeface="Calibri"/>
              </a:rPr>
              <a:t>Tydlig</a:t>
            </a:r>
            <a:r>
              <a:rPr lang="en-US" dirty="0">
                <a:cs typeface="Calibri"/>
              </a:rPr>
              <a:t> information </a:t>
            </a:r>
            <a:r>
              <a:rPr lang="en-US" dirty="0" err="1">
                <a:cs typeface="Calibri"/>
              </a:rPr>
              <a:t>från</a:t>
            </a:r>
            <a:r>
              <a:rPr lang="en-US" dirty="0">
                <a:cs typeface="Calibri"/>
              </a:rPr>
              <a:t> </a:t>
            </a:r>
            <a:r>
              <a:rPr lang="en-US" dirty="0" err="1">
                <a:cs typeface="Calibri"/>
              </a:rPr>
              <a:t>tränarna</a:t>
            </a:r>
          </a:p>
          <a:p>
            <a:r>
              <a:rPr lang="en-US" dirty="0" err="1">
                <a:cs typeface="Calibri"/>
              </a:rPr>
              <a:t>Att</a:t>
            </a:r>
            <a:r>
              <a:rPr lang="en-US" dirty="0">
                <a:cs typeface="Calibri"/>
              </a:rPr>
              <a:t> </a:t>
            </a:r>
            <a:r>
              <a:rPr lang="en-US" dirty="0" err="1">
                <a:cs typeface="Calibri"/>
              </a:rPr>
              <a:t>alla</a:t>
            </a:r>
            <a:r>
              <a:rPr lang="en-US" dirty="0">
                <a:cs typeface="Calibri"/>
              </a:rPr>
              <a:t> </a:t>
            </a:r>
            <a:r>
              <a:rPr lang="en-US" dirty="0" err="1">
                <a:cs typeface="Calibri"/>
              </a:rPr>
              <a:t>alltid</a:t>
            </a:r>
            <a:r>
              <a:rPr lang="en-US" dirty="0">
                <a:cs typeface="Calibri"/>
              </a:rPr>
              <a:t> tar I </a:t>
            </a:r>
            <a:r>
              <a:rPr lang="en-US" dirty="0" err="1">
                <a:cs typeface="Calibri"/>
              </a:rPr>
              <a:t>på</a:t>
            </a:r>
            <a:r>
              <a:rPr lang="en-US" dirty="0">
                <a:cs typeface="Calibri"/>
              </a:rPr>
              <a:t> </a:t>
            </a:r>
            <a:r>
              <a:rPr lang="en-US" dirty="0" err="1">
                <a:cs typeface="Calibri"/>
              </a:rPr>
              <a:t>träningar</a:t>
            </a:r>
            <a:r>
              <a:rPr lang="en-US" dirty="0">
                <a:cs typeface="Calibri"/>
              </a:rPr>
              <a:t> </a:t>
            </a:r>
            <a:r>
              <a:rPr lang="en-US" dirty="0" err="1">
                <a:cs typeface="Calibri"/>
              </a:rPr>
              <a:t>och</a:t>
            </a:r>
            <a:r>
              <a:rPr lang="en-US" dirty="0">
                <a:cs typeface="Calibri"/>
              </a:rPr>
              <a:t> match</a:t>
            </a:r>
          </a:p>
          <a:p>
            <a:r>
              <a:rPr lang="en-US" dirty="0">
                <a:cs typeface="Calibri"/>
              </a:rPr>
              <a:t>Ingen lek </a:t>
            </a:r>
            <a:r>
              <a:rPr lang="en-US" dirty="0" err="1">
                <a:cs typeface="Calibri"/>
              </a:rPr>
              <a:t>mellan</a:t>
            </a:r>
            <a:r>
              <a:rPr lang="en-US" dirty="0">
                <a:cs typeface="Calibri"/>
              </a:rPr>
              <a:t> </a:t>
            </a:r>
            <a:r>
              <a:rPr lang="en-US" dirty="0" err="1">
                <a:cs typeface="Calibri"/>
              </a:rPr>
              <a:t>övningarna</a:t>
            </a:r>
            <a:endParaRPr lang="en-US" dirty="0">
              <a:cs typeface="Calibri"/>
            </a:endParaRPr>
          </a:p>
          <a:p>
            <a:r>
              <a:rPr lang="en-US" dirty="0">
                <a:cs typeface="Calibri"/>
              </a:rPr>
              <a:t>Våga </a:t>
            </a:r>
            <a:r>
              <a:rPr lang="en-US" dirty="0" err="1">
                <a:cs typeface="Calibri"/>
              </a:rPr>
              <a:t>säga</a:t>
            </a:r>
            <a:r>
              <a:rPr lang="en-US" dirty="0">
                <a:cs typeface="Calibri"/>
              </a:rPr>
              <a:t> </a:t>
            </a:r>
            <a:r>
              <a:rPr lang="en-US" dirty="0" err="1">
                <a:cs typeface="Calibri"/>
              </a:rPr>
              <a:t>vad</a:t>
            </a:r>
            <a:r>
              <a:rPr lang="en-US" dirty="0">
                <a:cs typeface="Calibri"/>
              </a:rPr>
              <a:t> man </a:t>
            </a:r>
            <a:r>
              <a:rPr lang="en-US" dirty="0" err="1">
                <a:cs typeface="Calibri"/>
              </a:rPr>
              <a:t>tycker</a:t>
            </a:r>
            <a:endParaRPr lang="en-US" dirty="0">
              <a:cs typeface="Calibri"/>
            </a:endParaRPr>
          </a:p>
          <a:p>
            <a:r>
              <a:rPr lang="en-US" dirty="0">
                <a:cs typeface="Calibri"/>
              </a:rPr>
              <a:t>Kan man </a:t>
            </a:r>
            <a:r>
              <a:rPr lang="en-US" dirty="0" err="1">
                <a:cs typeface="Calibri"/>
              </a:rPr>
              <a:t>inte</a:t>
            </a:r>
            <a:r>
              <a:rPr lang="en-US" dirty="0">
                <a:cs typeface="Calibri"/>
              </a:rPr>
              <a:t> </a:t>
            </a:r>
            <a:r>
              <a:rPr lang="en-US" dirty="0" err="1">
                <a:cs typeface="Calibri"/>
              </a:rPr>
              <a:t>övningen</a:t>
            </a:r>
            <a:r>
              <a:rPr lang="en-US" dirty="0">
                <a:cs typeface="Calibri"/>
              </a:rPr>
              <a:t> </a:t>
            </a:r>
            <a:r>
              <a:rPr lang="en-US" dirty="0" err="1">
                <a:cs typeface="Calibri"/>
              </a:rPr>
              <a:t>ställer</a:t>
            </a:r>
            <a:r>
              <a:rPr lang="en-US" dirty="0">
                <a:cs typeface="Calibri"/>
              </a:rPr>
              <a:t> man sig </a:t>
            </a:r>
            <a:r>
              <a:rPr lang="en-US" dirty="0" err="1">
                <a:cs typeface="Calibri"/>
              </a:rPr>
              <a:t>längst</a:t>
            </a:r>
            <a:r>
              <a:rPr lang="en-US" dirty="0">
                <a:cs typeface="Calibri"/>
              </a:rPr>
              <a:t> </a:t>
            </a:r>
            <a:r>
              <a:rPr lang="en-US" dirty="0" err="1">
                <a:cs typeface="Calibri"/>
              </a:rPr>
              <a:t>bak</a:t>
            </a:r>
            <a:r>
              <a:rPr lang="en-US" dirty="0">
                <a:cs typeface="Calibri"/>
              </a:rPr>
              <a:t> I </a:t>
            </a:r>
            <a:r>
              <a:rPr lang="en-US" dirty="0" err="1">
                <a:cs typeface="Calibri"/>
              </a:rPr>
              <a:t>ledet</a:t>
            </a:r>
          </a:p>
          <a:p>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3264048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9EFA97-EB52-70A8-75B0-A396E082924F}"/>
              </a:ext>
            </a:extLst>
          </p:cNvPr>
          <p:cNvSpPr>
            <a:spLocks noGrp="1"/>
          </p:cNvSpPr>
          <p:nvPr>
            <p:ph type="title"/>
          </p:nvPr>
        </p:nvSpPr>
        <p:spPr/>
        <p:txBody>
          <a:bodyPr/>
          <a:lstStyle/>
          <a:p>
            <a:pPr algn="ctr"/>
            <a:r>
              <a:rPr lang="sv-SE" b="1" dirty="0"/>
              <a:t>Så här vill vi ha det i Clemensnäs U15 på isen: </a:t>
            </a:r>
          </a:p>
        </p:txBody>
      </p:sp>
      <p:sp>
        <p:nvSpPr>
          <p:cNvPr id="3" name="textruta 2">
            <a:extLst>
              <a:ext uri="{FF2B5EF4-FFF2-40B4-BE49-F238E27FC236}">
                <a16:creationId xmlns:a16="http://schemas.microsoft.com/office/drawing/2014/main" id="{58CE5ED4-5799-C489-78BF-0B14C2883E18}"/>
              </a:ext>
            </a:extLst>
          </p:cNvPr>
          <p:cNvSpPr txBox="1"/>
          <p:nvPr/>
        </p:nvSpPr>
        <p:spPr>
          <a:xfrm>
            <a:off x="1065476" y="2049370"/>
            <a:ext cx="10515600" cy="5970865"/>
          </a:xfrm>
          <a:prstGeom prst="rect">
            <a:avLst/>
          </a:prstGeom>
          <a:noFill/>
        </p:spPr>
        <p:txBody>
          <a:bodyPr wrap="square" rtlCol="0">
            <a:spAutoFit/>
          </a:bodyPr>
          <a:lstStyle/>
          <a:p>
            <a:r>
              <a:rPr lang="sv-SE" sz="3200" dirty="0"/>
              <a:t>Positiv attityd</a:t>
            </a:r>
          </a:p>
          <a:p>
            <a:pPr marL="285750" indent="-285750">
              <a:buFontTx/>
              <a:buChar char="-"/>
            </a:pPr>
            <a:r>
              <a:rPr lang="sv-SE" dirty="0"/>
              <a:t>Vi peppar varandra</a:t>
            </a:r>
          </a:p>
          <a:p>
            <a:pPr marL="285750" indent="-285750">
              <a:buFontTx/>
              <a:buChar char="-"/>
            </a:pPr>
            <a:r>
              <a:rPr lang="sv-SE" dirty="0"/>
              <a:t>Vi stöttar varandra</a:t>
            </a:r>
          </a:p>
          <a:p>
            <a:pPr marL="285750" indent="-285750">
              <a:buFontTx/>
              <a:buChar char="-"/>
            </a:pPr>
            <a:r>
              <a:rPr lang="sv-SE" dirty="0"/>
              <a:t>Vi ger varandra konstruktiv kritik</a:t>
            </a:r>
          </a:p>
          <a:p>
            <a:endParaRPr lang="sv-SE" dirty="0"/>
          </a:p>
          <a:p>
            <a:endParaRPr lang="sv-SE" dirty="0"/>
          </a:p>
          <a:p>
            <a:endParaRPr lang="sv-SE" dirty="0"/>
          </a:p>
          <a:p>
            <a:r>
              <a:rPr lang="sv-SE" sz="3200" dirty="0"/>
              <a:t>Fokus </a:t>
            </a:r>
          </a:p>
          <a:p>
            <a:r>
              <a:rPr lang="sv-SE" sz="2400" dirty="0"/>
              <a:t>-   </a:t>
            </a:r>
            <a:r>
              <a:rPr lang="sv-SE" dirty="0"/>
              <a:t>Vi lyssna på tränarna</a:t>
            </a:r>
          </a:p>
          <a:p>
            <a:pPr marL="285750" indent="-285750">
              <a:buFontTx/>
              <a:buChar char="-"/>
            </a:pPr>
            <a:r>
              <a:rPr lang="sv-SE" dirty="0"/>
              <a:t>Vi tävlar och gör vårt bästa</a:t>
            </a:r>
          </a:p>
          <a:p>
            <a:pPr marL="285750" indent="-285750">
              <a:buFontTx/>
              <a:buChar char="-"/>
            </a:pPr>
            <a:r>
              <a:rPr lang="sv-SE" dirty="0"/>
              <a:t>Vi är koncentrerade på det vi ska göra</a:t>
            </a:r>
          </a:p>
          <a:p>
            <a:endParaRPr lang="sv-SE" sz="2400" dirty="0"/>
          </a:p>
          <a:p>
            <a:endParaRPr lang="sv-SE" dirty="0"/>
          </a:p>
          <a:p>
            <a:endParaRPr lang="sv-SE" dirty="0"/>
          </a:p>
          <a:p>
            <a:endParaRPr lang="sv-SE" dirty="0"/>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1044559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4DBF1B-89F0-D720-EABF-349E06AA873E}"/>
              </a:ext>
            </a:extLst>
          </p:cNvPr>
          <p:cNvSpPr>
            <a:spLocks noGrp="1"/>
          </p:cNvSpPr>
          <p:nvPr>
            <p:ph type="title"/>
          </p:nvPr>
        </p:nvSpPr>
        <p:spPr/>
        <p:txBody>
          <a:bodyPr/>
          <a:lstStyle/>
          <a:p>
            <a:pPr algn="ctr"/>
            <a:r>
              <a:rPr lang="sv-SE" b="1" dirty="0"/>
              <a:t>Så här vill vi ha det i Clemensnäs U15 utanför isen/i omklädningsrummet:</a:t>
            </a:r>
            <a:endParaRPr lang="sv-SE" dirty="0"/>
          </a:p>
        </p:txBody>
      </p:sp>
      <p:sp>
        <p:nvSpPr>
          <p:cNvPr id="3" name="textruta 2">
            <a:extLst>
              <a:ext uri="{FF2B5EF4-FFF2-40B4-BE49-F238E27FC236}">
                <a16:creationId xmlns:a16="http://schemas.microsoft.com/office/drawing/2014/main" id="{F87D90BA-C342-153D-08B0-CD67C945BCF1}"/>
              </a:ext>
            </a:extLst>
          </p:cNvPr>
          <p:cNvSpPr txBox="1"/>
          <p:nvPr/>
        </p:nvSpPr>
        <p:spPr>
          <a:xfrm>
            <a:off x="1045599" y="2250220"/>
            <a:ext cx="10515600" cy="5109091"/>
          </a:xfrm>
          <a:prstGeom prst="rect">
            <a:avLst/>
          </a:prstGeom>
          <a:noFill/>
        </p:spPr>
        <p:txBody>
          <a:bodyPr wrap="square" rtlCol="0">
            <a:spAutoFit/>
          </a:bodyPr>
          <a:lstStyle/>
          <a:p>
            <a:r>
              <a:rPr lang="sv-SE" sz="2800" dirty="0"/>
              <a:t>Respekt</a:t>
            </a:r>
          </a:p>
          <a:p>
            <a:pPr marL="285750" indent="-285750">
              <a:buFontTx/>
              <a:buChar char="-"/>
            </a:pPr>
            <a:r>
              <a:rPr lang="sv-SE" dirty="0"/>
              <a:t>Vi är snälla och trevliga mot varandra, </a:t>
            </a:r>
          </a:p>
          <a:p>
            <a:pPr marL="285750" indent="-285750">
              <a:buFontTx/>
              <a:buChar char="-"/>
            </a:pPr>
            <a:r>
              <a:rPr lang="sv-SE" dirty="0"/>
              <a:t>Vi prata med varandra på ett bra sätt</a:t>
            </a:r>
          </a:p>
          <a:p>
            <a:pPr marL="285750" indent="-285750">
              <a:buFontTx/>
              <a:buChar char="-"/>
            </a:pPr>
            <a:r>
              <a:rPr lang="sv-SE" dirty="0"/>
              <a:t>Vi har noll tolerans mot kränkningar </a:t>
            </a:r>
          </a:p>
          <a:p>
            <a:pPr marL="285750" indent="-285750">
              <a:buFontTx/>
              <a:buChar char="-"/>
            </a:pPr>
            <a:endParaRPr lang="sv-SE" dirty="0"/>
          </a:p>
          <a:p>
            <a:pPr marL="285750" indent="-285750">
              <a:buFontTx/>
              <a:buChar char="-"/>
            </a:pPr>
            <a:endParaRPr lang="sv-SE" dirty="0"/>
          </a:p>
          <a:p>
            <a:endParaRPr lang="sv-SE" dirty="0"/>
          </a:p>
          <a:p>
            <a:r>
              <a:rPr lang="sv-SE" sz="2800" dirty="0"/>
              <a:t>Sammanhållning</a:t>
            </a:r>
          </a:p>
          <a:p>
            <a:pPr marL="285750" indent="-285750">
              <a:buFontTx/>
              <a:buChar char="-"/>
            </a:pPr>
            <a:r>
              <a:rPr lang="sv-SE" dirty="0"/>
              <a:t>Vi låter alla få vara med</a:t>
            </a:r>
          </a:p>
          <a:p>
            <a:pPr marL="285750" indent="-285750">
              <a:buFontTx/>
              <a:buChar char="-"/>
            </a:pPr>
            <a:r>
              <a:rPr lang="sv-SE" dirty="0"/>
              <a:t>Vi jobbar för att alla ska känna sig trygga i gruppen</a:t>
            </a:r>
          </a:p>
          <a:p>
            <a:pPr marL="285750" indent="-285750">
              <a:buFontTx/>
              <a:buChar char="-"/>
            </a:pPr>
            <a:endParaRPr lang="sv-SE" dirty="0"/>
          </a:p>
          <a:p>
            <a:endParaRPr lang="sv-SE" dirty="0"/>
          </a:p>
          <a:p>
            <a:pPr marL="285750" indent="-285750">
              <a:buFont typeface="Arial" panose="020B0604020202020204" pitchFamily="34" charset="0"/>
              <a:buChar char="•"/>
            </a:pPr>
            <a:endParaRPr lang="sv-SE" dirty="0"/>
          </a:p>
          <a:p>
            <a:endParaRPr lang="sv-SE" dirty="0"/>
          </a:p>
          <a:p>
            <a:endParaRPr lang="sv-SE" dirty="0"/>
          </a:p>
          <a:p>
            <a:endParaRPr lang="sv-SE" dirty="0"/>
          </a:p>
          <a:p>
            <a:pPr marL="285750" indent="-285750">
              <a:buFontTx/>
              <a:buChar char="-"/>
            </a:pPr>
            <a:endParaRPr lang="sv-SE" dirty="0"/>
          </a:p>
        </p:txBody>
      </p:sp>
    </p:spTree>
    <p:extLst>
      <p:ext uri="{BB962C8B-B14F-4D97-AF65-F5344CB8AC3E}">
        <p14:creationId xmlns:p14="http://schemas.microsoft.com/office/powerpoint/2010/main" val="3181471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3A6566-5C74-00CC-E10F-9A420AEF5665}"/>
              </a:ext>
            </a:extLst>
          </p:cNvPr>
          <p:cNvSpPr>
            <a:spLocks noGrp="1"/>
          </p:cNvSpPr>
          <p:nvPr>
            <p:ph type="title"/>
          </p:nvPr>
        </p:nvSpPr>
        <p:spPr/>
        <p:txBody>
          <a:bodyPr/>
          <a:lstStyle/>
          <a:p>
            <a:pPr algn="ctr"/>
            <a:r>
              <a:rPr lang="sv-SE" b="1" dirty="0"/>
              <a:t>Medskick till tränarna:</a:t>
            </a:r>
          </a:p>
        </p:txBody>
      </p:sp>
      <p:sp>
        <p:nvSpPr>
          <p:cNvPr id="3" name="textruta 2">
            <a:extLst>
              <a:ext uri="{FF2B5EF4-FFF2-40B4-BE49-F238E27FC236}">
                <a16:creationId xmlns:a16="http://schemas.microsoft.com/office/drawing/2014/main" id="{2EA310C1-4D74-8BB4-D1F3-BE9B460897A4}"/>
              </a:ext>
            </a:extLst>
          </p:cNvPr>
          <p:cNvSpPr txBox="1"/>
          <p:nvPr/>
        </p:nvSpPr>
        <p:spPr>
          <a:xfrm>
            <a:off x="921689" y="1820850"/>
            <a:ext cx="10432111" cy="4278094"/>
          </a:xfrm>
          <a:prstGeom prst="rect">
            <a:avLst/>
          </a:prstGeom>
          <a:noFill/>
        </p:spPr>
        <p:txBody>
          <a:bodyPr wrap="square" rtlCol="0">
            <a:spAutoFit/>
          </a:bodyPr>
          <a:lstStyle/>
          <a:p>
            <a:pPr marL="285750" indent="-285750">
              <a:buFont typeface="Arial" panose="020B0604020202020204" pitchFamily="34" charset="0"/>
              <a:buChar char="•"/>
            </a:pPr>
            <a:r>
              <a:rPr lang="sv-SE" sz="2000" dirty="0"/>
              <a:t>Engagerade tränare</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Tydliga tränare – tydliga instruktioner, förklara så att alla förstår</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Genomtänkta träningar</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Tydliga regler som gäller alla - Först tillsägelse sen konsekvens</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Konstruktiv feedback – Vad har jag gjort bra? Vad kan jag tänka på? Tips på vad jag göra annorlunda, på vilket sätt?</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27967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D51CD5-0898-8500-CCBF-14FF8E988E8B}"/>
              </a:ext>
            </a:extLst>
          </p:cNvPr>
          <p:cNvSpPr>
            <a:spLocks noGrp="1"/>
          </p:cNvSpPr>
          <p:nvPr>
            <p:ph type="title"/>
          </p:nvPr>
        </p:nvSpPr>
        <p:spPr>
          <a:xfrm>
            <a:off x="838200" y="168592"/>
            <a:ext cx="10515600" cy="1325563"/>
          </a:xfrm>
        </p:spPr>
        <p:txBody>
          <a:bodyPr/>
          <a:lstStyle/>
          <a:p>
            <a:pPr algn="ctr"/>
            <a:r>
              <a:rPr lang="sv-SE" b="1" dirty="0"/>
              <a:t>Syftet med dagen:</a:t>
            </a:r>
          </a:p>
        </p:txBody>
      </p:sp>
      <p:sp>
        <p:nvSpPr>
          <p:cNvPr id="3" name="textruta 2">
            <a:extLst>
              <a:ext uri="{FF2B5EF4-FFF2-40B4-BE49-F238E27FC236}">
                <a16:creationId xmlns:a16="http://schemas.microsoft.com/office/drawing/2014/main" id="{0713D7C3-DD31-D0B2-E2E5-09E0D1AD8ECD}"/>
              </a:ext>
            </a:extLst>
          </p:cNvPr>
          <p:cNvSpPr txBox="1"/>
          <p:nvPr/>
        </p:nvSpPr>
        <p:spPr>
          <a:xfrm>
            <a:off x="634119" y="2362835"/>
            <a:ext cx="5376155" cy="1754326"/>
          </a:xfrm>
          <a:prstGeom prst="rect">
            <a:avLst/>
          </a:prstGeom>
          <a:noFill/>
        </p:spPr>
        <p:txBody>
          <a:bodyPr wrap="square" rtlCol="0">
            <a:spAutoFit/>
          </a:bodyPr>
          <a:lstStyle/>
          <a:p>
            <a:pPr algn="ctr"/>
            <a:r>
              <a:rPr lang="sv-SE" sz="3600" b="0" i="1" dirty="0">
                <a:effectLst/>
                <a:latin typeface="ProximaNova"/>
              </a:rPr>
              <a:t>Att lära känna varandra utanför isen och börja skapa en positiv laganda.</a:t>
            </a:r>
            <a:endParaRPr lang="sv-SE" sz="3600" i="1" dirty="0"/>
          </a:p>
        </p:txBody>
      </p:sp>
      <p:pic>
        <p:nvPicPr>
          <p:cNvPr id="5" name="Bildobjekt 4" descr="En bild som visar sport, idrott, hockey, person&#10;&#10;Automatiskt genererad beskrivning">
            <a:extLst>
              <a:ext uri="{FF2B5EF4-FFF2-40B4-BE49-F238E27FC236}">
                <a16:creationId xmlns:a16="http://schemas.microsoft.com/office/drawing/2014/main" id="{E036F49E-33B1-0124-2C97-A0AA179FEE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0188" y="1690688"/>
            <a:ext cx="5229225" cy="4095750"/>
          </a:xfrm>
          <a:prstGeom prst="rect">
            <a:avLst/>
          </a:prstGeom>
        </p:spPr>
      </p:pic>
    </p:spTree>
    <p:extLst>
      <p:ext uri="{BB962C8B-B14F-4D97-AF65-F5344CB8AC3E}">
        <p14:creationId xmlns:p14="http://schemas.microsoft.com/office/powerpoint/2010/main" val="3086736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E416-39E7-E692-D213-C66C0D2AE744}"/>
              </a:ext>
            </a:extLst>
          </p:cNvPr>
          <p:cNvSpPr>
            <a:spLocks noGrp="1"/>
          </p:cNvSpPr>
          <p:nvPr>
            <p:ph type="title"/>
          </p:nvPr>
        </p:nvSpPr>
        <p:spPr/>
        <p:txBody>
          <a:bodyPr>
            <a:normAutofit/>
          </a:bodyPr>
          <a:lstStyle/>
          <a:p>
            <a:r>
              <a:rPr lang="en-US" dirty="0">
                <a:cs typeface="Calibri Light"/>
              </a:rPr>
              <a:t>Exit-ticket </a:t>
            </a:r>
            <a:br>
              <a:rPr lang="en-US" dirty="0">
                <a:cs typeface="Calibri Light"/>
              </a:rPr>
            </a:br>
            <a:r>
              <a:rPr lang="en-US" sz="3100" dirty="0">
                <a:cs typeface="Calibri Light"/>
              </a:rPr>
              <a:t>“Vad har </a:t>
            </a:r>
            <a:r>
              <a:rPr lang="en-US" sz="3100" dirty="0" err="1">
                <a:cs typeface="Calibri Light"/>
              </a:rPr>
              <a:t>varit</a:t>
            </a:r>
            <a:r>
              <a:rPr lang="en-US" sz="3100" dirty="0">
                <a:cs typeface="Calibri Light"/>
              </a:rPr>
              <a:t> bra </a:t>
            </a:r>
            <a:r>
              <a:rPr lang="en-US" sz="3100" dirty="0" err="1">
                <a:cs typeface="Calibri Light"/>
              </a:rPr>
              <a:t>idag</a:t>
            </a:r>
            <a:r>
              <a:rPr lang="en-US" sz="3100" dirty="0">
                <a:cs typeface="Calibri Light"/>
              </a:rPr>
              <a:t> och </a:t>
            </a:r>
            <a:r>
              <a:rPr lang="en-US" sz="3100" dirty="0" err="1">
                <a:cs typeface="Calibri Light"/>
              </a:rPr>
              <a:t>vad</a:t>
            </a:r>
            <a:r>
              <a:rPr lang="en-US" sz="3100" dirty="0">
                <a:cs typeface="Calibri Light"/>
              </a:rPr>
              <a:t> kan </a:t>
            </a:r>
            <a:r>
              <a:rPr lang="en-US" sz="3100" dirty="0" err="1">
                <a:cs typeface="Calibri Light"/>
              </a:rPr>
              <a:t>bli</a:t>
            </a:r>
            <a:r>
              <a:rPr lang="en-US" sz="3100" dirty="0">
                <a:cs typeface="Calibri Light"/>
              </a:rPr>
              <a:t> </a:t>
            </a:r>
            <a:r>
              <a:rPr lang="en-US" sz="3100" dirty="0" err="1">
                <a:cs typeface="Calibri Light"/>
              </a:rPr>
              <a:t>bättre</a:t>
            </a:r>
            <a:r>
              <a:rPr lang="en-US" sz="3100" dirty="0">
                <a:cs typeface="Calibri Light"/>
              </a:rPr>
              <a:t> till </a:t>
            </a:r>
            <a:r>
              <a:rPr lang="en-US" sz="3100" dirty="0" err="1">
                <a:cs typeface="Calibri Light"/>
              </a:rPr>
              <a:t>nästa</a:t>
            </a:r>
            <a:r>
              <a:rPr lang="en-US" sz="3100" dirty="0">
                <a:cs typeface="Calibri Light"/>
              </a:rPr>
              <a:t> </a:t>
            </a:r>
            <a:r>
              <a:rPr lang="en-US" sz="3100" dirty="0" err="1">
                <a:cs typeface="Calibri Light"/>
              </a:rPr>
              <a:t>gång</a:t>
            </a:r>
            <a:r>
              <a:rPr lang="en-US" sz="3100" dirty="0">
                <a:cs typeface="Calibri Light"/>
              </a:rPr>
              <a:t>?”</a:t>
            </a:r>
            <a:endParaRPr lang="en-US" sz="3100" dirty="0"/>
          </a:p>
        </p:txBody>
      </p:sp>
      <p:sp>
        <p:nvSpPr>
          <p:cNvPr id="3" name="Content Placeholder 2">
            <a:extLst>
              <a:ext uri="{FF2B5EF4-FFF2-40B4-BE49-F238E27FC236}">
                <a16:creationId xmlns:a16="http://schemas.microsoft.com/office/drawing/2014/main" id="{062D09A8-211C-99D3-D15A-3072ABDB5818}"/>
              </a:ext>
            </a:extLst>
          </p:cNvPr>
          <p:cNvSpPr>
            <a:spLocks noGrp="1"/>
          </p:cNvSpPr>
          <p:nvPr>
            <p:ph idx="1"/>
          </p:nvPr>
        </p:nvSpPr>
        <p:spPr>
          <a:xfrm>
            <a:off x="838199" y="1825625"/>
            <a:ext cx="10515599" cy="4351338"/>
          </a:xfrm>
        </p:spPr>
        <p:txBody>
          <a:bodyPr vert="horz" lIns="91440" tIns="45720" rIns="91440" bIns="45720" numCol="2" rtlCol="0" anchor="t">
            <a:normAutofit lnSpcReduction="10000"/>
          </a:bodyPr>
          <a:lstStyle/>
          <a:p>
            <a:r>
              <a:rPr lang="en-US" sz="1600" dirty="0">
                <a:latin typeface="Calibri Light"/>
                <a:cs typeface="Calibri Light"/>
              </a:rPr>
              <a:t>Kul med </a:t>
            </a:r>
            <a:r>
              <a:rPr lang="en-US" sz="1600" dirty="0" err="1">
                <a:latin typeface="Calibri Light"/>
                <a:cs typeface="Calibri Light"/>
              </a:rPr>
              <a:t>Burträskbingo</a:t>
            </a:r>
            <a:endParaRPr lang="en-US" sz="1600" dirty="0">
              <a:latin typeface="Calibri Light"/>
              <a:cs typeface="Calibri Light"/>
            </a:endParaRPr>
          </a:p>
          <a:p>
            <a:r>
              <a:rPr lang="en-US" sz="1600" dirty="0">
                <a:latin typeface="Calibri Light"/>
                <a:cs typeface="Calibri Light"/>
              </a:rPr>
              <a:t>Bra med pizza, lite för lite </a:t>
            </a:r>
            <a:r>
              <a:rPr lang="en-US" sz="1600" dirty="0" err="1">
                <a:latin typeface="Calibri Light"/>
                <a:cs typeface="Calibri Light"/>
              </a:rPr>
              <a:t>läsk</a:t>
            </a:r>
            <a:endParaRPr lang="en-US" sz="1600" dirty="0">
              <a:latin typeface="Calibri Light"/>
              <a:cs typeface="Calibri Light"/>
            </a:endParaRPr>
          </a:p>
          <a:p>
            <a:r>
              <a:rPr lang="en-US" sz="1600" dirty="0">
                <a:latin typeface="Calibri Light"/>
                <a:cs typeface="Calibri Light"/>
              </a:rPr>
              <a:t>Mat</a:t>
            </a:r>
            <a:endParaRPr lang="en-US" sz="1600" dirty="0">
              <a:cs typeface="Calibri"/>
            </a:endParaRPr>
          </a:p>
          <a:p>
            <a:r>
              <a:rPr lang="en-US" sz="1600" dirty="0" err="1">
                <a:latin typeface="Calibri Light"/>
                <a:cs typeface="Calibri Light"/>
              </a:rPr>
              <a:t>Bästa</a:t>
            </a:r>
            <a:r>
              <a:rPr lang="en-US" sz="1600" dirty="0">
                <a:latin typeface="Calibri Light"/>
                <a:cs typeface="Calibri Light"/>
              </a:rPr>
              <a:t> att vi </a:t>
            </a:r>
            <a:r>
              <a:rPr lang="en-US" sz="1600" dirty="0" err="1">
                <a:latin typeface="Calibri Light"/>
                <a:cs typeface="Calibri Light"/>
              </a:rPr>
              <a:t>fick</a:t>
            </a:r>
            <a:r>
              <a:rPr lang="en-US" sz="1600" dirty="0">
                <a:latin typeface="Calibri Light"/>
                <a:cs typeface="Calibri Light"/>
              </a:rPr>
              <a:t> pizza</a:t>
            </a:r>
            <a:endParaRPr lang="en-US" sz="1600" dirty="0">
              <a:cs typeface="Calibri"/>
            </a:endParaRPr>
          </a:p>
          <a:p>
            <a:r>
              <a:rPr lang="en-US" sz="1600" dirty="0" err="1">
                <a:latin typeface="Calibri Light"/>
                <a:cs typeface="Calibri Light"/>
              </a:rPr>
              <a:t>Burträskbingon</a:t>
            </a:r>
            <a:r>
              <a:rPr lang="en-US" sz="1600" dirty="0">
                <a:latin typeface="Calibri Light"/>
                <a:cs typeface="Calibri Light"/>
              </a:rPr>
              <a:t> och </a:t>
            </a:r>
            <a:r>
              <a:rPr lang="en-US" sz="1600" dirty="0" err="1">
                <a:latin typeface="Calibri Light"/>
                <a:cs typeface="Calibri Light"/>
              </a:rPr>
              <a:t>allt</a:t>
            </a:r>
            <a:r>
              <a:rPr lang="en-US" sz="1600" dirty="0">
                <a:latin typeface="Calibri Light"/>
                <a:cs typeface="Calibri Light"/>
              </a:rPr>
              <a:t> annat</a:t>
            </a:r>
            <a:endParaRPr lang="en-US" sz="1600" dirty="0">
              <a:cs typeface="Calibri"/>
            </a:endParaRPr>
          </a:p>
          <a:p>
            <a:r>
              <a:rPr lang="en-US" sz="1600" dirty="0">
                <a:latin typeface="Calibri Light"/>
                <a:cs typeface="Calibri Light"/>
              </a:rPr>
              <a:t>Bra </a:t>
            </a:r>
            <a:r>
              <a:rPr lang="en-US" sz="1600" dirty="0" err="1">
                <a:latin typeface="Calibri Light"/>
                <a:cs typeface="Calibri Light"/>
              </a:rPr>
              <a:t>uppstyrt</a:t>
            </a:r>
            <a:r>
              <a:rPr lang="en-US" sz="1600" dirty="0">
                <a:latin typeface="Calibri Light"/>
                <a:cs typeface="Calibri Light"/>
              </a:rPr>
              <a:t> (</a:t>
            </a:r>
            <a:r>
              <a:rPr lang="en-US" sz="1600" dirty="0" err="1">
                <a:latin typeface="Calibri Light"/>
                <a:cs typeface="Calibri Light"/>
              </a:rPr>
              <a:t>lokal</a:t>
            </a:r>
            <a:r>
              <a:rPr lang="en-US" sz="1600" dirty="0">
                <a:latin typeface="Calibri Light"/>
                <a:cs typeface="Calibri Light"/>
              </a:rPr>
              <a:t>, </a:t>
            </a:r>
            <a:r>
              <a:rPr lang="en-US" sz="1600" dirty="0" err="1">
                <a:latin typeface="Calibri Light"/>
                <a:cs typeface="Calibri Light"/>
              </a:rPr>
              <a:t>aktivitet</a:t>
            </a:r>
            <a:r>
              <a:rPr lang="en-US" sz="1600" dirty="0">
                <a:latin typeface="Calibri Light"/>
                <a:cs typeface="Calibri Light"/>
              </a:rPr>
              <a:t>), </a:t>
            </a:r>
            <a:r>
              <a:rPr lang="en-US" sz="1600" dirty="0" err="1">
                <a:latin typeface="Calibri Light"/>
                <a:cs typeface="Calibri Light"/>
              </a:rPr>
              <a:t>varmt</a:t>
            </a:r>
            <a:r>
              <a:rPr lang="en-US" sz="1600" dirty="0">
                <a:latin typeface="Calibri Light"/>
                <a:cs typeface="Calibri Light"/>
              </a:rPr>
              <a:t> </a:t>
            </a:r>
            <a:r>
              <a:rPr lang="en-US" sz="1600" dirty="0" err="1">
                <a:latin typeface="Calibri Light"/>
                <a:cs typeface="Calibri Light"/>
              </a:rPr>
              <a:t>inne</a:t>
            </a:r>
            <a:endParaRPr lang="en-US" sz="1600" dirty="0">
              <a:latin typeface="Calibri Light"/>
              <a:cs typeface="Calibri Light"/>
            </a:endParaRPr>
          </a:p>
          <a:p>
            <a:r>
              <a:rPr lang="en-US" sz="1600" dirty="0">
                <a:latin typeface="Calibri Light"/>
                <a:cs typeface="Calibri Light"/>
              </a:rPr>
              <a:t>Roligt att </a:t>
            </a:r>
            <a:r>
              <a:rPr lang="en-US" sz="1600" dirty="0" err="1">
                <a:latin typeface="Calibri Light"/>
                <a:cs typeface="Calibri Light"/>
              </a:rPr>
              <a:t>tävla</a:t>
            </a:r>
            <a:r>
              <a:rPr lang="en-US" sz="1600" dirty="0">
                <a:latin typeface="Calibri Light"/>
                <a:cs typeface="Calibri Light"/>
              </a:rPr>
              <a:t> och vara med </a:t>
            </a:r>
            <a:r>
              <a:rPr lang="en-US" sz="1600" dirty="0" err="1">
                <a:latin typeface="Calibri Light"/>
                <a:cs typeface="Calibri Light"/>
              </a:rPr>
              <a:t>kompisar</a:t>
            </a:r>
            <a:endParaRPr lang="en-US" sz="1600" dirty="0">
              <a:latin typeface="Calibri Light"/>
              <a:cs typeface="Calibri Light"/>
            </a:endParaRPr>
          </a:p>
          <a:p>
            <a:r>
              <a:rPr lang="en-US" sz="1600" dirty="0" err="1">
                <a:latin typeface="Calibri Light"/>
                <a:cs typeface="Calibri Light"/>
              </a:rPr>
              <a:t>Bästa</a:t>
            </a:r>
            <a:r>
              <a:rPr lang="en-US" sz="1600" dirty="0">
                <a:latin typeface="Calibri Light"/>
                <a:cs typeface="Calibri Light"/>
              </a:rPr>
              <a:t> att </a:t>
            </a:r>
            <a:r>
              <a:rPr lang="en-US" sz="1600" dirty="0" err="1">
                <a:latin typeface="Calibri Light"/>
                <a:cs typeface="Calibri Light"/>
              </a:rPr>
              <a:t>få</a:t>
            </a:r>
            <a:r>
              <a:rPr lang="en-US" sz="1600" dirty="0">
                <a:latin typeface="Calibri Light"/>
                <a:cs typeface="Calibri Light"/>
              </a:rPr>
              <a:t> </a:t>
            </a:r>
            <a:r>
              <a:rPr lang="en-US" sz="1600" dirty="0" err="1">
                <a:latin typeface="Calibri Light"/>
                <a:cs typeface="Calibri Light"/>
              </a:rPr>
              <a:t>hänga</a:t>
            </a:r>
            <a:r>
              <a:rPr lang="en-US" sz="1600" dirty="0">
                <a:latin typeface="Calibri Light"/>
                <a:cs typeface="Calibri Light"/>
              </a:rPr>
              <a:t> med </a:t>
            </a:r>
            <a:r>
              <a:rPr lang="en-US" sz="1600" dirty="0" err="1">
                <a:latin typeface="Calibri Light"/>
                <a:cs typeface="Calibri Light"/>
              </a:rPr>
              <a:t>fina</a:t>
            </a:r>
            <a:r>
              <a:rPr lang="en-US" sz="1600" dirty="0">
                <a:latin typeface="Calibri Light"/>
                <a:cs typeface="Calibri Light"/>
              </a:rPr>
              <a:t> </a:t>
            </a:r>
            <a:r>
              <a:rPr lang="en-US" sz="1600" dirty="0" err="1">
                <a:latin typeface="Calibri Light"/>
                <a:cs typeface="Calibri Light"/>
              </a:rPr>
              <a:t>laget</a:t>
            </a:r>
            <a:r>
              <a:rPr lang="en-US" sz="1600" dirty="0">
                <a:latin typeface="Calibri Light"/>
                <a:cs typeface="Calibri Light"/>
              </a:rPr>
              <a:t>!</a:t>
            </a:r>
            <a:endParaRPr lang="en-US" sz="1600" dirty="0">
              <a:cs typeface="Calibri"/>
            </a:endParaRPr>
          </a:p>
          <a:p>
            <a:r>
              <a:rPr lang="en-US" sz="1600" dirty="0" err="1">
                <a:latin typeface="Calibri Light"/>
                <a:cs typeface="Calibri Light"/>
              </a:rPr>
              <a:t>Priserna</a:t>
            </a:r>
            <a:endParaRPr lang="en-US" sz="1600" dirty="0">
              <a:latin typeface="Calibri Light"/>
              <a:cs typeface="Calibri Light"/>
            </a:endParaRPr>
          </a:p>
          <a:p>
            <a:r>
              <a:rPr lang="en-US" sz="1600" dirty="0">
                <a:latin typeface="Calibri Light"/>
                <a:cs typeface="Calibri Light"/>
              </a:rPr>
              <a:t>Bra - </a:t>
            </a:r>
            <a:r>
              <a:rPr lang="en-US" sz="1600" dirty="0" err="1">
                <a:latin typeface="Calibri Light"/>
                <a:cs typeface="Calibri Light"/>
              </a:rPr>
              <a:t>bättre</a:t>
            </a:r>
            <a:r>
              <a:rPr lang="en-US" sz="1600" dirty="0">
                <a:latin typeface="Calibri Light"/>
                <a:cs typeface="Calibri Light"/>
              </a:rPr>
              <a:t> </a:t>
            </a:r>
            <a:r>
              <a:rPr lang="en-US" sz="1600" dirty="0" err="1">
                <a:latin typeface="Calibri Light"/>
                <a:cs typeface="Calibri Light"/>
              </a:rPr>
              <a:t>lagbyggnad</a:t>
            </a:r>
            <a:r>
              <a:rPr lang="en-US" sz="1600" dirty="0">
                <a:latin typeface="Calibri Light"/>
                <a:cs typeface="Calibri Light"/>
              </a:rPr>
              <a:t>, </a:t>
            </a:r>
            <a:r>
              <a:rPr lang="en-US" sz="1600" dirty="0" err="1">
                <a:latin typeface="Calibri Light"/>
                <a:cs typeface="Calibri Light"/>
              </a:rPr>
              <a:t>Dåligt</a:t>
            </a:r>
            <a:r>
              <a:rPr lang="en-US" sz="1600" dirty="0">
                <a:latin typeface="Calibri Light"/>
                <a:cs typeface="Calibri Light"/>
              </a:rPr>
              <a:t> - för </a:t>
            </a:r>
            <a:r>
              <a:rPr lang="en-US" sz="1600" dirty="0" err="1">
                <a:latin typeface="Calibri Light"/>
                <a:cs typeface="Calibri Light"/>
              </a:rPr>
              <a:t>lätt</a:t>
            </a:r>
            <a:r>
              <a:rPr lang="en-US" sz="1600" dirty="0">
                <a:latin typeface="Calibri Light"/>
                <a:cs typeface="Calibri Light"/>
              </a:rPr>
              <a:t> </a:t>
            </a:r>
            <a:r>
              <a:rPr lang="en-US" sz="1600" dirty="0" err="1">
                <a:latin typeface="Calibri Light"/>
                <a:cs typeface="Calibri Light"/>
              </a:rPr>
              <a:t>Burträskbingo</a:t>
            </a:r>
            <a:endParaRPr lang="en-US" sz="1600" dirty="0">
              <a:latin typeface="Calibri Light"/>
              <a:cs typeface="Calibri Light"/>
            </a:endParaRPr>
          </a:p>
          <a:p>
            <a:r>
              <a:rPr lang="en-US" sz="1600" dirty="0">
                <a:latin typeface="Calibri Light"/>
                <a:cs typeface="Calibri Light"/>
              </a:rPr>
              <a:t>Roligt att </a:t>
            </a:r>
            <a:r>
              <a:rPr lang="en-US" sz="1600" dirty="0" err="1">
                <a:latin typeface="Calibri Light"/>
                <a:cs typeface="Calibri Light"/>
              </a:rPr>
              <a:t>lära</a:t>
            </a:r>
            <a:r>
              <a:rPr lang="en-US" sz="1600" dirty="0">
                <a:latin typeface="Calibri Light"/>
                <a:cs typeface="Calibri Light"/>
              </a:rPr>
              <a:t> </a:t>
            </a:r>
            <a:r>
              <a:rPr lang="en-US" sz="1600" dirty="0" err="1">
                <a:latin typeface="Calibri Light"/>
                <a:cs typeface="Calibri Light"/>
              </a:rPr>
              <a:t>känna</a:t>
            </a:r>
            <a:r>
              <a:rPr lang="en-US" sz="1600" dirty="0">
                <a:latin typeface="Calibri Light"/>
                <a:cs typeface="Calibri Light"/>
              </a:rPr>
              <a:t> </a:t>
            </a:r>
            <a:r>
              <a:rPr lang="en-US" sz="1600" dirty="0" err="1">
                <a:latin typeface="Calibri Light"/>
                <a:cs typeface="Calibri Light"/>
              </a:rPr>
              <a:t>laget</a:t>
            </a:r>
            <a:endParaRPr lang="en-US" sz="1600" dirty="0">
              <a:latin typeface="Calibri Light"/>
              <a:cs typeface="Calibri Light"/>
            </a:endParaRPr>
          </a:p>
          <a:p>
            <a:r>
              <a:rPr lang="en-US" sz="1600" dirty="0">
                <a:latin typeface="Calibri Light"/>
                <a:cs typeface="Calibri Light"/>
              </a:rPr>
              <a:t>Bra: mat Kan </a:t>
            </a:r>
            <a:r>
              <a:rPr lang="en-US" sz="1600" dirty="0" err="1">
                <a:latin typeface="Calibri Light"/>
                <a:cs typeface="Calibri Light"/>
              </a:rPr>
              <a:t>bli</a:t>
            </a:r>
            <a:r>
              <a:rPr lang="en-US" sz="1600" dirty="0">
                <a:latin typeface="Calibri Light"/>
                <a:cs typeface="Calibri Light"/>
              </a:rPr>
              <a:t> </a:t>
            </a:r>
            <a:r>
              <a:rPr lang="en-US" sz="1600" dirty="0" err="1">
                <a:latin typeface="Calibri Light"/>
                <a:cs typeface="Calibri Light"/>
              </a:rPr>
              <a:t>bättre</a:t>
            </a:r>
            <a:r>
              <a:rPr lang="en-US" sz="1600" dirty="0">
                <a:latin typeface="Calibri Light"/>
                <a:cs typeface="Calibri Light"/>
              </a:rPr>
              <a:t>: </a:t>
            </a:r>
            <a:r>
              <a:rPr lang="en-US" sz="1600" dirty="0" err="1">
                <a:latin typeface="Calibri Light"/>
                <a:cs typeface="Calibri Light"/>
              </a:rPr>
              <a:t>Aktiviteten</a:t>
            </a:r>
            <a:endParaRPr lang="en-US" sz="1600" dirty="0">
              <a:latin typeface="Calibri Light"/>
              <a:cs typeface="Calibri Light"/>
            </a:endParaRPr>
          </a:p>
          <a:p>
            <a:r>
              <a:rPr lang="en-US" sz="1600" dirty="0" err="1">
                <a:latin typeface="Calibri Light"/>
                <a:cs typeface="Calibri Light"/>
              </a:rPr>
              <a:t>Lära</a:t>
            </a:r>
            <a:r>
              <a:rPr lang="en-US" sz="1600" dirty="0">
                <a:latin typeface="Calibri Light"/>
                <a:cs typeface="Calibri Light"/>
              </a:rPr>
              <a:t> </a:t>
            </a:r>
            <a:r>
              <a:rPr lang="en-US" sz="1600" dirty="0" err="1">
                <a:latin typeface="Calibri Light"/>
                <a:cs typeface="Calibri Light"/>
              </a:rPr>
              <a:t>känna</a:t>
            </a:r>
            <a:r>
              <a:rPr lang="en-US" sz="1600" dirty="0">
                <a:latin typeface="Calibri Light"/>
                <a:cs typeface="Calibri Light"/>
              </a:rPr>
              <a:t> alla </a:t>
            </a:r>
            <a:r>
              <a:rPr lang="en-US" sz="1600" dirty="0" err="1">
                <a:latin typeface="Calibri Light"/>
                <a:cs typeface="Calibri Light"/>
              </a:rPr>
              <a:t>nya</a:t>
            </a:r>
            <a:r>
              <a:rPr lang="en-US" sz="1600" dirty="0">
                <a:latin typeface="Calibri Light"/>
                <a:cs typeface="Calibri Light"/>
              </a:rPr>
              <a:t> </a:t>
            </a:r>
            <a:r>
              <a:rPr lang="en-US" sz="1600" dirty="0" err="1">
                <a:latin typeface="Calibri Light"/>
                <a:cs typeface="Calibri Light"/>
              </a:rPr>
              <a:t>bättre</a:t>
            </a:r>
            <a:endParaRPr lang="en-US" sz="1600" dirty="0">
              <a:latin typeface="Calibri Light"/>
              <a:cs typeface="Calibri Light"/>
            </a:endParaRPr>
          </a:p>
          <a:p>
            <a:r>
              <a:rPr lang="en-US" sz="1600" dirty="0" err="1">
                <a:latin typeface="Calibri Light"/>
                <a:cs typeface="Calibri Light"/>
              </a:rPr>
              <a:t>Burträskbingon</a:t>
            </a:r>
            <a:r>
              <a:rPr lang="en-US" sz="1600" dirty="0">
                <a:latin typeface="Calibri Light"/>
                <a:cs typeface="Calibri Light"/>
              </a:rPr>
              <a:t> </a:t>
            </a:r>
            <a:r>
              <a:rPr lang="en-US" sz="1600" dirty="0" err="1">
                <a:latin typeface="Calibri Light"/>
                <a:cs typeface="Calibri Light"/>
              </a:rPr>
              <a:t>bäst</a:t>
            </a:r>
            <a:endParaRPr lang="en-US" sz="1600" dirty="0">
              <a:latin typeface="Calibri Light"/>
              <a:cs typeface="Calibri Light"/>
            </a:endParaRPr>
          </a:p>
          <a:p>
            <a:r>
              <a:rPr lang="en-US" sz="1600" dirty="0">
                <a:latin typeface="Calibri Light"/>
                <a:cs typeface="Calibri Light"/>
              </a:rPr>
              <a:t>Roligt att vara med </a:t>
            </a:r>
            <a:r>
              <a:rPr lang="en-US" sz="1600" dirty="0" err="1">
                <a:latin typeface="Calibri Light"/>
                <a:cs typeface="Calibri Light"/>
              </a:rPr>
              <a:t>nya</a:t>
            </a:r>
            <a:endParaRPr lang="en-US" sz="1600" dirty="0">
              <a:latin typeface="Calibri Light"/>
              <a:cs typeface="Calibri Light"/>
            </a:endParaRPr>
          </a:p>
          <a:p>
            <a:r>
              <a:rPr lang="en-US" sz="1600" dirty="0">
                <a:latin typeface="Calibri Light"/>
                <a:cs typeface="Calibri Light"/>
              </a:rPr>
              <a:t>Bra att vi prata om </a:t>
            </a:r>
            <a:r>
              <a:rPr lang="en-US" sz="1600" dirty="0" err="1">
                <a:latin typeface="Calibri Light"/>
                <a:cs typeface="Calibri Light"/>
              </a:rPr>
              <a:t>hur</a:t>
            </a:r>
            <a:r>
              <a:rPr lang="en-US" sz="1600" dirty="0">
                <a:latin typeface="Calibri Light"/>
                <a:cs typeface="Calibri Light"/>
              </a:rPr>
              <a:t> man ska vara mot </a:t>
            </a:r>
            <a:r>
              <a:rPr lang="en-US" sz="1600" dirty="0" err="1">
                <a:latin typeface="Calibri Light"/>
                <a:cs typeface="Calibri Light"/>
              </a:rPr>
              <a:t>varandra</a:t>
            </a:r>
            <a:endParaRPr lang="en-US" sz="1600" dirty="0">
              <a:latin typeface="Calibri Light"/>
              <a:cs typeface="Calibri Light"/>
            </a:endParaRPr>
          </a:p>
          <a:p>
            <a:r>
              <a:rPr lang="en-US" sz="1600" dirty="0">
                <a:latin typeface="Calibri Light"/>
                <a:cs typeface="Calibri Light"/>
              </a:rPr>
              <a:t>Roligt med </a:t>
            </a:r>
            <a:r>
              <a:rPr lang="en-US" sz="1600" dirty="0" err="1">
                <a:latin typeface="Calibri Light"/>
                <a:cs typeface="Calibri Light"/>
              </a:rPr>
              <a:t>Burträskbingo</a:t>
            </a:r>
            <a:r>
              <a:rPr lang="en-US" sz="1600" dirty="0">
                <a:latin typeface="Calibri Light"/>
                <a:cs typeface="Calibri Light"/>
              </a:rPr>
              <a:t>. För </a:t>
            </a:r>
            <a:r>
              <a:rPr lang="en-US" sz="1600" dirty="0" err="1">
                <a:latin typeface="Calibri Light"/>
                <a:cs typeface="Calibri Light"/>
              </a:rPr>
              <a:t>varmt</a:t>
            </a:r>
            <a:r>
              <a:rPr lang="en-US" sz="1600" dirty="0">
                <a:latin typeface="Calibri Light"/>
                <a:cs typeface="Calibri Light"/>
              </a:rPr>
              <a:t> </a:t>
            </a:r>
            <a:r>
              <a:rPr lang="en-US" sz="1600" dirty="0" err="1">
                <a:latin typeface="Calibri Light"/>
                <a:cs typeface="Calibri Light"/>
              </a:rPr>
              <a:t>inne</a:t>
            </a:r>
            <a:r>
              <a:rPr lang="en-US" sz="1600" dirty="0">
                <a:latin typeface="Calibri Light"/>
                <a:cs typeface="Calibri Light"/>
              </a:rPr>
              <a:t>.</a:t>
            </a:r>
            <a:endParaRPr lang="en-US" sz="1600" dirty="0">
              <a:cs typeface="Calibri"/>
            </a:endParaRPr>
          </a:p>
          <a:p>
            <a:r>
              <a:rPr lang="en-US" sz="1600" dirty="0">
                <a:latin typeface="Calibri Light"/>
                <a:cs typeface="Calibri Light"/>
              </a:rPr>
              <a:t>Det vi har </a:t>
            </a:r>
            <a:r>
              <a:rPr lang="en-US" sz="1600" dirty="0" err="1">
                <a:latin typeface="Calibri Light"/>
                <a:cs typeface="Calibri Light"/>
              </a:rPr>
              <a:t>snackat</a:t>
            </a:r>
            <a:r>
              <a:rPr lang="en-US" sz="1600" dirty="0">
                <a:latin typeface="Calibri Light"/>
                <a:cs typeface="Calibri Light"/>
              </a:rPr>
              <a:t> om har </a:t>
            </a:r>
            <a:r>
              <a:rPr lang="en-US" sz="1600" dirty="0" err="1">
                <a:latin typeface="Calibri Light"/>
                <a:cs typeface="Calibri Light"/>
              </a:rPr>
              <a:t>varit</a:t>
            </a:r>
            <a:r>
              <a:rPr lang="en-US" sz="1600" dirty="0">
                <a:latin typeface="Calibri Light"/>
                <a:cs typeface="Calibri Light"/>
              </a:rPr>
              <a:t> bra</a:t>
            </a:r>
            <a:endParaRPr lang="en-US" sz="1600" dirty="0">
              <a:cs typeface="Calibri"/>
            </a:endParaRPr>
          </a:p>
          <a:p>
            <a:r>
              <a:rPr lang="en-US" sz="1600" dirty="0">
                <a:latin typeface="Calibri Light"/>
                <a:cs typeface="Calibri Light"/>
              </a:rPr>
              <a:t>Det har </a:t>
            </a:r>
            <a:r>
              <a:rPr lang="en-US" sz="1600" dirty="0" err="1">
                <a:latin typeface="Calibri Light"/>
                <a:cs typeface="Calibri Light"/>
              </a:rPr>
              <a:t>varit</a:t>
            </a:r>
            <a:r>
              <a:rPr lang="en-US" sz="1600" dirty="0">
                <a:latin typeface="Calibri Light"/>
                <a:cs typeface="Calibri Light"/>
              </a:rPr>
              <a:t> </a:t>
            </a:r>
            <a:r>
              <a:rPr lang="en-US" sz="1600" dirty="0" err="1">
                <a:latin typeface="Calibri Light"/>
                <a:cs typeface="Calibri Light"/>
              </a:rPr>
              <a:t>väldigt</a:t>
            </a:r>
            <a:r>
              <a:rPr lang="en-US" sz="1600" dirty="0">
                <a:latin typeface="Calibri Light"/>
                <a:cs typeface="Calibri Light"/>
              </a:rPr>
              <a:t> </a:t>
            </a:r>
            <a:r>
              <a:rPr lang="en-US" sz="1600" dirty="0" err="1">
                <a:latin typeface="Calibri Light"/>
                <a:cs typeface="Calibri Light"/>
              </a:rPr>
              <a:t>kul</a:t>
            </a:r>
            <a:endParaRPr lang="en-US" sz="1600" dirty="0">
              <a:latin typeface="Calibri Light"/>
              <a:cs typeface="Calibri Light"/>
            </a:endParaRPr>
          </a:p>
          <a:p>
            <a:r>
              <a:rPr lang="en-US" sz="1600" dirty="0" err="1">
                <a:latin typeface="Calibri Light"/>
                <a:cs typeface="Calibri Light"/>
              </a:rPr>
              <a:t>Burträskbingon</a:t>
            </a:r>
            <a:r>
              <a:rPr lang="en-US" sz="1600" dirty="0">
                <a:latin typeface="Calibri Light"/>
                <a:cs typeface="Calibri Light"/>
              </a:rPr>
              <a:t> var </a:t>
            </a:r>
            <a:r>
              <a:rPr lang="en-US" sz="1600" dirty="0" err="1">
                <a:latin typeface="Calibri Light"/>
                <a:cs typeface="Calibri Light"/>
              </a:rPr>
              <a:t>rolig</a:t>
            </a:r>
            <a:endParaRPr lang="en-US" sz="1600" dirty="0">
              <a:latin typeface="Calibri Light"/>
              <a:cs typeface="Calibri Light"/>
            </a:endParaRPr>
          </a:p>
          <a:p>
            <a:r>
              <a:rPr lang="en-US" sz="1600" dirty="0" err="1">
                <a:latin typeface="Calibri Light"/>
                <a:cs typeface="Calibri Light"/>
              </a:rPr>
              <a:t>Äta</a:t>
            </a:r>
            <a:r>
              <a:rPr lang="en-US" sz="1600" dirty="0">
                <a:latin typeface="Calibri Light"/>
                <a:cs typeface="Calibri Light"/>
              </a:rPr>
              <a:t> pizza var </a:t>
            </a:r>
            <a:r>
              <a:rPr lang="en-US" sz="1600" dirty="0" err="1">
                <a:latin typeface="Calibri Light"/>
                <a:cs typeface="Calibri Light"/>
              </a:rPr>
              <a:t>bäst</a:t>
            </a:r>
            <a:endParaRPr lang="en-US" sz="1600" dirty="0">
              <a:latin typeface="Calibri Light"/>
              <a:cs typeface="Calibri Light"/>
            </a:endParaRPr>
          </a:p>
          <a:p>
            <a:r>
              <a:rPr lang="en-US" sz="1600" dirty="0" err="1">
                <a:latin typeface="Calibri Light"/>
                <a:cs typeface="Calibri Light"/>
              </a:rPr>
              <a:t>Burträskbingo</a:t>
            </a:r>
            <a:r>
              <a:rPr lang="en-US" sz="1600" dirty="0">
                <a:latin typeface="Calibri Light"/>
                <a:cs typeface="Calibri Light"/>
              </a:rPr>
              <a:t> och </a:t>
            </a:r>
            <a:r>
              <a:rPr lang="en-US" sz="1600" dirty="0" err="1">
                <a:latin typeface="Calibri Light"/>
                <a:cs typeface="Calibri Light"/>
              </a:rPr>
              <a:t>godis</a:t>
            </a:r>
            <a:endParaRPr lang="en-US" sz="1600" dirty="0">
              <a:latin typeface="Calibri Light"/>
              <a:cs typeface="Calibri Light"/>
            </a:endParaRPr>
          </a:p>
          <a:p>
            <a:r>
              <a:rPr lang="en-US" sz="1600" dirty="0">
                <a:latin typeface="Calibri Light"/>
                <a:cs typeface="Calibri Light"/>
              </a:rPr>
              <a:t>Roligt med </a:t>
            </a:r>
            <a:r>
              <a:rPr lang="en-US" sz="1600" dirty="0" err="1">
                <a:latin typeface="Calibri Light"/>
                <a:cs typeface="Calibri Light"/>
              </a:rPr>
              <a:t>Burträskbingon</a:t>
            </a:r>
            <a:endParaRPr lang="en-US" sz="1600" dirty="0">
              <a:latin typeface="Calibri Light"/>
              <a:cs typeface="Calibri Light"/>
            </a:endParaRPr>
          </a:p>
          <a:p>
            <a:r>
              <a:rPr lang="en-US" sz="1600" dirty="0">
                <a:latin typeface="Calibri Light"/>
                <a:cs typeface="Calibri Light"/>
              </a:rPr>
              <a:t>Bra att ha </a:t>
            </a:r>
            <a:r>
              <a:rPr lang="en-US" sz="1600" dirty="0" err="1">
                <a:latin typeface="Calibri Light"/>
                <a:cs typeface="Calibri Light"/>
              </a:rPr>
              <a:t>fått</a:t>
            </a:r>
            <a:r>
              <a:rPr lang="en-US" sz="1600" dirty="0">
                <a:latin typeface="Calibri Light"/>
                <a:cs typeface="Calibri Light"/>
              </a:rPr>
              <a:t> prata med alla</a:t>
            </a:r>
          </a:p>
          <a:p>
            <a:r>
              <a:rPr lang="en-US" sz="1600" dirty="0">
                <a:latin typeface="Calibri Light"/>
                <a:cs typeface="Calibri Light"/>
              </a:rPr>
              <a:t>Roligt att se hockey och </a:t>
            </a:r>
            <a:r>
              <a:rPr lang="en-US" sz="1600" dirty="0" err="1">
                <a:latin typeface="Calibri Light"/>
                <a:cs typeface="Calibri Light"/>
              </a:rPr>
              <a:t>äta</a:t>
            </a:r>
            <a:r>
              <a:rPr lang="en-US" sz="1600" dirty="0">
                <a:latin typeface="Calibri Light"/>
                <a:cs typeface="Calibri Light"/>
              </a:rPr>
              <a:t> pizza</a:t>
            </a:r>
            <a:endParaRPr lang="en-US" sz="1600" dirty="0">
              <a:cs typeface="Calibri"/>
            </a:endParaRPr>
          </a:p>
          <a:p>
            <a:r>
              <a:rPr lang="en-US" sz="1600" dirty="0">
                <a:latin typeface="Calibri Light"/>
                <a:cs typeface="Calibri Light"/>
              </a:rPr>
              <a:t>Roligt att </a:t>
            </a:r>
            <a:r>
              <a:rPr lang="en-US" sz="1600" dirty="0" err="1">
                <a:latin typeface="Calibri Light"/>
                <a:cs typeface="Calibri Light"/>
              </a:rPr>
              <a:t>få</a:t>
            </a:r>
            <a:r>
              <a:rPr lang="en-US" sz="1600" dirty="0">
                <a:latin typeface="Calibri Light"/>
                <a:cs typeface="Calibri Light"/>
              </a:rPr>
              <a:t> vara med </a:t>
            </a:r>
            <a:r>
              <a:rPr lang="en-US" sz="1600" dirty="0" err="1">
                <a:latin typeface="Calibri Light"/>
                <a:cs typeface="Calibri Light"/>
              </a:rPr>
              <a:t>laget</a:t>
            </a:r>
            <a:r>
              <a:rPr lang="en-US" sz="1600" dirty="0">
                <a:latin typeface="Calibri Light"/>
                <a:cs typeface="Calibri Light"/>
              </a:rPr>
              <a:t> och </a:t>
            </a:r>
            <a:r>
              <a:rPr lang="en-US" sz="1600" dirty="0" err="1">
                <a:latin typeface="Calibri Light"/>
                <a:cs typeface="Calibri Light"/>
              </a:rPr>
              <a:t>äta</a:t>
            </a:r>
            <a:r>
              <a:rPr lang="en-US" sz="1600" dirty="0">
                <a:latin typeface="Calibri Light"/>
                <a:cs typeface="Calibri Light"/>
              </a:rPr>
              <a:t> pizza</a:t>
            </a:r>
            <a:endParaRPr lang="en-US" dirty="0"/>
          </a:p>
        </p:txBody>
      </p:sp>
    </p:spTree>
    <p:extLst>
      <p:ext uri="{BB962C8B-B14F-4D97-AF65-F5344CB8AC3E}">
        <p14:creationId xmlns:p14="http://schemas.microsoft.com/office/powerpoint/2010/main" val="388904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E9B8E7-23D1-330A-36B5-346BE548E303}"/>
              </a:ext>
            </a:extLst>
          </p:cNvPr>
          <p:cNvSpPr>
            <a:spLocks noGrp="1"/>
          </p:cNvSpPr>
          <p:nvPr>
            <p:ph type="title"/>
          </p:nvPr>
        </p:nvSpPr>
        <p:spPr>
          <a:xfrm>
            <a:off x="683812" y="-241409"/>
            <a:ext cx="10515600" cy="1325563"/>
          </a:xfrm>
        </p:spPr>
        <p:txBody>
          <a:bodyPr>
            <a:normAutofit/>
          </a:bodyPr>
          <a:lstStyle/>
          <a:p>
            <a:pPr algn="ctr"/>
            <a:r>
              <a:rPr lang="sv-SE" sz="2400" b="1" u="sng" dirty="0"/>
              <a:t>Dagens innehåll:</a:t>
            </a:r>
          </a:p>
        </p:txBody>
      </p:sp>
      <p:sp>
        <p:nvSpPr>
          <p:cNvPr id="3" name="textruta 2">
            <a:extLst>
              <a:ext uri="{FF2B5EF4-FFF2-40B4-BE49-F238E27FC236}">
                <a16:creationId xmlns:a16="http://schemas.microsoft.com/office/drawing/2014/main" id="{8316829C-1BC3-0836-F3CB-A348E173E929}"/>
              </a:ext>
            </a:extLst>
          </p:cNvPr>
          <p:cNvSpPr txBox="1"/>
          <p:nvPr/>
        </p:nvSpPr>
        <p:spPr>
          <a:xfrm>
            <a:off x="597793" y="421372"/>
            <a:ext cx="10910395" cy="7263527"/>
          </a:xfrm>
          <a:prstGeom prst="rect">
            <a:avLst/>
          </a:prstGeom>
          <a:noFill/>
        </p:spPr>
        <p:txBody>
          <a:bodyPr wrap="square" rtlCol="0">
            <a:spAutoFit/>
          </a:bodyPr>
          <a:lstStyle/>
          <a:p>
            <a:r>
              <a:rPr lang="sv-SE" sz="1600" dirty="0"/>
              <a:t>10:30 		Samling Explicit</a:t>
            </a:r>
          </a:p>
          <a:p>
            <a:endParaRPr lang="sv-SE" sz="1600" dirty="0"/>
          </a:p>
          <a:p>
            <a:r>
              <a:rPr lang="sv-SE" sz="1600" dirty="0"/>
              <a:t>10:45		Ordningsregler</a:t>
            </a:r>
          </a:p>
          <a:p>
            <a:pPr marL="285750" indent="-285750">
              <a:buFont typeface="Arial" panose="020B0604020202020204" pitchFamily="34" charset="0"/>
              <a:buChar char="•"/>
            </a:pPr>
            <a:endParaRPr lang="sv-SE" sz="1600" dirty="0"/>
          </a:p>
          <a:p>
            <a:r>
              <a:rPr lang="sv-SE" sz="1600" dirty="0"/>
              <a:t>11:00 		Värdegrund </a:t>
            </a:r>
          </a:p>
          <a:p>
            <a:r>
              <a:rPr lang="sv-SE" sz="1600" dirty="0"/>
              <a:t>			</a:t>
            </a:r>
            <a:r>
              <a:rPr lang="sv-SE" sz="1600" i="1" dirty="0"/>
              <a:t>- Clemensnäs policy</a:t>
            </a:r>
          </a:p>
          <a:p>
            <a:r>
              <a:rPr lang="sv-SE" sz="1600" i="1" dirty="0"/>
              <a:t>			- Hur skapar vi trivsel och laganda i Clemensnäs U15? </a:t>
            </a:r>
          </a:p>
          <a:p>
            <a:r>
              <a:rPr lang="sv-SE" sz="1600" i="1" dirty="0"/>
              <a:t>			</a:t>
            </a:r>
            <a:endParaRPr lang="sv-SE" sz="1600" dirty="0"/>
          </a:p>
          <a:p>
            <a:r>
              <a:rPr lang="sv-SE" sz="1600" dirty="0"/>
              <a:t>12.00 		Lunch (Hamburgare med bröd och läsk)</a:t>
            </a:r>
          </a:p>
          <a:p>
            <a:endParaRPr lang="sv-SE" sz="1600" dirty="0"/>
          </a:p>
          <a:p>
            <a:r>
              <a:rPr lang="sv-SE" sz="1600" dirty="0"/>
              <a:t>12:30 		Burträskbingo</a:t>
            </a:r>
          </a:p>
          <a:p>
            <a:endParaRPr lang="sv-SE" sz="1600" dirty="0"/>
          </a:p>
          <a:p>
            <a:r>
              <a:rPr lang="sv-SE" sz="1600" dirty="0"/>
              <a:t>15:00		Samling Explicit</a:t>
            </a:r>
          </a:p>
          <a:p>
            <a:pPr marL="285750" indent="-285750">
              <a:buFont typeface="Arial" panose="020B0604020202020204" pitchFamily="34" charset="0"/>
              <a:buChar char="•"/>
            </a:pPr>
            <a:endParaRPr lang="sv-SE" sz="1600" dirty="0"/>
          </a:p>
          <a:p>
            <a:r>
              <a:rPr lang="sv-SE" sz="1600" dirty="0"/>
              <a:t>15:15		Hockeymatch (Skellefteå </a:t>
            </a:r>
            <a:r>
              <a:rPr lang="sv-SE" sz="1600" dirty="0" err="1"/>
              <a:t>aik</a:t>
            </a:r>
            <a:r>
              <a:rPr lang="sv-SE" sz="1600" dirty="0"/>
              <a:t> – Örebro)</a:t>
            </a:r>
          </a:p>
          <a:p>
            <a:pPr marL="285750" indent="-285750">
              <a:buFont typeface="Arial" panose="020B0604020202020204" pitchFamily="34" charset="0"/>
              <a:buChar char="•"/>
            </a:pPr>
            <a:endParaRPr lang="sv-SE" sz="1600" dirty="0"/>
          </a:p>
          <a:p>
            <a:r>
              <a:rPr lang="sv-SE" sz="1600" dirty="0"/>
              <a:t>17:15		Middag (Pizza och läsk)</a:t>
            </a:r>
          </a:p>
          <a:p>
            <a:pPr marL="285750" indent="-285750">
              <a:buFont typeface="Arial" panose="020B0604020202020204" pitchFamily="34" charset="0"/>
              <a:buChar char="•"/>
            </a:pPr>
            <a:endParaRPr lang="sv-SE" sz="2400" dirty="0"/>
          </a:p>
          <a:p>
            <a:r>
              <a:rPr lang="sv-SE" sz="1600" dirty="0"/>
              <a:t>18:00		Fortsättning värdegrund</a:t>
            </a:r>
          </a:p>
          <a:p>
            <a:pPr marL="285750" indent="-285750">
              <a:buFont typeface="Arial" panose="020B0604020202020204" pitchFamily="34" charset="0"/>
              <a:buChar char="•"/>
            </a:pPr>
            <a:endParaRPr lang="sv-SE" sz="1600" dirty="0"/>
          </a:p>
          <a:p>
            <a:r>
              <a:rPr lang="sv-SE" sz="1600" dirty="0"/>
              <a:t>18:30		Valfria aktiviteter: Biljard, dart, schack, kortspel etc.</a:t>
            </a:r>
          </a:p>
          <a:p>
            <a:pPr marL="285750" indent="-285750">
              <a:buFont typeface="Arial" panose="020B0604020202020204" pitchFamily="34" charset="0"/>
              <a:buChar char="•"/>
            </a:pPr>
            <a:endParaRPr lang="sv-SE" sz="1600" dirty="0"/>
          </a:p>
          <a:p>
            <a:r>
              <a:rPr lang="sv-SE" sz="1600" dirty="0"/>
              <a:t>20:15		Avslutning/prisutdelning</a:t>
            </a:r>
          </a:p>
          <a:p>
            <a:pPr marL="285750" indent="-285750">
              <a:buFont typeface="Arial" panose="020B0604020202020204" pitchFamily="34" charset="0"/>
              <a:buChar char="•"/>
            </a:pPr>
            <a:endParaRPr lang="sv-SE" sz="1600" dirty="0"/>
          </a:p>
          <a:p>
            <a:r>
              <a:rPr lang="sv-SE" sz="1600" dirty="0"/>
              <a:t>20:30		Hemgång	</a:t>
            </a:r>
          </a:p>
          <a:p>
            <a:r>
              <a:rPr lang="sv-SE" sz="2400" dirty="0"/>
              <a:t>			</a:t>
            </a:r>
            <a:endParaRPr lang="sv-SE" dirty="0"/>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301766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0BD75B-AD05-EE14-59B2-3931E065D356}"/>
              </a:ext>
            </a:extLst>
          </p:cNvPr>
          <p:cNvSpPr>
            <a:spLocks noGrp="1"/>
          </p:cNvSpPr>
          <p:nvPr>
            <p:ph type="title"/>
          </p:nvPr>
        </p:nvSpPr>
        <p:spPr>
          <a:xfrm>
            <a:off x="1012372" y="2321151"/>
            <a:ext cx="10515600" cy="1325563"/>
          </a:xfrm>
        </p:spPr>
        <p:txBody>
          <a:bodyPr>
            <a:normAutofit/>
          </a:bodyPr>
          <a:lstStyle/>
          <a:p>
            <a:pPr algn="ctr"/>
            <a:r>
              <a:rPr lang="sv-SE" sz="4800" b="1" dirty="0"/>
              <a:t>Värdegrund och Clemensnäs policy</a:t>
            </a:r>
          </a:p>
        </p:txBody>
      </p:sp>
    </p:spTree>
    <p:extLst>
      <p:ext uri="{BB962C8B-B14F-4D97-AF65-F5344CB8AC3E}">
        <p14:creationId xmlns:p14="http://schemas.microsoft.com/office/powerpoint/2010/main" val="303170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D7B837-90EF-913A-A0E4-5F9B6C1ACE03}"/>
              </a:ext>
            </a:extLst>
          </p:cNvPr>
          <p:cNvSpPr>
            <a:spLocks noGrp="1"/>
          </p:cNvSpPr>
          <p:nvPr>
            <p:ph type="title"/>
          </p:nvPr>
        </p:nvSpPr>
        <p:spPr/>
        <p:txBody>
          <a:bodyPr/>
          <a:lstStyle/>
          <a:p>
            <a:pPr algn="ctr"/>
            <a:r>
              <a:rPr lang="sv-SE" b="1" dirty="0"/>
              <a:t>Spelare i Clemensnäs hockey förväntas:</a:t>
            </a:r>
          </a:p>
        </p:txBody>
      </p:sp>
      <p:sp>
        <p:nvSpPr>
          <p:cNvPr id="3" name="textruta 2">
            <a:extLst>
              <a:ext uri="{FF2B5EF4-FFF2-40B4-BE49-F238E27FC236}">
                <a16:creationId xmlns:a16="http://schemas.microsoft.com/office/drawing/2014/main" id="{C95F57FF-CF62-3FAC-DE83-563999951BFE}"/>
              </a:ext>
            </a:extLst>
          </p:cNvPr>
          <p:cNvSpPr txBox="1"/>
          <p:nvPr/>
        </p:nvSpPr>
        <p:spPr>
          <a:xfrm>
            <a:off x="1057523" y="2194560"/>
            <a:ext cx="9931180" cy="3416320"/>
          </a:xfrm>
          <a:prstGeom prst="rect">
            <a:avLst/>
          </a:prstGeom>
          <a:noFill/>
        </p:spPr>
        <p:txBody>
          <a:bodyPr wrap="square" rtlCol="0">
            <a:spAutoFit/>
          </a:bodyPr>
          <a:lstStyle/>
          <a:p>
            <a:pPr marL="285750" lvl="0" indent="-285750">
              <a:buFont typeface="Arial" panose="020B0604020202020204" pitchFamily="34" charset="0"/>
              <a:buChar char="•"/>
            </a:pPr>
            <a:r>
              <a:rPr lang="en-US" sz="2400"/>
              <a:t>Följa föreningens policy och riktlinjer </a:t>
            </a:r>
          </a:p>
          <a:p>
            <a:pPr marL="285750" lvl="0" indent="-285750">
              <a:buFont typeface="Arial" panose="020B0604020202020204" pitchFamily="34" charset="0"/>
              <a:buChar char="•"/>
            </a:pPr>
            <a:r>
              <a:rPr lang="en-US" sz="2400"/>
              <a:t>Vara en god lagkamrat </a:t>
            </a:r>
          </a:p>
          <a:p>
            <a:pPr marL="285750" lvl="0" indent="-285750">
              <a:buFont typeface="Arial" panose="020B0604020202020204" pitchFamily="34" charset="0"/>
              <a:buChar char="•"/>
            </a:pPr>
            <a:r>
              <a:rPr lang="en-US" sz="2400"/>
              <a:t>Göra sitt bästa på träningar och matcher </a:t>
            </a:r>
          </a:p>
          <a:p>
            <a:pPr marL="285750" lvl="0" indent="-285750">
              <a:buFont typeface="Arial" panose="020B0604020202020204" pitchFamily="34" charset="0"/>
              <a:buChar char="•"/>
            </a:pPr>
            <a:r>
              <a:rPr lang="en-US" sz="2400"/>
              <a:t>Sköta skolan på ett bra sätt</a:t>
            </a:r>
          </a:p>
          <a:p>
            <a:pPr marL="285750" lvl="0" indent="-285750">
              <a:buFont typeface="Arial" panose="020B0604020202020204" pitchFamily="34" charset="0"/>
              <a:buChar char="•"/>
            </a:pPr>
            <a:r>
              <a:rPr lang="en-US" sz="2400"/>
              <a:t>Uppträda på ett respektfullt sätt mot andra </a:t>
            </a:r>
          </a:p>
          <a:p>
            <a:pPr marL="285750" lvl="0" indent="-285750" rtl="0">
              <a:buFont typeface="Arial" panose="020B0604020202020204" pitchFamily="34" charset="0"/>
              <a:buChar char="•"/>
            </a:pPr>
            <a:r>
              <a:rPr lang="en-US" sz="2400"/>
              <a:t>Passa tider och lyssna på ledarna </a:t>
            </a:r>
          </a:p>
          <a:p>
            <a:pPr marL="285750" lvl="0" indent="-285750" rtl="0">
              <a:buFont typeface="Arial" panose="020B0604020202020204" pitchFamily="34" charset="0"/>
              <a:buChar char="•"/>
            </a:pPr>
            <a:r>
              <a:rPr lang="en-US" sz="2400"/>
              <a:t>Meddela eventuell frånvaro till ledare i god tid innan träning/match </a:t>
            </a:r>
          </a:p>
          <a:p>
            <a:pPr marL="285750" lvl="0" indent="-285750" rtl="0">
              <a:buFont typeface="Arial" panose="020B0604020202020204" pitchFamily="34" charset="0"/>
              <a:buChar char="•"/>
            </a:pPr>
            <a:r>
              <a:rPr lang="en-US" sz="2400"/>
              <a:t>Skapa goda vanor gällande träning, kost, vila och hygien </a:t>
            </a:r>
          </a:p>
          <a:p>
            <a:pPr marL="285750" lvl="0" indent="-285750" rtl="0">
              <a:buFont typeface="Arial" panose="020B0604020202020204" pitchFamily="34" charset="0"/>
              <a:buChar char="•"/>
            </a:pPr>
            <a:r>
              <a:rPr lang="en-US" sz="2400"/>
              <a:t>Sköta om sin kropp och sin utrustning </a:t>
            </a:r>
            <a:endParaRPr lang="en-US" sz="2400" dirty="0"/>
          </a:p>
        </p:txBody>
      </p:sp>
    </p:spTree>
    <p:extLst>
      <p:ext uri="{BB962C8B-B14F-4D97-AF65-F5344CB8AC3E}">
        <p14:creationId xmlns:p14="http://schemas.microsoft.com/office/powerpoint/2010/main" val="419836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35CABF80-2D60-AB59-559B-F494FAD65803}"/>
              </a:ext>
            </a:extLst>
          </p:cNvPr>
          <p:cNvSpPr txBox="1"/>
          <p:nvPr/>
        </p:nvSpPr>
        <p:spPr>
          <a:xfrm>
            <a:off x="250372" y="1506885"/>
            <a:ext cx="5938157" cy="3539430"/>
          </a:xfrm>
          <a:prstGeom prst="rect">
            <a:avLst/>
          </a:prstGeom>
          <a:noFill/>
        </p:spPr>
        <p:txBody>
          <a:bodyPr wrap="square">
            <a:spAutoFit/>
          </a:bodyPr>
          <a:lstStyle/>
          <a:p>
            <a:pPr algn="ctr"/>
            <a:r>
              <a:rPr lang="sv-SE" sz="3200"/>
              <a:t>CHC tar avstånd från mobbning, trakasserier och rasism. Beteenden hos ledare och spelare som är i direkt konflikt med vad som uppfattas som ”fair-play” på- och utanför isen ska omedelbart stävjas</a:t>
            </a:r>
            <a:endParaRPr lang="sv-SE" sz="3200" dirty="0"/>
          </a:p>
        </p:txBody>
      </p:sp>
      <p:pic>
        <p:nvPicPr>
          <p:cNvPr id="3074" name="Picture 2" descr="Sad Hockey Player | Mentally Charged | Online Mental Training For Athletes">
            <a:extLst>
              <a:ext uri="{FF2B5EF4-FFF2-40B4-BE49-F238E27FC236}">
                <a16:creationId xmlns:a16="http://schemas.microsoft.com/office/drawing/2014/main" id="{0695806D-3A54-109F-78BC-F999A6048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6540" y="1506885"/>
            <a:ext cx="5309145" cy="3539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125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73F5B7-2735-7A6D-A2D4-9B35F0DC615E}"/>
              </a:ext>
            </a:extLst>
          </p:cNvPr>
          <p:cNvSpPr>
            <a:spLocks noGrp="1"/>
          </p:cNvSpPr>
          <p:nvPr>
            <p:ph type="title"/>
          </p:nvPr>
        </p:nvSpPr>
        <p:spPr/>
        <p:txBody>
          <a:bodyPr/>
          <a:lstStyle/>
          <a:p>
            <a:pPr algn="ctr"/>
            <a:r>
              <a:rPr lang="sv-SE" b="1" dirty="0"/>
              <a:t>Skapa en gemensam värdegrund:</a:t>
            </a:r>
          </a:p>
        </p:txBody>
      </p:sp>
      <p:sp>
        <p:nvSpPr>
          <p:cNvPr id="3" name="textruta 2">
            <a:extLst>
              <a:ext uri="{FF2B5EF4-FFF2-40B4-BE49-F238E27FC236}">
                <a16:creationId xmlns:a16="http://schemas.microsoft.com/office/drawing/2014/main" id="{C0AEE478-4D54-E715-B6EE-3FDB20C60658}"/>
              </a:ext>
            </a:extLst>
          </p:cNvPr>
          <p:cNvSpPr txBox="1"/>
          <p:nvPr/>
        </p:nvSpPr>
        <p:spPr>
          <a:xfrm>
            <a:off x="838200" y="2090057"/>
            <a:ext cx="10700657" cy="2677656"/>
          </a:xfrm>
          <a:prstGeom prst="rect">
            <a:avLst/>
          </a:prstGeom>
          <a:noFill/>
        </p:spPr>
        <p:txBody>
          <a:bodyPr wrap="square" rtlCol="0">
            <a:spAutoFit/>
          </a:bodyPr>
          <a:lstStyle/>
          <a:p>
            <a:endParaRPr lang="sv-SE" sz="2800" b="1" dirty="0"/>
          </a:p>
          <a:p>
            <a:r>
              <a:rPr lang="sv-SE" sz="2800" dirty="0"/>
              <a:t>Vad är viktigt för dig för att du ska trivas i Clemensnäs U15?</a:t>
            </a:r>
          </a:p>
          <a:p>
            <a:endParaRPr lang="sv-SE" sz="2800" dirty="0"/>
          </a:p>
          <a:p>
            <a:pPr marL="285750" indent="-285750">
              <a:buFont typeface="Arial" panose="020B0604020202020204" pitchFamily="34" charset="0"/>
              <a:buChar char="•"/>
            </a:pPr>
            <a:r>
              <a:rPr lang="sv-SE" sz="2800" dirty="0"/>
              <a:t>På isen?</a:t>
            </a:r>
          </a:p>
          <a:p>
            <a:pPr marL="285750" indent="-285750">
              <a:buFont typeface="Arial" panose="020B0604020202020204" pitchFamily="34" charset="0"/>
              <a:buChar char="•"/>
            </a:pPr>
            <a:endParaRPr lang="sv-SE" sz="2800" dirty="0"/>
          </a:p>
          <a:p>
            <a:pPr marL="285750" indent="-285750">
              <a:buFont typeface="Arial" panose="020B0604020202020204" pitchFamily="34" charset="0"/>
              <a:buChar char="•"/>
            </a:pPr>
            <a:r>
              <a:rPr lang="sv-SE" sz="2800"/>
              <a:t>Utanför isen/i </a:t>
            </a:r>
            <a:r>
              <a:rPr lang="sv-SE" sz="2800" dirty="0"/>
              <a:t>omklädningsrummet?</a:t>
            </a:r>
          </a:p>
        </p:txBody>
      </p:sp>
    </p:spTree>
    <p:extLst>
      <p:ext uri="{BB962C8B-B14F-4D97-AF65-F5344CB8AC3E}">
        <p14:creationId xmlns:p14="http://schemas.microsoft.com/office/powerpoint/2010/main" val="2585298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atbubbla: oval 5">
            <a:extLst>
              <a:ext uri="{FF2B5EF4-FFF2-40B4-BE49-F238E27FC236}">
                <a16:creationId xmlns:a16="http://schemas.microsoft.com/office/drawing/2014/main" id="{92E746F2-5EAD-9984-A17A-F91A3470B81C}"/>
              </a:ext>
            </a:extLst>
          </p:cNvPr>
          <p:cNvSpPr/>
          <p:nvPr/>
        </p:nvSpPr>
        <p:spPr>
          <a:xfrm>
            <a:off x="7678189" y="1690688"/>
            <a:ext cx="2837411" cy="196691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F078285B-CCD3-DDFC-116A-AB47E7D2CD79}"/>
              </a:ext>
            </a:extLst>
          </p:cNvPr>
          <p:cNvSpPr txBox="1"/>
          <p:nvPr/>
        </p:nvSpPr>
        <p:spPr>
          <a:xfrm>
            <a:off x="8406246" y="2430475"/>
            <a:ext cx="6097384" cy="369332"/>
          </a:xfrm>
          <a:prstGeom prst="rect">
            <a:avLst/>
          </a:prstGeom>
          <a:noFill/>
        </p:spPr>
        <p:txBody>
          <a:bodyPr wrap="square">
            <a:spAutoFit/>
          </a:bodyPr>
          <a:lstStyle/>
          <a:p>
            <a:r>
              <a:rPr lang="sv-SE" sz="1800" b="0" i="0" dirty="0">
                <a:effectLst/>
                <a:latin typeface="Calibri" panose="020F0502020204030204" pitchFamily="34" charset="0"/>
              </a:rPr>
              <a:t>”Bra övningar” </a:t>
            </a:r>
            <a:endParaRPr lang="sv-SE" dirty="0"/>
          </a:p>
        </p:txBody>
      </p:sp>
      <p:sp>
        <p:nvSpPr>
          <p:cNvPr id="9" name="Pratbubbla: oval 8">
            <a:extLst>
              <a:ext uri="{FF2B5EF4-FFF2-40B4-BE49-F238E27FC236}">
                <a16:creationId xmlns:a16="http://schemas.microsoft.com/office/drawing/2014/main" id="{854E2BDD-A687-5D1B-300D-E64D3D2209C8}"/>
              </a:ext>
            </a:extLst>
          </p:cNvPr>
          <p:cNvSpPr/>
          <p:nvPr/>
        </p:nvSpPr>
        <p:spPr>
          <a:xfrm>
            <a:off x="132656" y="2015792"/>
            <a:ext cx="3598026" cy="2108274"/>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10" name="Pratbubbla: oval 9">
            <a:extLst>
              <a:ext uri="{FF2B5EF4-FFF2-40B4-BE49-F238E27FC236}">
                <a16:creationId xmlns:a16="http://schemas.microsoft.com/office/drawing/2014/main" id="{E72569AB-ED62-C3B9-133C-88BC35648802}"/>
              </a:ext>
            </a:extLst>
          </p:cNvPr>
          <p:cNvSpPr/>
          <p:nvPr/>
        </p:nvSpPr>
        <p:spPr>
          <a:xfrm>
            <a:off x="4052973" y="1433059"/>
            <a:ext cx="2837411" cy="196691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”Positiv inställning – sluta klaga!” </a:t>
            </a:r>
            <a:endParaRPr lang="sv-SE" i="1" dirty="0">
              <a:solidFill>
                <a:schemeClr val="tx1"/>
              </a:solidFill>
            </a:endParaRPr>
          </a:p>
        </p:txBody>
      </p:sp>
      <p:sp>
        <p:nvSpPr>
          <p:cNvPr id="11" name="textruta 10">
            <a:extLst>
              <a:ext uri="{FF2B5EF4-FFF2-40B4-BE49-F238E27FC236}">
                <a16:creationId xmlns:a16="http://schemas.microsoft.com/office/drawing/2014/main" id="{BDD96021-4B03-2638-6A23-6D1C853E9212}"/>
              </a:ext>
            </a:extLst>
          </p:cNvPr>
          <p:cNvSpPr txBox="1"/>
          <p:nvPr/>
        </p:nvSpPr>
        <p:spPr>
          <a:xfrm>
            <a:off x="289905" y="2457271"/>
            <a:ext cx="3283527" cy="1200329"/>
          </a:xfrm>
          <a:prstGeom prst="rect">
            <a:avLst/>
          </a:prstGeom>
          <a:noFill/>
        </p:spPr>
        <p:txBody>
          <a:bodyPr wrap="square" rtlCol="0">
            <a:spAutoFit/>
          </a:bodyPr>
          <a:lstStyle/>
          <a:p>
            <a:pPr algn="ctr"/>
            <a:r>
              <a:rPr lang="sv-SE" sz="1800" b="0" i="1" dirty="0">
                <a:effectLst/>
                <a:latin typeface="Calibri" panose="020F0502020204030204" pitchFamily="34" charset="0"/>
              </a:rPr>
              <a:t>”Vara ett trevligt gäng o vara snälla m varandra o låta alla vara med oavsett om man är bättre eller sämre´”</a:t>
            </a:r>
            <a:endParaRPr lang="sv-SE" i="1" dirty="0"/>
          </a:p>
        </p:txBody>
      </p:sp>
      <p:sp>
        <p:nvSpPr>
          <p:cNvPr id="13" name="Pratbubbla: oval 12">
            <a:extLst>
              <a:ext uri="{FF2B5EF4-FFF2-40B4-BE49-F238E27FC236}">
                <a16:creationId xmlns:a16="http://schemas.microsoft.com/office/drawing/2014/main" id="{7E4BE7FB-2974-B71F-FF29-05A1C5355FE5}"/>
              </a:ext>
            </a:extLst>
          </p:cNvPr>
          <p:cNvSpPr/>
          <p:nvPr/>
        </p:nvSpPr>
        <p:spPr>
          <a:xfrm>
            <a:off x="2693670" y="4247996"/>
            <a:ext cx="3598026" cy="2108274"/>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b="0" i="1" dirty="0">
                <a:solidFill>
                  <a:schemeClr val="tx1"/>
                </a:solidFill>
                <a:effectLst/>
                <a:latin typeface="WordVisi_MSFontService"/>
              </a:rPr>
              <a:t>”Inte prata på isen o se till o lyssna på övningsinstruktionerna”</a:t>
            </a:r>
            <a:endParaRPr lang="sv-SE" i="1" dirty="0">
              <a:solidFill>
                <a:schemeClr val="tx1"/>
              </a:solidFill>
            </a:endParaRPr>
          </a:p>
        </p:txBody>
      </p:sp>
      <p:sp>
        <p:nvSpPr>
          <p:cNvPr id="15" name="Pratbubbla: oval 14">
            <a:extLst>
              <a:ext uri="{FF2B5EF4-FFF2-40B4-BE49-F238E27FC236}">
                <a16:creationId xmlns:a16="http://schemas.microsoft.com/office/drawing/2014/main" id="{4DC185C3-BE30-D241-D27A-2A946DE85F1C}"/>
              </a:ext>
            </a:extLst>
          </p:cNvPr>
          <p:cNvSpPr/>
          <p:nvPr/>
        </p:nvSpPr>
        <p:spPr>
          <a:xfrm>
            <a:off x="7473141" y="4058194"/>
            <a:ext cx="4305993" cy="2309019"/>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Hjälpa tränarna; m att plocka fram o bort grejer o puckar, vara snälla vara positiva o peppa tränarna om de är lite nere. ”Alla peppar alla”. </a:t>
            </a:r>
            <a:endParaRPr lang="sv-SE" i="1" dirty="0">
              <a:solidFill>
                <a:schemeClr val="tx1"/>
              </a:solidFill>
            </a:endParaRPr>
          </a:p>
        </p:txBody>
      </p:sp>
      <p:sp>
        <p:nvSpPr>
          <p:cNvPr id="16" name="Rubrik 1">
            <a:extLst>
              <a:ext uri="{FF2B5EF4-FFF2-40B4-BE49-F238E27FC236}">
                <a16:creationId xmlns:a16="http://schemas.microsoft.com/office/drawing/2014/main" id="{460166C3-1462-4A8D-CAD2-5FCB9B4202F9}"/>
              </a:ext>
            </a:extLst>
          </p:cNvPr>
          <p:cNvSpPr>
            <a:spLocks noGrp="1"/>
          </p:cNvSpPr>
          <p:nvPr>
            <p:ph type="title"/>
          </p:nvPr>
        </p:nvSpPr>
        <p:spPr>
          <a:xfrm>
            <a:off x="447155" y="262588"/>
            <a:ext cx="11353800" cy="1325563"/>
          </a:xfrm>
        </p:spPr>
        <p:txBody>
          <a:bodyPr>
            <a:normAutofit fontScale="90000"/>
          </a:bodyPr>
          <a:lstStyle/>
          <a:p>
            <a:pPr algn="ctr"/>
            <a:br>
              <a:rPr lang="sv-SE" sz="4400" dirty="0"/>
            </a:br>
            <a:br>
              <a:rPr lang="sv-SE" sz="4400" dirty="0"/>
            </a:br>
            <a:r>
              <a:rPr lang="sv-SE" sz="4400" b="1" dirty="0"/>
              <a:t>Så här har ni svarat på vad som är viktigt för er på isen: </a:t>
            </a:r>
            <a:br>
              <a:rPr lang="sv-SE" sz="4400" dirty="0"/>
            </a:br>
            <a:br>
              <a:rPr lang="sv-SE" sz="4400" dirty="0"/>
            </a:br>
            <a:endParaRPr lang="sv-SE" dirty="0"/>
          </a:p>
        </p:txBody>
      </p:sp>
    </p:spTree>
    <p:extLst>
      <p:ext uri="{BB962C8B-B14F-4D97-AF65-F5344CB8AC3E}">
        <p14:creationId xmlns:p14="http://schemas.microsoft.com/office/powerpoint/2010/main" val="283631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animBg="1"/>
      <p:bldP spid="11" grpId="0"/>
      <p:bldP spid="13"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atbubbla: oval 2">
            <a:extLst>
              <a:ext uri="{FF2B5EF4-FFF2-40B4-BE49-F238E27FC236}">
                <a16:creationId xmlns:a16="http://schemas.microsoft.com/office/drawing/2014/main" id="{350A5AC2-7901-7896-B3C5-18CED4767290}"/>
              </a:ext>
            </a:extLst>
          </p:cNvPr>
          <p:cNvSpPr/>
          <p:nvPr/>
        </p:nvSpPr>
        <p:spPr>
          <a:xfrm>
            <a:off x="7844790" y="496186"/>
            <a:ext cx="4042410" cy="2429894"/>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b="0" i="1" dirty="0">
                <a:solidFill>
                  <a:schemeClr val="tx1"/>
                </a:solidFill>
                <a:effectLst/>
                <a:latin typeface="Calibri" panose="020F0502020204030204" pitchFamily="34" charset="0"/>
              </a:rPr>
              <a:t>”Bra stämning, humor och </a:t>
            </a:r>
            <a:r>
              <a:rPr lang="sv-SE" b="0" i="1" dirty="0" err="1">
                <a:solidFill>
                  <a:schemeClr val="tx1"/>
                </a:solidFill>
                <a:effectLst/>
                <a:latin typeface="Calibri" panose="020F0502020204030204" pitchFamily="34" charset="0"/>
              </a:rPr>
              <a:t>pepp</a:t>
            </a:r>
            <a:r>
              <a:rPr lang="sv-SE" b="0" i="1" dirty="0">
                <a:solidFill>
                  <a:schemeClr val="tx1"/>
                </a:solidFill>
                <a:effectLst/>
                <a:latin typeface="Calibri" panose="020F0502020204030204" pitchFamily="34" charset="0"/>
              </a:rPr>
              <a:t>. Fokus. Bra ledare” </a:t>
            </a:r>
            <a:endParaRPr lang="sv-SE" i="1" dirty="0">
              <a:solidFill>
                <a:schemeClr val="tx1"/>
              </a:solidFill>
            </a:endParaRPr>
          </a:p>
        </p:txBody>
      </p:sp>
      <p:sp>
        <p:nvSpPr>
          <p:cNvPr id="4" name="Pratbubbla: oval 3">
            <a:extLst>
              <a:ext uri="{FF2B5EF4-FFF2-40B4-BE49-F238E27FC236}">
                <a16:creationId xmlns:a16="http://schemas.microsoft.com/office/drawing/2014/main" id="{EC9FA1B3-6C53-6BE6-2B07-1D8073E3121A}"/>
              </a:ext>
            </a:extLst>
          </p:cNvPr>
          <p:cNvSpPr/>
          <p:nvPr/>
        </p:nvSpPr>
        <p:spPr>
          <a:xfrm>
            <a:off x="5403618" y="374266"/>
            <a:ext cx="2133257" cy="166235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”Respekt”</a:t>
            </a:r>
            <a:r>
              <a:rPr lang="sv-SE" sz="1800" b="0" i="0" dirty="0">
                <a:solidFill>
                  <a:srgbClr val="000000"/>
                </a:solidFill>
                <a:effectLst/>
                <a:latin typeface="Calibri" panose="020F0502020204030204" pitchFamily="34" charset="0"/>
              </a:rPr>
              <a:t> </a:t>
            </a:r>
            <a:endParaRPr lang="sv-SE" dirty="0">
              <a:solidFill>
                <a:schemeClr val="tx1"/>
              </a:solidFill>
            </a:endParaRPr>
          </a:p>
        </p:txBody>
      </p:sp>
      <p:sp>
        <p:nvSpPr>
          <p:cNvPr id="5" name="Pratbubbla: oval 4">
            <a:extLst>
              <a:ext uri="{FF2B5EF4-FFF2-40B4-BE49-F238E27FC236}">
                <a16:creationId xmlns:a16="http://schemas.microsoft.com/office/drawing/2014/main" id="{5C740577-CA1F-DB4A-26EA-41D7C290D7CE}"/>
              </a:ext>
            </a:extLst>
          </p:cNvPr>
          <p:cNvSpPr/>
          <p:nvPr/>
        </p:nvSpPr>
        <p:spPr>
          <a:xfrm>
            <a:off x="765117" y="590397"/>
            <a:ext cx="4042410" cy="2429894"/>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”Att man inte klagar utan stöttar istället. Schysst kompis. Har kul. Att alla får vara med i spelet. Respektera regler. Lyssna på tränarna. Fokus på det som ska göras”</a:t>
            </a:r>
            <a:endParaRPr lang="sv-SE" i="1" dirty="0">
              <a:solidFill>
                <a:schemeClr val="tx1"/>
              </a:solidFill>
            </a:endParaRPr>
          </a:p>
        </p:txBody>
      </p:sp>
      <p:sp>
        <p:nvSpPr>
          <p:cNvPr id="6" name="Pratbubbla: oval 5">
            <a:extLst>
              <a:ext uri="{FF2B5EF4-FFF2-40B4-BE49-F238E27FC236}">
                <a16:creationId xmlns:a16="http://schemas.microsoft.com/office/drawing/2014/main" id="{0062E3CC-1978-693C-A3C2-0CDA20F7B32A}"/>
              </a:ext>
            </a:extLst>
          </p:cNvPr>
          <p:cNvSpPr/>
          <p:nvPr/>
        </p:nvSpPr>
        <p:spPr>
          <a:xfrm>
            <a:off x="4504460" y="2460567"/>
            <a:ext cx="3400944" cy="193686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”Lyssna på tränarna, positiv attityd”</a:t>
            </a:r>
            <a:endParaRPr lang="sv-SE" i="1" dirty="0">
              <a:solidFill>
                <a:schemeClr val="tx1"/>
              </a:solidFill>
            </a:endParaRPr>
          </a:p>
        </p:txBody>
      </p:sp>
      <p:sp>
        <p:nvSpPr>
          <p:cNvPr id="7" name="Pratbubbla: oval 6">
            <a:extLst>
              <a:ext uri="{FF2B5EF4-FFF2-40B4-BE49-F238E27FC236}">
                <a16:creationId xmlns:a16="http://schemas.microsoft.com/office/drawing/2014/main" id="{74816B9C-1116-8ECD-806A-DAFB55C3F9E2}"/>
              </a:ext>
            </a:extLst>
          </p:cNvPr>
          <p:cNvSpPr/>
          <p:nvPr/>
        </p:nvSpPr>
        <p:spPr>
          <a:xfrm>
            <a:off x="522664" y="3685309"/>
            <a:ext cx="3400944" cy="193686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”Att vi stöttar och peppar varandra på isen. Att vi pratar med varandra på ett trevligt sätt”</a:t>
            </a:r>
            <a:endParaRPr lang="sv-SE" i="1" dirty="0">
              <a:solidFill>
                <a:schemeClr val="tx1"/>
              </a:solidFill>
            </a:endParaRPr>
          </a:p>
        </p:txBody>
      </p:sp>
      <p:sp>
        <p:nvSpPr>
          <p:cNvPr id="10" name="Pratbubbla: oval 9">
            <a:extLst>
              <a:ext uri="{FF2B5EF4-FFF2-40B4-BE49-F238E27FC236}">
                <a16:creationId xmlns:a16="http://schemas.microsoft.com/office/drawing/2014/main" id="{B6A7E47C-35B4-0C28-EED7-96874FE29BDE}"/>
              </a:ext>
            </a:extLst>
          </p:cNvPr>
          <p:cNvSpPr/>
          <p:nvPr/>
        </p:nvSpPr>
        <p:spPr>
          <a:xfrm>
            <a:off x="7065818" y="3685309"/>
            <a:ext cx="4965470" cy="2798425"/>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i="1" dirty="0">
              <a:solidFill>
                <a:schemeClr val="tx1"/>
              </a:solidFill>
            </a:endParaRPr>
          </a:p>
        </p:txBody>
      </p:sp>
      <p:sp>
        <p:nvSpPr>
          <p:cNvPr id="11" name="textruta 10">
            <a:extLst>
              <a:ext uri="{FF2B5EF4-FFF2-40B4-BE49-F238E27FC236}">
                <a16:creationId xmlns:a16="http://schemas.microsoft.com/office/drawing/2014/main" id="{D26D45CB-56A0-55D7-8258-4D9212B8CD10}"/>
              </a:ext>
            </a:extLst>
          </p:cNvPr>
          <p:cNvSpPr txBox="1"/>
          <p:nvPr/>
        </p:nvSpPr>
        <p:spPr>
          <a:xfrm>
            <a:off x="7662951" y="4345857"/>
            <a:ext cx="4131945" cy="1477328"/>
          </a:xfrm>
          <a:prstGeom prst="rect">
            <a:avLst/>
          </a:prstGeom>
          <a:noFill/>
        </p:spPr>
        <p:txBody>
          <a:bodyPr wrap="square">
            <a:spAutoFit/>
          </a:bodyPr>
          <a:lstStyle/>
          <a:p>
            <a:pPr algn="ctr"/>
            <a:r>
              <a:rPr lang="sv-SE" b="0" i="1" dirty="0">
                <a:effectLst/>
                <a:latin typeface="WordVisi_MSFontService"/>
              </a:rPr>
              <a:t>”För att jag ska trivas i ett lag på isen så vill jag få veta vad jag gjort bra, vad jag kan tänka på och få tips på vad jag kan göra annorlunda, inte bara höra att jag gjort fel och sen inget mer”</a:t>
            </a:r>
            <a:endParaRPr lang="sv-SE" i="1" dirty="0"/>
          </a:p>
        </p:txBody>
      </p:sp>
      <p:sp>
        <p:nvSpPr>
          <p:cNvPr id="12" name="Pratbubbla: oval 11">
            <a:extLst>
              <a:ext uri="{FF2B5EF4-FFF2-40B4-BE49-F238E27FC236}">
                <a16:creationId xmlns:a16="http://schemas.microsoft.com/office/drawing/2014/main" id="{CC403B94-3F3C-47B6-C128-FAC00D867FF9}"/>
              </a:ext>
            </a:extLst>
          </p:cNvPr>
          <p:cNvSpPr/>
          <p:nvPr/>
        </p:nvSpPr>
        <p:spPr>
          <a:xfrm>
            <a:off x="4059554" y="4890461"/>
            <a:ext cx="2425412" cy="1662352"/>
          </a:xfrm>
          <a:prstGeom prst="wedgeEllipse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800" b="0" i="1" dirty="0">
                <a:solidFill>
                  <a:schemeClr val="tx1"/>
                </a:solidFill>
                <a:effectLst/>
                <a:latin typeface="Calibri" panose="020F0502020204030204" pitchFamily="34" charset="0"/>
              </a:rPr>
              <a:t>”Bra träningar” </a:t>
            </a:r>
            <a:endParaRPr lang="sv-SE" i="1" dirty="0">
              <a:solidFill>
                <a:schemeClr val="tx1"/>
              </a:solidFill>
            </a:endParaRPr>
          </a:p>
        </p:txBody>
      </p:sp>
    </p:spTree>
    <p:extLst>
      <p:ext uri="{BB962C8B-B14F-4D97-AF65-F5344CB8AC3E}">
        <p14:creationId xmlns:p14="http://schemas.microsoft.com/office/powerpoint/2010/main" val="28072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0" grpId="0" animBg="1"/>
      <p:bldP spid="11" grpId="0"/>
      <p:bldP spid="12" grpId="0" animBg="1"/>
    </p:bldLst>
  </p:timing>
</p:sld>
</file>

<file path=ppt/theme/theme1.xml><?xml version="1.0" encoding="utf-8"?>
<a:theme xmlns:a="http://schemas.openxmlformats.org/drawingml/2006/main" name="Office-tema">
  <a:themeElements>
    <a:clrScheme name="Varm blå">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1628</Words>
  <Application>Microsoft Office PowerPoint</Application>
  <PresentationFormat>Bredbild</PresentationFormat>
  <Paragraphs>195</Paragraphs>
  <Slides>20</Slides>
  <Notes>3</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20</vt:i4>
      </vt:variant>
    </vt:vector>
  </HeadingPairs>
  <TitlesOfParts>
    <vt:vector size="28" baseType="lpstr">
      <vt:lpstr>Arial</vt:lpstr>
      <vt:lpstr>Calibri</vt:lpstr>
      <vt:lpstr>Calibri Light</vt:lpstr>
      <vt:lpstr>Helvetica</vt:lpstr>
      <vt:lpstr>ProximaNova</vt:lpstr>
      <vt:lpstr>Segoe UI</vt:lpstr>
      <vt:lpstr>WordVisi_MSFontService</vt:lpstr>
      <vt:lpstr>Office-tema</vt:lpstr>
      <vt:lpstr>LAGDAG </vt:lpstr>
      <vt:lpstr>Syftet med dagen:</vt:lpstr>
      <vt:lpstr>Dagens innehåll:</vt:lpstr>
      <vt:lpstr>Värdegrund och Clemensnäs policy</vt:lpstr>
      <vt:lpstr>Spelare i Clemensnäs hockey förväntas:</vt:lpstr>
      <vt:lpstr>PowerPoint-presentation</vt:lpstr>
      <vt:lpstr>Skapa en gemensam värdegrund:</vt:lpstr>
      <vt:lpstr>  Så här har ni svarat på vad som är viktigt för er på isen:   </vt:lpstr>
      <vt:lpstr>PowerPoint-presentation</vt:lpstr>
      <vt:lpstr>PowerPoint-presentation</vt:lpstr>
      <vt:lpstr>PowerPoint-presentation</vt:lpstr>
      <vt:lpstr>  Så här har ni svarat på vad som är viktigt för er i omklädningsrummet/utanför isen:   </vt:lpstr>
      <vt:lpstr>PowerPoint-presentation</vt:lpstr>
      <vt:lpstr>PowerPoint-presentation</vt:lpstr>
      <vt:lpstr>Grupparbete</vt:lpstr>
      <vt:lpstr>Viktiga punkter från förmiddagen</vt:lpstr>
      <vt:lpstr>Så här vill vi ha det i Clemensnäs U15 på isen: </vt:lpstr>
      <vt:lpstr>Så här vill vi ha det i Clemensnäs U15 utanför isen/i omklädningsrummet:</vt:lpstr>
      <vt:lpstr>Medskick till tränarna:</vt:lpstr>
      <vt:lpstr>Exit-ticket  “Vad har varit bra idag och vad kan bli bättre till nästa gång?”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LAGDAG</dc:title>
  <dc:creator>Sandra Avander</dc:creator>
  <cp:lastModifiedBy>Anna Hedlund /UTB</cp:lastModifiedBy>
  <cp:revision>280</cp:revision>
  <dcterms:created xsi:type="dcterms:W3CDTF">2023-09-12T16:21:18Z</dcterms:created>
  <dcterms:modified xsi:type="dcterms:W3CDTF">2023-09-24T21:17:04Z</dcterms:modified>
</cp:coreProperties>
</file>