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1" r:id="rId6"/>
    <p:sldId id="272" r:id="rId7"/>
    <p:sldId id="283" r:id="rId8"/>
    <p:sldId id="273" r:id="rId9"/>
    <p:sldId id="274" r:id="rId10"/>
    <p:sldId id="282" r:id="rId11"/>
    <p:sldId id="275" r:id="rId12"/>
    <p:sldId id="276" r:id="rId13"/>
    <p:sldId id="277" r:id="rId14"/>
    <p:sldId id="284" r:id="rId15"/>
    <p:sldId id="279" r:id="rId16"/>
    <p:sldId id="281" r:id="rId17"/>
    <p:sldId id="280" r:id="rId18"/>
    <p:sldId id="285" r:id="rId19"/>
  </p:sldIdLst>
  <p:sldSz cx="12192000" cy="6858000"/>
  <p:notesSz cx="6858000" cy="9144000"/>
  <p:embeddedFontLst>
    <p:embeddedFont>
      <p:font typeface="Bebas Neue Bold" panose="020B0606020202050201" charset="0"/>
      <p:bold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6357" autoAdjust="0"/>
  </p:normalViewPr>
  <p:slideViewPr>
    <p:cSldViewPr snapToGrid="0" showGuides="1">
      <p:cViewPr varScale="1">
        <p:scale>
          <a:sx n="110" d="100"/>
          <a:sy n="110" d="100"/>
        </p:scale>
        <p:origin x="10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2024-05-09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2024-05-09</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2024-05-09</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team.intersport.se/byttorps-if" TargetMode="External"/><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7 mot 7</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55989" y="1388744"/>
            <a:ext cx="8869283" cy="4438651"/>
          </a:xfrm>
        </p:spPr>
        <p:txBody>
          <a:bodyPr>
            <a:normAutofit/>
          </a:bodyPr>
          <a:lstStyle/>
          <a:p>
            <a:pPr marL="0" indent="0">
              <a:buNone/>
            </a:pPr>
            <a:r>
              <a:rPr lang="sv-SE" sz="1100" b="1" dirty="0">
                <a:latin typeface="Roboto" panose="02000000000000000000" pitchFamily="2" charset="0"/>
                <a:ea typeface="Roboto" panose="02000000000000000000" pitchFamily="2" charset="0"/>
                <a:cs typeface="Roboto" panose="02000000000000000000" pitchFamily="2" charset="0"/>
              </a:rPr>
              <a:t>Vad är en spelarutbildningsplan?</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föreningens verktyg för att skapa kvalitet och kontinuitet i sin verksamhet för spelare. 	Spelarutbildningen bör innefatta både spelarnas utveckling som människor - fotbollsmiljön, och som fotbollsspelare – 	fotbollsutveckling”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något som är framtaget av Svenska Fotbollsförbundet</a:t>
            </a:r>
          </a:p>
          <a:p>
            <a:r>
              <a:rPr lang="sv-SE" sz="1100" b="1" dirty="0">
                <a:latin typeface="Roboto" panose="02000000000000000000" pitchFamily="2" charset="0"/>
                <a:ea typeface="Roboto" panose="02000000000000000000" pitchFamily="2" charset="0"/>
                <a:cs typeface="Roboto" panose="02000000000000000000" pitchFamily="2" charset="0"/>
              </a:rPr>
              <a:t>Vad säger spelarutbildningsplanen för spelform 7 mot 7?</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3C0DE01C-4144-A3BE-5787-33A7F6283DF2}"/>
              </a:ext>
            </a:extLst>
          </p:cNvPr>
          <p:cNvPicPr>
            <a:picLocks noChangeAspect="1"/>
          </p:cNvPicPr>
          <p:nvPr/>
        </p:nvPicPr>
        <p:blipFill rotWithShape="1">
          <a:blip r:embed="rId3"/>
          <a:srcRect l="31740" t="26911" r="35142" b="43731"/>
          <a:stretch/>
        </p:blipFill>
        <p:spPr>
          <a:xfrm>
            <a:off x="1663108" y="2969075"/>
            <a:ext cx="7358971" cy="3669352"/>
          </a:xfrm>
          <a:prstGeom prst="rect">
            <a:avLst/>
          </a:prstGeom>
        </p:spPr>
      </p:pic>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90824" y="1432288"/>
            <a:ext cx="10734822" cy="3670936"/>
          </a:xfrm>
        </p:spPr>
        <p:txBody>
          <a:bodyPr>
            <a:normAutofit/>
          </a:bodyPr>
          <a:lstStyle/>
          <a:p>
            <a:pPr marL="0" indent="0">
              <a:buNone/>
            </a:pPr>
            <a:r>
              <a:rPr lang="sv-SE" sz="1400" b="1" dirty="0">
                <a:latin typeface="Roboto" panose="02000000000000000000" pitchFamily="2" charset="0"/>
                <a:ea typeface="Roboto" panose="02000000000000000000" pitchFamily="2" charset="0"/>
                <a:cs typeface="Roboto" panose="02000000000000000000" pitchFamily="2" charset="0"/>
              </a:rPr>
              <a:t>Lära att träna (9–12 år) </a:t>
            </a:r>
          </a:p>
          <a:p>
            <a:pPr algn="l"/>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Detta är en viktig nivå för att utveckla färdigheter och metoder i fotboll. Perioden består av en relativt lugn tillväxt. Barnet 	utvecklar och förfinar alla de fysiska grundkvaliteterna rörlighet, koordination, snabbhet och styrka. Det sker en 	samordning av kvaliteterna, och i slutet av perioden blir även uthållighet en del av utvecklingen och träningen.</a:t>
            </a:r>
          </a:p>
          <a:p>
            <a:pPr algn="l"/>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den här perioden börjar barnen tycka om att öva färdigheter och att utmana sig själva. Det är fortfarande viktigt 	med allsidig träning och att barnen deltar i andra idrotter, även om flera barn hittat sin idrott. Leken är fortfarande den 	viktigaste metoden för att uppfylla barnens behov, likaså att träningen upplevs som rolig och utvecklande</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41462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586322" y="1432545"/>
            <a:ext cx="4534318" cy="4820209"/>
          </a:xfrm>
        </p:spPr>
        <p:txBody>
          <a:bodyPr>
            <a:normAutofit fontScale="92500" lnSpcReduction="10000"/>
          </a:bodyPr>
          <a:lstStyle/>
          <a:p>
            <a:r>
              <a:rPr lang="sv-SE" sz="1200" b="1" dirty="0">
                <a:latin typeface="Roboto" panose="02000000000000000000" pitchFamily="2" charset="0"/>
                <a:ea typeface="Roboto" panose="02000000000000000000" pitchFamily="2" charset="0"/>
                <a:cs typeface="Roboto" panose="02000000000000000000" pitchFamily="2" charset="0"/>
              </a:rPr>
              <a:t>Hur skall man uppträda som ledare?</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Positiv feedback och uppmuntran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Tydliga men få anvisningar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Använd frågeteknik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samlingar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Ge alla uppmärksamhet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spelare ge feedback till varandra</a:t>
            </a:r>
          </a:p>
          <a:p>
            <a:r>
              <a:rPr lang="sv-SE" sz="1200" b="1" dirty="0">
                <a:latin typeface="Roboto" panose="02000000000000000000" pitchFamily="2" charset="0"/>
                <a:ea typeface="Roboto" panose="02000000000000000000" pitchFamily="2" charset="0"/>
                <a:cs typeface="Roboto" panose="02000000000000000000" pitchFamily="2" charset="0"/>
              </a:rPr>
              <a:t>Vilken karaktär skall träningarna genomsyras av?</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Spelträning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Variation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övningar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Positioner under spelträningen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Små ytor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Få spelare per lag/grupp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Hög aktivitet och många bollkontakter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arbetsperioder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att göra sitt bästa. • Glädje</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
        <p:nvSpPr>
          <p:cNvPr id="6" name="Platshållare för text 2">
            <a:extLst>
              <a:ext uri="{FF2B5EF4-FFF2-40B4-BE49-F238E27FC236}">
                <a16:creationId xmlns:a16="http://schemas.microsoft.com/office/drawing/2014/main" id="{4E0F9FCF-7434-9BC8-52D1-455034C2E6A1}"/>
              </a:ext>
            </a:extLst>
          </p:cNvPr>
          <p:cNvSpPr txBox="1">
            <a:spLocks/>
          </p:cNvSpPr>
          <p:nvPr/>
        </p:nvSpPr>
        <p:spPr>
          <a:xfrm>
            <a:off x="5439735" y="1454301"/>
            <a:ext cx="6752265" cy="456099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sv-SE" sz="1400" b="1" dirty="0">
                <a:latin typeface="Roboto" panose="02000000000000000000" pitchFamily="2" charset="0"/>
                <a:ea typeface="Roboto" panose="02000000000000000000" pitchFamily="2" charset="0"/>
                <a:cs typeface="Roboto" panose="02000000000000000000" pitchFamily="2" charset="0"/>
              </a:rPr>
              <a:t>Hur skall man uppträda som förälder och övrig publik</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vad du säger och gör, barn i publiken hör och lär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Inte störa ledarna och respektera deras beslut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Stötta spelarna men låt ledarna instruera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vi lär och utvecklas i både med- och motgång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domaren är mänsklig och kanske inte ser allt men att domarens beslut ändå gäller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hur man pratar med barnen hemma och i bilen</a:t>
            </a:r>
          </a:p>
          <a:p>
            <a:r>
              <a:rPr lang="sv-SE" sz="1400" b="1" dirty="0">
                <a:latin typeface="Roboto" panose="02000000000000000000" pitchFamily="2" charset="0"/>
                <a:ea typeface="Roboto" panose="02000000000000000000" pitchFamily="2" charset="0"/>
                <a:cs typeface="Roboto" panose="02000000000000000000" pitchFamily="2" charset="0"/>
              </a:rPr>
              <a:t>Vilken karaktär skall matcher genomsyras av?</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rutiner och genomgångar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Jämna matcher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Mycket speltid, få avbytare</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spelar lika mycket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 som vi tränar”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Prova olika positioner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spelarna lösa matchsituationerna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göra sitt bästa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a:t>
            </a:r>
          </a:p>
          <a:p>
            <a:endPar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86641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9" name="Platshållare för text 2">
            <a:extLst>
              <a:ext uri="{FF2B5EF4-FFF2-40B4-BE49-F238E27FC236}">
                <a16:creationId xmlns:a16="http://schemas.microsoft.com/office/drawing/2014/main" id="{88AC6953-128E-B7E8-EB26-B43EE5EA5BEB}"/>
              </a:ext>
            </a:extLst>
          </p:cNvPr>
          <p:cNvSpPr txBox="1">
            <a:spLocks/>
          </p:cNvSpPr>
          <p:nvPr/>
        </p:nvSpPr>
        <p:spPr>
          <a:xfrm>
            <a:off x="644434" y="1517317"/>
            <a:ext cx="3175472" cy="2427666"/>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storlek på boll?</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4</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matchtid?</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3x20 min</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yta?</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50 × 30-35m</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målstorlek?</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 x 5m</a:t>
            </a: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165074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2"/>
            <a:ext cx="6467621" cy="3783731"/>
          </a:xfrm>
        </p:spPr>
        <p:txBody>
          <a:bodyPr>
            <a:normAutofit fontScale="85000" lnSpcReduction="10000"/>
          </a:bodyPr>
          <a:lstStyle/>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att kunna hålla nere medlemsavgifterna</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marL="285750" indent="-285750">
              <a:buFont typeface="Arial" panose="020B0604020202020204" pitchFamily="34" charset="0"/>
              <a:buChar char="•"/>
            </a:pPr>
            <a:endParaRPr lang="sv-SE" sz="1800" dirty="0"/>
          </a:p>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Tipspromenad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a:lnSpc>
                <a:spcPct val="80000"/>
              </a:lnSpc>
            </a:pPr>
            <a:endPar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endPar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Fotografering 21 Maj</a:t>
            </a:r>
          </a:p>
          <a:p>
            <a:pPr marL="742950" lvl="1" indent="-285750">
              <a:buFont typeface="Arial" panose="020B0604020202020204" pitchFamily="34" charset="0"/>
              <a:buChar char="•"/>
            </a:pPr>
            <a:endParaRPr lang="sv-SE" sz="1400" dirty="0"/>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fontScale="92500" lnSpcReduction="10000"/>
          </a:bodyPr>
          <a:lstStyle/>
          <a:p>
            <a:r>
              <a:rPr lang="en-US" sz="1200" b="1" dirty="0">
                <a:latin typeface="Roboto" panose="02000000000000000000" pitchFamily="2" charset="0"/>
                <a:ea typeface="Roboto" panose="02000000000000000000" pitchFamily="2" charset="0"/>
                <a:cs typeface="Roboto" panose="02000000000000000000" pitchFamily="2" charset="0"/>
              </a:rPr>
              <a:t>100kr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I </a:t>
            </a:r>
            <a:r>
              <a:rPr lang="en-US" sz="1200" b="1" dirty="0" err="1">
                <a:latin typeface="Roboto" panose="02000000000000000000" pitchFamily="2" charset="0"/>
                <a:ea typeface="Roboto" panose="02000000000000000000" pitchFamily="2" charset="0"/>
                <a:cs typeface="Roboto" panose="02000000000000000000" pitchFamily="2" charset="0"/>
              </a:rPr>
              <a:t>samband</a:t>
            </a:r>
            <a:r>
              <a:rPr lang="en-US" sz="1200" b="1" dirty="0">
                <a:latin typeface="Roboto" panose="02000000000000000000" pitchFamily="2" charset="0"/>
                <a:ea typeface="Roboto" panose="02000000000000000000" pitchFamily="2" charset="0"/>
                <a:cs typeface="Roboto" panose="02000000000000000000" pitchFamily="2" charset="0"/>
              </a:rPr>
              <a:t> med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faktura för </a:t>
            </a:r>
            <a:r>
              <a:rPr lang="en-US" sz="1200" b="1" dirty="0" err="1">
                <a:latin typeface="Roboto" panose="02000000000000000000" pitchFamily="2" charset="0"/>
                <a:ea typeface="Roboto" panose="02000000000000000000" pitchFamily="2" charset="0"/>
                <a:cs typeface="Roboto" panose="02000000000000000000" pitchFamily="2" charset="0"/>
              </a:rPr>
              <a:t>medlemskap</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och</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aktivitetsavgift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sz="1200"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err="1">
                <a:latin typeface="Roboto" panose="02000000000000000000" pitchFamily="2" charset="0"/>
                <a:ea typeface="Roboto" panose="02000000000000000000" pitchFamily="2" charset="0"/>
                <a:cs typeface="Roboto" panose="02000000000000000000" pitchFamily="2" charset="0"/>
              </a:rPr>
              <a:t>Varför</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finns</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Hur </a:t>
            </a:r>
            <a:r>
              <a:rPr lang="en-US" sz="1200" b="1" dirty="0" err="1">
                <a:latin typeface="Roboto" panose="02000000000000000000" pitchFamily="2" charset="0"/>
                <a:ea typeface="Roboto" panose="02000000000000000000" pitchFamily="2" charset="0"/>
                <a:cs typeface="Roboto" panose="02000000000000000000" pitchFamily="2" charset="0"/>
              </a:rPr>
              <a:t>kan</a:t>
            </a:r>
            <a:r>
              <a:rPr lang="en-US" sz="1200" b="1" dirty="0">
                <a:latin typeface="Roboto" panose="02000000000000000000" pitchFamily="2" charset="0"/>
                <a:ea typeface="Roboto" panose="02000000000000000000" pitchFamily="2" charset="0"/>
                <a:cs typeface="Roboto" panose="02000000000000000000" pitchFamily="2" charset="0"/>
              </a:rPr>
              <a:t> man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Vad </a:t>
            </a:r>
            <a:r>
              <a:rPr lang="en-US" sz="1200" b="1" dirty="0" err="1">
                <a:latin typeface="Roboto" panose="02000000000000000000" pitchFamily="2" charset="0"/>
                <a:ea typeface="Roboto" panose="02000000000000000000" pitchFamily="2" charset="0"/>
                <a:cs typeface="Roboto" panose="02000000000000000000" pitchFamily="2" charset="0"/>
              </a:rPr>
              <a:t>krävs</a:t>
            </a:r>
            <a:r>
              <a:rPr lang="en-US" sz="1200" b="1" dirty="0">
                <a:latin typeface="Roboto" panose="02000000000000000000" pitchFamily="2" charset="0"/>
                <a:ea typeface="Roboto" panose="02000000000000000000" pitchFamily="2" charset="0"/>
                <a:cs typeface="Roboto" panose="02000000000000000000" pitchFamily="2" charset="0"/>
              </a:rPr>
              <a:t> för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Admin</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sz="1100" b="1" dirty="0">
                <a:latin typeface="Roboto" panose="02000000000000000000" pitchFamily="2" charset="0"/>
                <a:ea typeface="Roboto" panose="02000000000000000000" pitchFamily="2" charset="0"/>
                <a:cs typeface="Roboto" panose="02000000000000000000" pitchFamily="2" charset="0"/>
              </a:rPr>
              <a:t>Var </a:t>
            </a:r>
            <a:r>
              <a:rPr lang="en-US" sz="1100" b="1" dirty="0" err="1">
                <a:latin typeface="Roboto" panose="02000000000000000000" pitchFamily="2" charset="0"/>
                <a:ea typeface="Roboto" panose="02000000000000000000" pitchFamily="2" charset="0"/>
                <a:cs typeface="Roboto" panose="02000000000000000000" pitchFamily="2" charset="0"/>
              </a:rPr>
              <a:t>kan</a:t>
            </a:r>
            <a:r>
              <a:rPr lang="en-US" sz="1100" b="1" dirty="0">
                <a:latin typeface="Roboto" panose="02000000000000000000" pitchFamily="2" charset="0"/>
                <a:ea typeface="Roboto" panose="02000000000000000000" pitchFamily="2" charset="0"/>
                <a:cs typeface="Roboto" panose="02000000000000000000" pitchFamily="2" charset="0"/>
              </a:rPr>
              <a:t> jag </a:t>
            </a:r>
            <a:r>
              <a:rPr lang="en-US" sz="1100" b="1" dirty="0" err="1">
                <a:latin typeface="Roboto" panose="02000000000000000000" pitchFamily="2" charset="0"/>
                <a:ea typeface="Roboto" panose="02000000000000000000" pitchFamily="2" charset="0"/>
                <a:cs typeface="Roboto" panose="02000000000000000000" pitchFamily="2" charset="0"/>
              </a:rPr>
              <a:t>beställa</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1100" b="1" dirty="0" err="1">
                <a:latin typeface="Roboto" panose="02000000000000000000" pitchFamily="2" charset="0"/>
                <a:ea typeface="Roboto" panose="02000000000000000000" pitchFamily="2" charset="0"/>
                <a:cs typeface="Roboto" panose="02000000000000000000" pitchFamily="2" charset="0"/>
              </a:rPr>
              <a:t>träningskläder</a:t>
            </a:r>
            <a:r>
              <a:rPr lang="en-US" sz="1100" b="1" dirty="0">
                <a:latin typeface="Roboto" panose="02000000000000000000" pitchFamily="2" charset="0"/>
                <a:ea typeface="Roboto" panose="02000000000000000000" pitchFamily="2" charset="0"/>
                <a:cs typeface="Roboto" panose="02000000000000000000" pitchFamily="2" charset="0"/>
              </a:rPr>
              <a:t> med Byttorps IF </a:t>
            </a:r>
            <a:r>
              <a:rPr lang="en-US" sz="1100" b="1" dirty="0" err="1">
                <a:latin typeface="Roboto" panose="02000000000000000000" pitchFamily="2" charset="0"/>
                <a:ea typeface="Roboto" panose="02000000000000000000" pitchFamily="2" charset="0"/>
                <a:cs typeface="Roboto" panose="02000000000000000000" pitchFamily="2" charset="0"/>
              </a:rPr>
              <a:t>logotyp</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2000" dirty="0"/>
              <a:t>	</a:t>
            </a:r>
          </a:p>
          <a:p>
            <a:pPr marL="0" indent="0">
              <a:buNone/>
            </a:pPr>
            <a:r>
              <a:rPr lang="en-US" sz="2000" dirty="0"/>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C8A6DD58-8B28-6AA3-1873-1EF2C5B9FF06}"/>
              </a:ext>
            </a:extLst>
          </p:cNvPr>
          <p:cNvPicPr>
            <a:picLocks noChangeAspect="1"/>
          </p:cNvPicPr>
          <p:nvPr/>
        </p:nvPicPr>
        <p:blipFill rotWithShape="1">
          <a:blip r:embed="rId4"/>
          <a:srcRect l="5778" t="41768" r="80791" b="37289"/>
          <a:stretch/>
        </p:blipFill>
        <p:spPr>
          <a:xfrm>
            <a:off x="1395239" y="2665085"/>
            <a:ext cx="3878183" cy="3401662"/>
          </a:xfrm>
          <a:prstGeom prst="rect">
            <a:avLst/>
          </a:prstGeom>
        </p:spPr>
      </p:pic>
      <p:pic>
        <p:nvPicPr>
          <p:cNvPr id="6" name="Picture 5">
            <a:extLst>
              <a:ext uri="{FF2B5EF4-FFF2-40B4-BE49-F238E27FC236}">
                <a16:creationId xmlns:a16="http://schemas.microsoft.com/office/drawing/2014/main" id="{F79B102F-C25A-9E8E-2B9D-32AAA6BD74BA}"/>
              </a:ext>
            </a:extLst>
          </p:cNvPr>
          <p:cNvPicPr>
            <a:picLocks noChangeAspect="1"/>
          </p:cNvPicPr>
          <p:nvPr/>
        </p:nvPicPr>
        <p:blipFill rotWithShape="1">
          <a:blip r:embed="rId5"/>
          <a:srcRect l="53417" t="32516" r="33419" b="45725"/>
          <a:stretch/>
        </p:blipFill>
        <p:spPr>
          <a:xfrm>
            <a:off x="6096000" y="2683709"/>
            <a:ext cx="3638550" cy="3383038"/>
          </a:xfrm>
          <a:prstGeom prst="rect">
            <a:avLst/>
          </a:prstGeom>
        </p:spPr>
      </p:pic>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dirty="0"/>
              <a:t>Spelform 7 mot 7</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488651" y="813671"/>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 + </a:t>
            </a: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Lagdmin</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Breddförening</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Riktlinjer</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Tränare + </a:t>
            </a:r>
            <a:r>
              <a:rPr lang="sv-SE" sz="6000" b="1" dirty="0" err="1">
                <a:effectLst/>
                <a:latin typeface="Bebas Neue Bold" panose="020B0606020202050201" pitchFamily="34" charset="77"/>
              </a:rPr>
              <a:t>Lagadmin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6762939" cy="3624751"/>
          </a:xfrm>
        </p:spPr>
        <p:txBody>
          <a:bodyPr>
            <a:normAutofit/>
          </a:bodyPr>
          <a:lstStyle/>
          <a:p>
            <a:r>
              <a:rPr lang="sv-SE" sz="1100" dirty="0">
                <a:latin typeface="Roboto" panose="02000000000000000000" pitchFamily="2" charset="0"/>
                <a:ea typeface="Roboto" panose="02000000000000000000" pitchFamily="2" charset="0"/>
                <a:cs typeface="Roboto" panose="02000000000000000000" pitchFamily="2" charset="0"/>
              </a:rPr>
              <a:t>Linus Brofjärd Persson	Ledare 		Utbildningsnivå </a:t>
            </a:r>
            <a:r>
              <a:rPr lang="sv-SE" sz="1100" dirty="0" err="1">
                <a:latin typeface="Roboto" panose="02000000000000000000" pitchFamily="2" charset="0"/>
                <a:ea typeface="Roboto" panose="02000000000000000000" pitchFamily="2" charset="0"/>
                <a:cs typeface="Roboto" panose="02000000000000000000" pitchFamily="2" charset="0"/>
              </a:rPr>
              <a:t>D-Nivå</a:t>
            </a:r>
            <a:endParaRPr lang="sv-SE" sz="1100" dirty="0">
              <a:latin typeface="Roboto" panose="02000000000000000000" pitchFamily="2" charset="0"/>
              <a:ea typeface="Roboto" panose="02000000000000000000" pitchFamily="2" charset="0"/>
              <a:cs typeface="Roboto" panose="02000000000000000000" pitchFamily="2" charset="0"/>
            </a:endParaRPr>
          </a:p>
          <a:p>
            <a:r>
              <a:rPr lang="sv-SE" sz="1100" dirty="0">
                <a:latin typeface="Roboto" panose="02000000000000000000" pitchFamily="2" charset="0"/>
                <a:ea typeface="Roboto" panose="02000000000000000000" pitchFamily="2" charset="0"/>
                <a:cs typeface="Roboto" panose="02000000000000000000" pitchFamily="2" charset="0"/>
              </a:rPr>
              <a:t>Stefan Svensson	Ledare 		</a:t>
            </a:r>
          </a:p>
          <a:p>
            <a:r>
              <a:rPr lang="sv-SE" sz="1100" dirty="0">
                <a:latin typeface="Roboto" panose="02000000000000000000" pitchFamily="2" charset="0"/>
                <a:ea typeface="Roboto" panose="02000000000000000000" pitchFamily="2" charset="0"/>
                <a:cs typeface="Roboto" panose="02000000000000000000" pitchFamily="2" charset="0"/>
              </a:rPr>
              <a:t>Viktor Lundberg	Ledare 		</a:t>
            </a:r>
          </a:p>
          <a:p>
            <a:r>
              <a:rPr lang="sv-SE" sz="1100" dirty="0">
                <a:latin typeface="Roboto" panose="02000000000000000000" pitchFamily="2" charset="0"/>
                <a:ea typeface="Roboto" panose="02000000000000000000" pitchFamily="2" charset="0"/>
                <a:cs typeface="Roboto" panose="02000000000000000000" pitchFamily="2" charset="0"/>
              </a:rPr>
              <a:t>Lars Abelsson		Ledare</a:t>
            </a:r>
          </a:p>
          <a:p>
            <a:r>
              <a:rPr lang="sv-SE" sz="1100" dirty="0">
                <a:latin typeface="Roboto" panose="02000000000000000000" pitchFamily="2" charset="0"/>
                <a:ea typeface="Roboto" panose="02000000000000000000" pitchFamily="2" charset="0"/>
                <a:cs typeface="Roboto" panose="02000000000000000000" pitchFamily="2" charset="0"/>
              </a:rPr>
              <a:t>Camilla Lundberg	Administratör</a:t>
            </a:r>
          </a:p>
          <a:p>
            <a:endParaRPr lang="sv-SE" sz="1100" dirty="0">
              <a:latin typeface="Roboto" panose="02000000000000000000" pitchFamily="2" charset="0"/>
              <a:ea typeface="Roboto" panose="02000000000000000000" pitchFamily="2" charset="0"/>
              <a:cs typeface="Roboto" panose="02000000000000000000" pitchFamily="2" charset="0"/>
            </a:endParaRPr>
          </a:p>
          <a:p>
            <a:r>
              <a:rPr lang="sv-SE" sz="1100"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sz="1100"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8322548" cy="4807130"/>
          </a:xfrm>
        </p:spPr>
        <p:txBody>
          <a:bodyPr>
            <a:normAutofit fontScale="62500" lnSpcReduction="20000"/>
          </a:bodyPr>
          <a:lstStyle/>
          <a:p>
            <a:r>
              <a:rPr lang="sv-SE" sz="1800" b="1" dirty="0">
                <a:latin typeface="Roboto" panose="02000000000000000000" pitchFamily="2" charset="0"/>
                <a:ea typeface="Roboto" panose="02000000000000000000" pitchFamily="2" charset="0"/>
                <a:cs typeface="Roboto" panose="02000000000000000000" pitchFamily="2" charset="0"/>
              </a:rPr>
              <a:t>Hur många tjejer/pojkar tillhör laget</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17</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 födda 2014</a:t>
            </a:r>
          </a:p>
          <a:p>
            <a:r>
              <a:rPr lang="sv-SE" sz="1800" b="1" dirty="0">
                <a:latin typeface="Roboto" panose="02000000000000000000" pitchFamily="2" charset="0"/>
                <a:ea typeface="Roboto" panose="02000000000000000000" pitchFamily="2" charset="0"/>
                <a:cs typeface="Roboto" panose="02000000000000000000" pitchFamily="2" charset="0"/>
              </a:rPr>
              <a:t>När bedrivs träningar?</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 Tisdagar och Torsdagar 17:30:-19:00</a:t>
            </a:r>
          </a:p>
          <a:p>
            <a:r>
              <a:rPr lang="sv-SE" sz="1800" b="1" dirty="0">
                <a:latin typeface="Roboto" panose="02000000000000000000" pitchFamily="2" charset="0"/>
                <a:ea typeface="Roboto" panose="02000000000000000000" pitchFamily="2" charset="0"/>
                <a:cs typeface="Roboto" panose="02000000000000000000" pitchFamily="2" charset="0"/>
              </a:rPr>
              <a:t>Var bedrivs träningarna?</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träningen?</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Benskydd samt namnad vattenflaska</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match/cup?</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(tröja, shorts och strumpor erhålls av Byttorps IF)</a:t>
            </a:r>
          </a:p>
          <a:p>
            <a:r>
              <a:rPr lang="sv-SE" sz="1800" b="1" dirty="0">
                <a:latin typeface="Roboto" panose="02000000000000000000" pitchFamily="2" charset="0"/>
                <a:ea typeface="Roboto" panose="02000000000000000000" pitchFamily="2" charset="0"/>
                <a:cs typeface="Roboto" panose="02000000000000000000" pitchFamily="2" charset="0"/>
              </a:rPr>
              <a:t>Hur många lag har anmälts till matchspel?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1st</a:t>
            </a:r>
          </a:p>
          <a:p>
            <a:r>
              <a:rPr lang="sv-SE" sz="1800" b="1" dirty="0">
                <a:latin typeface="Roboto" panose="02000000000000000000" pitchFamily="2" charset="0"/>
                <a:ea typeface="Roboto" panose="02000000000000000000" pitchFamily="2" charset="0"/>
                <a:cs typeface="Roboto" panose="02000000000000000000" pitchFamily="2" charset="0"/>
              </a:rPr>
              <a:t>Vilken division är laget anmält till?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Div</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8</a:t>
            </a:r>
          </a:p>
          <a:p>
            <a:r>
              <a:rPr lang="sv-SE" sz="1800" b="1" dirty="0">
                <a:latin typeface="Roboto" panose="02000000000000000000" pitchFamily="2" charset="0"/>
                <a:ea typeface="Roboto" panose="02000000000000000000" pitchFamily="2" charset="0"/>
                <a:cs typeface="Roboto" panose="02000000000000000000" pitchFamily="2" charset="0"/>
              </a:rPr>
              <a:t>Vilken spelform spelar vi?</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7 mot 7</a:t>
            </a:r>
          </a:p>
          <a:p>
            <a:r>
              <a:rPr lang="sv-SE" sz="1800" b="1" dirty="0">
                <a:latin typeface="Roboto" panose="02000000000000000000" pitchFamily="2" charset="0"/>
                <a:ea typeface="Roboto" panose="02000000000000000000" pitchFamily="2" charset="0"/>
                <a:cs typeface="Roboto" panose="02000000000000000000" pitchFamily="2" charset="0"/>
              </a:rPr>
              <a:t>Hur många kommer att kallas till respektive match?</a:t>
            </a:r>
          </a:p>
          <a:p>
            <a:r>
              <a:rPr lang="sv-SE" sz="1800" b="1" dirty="0">
                <a:latin typeface="Roboto" panose="02000000000000000000" pitchFamily="2" charset="0"/>
                <a:ea typeface="Roboto" panose="02000000000000000000" pitchFamily="2" charset="0"/>
                <a:cs typeface="Roboto" panose="02000000000000000000" pitchFamily="2" charset="0"/>
              </a:rPr>
              <a:t>	</a:t>
            </a: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12st maximalt antal enligt fotbollsförbundet</a:t>
            </a:r>
            <a:endPar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endParaRPr lang="sv-SE" sz="1800" b="1" dirty="0">
              <a:latin typeface="Roboto" panose="02000000000000000000" pitchFamily="2" charset="0"/>
              <a:ea typeface="Roboto" panose="02000000000000000000" pitchFamily="2" charset="0"/>
              <a:cs typeface="Roboto" panose="02000000000000000000" pitchFamily="2" charset="0"/>
            </a:endParaRPr>
          </a:p>
          <a:p>
            <a:endPar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185727" y="1328112"/>
            <a:ext cx="9602708" cy="5464628"/>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Vilka seriematcher skall vi spela?</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
        <p:nvSpPr>
          <p:cNvPr id="7" name="TextBox 6">
            <a:extLst>
              <a:ext uri="{FF2B5EF4-FFF2-40B4-BE49-F238E27FC236}">
                <a16:creationId xmlns:a16="http://schemas.microsoft.com/office/drawing/2014/main" id="{C1F27C47-5D31-8457-2D19-244F3DC6A5C2}"/>
              </a:ext>
            </a:extLst>
          </p:cNvPr>
          <p:cNvSpPr txBox="1"/>
          <p:nvPr/>
        </p:nvSpPr>
        <p:spPr>
          <a:xfrm>
            <a:off x="219847" y="1649705"/>
            <a:ext cx="5171468" cy="2354491"/>
          </a:xfrm>
          <a:prstGeom prst="rect">
            <a:avLst/>
          </a:prstGeom>
          <a:noFill/>
        </p:spPr>
        <p:txBody>
          <a:bodyPr wrap="square">
            <a:spAutoFit/>
          </a:bodyPr>
          <a:lstStyle/>
          <a:p>
            <a:r>
              <a:rPr lang="sv-SE" sz="1050" dirty="0"/>
              <a:t>Söndag 	5 maj 2024 	13:00 	Byttorps IF - Sjömarkens IF</a:t>
            </a:r>
          </a:p>
          <a:p>
            <a:r>
              <a:rPr lang="sv-SE" sz="1050" dirty="0"/>
              <a:t>Lördag 	11 maj 2024 	12:30 	Bergdalens IK Röd - Byttorps IF</a:t>
            </a:r>
          </a:p>
          <a:p>
            <a:r>
              <a:rPr lang="sv-SE" sz="1050" dirty="0"/>
              <a:t>Söndag 	19 maj 2024 	14:00 	Mariedals IK - Byttorps IF</a:t>
            </a:r>
          </a:p>
          <a:p>
            <a:r>
              <a:rPr lang="sv-SE" sz="1050" dirty="0"/>
              <a:t>Torsdag 	30 maj 2024 	18:00 	Byttorps IF - </a:t>
            </a:r>
            <a:r>
              <a:rPr lang="sv-SE" sz="1050" dirty="0" err="1"/>
              <a:t>Bredareds</a:t>
            </a:r>
            <a:r>
              <a:rPr lang="sv-SE" sz="1050" dirty="0"/>
              <a:t> IF</a:t>
            </a:r>
          </a:p>
          <a:p>
            <a:r>
              <a:rPr lang="sv-SE" sz="1050" dirty="0"/>
              <a:t>Lördag 	1 jun 2024 	14:00 	Alingsås KIK Svart - Byttorps IF</a:t>
            </a:r>
          </a:p>
          <a:p>
            <a:r>
              <a:rPr lang="sv-SE" sz="1050" dirty="0"/>
              <a:t>Torsdag 	6 jun 2024 	18:00 	Byttorps IF - Brämhults IK</a:t>
            </a:r>
          </a:p>
          <a:p>
            <a:r>
              <a:rPr lang="sv-SE" sz="1050" dirty="0"/>
              <a:t>Söndag 	9 jun 2024 	13:00 	Byttorps IF - Bollebygd/Hestrafors Vit</a:t>
            </a:r>
          </a:p>
          <a:p>
            <a:r>
              <a:rPr lang="sv-SE" sz="1050" dirty="0"/>
              <a:t>Söndag 	23 jun 2024 	16:00 	Fristads GoIF - Byttorps IF</a:t>
            </a:r>
          </a:p>
          <a:p>
            <a:r>
              <a:rPr lang="sv-SE" sz="1050" dirty="0"/>
              <a:t>Söndag 	11 aug 2024 	18:00 	Brämhults IK - Byttorps IF</a:t>
            </a:r>
          </a:p>
          <a:p>
            <a:r>
              <a:rPr lang="sv-SE" sz="1050" dirty="0"/>
              <a:t>Lördag 	17 aug 2024 	10:00 	Sjömarkens IF - Byttorps IF</a:t>
            </a:r>
          </a:p>
          <a:p>
            <a:r>
              <a:rPr lang="sv-SE" sz="1050" dirty="0"/>
              <a:t>Söndag 	25 aug 2024 	15:00 	Byttorps IF - Bergdalens IK Röd</a:t>
            </a:r>
          </a:p>
          <a:p>
            <a:r>
              <a:rPr lang="sv-SE" sz="1050" dirty="0"/>
              <a:t>Söndag 	1 sep 2024 	13:00 	Byttorps IF - Mariedals IK</a:t>
            </a:r>
          </a:p>
          <a:p>
            <a:r>
              <a:rPr lang="sv-SE" sz="1050" dirty="0"/>
              <a:t>Söndag 	8 sep 2024 	16:00 	</a:t>
            </a:r>
            <a:r>
              <a:rPr lang="sv-SE" sz="1050" dirty="0" err="1"/>
              <a:t>Bredareds</a:t>
            </a:r>
            <a:r>
              <a:rPr lang="sv-SE" sz="1050" dirty="0"/>
              <a:t> IF - Byttorps IF</a:t>
            </a:r>
          </a:p>
          <a:p>
            <a:r>
              <a:rPr lang="sv-SE" sz="1050" dirty="0"/>
              <a:t>Söndag 	15 sep 2024 	15:00 	Byttorps IF - Alingsås KIK Svart</a:t>
            </a:r>
          </a:p>
        </p:txBody>
      </p:sp>
      <p:pic>
        <p:nvPicPr>
          <p:cNvPr id="5" name="Picture 4">
            <a:extLst>
              <a:ext uri="{FF2B5EF4-FFF2-40B4-BE49-F238E27FC236}">
                <a16:creationId xmlns:a16="http://schemas.microsoft.com/office/drawing/2014/main" id="{2C6D6AC3-3069-AFB9-711D-EEC4CBCABA38}"/>
              </a:ext>
            </a:extLst>
          </p:cNvPr>
          <p:cNvPicPr>
            <a:picLocks noChangeAspect="1"/>
          </p:cNvPicPr>
          <p:nvPr/>
        </p:nvPicPr>
        <p:blipFill>
          <a:blip r:embed="rId3"/>
          <a:stretch>
            <a:fillRect/>
          </a:stretch>
        </p:blipFill>
        <p:spPr>
          <a:xfrm>
            <a:off x="5421742" y="1649704"/>
            <a:ext cx="5977777" cy="4666475"/>
          </a:xfrm>
          <a:prstGeom prst="rect">
            <a:avLst/>
          </a:prstGeom>
        </p:spPr>
      </p:pic>
    </p:spTree>
    <p:extLst>
      <p:ext uri="{BB962C8B-B14F-4D97-AF65-F5344CB8AC3E}">
        <p14:creationId xmlns:p14="http://schemas.microsoft.com/office/powerpoint/2010/main" val="25443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9" y="1340821"/>
            <a:ext cx="10612358" cy="671839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Var hittar jag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sz="1100" b="1" dirty="0">
                <a:latin typeface="Roboto" panose="02000000000000000000" pitchFamily="2" charset="0"/>
                <a:ea typeface="Roboto" panose="02000000000000000000" pitchFamily="2" charset="0"/>
                <a:cs typeface="Roboto" panose="02000000000000000000" pitchFamily="2" charset="0"/>
              </a:rPr>
              <a:t>Vad är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Tråden är ett dokument som beskriver förenings värdegrund</a:t>
            </a:r>
          </a:p>
          <a:p>
            <a:r>
              <a:rPr lang="sv-SE" sz="1100" b="1" dirty="0">
                <a:latin typeface="Roboto" panose="02000000000000000000" pitchFamily="2" charset="0"/>
                <a:ea typeface="Roboto" panose="02000000000000000000" pitchFamily="2" charset="0"/>
                <a:cs typeface="Roboto" panose="02000000000000000000" pitchFamily="2" charset="0"/>
              </a:rPr>
              <a:t>Värdegrund</a:t>
            </a:r>
          </a:p>
          <a:p>
            <a:pPr lvl="0">
              <a:lnSpc>
                <a:spcPct val="115000"/>
              </a:lnSpc>
              <a:spcAft>
                <a:spcPts val="1000"/>
              </a:spcAft>
            </a:pPr>
            <a:r>
              <a:rPr lang="en-US"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lvl="0">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ursprung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alla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gäller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14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yngre).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kränkningar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mobbing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uppmuntras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andra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fritidssysselsättningar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genomsyrar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Utdrag ur Byttorps IF Gröna Tråden</a:t>
            </a:r>
          </a:p>
          <a:p>
            <a:pPr marL="0" indent="0">
              <a:buNone/>
            </a:pPr>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arbetar för att motverka våld och machokultur inom idrotten. Våld är inte bara slag och sparkar utan även elaka kommentarer, taskiga skämt, 	blickar, nedvärderande bilder, hot och även rasistiska, sexistiska eller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funkofobiska</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skämt.</a:t>
            </a:r>
          </a:p>
          <a:p>
            <a:endParaRPr lang="sv-SE" sz="1300" b="1" dirty="0">
              <a:latin typeface="Roboto" panose="02000000000000000000" pitchFamily="2" charset="0"/>
              <a:ea typeface="Roboto" panose="02000000000000000000" pitchFamily="2" charset="0"/>
              <a:cs typeface="Roboto" panose="02000000000000000000" pitchFamily="2" charset="0"/>
            </a:endParaRPr>
          </a:p>
          <a:p>
            <a:r>
              <a:rPr lang="sv-SE" sz="1100"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breddförening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1" y="1528081"/>
            <a:ext cx="8801520" cy="443865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r>
              <a:rPr lang="sv-SE" sz="11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Öppen träningsverksamhet/motionsidrottande för personer 1-100år</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Byttorps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Byttorps </a:t>
            </a:r>
            <a:r>
              <a:rPr lang="sv-SE" dirty="0" err="1"/>
              <a:t>if</a:t>
            </a:r>
            <a:r>
              <a:rPr lang="sv-SE" dirty="0"/>
              <a:t> riktlinjer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187234" y="1156810"/>
            <a:ext cx="11308080" cy="5583623"/>
          </a:xfrm>
        </p:spPr>
        <p:txBody>
          <a:bodyPr>
            <a:normAutofit fontScale="92500" lnSpcReduction="20000"/>
          </a:bodyPr>
          <a:lstStyle/>
          <a:p>
            <a:r>
              <a:rPr lang="en-US" sz="1100" dirty="0" err="1">
                <a:latin typeface="Roboto" panose="02000000000000000000" pitchFamily="2" charset="0"/>
                <a:ea typeface="Roboto" panose="02000000000000000000" pitchFamily="2" charset="0"/>
                <a:cs typeface="Roboto" panose="02000000000000000000" pitchFamily="2" charset="0"/>
              </a:rPr>
              <a:t>Fotbollsglädje</a:t>
            </a:r>
            <a:r>
              <a:rPr lang="en-US" sz="1100" dirty="0">
                <a:latin typeface="Roboto" panose="02000000000000000000" pitchFamily="2" charset="0"/>
                <a:ea typeface="Roboto" panose="02000000000000000000" pitchFamily="2" charset="0"/>
                <a:cs typeface="Roboto" panose="02000000000000000000" pitchFamily="2" charset="0"/>
              </a:rPr>
              <a:t> (6-9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r>
              <a:rPr lang="en-US" sz="1500" b="1" dirty="0" err="1">
                <a:latin typeface="Roboto" panose="02000000000000000000" pitchFamily="2" charset="0"/>
                <a:ea typeface="Roboto" panose="02000000000000000000" pitchFamily="2" charset="0"/>
                <a:cs typeface="Roboto" panose="02000000000000000000" pitchFamily="2" charset="0"/>
              </a:rPr>
              <a:t>Lära</a:t>
            </a:r>
            <a:r>
              <a:rPr lang="en-US" sz="1500" b="1" dirty="0">
                <a:latin typeface="Roboto" panose="02000000000000000000" pitchFamily="2" charset="0"/>
                <a:ea typeface="Roboto" panose="02000000000000000000" pitchFamily="2" charset="0"/>
                <a:cs typeface="Roboto" panose="02000000000000000000" pitchFamily="2" charset="0"/>
              </a:rPr>
              <a:t> sig </a:t>
            </a:r>
            <a:r>
              <a:rPr lang="en-US" sz="1500" b="1" dirty="0" err="1">
                <a:latin typeface="Roboto" panose="02000000000000000000" pitchFamily="2" charset="0"/>
                <a:ea typeface="Roboto" panose="02000000000000000000" pitchFamily="2" charset="0"/>
                <a:cs typeface="Roboto" panose="02000000000000000000" pitchFamily="2" charset="0"/>
              </a:rPr>
              <a:t>träna</a:t>
            </a:r>
            <a:r>
              <a:rPr lang="en-US" sz="1500" b="1" dirty="0">
                <a:latin typeface="Roboto" panose="02000000000000000000" pitchFamily="2" charset="0"/>
                <a:ea typeface="Roboto" panose="02000000000000000000" pitchFamily="2" charset="0"/>
                <a:cs typeface="Roboto" panose="02000000000000000000" pitchFamily="2" charset="0"/>
              </a:rPr>
              <a:t> (9-12 </a:t>
            </a:r>
            <a:r>
              <a:rPr lang="en-US" sz="1500" b="1" dirty="0" err="1">
                <a:latin typeface="Roboto" panose="02000000000000000000" pitchFamily="2" charset="0"/>
                <a:ea typeface="Roboto" panose="02000000000000000000" pitchFamily="2" charset="0"/>
                <a:cs typeface="Roboto" panose="02000000000000000000" pitchFamily="2" charset="0"/>
              </a:rPr>
              <a:t>år</a:t>
            </a:r>
            <a:r>
              <a:rPr lang="en-US" sz="1500" b="1" dirty="0">
                <a:latin typeface="Roboto" panose="02000000000000000000" pitchFamily="2" charset="0"/>
                <a:ea typeface="Roboto" panose="02000000000000000000" pitchFamily="2" charset="0"/>
                <a:cs typeface="Roboto" panose="02000000000000000000" pitchFamily="2" charset="0"/>
              </a:rPr>
              <a:t>) </a:t>
            </a:r>
          </a:p>
          <a:p>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för </a:t>
            </a:r>
            <a:r>
              <a:rPr lang="en-US" sz="1100" dirty="0" err="1">
                <a:latin typeface="Roboto" panose="02000000000000000000" pitchFamily="2" charset="0"/>
                <a:ea typeface="Roboto" panose="02000000000000000000" pitchFamily="2" charset="0"/>
                <a:cs typeface="Roboto" panose="02000000000000000000" pitchFamily="2" charset="0"/>
              </a:rPr>
              <a:t>att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(13-16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för </a:t>
            </a:r>
            <a:r>
              <a:rPr lang="en-US" sz="1100" dirty="0" err="1">
                <a:latin typeface="Roboto" panose="02000000000000000000" pitchFamily="2" charset="0"/>
                <a:ea typeface="Roboto" panose="02000000000000000000" pitchFamily="2" charset="0"/>
                <a:cs typeface="Roboto" panose="02000000000000000000" pitchFamily="2" charset="0"/>
              </a:rPr>
              <a:t>att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tävla</a:t>
            </a:r>
            <a:r>
              <a:rPr lang="en-US" sz="1100" dirty="0">
                <a:latin typeface="Roboto" panose="02000000000000000000" pitchFamily="2" charset="0"/>
                <a:ea typeface="Roboto" panose="02000000000000000000" pitchFamily="2" charset="0"/>
                <a:cs typeface="Roboto" panose="02000000000000000000" pitchFamily="2" charset="0"/>
              </a:rPr>
              <a:t> (17-19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pPr>
              <a:lnSpc>
                <a:spcPct val="115000"/>
              </a:lnSpc>
              <a:spcAft>
                <a:spcPts val="1000"/>
              </a:spcAft>
            </a:pPr>
            <a:r>
              <a:rPr lang="en-US" sz="26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en-US" sz="1300" kern="100" dirty="0">
                <a:latin typeface="Calibri" panose="020F0502020204030204" pitchFamily="34" charset="0"/>
                <a:ea typeface="DengXian" panose="02010600030101010101" pitchFamily="2" charset="-122"/>
                <a:cs typeface="Times New Roman" panose="02020603050405020304" pitchFamily="18" charset="0"/>
              </a:rPr>
              <a:t>All verksamhet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sker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enlighet med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barnkonventionens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riktlinjer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Uppmuntra</a:t>
            </a:r>
            <a:r>
              <a:rPr lang="en-US" sz="1300" kern="100" dirty="0">
                <a:latin typeface="Calibri" panose="020F0502020204030204" pitchFamily="34" charset="0"/>
                <a:ea typeface="DengXian" panose="02010600030101010101" pitchFamily="2" charset="-122"/>
                <a:cs typeface="Times New Roman" panose="02020603050405020304" pitchFamily="18" charset="0"/>
              </a:rPr>
              <a:t> till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andra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idrotter</a:t>
            </a:r>
            <a:r>
              <a:rPr lang="en-US" sz="1300" kern="100" dirty="0">
                <a:latin typeface="Calibri" panose="020F0502020204030204" pitchFamily="34" charset="0"/>
                <a:ea typeface="DengXian" panose="02010600030101010101" pitchFamily="2" charset="-122"/>
                <a:cs typeface="Times New Roman" panose="02020603050405020304" pitchFamily="18" charset="0"/>
              </a:rPr>
              <a:t>, ok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fotboll</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hela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året</a:t>
            </a:r>
            <a:endParaRPr lang="en-US" sz="1300" kern="100" dirty="0">
              <a:latin typeface="Calibri" panose="020F0502020204030204" pitchFamily="34" charset="0"/>
              <a:ea typeface="DengXian" panose="02010600030101010101" pitchFamily="2" charset="-122"/>
              <a:cs typeface="Times New Roman" panose="02020603050405020304" pitchFamily="18" charset="0"/>
            </a:endParaRP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Detta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föräldraledd</a:t>
            </a:r>
            <a:r>
              <a:rPr lang="en-US" sz="1300" kern="100" dirty="0">
                <a:latin typeface="Calibri" panose="020F0502020204030204" pitchFamily="34" charset="0"/>
                <a:ea typeface="DengXian" panose="02010600030101010101" pitchFamily="2" charset="-122"/>
                <a:cs typeface="Times New Roman" panose="02020603050405020304" pitchFamily="18" charset="0"/>
              </a:rPr>
              <a:t> verksamhet. En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förutsättning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för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bedriva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lagverksamhet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det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finns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erforderligt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antal</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föräldraledare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Alla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ledare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tränar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eller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coachar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på</a:t>
            </a:r>
            <a:r>
              <a:rPr lang="en-US" sz="1300" kern="100" dirty="0">
                <a:latin typeface="Calibri" panose="020F0502020204030204" pitchFamily="34" charset="0"/>
                <a:ea typeface="DengXian" panose="02010600030101010101" pitchFamily="2" charset="-122"/>
                <a:cs typeface="Times New Roman" panose="02020603050405020304" pitchFamily="18" charset="0"/>
              </a:rPr>
              <a:t> matcher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genomför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klubbens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internutbildning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med T2E*.</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I enlighet med Svenska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Fotbollsförbundets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Spela</a:t>
            </a:r>
            <a:r>
              <a:rPr lang="en-US" sz="1300" kern="100" dirty="0">
                <a:latin typeface="Calibri" panose="020F0502020204030204" pitchFamily="34" charset="0"/>
                <a:ea typeface="DengXian" panose="02010600030101010101" pitchFamily="2" charset="-122"/>
                <a:cs typeface="Times New Roman" panose="02020603050405020304" pitchFamily="18" charset="0"/>
              </a:rPr>
              <a:t>, lek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handlar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verksamheten</a:t>
            </a:r>
            <a:r>
              <a:rPr lang="en-US" sz="1300" kern="100" dirty="0">
                <a:latin typeface="Calibri" panose="020F0502020204030204" pitchFamily="34" charset="0"/>
                <a:ea typeface="DengXian" panose="02010600030101010101" pitchFamily="2" charset="-122"/>
                <a:cs typeface="Times New Roman" panose="02020603050405020304" pitchFamily="18" charset="0"/>
              </a:rPr>
              <a:t> om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skapa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nyfikenhet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intresse</a:t>
            </a:r>
            <a:r>
              <a:rPr lang="en-US" sz="1300" kern="100" dirty="0">
                <a:latin typeface="Calibri" panose="020F0502020204030204" pitchFamily="34" charset="0"/>
                <a:ea typeface="DengXian" panose="02010600030101010101" pitchFamily="2" charset="-122"/>
                <a:cs typeface="Times New Roman" panose="02020603050405020304" pitchFamily="18" charset="0"/>
              </a:rPr>
              <a:t> för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fotbollen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genom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lekfulla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träningar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där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bollen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fokus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endParaRPr lang="sv-SE" sz="1300" kern="100" dirty="0">
              <a:latin typeface="Calibri" panose="020F0502020204030204" pitchFamily="34" charset="0"/>
              <a:ea typeface="DengXian" panose="02010600030101010101" pitchFamily="2" charset="-122"/>
              <a:cs typeface="Times New Roman" panose="02020603050405020304" pitchFamily="18" charset="0"/>
            </a:endParaRP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Så</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många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möjligt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så</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länge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möjligt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så</a:t>
            </a:r>
            <a:r>
              <a:rPr lang="en-US" sz="1300" kern="100" dirty="0">
                <a:latin typeface="Calibri" panose="020F0502020204030204" pitchFamily="34" charset="0"/>
                <a:ea typeface="DengXian" panose="02010600030101010101" pitchFamily="2" charset="-122"/>
                <a:cs typeface="Times New Roman" panose="02020603050405020304" pitchFamily="18" charset="0"/>
              </a:rPr>
              <a:t> bra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möjligt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alltid</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vårt</a:t>
            </a:r>
            <a:r>
              <a:rPr lang="en-US" sz="1300" kern="100" dirty="0">
                <a:latin typeface="Calibri" panose="020F0502020204030204" pitchFamily="34" charset="0"/>
                <a:ea typeface="DengXian" panose="02010600030101010101" pitchFamily="2" charset="-122"/>
                <a:cs typeface="Times New Roman" panose="02020603050405020304" pitchFamily="18" charset="0"/>
              </a:rPr>
              <a:t> motto!</a:t>
            </a:r>
          </a:p>
          <a:p>
            <a:pPr>
              <a:lnSpc>
                <a:spcPct val="115000"/>
              </a:lnSpc>
              <a:spcAft>
                <a:spcPts val="1000"/>
              </a:spcAft>
            </a:pPr>
            <a:r>
              <a:rPr lang="sv-SE" sz="1300" kern="100" dirty="0">
                <a:latin typeface="Calibri" panose="020F0502020204030204" pitchFamily="34" charset="0"/>
                <a:ea typeface="DengXian" panose="02010600030101010101" pitchFamily="2" charset="-122"/>
                <a:cs typeface="Times New Roman" panose="02020603050405020304" pitchFamily="18" charset="0"/>
              </a:rPr>
              <a:t>	Det ska finnas minst två ledare/vuxna per lag/grupp vid varje träning/match, alternativt en ledare per grupp om den innehåller max 10 barn. 	Rekommendationen för antal träningar är 2-3 ggr/veckan och 60-75 minuter vid varje tillfälle. Säsong året runt.</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Alla ska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lika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mycket</a:t>
            </a:r>
            <a:r>
              <a:rPr lang="en-US" sz="1300" kern="100" dirty="0">
                <a:latin typeface="Calibri" panose="020F0502020204030204" pitchFamily="34" charset="0"/>
                <a:ea typeface="DengXian" panose="02010600030101010101" pitchFamily="2" charset="-122"/>
                <a:cs typeface="Times New Roman" panose="02020603050405020304" pitchFamily="18" charset="0"/>
              </a:rPr>
              <a:t>. Alla ska under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året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starta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avsluta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ungefär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lika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många</a:t>
            </a:r>
            <a:r>
              <a:rPr lang="en-US" sz="1300" kern="100" dirty="0">
                <a:latin typeface="Calibri" panose="020F0502020204030204" pitchFamily="34" charset="0"/>
                <a:ea typeface="DengXian" panose="02010600030101010101" pitchFamily="2" charset="-122"/>
                <a:cs typeface="Times New Roman" panose="02020603050405020304" pitchFamily="18" charset="0"/>
              </a:rPr>
              <a:t> matcher.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Toppning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ska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inte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ske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Toppning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form av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selektering</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innebär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de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bästa</a:t>
            </a:r>
            <a:r>
              <a:rPr lang="en-US" sz="1300" kern="100" dirty="0">
                <a:latin typeface="Calibri" panose="020F0502020204030204" pitchFamily="34" charset="0"/>
                <a:ea typeface="DengXian" panose="02010600030101010101" pitchFamily="2" charset="-122"/>
                <a:cs typeface="Times New Roman" panose="02020603050405020304" pitchFamily="18" charset="0"/>
              </a:rPr>
              <a:t> vid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givet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tillfälle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får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eller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flera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följande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fördelar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tävlingssammanhang</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given plats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speltid</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eller</a:t>
            </a:r>
            <a:r>
              <a:rPr lang="en-US" sz="1300" kern="100" dirty="0">
                <a:latin typeface="Calibri" panose="020F0502020204030204" pitchFamily="34" charset="0"/>
                <a:ea typeface="DengXian" panose="02010600030101010101" pitchFamily="2" charset="-122"/>
                <a:cs typeface="Times New Roman" panose="02020603050405020304" pitchFamily="18" charset="0"/>
              </a:rPr>
              <a:t> av de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aktiva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betraktat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attraktivare</a:t>
            </a:r>
            <a:r>
              <a:rPr lang="en-US" sz="1300" kern="100" dirty="0">
                <a:latin typeface="Calibri" panose="020F0502020204030204" pitchFamily="34" charset="0"/>
                <a:ea typeface="DengXian" panose="02010600030101010101" pitchFamily="2" charset="-122"/>
                <a:cs typeface="Times New Roman" panose="02020603050405020304" pitchFamily="18" charset="0"/>
              </a:rPr>
              <a:t> position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gruppen</a:t>
            </a:r>
            <a:r>
              <a:rPr lang="en-US" sz="1300" kern="100" dirty="0">
                <a:latin typeface="Calibri" panose="020F0502020204030204" pitchFamily="34" charset="0"/>
                <a:ea typeface="DengXian" panose="02010600030101010101" pitchFamily="2" charset="-122"/>
                <a:cs typeface="Times New Roman" panose="02020603050405020304" pitchFamily="18" charset="0"/>
              </a:rPr>
              <a:t>.</a:t>
            </a:r>
            <a:endParaRPr lang="sv-SE" sz="1300" kern="100" dirty="0">
              <a:latin typeface="Calibri" panose="020F0502020204030204" pitchFamily="34" charset="0"/>
              <a:ea typeface="DengXian" panose="02010600030101010101" pitchFamily="2" charset="-122"/>
              <a:cs typeface="Times New Roman" panose="02020603050405020304" pitchFamily="18" charset="0"/>
            </a:endParaRPr>
          </a:p>
          <a:p>
            <a:endParaRPr lang="sv-SE" sz="1800" dirty="0">
              <a:effectLst/>
              <a:latin typeface="Times New Roman" panose="02020603050405020304" pitchFamily="18" charset="0"/>
              <a:ea typeface="SimSun" panose="02010600030101010101" pitchFamily="2" charset="-122"/>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12404</TotalTime>
  <Words>1635</Words>
  <Application>Microsoft Office PowerPoint</Application>
  <PresentationFormat>Widescreen</PresentationFormat>
  <Paragraphs>200</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Courier New</vt:lpstr>
      <vt:lpstr>Bebas Neue Bold</vt:lpstr>
      <vt:lpstr>Arial</vt:lpstr>
      <vt:lpstr>Roboto</vt:lpstr>
      <vt:lpstr>ROBOTO LIGHT</vt:lpstr>
      <vt:lpstr>Aptos</vt:lpstr>
      <vt:lpstr>Times New Roman</vt:lpstr>
      <vt:lpstr>Calibri</vt:lpstr>
      <vt:lpstr>Office-tema</vt:lpstr>
      <vt:lpstr>1_Office-tema</vt:lpstr>
      <vt:lpstr>FÖRÄLDRAMÖTE</vt:lpstr>
      <vt:lpstr>PowerPoint Presentation</vt:lpstr>
      <vt:lpstr>PowerPoint Presentation</vt:lpstr>
      <vt:lpstr>Tränare + Lagadmin </vt:lpstr>
      <vt:lpstr>laginfo </vt:lpstr>
      <vt:lpstr>laginfo </vt:lpstr>
      <vt:lpstr>Gröna Tråden </vt:lpstr>
      <vt:lpstr>breddförening </vt:lpstr>
      <vt:lpstr>Byttorps if riktlinjer </vt:lpstr>
      <vt:lpstr>spelarutbildningsplan </vt:lpstr>
      <vt:lpstr>spelarutbildningsplan </vt:lpstr>
      <vt:lpstr>spelarutbildningsplan </vt:lpstr>
      <vt:lpstr>spelarutbildningsplan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18</cp:revision>
  <dcterms:created xsi:type="dcterms:W3CDTF">2024-01-28T16:58:03Z</dcterms:created>
  <dcterms:modified xsi:type="dcterms:W3CDTF">2024-05-15T09:12:53Z</dcterms:modified>
</cp:coreProperties>
</file>