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37" name="Shape 37"/>
        <p:cNvGrpSpPr/>
        <p:nvPr/>
      </p:nvGrpSpPr>
      <p:grpSpPr>
        <a:xfrm>
          <a:off x="0" y="0"/>
          <a:ext cx="0" cy="0"/>
          <a:chOff x="0" y="0"/>
          <a:chExt cx="0" cy="0"/>
        </a:xfrm>
      </p:grpSpPr>
      <p:sp>
        <p:nvSpPr>
          <p:cNvPr id="38" name="Google Shape;38;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46" name="Shape 46"/>
        <p:cNvGrpSpPr/>
        <p:nvPr/>
      </p:nvGrpSpPr>
      <p:grpSpPr>
        <a:xfrm>
          <a:off x="0" y="0"/>
          <a:ext cx="0" cy="0"/>
          <a:chOff x="0" y="0"/>
          <a:chExt cx="0" cy="0"/>
        </a:xfrm>
      </p:grpSpPr>
      <p:sp>
        <p:nvSpPr>
          <p:cNvPr id="47" name="Google Shape;4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51" name="Shape 51"/>
        <p:cNvGrpSpPr/>
        <p:nvPr/>
      </p:nvGrpSpPr>
      <p:grpSpPr>
        <a:xfrm>
          <a:off x="0" y="0"/>
          <a:ext cx="0" cy="0"/>
          <a:chOff x="0" y="0"/>
          <a:chExt cx="0" cy="0"/>
        </a:xfrm>
      </p:grpSpPr>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5183188" y="987425"/>
            <a:ext cx="6172200" cy="4873625"/>
          </a:xfrm>
          <a:prstGeom prst="rect">
            <a:avLst/>
          </a:prstGeom>
          <a:noFill/>
          <a:ln>
            <a:noFill/>
          </a:ln>
        </p:spPr>
      </p:sp>
      <p:sp>
        <p:nvSpPr>
          <p:cNvPr id="65" name="Google Shape;6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
        <p:nvSpPr>
          <p:cNvPr id="11" name="Google Shape;11;p1"/>
          <p:cNvSpPr txBox="1"/>
          <p:nvPr/>
        </p:nvSpPr>
        <p:spPr>
          <a:xfrm>
            <a:off x="0" y="6766560"/>
            <a:ext cx="965200" cy="9144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sv-SE" sz="600" u="none" cap="none" strike="noStrike">
                <a:solidFill>
                  <a:srgbClr val="737373"/>
                </a:solidFill>
                <a:latin typeface="Arial"/>
                <a:ea typeface="Arial"/>
                <a:cs typeface="Arial"/>
                <a:sym typeface="Arial"/>
              </a:rPr>
              <a:t>Confidentiality: C2 - Internal</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En bild som visar fall, höst, gul, Lövfällande&#10;&#10;Automatiskt genererad beskrivning" id="86" name="Google Shape;86;p13"/>
          <p:cNvPicPr preferRelativeResize="0"/>
          <p:nvPr/>
        </p:nvPicPr>
        <p:blipFill rotWithShape="1">
          <a:blip r:embed="rId3">
            <a:alphaModFix/>
          </a:blip>
          <a:srcRect b="1724" l="0" r="23297" t="7367"/>
          <a:stretch/>
        </p:blipFill>
        <p:spPr>
          <a:xfrm>
            <a:off x="3435735" y="45655"/>
            <a:ext cx="9476070" cy="7496880"/>
          </a:xfrm>
          <a:prstGeom prst="rect">
            <a:avLst/>
          </a:prstGeom>
          <a:noFill/>
          <a:ln>
            <a:noFill/>
          </a:ln>
        </p:spPr>
      </p:pic>
      <p:sp>
        <p:nvSpPr>
          <p:cNvPr id="87" name="Google Shape;87;p13"/>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3"/>
          <p:cNvSpPr txBox="1"/>
          <p:nvPr>
            <p:ph type="ctrTitle"/>
          </p:nvPr>
        </p:nvSpPr>
        <p:spPr>
          <a:xfrm>
            <a:off x="424815" y="2226564"/>
            <a:ext cx="3438144" cy="11247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lang="sv-SE" sz="2800"/>
              <a:t>Föräldramöte, Brooklyn J18, 231005</a:t>
            </a:r>
            <a:endParaRPr/>
          </a:p>
        </p:txBody>
      </p:sp>
      <p:sp>
        <p:nvSpPr>
          <p:cNvPr id="89" name="Google Shape;89;p13"/>
          <p:cNvSpPr/>
          <p:nvPr/>
        </p:nvSpPr>
        <p:spPr>
          <a:xfrm rot="5400000">
            <a:off x="662559" y="605790"/>
            <a:ext cx="73152" cy="548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0" name="Google Shape;90;p13"/>
          <p:cNvSpPr/>
          <p:nvPr/>
        </p:nvSpPr>
        <p:spPr>
          <a:xfrm>
            <a:off x="428244" y="2443480"/>
            <a:ext cx="3300984" cy="9144"/>
          </a:xfrm>
          <a:prstGeom prst="rect">
            <a:avLst/>
          </a:prstGeom>
          <a:solidFill>
            <a:srgbClr val="D5D5D5"/>
          </a:solidFill>
          <a:ln cap="flat" cmpd="sng" w="9525">
            <a:solidFill>
              <a:srgbClr val="D5D5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1" name="Google Shape;91;p13"/>
          <p:cNvSpPr txBox="1"/>
          <p:nvPr>
            <p:ph idx="1" type="subTitle"/>
          </p:nvPr>
        </p:nvSpPr>
        <p:spPr>
          <a:xfrm>
            <a:off x="223073" y="3360801"/>
            <a:ext cx="4810506" cy="3207258"/>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Clr>
                <a:schemeClr val="dk1"/>
              </a:buClr>
              <a:buSzPts val="2400"/>
              <a:buFont typeface="Arial"/>
              <a:buChar char="•"/>
            </a:pPr>
            <a:r>
              <a:rPr lang="sv-SE"/>
              <a:t>Läget med ekonomin</a:t>
            </a:r>
            <a:endParaRPr/>
          </a:p>
          <a:p>
            <a:pPr indent="-228600" lvl="0" marL="342900" rtl="0" algn="l">
              <a:lnSpc>
                <a:spcPct val="90000"/>
              </a:lnSpc>
              <a:spcBef>
                <a:spcPts val="1000"/>
              </a:spcBef>
              <a:spcAft>
                <a:spcPts val="0"/>
              </a:spcAft>
              <a:buClr>
                <a:schemeClr val="dk1"/>
              </a:buClr>
              <a:buSzPts val="2400"/>
              <a:buFont typeface="Arial"/>
              <a:buChar char="•"/>
            </a:pPr>
            <a:r>
              <a:rPr lang="sv-SE"/>
              <a:t>Information försäljning</a:t>
            </a:r>
            <a:endParaRPr/>
          </a:p>
          <a:p>
            <a:pPr indent="-228600" lvl="0" marL="342900" rtl="0" algn="l">
              <a:lnSpc>
                <a:spcPct val="90000"/>
              </a:lnSpc>
              <a:spcBef>
                <a:spcPts val="1000"/>
              </a:spcBef>
              <a:spcAft>
                <a:spcPts val="0"/>
              </a:spcAft>
              <a:buClr>
                <a:schemeClr val="dk1"/>
              </a:buClr>
              <a:buSzPts val="2400"/>
              <a:buFont typeface="Arial"/>
              <a:buChar char="•"/>
            </a:pPr>
            <a:r>
              <a:rPr lang="sv-SE"/>
              <a:t>Sponsorer</a:t>
            </a:r>
            <a:endParaRPr/>
          </a:p>
          <a:p>
            <a:pPr indent="-228600" lvl="0" marL="342900" rtl="0" algn="l">
              <a:lnSpc>
                <a:spcPct val="90000"/>
              </a:lnSpc>
              <a:spcBef>
                <a:spcPts val="1000"/>
              </a:spcBef>
              <a:spcAft>
                <a:spcPts val="0"/>
              </a:spcAft>
              <a:buClr>
                <a:schemeClr val="dk1"/>
              </a:buClr>
              <a:buSzPts val="2400"/>
              <a:buFont typeface="Arial"/>
              <a:buChar char="•"/>
            </a:pPr>
            <a:r>
              <a:rPr lang="sv-SE"/>
              <a:t>Fiket och seket</a:t>
            </a:r>
            <a:endParaRPr/>
          </a:p>
          <a:p>
            <a:pPr indent="-228600" lvl="0" marL="342900" rtl="0" algn="l">
              <a:lnSpc>
                <a:spcPct val="90000"/>
              </a:lnSpc>
              <a:spcBef>
                <a:spcPts val="1000"/>
              </a:spcBef>
              <a:spcAft>
                <a:spcPts val="0"/>
              </a:spcAft>
              <a:buClr>
                <a:schemeClr val="dk1"/>
              </a:buClr>
              <a:buSzPts val="2400"/>
              <a:buFont typeface="Arial"/>
              <a:buChar char="•"/>
            </a:pPr>
            <a:r>
              <a:rPr lang="sv-SE"/>
              <a:t>Övrigt?</a:t>
            </a:r>
            <a:endParaRPr/>
          </a:p>
          <a:p>
            <a:pPr indent="152400" lvl="0" marL="0" rtl="0" algn="l">
              <a:lnSpc>
                <a:spcPct val="90000"/>
              </a:lnSpc>
              <a:spcBef>
                <a:spcPts val="1000"/>
              </a:spcBef>
              <a:spcAft>
                <a:spcPts val="0"/>
              </a:spcAft>
              <a:buClr>
                <a:schemeClr val="dk1"/>
              </a:buClr>
              <a:buSzPts val="2400"/>
              <a:buFont typeface="Arial"/>
              <a:buNone/>
            </a:pPr>
            <a:r>
              <a:t/>
            </a:r>
            <a:endParaRPr/>
          </a:p>
        </p:txBody>
      </p:sp>
      <p:pic>
        <p:nvPicPr>
          <p:cNvPr descr="Brooklyn Tigers UHF (@brooklyntigers) | Twitter" id="92" name="Google Shape;92;p13"/>
          <p:cNvPicPr preferRelativeResize="0"/>
          <p:nvPr/>
        </p:nvPicPr>
        <p:blipFill rotWithShape="1">
          <a:blip r:embed="rId4">
            <a:alphaModFix/>
          </a:blip>
          <a:srcRect b="0" l="0" r="0" t="0"/>
          <a:stretch/>
        </p:blipFill>
        <p:spPr>
          <a:xfrm>
            <a:off x="223073" y="78802"/>
            <a:ext cx="2200276" cy="21955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4"/>
          <p:cNvSpPr txBox="1"/>
          <p:nvPr>
            <p:ph type="title"/>
          </p:nvPr>
        </p:nvSpPr>
        <p:spPr>
          <a:xfrm>
            <a:off x="572493" y="238539"/>
            <a:ext cx="11018520" cy="10488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sv-SE" sz="4000"/>
              <a:t>Kommentarer ekonomi</a:t>
            </a:r>
            <a:endParaRPr/>
          </a:p>
        </p:txBody>
      </p:sp>
      <p:sp>
        <p:nvSpPr>
          <p:cNvPr id="99" name="Google Shape;99;p14"/>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4"/>
          <p:cNvSpPr txBox="1"/>
          <p:nvPr>
            <p:ph idx="1" type="body"/>
          </p:nvPr>
        </p:nvSpPr>
        <p:spPr>
          <a:xfrm>
            <a:off x="190752" y="1926498"/>
            <a:ext cx="7103165" cy="4302851"/>
          </a:xfrm>
          <a:prstGeom prst="rect">
            <a:avLst/>
          </a:prstGeom>
          <a:noFill/>
          <a:ln>
            <a:noFill/>
          </a:ln>
        </p:spPr>
        <p:txBody>
          <a:bodyPr anchorCtr="0" anchor="t" bIns="45700" lIns="91425" spcFirstLastPara="1" rIns="91425" wrap="square" tIns="45700">
            <a:noAutofit/>
          </a:bodyPr>
          <a:lstStyle/>
          <a:p>
            <a:pPr indent="-228600" lvl="1" marL="685800" rtl="0" algn="l">
              <a:lnSpc>
                <a:spcPct val="90000"/>
              </a:lnSpc>
              <a:spcBef>
                <a:spcPts val="0"/>
              </a:spcBef>
              <a:spcAft>
                <a:spcPts val="0"/>
              </a:spcAft>
              <a:buClr>
                <a:schemeClr val="dk1"/>
              </a:buClr>
              <a:buSzPts val="1400"/>
              <a:buChar char="•"/>
            </a:pPr>
            <a:r>
              <a:rPr lang="sv-SE" sz="1400"/>
              <a:t>Ekonomin för laget ser relativt bra ut för säsongen! Tack vare att vi fick arrangera DM och därmed slapp ev resekostnader + logi minskade säsongens kostnad samtidigt som vi gjorde en vinst på ca 50 tkr. </a:t>
            </a:r>
            <a:endParaRPr/>
          </a:p>
          <a:p>
            <a:pPr indent="-228600" lvl="1" marL="685800" rtl="0" algn="l">
              <a:lnSpc>
                <a:spcPct val="90000"/>
              </a:lnSpc>
              <a:spcBef>
                <a:spcPts val="500"/>
              </a:spcBef>
              <a:spcAft>
                <a:spcPts val="0"/>
              </a:spcAft>
              <a:buClr>
                <a:schemeClr val="dk1"/>
              </a:buClr>
              <a:buSzPts val="1400"/>
              <a:buChar char="•"/>
            </a:pPr>
            <a:r>
              <a:rPr lang="sv-SE" sz="1400"/>
              <a:t>Det som vi har räknat med är: </a:t>
            </a:r>
            <a:endParaRPr/>
          </a:p>
          <a:p>
            <a:pPr indent="-228600" lvl="2" marL="1143000" rtl="0" algn="l">
              <a:lnSpc>
                <a:spcPct val="90000"/>
              </a:lnSpc>
              <a:spcBef>
                <a:spcPts val="500"/>
              </a:spcBef>
              <a:spcAft>
                <a:spcPts val="0"/>
              </a:spcAft>
              <a:buClr>
                <a:schemeClr val="dk1"/>
              </a:buClr>
              <a:buSzPts val="1400"/>
              <a:buChar char="•"/>
            </a:pPr>
            <a:r>
              <a:rPr lang="sv-SE" sz="1400"/>
              <a:t>Att lagavgiften inte ska bli högre än totalt 6 tkr för säsongen. 3 tkr har vi redan betalt (den faktura som vi fick i september)</a:t>
            </a:r>
            <a:r>
              <a:rPr b="1" lang="sv-SE" sz="1400" u="sng"/>
              <a:t> </a:t>
            </a:r>
            <a:endParaRPr/>
          </a:p>
          <a:p>
            <a:pPr indent="-228600" lvl="2" marL="1143000" rtl="0" algn="l">
              <a:lnSpc>
                <a:spcPct val="90000"/>
              </a:lnSpc>
              <a:spcBef>
                <a:spcPts val="500"/>
              </a:spcBef>
              <a:spcAft>
                <a:spcPts val="0"/>
              </a:spcAft>
              <a:buClr>
                <a:schemeClr val="dk1"/>
              </a:buClr>
              <a:buSzPts val="1400"/>
              <a:buChar char="•"/>
            </a:pPr>
            <a:r>
              <a:rPr lang="sv-SE" sz="1400"/>
              <a:t>Men spelarna betalar en avgift för mat vid bortamatcher</a:t>
            </a:r>
            <a:endParaRPr/>
          </a:p>
          <a:p>
            <a:pPr indent="-228600" lvl="1" marL="685800" rtl="0" algn="l">
              <a:lnSpc>
                <a:spcPct val="90000"/>
              </a:lnSpc>
              <a:spcBef>
                <a:spcPts val="500"/>
              </a:spcBef>
              <a:spcAft>
                <a:spcPts val="0"/>
              </a:spcAft>
              <a:buClr>
                <a:schemeClr val="dk1"/>
              </a:buClr>
              <a:buSzPts val="1400"/>
              <a:buChar char="•"/>
            </a:pPr>
            <a:r>
              <a:rPr lang="sv-SE" sz="1400"/>
              <a:t>Några osäkerhetsfaktorer: </a:t>
            </a:r>
            <a:endParaRPr/>
          </a:p>
          <a:p>
            <a:pPr indent="-228600" lvl="2" marL="1143000" rtl="0" algn="l">
              <a:lnSpc>
                <a:spcPct val="90000"/>
              </a:lnSpc>
              <a:spcBef>
                <a:spcPts val="500"/>
              </a:spcBef>
              <a:spcAft>
                <a:spcPts val="0"/>
              </a:spcAft>
              <a:buClr>
                <a:schemeClr val="dk1"/>
              </a:buClr>
              <a:buSzPts val="1400"/>
              <a:buChar char="•"/>
            </a:pPr>
            <a:r>
              <a:rPr lang="sv-SE" sz="1400"/>
              <a:t>Vi har budgeterat med en total intäkt på 112 tkr för våra försäljningar (toapapper, Ullmax och säsongskort). Vi ser hur vi lyckas med vår Ullmaxförsäljning</a:t>
            </a:r>
            <a:endParaRPr sz="1400"/>
          </a:p>
          <a:p>
            <a:pPr indent="-228600" lvl="2" marL="1143000" rtl="0" algn="l">
              <a:lnSpc>
                <a:spcPct val="90000"/>
              </a:lnSpc>
              <a:spcBef>
                <a:spcPts val="500"/>
              </a:spcBef>
              <a:spcAft>
                <a:spcPts val="0"/>
              </a:spcAft>
              <a:buClr>
                <a:schemeClr val="dk1"/>
              </a:buClr>
              <a:buSzPts val="1400"/>
              <a:buChar char="•"/>
            </a:pPr>
            <a:r>
              <a:rPr lang="sv-SE" sz="1400"/>
              <a:t>Eftersom vi inte vet hur många matcher vi ska spela efter jul och inte heller var vi ska spela så har vi fått göra en bedömning av vad vi tror att resor och ev hotell kommer att kosta – vilket är en viss osäkerhet</a:t>
            </a:r>
            <a:endParaRPr/>
          </a:p>
          <a:p>
            <a:pPr indent="-228600" lvl="2" marL="1143000" rtl="0" algn="l">
              <a:lnSpc>
                <a:spcPct val="90000"/>
              </a:lnSpc>
              <a:spcBef>
                <a:spcPts val="500"/>
              </a:spcBef>
              <a:spcAft>
                <a:spcPts val="0"/>
              </a:spcAft>
              <a:buClr>
                <a:schemeClr val="dk1"/>
              </a:buClr>
              <a:buSzPts val="1400"/>
              <a:buChar char="•"/>
            </a:pPr>
            <a:r>
              <a:rPr lang="sv-SE" sz="1400"/>
              <a:t>Och ev ytterligare oförutsedda kostnader</a:t>
            </a:r>
            <a:endParaRPr/>
          </a:p>
          <a:p>
            <a:pPr indent="-139700" lvl="2" marL="1143000" rtl="0" algn="l">
              <a:lnSpc>
                <a:spcPct val="90000"/>
              </a:lnSpc>
              <a:spcBef>
                <a:spcPts val="500"/>
              </a:spcBef>
              <a:spcAft>
                <a:spcPts val="0"/>
              </a:spcAft>
              <a:buClr>
                <a:schemeClr val="dk1"/>
              </a:buClr>
              <a:buSzPts val="1400"/>
              <a:buNone/>
            </a:pPr>
            <a:r>
              <a:t/>
            </a:r>
            <a:endParaRPr sz="1400"/>
          </a:p>
          <a:p>
            <a:pPr indent="-228600" lvl="1" marL="685800" rtl="0" algn="l">
              <a:lnSpc>
                <a:spcPct val="90000"/>
              </a:lnSpc>
              <a:spcBef>
                <a:spcPts val="500"/>
              </a:spcBef>
              <a:spcAft>
                <a:spcPts val="0"/>
              </a:spcAft>
              <a:buClr>
                <a:schemeClr val="dk1"/>
              </a:buClr>
              <a:buSzPts val="1400"/>
              <a:buChar char="•"/>
            </a:pPr>
            <a:r>
              <a:rPr lang="sv-SE" sz="1400"/>
              <a:t>Vi jobbar vidare med att försöka få in ytterligare intäkter genom ev inventering på JULA, ev ytterligare sponsorer och ev (förhoppningsvis inte ☺) någon ytterligare försäljning efter årsskiftet (förutom resterande toa- och hushållspapper)</a:t>
            </a:r>
            <a:endParaRPr sz="1400"/>
          </a:p>
        </p:txBody>
      </p:sp>
      <p:pic>
        <p:nvPicPr>
          <p:cNvPr descr="En bild som visar text, papper, Pappersprodukt, Sedel" id="101" name="Google Shape;101;p14"/>
          <p:cNvPicPr preferRelativeResize="0"/>
          <p:nvPr/>
        </p:nvPicPr>
        <p:blipFill rotWithShape="1">
          <a:blip r:embed="rId3">
            <a:alphaModFix/>
          </a:blip>
          <a:srcRect b="0" l="9195" r="18650" t="0"/>
          <a:stretch/>
        </p:blipFill>
        <p:spPr>
          <a:xfrm>
            <a:off x="7675658" y="2093976"/>
            <a:ext cx="3941064" cy="40965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730927" y="160939"/>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sv-SE"/>
              <a:t>Försäljning</a:t>
            </a:r>
            <a:endParaRPr/>
          </a:p>
        </p:txBody>
      </p:sp>
      <p:pic>
        <p:nvPicPr>
          <p:cNvPr descr="En bild som visar papper, Pappersprodukt, Hushållsmedel, Toalettpapper&#10;&#10;Automatiskt genererad beskrivning" id="107" name="Google Shape;107;p15"/>
          <p:cNvPicPr preferRelativeResize="0"/>
          <p:nvPr/>
        </p:nvPicPr>
        <p:blipFill rotWithShape="1">
          <a:blip r:embed="rId3">
            <a:alphaModFix/>
          </a:blip>
          <a:srcRect b="0" l="0" r="0" t="0"/>
          <a:stretch/>
        </p:blipFill>
        <p:spPr>
          <a:xfrm>
            <a:off x="8206851" y="3690575"/>
            <a:ext cx="2933700" cy="3309468"/>
          </a:xfrm>
          <a:prstGeom prst="rect">
            <a:avLst/>
          </a:prstGeom>
          <a:noFill/>
          <a:ln>
            <a:noFill/>
          </a:ln>
        </p:spPr>
      </p:pic>
      <p:sp>
        <p:nvSpPr>
          <p:cNvPr id="108" name="Google Shape;108;p15"/>
          <p:cNvSpPr txBox="1"/>
          <p:nvPr>
            <p:ph idx="1" type="body"/>
          </p:nvPr>
        </p:nvSpPr>
        <p:spPr>
          <a:xfrm>
            <a:off x="730927" y="1372863"/>
            <a:ext cx="11049741"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sv-SE"/>
              <a:t>Toalett- och hushållspapper</a:t>
            </a:r>
            <a:endParaRPr/>
          </a:p>
          <a:p>
            <a:pPr indent="-228600" lvl="1" marL="685800" rtl="0" algn="l">
              <a:lnSpc>
                <a:spcPct val="90000"/>
              </a:lnSpc>
              <a:spcBef>
                <a:spcPts val="500"/>
              </a:spcBef>
              <a:spcAft>
                <a:spcPts val="0"/>
              </a:spcAft>
              <a:buClr>
                <a:schemeClr val="dk1"/>
              </a:buClr>
              <a:buSzPts val="2400"/>
              <a:buChar char="•"/>
            </a:pPr>
            <a:r>
              <a:rPr lang="sv-SE"/>
              <a:t>Total vinst 40 tkr</a:t>
            </a:r>
            <a:endParaRPr/>
          </a:p>
          <a:p>
            <a:pPr indent="-228600" lvl="1" marL="685800" rtl="0" algn="l">
              <a:lnSpc>
                <a:spcPct val="90000"/>
              </a:lnSpc>
              <a:spcBef>
                <a:spcPts val="500"/>
              </a:spcBef>
              <a:spcAft>
                <a:spcPts val="0"/>
              </a:spcAft>
              <a:buClr>
                <a:schemeClr val="dk1"/>
              </a:buClr>
              <a:buSzPts val="2400"/>
              <a:buChar char="•"/>
            </a:pPr>
            <a:r>
              <a:rPr lang="sv-SE"/>
              <a:t>70 toabalar + 60 hushållsbalar finns kvar, en gemensam säljinsats </a:t>
            </a:r>
            <a:r>
              <a:rPr lang="sv-SE" u="sng"/>
              <a:t>i januari </a:t>
            </a:r>
            <a:r>
              <a:rPr lang="sv-SE"/>
              <a:t>för dessa</a:t>
            </a:r>
            <a:endParaRPr/>
          </a:p>
          <a:p>
            <a:pPr indent="-228600" lvl="1" marL="685800" rtl="0" algn="l">
              <a:lnSpc>
                <a:spcPct val="90000"/>
              </a:lnSpc>
              <a:spcBef>
                <a:spcPts val="500"/>
              </a:spcBef>
              <a:spcAft>
                <a:spcPts val="0"/>
              </a:spcAft>
              <a:buClr>
                <a:schemeClr val="dk1"/>
              </a:buClr>
              <a:buSzPts val="2400"/>
              <a:buChar char="•"/>
            </a:pPr>
            <a:r>
              <a:rPr lang="sv-SE"/>
              <a:t>Ida (+ Mia) förvarar dem tills vidare</a:t>
            </a:r>
            <a:endParaRPr/>
          </a:p>
          <a:p>
            <a:pPr indent="-228600" lvl="1" marL="685800" rtl="0" algn="l">
              <a:lnSpc>
                <a:spcPct val="90000"/>
              </a:lnSpc>
              <a:spcBef>
                <a:spcPts val="500"/>
              </a:spcBef>
              <a:spcAft>
                <a:spcPts val="0"/>
              </a:spcAft>
              <a:buClr>
                <a:schemeClr val="dk1"/>
              </a:buClr>
              <a:buSzPts val="2400"/>
              <a:buChar char="•"/>
            </a:pPr>
            <a:r>
              <a:rPr lang="sv-SE"/>
              <a:t>Betalning via Swish senast 31 oktober till </a:t>
            </a:r>
            <a:r>
              <a:rPr b="1" lang="sv-SE" sz="2600" u="sng">
                <a:solidFill>
                  <a:srgbClr val="0070C0"/>
                </a:solidFill>
              </a:rPr>
              <a:t>123 57 429 60 </a:t>
            </a:r>
            <a:r>
              <a:rPr lang="sv-SE" sz="2600">
                <a:solidFill>
                  <a:srgbClr val="0070C0"/>
                </a:solidFill>
              </a:rPr>
              <a:t>(Brooklyn Tigers Unga)</a:t>
            </a:r>
            <a:endParaRPr b="1" sz="2600" u="sng">
              <a:solidFill>
                <a:srgbClr val="0070C0"/>
              </a:solidFill>
            </a:endParaRPr>
          </a:p>
          <a:p>
            <a:pPr indent="0" lvl="1" marL="457200" rtl="0" algn="l">
              <a:lnSpc>
                <a:spcPct val="90000"/>
              </a:lnSpc>
              <a:spcBef>
                <a:spcPts val="500"/>
              </a:spcBef>
              <a:spcAft>
                <a:spcPts val="0"/>
              </a:spcAft>
              <a:buClr>
                <a:schemeClr val="dk1"/>
              </a:buClr>
              <a:buSzPts val="2400"/>
              <a:buNone/>
            </a:pPr>
            <a:r>
              <a:rPr lang="sv-SE"/>
              <a:t>    </a:t>
            </a:r>
            <a:r>
              <a:rPr lang="sv-SE" sz="3600">
                <a:solidFill>
                  <a:srgbClr val="0070C0"/>
                </a:solidFill>
              </a:rPr>
              <a:t>OBS- EJ till Mia!! </a:t>
            </a:r>
            <a:r>
              <a:rPr lang="sv-SE">
                <a:solidFill>
                  <a:srgbClr val="0070C0"/>
                </a:solidFill>
              </a:rPr>
              <a:t>(250 kr hushållspapper, 260 kr toapapper)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1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6"/>
          <p:cNvSpPr txBox="1"/>
          <p:nvPr>
            <p:ph type="title"/>
          </p:nvPr>
        </p:nvSpPr>
        <p:spPr>
          <a:xfrm>
            <a:off x="838200" y="391758"/>
            <a:ext cx="5251316" cy="10908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sv-SE"/>
              <a:t>Försäljning</a:t>
            </a:r>
            <a:endParaRPr/>
          </a:p>
        </p:txBody>
      </p:sp>
      <p:sp>
        <p:nvSpPr>
          <p:cNvPr id="115" name="Google Shape;115;p16"/>
          <p:cNvSpPr txBox="1"/>
          <p:nvPr>
            <p:ph idx="1" type="body"/>
          </p:nvPr>
        </p:nvSpPr>
        <p:spPr>
          <a:xfrm>
            <a:off x="791369" y="1614206"/>
            <a:ext cx="5962785" cy="384366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sv-SE"/>
              <a:t>Ullmax</a:t>
            </a:r>
            <a:endParaRPr b="1"/>
          </a:p>
          <a:p>
            <a:pPr indent="-228600" lvl="1" marL="685800" rtl="0" algn="l">
              <a:lnSpc>
                <a:spcPct val="90000"/>
              </a:lnSpc>
              <a:spcBef>
                <a:spcPts val="500"/>
              </a:spcBef>
              <a:spcAft>
                <a:spcPts val="0"/>
              </a:spcAft>
              <a:buClr>
                <a:schemeClr val="dk1"/>
              </a:buClr>
              <a:buSzPts val="2400"/>
              <a:buChar char="•"/>
            </a:pPr>
            <a:r>
              <a:rPr lang="sv-SE"/>
              <a:t>Total vinst – beräknat ca 35 tkr</a:t>
            </a:r>
            <a:endParaRPr/>
          </a:p>
          <a:p>
            <a:pPr indent="-228600" lvl="1" marL="685800" rtl="0" algn="l">
              <a:lnSpc>
                <a:spcPct val="90000"/>
              </a:lnSpc>
              <a:spcBef>
                <a:spcPts val="500"/>
              </a:spcBef>
              <a:spcAft>
                <a:spcPts val="0"/>
              </a:spcAft>
              <a:buClr>
                <a:schemeClr val="dk1"/>
              </a:buClr>
              <a:buSzPts val="2400"/>
              <a:buChar char="•"/>
            </a:pPr>
            <a:r>
              <a:rPr lang="sv-SE"/>
              <a:t>Målet är att sälja till 6 kunder var</a:t>
            </a:r>
            <a:endParaRPr/>
          </a:p>
          <a:p>
            <a:pPr indent="-228600" lvl="1" marL="685800" rtl="0" algn="l">
              <a:lnSpc>
                <a:spcPct val="90000"/>
              </a:lnSpc>
              <a:spcBef>
                <a:spcPts val="500"/>
              </a:spcBef>
              <a:spcAft>
                <a:spcPts val="0"/>
              </a:spcAft>
              <a:buClr>
                <a:schemeClr val="dk1"/>
              </a:buClr>
              <a:buSzPts val="2400"/>
              <a:buChar char="•"/>
            </a:pPr>
            <a:r>
              <a:rPr lang="sv-SE"/>
              <a:t>Säljstopp </a:t>
            </a:r>
            <a:r>
              <a:rPr b="1" lang="sv-SE" u="sng"/>
              <a:t>3 december</a:t>
            </a:r>
            <a:r>
              <a:rPr lang="sv-SE"/>
              <a:t>, leverans i mitten av december</a:t>
            </a:r>
            <a:endParaRPr/>
          </a:p>
          <a:p>
            <a:pPr indent="-228600" lvl="1" marL="685800" rtl="0" algn="l">
              <a:lnSpc>
                <a:spcPct val="90000"/>
              </a:lnSpc>
              <a:spcBef>
                <a:spcPts val="500"/>
              </a:spcBef>
              <a:spcAft>
                <a:spcPts val="0"/>
              </a:spcAft>
              <a:buClr>
                <a:schemeClr val="dk1"/>
              </a:buClr>
              <a:buSzPts val="2400"/>
              <a:buChar char="•"/>
            </a:pPr>
            <a:r>
              <a:rPr lang="sv-SE"/>
              <a:t>Skickar mail med säljinfo</a:t>
            </a:r>
            <a:endParaRPr/>
          </a:p>
          <a:p>
            <a:pPr indent="-228600" lvl="2" marL="1143000" rtl="0" algn="l">
              <a:lnSpc>
                <a:spcPct val="90000"/>
              </a:lnSpc>
              <a:spcBef>
                <a:spcPts val="500"/>
              </a:spcBef>
              <a:spcAft>
                <a:spcPts val="0"/>
              </a:spcAft>
              <a:buClr>
                <a:schemeClr val="dk1"/>
              </a:buClr>
              <a:buSzPts val="2400"/>
              <a:buChar char="•"/>
            </a:pPr>
            <a:r>
              <a:rPr lang="sv-SE" sz="2400"/>
              <a:t>Logga in på ullmax.com och skapa ett säljarkonto. Pinkod 12171. </a:t>
            </a:r>
            <a:endParaRPr/>
          </a:p>
          <a:p>
            <a:pPr indent="-101600" lvl="1" marL="685800" rtl="0" algn="l">
              <a:lnSpc>
                <a:spcPct val="90000"/>
              </a:lnSpc>
              <a:spcBef>
                <a:spcPts val="500"/>
              </a:spcBef>
              <a:spcAft>
                <a:spcPts val="0"/>
              </a:spcAft>
              <a:buClr>
                <a:schemeClr val="dk1"/>
              </a:buClr>
              <a:buSzPts val="2000"/>
              <a:buNone/>
            </a:pPr>
            <a:r>
              <a:t/>
            </a:r>
            <a:endParaRPr sz="2000"/>
          </a:p>
        </p:txBody>
      </p:sp>
      <p:pic>
        <p:nvPicPr>
          <p:cNvPr id="116" name="Google Shape;116;p16"/>
          <p:cNvPicPr preferRelativeResize="0"/>
          <p:nvPr/>
        </p:nvPicPr>
        <p:blipFill rotWithShape="1">
          <a:blip r:embed="rId3">
            <a:alphaModFix/>
          </a:blip>
          <a:srcRect b="0" l="4490" r="3987"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1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17"/>
          <p:cNvSpPr txBox="1"/>
          <p:nvPr>
            <p:ph type="title"/>
          </p:nvPr>
        </p:nvSpPr>
        <p:spPr>
          <a:xfrm>
            <a:off x="572493" y="238540"/>
            <a:ext cx="11018520" cy="92660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sv-SE" sz="4000"/>
              <a:t>Försäljning</a:t>
            </a:r>
            <a:endParaRPr/>
          </a:p>
        </p:txBody>
      </p:sp>
      <p:sp>
        <p:nvSpPr>
          <p:cNvPr id="123" name="Google Shape;123;p17"/>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17"/>
          <p:cNvSpPr txBox="1"/>
          <p:nvPr>
            <p:ph idx="1" type="body"/>
          </p:nvPr>
        </p:nvSpPr>
        <p:spPr>
          <a:xfrm>
            <a:off x="236777" y="1699832"/>
            <a:ext cx="8433988" cy="47501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sv-SE"/>
              <a:t>Säsongskort</a:t>
            </a:r>
            <a:endParaRPr/>
          </a:p>
          <a:p>
            <a:pPr indent="-228600" lvl="1" marL="685800" rtl="0" algn="l">
              <a:lnSpc>
                <a:spcPct val="90000"/>
              </a:lnSpc>
              <a:spcBef>
                <a:spcPts val="500"/>
              </a:spcBef>
              <a:spcAft>
                <a:spcPts val="0"/>
              </a:spcAft>
              <a:buClr>
                <a:schemeClr val="dk1"/>
              </a:buClr>
              <a:buSzPts val="2400"/>
              <a:buChar char="•"/>
            </a:pPr>
            <a:r>
              <a:rPr lang="sv-SE"/>
              <a:t>Total vinst 37,5 tkr</a:t>
            </a:r>
            <a:endParaRPr/>
          </a:p>
          <a:p>
            <a:pPr indent="-228600" lvl="1" marL="685800" rtl="0" algn="l">
              <a:lnSpc>
                <a:spcPct val="90000"/>
              </a:lnSpc>
              <a:spcBef>
                <a:spcPts val="500"/>
              </a:spcBef>
              <a:spcAft>
                <a:spcPts val="0"/>
              </a:spcAft>
              <a:buClr>
                <a:schemeClr val="dk1"/>
              </a:buClr>
              <a:buSzPts val="2400"/>
              <a:buChar char="•"/>
            </a:pPr>
            <a:r>
              <a:rPr lang="sv-SE"/>
              <a:t>5 säsongskort/ spelare</a:t>
            </a:r>
            <a:endParaRPr/>
          </a:p>
          <a:p>
            <a:pPr indent="-228600" lvl="1" marL="685800" rtl="0" algn="l">
              <a:lnSpc>
                <a:spcPct val="90000"/>
              </a:lnSpc>
              <a:spcBef>
                <a:spcPts val="500"/>
              </a:spcBef>
              <a:spcAft>
                <a:spcPts val="0"/>
              </a:spcAft>
              <a:buClr>
                <a:schemeClr val="dk1"/>
              </a:buClr>
              <a:buSzPts val="2400"/>
              <a:buChar char="•"/>
            </a:pPr>
            <a:r>
              <a:rPr lang="sv-SE"/>
              <a:t>1500 kr betalas via Swish senast 31 oktober till </a:t>
            </a:r>
            <a:r>
              <a:rPr b="1" lang="sv-SE" u="sng"/>
              <a:t>123 57 429 60 </a:t>
            </a:r>
            <a:r>
              <a:rPr lang="sv-SE"/>
              <a:t>(Brooklyn Tigers Unga)</a:t>
            </a:r>
            <a:endParaRPr/>
          </a:p>
          <a:p>
            <a:pPr indent="-228600" lvl="1" marL="685800" rtl="0" algn="l">
              <a:lnSpc>
                <a:spcPct val="90000"/>
              </a:lnSpc>
              <a:spcBef>
                <a:spcPts val="500"/>
              </a:spcBef>
              <a:spcAft>
                <a:spcPts val="0"/>
              </a:spcAft>
              <a:buClr>
                <a:schemeClr val="dk1"/>
              </a:buClr>
              <a:buSzPts val="2400"/>
              <a:buChar char="•"/>
            </a:pPr>
            <a:r>
              <a:rPr lang="sv-SE"/>
              <a:t>3 utlottningar (från Hanzens, Laitis, Ahlsell)</a:t>
            </a:r>
            <a:endParaRPr/>
          </a:p>
          <a:p>
            <a:pPr indent="-228600" lvl="2" marL="1143000" rtl="0" algn="l">
              <a:lnSpc>
                <a:spcPct val="90000"/>
              </a:lnSpc>
              <a:spcBef>
                <a:spcPts val="500"/>
              </a:spcBef>
              <a:spcAft>
                <a:spcPts val="0"/>
              </a:spcAft>
              <a:buClr>
                <a:schemeClr val="dk1"/>
              </a:buClr>
              <a:buSzPts val="2400"/>
              <a:buChar char="•"/>
            </a:pPr>
            <a:r>
              <a:rPr lang="sv-SE" sz="2400" u="sng"/>
              <a:t>Torsdagen 26 oktober </a:t>
            </a:r>
            <a:endParaRPr sz="2400"/>
          </a:p>
          <a:p>
            <a:pPr indent="-228600" lvl="2" marL="1143000" rtl="0" algn="l">
              <a:lnSpc>
                <a:spcPct val="90000"/>
              </a:lnSpc>
              <a:spcBef>
                <a:spcPts val="500"/>
              </a:spcBef>
              <a:spcAft>
                <a:spcPts val="0"/>
              </a:spcAft>
              <a:buClr>
                <a:schemeClr val="dk1"/>
              </a:buClr>
              <a:buSzPts val="2400"/>
              <a:buChar char="•"/>
            </a:pPr>
            <a:r>
              <a:rPr lang="sv-SE" sz="2400" u="sng"/>
              <a:t>Onsdagen 29 november </a:t>
            </a:r>
            <a:endParaRPr/>
          </a:p>
          <a:p>
            <a:pPr indent="-228600" lvl="2" marL="1143000" rtl="0" algn="l">
              <a:lnSpc>
                <a:spcPct val="90000"/>
              </a:lnSpc>
              <a:spcBef>
                <a:spcPts val="500"/>
              </a:spcBef>
              <a:spcAft>
                <a:spcPts val="0"/>
              </a:spcAft>
              <a:buClr>
                <a:schemeClr val="dk1"/>
              </a:buClr>
              <a:buSzPts val="2400"/>
              <a:buChar char="•"/>
            </a:pPr>
            <a:r>
              <a:rPr lang="sv-SE" sz="2400" u="sng"/>
              <a:t>Hemmamatch i januari 2024</a:t>
            </a:r>
            <a:endParaRPr sz="2400"/>
          </a:p>
        </p:txBody>
      </p:sp>
      <p:pic>
        <p:nvPicPr>
          <p:cNvPr descr="Brooklyn Tigers Unga HF" id="125" name="Google Shape;125;p17"/>
          <p:cNvPicPr preferRelativeResize="0"/>
          <p:nvPr/>
        </p:nvPicPr>
        <p:blipFill rotWithShape="1">
          <a:blip r:embed="rId3">
            <a:alphaModFix/>
          </a:blip>
          <a:srcRect b="0" l="25187" r="25508" t="0"/>
          <a:stretch/>
        </p:blipFill>
        <p:spPr>
          <a:xfrm>
            <a:off x="8904492" y="3197173"/>
            <a:ext cx="3050732" cy="31710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sv-SE"/>
              <a:t>Utrustning - hoddie</a:t>
            </a:r>
            <a:endParaRPr/>
          </a:p>
        </p:txBody>
      </p:sp>
      <p:sp>
        <p:nvSpPr>
          <p:cNvPr id="131" name="Google Shape;13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sv-SE"/>
              <a:t>Spelaröverenskommelse om inköp – kostnad 350 kr + ev. tryck</a:t>
            </a:r>
            <a:endParaRPr/>
          </a:p>
          <a:p>
            <a:pPr indent="-228600" lvl="0" marL="228600" rtl="0" algn="l">
              <a:lnSpc>
                <a:spcPct val="90000"/>
              </a:lnSpc>
              <a:spcBef>
                <a:spcPts val="1000"/>
              </a:spcBef>
              <a:spcAft>
                <a:spcPts val="0"/>
              </a:spcAft>
              <a:buClr>
                <a:schemeClr val="dk1"/>
              </a:buClr>
              <a:buSzPts val="2800"/>
              <a:buChar char="•"/>
            </a:pPr>
            <a:r>
              <a:rPr lang="sv-SE"/>
              <a:t>Nu har den kommit, trycks med nummer innan utdelning</a:t>
            </a:r>
            <a:endParaRPr/>
          </a:p>
          <a:p>
            <a:pPr indent="-228600" lvl="0" marL="228600" rtl="0" algn="l">
              <a:lnSpc>
                <a:spcPct val="90000"/>
              </a:lnSpc>
              <a:spcBef>
                <a:spcPts val="1000"/>
              </a:spcBef>
              <a:spcAft>
                <a:spcPts val="0"/>
              </a:spcAft>
              <a:buClr>
                <a:schemeClr val="dk1"/>
              </a:buClr>
              <a:buSzPts val="2800"/>
              <a:buChar char="•"/>
            </a:pPr>
            <a:r>
              <a:rPr lang="sv-SE"/>
              <a:t>Inbetalning för denna kommer info om (+ ev. halsskydd)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572493" y="238540"/>
            <a:ext cx="11018520" cy="92660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sv-SE" sz="4000"/>
              <a:t>Sponsorer</a:t>
            </a:r>
            <a:endParaRPr/>
          </a:p>
        </p:txBody>
      </p:sp>
      <p:sp>
        <p:nvSpPr>
          <p:cNvPr id="137" name="Google Shape;137;p19"/>
          <p:cNvSpPr txBox="1"/>
          <p:nvPr>
            <p:ph idx="1" type="body"/>
          </p:nvPr>
        </p:nvSpPr>
        <p:spPr>
          <a:xfrm>
            <a:off x="470503" y="1362480"/>
            <a:ext cx="9570142" cy="475011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b="1" i="1" lang="sv-SE" sz="3200"/>
              <a:t>TACK till våra sponsorer vid varje hemmamatch!</a:t>
            </a:r>
            <a:endParaRPr/>
          </a:p>
          <a:p>
            <a:pPr indent="-228600" lvl="1" marL="685800" rtl="0" algn="l">
              <a:lnSpc>
                <a:spcPct val="90000"/>
              </a:lnSpc>
              <a:spcBef>
                <a:spcPts val="500"/>
              </a:spcBef>
              <a:spcAft>
                <a:spcPts val="0"/>
              </a:spcAft>
              <a:buClr>
                <a:schemeClr val="dk1"/>
              </a:buClr>
              <a:buSzPts val="2400"/>
              <a:buChar char="•"/>
            </a:pPr>
            <a:r>
              <a:rPr lang="sv-SE"/>
              <a:t>Vi tar fram ett manus som man ska läsa upp under matcherna. </a:t>
            </a:r>
            <a:endParaRPr/>
          </a:p>
          <a:p>
            <a:pPr indent="-228600" lvl="0" marL="228600" rtl="0" algn="l">
              <a:lnSpc>
                <a:spcPct val="90000"/>
              </a:lnSpc>
              <a:spcBef>
                <a:spcPts val="1000"/>
              </a:spcBef>
              <a:spcAft>
                <a:spcPts val="0"/>
              </a:spcAft>
              <a:buClr>
                <a:schemeClr val="dk1"/>
              </a:buClr>
              <a:buSzPts val="2800"/>
              <a:buChar char="•"/>
            </a:pPr>
            <a:r>
              <a:rPr lang="sv-SE"/>
              <a:t>Hjälp</a:t>
            </a:r>
            <a:r>
              <a:rPr b="1" i="1" lang="sv-SE"/>
              <a:t> </a:t>
            </a:r>
            <a:r>
              <a:rPr lang="sv-SE"/>
              <a:t>för att få in dessa på laget.se </a:t>
            </a:r>
            <a:endParaRPr/>
          </a:p>
          <a:p>
            <a:pPr indent="-228600" lvl="0" marL="228600" rtl="0" algn="l">
              <a:lnSpc>
                <a:spcPct val="90000"/>
              </a:lnSpc>
              <a:spcBef>
                <a:spcPts val="1000"/>
              </a:spcBef>
              <a:spcAft>
                <a:spcPts val="0"/>
              </a:spcAft>
              <a:buClr>
                <a:schemeClr val="dk1"/>
              </a:buClr>
              <a:buSzPts val="2800"/>
              <a:buChar char="•"/>
            </a:pPr>
            <a:r>
              <a:rPr lang="sv-SE"/>
              <a:t>Finns ytterligare idéer för att våra sponsorer ska synas på ett positivt sätt som tack för deras stöd? </a:t>
            </a:r>
            <a:endParaRPr/>
          </a:p>
        </p:txBody>
      </p:sp>
      <p:pic>
        <p:nvPicPr>
          <p:cNvPr descr="Brooklyn Tigers Unga HF" id="138" name="Google Shape;138;p19"/>
          <p:cNvPicPr preferRelativeResize="0"/>
          <p:nvPr/>
        </p:nvPicPr>
        <p:blipFill rotWithShape="1">
          <a:blip r:embed="rId3">
            <a:alphaModFix/>
          </a:blip>
          <a:srcRect b="0" l="25187" r="25508" t="0"/>
          <a:stretch/>
        </p:blipFill>
        <p:spPr>
          <a:xfrm>
            <a:off x="8919417" y="3429000"/>
            <a:ext cx="2802080" cy="29126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