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0D752-2218-42A4-9FE5-C641847E808C}" v="7" dt="2021-04-23T13:49:03.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Andersson (RF-SISU Gävleborg)" userId="f783fb3b-f322-4e8c-9a89-ceab3ce86a5c" providerId="ADAL" clId="{D9E0D752-2218-42A4-9FE5-C641847E808C}"/>
    <pc:docChg chg="undo custSel addSld modSld">
      <pc:chgData name="Marcus Andersson (RF-SISU Gävleborg)" userId="f783fb3b-f322-4e8c-9a89-ceab3ce86a5c" providerId="ADAL" clId="{D9E0D752-2218-42A4-9FE5-C641847E808C}" dt="2021-04-23T13:47:38.874" v="132" actId="1076"/>
      <pc:docMkLst>
        <pc:docMk/>
      </pc:docMkLst>
      <pc:sldChg chg="modSp mod">
        <pc:chgData name="Marcus Andersson (RF-SISU Gävleborg)" userId="f783fb3b-f322-4e8c-9a89-ceab3ce86a5c" providerId="ADAL" clId="{D9E0D752-2218-42A4-9FE5-C641847E808C}" dt="2021-04-22T13:53:55.292" v="30" actId="255"/>
        <pc:sldMkLst>
          <pc:docMk/>
          <pc:sldMk cId="664789639" sldId="268"/>
        </pc:sldMkLst>
        <pc:spChg chg="mod">
          <ac:chgData name="Marcus Andersson (RF-SISU Gävleborg)" userId="f783fb3b-f322-4e8c-9a89-ceab3ce86a5c" providerId="ADAL" clId="{D9E0D752-2218-42A4-9FE5-C641847E808C}" dt="2021-04-22T13:53:55.292" v="30" actId="255"/>
          <ac:spMkLst>
            <pc:docMk/>
            <pc:sldMk cId="664789639" sldId="268"/>
            <ac:spMk id="3" creationId="{6BDE1C9E-DFF2-4711-AC82-A4233EB6543D}"/>
          </ac:spMkLst>
        </pc:spChg>
      </pc:sldChg>
      <pc:sldChg chg="addSp modSp new mod">
        <pc:chgData name="Marcus Andersson (RF-SISU Gävleborg)" userId="f783fb3b-f322-4e8c-9a89-ceab3ce86a5c" providerId="ADAL" clId="{D9E0D752-2218-42A4-9FE5-C641847E808C}" dt="2021-04-22T13:55:11.959" v="52" actId="14100"/>
        <pc:sldMkLst>
          <pc:docMk/>
          <pc:sldMk cId="1327513123" sldId="269"/>
        </pc:sldMkLst>
        <pc:spChg chg="add mod">
          <ac:chgData name="Marcus Andersson (RF-SISU Gävleborg)" userId="f783fb3b-f322-4e8c-9a89-ceab3ce86a5c" providerId="ADAL" clId="{D9E0D752-2218-42A4-9FE5-C641847E808C}" dt="2021-04-22T13:55:04.645" v="50" actId="20577"/>
          <ac:spMkLst>
            <pc:docMk/>
            <pc:sldMk cId="1327513123" sldId="269"/>
            <ac:spMk id="3" creationId="{CBE16706-6122-4646-B254-D52943E446FA}"/>
          </ac:spMkLst>
        </pc:spChg>
        <pc:picChg chg="add mod">
          <ac:chgData name="Marcus Andersson (RF-SISU Gävleborg)" userId="f783fb3b-f322-4e8c-9a89-ceab3ce86a5c" providerId="ADAL" clId="{D9E0D752-2218-42A4-9FE5-C641847E808C}" dt="2021-04-22T13:55:11.959" v="52" actId="14100"/>
          <ac:picMkLst>
            <pc:docMk/>
            <pc:sldMk cId="1327513123" sldId="269"/>
            <ac:picMk id="4" creationId="{70D5CE50-F938-4C1E-AE11-84EF79B3C9F4}"/>
          </ac:picMkLst>
        </pc:picChg>
      </pc:sldChg>
      <pc:sldChg chg="addSp delSp modSp new mod">
        <pc:chgData name="Marcus Andersson (RF-SISU Gävleborg)" userId="f783fb3b-f322-4e8c-9a89-ceab3ce86a5c" providerId="ADAL" clId="{D9E0D752-2218-42A4-9FE5-C641847E808C}" dt="2021-04-23T13:45:11.318" v="101"/>
        <pc:sldMkLst>
          <pc:docMk/>
          <pc:sldMk cId="3269186410" sldId="270"/>
        </pc:sldMkLst>
        <pc:spChg chg="add mod">
          <ac:chgData name="Marcus Andersson (RF-SISU Gävleborg)" userId="f783fb3b-f322-4e8c-9a89-ceab3ce86a5c" providerId="ADAL" clId="{D9E0D752-2218-42A4-9FE5-C641847E808C}" dt="2021-04-23T13:21:10.598" v="60" actId="20577"/>
          <ac:spMkLst>
            <pc:docMk/>
            <pc:sldMk cId="3269186410" sldId="270"/>
            <ac:spMk id="3" creationId="{F03DC100-0B3E-47DF-B0C9-B4CC0B92EF49}"/>
          </ac:spMkLst>
        </pc:spChg>
        <pc:spChg chg="add del">
          <ac:chgData name="Marcus Andersson (RF-SISU Gävleborg)" userId="f783fb3b-f322-4e8c-9a89-ceab3ce86a5c" providerId="ADAL" clId="{D9E0D752-2218-42A4-9FE5-C641847E808C}" dt="2021-04-23T13:43:37.292" v="100" actId="22"/>
          <ac:spMkLst>
            <pc:docMk/>
            <pc:sldMk cId="3269186410" sldId="270"/>
            <ac:spMk id="7" creationId="{A81CFA5E-664C-497B-BAC3-12079EA2C6E0}"/>
          </ac:spMkLst>
        </pc:spChg>
        <pc:picChg chg="add mod">
          <ac:chgData name="Marcus Andersson (RF-SISU Gävleborg)" userId="f783fb3b-f322-4e8c-9a89-ceab3ce86a5c" providerId="ADAL" clId="{D9E0D752-2218-42A4-9FE5-C641847E808C}" dt="2021-04-23T13:40:03.110" v="62" actId="1076"/>
          <ac:picMkLst>
            <pc:docMk/>
            <pc:sldMk cId="3269186410" sldId="270"/>
            <ac:picMk id="5" creationId="{C662D91B-C755-40BD-A546-A5587102CDF9}"/>
          </ac:picMkLst>
        </pc:picChg>
        <pc:picChg chg="add mod">
          <ac:chgData name="Marcus Andersson (RF-SISU Gävleborg)" userId="f783fb3b-f322-4e8c-9a89-ceab3ce86a5c" providerId="ADAL" clId="{D9E0D752-2218-42A4-9FE5-C641847E808C}" dt="2021-04-23T13:45:11.318" v="101"/>
          <ac:picMkLst>
            <pc:docMk/>
            <pc:sldMk cId="3269186410" sldId="270"/>
            <ac:picMk id="8" creationId="{D672828D-8E29-4EE8-9BB5-726D9FC409DD}"/>
          </ac:picMkLst>
        </pc:picChg>
      </pc:sldChg>
      <pc:sldChg chg="addSp delSp modSp new mod">
        <pc:chgData name="Marcus Andersson (RF-SISU Gävleborg)" userId="f783fb3b-f322-4e8c-9a89-ceab3ce86a5c" providerId="ADAL" clId="{D9E0D752-2218-42A4-9FE5-C641847E808C}" dt="2021-04-23T13:47:38.874" v="132" actId="1076"/>
        <pc:sldMkLst>
          <pc:docMk/>
          <pc:sldMk cId="3502091620" sldId="271"/>
        </pc:sldMkLst>
        <pc:spChg chg="add mod">
          <ac:chgData name="Marcus Andersson (RF-SISU Gävleborg)" userId="f783fb3b-f322-4e8c-9a89-ceab3ce86a5c" providerId="ADAL" clId="{D9E0D752-2218-42A4-9FE5-C641847E808C}" dt="2021-04-23T13:45:57.238" v="107" actId="20577"/>
          <ac:spMkLst>
            <pc:docMk/>
            <pc:sldMk cId="3502091620" sldId="271"/>
            <ac:spMk id="3" creationId="{15BD873A-66A4-4F30-9351-EF1855DB364F}"/>
          </ac:spMkLst>
        </pc:spChg>
        <pc:spChg chg="add del mod">
          <ac:chgData name="Marcus Andersson (RF-SISU Gävleborg)" userId="f783fb3b-f322-4e8c-9a89-ceab3ce86a5c" providerId="ADAL" clId="{D9E0D752-2218-42A4-9FE5-C641847E808C}" dt="2021-04-23T13:46:18.588" v="114" actId="22"/>
          <ac:spMkLst>
            <pc:docMk/>
            <pc:sldMk cId="3502091620" sldId="271"/>
            <ac:spMk id="8" creationId="{821D7582-593D-4AC8-B01E-50A9FB20A392}"/>
          </ac:spMkLst>
        </pc:spChg>
        <pc:spChg chg="add mod">
          <ac:chgData name="Marcus Andersson (RF-SISU Gävleborg)" userId="f783fb3b-f322-4e8c-9a89-ceab3ce86a5c" providerId="ADAL" clId="{D9E0D752-2218-42A4-9FE5-C641847E808C}" dt="2021-04-23T13:47:20.258" v="127" actId="1076"/>
          <ac:spMkLst>
            <pc:docMk/>
            <pc:sldMk cId="3502091620" sldId="271"/>
            <ac:spMk id="10" creationId="{EC8C527F-8B07-47E5-B086-BA0EAB47D59E}"/>
          </ac:spMkLst>
        </pc:spChg>
        <pc:spChg chg="add mod">
          <ac:chgData name="Marcus Andersson (RF-SISU Gävleborg)" userId="f783fb3b-f322-4e8c-9a89-ceab3ce86a5c" providerId="ADAL" clId="{D9E0D752-2218-42A4-9FE5-C641847E808C}" dt="2021-04-23T13:47:38.874" v="132" actId="1076"/>
          <ac:spMkLst>
            <pc:docMk/>
            <pc:sldMk cId="3502091620" sldId="271"/>
            <ac:spMk id="12" creationId="{81C781BA-DDBA-4646-84DC-0517FAE2D0CE}"/>
          </ac:spMkLst>
        </pc:spChg>
        <pc:picChg chg="add mod">
          <ac:chgData name="Marcus Andersson (RF-SISU Gävleborg)" userId="f783fb3b-f322-4e8c-9a89-ceab3ce86a5c" providerId="ADAL" clId="{D9E0D752-2218-42A4-9FE5-C641847E808C}" dt="2021-04-23T13:45:13.968" v="102"/>
          <ac:picMkLst>
            <pc:docMk/>
            <pc:sldMk cId="3502091620" sldId="271"/>
            <ac:picMk id="4" creationId="{1A73138C-CC45-4ABF-BB4A-2431DCD0C022}"/>
          </ac:picMkLst>
        </pc:picChg>
        <pc:picChg chg="add mod">
          <ac:chgData name="Marcus Andersson (RF-SISU Gävleborg)" userId="f783fb3b-f322-4e8c-9a89-ceab3ce86a5c" providerId="ADAL" clId="{D9E0D752-2218-42A4-9FE5-C641847E808C}" dt="2021-04-23T13:46:27.818" v="117" actId="1076"/>
          <ac:picMkLst>
            <pc:docMk/>
            <pc:sldMk cId="3502091620" sldId="271"/>
            <ac:picMk id="6" creationId="{15B96AB6-63CA-46A6-A2BE-E326EDF718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3DD5B-D765-46C6-9AD0-71D9149C92A9}" type="datetimeFigureOut">
              <a:rPr lang="en-GB" smtClean="0"/>
              <a:t>23/04/2021</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496E0-1AEC-4956-B58D-C0C120AEBF97}" type="slidenum">
              <a:rPr lang="en-GB" smtClean="0"/>
              <a:t>‹#›</a:t>
            </a:fld>
            <a:endParaRPr lang="en-GB"/>
          </a:p>
        </p:txBody>
      </p:sp>
    </p:spTree>
    <p:extLst>
      <p:ext uri="{BB962C8B-B14F-4D97-AF65-F5344CB8AC3E}">
        <p14:creationId xmlns:p14="http://schemas.microsoft.com/office/powerpoint/2010/main" val="109728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0CF774-61D8-4964-983F-32E61960755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581882C0-7EC8-4915-AF1D-71C50A374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a:extLst>
              <a:ext uri="{FF2B5EF4-FFF2-40B4-BE49-F238E27FC236}">
                <a16:creationId xmlns:a16="http://schemas.microsoft.com/office/drawing/2014/main" id="{5719050A-5D20-4D34-ADE2-D9EFA33C4AC4}"/>
              </a:ext>
            </a:extLst>
          </p:cNvPr>
          <p:cNvSpPr>
            <a:spLocks noGrp="1"/>
          </p:cNvSpPr>
          <p:nvPr>
            <p:ph type="dt" sz="half" idx="10"/>
          </p:nvPr>
        </p:nvSpPr>
        <p:spPr/>
        <p:txBody>
          <a:bodyPr/>
          <a:lstStyle/>
          <a:p>
            <a:fld id="{C8B687A1-0D26-49C4-AA36-58F1E123F22A}" type="datetime1">
              <a:rPr lang="en-GB" smtClean="0"/>
              <a:t>23/04/2021</a:t>
            </a:fld>
            <a:endParaRPr lang="en-GB"/>
          </a:p>
        </p:txBody>
      </p:sp>
      <p:sp>
        <p:nvSpPr>
          <p:cNvPr id="5" name="Platshållare för sidfot 4">
            <a:extLst>
              <a:ext uri="{FF2B5EF4-FFF2-40B4-BE49-F238E27FC236}">
                <a16:creationId xmlns:a16="http://schemas.microsoft.com/office/drawing/2014/main" id="{3170AA6C-31A8-4FD5-AE92-8E4CEA8B2ADF}"/>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8BC7AA64-0A85-44EE-93AD-B8DAA542297F}"/>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136156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E67A0F-3E95-4BB6-A432-8BF5F0FF763E}"/>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55ABCCBC-7FD7-4C95-8D66-FC5165EDCC8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B3B9E9DC-4884-4108-A9B9-B2119790D2F6}"/>
              </a:ext>
            </a:extLst>
          </p:cNvPr>
          <p:cNvSpPr>
            <a:spLocks noGrp="1"/>
          </p:cNvSpPr>
          <p:nvPr>
            <p:ph type="dt" sz="half" idx="10"/>
          </p:nvPr>
        </p:nvSpPr>
        <p:spPr/>
        <p:txBody>
          <a:bodyPr/>
          <a:lstStyle/>
          <a:p>
            <a:fld id="{DAE897B5-2B49-415F-B741-AA6D4BDB0663}" type="datetime1">
              <a:rPr lang="en-GB" smtClean="0"/>
              <a:t>23/04/2021</a:t>
            </a:fld>
            <a:endParaRPr lang="en-GB"/>
          </a:p>
        </p:txBody>
      </p:sp>
      <p:sp>
        <p:nvSpPr>
          <p:cNvPr id="5" name="Platshållare för sidfot 4">
            <a:extLst>
              <a:ext uri="{FF2B5EF4-FFF2-40B4-BE49-F238E27FC236}">
                <a16:creationId xmlns:a16="http://schemas.microsoft.com/office/drawing/2014/main" id="{6B5D17B3-4CBB-41F8-B346-D4AA14B33CD6}"/>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7A7BCA43-A260-4286-BB3C-5B833DDDB350}"/>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189634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B666844-C262-40C2-97EE-73E5922661E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91393825-3AE3-4BF7-9554-B7AD70CE3EA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7F2EA977-710D-4698-AEB9-754CD39A3829}"/>
              </a:ext>
            </a:extLst>
          </p:cNvPr>
          <p:cNvSpPr>
            <a:spLocks noGrp="1"/>
          </p:cNvSpPr>
          <p:nvPr>
            <p:ph type="dt" sz="half" idx="10"/>
          </p:nvPr>
        </p:nvSpPr>
        <p:spPr/>
        <p:txBody>
          <a:bodyPr/>
          <a:lstStyle/>
          <a:p>
            <a:fld id="{F5474024-8A4B-4BA7-BB35-5B5045E4EC10}" type="datetime1">
              <a:rPr lang="en-GB" smtClean="0"/>
              <a:t>23/04/2021</a:t>
            </a:fld>
            <a:endParaRPr lang="en-GB"/>
          </a:p>
        </p:txBody>
      </p:sp>
      <p:sp>
        <p:nvSpPr>
          <p:cNvPr id="5" name="Platshållare för sidfot 4">
            <a:extLst>
              <a:ext uri="{FF2B5EF4-FFF2-40B4-BE49-F238E27FC236}">
                <a16:creationId xmlns:a16="http://schemas.microsoft.com/office/drawing/2014/main" id="{D2E21CE3-165A-4475-84C6-BF8DC1CAECB3}"/>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C137EE1-DD82-4C03-8B1E-2D22BE57121F}"/>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188030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384251-2545-4A69-8461-D51A0B575F98}"/>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3DCFAE03-7081-4F9B-9675-335293B0F63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AB85467-7A9E-485E-987F-6D44125ED57A}"/>
              </a:ext>
            </a:extLst>
          </p:cNvPr>
          <p:cNvSpPr>
            <a:spLocks noGrp="1"/>
          </p:cNvSpPr>
          <p:nvPr>
            <p:ph type="dt" sz="half" idx="10"/>
          </p:nvPr>
        </p:nvSpPr>
        <p:spPr/>
        <p:txBody>
          <a:bodyPr/>
          <a:lstStyle/>
          <a:p>
            <a:fld id="{69CAC53F-BAC8-48A8-9147-27C916E9165B}" type="datetime1">
              <a:rPr lang="en-GB" smtClean="0"/>
              <a:t>23/04/2021</a:t>
            </a:fld>
            <a:endParaRPr lang="en-GB"/>
          </a:p>
        </p:txBody>
      </p:sp>
      <p:sp>
        <p:nvSpPr>
          <p:cNvPr id="5" name="Platshållare för sidfot 4">
            <a:extLst>
              <a:ext uri="{FF2B5EF4-FFF2-40B4-BE49-F238E27FC236}">
                <a16:creationId xmlns:a16="http://schemas.microsoft.com/office/drawing/2014/main" id="{3B1E2D77-6BB2-42AE-B0D7-C5BBC0C6BE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3455BD1E-8D00-479C-BBFB-C1DA3E02364B}"/>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197838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4FD378-3128-473A-AF7A-D69C0CC7419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5BDF49FC-B636-4FD0-B477-FCADE2E8B8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76D791EC-BC2E-4131-86C6-8CEF99CCED79}"/>
              </a:ext>
            </a:extLst>
          </p:cNvPr>
          <p:cNvSpPr>
            <a:spLocks noGrp="1"/>
          </p:cNvSpPr>
          <p:nvPr>
            <p:ph type="dt" sz="half" idx="10"/>
          </p:nvPr>
        </p:nvSpPr>
        <p:spPr/>
        <p:txBody>
          <a:bodyPr/>
          <a:lstStyle/>
          <a:p>
            <a:fld id="{249A33E8-9096-4612-9AC5-FDAFB86A716C}" type="datetime1">
              <a:rPr lang="en-GB" smtClean="0"/>
              <a:t>23/04/2021</a:t>
            </a:fld>
            <a:endParaRPr lang="en-GB"/>
          </a:p>
        </p:txBody>
      </p:sp>
      <p:sp>
        <p:nvSpPr>
          <p:cNvPr id="5" name="Platshållare för sidfot 4">
            <a:extLst>
              <a:ext uri="{FF2B5EF4-FFF2-40B4-BE49-F238E27FC236}">
                <a16:creationId xmlns:a16="http://schemas.microsoft.com/office/drawing/2014/main" id="{82235FB6-C222-40CB-AFE0-2FC5F46E3F66}"/>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1A72B322-4D85-417A-8320-10B0589BE18D}"/>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370263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A33691-4C70-4DCE-B1A6-CD105CB3A38C}"/>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C13B15D1-1339-4D13-A900-5020D99DD08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6996B7BD-6643-4F2E-AF14-36D42AFD48E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A32653-0FF2-4799-87FD-0CC6BB87500F}"/>
              </a:ext>
            </a:extLst>
          </p:cNvPr>
          <p:cNvSpPr>
            <a:spLocks noGrp="1"/>
          </p:cNvSpPr>
          <p:nvPr>
            <p:ph type="dt" sz="half" idx="10"/>
          </p:nvPr>
        </p:nvSpPr>
        <p:spPr/>
        <p:txBody>
          <a:bodyPr/>
          <a:lstStyle/>
          <a:p>
            <a:fld id="{8D8FDF00-7F0A-44C9-99E1-4C25B46CE21A}" type="datetime1">
              <a:rPr lang="en-GB" smtClean="0"/>
              <a:t>23/04/2021</a:t>
            </a:fld>
            <a:endParaRPr lang="en-GB"/>
          </a:p>
        </p:txBody>
      </p:sp>
      <p:sp>
        <p:nvSpPr>
          <p:cNvPr id="6" name="Platshållare för sidfot 5">
            <a:extLst>
              <a:ext uri="{FF2B5EF4-FFF2-40B4-BE49-F238E27FC236}">
                <a16:creationId xmlns:a16="http://schemas.microsoft.com/office/drawing/2014/main" id="{ED760F7E-23D4-4453-B603-3E92C6B08E31}"/>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18E2249A-A35C-4584-8DAD-F5AAE476011C}"/>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338671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BB567B-5F3F-43B6-BD27-F3AC362F3C4D}"/>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78F8C19B-F985-43CD-8012-A176ECDD9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8A5D10D-D019-4833-B0F8-088F7AF4280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text 4">
            <a:extLst>
              <a:ext uri="{FF2B5EF4-FFF2-40B4-BE49-F238E27FC236}">
                <a16:creationId xmlns:a16="http://schemas.microsoft.com/office/drawing/2014/main" id="{4D52BC30-2736-4D7E-BD9D-3A6CBBFB37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26E767D-9F9C-4F94-86AB-C499928F064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datum 6">
            <a:extLst>
              <a:ext uri="{FF2B5EF4-FFF2-40B4-BE49-F238E27FC236}">
                <a16:creationId xmlns:a16="http://schemas.microsoft.com/office/drawing/2014/main" id="{2E23C4E9-9617-43FE-A2B2-5A20DF782E0E}"/>
              </a:ext>
            </a:extLst>
          </p:cNvPr>
          <p:cNvSpPr>
            <a:spLocks noGrp="1"/>
          </p:cNvSpPr>
          <p:nvPr>
            <p:ph type="dt" sz="half" idx="10"/>
          </p:nvPr>
        </p:nvSpPr>
        <p:spPr/>
        <p:txBody>
          <a:bodyPr/>
          <a:lstStyle/>
          <a:p>
            <a:fld id="{08FD1FE6-3318-46A5-B84C-CE7BF3C7B494}" type="datetime1">
              <a:rPr lang="en-GB" smtClean="0"/>
              <a:t>23/04/2021</a:t>
            </a:fld>
            <a:endParaRPr lang="en-GB"/>
          </a:p>
        </p:txBody>
      </p:sp>
      <p:sp>
        <p:nvSpPr>
          <p:cNvPr id="8" name="Platshållare för sidfot 7">
            <a:extLst>
              <a:ext uri="{FF2B5EF4-FFF2-40B4-BE49-F238E27FC236}">
                <a16:creationId xmlns:a16="http://schemas.microsoft.com/office/drawing/2014/main" id="{422DFE21-E13B-45EB-B539-F8EAB19E736E}"/>
              </a:ext>
            </a:extLst>
          </p:cNvPr>
          <p:cNvSpPr>
            <a:spLocks noGrp="1"/>
          </p:cNvSpPr>
          <p:nvPr>
            <p:ph type="ftr" sz="quarter" idx="11"/>
          </p:nvPr>
        </p:nvSpPr>
        <p:spPr/>
        <p:txBody>
          <a:bodyPr/>
          <a:lstStyle/>
          <a:p>
            <a:endParaRPr lang="en-GB"/>
          </a:p>
        </p:txBody>
      </p:sp>
      <p:sp>
        <p:nvSpPr>
          <p:cNvPr id="9" name="Platshållare för bildnummer 8">
            <a:extLst>
              <a:ext uri="{FF2B5EF4-FFF2-40B4-BE49-F238E27FC236}">
                <a16:creationId xmlns:a16="http://schemas.microsoft.com/office/drawing/2014/main" id="{674F6838-A7DA-414E-84F9-7B9628615602}"/>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235520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703364-450F-4963-ACFD-B44C2C4F6956}"/>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E541BC80-CFBD-4925-A7C9-147CA89B4A80}"/>
              </a:ext>
            </a:extLst>
          </p:cNvPr>
          <p:cNvSpPr>
            <a:spLocks noGrp="1"/>
          </p:cNvSpPr>
          <p:nvPr>
            <p:ph type="dt" sz="half" idx="10"/>
          </p:nvPr>
        </p:nvSpPr>
        <p:spPr/>
        <p:txBody>
          <a:bodyPr/>
          <a:lstStyle/>
          <a:p>
            <a:fld id="{D2EB2A01-CA90-40EE-A3FC-426853477722}" type="datetime1">
              <a:rPr lang="en-GB" smtClean="0"/>
              <a:t>23/04/2021</a:t>
            </a:fld>
            <a:endParaRPr lang="en-GB"/>
          </a:p>
        </p:txBody>
      </p:sp>
      <p:sp>
        <p:nvSpPr>
          <p:cNvPr id="4" name="Platshållare för sidfot 3">
            <a:extLst>
              <a:ext uri="{FF2B5EF4-FFF2-40B4-BE49-F238E27FC236}">
                <a16:creationId xmlns:a16="http://schemas.microsoft.com/office/drawing/2014/main" id="{EB2D8032-7D5E-443A-A6E4-ADCFD0BE50FC}"/>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6F713C33-E56A-4A56-AF36-C26CE3B92F83}"/>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294298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F993536-4C26-426E-A45D-09F180CFD51E}"/>
              </a:ext>
            </a:extLst>
          </p:cNvPr>
          <p:cNvSpPr>
            <a:spLocks noGrp="1"/>
          </p:cNvSpPr>
          <p:nvPr>
            <p:ph type="dt" sz="half" idx="10"/>
          </p:nvPr>
        </p:nvSpPr>
        <p:spPr/>
        <p:txBody>
          <a:bodyPr/>
          <a:lstStyle/>
          <a:p>
            <a:fld id="{0B38B681-350A-46DD-B7E0-BF2FB0DF5320}" type="datetime1">
              <a:rPr lang="en-GB" smtClean="0"/>
              <a:t>23/04/2021</a:t>
            </a:fld>
            <a:endParaRPr lang="en-GB"/>
          </a:p>
        </p:txBody>
      </p:sp>
      <p:sp>
        <p:nvSpPr>
          <p:cNvPr id="3" name="Platshållare för sidfot 2">
            <a:extLst>
              <a:ext uri="{FF2B5EF4-FFF2-40B4-BE49-F238E27FC236}">
                <a16:creationId xmlns:a16="http://schemas.microsoft.com/office/drawing/2014/main" id="{792B2EEA-2230-4D0F-8CCB-9A254CDC004F}"/>
              </a:ext>
            </a:extLst>
          </p:cNvPr>
          <p:cNvSpPr>
            <a:spLocks noGrp="1"/>
          </p:cNvSpPr>
          <p:nvPr>
            <p:ph type="ftr" sz="quarter" idx="11"/>
          </p:nvPr>
        </p:nvSpPr>
        <p:spPr/>
        <p:txBody>
          <a:bodyPr/>
          <a:lstStyle/>
          <a:p>
            <a:endParaRPr lang="en-GB"/>
          </a:p>
        </p:txBody>
      </p:sp>
      <p:sp>
        <p:nvSpPr>
          <p:cNvPr id="4" name="Platshållare för bildnummer 3">
            <a:extLst>
              <a:ext uri="{FF2B5EF4-FFF2-40B4-BE49-F238E27FC236}">
                <a16:creationId xmlns:a16="http://schemas.microsoft.com/office/drawing/2014/main" id="{C2B98495-9E3A-4C33-95A2-F5F006B8C21F}"/>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355909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76E9D4-1615-4F96-9F3C-4F623B383AF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94530839-6EE9-4455-B67D-26C2436C0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text 3">
            <a:extLst>
              <a:ext uri="{FF2B5EF4-FFF2-40B4-BE49-F238E27FC236}">
                <a16:creationId xmlns:a16="http://schemas.microsoft.com/office/drawing/2014/main" id="{1D00D48D-B485-432B-B3FB-F7ED1ABAD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75AB1A0-E09A-4F97-809E-E3A50EDCD916}"/>
              </a:ext>
            </a:extLst>
          </p:cNvPr>
          <p:cNvSpPr>
            <a:spLocks noGrp="1"/>
          </p:cNvSpPr>
          <p:nvPr>
            <p:ph type="dt" sz="half" idx="10"/>
          </p:nvPr>
        </p:nvSpPr>
        <p:spPr/>
        <p:txBody>
          <a:bodyPr/>
          <a:lstStyle/>
          <a:p>
            <a:fld id="{C6F1A32E-75E5-48C6-A506-28A93E47330A}" type="datetime1">
              <a:rPr lang="en-GB" smtClean="0"/>
              <a:t>23/04/2021</a:t>
            </a:fld>
            <a:endParaRPr lang="en-GB"/>
          </a:p>
        </p:txBody>
      </p:sp>
      <p:sp>
        <p:nvSpPr>
          <p:cNvPr id="6" name="Platshållare för sidfot 5">
            <a:extLst>
              <a:ext uri="{FF2B5EF4-FFF2-40B4-BE49-F238E27FC236}">
                <a16:creationId xmlns:a16="http://schemas.microsoft.com/office/drawing/2014/main" id="{112A9E54-5031-4898-BDD3-9AEFA5D4DB1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B03F9AEE-EC73-49B6-8FF9-141F37B78E4C}"/>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254626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3CFE70-434D-4E5C-9A8A-E75ECB0CD12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bild 2">
            <a:extLst>
              <a:ext uri="{FF2B5EF4-FFF2-40B4-BE49-F238E27FC236}">
                <a16:creationId xmlns:a16="http://schemas.microsoft.com/office/drawing/2014/main" id="{A9F2395F-F81F-4500-96C8-FA97265DC8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a:extLst>
              <a:ext uri="{FF2B5EF4-FFF2-40B4-BE49-F238E27FC236}">
                <a16:creationId xmlns:a16="http://schemas.microsoft.com/office/drawing/2014/main" id="{82520D19-2434-4075-9BD6-23C8E70CA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DDEC9EE-AAE6-4E4D-AF77-D81F65365AA9}"/>
              </a:ext>
            </a:extLst>
          </p:cNvPr>
          <p:cNvSpPr>
            <a:spLocks noGrp="1"/>
          </p:cNvSpPr>
          <p:nvPr>
            <p:ph type="dt" sz="half" idx="10"/>
          </p:nvPr>
        </p:nvSpPr>
        <p:spPr/>
        <p:txBody>
          <a:bodyPr/>
          <a:lstStyle/>
          <a:p>
            <a:fld id="{6702E334-BD9F-457A-9887-C4ED04EC8427}" type="datetime1">
              <a:rPr lang="en-GB" smtClean="0"/>
              <a:t>23/04/2021</a:t>
            </a:fld>
            <a:endParaRPr lang="en-GB"/>
          </a:p>
        </p:txBody>
      </p:sp>
      <p:sp>
        <p:nvSpPr>
          <p:cNvPr id="6" name="Platshållare för sidfot 5">
            <a:extLst>
              <a:ext uri="{FF2B5EF4-FFF2-40B4-BE49-F238E27FC236}">
                <a16:creationId xmlns:a16="http://schemas.microsoft.com/office/drawing/2014/main" id="{8DDD74F6-4E3F-4621-943A-3BF2141C2413}"/>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40846C1C-9E76-44F1-B330-EC4E7146F360}"/>
              </a:ext>
            </a:extLst>
          </p:cNvPr>
          <p:cNvSpPr>
            <a:spLocks noGrp="1"/>
          </p:cNvSpPr>
          <p:nvPr>
            <p:ph type="sldNum" sz="quarter" idx="12"/>
          </p:nvPr>
        </p:nvSpPr>
        <p:spPr/>
        <p:txBody>
          <a:bodyPr/>
          <a:lstStyle/>
          <a:p>
            <a:fld id="{7D117332-2DF4-464F-9061-FC10DD655D72}" type="slidenum">
              <a:rPr lang="en-GB" smtClean="0"/>
              <a:t>‹#›</a:t>
            </a:fld>
            <a:endParaRPr lang="en-GB"/>
          </a:p>
        </p:txBody>
      </p:sp>
    </p:spTree>
    <p:extLst>
      <p:ext uri="{BB962C8B-B14F-4D97-AF65-F5344CB8AC3E}">
        <p14:creationId xmlns:p14="http://schemas.microsoft.com/office/powerpoint/2010/main" val="112767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6C93A24-C8E6-4700-B042-DEB92A2512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71CB8553-2B8A-40C9-9CF4-BF2F52A24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97334F7-B223-442E-BB87-6D2B36740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B9C00-9719-4AA1-BB51-E0D50DF4A716}" type="datetime1">
              <a:rPr lang="en-GB" smtClean="0"/>
              <a:t>23/04/2021</a:t>
            </a:fld>
            <a:endParaRPr lang="en-GB"/>
          </a:p>
        </p:txBody>
      </p:sp>
      <p:sp>
        <p:nvSpPr>
          <p:cNvPr id="5" name="Platshållare för sidfot 4">
            <a:extLst>
              <a:ext uri="{FF2B5EF4-FFF2-40B4-BE49-F238E27FC236}">
                <a16:creationId xmlns:a16="http://schemas.microsoft.com/office/drawing/2014/main" id="{88ACFA80-E469-4F2E-81AB-12908EE215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E3D35EA2-F7A3-42EE-81AB-2964555AB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17332-2DF4-464F-9061-FC10DD655D72}" type="slidenum">
              <a:rPr lang="en-GB" smtClean="0"/>
              <a:t>‹#›</a:t>
            </a:fld>
            <a:endParaRPr lang="en-GB"/>
          </a:p>
        </p:txBody>
      </p:sp>
    </p:spTree>
    <p:extLst>
      <p:ext uri="{BB962C8B-B14F-4D97-AF65-F5344CB8AC3E}">
        <p14:creationId xmlns:p14="http://schemas.microsoft.com/office/powerpoint/2010/main" val="23892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D49D9DD5-4823-4606-9F23-4D5210B494C6}"/>
              </a:ext>
            </a:extLst>
          </p:cNvPr>
          <p:cNvSpPr>
            <a:spLocks noGrp="1"/>
          </p:cNvSpPr>
          <p:nvPr>
            <p:ph type="ctrTitle"/>
          </p:nvPr>
        </p:nvSpPr>
        <p:spPr>
          <a:xfrm>
            <a:off x="6839339" y="953975"/>
            <a:ext cx="4388378" cy="1297115"/>
          </a:xfrm>
        </p:spPr>
        <p:txBody>
          <a:bodyPr anchor="t">
            <a:normAutofit/>
          </a:bodyPr>
          <a:lstStyle/>
          <a:p>
            <a:pPr algn="l"/>
            <a:r>
              <a:rPr lang="sv-SE" sz="5400" b="1" dirty="0">
                <a:solidFill>
                  <a:srgbClr val="000000"/>
                </a:solidFill>
              </a:rPr>
              <a:t>Utrustning</a:t>
            </a:r>
            <a:endParaRPr lang="en-GB" sz="5400" b="1" dirty="0">
              <a:solidFill>
                <a:srgbClr val="000000"/>
              </a:solidFill>
            </a:endParaRPr>
          </a:p>
        </p:txBody>
      </p:sp>
      <p:sp>
        <p:nvSpPr>
          <p:cNvPr id="3" name="Underrubrik 2">
            <a:extLst>
              <a:ext uri="{FF2B5EF4-FFF2-40B4-BE49-F238E27FC236}">
                <a16:creationId xmlns:a16="http://schemas.microsoft.com/office/drawing/2014/main" id="{60CCA1FF-75DA-4B88-9D2D-8BEF03486DA3}"/>
              </a:ext>
            </a:extLst>
          </p:cNvPr>
          <p:cNvSpPr>
            <a:spLocks noGrp="1"/>
          </p:cNvSpPr>
          <p:nvPr>
            <p:ph type="subTitle" idx="1"/>
          </p:nvPr>
        </p:nvSpPr>
        <p:spPr>
          <a:xfrm>
            <a:off x="6839339" y="3205065"/>
            <a:ext cx="4268069" cy="838831"/>
          </a:xfrm>
        </p:spPr>
        <p:txBody>
          <a:bodyPr anchor="b">
            <a:noAutofit/>
          </a:bodyPr>
          <a:lstStyle/>
          <a:p>
            <a:pPr algn="l"/>
            <a:r>
              <a:rPr lang="sv-SE" sz="2800" dirty="0">
                <a:solidFill>
                  <a:srgbClr val="000000"/>
                </a:solidFill>
              </a:rPr>
              <a:t>Tips till ungdomsspelare och föräldrar</a:t>
            </a:r>
            <a:endParaRPr lang="en-GB" sz="2800" dirty="0">
              <a:solidFill>
                <a:srgbClr val="000000"/>
              </a:solidFill>
            </a:endParaRPr>
          </a:p>
        </p:txBody>
      </p:sp>
      <p:sp>
        <p:nvSpPr>
          <p:cNvPr id="1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objekt 3">
            <a:extLst>
              <a:ext uri="{FF2B5EF4-FFF2-40B4-BE49-F238E27FC236}">
                <a16:creationId xmlns:a16="http://schemas.microsoft.com/office/drawing/2014/main" id="{D6F9D4E1-586C-4D5A-BB7B-EB2C4604F6F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340470" y="2980189"/>
            <a:ext cx="4141760" cy="1812021"/>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5" name="Platshållare för bildnummer 4">
            <a:extLst>
              <a:ext uri="{FF2B5EF4-FFF2-40B4-BE49-F238E27FC236}">
                <a16:creationId xmlns:a16="http://schemas.microsoft.com/office/drawing/2014/main" id="{A99C7EA0-EEEE-4CDC-8BB5-169E693AE9A7}"/>
              </a:ext>
            </a:extLst>
          </p:cNvPr>
          <p:cNvSpPr>
            <a:spLocks noGrp="1"/>
          </p:cNvSpPr>
          <p:nvPr>
            <p:ph type="sldNum" sz="quarter" idx="12"/>
          </p:nvPr>
        </p:nvSpPr>
        <p:spPr/>
        <p:txBody>
          <a:bodyPr/>
          <a:lstStyle/>
          <a:p>
            <a:fld id="{7D117332-2DF4-464F-9061-FC10DD655D72}" type="slidenum">
              <a:rPr lang="en-GB" smtClean="0"/>
              <a:t>1</a:t>
            </a:fld>
            <a:endParaRPr lang="en-GB"/>
          </a:p>
        </p:txBody>
      </p:sp>
    </p:spTree>
    <p:extLst>
      <p:ext uri="{BB962C8B-B14F-4D97-AF65-F5344CB8AC3E}">
        <p14:creationId xmlns:p14="http://schemas.microsoft.com/office/powerpoint/2010/main" val="300402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BE443526-C99F-437E-8FCA-5BB8B8F2D833}"/>
              </a:ext>
            </a:extLst>
          </p:cNvPr>
          <p:cNvSpPr txBox="1"/>
          <p:nvPr/>
        </p:nvSpPr>
        <p:spPr>
          <a:xfrm>
            <a:off x="67112" y="1"/>
            <a:ext cx="12063369" cy="6340197"/>
          </a:xfrm>
          <a:prstGeom prst="rect">
            <a:avLst/>
          </a:prstGeom>
          <a:noFill/>
        </p:spPr>
        <p:txBody>
          <a:bodyPr wrap="square">
            <a:spAutoFit/>
          </a:bodyPr>
          <a:lstStyle/>
          <a:p>
            <a:pPr algn="l"/>
            <a:r>
              <a:rPr lang="en-GB" sz="2800" b="0" i="0" u="none" strike="noStrike" baseline="0" dirty="0" err="1">
                <a:solidFill>
                  <a:srgbClr val="17365D"/>
                </a:solidFill>
                <a:latin typeface="Cambria" panose="02040503050406030204" pitchFamily="18" charset="0"/>
              </a:rPr>
              <a:t>Skyddsutrustningen</a:t>
            </a:r>
            <a:endParaRPr lang="en-GB" sz="2800" b="0" i="0" u="none" strike="noStrike" baseline="0" dirty="0">
              <a:solidFill>
                <a:srgbClr val="17365D"/>
              </a:solidFill>
              <a:latin typeface="Cambria" panose="02040503050406030204" pitchFamily="18" charset="0"/>
            </a:endParaRPr>
          </a:p>
          <a:p>
            <a:pPr algn="l"/>
            <a:br>
              <a:rPr lang="en-GB" sz="1400" b="1" i="0" u="none" strike="noStrike" baseline="0" dirty="0">
                <a:solidFill>
                  <a:srgbClr val="000000"/>
                </a:solidFill>
                <a:latin typeface="Cambria-Bold"/>
              </a:rPr>
            </a:br>
            <a:r>
              <a:rPr lang="en-GB" sz="1400" b="1" i="0" u="none" strike="noStrike" baseline="0" dirty="0" err="1">
                <a:solidFill>
                  <a:srgbClr val="000000"/>
                </a:solidFill>
                <a:latin typeface="Cambria-Bold"/>
              </a:rPr>
              <a:t>Hjälm</a:t>
            </a:r>
            <a:r>
              <a:rPr lang="en-GB" sz="1400" b="1" i="0" u="none" strike="noStrike" baseline="0" dirty="0">
                <a:solidFill>
                  <a:srgbClr val="000000"/>
                </a:solidFill>
                <a:latin typeface="Cambria-Bold"/>
              </a:rPr>
              <a:t> </a:t>
            </a:r>
            <a:r>
              <a:rPr lang="en-GB" sz="1400" b="1" i="0" u="none" strike="noStrike" baseline="0" dirty="0" err="1">
                <a:solidFill>
                  <a:srgbClr val="000000"/>
                </a:solidFill>
                <a:latin typeface="Cambria-Bold"/>
              </a:rPr>
              <a:t>och</a:t>
            </a:r>
            <a:r>
              <a:rPr lang="en-GB" sz="1400" b="1" i="0" u="none" strike="noStrike" baseline="0" dirty="0">
                <a:solidFill>
                  <a:srgbClr val="000000"/>
                </a:solidFill>
                <a:latin typeface="Cambria-Bold"/>
              </a:rPr>
              <a:t> </a:t>
            </a:r>
            <a:r>
              <a:rPr lang="en-GB" sz="1400" b="1" i="0" u="none" strike="noStrike" baseline="0" dirty="0" err="1">
                <a:solidFill>
                  <a:srgbClr val="000000"/>
                </a:solidFill>
                <a:latin typeface="Cambria-Bold"/>
              </a:rPr>
              <a:t>halsskydd</a:t>
            </a:r>
            <a:endParaRPr lang="en-GB" sz="1400" b="1" i="0" u="none" strike="noStrike" baseline="0" dirty="0">
              <a:solidFill>
                <a:srgbClr val="000000"/>
              </a:solidFill>
              <a:latin typeface="Cambria-Bold"/>
            </a:endParaRPr>
          </a:p>
          <a:p>
            <a:pPr algn="l"/>
            <a:r>
              <a:rPr lang="sv-SE" sz="1400" b="0" i="0" u="none" strike="noStrike" baseline="0" dirty="0">
                <a:solidFill>
                  <a:srgbClr val="000000"/>
                </a:solidFill>
                <a:latin typeface="Calibri" panose="020F0502020204030204" pitchFamily="34" charset="0"/>
              </a:rPr>
              <a:t>Hjälm med galler samt halsskydd mot skärskador är det absolut viktigaste skydden. Välj en hjälm som sitter bra</a:t>
            </a:r>
          </a:p>
          <a:p>
            <a:pPr algn="l"/>
            <a:r>
              <a:rPr lang="sv-SE" sz="1400" b="0" i="0" u="none" strike="noStrike" baseline="0" dirty="0">
                <a:solidFill>
                  <a:srgbClr val="000000"/>
                </a:solidFill>
                <a:latin typeface="Calibri" panose="020F0502020204030204" pitchFamily="34" charset="0"/>
              </a:rPr>
              <a:t>och som inte är för stor och klumpig. </a:t>
            </a:r>
            <a:br>
              <a:rPr lang="sv-SE" sz="1400" b="0" i="0" u="none" strike="noStrike" baseline="0" dirty="0">
                <a:solidFill>
                  <a:srgbClr val="000000"/>
                </a:solidFill>
                <a:latin typeface="Calibri" panose="020F0502020204030204" pitchFamily="34" charset="0"/>
              </a:rPr>
            </a:br>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Var noga med att ställa in hjälmen till lagom storlek med hjälp av skruvarna. </a:t>
            </a:r>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Spännbanden för gallret, anpassas så att vadderingen på gallret vilar på hakan, utan att trycka. En hjälm är skönast </a:t>
            </a:r>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när den sitter stadigt på huvudet, dock inte för hårt, det ger </a:t>
            </a:r>
            <a:r>
              <a:rPr lang="en-GB" sz="1400" b="0" i="0" u="none" strike="noStrike" baseline="0" dirty="0" err="1">
                <a:solidFill>
                  <a:srgbClr val="000000"/>
                </a:solidFill>
                <a:latin typeface="Calibri" panose="020F0502020204030204" pitchFamily="34" charset="0"/>
              </a:rPr>
              <a:t>huvudvärk</a:t>
            </a:r>
            <a:r>
              <a:rPr lang="en-GB" sz="1400" b="0" i="0" u="none" strike="noStrike" baseline="0" dirty="0">
                <a:solidFill>
                  <a:srgbClr val="000000"/>
                </a:solidFill>
                <a:latin typeface="Calibri" panose="020F0502020204030204" pitchFamily="34" charset="0"/>
              </a:rPr>
              <a:t>.</a:t>
            </a:r>
            <a:br>
              <a:rPr lang="en-GB" sz="1400" b="0" i="0" u="none" strike="noStrike" baseline="0" dirty="0">
                <a:solidFill>
                  <a:srgbClr val="000000"/>
                </a:solidFill>
                <a:latin typeface="Calibri" panose="020F0502020204030204" pitchFamily="34" charset="0"/>
              </a:rPr>
            </a:br>
            <a:endParaRPr lang="en-GB" sz="1400" b="0" i="0" u="none" strike="noStrike" baseline="0" dirty="0">
              <a:solidFill>
                <a:srgbClr val="000000"/>
              </a:solidFill>
              <a:latin typeface="Calibri" panose="020F0502020204030204" pitchFamily="34" charset="0"/>
            </a:endParaRPr>
          </a:p>
          <a:p>
            <a:pPr algn="l"/>
            <a:r>
              <a:rPr lang="sv-SE" sz="1400" b="0" i="0" u="none" strike="noStrike" baseline="0" dirty="0">
                <a:solidFill>
                  <a:srgbClr val="000000"/>
                </a:solidFill>
                <a:latin typeface="Calibri" panose="020F0502020204030204" pitchFamily="34" charset="0"/>
              </a:rPr>
              <a:t>Om en mössa önskas under hjälmen, tänk på att välja en mössa utan sömmar och var noga</a:t>
            </a:r>
          </a:p>
          <a:p>
            <a:pPr algn="l"/>
            <a:r>
              <a:rPr lang="sv-SE" sz="1400" b="0" i="0" u="none" strike="noStrike" baseline="0" dirty="0">
                <a:solidFill>
                  <a:srgbClr val="000000"/>
                </a:solidFill>
                <a:latin typeface="Calibri" panose="020F0502020204030204" pitchFamily="34" charset="0"/>
              </a:rPr>
              <a:t>med att den inte är för kraftig, det blir obekvämt. Var också noggrann med att välja en mössa</a:t>
            </a:r>
          </a:p>
          <a:p>
            <a:pPr algn="l"/>
            <a:r>
              <a:rPr lang="sv-SE" sz="1400" b="0" i="0" u="none" strike="noStrike" baseline="0" dirty="0">
                <a:solidFill>
                  <a:srgbClr val="000000"/>
                </a:solidFill>
                <a:latin typeface="Calibri" panose="020F0502020204030204" pitchFamily="34" charset="0"/>
              </a:rPr>
              <a:t>som sitter väl, annars åker den snart ner över ögonen...</a:t>
            </a:r>
            <a:br>
              <a:rPr lang="sv-SE" sz="1400" b="0" i="0" u="none" strike="noStrike" baseline="0" dirty="0">
                <a:solidFill>
                  <a:srgbClr val="000000"/>
                </a:solidFill>
                <a:latin typeface="Calibri" panose="020F0502020204030204" pitchFamily="34" charset="0"/>
              </a:rPr>
            </a:br>
            <a:endParaRPr lang="sv-SE" sz="1400" b="0" i="0" u="none" strike="noStrike" baseline="0" dirty="0">
              <a:solidFill>
                <a:srgbClr val="000000"/>
              </a:solidFill>
              <a:latin typeface="Calibri" panose="020F0502020204030204" pitchFamily="34" charset="0"/>
            </a:endParaRPr>
          </a:p>
          <a:p>
            <a:pPr algn="l"/>
            <a:r>
              <a:rPr lang="sv-SE" sz="1400" b="0" i="0" u="none" strike="noStrike" baseline="0" dirty="0">
                <a:solidFill>
                  <a:srgbClr val="000000"/>
                </a:solidFill>
                <a:latin typeface="Calibri" panose="020F0502020204030204" pitchFamily="34" charset="0"/>
              </a:rPr>
              <a:t>Vad gäller halsskydd, finns det olika varianter att välja, försök hitta ett som sitter bra och är smidigt, samtidigt som det</a:t>
            </a:r>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skyddar bra.</a:t>
            </a:r>
          </a:p>
          <a:p>
            <a:pPr algn="l"/>
            <a:br>
              <a:rPr lang="en-GB" sz="1400" b="1" i="0" u="none" strike="noStrike" baseline="0" dirty="0">
                <a:solidFill>
                  <a:srgbClr val="000000"/>
                </a:solidFill>
                <a:latin typeface="Cambria-Bold"/>
              </a:rPr>
            </a:br>
            <a:r>
              <a:rPr lang="en-GB" sz="1400" b="1" i="0" u="none" strike="noStrike" baseline="0" dirty="0" err="1">
                <a:solidFill>
                  <a:srgbClr val="000000"/>
                </a:solidFill>
                <a:latin typeface="Cambria-Bold"/>
              </a:rPr>
              <a:t>Benskydd</a:t>
            </a:r>
            <a:r>
              <a:rPr lang="en-GB" sz="1400" b="1" i="0" u="none" strike="noStrike" baseline="0" dirty="0">
                <a:solidFill>
                  <a:srgbClr val="000000"/>
                </a:solidFill>
                <a:latin typeface="Cambria-Bold"/>
              </a:rPr>
              <a:t> </a:t>
            </a:r>
            <a:r>
              <a:rPr lang="en-GB" sz="1400" b="1" i="0" u="none" strike="noStrike" baseline="0" dirty="0" err="1">
                <a:solidFill>
                  <a:srgbClr val="000000"/>
                </a:solidFill>
                <a:latin typeface="Cambria-Bold"/>
              </a:rPr>
              <a:t>och</a:t>
            </a:r>
            <a:r>
              <a:rPr lang="en-GB" sz="1400" b="1" i="0" u="none" strike="noStrike" baseline="0" dirty="0">
                <a:solidFill>
                  <a:srgbClr val="000000"/>
                </a:solidFill>
                <a:latin typeface="Cambria-Bold"/>
              </a:rPr>
              <a:t> </a:t>
            </a:r>
            <a:r>
              <a:rPr lang="en-GB" sz="1400" b="1" i="0" u="none" strike="noStrike" baseline="0" dirty="0" err="1">
                <a:solidFill>
                  <a:srgbClr val="000000"/>
                </a:solidFill>
                <a:latin typeface="Cambria-Bold"/>
              </a:rPr>
              <a:t>damasken</a:t>
            </a:r>
            <a:endParaRPr lang="en-GB" sz="1400" b="1" i="0" u="none" strike="noStrike" baseline="0" dirty="0">
              <a:solidFill>
                <a:srgbClr val="000000"/>
              </a:solidFill>
              <a:latin typeface="Cambria-Bold"/>
            </a:endParaRPr>
          </a:p>
          <a:p>
            <a:pPr algn="l"/>
            <a:r>
              <a:rPr lang="sv-SE" sz="1400" b="0" i="0" u="none" strike="noStrike" baseline="0" dirty="0">
                <a:solidFill>
                  <a:srgbClr val="000000"/>
                </a:solidFill>
                <a:latin typeface="Calibri" panose="020F0502020204030204" pitchFamily="34" charset="0"/>
              </a:rPr>
              <a:t>Ett benskydd är bra mot slag samt också för att skydda knäskålen mot fall i isen.</a:t>
            </a:r>
            <a:br>
              <a:rPr lang="sv-SE" sz="1400" b="0" i="0" u="none" strike="noStrike" baseline="0" dirty="0">
                <a:solidFill>
                  <a:srgbClr val="000000"/>
                </a:solidFill>
                <a:latin typeface="Calibri" panose="020F0502020204030204" pitchFamily="34" charset="0"/>
              </a:rPr>
            </a:br>
            <a:endParaRPr lang="sv-SE" sz="1400" b="0" i="0" u="none" strike="noStrike" baseline="0" dirty="0">
              <a:solidFill>
                <a:srgbClr val="000000"/>
              </a:solidFill>
              <a:latin typeface="Calibri" panose="020F0502020204030204" pitchFamily="34" charset="0"/>
            </a:endParaRPr>
          </a:p>
          <a:p>
            <a:pPr algn="l"/>
            <a:r>
              <a:rPr lang="sv-SE" sz="1400" b="0" i="0" u="none" strike="noStrike" baseline="0" dirty="0">
                <a:solidFill>
                  <a:srgbClr val="000000"/>
                </a:solidFill>
                <a:latin typeface="Calibri" panose="020F0502020204030204" pitchFamily="34" charset="0"/>
              </a:rPr>
              <a:t>Tänk på att välja ett benskydd som känns smidigt och har passande längd. Längden är lagom,</a:t>
            </a:r>
          </a:p>
          <a:p>
            <a:pPr algn="l"/>
            <a:r>
              <a:rPr lang="sv-SE" sz="1400" b="0" i="0" u="none" strike="noStrike" baseline="0" dirty="0">
                <a:solidFill>
                  <a:srgbClr val="000000"/>
                </a:solidFill>
                <a:latin typeface="Calibri" panose="020F0502020204030204" pitchFamily="34" charset="0"/>
              </a:rPr>
              <a:t>när mitten av knäskålen ligger i mitten av benskyddets plastkåpa, samtidigt som nederkanten</a:t>
            </a:r>
          </a:p>
          <a:p>
            <a:pPr algn="l"/>
            <a:r>
              <a:rPr lang="sv-SE" sz="1400" b="0" i="0" u="none" strike="noStrike" baseline="0" dirty="0">
                <a:solidFill>
                  <a:srgbClr val="000000"/>
                </a:solidFill>
                <a:latin typeface="Calibri" panose="020F0502020204030204" pitchFamily="34" charset="0"/>
              </a:rPr>
              <a:t>slutar där skridskokängan tar vid. Var noga med att benskyddet inte ligger obekvämt mot</a:t>
            </a:r>
          </a:p>
          <a:p>
            <a:pPr algn="l"/>
            <a:r>
              <a:rPr lang="sv-SE" sz="1400" b="0" i="0" u="none" strike="noStrike" baseline="0" dirty="0">
                <a:solidFill>
                  <a:srgbClr val="000000"/>
                </a:solidFill>
                <a:latin typeface="Calibri" panose="020F0502020204030204" pitchFamily="34" charset="0"/>
              </a:rPr>
              <a:t>skridskons ”plös” och hindrar rörelsen i skridskoåkningen.</a:t>
            </a:r>
            <a:br>
              <a:rPr lang="sv-SE" sz="1400" b="0" i="0" u="none" strike="noStrike" baseline="0" dirty="0">
                <a:solidFill>
                  <a:srgbClr val="000000"/>
                </a:solidFill>
                <a:latin typeface="Calibri" panose="020F0502020204030204" pitchFamily="34" charset="0"/>
              </a:rPr>
            </a:br>
            <a:endParaRPr lang="sv-SE" sz="1400" b="0" i="0" u="none" strike="noStrike" baseline="0" dirty="0">
              <a:solidFill>
                <a:srgbClr val="000000"/>
              </a:solidFill>
              <a:latin typeface="Calibri" panose="020F0502020204030204" pitchFamily="34" charset="0"/>
            </a:endParaRPr>
          </a:p>
          <a:p>
            <a:pPr algn="l"/>
            <a:r>
              <a:rPr lang="sv-SE" sz="1400" b="0" i="0" u="none" strike="noStrike" baseline="0" dirty="0">
                <a:solidFill>
                  <a:srgbClr val="000000"/>
                </a:solidFill>
                <a:latin typeface="Calibri" panose="020F0502020204030204" pitchFamily="34" charset="0"/>
              </a:rPr>
              <a:t>Benskyddet fästs lämpligt med stöd av bandystrumpan eller damasken. Ett tips är att använda</a:t>
            </a:r>
          </a:p>
          <a:p>
            <a:pPr algn="l"/>
            <a:r>
              <a:rPr lang="sv-SE" sz="1400" b="0" i="0" u="none" strike="noStrike" baseline="0" dirty="0">
                <a:solidFill>
                  <a:srgbClr val="000000"/>
                </a:solidFill>
                <a:latin typeface="Calibri" panose="020F0502020204030204" pitchFamily="34" charset="0"/>
              </a:rPr>
              <a:t>ett kardborrband utanpå strumpan och benskyddet. Det fungerar ofta bättre än tejp, och är</a:t>
            </a:r>
          </a:p>
          <a:p>
            <a:pPr algn="l"/>
            <a:r>
              <a:rPr lang="en-GB" sz="1400" b="0" i="0" u="none" strike="noStrike" baseline="0" dirty="0" err="1">
                <a:solidFill>
                  <a:srgbClr val="000000"/>
                </a:solidFill>
                <a:latin typeface="Calibri" panose="020F0502020204030204" pitchFamily="34" charset="0"/>
              </a:rPr>
              <a:t>dessutom</a:t>
            </a:r>
            <a:r>
              <a:rPr lang="en-GB" sz="1400" b="0" i="0" u="none" strike="noStrike" baseline="0" dirty="0">
                <a:solidFill>
                  <a:srgbClr val="000000"/>
                </a:solidFill>
                <a:latin typeface="Calibri" panose="020F0502020204030204" pitchFamily="34" charset="0"/>
              </a:rPr>
              <a:t> </a:t>
            </a:r>
            <a:r>
              <a:rPr lang="en-GB" sz="1400" b="0" i="0" u="none" strike="noStrike" baseline="0" dirty="0" err="1">
                <a:solidFill>
                  <a:srgbClr val="000000"/>
                </a:solidFill>
                <a:latin typeface="Calibri" panose="020F0502020204030204" pitchFamily="34" charset="0"/>
              </a:rPr>
              <a:t>återanvändningsbart</a:t>
            </a:r>
            <a:r>
              <a:rPr lang="en-GB" sz="1400" b="0" i="0" u="none" strike="noStrike" baseline="0" dirty="0">
                <a:solidFill>
                  <a:srgbClr val="000000"/>
                </a:solidFill>
                <a:latin typeface="Calibri" panose="020F0502020204030204" pitchFamily="34" charset="0"/>
              </a:rPr>
              <a:t>.</a:t>
            </a:r>
            <a:endParaRPr lang="en-GB" sz="1400" dirty="0"/>
          </a:p>
        </p:txBody>
      </p:sp>
      <p:pic>
        <p:nvPicPr>
          <p:cNvPr id="5" name="Bildobjekt 4">
            <a:extLst>
              <a:ext uri="{FF2B5EF4-FFF2-40B4-BE49-F238E27FC236}">
                <a16:creationId xmlns:a16="http://schemas.microsoft.com/office/drawing/2014/main" id="{CDCEDD95-CC63-40C1-80BE-A0871BDDB7D2}"/>
              </a:ext>
            </a:extLst>
          </p:cNvPr>
          <p:cNvPicPr>
            <a:picLocks noChangeAspect="1"/>
          </p:cNvPicPr>
          <p:nvPr/>
        </p:nvPicPr>
        <p:blipFill>
          <a:blip r:embed="rId2"/>
          <a:stretch>
            <a:fillRect/>
          </a:stretch>
        </p:blipFill>
        <p:spPr>
          <a:xfrm>
            <a:off x="9309827" y="259802"/>
            <a:ext cx="2269463" cy="2256268"/>
          </a:xfrm>
          <a:prstGeom prst="rect">
            <a:avLst/>
          </a:prstGeom>
        </p:spPr>
      </p:pic>
      <p:pic>
        <p:nvPicPr>
          <p:cNvPr id="7" name="Bildobjekt 6">
            <a:extLst>
              <a:ext uri="{FF2B5EF4-FFF2-40B4-BE49-F238E27FC236}">
                <a16:creationId xmlns:a16="http://schemas.microsoft.com/office/drawing/2014/main" id="{3054888B-FF8C-465C-A0C9-33CFA38DF080}"/>
              </a:ext>
            </a:extLst>
          </p:cNvPr>
          <p:cNvPicPr>
            <a:picLocks noChangeAspect="1"/>
          </p:cNvPicPr>
          <p:nvPr/>
        </p:nvPicPr>
        <p:blipFill>
          <a:blip r:embed="rId3"/>
          <a:stretch>
            <a:fillRect/>
          </a:stretch>
        </p:blipFill>
        <p:spPr>
          <a:xfrm>
            <a:off x="9183067" y="2827696"/>
            <a:ext cx="2522982" cy="2041064"/>
          </a:xfrm>
          <a:prstGeom prst="rect">
            <a:avLst/>
          </a:prstGeom>
        </p:spPr>
      </p:pic>
      <p:pic>
        <p:nvPicPr>
          <p:cNvPr id="8" name="Bildobjekt 7">
            <a:extLst>
              <a:ext uri="{FF2B5EF4-FFF2-40B4-BE49-F238E27FC236}">
                <a16:creationId xmlns:a16="http://schemas.microsoft.com/office/drawing/2014/main" id="{49126E46-E3E7-413E-9BA0-7CA70AE0AA3F}"/>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824635" y="5180386"/>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FF3EDA67-1613-4A8B-A6FE-F53DE645C11E}"/>
              </a:ext>
            </a:extLst>
          </p:cNvPr>
          <p:cNvSpPr>
            <a:spLocks noGrp="1"/>
          </p:cNvSpPr>
          <p:nvPr>
            <p:ph type="sldNum" sz="quarter" idx="12"/>
          </p:nvPr>
        </p:nvSpPr>
        <p:spPr/>
        <p:txBody>
          <a:bodyPr/>
          <a:lstStyle/>
          <a:p>
            <a:fld id="{7D117332-2DF4-464F-9061-FC10DD655D72}" type="slidenum">
              <a:rPr lang="en-GB" smtClean="0"/>
              <a:t>10</a:t>
            </a:fld>
            <a:endParaRPr lang="en-GB"/>
          </a:p>
        </p:txBody>
      </p:sp>
    </p:spTree>
    <p:extLst>
      <p:ext uri="{BB962C8B-B14F-4D97-AF65-F5344CB8AC3E}">
        <p14:creationId xmlns:p14="http://schemas.microsoft.com/office/powerpoint/2010/main" val="156358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D0B1492-04F9-4A87-B5BF-11D4D1A83F15}"/>
              </a:ext>
            </a:extLst>
          </p:cNvPr>
          <p:cNvSpPr txBox="1"/>
          <p:nvPr/>
        </p:nvSpPr>
        <p:spPr>
          <a:xfrm>
            <a:off x="39148" y="75501"/>
            <a:ext cx="12113703" cy="3970318"/>
          </a:xfrm>
          <a:prstGeom prst="rect">
            <a:avLst/>
          </a:prstGeom>
          <a:noFill/>
        </p:spPr>
        <p:txBody>
          <a:bodyPr wrap="square">
            <a:spAutoFit/>
          </a:bodyPr>
          <a:lstStyle/>
          <a:p>
            <a:pPr algn="l"/>
            <a:br>
              <a:rPr lang="en-GB" sz="1400" b="1" i="0" u="none" strike="noStrike" baseline="0" dirty="0">
                <a:latin typeface="Cambria-Bold"/>
              </a:rPr>
            </a:br>
            <a:r>
              <a:rPr lang="en-GB" sz="1400" b="1" i="0" u="none" strike="noStrike" baseline="0" dirty="0" err="1">
                <a:latin typeface="Cambria-Bold"/>
              </a:rPr>
              <a:t>Suspensoaren</a:t>
            </a:r>
            <a:endParaRPr lang="en-GB" sz="1400" b="1" i="0" u="none" strike="noStrike" baseline="0" dirty="0">
              <a:latin typeface="Cambria-Bold"/>
            </a:endParaRPr>
          </a:p>
          <a:p>
            <a:pPr algn="l"/>
            <a:r>
              <a:rPr lang="sv-SE" sz="1400" b="0" i="0" u="none" strike="noStrike" baseline="0" dirty="0">
                <a:latin typeface="Calibri" panose="020F0502020204030204" pitchFamily="34" charset="0"/>
              </a:rPr>
              <a:t>”</a:t>
            </a:r>
            <a:r>
              <a:rPr lang="sv-SE" sz="1400" b="0" i="0" u="none" strike="noStrike" baseline="0" dirty="0" err="1">
                <a:latin typeface="Calibri" panose="020F0502020204030204" pitchFamily="34" charset="0"/>
              </a:rPr>
              <a:t>Suppe</a:t>
            </a:r>
            <a:r>
              <a:rPr lang="sv-SE" sz="1400" b="0" i="0" u="none" strike="noStrike" baseline="0" dirty="0">
                <a:latin typeface="Calibri" panose="020F0502020204030204" pitchFamily="34" charset="0"/>
              </a:rPr>
              <a:t>” finns i flera varianter. Dels den traditionella med resår samt också </a:t>
            </a:r>
            <a:r>
              <a:rPr lang="sv-SE" sz="1400" b="0" i="0" u="none" strike="noStrike" baseline="0" dirty="0" err="1">
                <a:latin typeface="Calibri" panose="020F0502020204030204" pitchFamily="34" charset="0"/>
              </a:rPr>
              <a:t>ivarianter</a:t>
            </a:r>
            <a:r>
              <a:rPr lang="sv-SE" sz="1400" b="0" i="0" u="none" strike="noStrike" baseline="0" dirty="0">
                <a:latin typeface="Calibri" panose="020F0502020204030204" pitchFamily="34" charset="0"/>
              </a:rPr>
              <a:t> med inbyggt skydd i shorts</a:t>
            </a:r>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 eller tights. Det finns också ”</a:t>
            </a:r>
            <a:r>
              <a:rPr lang="sv-SE" sz="1400" b="0" i="0" u="none" strike="noStrike" baseline="0" dirty="0" err="1">
                <a:latin typeface="Calibri" panose="020F0502020204030204" pitchFamily="34" charset="0"/>
              </a:rPr>
              <a:t>suppe</a:t>
            </a:r>
            <a:r>
              <a:rPr lang="sv-SE" sz="1400" b="0" i="0" u="none" strike="noStrike" baseline="0" dirty="0">
                <a:latin typeface="Calibri" panose="020F0502020204030204" pitchFamily="34" charset="0"/>
              </a:rPr>
              <a:t>” framtagen </a:t>
            </a:r>
            <a:r>
              <a:rPr lang="en-GB" sz="1400" b="0" i="0" u="none" strike="noStrike" baseline="0" dirty="0" err="1">
                <a:latin typeface="Calibri" panose="020F0502020204030204" pitchFamily="34" charset="0"/>
              </a:rPr>
              <a:t>för</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flickor</a:t>
            </a:r>
            <a:r>
              <a:rPr lang="en-GB" sz="1400" b="0" i="0" u="none" strike="noStrike" baseline="0" dirty="0">
                <a:latin typeface="Calibri" panose="020F0502020204030204" pitchFamily="34" charset="0"/>
              </a:rPr>
              <a:t>.</a:t>
            </a:r>
          </a:p>
          <a:p>
            <a:pPr algn="l"/>
            <a:br>
              <a:rPr lang="en-GB" sz="1400" b="1" i="0" u="none" strike="noStrike" baseline="0" dirty="0">
                <a:latin typeface="Cambria-Bold"/>
              </a:rPr>
            </a:br>
            <a:br>
              <a:rPr lang="en-GB" sz="1400" b="1" i="0" u="none" strike="noStrike" baseline="0" dirty="0">
                <a:latin typeface="Cambria-Bold"/>
              </a:rPr>
            </a:br>
            <a:br>
              <a:rPr lang="en-GB" sz="1400" b="1" i="0" u="none" strike="noStrike" baseline="0" dirty="0">
                <a:latin typeface="Cambria-Bold"/>
              </a:rPr>
            </a:br>
            <a:r>
              <a:rPr lang="en-GB" sz="1400" b="1" i="0" u="none" strike="noStrike" baseline="0" dirty="0" err="1">
                <a:latin typeface="Cambria-Bold"/>
              </a:rPr>
              <a:t>Armbågsskyddet</a:t>
            </a:r>
            <a:endParaRPr lang="en-GB" sz="1400" b="1" i="0" u="none" strike="noStrike" baseline="0" dirty="0">
              <a:latin typeface="Cambria-Bold"/>
            </a:endParaRPr>
          </a:p>
          <a:p>
            <a:pPr algn="l"/>
            <a:r>
              <a:rPr lang="sv-SE" sz="1400" b="0" i="0" u="none" strike="noStrike" baseline="0" dirty="0">
                <a:latin typeface="Calibri" panose="020F0502020204030204" pitchFamily="34" charset="0"/>
              </a:rPr>
              <a:t>Vid fall på is reagerar vi ofta, med automatik, genom att ta emot oss i isen med hjälp av armbågarna. Då är det kanon med</a:t>
            </a:r>
          </a:p>
          <a:p>
            <a:pPr algn="l"/>
            <a:r>
              <a:rPr lang="en-GB" sz="1400" b="0" i="0" u="none" strike="noStrike" baseline="0" dirty="0" err="1">
                <a:latin typeface="Calibri" panose="020F0502020204030204" pitchFamily="34" charset="0"/>
              </a:rPr>
              <a:t>armbågsskydd</a:t>
            </a:r>
            <a:r>
              <a:rPr lang="en-GB" sz="1400" b="0" i="0" u="none" strike="noStrike" baseline="0" dirty="0">
                <a:latin typeface="Calibri" panose="020F0502020204030204" pitchFamily="34" charset="0"/>
              </a:rPr>
              <a:t>.</a:t>
            </a:r>
            <a:br>
              <a:rPr lang="en-GB" sz="1400" b="0" i="0" u="none" strike="noStrike" baseline="0" dirty="0">
                <a:latin typeface="Calibri" panose="020F0502020204030204" pitchFamily="34" charset="0"/>
              </a:rPr>
            </a:br>
            <a:endParaRPr lang="en-GB"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Armbågsskydd kan ha en tendens att glida ner på underarmen. Tänka på att välja ett skydd som ”smiter åt” </a:t>
            </a:r>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och sitter på plats. Ett tips är också att de känns smidiga, för att inte hindra </a:t>
            </a:r>
            <a:r>
              <a:rPr lang="en-GB" sz="1400" b="0" i="0" u="none" strike="noStrike" baseline="0" dirty="0" err="1">
                <a:latin typeface="Calibri" panose="020F0502020204030204" pitchFamily="34" charset="0"/>
              </a:rPr>
              <a:t>armrörligheten</a:t>
            </a:r>
            <a:r>
              <a:rPr lang="en-GB" sz="1400" b="0" i="0" u="none" strike="noStrike" baseline="0" dirty="0">
                <a:latin typeface="Calibri" panose="020F0502020204030204" pitchFamily="34" charset="0"/>
              </a:rPr>
              <a:t>.</a:t>
            </a:r>
            <a:br>
              <a:rPr lang="en-GB" sz="1400" b="0" i="0" u="none" strike="noStrike" baseline="0" dirty="0">
                <a:latin typeface="Calibri" panose="020F0502020204030204" pitchFamily="34" charset="0"/>
              </a:rPr>
            </a:br>
            <a:endParaRPr lang="en-GB" sz="1400" b="0" i="0" u="none" strike="noStrike" baseline="0" dirty="0">
              <a:latin typeface="Calibri" panose="020F0502020204030204" pitchFamily="34" charset="0"/>
            </a:endParaRPr>
          </a:p>
          <a:p>
            <a:pPr algn="l"/>
            <a:r>
              <a:rPr lang="en-GB" sz="1400" b="1" i="0" u="none" strike="noStrike" baseline="0" dirty="0" err="1">
                <a:latin typeface="Cambria-Bold"/>
              </a:rPr>
              <a:t>Handsken</a:t>
            </a:r>
            <a:endParaRPr lang="en-GB" sz="1400" b="1" i="0" u="none" strike="noStrike" baseline="0" dirty="0">
              <a:latin typeface="Cambria-Bold"/>
            </a:endParaRPr>
          </a:p>
          <a:p>
            <a:pPr algn="l"/>
            <a:r>
              <a:rPr lang="sv-SE" sz="1400" b="0" i="0" u="none" strike="noStrike" baseline="0" dirty="0">
                <a:latin typeface="Calibri" panose="020F0502020204030204" pitchFamily="34" charset="0"/>
              </a:rPr>
              <a:t>Fördelen med bandyhandsken är att insidan av handsken är tunn och ger en bra känsla och närhet till klubban,</a:t>
            </a:r>
            <a:r>
              <a:rPr lang="sv-SE" sz="1400" dirty="0">
                <a:latin typeface="Calibri" panose="020F0502020204030204" pitchFamily="34" charset="0"/>
              </a:rPr>
              <a:t> </a:t>
            </a:r>
            <a:br>
              <a:rPr lang="sv-SE" sz="1400" dirty="0">
                <a:latin typeface="Calibri" panose="020F0502020204030204" pitchFamily="34" charset="0"/>
              </a:rPr>
            </a:br>
            <a:r>
              <a:rPr lang="sv-SE" sz="1400" dirty="0">
                <a:latin typeface="Calibri" panose="020F0502020204030204" pitchFamily="34" charset="0"/>
              </a:rPr>
              <a:t>s</a:t>
            </a:r>
            <a:r>
              <a:rPr lang="sv-SE" sz="1400" b="0" i="0" u="none" strike="noStrike" baseline="0" dirty="0">
                <a:latin typeface="Calibri" panose="020F0502020204030204" pitchFamily="34" charset="0"/>
              </a:rPr>
              <a:t>amtidigt som den skyddar mot smällar och skärskador på ovansidan. Det fungerar också bra med en skidhandske,</a:t>
            </a:r>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 om den är relativt tunn, för de som just börjat spela </a:t>
            </a:r>
            <a:r>
              <a:rPr lang="en-GB" sz="1400" b="0" i="0" u="none" strike="noStrike" baseline="0" dirty="0">
                <a:latin typeface="Calibri" panose="020F0502020204030204" pitchFamily="34" charset="0"/>
              </a:rPr>
              <a:t>bandy.</a:t>
            </a:r>
            <a:endParaRPr lang="en-GB" sz="1400" dirty="0"/>
          </a:p>
        </p:txBody>
      </p:sp>
      <p:pic>
        <p:nvPicPr>
          <p:cNvPr id="5" name="Bildobjekt 4">
            <a:extLst>
              <a:ext uri="{FF2B5EF4-FFF2-40B4-BE49-F238E27FC236}">
                <a16:creationId xmlns:a16="http://schemas.microsoft.com/office/drawing/2014/main" id="{EEA48B1B-CCE5-4488-9CCC-94AEEF42BF2B}"/>
              </a:ext>
            </a:extLst>
          </p:cNvPr>
          <p:cNvPicPr>
            <a:picLocks noChangeAspect="1"/>
          </p:cNvPicPr>
          <p:nvPr/>
        </p:nvPicPr>
        <p:blipFill>
          <a:blip r:embed="rId2"/>
          <a:stretch>
            <a:fillRect/>
          </a:stretch>
        </p:blipFill>
        <p:spPr>
          <a:xfrm>
            <a:off x="9471406" y="35912"/>
            <a:ext cx="1809304" cy="1809304"/>
          </a:xfrm>
          <a:prstGeom prst="rect">
            <a:avLst/>
          </a:prstGeom>
        </p:spPr>
      </p:pic>
      <p:pic>
        <p:nvPicPr>
          <p:cNvPr id="7" name="Bildobjekt 6">
            <a:extLst>
              <a:ext uri="{FF2B5EF4-FFF2-40B4-BE49-F238E27FC236}">
                <a16:creationId xmlns:a16="http://schemas.microsoft.com/office/drawing/2014/main" id="{5F99BB30-4A97-436E-B92C-28BDB43DDA21}"/>
              </a:ext>
            </a:extLst>
          </p:cNvPr>
          <p:cNvPicPr>
            <a:picLocks noChangeAspect="1"/>
          </p:cNvPicPr>
          <p:nvPr/>
        </p:nvPicPr>
        <p:blipFill>
          <a:blip r:embed="rId3"/>
          <a:stretch>
            <a:fillRect/>
          </a:stretch>
        </p:blipFill>
        <p:spPr>
          <a:xfrm>
            <a:off x="9399491" y="2170937"/>
            <a:ext cx="2394402" cy="2394402"/>
          </a:xfrm>
          <a:prstGeom prst="rect">
            <a:avLst/>
          </a:prstGeom>
        </p:spPr>
      </p:pic>
      <p:pic>
        <p:nvPicPr>
          <p:cNvPr id="9" name="Bildobjekt 8">
            <a:extLst>
              <a:ext uri="{FF2B5EF4-FFF2-40B4-BE49-F238E27FC236}">
                <a16:creationId xmlns:a16="http://schemas.microsoft.com/office/drawing/2014/main" id="{B82B427E-8448-4AAE-AE1A-32C2F063B04A}"/>
              </a:ext>
            </a:extLst>
          </p:cNvPr>
          <p:cNvPicPr>
            <a:picLocks noChangeAspect="1"/>
          </p:cNvPicPr>
          <p:nvPr/>
        </p:nvPicPr>
        <p:blipFill>
          <a:blip r:embed="rId4"/>
          <a:stretch>
            <a:fillRect/>
          </a:stretch>
        </p:blipFill>
        <p:spPr>
          <a:xfrm>
            <a:off x="1241921" y="4427307"/>
            <a:ext cx="2126317" cy="2113028"/>
          </a:xfrm>
          <a:prstGeom prst="rect">
            <a:avLst/>
          </a:prstGeom>
        </p:spPr>
      </p:pic>
      <p:pic>
        <p:nvPicPr>
          <p:cNvPr id="10" name="Bildobjekt 9">
            <a:extLst>
              <a:ext uri="{FF2B5EF4-FFF2-40B4-BE49-F238E27FC236}">
                <a16:creationId xmlns:a16="http://schemas.microsoft.com/office/drawing/2014/main" id="{6991DC93-8703-41D3-AF7C-75632B5FAAD7}"/>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8666015" y="5087080"/>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9CF62576-5058-48F0-A578-5EDEFEC69777}"/>
              </a:ext>
            </a:extLst>
          </p:cNvPr>
          <p:cNvSpPr>
            <a:spLocks noGrp="1"/>
          </p:cNvSpPr>
          <p:nvPr>
            <p:ph type="sldNum" sz="quarter" idx="12"/>
          </p:nvPr>
        </p:nvSpPr>
        <p:spPr/>
        <p:txBody>
          <a:bodyPr/>
          <a:lstStyle/>
          <a:p>
            <a:fld id="{7D117332-2DF4-464F-9061-FC10DD655D72}" type="slidenum">
              <a:rPr lang="en-GB" smtClean="0"/>
              <a:t>11</a:t>
            </a:fld>
            <a:endParaRPr lang="en-GB"/>
          </a:p>
        </p:txBody>
      </p:sp>
    </p:spTree>
    <p:extLst>
      <p:ext uri="{BB962C8B-B14F-4D97-AF65-F5344CB8AC3E}">
        <p14:creationId xmlns:p14="http://schemas.microsoft.com/office/powerpoint/2010/main" val="405033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4A3B6E3-32C9-4882-81CB-10055DDD9330}"/>
              </a:ext>
            </a:extLst>
          </p:cNvPr>
          <p:cNvSpPr txBox="1"/>
          <p:nvPr/>
        </p:nvSpPr>
        <p:spPr>
          <a:xfrm>
            <a:off x="0" y="0"/>
            <a:ext cx="12192000" cy="4832092"/>
          </a:xfrm>
          <a:prstGeom prst="rect">
            <a:avLst/>
          </a:prstGeom>
          <a:noFill/>
        </p:spPr>
        <p:txBody>
          <a:bodyPr wrap="square">
            <a:spAutoFit/>
          </a:bodyPr>
          <a:lstStyle/>
          <a:p>
            <a:pPr algn="l"/>
            <a:br>
              <a:rPr lang="en-GB" sz="1400" b="1" i="0" u="none" strike="noStrike" baseline="0" dirty="0">
                <a:latin typeface="Cambria-Bold"/>
              </a:rPr>
            </a:br>
            <a:r>
              <a:rPr lang="en-GB" sz="1400" b="1" i="0" u="none" strike="noStrike" baseline="0" dirty="0" err="1">
                <a:latin typeface="Cambria-Bold"/>
              </a:rPr>
              <a:t>Gördelbyxan</a:t>
            </a:r>
            <a:endParaRPr lang="en-GB" sz="1400" b="1" i="0" u="none" strike="noStrike" baseline="0" dirty="0">
              <a:latin typeface="Cambria-Bold"/>
            </a:endParaRPr>
          </a:p>
          <a:p>
            <a:pPr algn="l"/>
            <a:r>
              <a:rPr lang="sv-SE" sz="1400" b="0" i="0" u="none" strike="noStrike" baseline="0" dirty="0">
                <a:latin typeface="Calibri" panose="020F0502020204030204" pitchFamily="34" charset="0"/>
              </a:rPr>
              <a:t>På 70‐talet</a:t>
            </a:r>
            <a:r>
              <a:rPr lang="sv-SE" sz="1400" dirty="0">
                <a:latin typeface="Calibri" panose="020F0502020204030204" pitchFamily="34" charset="0"/>
              </a:rPr>
              <a:t> </a:t>
            </a:r>
            <a:r>
              <a:rPr lang="sv-SE" sz="1400" b="0" i="0" u="none" strike="noStrike" baseline="0" dirty="0">
                <a:latin typeface="Calibri" panose="020F0502020204030204" pitchFamily="34" charset="0"/>
              </a:rPr>
              <a:t>spelades det bandy i enbart tunna tygbyxor, helt utan skydd. I senare delen av deras karriärer kom bandybyxan,</a:t>
            </a:r>
          </a:p>
          <a:p>
            <a:pPr algn="l"/>
            <a:r>
              <a:rPr lang="sv-SE" sz="1400" b="0" i="0" u="none" strike="noStrike" baseline="0" dirty="0">
                <a:latin typeface="Calibri" panose="020F0502020204030204" pitchFamily="34" charset="0"/>
              </a:rPr>
              <a:t>med fasta skydd för lår och höft. Under senare år har det utvecklats en gördelbyxa, som har bra passform och skyddar lår, höft, svanskota</a:t>
            </a:r>
          </a:p>
          <a:p>
            <a:pPr algn="l"/>
            <a:r>
              <a:rPr lang="sv-SE" sz="1400" b="0" i="0" u="none" strike="noStrike" baseline="0" dirty="0">
                <a:latin typeface="Calibri" panose="020F0502020204030204" pitchFamily="34" charset="0"/>
              </a:rPr>
              <a:t>och ”rumpa”, mot smällar och fall i isen. Utanpå gördeln används en </a:t>
            </a:r>
            <a:r>
              <a:rPr lang="en-GB" sz="1400" b="0" i="0" u="none" strike="noStrike" baseline="0" dirty="0" err="1">
                <a:latin typeface="Calibri" panose="020F0502020204030204" pitchFamily="34" charset="0"/>
              </a:rPr>
              <a:t>överdragsbyxa</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i</a:t>
            </a:r>
            <a:r>
              <a:rPr lang="en-GB" sz="1400" b="0" i="0" u="none" strike="noStrike" baseline="0" dirty="0">
                <a:latin typeface="Calibri" panose="020F0502020204030204" pitchFamily="34" charset="0"/>
              </a:rPr>
              <a:t> tyg. </a:t>
            </a:r>
            <a:r>
              <a:rPr lang="sv-SE" sz="1400" b="0" i="0" u="none" strike="noStrike" baseline="0" dirty="0">
                <a:latin typeface="Calibri" panose="020F0502020204030204" pitchFamily="34" charset="0"/>
              </a:rPr>
              <a:t>Gördlarna finns i alla storlekar och är ett bra skydd även för de</a:t>
            </a:r>
          </a:p>
          <a:p>
            <a:pPr algn="l"/>
            <a:r>
              <a:rPr lang="sv-SE" sz="1400" b="0" i="0" u="none" strike="noStrike" baseline="0" dirty="0">
                <a:latin typeface="Calibri" panose="020F0502020204030204" pitchFamily="34" charset="0"/>
              </a:rPr>
              <a:t>yngsta. Viktigt är att storleken passar, en för stor eller för liten gördel hämmar rörligheten och därmed också skridskoåkningen.</a:t>
            </a:r>
          </a:p>
          <a:p>
            <a:pPr algn="l"/>
            <a:br>
              <a:rPr lang="en-GB" sz="1400" b="1" i="0" u="none" strike="noStrike" baseline="0" dirty="0">
                <a:latin typeface="Cambria-Bold"/>
              </a:rPr>
            </a:br>
            <a:r>
              <a:rPr lang="en-GB" sz="1400" b="1" i="0" u="none" strike="noStrike" baseline="0" dirty="0" err="1">
                <a:latin typeface="Cambria-Bold"/>
              </a:rPr>
              <a:t>Målvakten</a:t>
            </a:r>
            <a:endParaRPr lang="en-GB" sz="1400" b="1" i="0" u="none" strike="noStrike" baseline="0" dirty="0">
              <a:latin typeface="Cambria-Bold"/>
            </a:endParaRPr>
          </a:p>
          <a:p>
            <a:pPr algn="l"/>
            <a:r>
              <a:rPr lang="sv-SE" sz="1400" b="0" i="0" u="none" strike="noStrike" baseline="0" dirty="0">
                <a:latin typeface="Calibri" panose="020F0502020204030204" pitchFamily="34" charset="0"/>
              </a:rPr>
              <a:t>För de som i unga år vill prova som målvakt, går det relativt smidigt att växla om till målvakt.</a:t>
            </a:r>
          </a:p>
          <a:p>
            <a:pPr algn="l"/>
            <a:r>
              <a:rPr lang="sv-SE" sz="1400" b="0" i="0" u="none" strike="noStrike" baseline="0" dirty="0">
                <a:latin typeface="Calibri" panose="020F0502020204030204" pitchFamily="34" charset="0"/>
              </a:rPr>
              <a:t>Byt ut klubban, handskarna och benskydden mot målvaktshandskar och målvaktsbenskydd, så</a:t>
            </a:r>
          </a:p>
          <a:p>
            <a:pPr algn="l"/>
            <a:r>
              <a:rPr lang="sv-SE" sz="1400" b="0" i="0" u="none" strike="noStrike" baseline="0" dirty="0">
                <a:latin typeface="Calibri" panose="020F0502020204030204" pitchFamily="34" charset="0"/>
              </a:rPr>
              <a:t>är du redo som målvakt. </a:t>
            </a:r>
            <a:br>
              <a:rPr lang="sv-SE" sz="1400" b="0" i="0" u="none" strike="noStrike" baseline="0" dirty="0">
                <a:latin typeface="Calibri" panose="020F0502020204030204" pitchFamily="34" charset="0"/>
              </a:rPr>
            </a:br>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En magplatta kan också vara skönt att bära. I övrigt är de lika</a:t>
            </a:r>
          </a:p>
          <a:p>
            <a:pPr algn="l"/>
            <a:r>
              <a:rPr lang="sv-SE" sz="1400" b="0" i="0" u="none" strike="noStrike" baseline="0" dirty="0">
                <a:latin typeface="Calibri" panose="020F0502020204030204" pitchFamily="34" charset="0"/>
              </a:rPr>
              <a:t>utrustning som utespelarna i unga år, d.v.s. lika skridskor, hjälm och byxor.</a:t>
            </a:r>
          </a:p>
          <a:p>
            <a:pPr algn="l"/>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Som målvakt är det viktigt att anpassa storleken på benskydd och handskar till kroppens</a:t>
            </a:r>
          </a:p>
          <a:p>
            <a:pPr algn="l"/>
            <a:r>
              <a:rPr lang="sv-SE" sz="1400" b="0" i="0" u="none" strike="noStrike" baseline="0" dirty="0">
                <a:latin typeface="Calibri" panose="020F0502020204030204" pitchFamily="34" charset="0"/>
              </a:rPr>
              <a:t>storlek. För stora och tunga benskydd gör det svårt att röra sig, samt kan lätt leda till</a:t>
            </a:r>
          </a:p>
          <a:p>
            <a:pPr algn="l"/>
            <a:r>
              <a:rPr lang="sv-SE" sz="1400" b="0" i="0" u="none" strike="noStrike" baseline="0" dirty="0">
                <a:latin typeface="Calibri" panose="020F0502020204030204" pitchFamily="34" charset="0"/>
              </a:rPr>
              <a:t>ljumskproblem och en allmänt ökat skaderisk.</a:t>
            </a:r>
          </a:p>
          <a:p>
            <a:pPr algn="l"/>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En målvaktshandske är för våra seniorspelare, 40 mm tjock. För en ung spelare är 20 mm tjocklek fullt tillräcklig,</a:t>
            </a:r>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det gör handskarna smidigare och mer lätthanterliga, samtidigt som de fortfarande ger tillräckligt skydd.</a:t>
            </a:r>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Viktigt är också att handsken är anpassad efter handens storlek.</a:t>
            </a:r>
            <a:endParaRPr lang="en-GB" sz="1400" dirty="0"/>
          </a:p>
        </p:txBody>
      </p:sp>
      <p:pic>
        <p:nvPicPr>
          <p:cNvPr id="5" name="Bildobjekt 4">
            <a:extLst>
              <a:ext uri="{FF2B5EF4-FFF2-40B4-BE49-F238E27FC236}">
                <a16:creationId xmlns:a16="http://schemas.microsoft.com/office/drawing/2014/main" id="{099DF695-1182-45C7-9134-10420009D2F8}"/>
              </a:ext>
            </a:extLst>
          </p:cNvPr>
          <p:cNvPicPr>
            <a:picLocks noChangeAspect="1"/>
          </p:cNvPicPr>
          <p:nvPr/>
        </p:nvPicPr>
        <p:blipFill>
          <a:blip r:embed="rId2"/>
          <a:stretch>
            <a:fillRect/>
          </a:stretch>
        </p:blipFill>
        <p:spPr>
          <a:xfrm>
            <a:off x="8528180" y="1841820"/>
            <a:ext cx="2612572" cy="4687882"/>
          </a:xfrm>
          <a:prstGeom prst="rect">
            <a:avLst/>
          </a:prstGeom>
        </p:spPr>
      </p:pic>
      <p:pic>
        <p:nvPicPr>
          <p:cNvPr id="6" name="Bildobjekt 5">
            <a:extLst>
              <a:ext uri="{FF2B5EF4-FFF2-40B4-BE49-F238E27FC236}">
                <a16:creationId xmlns:a16="http://schemas.microsoft.com/office/drawing/2014/main" id="{79D595FB-1A87-4776-967E-7BB377B424E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125894" y="5012436"/>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35C269AE-0E5B-47E9-A816-3D6E7E85EE4D}"/>
              </a:ext>
            </a:extLst>
          </p:cNvPr>
          <p:cNvSpPr>
            <a:spLocks noGrp="1"/>
          </p:cNvSpPr>
          <p:nvPr>
            <p:ph type="sldNum" sz="quarter" idx="12"/>
          </p:nvPr>
        </p:nvSpPr>
        <p:spPr/>
        <p:txBody>
          <a:bodyPr/>
          <a:lstStyle/>
          <a:p>
            <a:fld id="{7D117332-2DF4-464F-9061-FC10DD655D72}" type="slidenum">
              <a:rPr lang="en-GB" smtClean="0"/>
              <a:t>12</a:t>
            </a:fld>
            <a:endParaRPr lang="en-GB"/>
          </a:p>
        </p:txBody>
      </p:sp>
    </p:spTree>
    <p:extLst>
      <p:ext uri="{BB962C8B-B14F-4D97-AF65-F5344CB8AC3E}">
        <p14:creationId xmlns:p14="http://schemas.microsoft.com/office/powerpoint/2010/main" val="144930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BDE1C9E-DFF2-4711-AC82-A4233EB6543D}"/>
              </a:ext>
            </a:extLst>
          </p:cNvPr>
          <p:cNvSpPr txBox="1"/>
          <p:nvPr/>
        </p:nvSpPr>
        <p:spPr>
          <a:xfrm>
            <a:off x="0" y="0"/>
            <a:ext cx="12192000" cy="5816977"/>
          </a:xfrm>
          <a:prstGeom prst="rect">
            <a:avLst/>
          </a:prstGeom>
          <a:noFill/>
        </p:spPr>
        <p:txBody>
          <a:bodyPr wrap="square">
            <a:spAutoFit/>
          </a:bodyPr>
          <a:lstStyle/>
          <a:p>
            <a:pPr algn="l"/>
            <a:r>
              <a:rPr lang="en-GB" sz="2800" dirty="0" err="1">
                <a:solidFill>
                  <a:srgbClr val="17365D"/>
                </a:solidFill>
                <a:latin typeface="Cambria" panose="02040503050406030204" pitchFamily="18" charset="0"/>
              </a:rPr>
              <a:t>Ö</a:t>
            </a:r>
            <a:r>
              <a:rPr lang="en-GB" sz="2800" b="0" i="0" u="none" strike="noStrike" baseline="0" dirty="0" err="1">
                <a:solidFill>
                  <a:srgbClr val="17365D"/>
                </a:solidFill>
                <a:latin typeface="Cambria" panose="02040503050406030204" pitchFamily="18" charset="0"/>
              </a:rPr>
              <a:t>vrig</a:t>
            </a:r>
            <a:r>
              <a:rPr lang="en-GB" sz="2800" b="0" i="0" u="none" strike="noStrike" baseline="0" dirty="0">
                <a:solidFill>
                  <a:srgbClr val="17365D"/>
                </a:solidFill>
                <a:latin typeface="Cambria" panose="02040503050406030204" pitchFamily="18" charset="0"/>
              </a:rPr>
              <a:t> </a:t>
            </a:r>
            <a:r>
              <a:rPr lang="en-GB" sz="2800" b="0" i="0" u="none" strike="noStrike" baseline="0" dirty="0" err="1">
                <a:solidFill>
                  <a:srgbClr val="17365D"/>
                </a:solidFill>
                <a:latin typeface="Cambria" panose="02040503050406030204" pitchFamily="18" charset="0"/>
              </a:rPr>
              <a:t>utrustning</a:t>
            </a:r>
            <a:br>
              <a:rPr lang="en-GB" sz="2800" b="0" i="0" u="none" strike="noStrike" baseline="0" dirty="0">
                <a:solidFill>
                  <a:srgbClr val="17365D"/>
                </a:solidFill>
                <a:latin typeface="Cambria" panose="02040503050406030204" pitchFamily="18" charset="0"/>
              </a:rPr>
            </a:br>
            <a:endParaRPr lang="en-GB" sz="2800" b="0" i="0" u="none" strike="noStrike" baseline="0" dirty="0">
              <a:solidFill>
                <a:srgbClr val="17365D"/>
              </a:solidFill>
              <a:latin typeface="Cambria" panose="02040503050406030204" pitchFamily="18" charset="0"/>
            </a:endParaRPr>
          </a:p>
          <a:p>
            <a:pPr algn="l"/>
            <a:r>
              <a:rPr lang="en-GB" sz="1400" b="1" i="0" u="none" strike="noStrike" baseline="0" dirty="0" err="1">
                <a:solidFill>
                  <a:srgbClr val="000000"/>
                </a:solidFill>
                <a:latin typeface="Cambria-Bold"/>
              </a:rPr>
              <a:t>Understället</a:t>
            </a:r>
            <a:r>
              <a:rPr lang="en-GB" sz="1400" b="1" i="0" u="none" strike="noStrike" baseline="0" dirty="0">
                <a:solidFill>
                  <a:srgbClr val="000000"/>
                </a:solidFill>
                <a:latin typeface="Cambria-Bold"/>
              </a:rPr>
              <a:t> </a:t>
            </a:r>
            <a:r>
              <a:rPr lang="en-GB" sz="1400" b="1" i="0" u="none" strike="noStrike" baseline="0" dirty="0" err="1">
                <a:solidFill>
                  <a:srgbClr val="000000"/>
                </a:solidFill>
                <a:latin typeface="Cambria-Bold"/>
              </a:rPr>
              <a:t>och</a:t>
            </a:r>
            <a:r>
              <a:rPr lang="en-GB" sz="1400" b="1" i="0" u="none" strike="noStrike" baseline="0" dirty="0">
                <a:solidFill>
                  <a:srgbClr val="000000"/>
                </a:solidFill>
                <a:latin typeface="Cambria-Bold"/>
              </a:rPr>
              <a:t> </a:t>
            </a:r>
            <a:r>
              <a:rPr lang="en-GB" sz="1400" b="1" i="0" u="none" strike="noStrike" baseline="0" dirty="0" err="1">
                <a:solidFill>
                  <a:srgbClr val="000000"/>
                </a:solidFill>
                <a:latin typeface="Cambria-Bold"/>
              </a:rPr>
              <a:t>strumporna</a:t>
            </a:r>
            <a:br>
              <a:rPr lang="en-GB" sz="1400" b="1" i="0" u="none" strike="noStrike" baseline="0" dirty="0">
                <a:solidFill>
                  <a:srgbClr val="000000"/>
                </a:solidFill>
                <a:latin typeface="Cambria-Bold"/>
              </a:rPr>
            </a:br>
            <a:endParaRPr lang="en-GB" sz="1400" b="1" i="0" u="none" strike="noStrike" baseline="0" dirty="0">
              <a:solidFill>
                <a:srgbClr val="000000"/>
              </a:solidFill>
              <a:latin typeface="Cambria-Bold"/>
            </a:endParaRPr>
          </a:p>
          <a:p>
            <a:pPr algn="l"/>
            <a:r>
              <a:rPr lang="sv-SE" sz="1400" b="0" i="0" u="none" strike="noStrike" baseline="0" dirty="0">
                <a:solidFill>
                  <a:srgbClr val="000000"/>
                </a:solidFill>
                <a:latin typeface="Calibri" panose="020F0502020204030204" pitchFamily="34" charset="0"/>
              </a:rPr>
              <a:t>Ett bra underställ är av funktionsmaterial som leder bort fukten och håller kroppen torr och varm. Underställ finns även i bomull, men nackdelen med</a:t>
            </a:r>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dessa är att de inte absorberar fukten. De blir istället tung och blöt av svett, och har då en kylande effekt.</a:t>
            </a:r>
          </a:p>
          <a:p>
            <a:pPr algn="l"/>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Strumpan är viktig, för att få en bra känsla i skridskon. En bra strumpa är utan sömmar och sitter ”tight” på foten. Vid kallt väder kan en strumpa i ull</a:t>
            </a:r>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eller annat naturmaterial vara bra. På senare år har det också utvecklats strumpor med innehåll av ”</a:t>
            </a:r>
            <a:r>
              <a:rPr lang="sv-SE" sz="1400" b="0" i="0" u="none" strike="noStrike" baseline="0" dirty="0" err="1">
                <a:solidFill>
                  <a:srgbClr val="000000"/>
                </a:solidFill>
                <a:latin typeface="Calibri" panose="020F0502020204030204" pitchFamily="34" charset="0"/>
              </a:rPr>
              <a:t>kevlar</a:t>
            </a:r>
            <a:r>
              <a:rPr lang="sv-SE" sz="1400" b="0" i="0" u="none" strike="noStrike" baseline="0" dirty="0">
                <a:solidFill>
                  <a:srgbClr val="000000"/>
                </a:solidFill>
                <a:latin typeface="Calibri" panose="020F0502020204030204" pitchFamily="34" charset="0"/>
              </a:rPr>
              <a:t>”, som är skyddande </a:t>
            </a:r>
            <a:r>
              <a:rPr lang="en-GB" sz="1400" b="0" i="0" u="none" strike="noStrike" baseline="0" dirty="0">
                <a:solidFill>
                  <a:srgbClr val="000000"/>
                </a:solidFill>
                <a:latin typeface="Calibri" panose="020F0502020204030204" pitchFamily="34" charset="0"/>
              </a:rPr>
              <a:t>mot </a:t>
            </a:r>
            <a:r>
              <a:rPr lang="en-GB" sz="1400" b="0" i="0" u="none" strike="noStrike" baseline="0" dirty="0" err="1">
                <a:solidFill>
                  <a:srgbClr val="000000"/>
                </a:solidFill>
                <a:latin typeface="Calibri" panose="020F0502020204030204" pitchFamily="34" charset="0"/>
              </a:rPr>
              <a:t>skärskador</a:t>
            </a:r>
            <a:r>
              <a:rPr lang="en-GB" sz="1400" b="0" i="0" u="none" strike="noStrike" baseline="0" dirty="0">
                <a:solidFill>
                  <a:srgbClr val="000000"/>
                </a:solidFill>
                <a:latin typeface="Calibri" panose="020F0502020204030204" pitchFamily="34" charset="0"/>
              </a:rPr>
              <a:t>.</a:t>
            </a:r>
            <a:br>
              <a:rPr lang="en-GB" sz="1400" b="0" i="0" u="none" strike="noStrike" baseline="0" dirty="0">
                <a:solidFill>
                  <a:srgbClr val="000000"/>
                </a:solidFill>
                <a:latin typeface="Calibri" panose="020F0502020204030204" pitchFamily="34" charset="0"/>
              </a:rPr>
            </a:br>
            <a:endParaRPr lang="en-GB" sz="1400" b="0" i="0" u="none" strike="noStrike" baseline="0" dirty="0">
              <a:solidFill>
                <a:srgbClr val="000000"/>
              </a:solidFill>
              <a:latin typeface="Calibri" panose="020F0502020204030204" pitchFamily="34" charset="0"/>
            </a:endParaRPr>
          </a:p>
          <a:p>
            <a:pPr algn="l"/>
            <a:r>
              <a:rPr lang="en-GB" sz="1400" b="1" i="0" u="none" strike="noStrike" baseline="0" dirty="0" err="1">
                <a:solidFill>
                  <a:srgbClr val="000000"/>
                </a:solidFill>
                <a:latin typeface="Cambria-Bold"/>
              </a:rPr>
              <a:t>Väskan</a:t>
            </a:r>
            <a:r>
              <a:rPr lang="en-GB" sz="1400" b="1" i="0" u="none" strike="noStrike" baseline="0" dirty="0">
                <a:solidFill>
                  <a:srgbClr val="000000"/>
                </a:solidFill>
                <a:latin typeface="Cambria-Bold"/>
              </a:rPr>
              <a:t> </a:t>
            </a:r>
            <a:r>
              <a:rPr lang="en-GB" sz="1400" b="1" i="0" u="none" strike="noStrike" baseline="0" dirty="0" err="1">
                <a:solidFill>
                  <a:srgbClr val="000000"/>
                </a:solidFill>
                <a:latin typeface="Cambria-Bold"/>
              </a:rPr>
              <a:t>och</a:t>
            </a:r>
            <a:r>
              <a:rPr lang="en-GB" sz="1400" b="1" i="0" u="none" strike="noStrike" baseline="0" dirty="0">
                <a:solidFill>
                  <a:srgbClr val="000000"/>
                </a:solidFill>
                <a:latin typeface="Cambria-Bold"/>
              </a:rPr>
              <a:t> </a:t>
            </a:r>
            <a:r>
              <a:rPr lang="en-GB" sz="1400" b="1" i="0" u="none" strike="noStrike" baseline="0" dirty="0" err="1">
                <a:solidFill>
                  <a:srgbClr val="000000"/>
                </a:solidFill>
                <a:latin typeface="Cambria-Bold"/>
              </a:rPr>
              <a:t>Trunken</a:t>
            </a:r>
            <a:br>
              <a:rPr lang="en-GB" sz="1400" b="1" i="0" u="none" strike="noStrike" baseline="0" dirty="0">
                <a:solidFill>
                  <a:srgbClr val="000000"/>
                </a:solidFill>
                <a:latin typeface="Cambria-Bold"/>
              </a:rPr>
            </a:br>
            <a:endParaRPr lang="en-GB" sz="1400" b="1" i="0" u="none" strike="noStrike" baseline="0" dirty="0">
              <a:solidFill>
                <a:srgbClr val="000000"/>
              </a:solidFill>
              <a:latin typeface="Cambria-Bold"/>
            </a:endParaRPr>
          </a:p>
          <a:p>
            <a:pPr algn="l"/>
            <a:r>
              <a:rPr lang="sv-SE" sz="1400" b="0" i="0" u="none" strike="noStrike" baseline="0" dirty="0">
                <a:solidFill>
                  <a:srgbClr val="000000"/>
                </a:solidFill>
                <a:latin typeface="Calibri" panose="020F0502020204030204" pitchFamily="34" charset="0"/>
              </a:rPr>
              <a:t>En väska, eller en trunk, som man säger på ”bandyspråk”, ryms hela utrustningen. Utöver skyddsutrustning, är det bra att i sin trunk också ha med sig:</a:t>
            </a:r>
          </a:p>
          <a:p>
            <a:pPr algn="l"/>
            <a:r>
              <a:rPr lang="sv-SE" sz="1400" dirty="0">
                <a:solidFill>
                  <a:srgbClr val="000000"/>
                </a:solidFill>
                <a:latin typeface="SymbolMT"/>
              </a:rPr>
              <a:t>● </a:t>
            </a:r>
            <a:r>
              <a:rPr lang="sv-SE" sz="1400" b="0" i="0" u="none" strike="noStrike" baseline="0" dirty="0">
                <a:solidFill>
                  <a:srgbClr val="000000"/>
                </a:solidFill>
                <a:latin typeface="Calibri" panose="020F0502020204030204" pitchFamily="34" charset="0"/>
              </a:rPr>
              <a:t>Tejp (”Grepp‐ och klibbtejp” till klubban)</a:t>
            </a:r>
          </a:p>
          <a:p>
            <a:pPr algn="l"/>
            <a:r>
              <a:rPr lang="sv-SE" sz="1400" dirty="0">
                <a:solidFill>
                  <a:srgbClr val="000000"/>
                </a:solidFill>
                <a:latin typeface="SymbolMT"/>
              </a:rPr>
              <a:t>●</a:t>
            </a:r>
            <a:r>
              <a:rPr lang="sv-SE" sz="1400" b="0" i="0" u="none" strike="noStrike" baseline="0" dirty="0">
                <a:solidFill>
                  <a:srgbClr val="000000"/>
                </a:solidFill>
                <a:latin typeface="SymbolMT"/>
              </a:rPr>
              <a:t> </a:t>
            </a:r>
            <a:r>
              <a:rPr lang="sv-SE" sz="1400" b="0" i="0" u="none" strike="noStrike" baseline="0" dirty="0">
                <a:solidFill>
                  <a:srgbClr val="000000"/>
                </a:solidFill>
                <a:latin typeface="Calibri" panose="020F0502020204030204" pitchFamily="34" charset="0"/>
              </a:rPr>
              <a:t>Kardborreband till benskydden (alternativt plasttejp)</a:t>
            </a:r>
          </a:p>
          <a:p>
            <a:pPr algn="l"/>
            <a:r>
              <a:rPr lang="sv-SE" sz="1400" dirty="0">
                <a:solidFill>
                  <a:srgbClr val="000000"/>
                </a:solidFill>
                <a:latin typeface="SymbolMT"/>
              </a:rPr>
              <a:t>●</a:t>
            </a:r>
            <a:r>
              <a:rPr lang="en-GB" sz="1400" b="0" i="0" u="none" strike="noStrike" baseline="0" dirty="0">
                <a:solidFill>
                  <a:srgbClr val="000000"/>
                </a:solidFill>
                <a:latin typeface="SymbolMT"/>
              </a:rPr>
              <a:t> </a:t>
            </a:r>
            <a:r>
              <a:rPr lang="en-GB" sz="1400" b="0" i="0" u="none" strike="noStrike" baseline="0" dirty="0">
                <a:solidFill>
                  <a:srgbClr val="000000"/>
                </a:solidFill>
                <a:latin typeface="Calibri" panose="020F0502020204030204" pitchFamily="34" charset="0"/>
              </a:rPr>
              <a:t>Extra par </a:t>
            </a:r>
            <a:r>
              <a:rPr lang="en-GB" sz="1400" b="0" i="0" u="none" strike="noStrike" baseline="0" dirty="0" err="1">
                <a:solidFill>
                  <a:srgbClr val="000000"/>
                </a:solidFill>
                <a:latin typeface="Calibri" panose="020F0502020204030204" pitchFamily="34" charset="0"/>
              </a:rPr>
              <a:t>skridskosnören</a:t>
            </a:r>
            <a:endParaRPr lang="en-GB" sz="1400" b="0" i="0" u="none" strike="noStrike" baseline="0" dirty="0">
              <a:solidFill>
                <a:srgbClr val="000000"/>
              </a:solidFill>
              <a:latin typeface="Calibri" panose="020F0502020204030204" pitchFamily="34" charset="0"/>
            </a:endParaRPr>
          </a:p>
          <a:p>
            <a:pPr algn="l"/>
            <a:r>
              <a:rPr lang="sv-SE" sz="1400" dirty="0">
                <a:solidFill>
                  <a:srgbClr val="000000"/>
                </a:solidFill>
                <a:latin typeface="SymbolMT"/>
              </a:rPr>
              <a:t>●</a:t>
            </a:r>
            <a:r>
              <a:rPr lang="en-GB" sz="1400" b="0" i="0" u="none" strike="noStrike" baseline="0" dirty="0">
                <a:solidFill>
                  <a:srgbClr val="000000"/>
                </a:solidFill>
                <a:latin typeface="SymbolMT"/>
              </a:rPr>
              <a:t> </a:t>
            </a:r>
            <a:r>
              <a:rPr lang="en-GB" sz="1400" b="0" i="0" u="none" strike="noStrike" baseline="0" dirty="0" err="1">
                <a:solidFill>
                  <a:srgbClr val="000000"/>
                </a:solidFill>
                <a:latin typeface="Calibri" panose="020F0502020204030204" pitchFamily="34" charset="0"/>
              </a:rPr>
              <a:t>Handduk</a:t>
            </a:r>
            <a:endParaRPr lang="en-GB" sz="1400" b="0" i="0" u="none" strike="noStrike" baseline="0" dirty="0">
              <a:solidFill>
                <a:srgbClr val="000000"/>
              </a:solidFill>
              <a:latin typeface="Calibri" panose="020F0502020204030204" pitchFamily="34" charset="0"/>
            </a:endParaRPr>
          </a:p>
          <a:p>
            <a:pPr algn="l"/>
            <a:r>
              <a:rPr lang="sv-SE" sz="1400" dirty="0">
                <a:solidFill>
                  <a:srgbClr val="000000"/>
                </a:solidFill>
                <a:latin typeface="SymbolMT"/>
              </a:rPr>
              <a:t>●</a:t>
            </a:r>
            <a:r>
              <a:rPr lang="en-GB" sz="1400" b="0" i="0" u="none" strike="noStrike" baseline="0" dirty="0">
                <a:solidFill>
                  <a:srgbClr val="000000"/>
                </a:solidFill>
                <a:latin typeface="SymbolMT"/>
              </a:rPr>
              <a:t> </a:t>
            </a:r>
            <a:r>
              <a:rPr lang="en-GB" sz="1400" b="0" i="0" u="none" strike="noStrike" baseline="0" dirty="0" err="1">
                <a:solidFill>
                  <a:srgbClr val="000000"/>
                </a:solidFill>
                <a:latin typeface="Calibri" panose="020F0502020204030204" pitchFamily="34" charset="0"/>
              </a:rPr>
              <a:t>Tvål</a:t>
            </a:r>
            <a:r>
              <a:rPr lang="en-GB" sz="1400" b="0" i="0" u="none" strike="noStrike" baseline="0" dirty="0">
                <a:solidFill>
                  <a:srgbClr val="000000"/>
                </a:solidFill>
                <a:latin typeface="Calibri" panose="020F0502020204030204" pitchFamily="34" charset="0"/>
              </a:rPr>
              <a:t>/</a:t>
            </a:r>
            <a:r>
              <a:rPr lang="en-GB" sz="1400" b="0" i="0" u="none" strike="noStrike" baseline="0" dirty="0" err="1">
                <a:solidFill>
                  <a:srgbClr val="000000"/>
                </a:solidFill>
                <a:latin typeface="Calibri" panose="020F0502020204030204" pitchFamily="34" charset="0"/>
              </a:rPr>
              <a:t>Schampo</a:t>
            </a:r>
            <a:endParaRPr lang="en-GB" sz="1400" b="0" i="0" u="none" strike="noStrike" baseline="0" dirty="0">
              <a:solidFill>
                <a:srgbClr val="000000"/>
              </a:solidFill>
              <a:latin typeface="Calibri" panose="020F0502020204030204" pitchFamily="34" charset="0"/>
            </a:endParaRPr>
          </a:p>
          <a:p>
            <a:pPr algn="l"/>
            <a:r>
              <a:rPr lang="sv-SE" sz="1400" dirty="0">
                <a:solidFill>
                  <a:srgbClr val="000000"/>
                </a:solidFill>
                <a:latin typeface="SymbolMT"/>
              </a:rPr>
              <a:t>● </a:t>
            </a:r>
            <a:r>
              <a:rPr lang="sv-SE" sz="1400" b="0" i="0" u="none" strike="noStrike" baseline="0" dirty="0">
                <a:solidFill>
                  <a:srgbClr val="000000"/>
                </a:solidFill>
                <a:latin typeface="Calibri" panose="020F0502020204030204" pitchFamily="34" charset="0"/>
              </a:rPr>
              <a:t>Tofflor (bra att ha för att hålla strumporna torra, eller för att duscha i)</a:t>
            </a:r>
          </a:p>
          <a:p>
            <a:pPr algn="l"/>
            <a:r>
              <a:rPr lang="sv-SE" sz="1400" dirty="0">
                <a:solidFill>
                  <a:srgbClr val="000000"/>
                </a:solidFill>
                <a:latin typeface="SymbolMT"/>
              </a:rPr>
              <a:t>●</a:t>
            </a:r>
            <a:r>
              <a:rPr lang="en-GB" sz="1400" b="0" i="0" u="none" strike="noStrike" baseline="0" dirty="0">
                <a:solidFill>
                  <a:srgbClr val="000000"/>
                </a:solidFill>
                <a:latin typeface="SymbolMT"/>
              </a:rPr>
              <a:t> </a:t>
            </a:r>
            <a:r>
              <a:rPr lang="en-GB" sz="1400" b="0" i="0" u="none" strike="noStrike" baseline="0" dirty="0" err="1">
                <a:solidFill>
                  <a:srgbClr val="000000"/>
                </a:solidFill>
                <a:latin typeface="Calibri" panose="020F0502020204030204" pitchFamily="34" charset="0"/>
              </a:rPr>
              <a:t>Joggingskor</a:t>
            </a:r>
            <a:endParaRPr lang="en-GB" sz="1400" b="0" i="0" u="none" strike="noStrike" baseline="0" dirty="0">
              <a:solidFill>
                <a:srgbClr val="000000"/>
              </a:solidFill>
              <a:latin typeface="Calibri" panose="020F0502020204030204" pitchFamily="34" charset="0"/>
            </a:endParaRPr>
          </a:p>
          <a:p>
            <a:pPr algn="l"/>
            <a:r>
              <a:rPr lang="sv-SE" sz="1400" dirty="0">
                <a:solidFill>
                  <a:srgbClr val="000000"/>
                </a:solidFill>
                <a:latin typeface="SymbolMT"/>
              </a:rPr>
              <a:t>●</a:t>
            </a:r>
            <a:r>
              <a:rPr lang="en-GB" sz="1400" b="0" i="0" u="none" strike="noStrike" baseline="0" dirty="0">
                <a:solidFill>
                  <a:srgbClr val="000000"/>
                </a:solidFill>
                <a:latin typeface="SymbolMT"/>
              </a:rPr>
              <a:t> </a:t>
            </a:r>
            <a:r>
              <a:rPr lang="en-GB" sz="1400" b="0" i="0" u="none" strike="noStrike" baseline="0" dirty="0" err="1">
                <a:solidFill>
                  <a:srgbClr val="000000"/>
                </a:solidFill>
                <a:latin typeface="Calibri" panose="020F0502020204030204" pitchFamily="34" charset="0"/>
              </a:rPr>
              <a:t>Uppvärmnings</a:t>
            </a:r>
            <a:r>
              <a:rPr lang="en-GB" sz="1400" b="0" i="0" u="none" strike="noStrike" baseline="0" dirty="0">
                <a:solidFill>
                  <a:srgbClr val="000000"/>
                </a:solidFill>
                <a:latin typeface="Calibri" panose="020F0502020204030204" pitchFamily="34" charset="0"/>
              </a:rPr>
              <a:t>‐ </a:t>
            </a:r>
            <a:r>
              <a:rPr lang="en-GB" sz="1400" b="0" i="0" u="none" strike="noStrike" baseline="0" dirty="0" err="1">
                <a:solidFill>
                  <a:srgbClr val="000000"/>
                </a:solidFill>
                <a:latin typeface="Calibri" panose="020F0502020204030204" pitchFamily="34" charset="0"/>
              </a:rPr>
              <a:t>eller</a:t>
            </a:r>
            <a:r>
              <a:rPr lang="en-GB" sz="1400" b="0" i="0" u="none" strike="noStrike" baseline="0" dirty="0">
                <a:solidFill>
                  <a:srgbClr val="000000"/>
                </a:solidFill>
                <a:latin typeface="Calibri" panose="020F0502020204030204" pitchFamily="34" charset="0"/>
              </a:rPr>
              <a:t> </a:t>
            </a:r>
            <a:r>
              <a:rPr lang="en-GB" sz="1400" b="0" i="0" u="none" strike="noStrike" baseline="0" dirty="0" err="1">
                <a:solidFill>
                  <a:srgbClr val="000000"/>
                </a:solidFill>
                <a:latin typeface="Calibri" panose="020F0502020204030204" pitchFamily="34" charset="0"/>
              </a:rPr>
              <a:t>fyskläder</a:t>
            </a:r>
            <a:endParaRPr lang="en-GB" sz="1400" b="0" i="0" u="none" strike="noStrike" baseline="0" dirty="0">
              <a:solidFill>
                <a:srgbClr val="000000"/>
              </a:solidFill>
              <a:latin typeface="Calibri" panose="020F0502020204030204" pitchFamily="34" charset="0"/>
            </a:endParaRPr>
          </a:p>
          <a:p>
            <a:pPr algn="l"/>
            <a:br>
              <a:rPr lang="sv-SE" sz="1400" b="0" i="1" u="none" strike="noStrike" baseline="0" dirty="0">
                <a:solidFill>
                  <a:srgbClr val="000000"/>
                </a:solidFill>
                <a:latin typeface="Calibri-Italic"/>
              </a:rPr>
            </a:br>
            <a:r>
              <a:rPr lang="sv-SE" sz="1400" b="0" i="1" u="none" strike="noStrike" baseline="0" dirty="0">
                <a:solidFill>
                  <a:srgbClr val="000000"/>
                </a:solidFill>
                <a:latin typeface="Calibri-Italic"/>
              </a:rPr>
              <a:t>Tips: Förvara tejp och skridskosnören </a:t>
            </a:r>
            <a:r>
              <a:rPr lang="sv-SE" sz="1400" b="0" i="1" u="none" strike="noStrike" baseline="0" dirty="0">
                <a:latin typeface="Calibri-Italic"/>
              </a:rPr>
              <a:t>m.m. i en necessär eller dylikt. Den kan alltid ligga kvar</a:t>
            </a:r>
          </a:p>
          <a:p>
            <a:pPr algn="l"/>
            <a:r>
              <a:rPr lang="sv-SE" sz="1400" b="0" i="1" u="none" strike="noStrike" baseline="0" dirty="0">
                <a:latin typeface="Calibri-Italic"/>
              </a:rPr>
              <a:t>och finnas med i trunken.</a:t>
            </a:r>
            <a:endParaRPr lang="en-GB" sz="1400" dirty="0"/>
          </a:p>
        </p:txBody>
      </p:sp>
      <p:pic>
        <p:nvPicPr>
          <p:cNvPr id="4" name="Bildobjekt 3">
            <a:extLst>
              <a:ext uri="{FF2B5EF4-FFF2-40B4-BE49-F238E27FC236}">
                <a16:creationId xmlns:a16="http://schemas.microsoft.com/office/drawing/2014/main" id="{90E55FAC-C88B-424F-A098-BC47328E354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548569" y="4969634"/>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DC7FC56E-A1C7-48D3-90AE-3FC55DB4392E}"/>
              </a:ext>
            </a:extLst>
          </p:cNvPr>
          <p:cNvSpPr>
            <a:spLocks noGrp="1"/>
          </p:cNvSpPr>
          <p:nvPr>
            <p:ph type="sldNum" sz="quarter" idx="12"/>
          </p:nvPr>
        </p:nvSpPr>
        <p:spPr/>
        <p:txBody>
          <a:bodyPr/>
          <a:lstStyle/>
          <a:p>
            <a:fld id="{7D117332-2DF4-464F-9061-FC10DD655D72}" type="slidenum">
              <a:rPr lang="en-GB" smtClean="0"/>
              <a:t>13</a:t>
            </a:fld>
            <a:endParaRPr lang="en-GB"/>
          </a:p>
        </p:txBody>
      </p:sp>
    </p:spTree>
    <p:extLst>
      <p:ext uri="{BB962C8B-B14F-4D97-AF65-F5344CB8AC3E}">
        <p14:creationId xmlns:p14="http://schemas.microsoft.com/office/powerpoint/2010/main" val="66478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BE16706-6122-4646-B254-D52943E446FA}"/>
              </a:ext>
            </a:extLst>
          </p:cNvPr>
          <p:cNvSpPr txBox="1"/>
          <p:nvPr/>
        </p:nvSpPr>
        <p:spPr>
          <a:xfrm>
            <a:off x="310393" y="243281"/>
            <a:ext cx="10972800" cy="2677656"/>
          </a:xfrm>
          <a:prstGeom prst="rect">
            <a:avLst/>
          </a:prstGeom>
          <a:noFill/>
        </p:spPr>
        <p:txBody>
          <a:bodyPr wrap="square">
            <a:spAutoFit/>
          </a:bodyPr>
          <a:lstStyle/>
          <a:p>
            <a:pPr algn="l"/>
            <a:r>
              <a:rPr lang="sv-SE" sz="1400" b="1" i="0" u="none" strike="noStrike" baseline="0" dirty="0">
                <a:latin typeface="Cambria-Bold"/>
              </a:rPr>
              <a:t>Vård av instrumenten och skydden</a:t>
            </a:r>
          </a:p>
          <a:p>
            <a:pPr algn="l"/>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Det är viktigt att vårda och sköta sina instrument och övrig utrustning. Skridskorna torkas lämpligt genom att ta ur sulan, medan skenan torkas av med </a:t>
            </a:r>
            <a:r>
              <a:rPr lang="sv-SE" sz="1400" b="0" i="0" u="none" strike="noStrike" baseline="0" dirty="0" err="1">
                <a:latin typeface="Calibri" panose="020F0502020204030204" pitchFamily="34" charset="0"/>
              </a:rPr>
              <a:t>en”skridskohandduk</a:t>
            </a:r>
            <a:r>
              <a:rPr lang="sv-SE" sz="1400" b="0" i="0" u="none" strike="noStrike" baseline="0" dirty="0">
                <a:latin typeface="Calibri" panose="020F0502020204030204" pitchFamily="34" charset="0"/>
              </a:rPr>
              <a:t>”, för att ta bort vatten och smuts.</a:t>
            </a:r>
            <a:br>
              <a:rPr lang="sv-SE" sz="1400" b="0" i="0" u="none" strike="noStrike" baseline="0" dirty="0">
                <a:latin typeface="Calibri" panose="020F0502020204030204" pitchFamily="34" charset="0"/>
              </a:rPr>
            </a:br>
            <a:endParaRPr lang="sv-SE"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Skridskoskydden får lätt sand och smuts i skåran, där skenan möter skridskoskyddet. Genom att ibland skölja av skridskoskydden, kommer skenan att hålla sig vass och oskadad i förflyttningen mellan isen och omklädningsrummet.</a:t>
            </a:r>
          </a:p>
          <a:p>
            <a:pPr algn="l"/>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Skyddsutrustningen mår bäst av att hållas hel, ren och torr, genom att rutinmässigt packa upp och torka samtliga skydd, efter träning och match.</a:t>
            </a:r>
            <a:br>
              <a:rPr lang="sv-SE" sz="1400" b="0" i="0" u="none" strike="noStrike" baseline="0" dirty="0">
                <a:latin typeface="Calibri" panose="020F0502020204030204" pitchFamily="34" charset="0"/>
              </a:rPr>
            </a:br>
            <a:endParaRPr lang="sv-SE"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Det går bra att tvätta handskar och övrig skyddsutrustning i tvättmaskinen på 30‐40 grader.</a:t>
            </a:r>
          </a:p>
          <a:p>
            <a:pPr algn="l"/>
            <a:r>
              <a:rPr lang="sv-SE" sz="1400" b="0" i="0" u="none" strike="noStrike" baseline="0" dirty="0">
                <a:latin typeface="Calibri" panose="020F0502020204030204" pitchFamily="34" charset="0"/>
              </a:rPr>
              <a:t>Centrifugera går normalt också bra, men undvik att torktumla.</a:t>
            </a:r>
            <a:endParaRPr lang="en-GB" sz="1400" dirty="0"/>
          </a:p>
        </p:txBody>
      </p:sp>
      <p:pic>
        <p:nvPicPr>
          <p:cNvPr id="4" name="Bildobjekt 3">
            <a:extLst>
              <a:ext uri="{FF2B5EF4-FFF2-40B4-BE49-F238E27FC236}">
                <a16:creationId xmlns:a16="http://schemas.microsoft.com/office/drawing/2014/main" id="{70D5CE50-F938-4C1E-AE11-84EF79B3C9F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556771" y="5016616"/>
            <a:ext cx="2952197" cy="1399561"/>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A0F784DC-C287-47F5-BBB9-622EE1260224}"/>
              </a:ext>
            </a:extLst>
          </p:cNvPr>
          <p:cNvSpPr>
            <a:spLocks noGrp="1"/>
          </p:cNvSpPr>
          <p:nvPr>
            <p:ph type="sldNum" sz="quarter" idx="12"/>
          </p:nvPr>
        </p:nvSpPr>
        <p:spPr/>
        <p:txBody>
          <a:bodyPr/>
          <a:lstStyle/>
          <a:p>
            <a:fld id="{7D117332-2DF4-464F-9061-FC10DD655D72}" type="slidenum">
              <a:rPr lang="en-GB" smtClean="0"/>
              <a:t>14</a:t>
            </a:fld>
            <a:endParaRPr lang="en-GB"/>
          </a:p>
        </p:txBody>
      </p:sp>
    </p:spTree>
    <p:extLst>
      <p:ext uri="{BB962C8B-B14F-4D97-AF65-F5344CB8AC3E}">
        <p14:creationId xmlns:p14="http://schemas.microsoft.com/office/powerpoint/2010/main" val="132751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F03DC100-0B3E-47DF-B0C9-B4CC0B92EF49}"/>
              </a:ext>
            </a:extLst>
          </p:cNvPr>
          <p:cNvSpPr txBox="1"/>
          <p:nvPr/>
        </p:nvSpPr>
        <p:spPr>
          <a:xfrm>
            <a:off x="343949" y="318782"/>
            <a:ext cx="9227890" cy="2369880"/>
          </a:xfrm>
          <a:prstGeom prst="rect">
            <a:avLst/>
          </a:prstGeom>
          <a:noFill/>
        </p:spPr>
        <p:txBody>
          <a:bodyPr wrap="square">
            <a:spAutoFit/>
          </a:bodyPr>
          <a:lstStyle/>
          <a:p>
            <a:pPr algn="l"/>
            <a:r>
              <a:rPr lang="en-GB" sz="2800" b="0" i="0" u="none" strike="noStrike" baseline="0" dirty="0" err="1">
                <a:solidFill>
                  <a:srgbClr val="17365D"/>
                </a:solidFill>
                <a:latin typeface="Cambria" panose="02040503050406030204" pitchFamily="18" charset="0"/>
              </a:rPr>
              <a:t>Skridskoslipningen</a:t>
            </a:r>
            <a:endParaRPr lang="en-GB" sz="2800" b="0" i="0" u="none" strike="noStrike" baseline="0" dirty="0">
              <a:solidFill>
                <a:srgbClr val="17365D"/>
              </a:solidFill>
              <a:latin typeface="Cambria" panose="02040503050406030204" pitchFamily="18" charset="0"/>
            </a:endParaRPr>
          </a:p>
          <a:p>
            <a:pPr algn="l"/>
            <a:br>
              <a:rPr lang="en-GB" sz="1200" b="1" i="0" u="none" strike="noStrike" baseline="0" dirty="0">
                <a:solidFill>
                  <a:srgbClr val="000000"/>
                </a:solidFill>
                <a:latin typeface="Cambria-Bold"/>
              </a:rPr>
            </a:br>
            <a:r>
              <a:rPr lang="en-GB" sz="1200" b="1" i="0" u="none" strike="noStrike" baseline="0" dirty="0">
                <a:solidFill>
                  <a:srgbClr val="000000"/>
                </a:solidFill>
                <a:latin typeface="Cambria-Bold"/>
              </a:rPr>
              <a:t>”</a:t>
            </a:r>
            <a:r>
              <a:rPr lang="en-GB" sz="1200" b="1" i="0" u="none" strike="noStrike" baseline="0" dirty="0" err="1">
                <a:solidFill>
                  <a:srgbClr val="000000"/>
                </a:solidFill>
                <a:latin typeface="Cambria-Bold"/>
              </a:rPr>
              <a:t>Skålslipning</a:t>
            </a:r>
            <a:r>
              <a:rPr lang="en-GB" sz="1200" b="1" i="0" u="none" strike="noStrike" baseline="0" dirty="0">
                <a:solidFill>
                  <a:srgbClr val="000000"/>
                </a:solidFill>
                <a:latin typeface="Cambria-Bold"/>
              </a:rPr>
              <a:t>” vs ”</a:t>
            </a:r>
            <a:r>
              <a:rPr lang="en-GB" sz="1200" b="1" i="0" u="none" strike="noStrike" baseline="0" dirty="0" err="1">
                <a:solidFill>
                  <a:srgbClr val="000000"/>
                </a:solidFill>
                <a:latin typeface="Cambria-Bold"/>
              </a:rPr>
              <a:t>Planslipning</a:t>
            </a:r>
            <a:r>
              <a:rPr lang="en-GB" sz="1200" b="1" i="0" u="none" strike="noStrike" baseline="0" dirty="0">
                <a:solidFill>
                  <a:srgbClr val="000000"/>
                </a:solidFill>
                <a:latin typeface="Cambria-Bold"/>
              </a:rPr>
              <a:t>”</a:t>
            </a:r>
          </a:p>
          <a:p>
            <a:pPr algn="l"/>
            <a:r>
              <a:rPr lang="sv-SE" sz="1200" b="0" i="0" u="none" strike="noStrike" baseline="0" dirty="0">
                <a:solidFill>
                  <a:srgbClr val="000000"/>
                </a:solidFill>
                <a:latin typeface="Calibri" panose="020F0502020204030204" pitchFamily="34" charset="0"/>
              </a:rPr>
              <a:t>”Skålslipning” och ”Planslipning” är skenans profil sedd</a:t>
            </a:r>
          </a:p>
          <a:p>
            <a:pPr algn="l"/>
            <a:r>
              <a:rPr lang="sv-SE" sz="1200" b="0" i="0" u="none" strike="noStrike" baseline="0" dirty="0">
                <a:solidFill>
                  <a:srgbClr val="000000"/>
                </a:solidFill>
                <a:latin typeface="Calibri" panose="020F0502020204030204" pitchFamily="34" charset="0"/>
              </a:rPr>
              <a:t>bakifrån. Skenan slipas antingen med ett ”skåldjup”, som</a:t>
            </a:r>
          </a:p>
          <a:p>
            <a:pPr algn="l"/>
            <a:r>
              <a:rPr lang="sv-SE" sz="1200" b="0" i="0" u="none" strike="noStrike" baseline="0" dirty="0">
                <a:solidFill>
                  <a:srgbClr val="000000"/>
                </a:solidFill>
                <a:latin typeface="Calibri" panose="020F0502020204030204" pitchFamily="34" charset="0"/>
              </a:rPr>
              <a:t>ger fördelen till ett ännu bättre ”grepp” i isen.</a:t>
            </a:r>
          </a:p>
          <a:p>
            <a:pPr algn="l"/>
            <a:r>
              <a:rPr lang="sv-SE" sz="1200" b="0" i="0" u="none" strike="noStrike" baseline="0" dirty="0">
                <a:solidFill>
                  <a:srgbClr val="000000"/>
                </a:solidFill>
                <a:latin typeface="Calibri" panose="020F0502020204030204" pitchFamily="34" charset="0"/>
              </a:rPr>
              <a:t>Alternativt slipas skenan helt plan, då får skenan inte</a:t>
            </a:r>
          </a:p>
          <a:p>
            <a:pPr algn="l"/>
            <a:r>
              <a:rPr lang="sv-SE" sz="1200" b="0" i="0" u="none" strike="noStrike" baseline="0" dirty="0">
                <a:solidFill>
                  <a:srgbClr val="000000"/>
                </a:solidFill>
                <a:latin typeface="Calibri" panose="020F0502020204030204" pitchFamily="34" charset="0"/>
              </a:rPr>
              <a:t>samma sylvassa ägg och skär inte lika djupt i isen.</a:t>
            </a:r>
          </a:p>
          <a:p>
            <a:pPr algn="l"/>
            <a:r>
              <a:rPr lang="sv-SE" sz="1200" b="0" i="0" u="none" strike="noStrike" baseline="0" dirty="0">
                <a:solidFill>
                  <a:srgbClr val="000000"/>
                </a:solidFill>
                <a:latin typeface="Calibri" panose="020F0502020204030204" pitchFamily="34" charset="0"/>
              </a:rPr>
              <a:t>Bland unga spelare, kan det övervägas att använda en</a:t>
            </a:r>
          </a:p>
          <a:p>
            <a:pPr algn="l"/>
            <a:r>
              <a:rPr lang="sv-SE" sz="1200" b="0" i="0" u="none" strike="noStrike" baseline="0" dirty="0">
                <a:solidFill>
                  <a:srgbClr val="000000"/>
                </a:solidFill>
                <a:latin typeface="Calibri" panose="020F0502020204030204" pitchFamily="34" charset="0"/>
              </a:rPr>
              <a:t>skålslipning, då det hjälper till att få bra fäste samt att göra</a:t>
            </a:r>
          </a:p>
          <a:p>
            <a:pPr algn="l"/>
            <a:r>
              <a:rPr lang="en-GB" sz="1200" b="0" i="0" u="none" strike="noStrike" baseline="0" dirty="0" err="1">
                <a:solidFill>
                  <a:srgbClr val="000000"/>
                </a:solidFill>
                <a:latin typeface="Calibri" panose="020F0502020204030204" pitchFamily="34" charset="0"/>
              </a:rPr>
              <a:t>tvära</a:t>
            </a:r>
            <a:r>
              <a:rPr lang="en-GB" sz="1200" b="0" i="0" u="none" strike="noStrike" baseline="0" dirty="0">
                <a:solidFill>
                  <a:srgbClr val="000000"/>
                </a:solidFill>
                <a:latin typeface="Calibri" panose="020F0502020204030204" pitchFamily="34" charset="0"/>
              </a:rPr>
              <a:t> </a:t>
            </a:r>
            <a:r>
              <a:rPr lang="en-GB" sz="1200" b="0" i="0" u="none" strike="noStrike" baseline="0" dirty="0" err="1">
                <a:solidFill>
                  <a:srgbClr val="000000"/>
                </a:solidFill>
                <a:latin typeface="Calibri" panose="020F0502020204030204" pitchFamily="34" charset="0"/>
              </a:rPr>
              <a:t>svängar</a:t>
            </a:r>
            <a:r>
              <a:rPr lang="en-GB" sz="1200" b="0" i="0" u="none" strike="noStrike" baseline="0" dirty="0">
                <a:solidFill>
                  <a:srgbClr val="000000"/>
                </a:solidFill>
                <a:latin typeface="Calibri" panose="020F0502020204030204" pitchFamily="34" charset="0"/>
              </a:rPr>
              <a:t>.</a:t>
            </a:r>
            <a:endParaRPr lang="en-GB" sz="1200" dirty="0"/>
          </a:p>
        </p:txBody>
      </p:sp>
      <p:pic>
        <p:nvPicPr>
          <p:cNvPr id="5" name="Bildobjekt 4">
            <a:extLst>
              <a:ext uri="{FF2B5EF4-FFF2-40B4-BE49-F238E27FC236}">
                <a16:creationId xmlns:a16="http://schemas.microsoft.com/office/drawing/2014/main" id="{C662D91B-C755-40BD-A546-A5587102CDF9}"/>
              </a:ext>
            </a:extLst>
          </p:cNvPr>
          <p:cNvPicPr>
            <a:picLocks noChangeAspect="1"/>
          </p:cNvPicPr>
          <p:nvPr/>
        </p:nvPicPr>
        <p:blipFill>
          <a:blip r:embed="rId2"/>
          <a:stretch>
            <a:fillRect/>
          </a:stretch>
        </p:blipFill>
        <p:spPr>
          <a:xfrm>
            <a:off x="7369285" y="346906"/>
            <a:ext cx="2453268" cy="2341756"/>
          </a:xfrm>
          <a:prstGeom prst="rect">
            <a:avLst/>
          </a:prstGeom>
        </p:spPr>
      </p:pic>
      <p:pic>
        <p:nvPicPr>
          <p:cNvPr id="8" name="Bildobjekt 7">
            <a:extLst>
              <a:ext uri="{FF2B5EF4-FFF2-40B4-BE49-F238E27FC236}">
                <a16:creationId xmlns:a16="http://schemas.microsoft.com/office/drawing/2014/main" id="{D672828D-8E29-4EE8-9BB5-726D9FC409DD}"/>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8556771" y="5016616"/>
            <a:ext cx="2952197" cy="1399561"/>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9" name="Platshållare för bildnummer 8">
            <a:extLst>
              <a:ext uri="{FF2B5EF4-FFF2-40B4-BE49-F238E27FC236}">
                <a16:creationId xmlns:a16="http://schemas.microsoft.com/office/drawing/2014/main" id="{35B29C7D-F2EA-4B25-A6BA-5845D06D3F6A}"/>
              </a:ext>
            </a:extLst>
          </p:cNvPr>
          <p:cNvSpPr>
            <a:spLocks noGrp="1"/>
          </p:cNvSpPr>
          <p:nvPr>
            <p:ph type="sldNum" sz="quarter" idx="12"/>
          </p:nvPr>
        </p:nvSpPr>
        <p:spPr/>
        <p:txBody>
          <a:bodyPr/>
          <a:lstStyle/>
          <a:p>
            <a:fld id="{7D117332-2DF4-464F-9061-FC10DD655D72}" type="slidenum">
              <a:rPr lang="en-GB" smtClean="0"/>
              <a:t>15</a:t>
            </a:fld>
            <a:endParaRPr lang="en-GB"/>
          </a:p>
        </p:txBody>
      </p:sp>
    </p:spTree>
    <p:extLst>
      <p:ext uri="{BB962C8B-B14F-4D97-AF65-F5344CB8AC3E}">
        <p14:creationId xmlns:p14="http://schemas.microsoft.com/office/powerpoint/2010/main" val="326918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5BD873A-66A4-4F30-9351-EF1855DB364F}"/>
              </a:ext>
            </a:extLst>
          </p:cNvPr>
          <p:cNvSpPr txBox="1"/>
          <p:nvPr/>
        </p:nvSpPr>
        <p:spPr>
          <a:xfrm>
            <a:off x="184557" y="385894"/>
            <a:ext cx="11383861" cy="3108543"/>
          </a:xfrm>
          <a:prstGeom prst="rect">
            <a:avLst/>
          </a:prstGeom>
          <a:noFill/>
        </p:spPr>
        <p:txBody>
          <a:bodyPr wrap="square">
            <a:spAutoFit/>
          </a:bodyPr>
          <a:lstStyle/>
          <a:p>
            <a:pPr algn="l"/>
            <a:r>
              <a:rPr lang="en-GB" sz="1400" b="1" i="0" u="none" strike="noStrike" baseline="0" dirty="0" err="1">
                <a:latin typeface="Cambria-Bold"/>
              </a:rPr>
              <a:t>Vad</a:t>
            </a:r>
            <a:r>
              <a:rPr lang="en-GB" sz="1400" b="1" i="0" u="none" strike="noStrike" baseline="0" dirty="0">
                <a:latin typeface="Cambria-Bold"/>
              </a:rPr>
              <a:t> </a:t>
            </a:r>
            <a:r>
              <a:rPr lang="en-GB" sz="1400" b="1" i="0" u="none" strike="noStrike" baseline="0" dirty="0" err="1">
                <a:latin typeface="Cambria-Bold"/>
              </a:rPr>
              <a:t>är</a:t>
            </a:r>
            <a:r>
              <a:rPr lang="en-GB" sz="1400" b="1" i="0" u="none" strike="noStrike" baseline="0" dirty="0">
                <a:latin typeface="Cambria-Bold"/>
              </a:rPr>
              <a:t> ”</a:t>
            </a:r>
            <a:r>
              <a:rPr lang="en-GB" sz="1400" b="1" i="0" u="none" strike="noStrike" baseline="0" dirty="0" err="1">
                <a:latin typeface="Cambria-Bold"/>
              </a:rPr>
              <a:t>åkyta</a:t>
            </a:r>
            <a:r>
              <a:rPr lang="en-GB" sz="1400" b="1" i="0" u="none" strike="noStrike" baseline="0" dirty="0">
                <a:latin typeface="Cambria-Bold"/>
              </a:rPr>
              <a:t>”?</a:t>
            </a:r>
          </a:p>
          <a:p>
            <a:pPr algn="l"/>
            <a:r>
              <a:rPr lang="sv-SE" sz="1400" b="0" i="1" u="none" strike="noStrike" baseline="0" dirty="0">
                <a:latin typeface="Calibri-Italic"/>
              </a:rPr>
              <a:t>”</a:t>
            </a:r>
            <a:r>
              <a:rPr lang="sv-SE" sz="1400" b="0" i="1" u="none" strike="noStrike" baseline="0" dirty="0" err="1">
                <a:latin typeface="Calibri-Italic"/>
              </a:rPr>
              <a:t>Åkyta</a:t>
            </a:r>
            <a:r>
              <a:rPr lang="sv-SE" sz="1400" b="0" i="1" u="none" strike="noStrike" baseline="0" dirty="0">
                <a:latin typeface="Calibri-Italic"/>
              </a:rPr>
              <a:t>” är en plant slipat del på skenan, på mitten av stålet, d.v.s. där spelaren har sin </a:t>
            </a:r>
            <a:r>
              <a:rPr lang="en-GB" sz="1400" b="0" i="1" u="none" strike="noStrike" baseline="0" dirty="0" err="1">
                <a:latin typeface="Calibri-Italic"/>
              </a:rPr>
              <a:t>tyngdpunkt</a:t>
            </a:r>
            <a:r>
              <a:rPr lang="en-GB" sz="1400" b="0" i="1" u="none" strike="noStrike" baseline="0" dirty="0">
                <a:latin typeface="Calibri-Italic"/>
              </a:rPr>
              <a:t>. </a:t>
            </a:r>
            <a:r>
              <a:rPr lang="sv-SE" sz="1400" b="0" i="1" u="none" strike="noStrike" baseline="0" dirty="0">
                <a:latin typeface="Calibri-Italic"/>
              </a:rPr>
              <a:t>Avsikten är att få stabilitet på skridskorna och bra grepp vid varje skär. Längre </a:t>
            </a:r>
            <a:r>
              <a:rPr lang="sv-SE" sz="1400" b="0" i="1" u="none" strike="noStrike" baseline="0" dirty="0" err="1">
                <a:latin typeface="Calibri-Italic"/>
              </a:rPr>
              <a:t>åkyta</a:t>
            </a:r>
            <a:r>
              <a:rPr lang="sv-SE" sz="1400" b="0" i="1" u="none" strike="noStrike" baseline="0" dirty="0">
                <a:latin typeface="Calibri-Italic"/>
              </a:rPr>
              <a:t> (</a:t>
            </a:r>
            <a:r>
              <a:rPr lang="sv-SE" sz="1400" b="0" i="1" u="none" strike="noStrike" baseline="0" dirty="0" err="1">
                <a:latin typeface="Calibri-Italic"/>
              </a:rPr>
              <a:t>iskontakt</a:t>
            </a:r>
            <a:r>
              <a:rPr lang="sv-SE" sz="1400" b="0" i="1" u="none" strike="noStrike" baseline="0" dirty="0">
                <a:latin typeface="Calibri-Italic"/>
              </a:rPr>
              <a:t>) innebär större grepp i isen, samtidigt kan det också vara svårare att manövrera.</a:t>
            </a:r>
          </a:p>
          <a:p>
            <a:pPr algn="l"/>
            <a:r>
              <a:rPr lang="sv-SE" sz="1400" b="0" i="1" u="none" strike="noStrike" baseline="0" dirty="0" err="1">
                <a:latin typeface="Calibri-Italic"/>
              </a:rPr>
              <a:t>Åkyta</a:t>
            </a:r>
            <a:r>
              <a:rPr lang="sv-SE" sz="1400" b="0" i="1" u="none" strike="noStrike" baseline="0" dirty="0">
                <a:latin typeface="Calibri-Italic"/>
              </a:rPr>
              <a:t> är en slipvariant som försvunnit mer och mer inom seniorbandyn och ersatts med ”radie”. Bland barn som lär sig att åka skridskor är </a:t>
            </a:r>
            <a:r>
              <a:rPr lang="sv-SE" sz="1400" b="0" i="1" u="none" strike="noStrike" baseline="0" dirty="0" err="1">
                <a:latin typeface="Calibri-Italic"/>
              </a:rPr>
              <a:t>åkyta</a:t>
            </a:r>
            <a:r>
              <a:rPr lang="sv-SE" sz="1400" b="0" i="1" u="none" strike="noStrike" baseline="0" dirty="0">
                <a:latin typeface="Calibri-Italic"/>
              </a:rPr>
              <a:t> fortfarande en bra variant av </a:t>
            </a:r>
            <a:r>
              <a:rPr lang="en-GB" sz="1400" b="0" i="1" u="none" strike="noStrike" baseline="0" dirty="0" err="1">
                <a:latin typeface="Calibri-Italic"/>
              </a:rPr>
              <a:t>slipning</a:t>
            </a:r>
            <a:r>
              <a:rPr lang="en-GB" sz="1400" b="0" i="1" u="none" strike="noStrike" baseline="0" dirty="0">
                <a:latin typeface="Calibri-Italic"/>
              </a:rPr>
              <a:t>.</a:t>
            </a:r>
          </a:p>
          <a:p>
            <a:pPr algn="l"/>
            <a:br>
              <a:rPr lang="en-GB" sz="1400" b="1" i="0" u="none" strike="noStrike" baseline="0" dirty="0">
                <a:latin typeface="Cambria-Bold"/>
              </a:rPr>
            </a:br>
            <a:r>
              <a:rPr lang="en-GB" sz="1400" b="1" i="0" u="none" strike="noStrike" baseline="0" dirty="0" err="1">
                <a:latin typeface="Cambria-Bold"/>
              </a:rPr>
              <a:t>Vad</a:t>
            </a:r>
            <a:r>
              <a:rPr lang="en-GB" sz="1400" b="1" i="0" u="none" strike="noStrike" baseline="0" dirty="0">
                <a:latin typeface="Cambria-Bold"/>
              </a:rPr>
              <a:t> </a:t>
            </a:r>
            <a:r>
              <a:rPr lang="en-GB" sz="1400" b="1" i="0" u="none" strike="noStrike" baseline="0" dirty="0" err="1">
                <a:latin typeface="Cambria-Bold"/>
              </a:rPr>
              <a:t>är</a:t>
            </a:r>
            <a:r>
              <a:rPr lang="en-GB" sz="1400" b="1" i="0" u="none" strike="noStrike" baseline="0" dirty="0">
                <a:latin typeface="Cambria-Bold"/>
              </a:rPr>
              <a:t> ”</a:t>
            </a:r>
            <a:r>
              <a:rPr lang="en-GB" sz="1400" b="1" i="0" u="none" strike="noStrike" baseline="0" dirty="0" err="1">
                <a:latin typeface="Cambria-Bold"/>
              </a:rPr>
              <a:t>radie</a:t>
            </a:r>
            <a:r>
              <a:rPr lang="en-GB" sz="1400" b="1" i="0" u="none" strike="noStrike" baseline="0" dirty="0">
                <a:latin typeface="Cambria-Bold"/>
              </a:rPr>
              <a:t>”</a:t>
            </a:r>
          </a:p>
          <a:p>
            <a:pPr algn="l"/>
            <a:r>
              <a:rPr lang="sv-SE" sz="1400" b="0" i="1" u="none" strike="noStrike" baseline="0" dirty="0">
                <a:latin typeface="Calibri-Italic"/>
              </a:rPr>
              <a:t>Med radie menas skenans profil, sedd från sidan. Det innebär att en ”båge” slipats över hela </a:t>
            </a:r>
            <a:r>
              <a:rPr lang="en-GB" sz="1400" b="0" i="1" u="none" strike="noStrike" baseline="0" dirty="0" err="1">
                <a:latin typeface="Calibri-Italic"/>
              </a:rPr>
              <a:t>eller</a:t>
            </a:r>
            <a:r>
              <a:rPr lang="en-GB" sz="1400" b="0" i="1" u="none" strike="noStrike" baseline="0" dirty="0">
                <a:latin typeface="Calibri-Italic"/>
              </a:rPr>
              <a:t> </a:t>
            </a:r>
            <a:r>
              <a:rPr lang="en-GB" sz="1400" b="0" i="1" u="none" strike="noStrike" baseline="0" dirty="0" err="1">
                <a:latin typeface="Calibri-Italic"/>
              </a:rPr>
              <a:t>en</a:t>
            </a:r>
            <a:r>
              <a:rPr lang="en-GB" sz="1400" b="0" i="1" u="none" strike="noStrike" baseline="0" dirty="0">
                <a:latin typeface="Calibri-Italic"/>
              </a:rPr>
              <a:t> del </a:t>
            </a:r>
            <a:r>
              <a:rPr lang="en-GB" sz="1400" b="0" i="1" u="none" strike="noStrike" baseline="0" dirty="0" err="1">
                <a:latin typeface="Calibri-Italic"/>
              </a:rPr>
              <a:t>av</a:t>
            </a:r>
            <a:r>
              <a:rPr lang="en-GB" sz="1400" b="0" i="1" u="none" strike="noStrike" baseline="0" dirty="0">
                <a:latin typeface="Calibri-Italic"/>
              </a:rPr>
              <a:t> </a:t>
            </a:r>
            <a:r>
              <a:rPr lang="en-GB" sz="1400" b="0" i="1" u="none" strike="noStrike" baseline="0" dirty="0" err="1">
                <a:latin typeface="Calibri-Italic"/>
              </a:rPr>
              <a:t>skenan</a:t>
            </a:r>
            <a:r>
              <a:rPr lang="en-GB" sz="1400" b="0" i="1" u="none" strike="noStrike" baseline="0" dirty="0">
                <a:latin typeface="Calibri-Italic"/>
              </a:rPr>
              <a:t>. </a:t>
            </a:r>
            <a:r>
              <a:rPr lang="sv-SE" sz="1400" b="0" i="1" u="none" strike="noStrike" baseline="0" dirty="0">
                <a:latin typeface="Calibri-Italic"/>
              </a:rPr>
              <a:t>Om vi föreställer oss en skena som är slipat som en båge från bakre till främre delen. Vidare föreställer vi oss att stålets profil, fortsätter i en tänkt lika böj utanför stålet, tills den bildar</a:t>
            </a:r>
          </a:p>
          <a:p>
            <a:pPr algn="l"/>
            <a:r>
              <a:rPr lang="sv-SE" sz="1400" b="0" i="1" u="none" strike="noStrike" baseline="0" dirty="0">
                <a:latin typeface="Calibri-Italic"/>
              </a:rPr>
              <a:t>en cirkel. Längden från den tänkta cirkelns mittpunkt, till cirkelns ytterkant, är alltså skenans radie. Ju rakare profil desto längre radie. Radie mäts inte likt ”</a:t>
            </a:r>
            <a:r>
              <a:rPr lang="sv-SE" sz="1400" b="0" i="1" u="none" strike="noStrike" baseline="0" dirty="0" err="1">
                <a:latin typeface="Calibri-Italic"/>
              </a:rPr>
              <a:t>åkyta</a:t>
            </a:r>
            <a:r>
              <a:rPr lang="sv-SE" sz="1400" b="0" i="1" u="none" strike="noStrike" baseline="0" dirty="0">
                <a:latin typeface="Calibri-Italic"/>
              </a:rPr>
              <a:t>” i cm, utan i meter. Ex. 6m radie =12 meter stor cirkel i diameter. Vi skulle alltså lika gärna kunna kalla radieslipning för diameterslipning, om vi istället tar radien x 2. </a:t>
            </a:r>
            <a:br>
              <a:rPr lang="sv-SE" sz="1400" b="0" i="1" u="none" strike="noStrike" baseline="0" dirty="0">
                <a:latin typeface="Calibri-Italic"/>
              </a:rPr>
            </a:br>
            <a:br>
              <a:rPr lang="sv-SE" sz="1400" b="0" i="1" u="none" strike="noStrike" baseline="0" dirty="0">
                <a:latin typeface="Calibri-Italic"/>
              </a:rPr>
            </a:br>
            <a:r>
              <a:rPr lang="en-GB" sz="1400" b="0" i="1" u="none" strike="noStrike" baseline="0" dirty="0" err="1">
                <a:latin typeface="Calibri-Italic"/>
              </a:rPr>
              <a:t>Skenans</a:t>
            </a:r>
            <a:r>
              <a:rPr lang="en-GB" sz="1400" b="0" i="1" u="none" strike="noStrike" baseline="0" dirty="0">
                <a:latin typeface="Calibri-Italic"/>
              </a:rPr>
              <a:t> </a:t>
            </a:r>
            <a:r>
              <a:rPr lang="en-GB" sz="1400" b="0" i="1" u="none" strike="noStrike" baseline="0" dirty="0" err="1">
                <a:latin typeface="Calibri-Italic"/>
              </a:rPr>
              <a:t>profil</a:t>
            </a:r>
            <a:r>
              <a:rPr lang="en-GB" sz="1400" b="0" i="1" u="none" strike="noStrike" baseline="0" dirty="0">
                <a:latin typeface="Calibri-Italic"/>
              </a:rPr>
              <a:t> </a:t>
            </a:r>
            <a:r>
              <a:rPr lang="en-GB" sz="1400" b="0" i="1" u="none" strike="noStrike" baseline="0" dirty="0" err="1">
                <a:latin typeface="Calibri-Italic"/>
              </a:rPr>
              <a:t>anges</a:t>
            </a:r>
            <a:r>
              <a:rPr lang="en-GB" sz="1400" b="0" i="1" u="none" strike="noStrike" baseline="0" dirty="0">
                <a:latin typeface="Calibri-Italic"/>
              </a:rPr>
              <a:t> </a:t>
            </a:r>
            <a:r>
              <a:rPr lang="en-GB" sz="1400" b="0" i="1" u="none" strike="noStrike" baseline="0" dirty="0" err="1">
                <a:latin typeface="Calibri-Italic"/>
              </a:rPr>
              <a:t>i</a:t>
            </a:r>
            <a:r>
              <a:rPr lang="en-GB" sz="1400" b="0" i="1" u="none" strike="noStrike" baseline="0" dirty="0">
                <a:latin typeface="Calibri-Italic"/>
              </a:rPr>
              <a:t> meter</a:t>
            </a:r>
            <a:endParaRPr lang="en-GB" sz="1400" dirty="0"/>
          </a:p>
        </p:txBody>
      </p:sp>
      <p:pic>
        <p:nvPicPr>
          <p:cNvPr id="4" name="Bildobjekt 3">
            <a:extLst>
              <a:ext uri="{FF2B5EF4-FFF2-40B4-BE49-F238E27FC236}">
                <a16:creationId xmlns:a16="http://schemas.microsoft.com/office/drawing/2014/main" id="{1A73138C-CC45-4ABF-BB4A-2431DCD0C02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556771" y="5016616"/>
            <a:ext cx="2952197" cy="1399561"/>
          </a:xfrm>
          <a:custGeom>
            <a:avLst/>
            <a:gdLst/>
            <a:ahLst/>
            <a:cxnLst/>
            <a:rect l="l" t="t" r="r" b="b"/>
            <a:pathLst>
              <a:path w="4141760" h="4377846">
                <a:moveTo>
                  <a:pt x="0" y="0"/>
                </a:moveTo>
                <a:lnTo>
                  <a:pt x="4141760" y="0"/>
                </a:lnTo>
                <a:lnTo>
                  <a:pt x="4141760" y="4377846"/>
                </a:lnTo>
                <a:lnTo>
                  <a:pt x="0" y="4377846"/>
                </a:lnTo>
                <a:close/>
              </a:path>
            </a:pathLst>
          </a:custGeom>
          <a:noFill/>
        </p:spPr>
      </p:pic>
      <p:pic>
        <p:nvPicPr>
          <p:cNvPr id="6" name="Bildobjekt 5">
            <a:extLst>
              <a:ext uri="{FF2B5EF4-FFF2-40B4-BE49-F238E27FC236}">
                <a16:creationId xmlns:a16="http://schemas.microsoft.com/office/drawing/2014/main" id="{15B96AB6-63CA-46A6-A2BE-E326EDF71884}"/>
              </a:ext>
            </a:extLst>
          </p:cNvPr>
          <p:cNvPicPr>
            <a:picLocks noChangeAspect="1"/>
          </p:cNvPicPr>
          <p:nvPr/>
        </p:nvPicPr>
        <p:blipFill>
          <a:blip r:embed="rId3"/>
          <a:stretch>
            <a:fillRect/>
          </a:stretch>
        </p:blipFill>
        <p:spPr>
          <a:xfrm>
            <a:off x="2918758" y="3036843"/>
            <a:ext cx="5915457" cy="1845420"/>
          </a:xfrm>
          <a:prstGeom prst="rect">
            <a:avLst/>
          </a:prstGeom>
        </p:spPr>
      </p:pic>
      <p:sp>
        <p:nvSpPr>
          <p:cNvPr id="10" name="textruta 9">
            <a:extLst>
              <a:ext uri="{FF2B5EF4-FFF2-40B4-BE49-F238E27FC236}">
                <a16:creationId xmlns:a16="http://schemas.microsoft.com/office/drawing/2014/main" id="{EC8C527F-8B07-47E5-B086-BA0EAB47D59E}"/>
              </a:ext>
            </a:extLst>
          </p:cNvPr>
          <p:cNvSpPr txBox="1"/>
          <p:nvPr/>
        </p:nvSpPr>
        <p:spPr>
          <a:xfrm>
            <a:off x="683032" y="5079551"/>
            <a:ext cx="7071220" cy="738664"/>
          </a:xfrm>
          <a:prstGeom prst="rect">
            <a:avLst/>
          </a:prstGeom>
          <a:noFill/>
        </p:spPr>
        <p:txBody>
          <a:bodyPr wrap="square">
            <a:spAutoFit/>
          </a:bodyPr>
          <a:lstStyle/>
          <a:p>
            <a:pPr algn="l"/>
            <a:r>
              <a:rPr lang="sv-SE" sz="1400" b="1" i="1" u="none" strike="noStrike" baseline="0" dirty="0">
                <a:latin typeface="Calibri-Italic"/>
              </a:rPr>
              <a:t>Sammanfattningsvis är tanken med radie, att skenan har lika mycket kontakt i isen, oavsett om tyngdpunkten är långt fram eller långt bak på skridskon, detta till skillnad från slipad ”</a:t>
            </a:r>
            <a:r>
              <a:rPr lang="sv-SE" sz="1400" b="1" i="1" u="none" strike="noStrike" baseline="0" dirty="0" err="1">
                <a:latin typeface="Calibri-Italic"/>
              </a:rPr>
              <a:t>åkyta</a:t>
            </a:r>
            <a:r>
              <a:rPr lang="sv-SE" sz="1400" b="1" i="1" u="none" strike="noStrike" baseline="0" dirty="0">
                <a:latin typeface="Calibri-Italic"/>
              </a:rPr>
              <a:t>”, då </a:t>
            </a:r>
            <a:r>
              <a:rPr lang="sv-SE" sz="1400" b="1" i="1" u="none" strike="noStrike" baseline="0" dirty="0" err="1">
                <a:latin typeface="Calibri-Italic"/>
              </a:rPr>
              <a:t>iskontakten</a:t>
            </a:r>
            <a:r>
              <a:rPr lang="sv-SE" sz="1400" b="1" i="1" u="none" strike="noStrike" baseline="0" dirty="0">
                <a:latin typeface="Calibri-Italic"/>
              </a:rPr>
              <a:t> för </a:t>
            </a:r>
            <a:r>
              <a:rPr lang="sv-SE" sz="1400" b="1" i="1" u="none" strike="noStrike" baseline="0" dirty="0" err="1">
                <a:latin typeface="Calibri-Italic"/>
              </a:rPr>
              <a:t>uppslipad</a:t>
            </a:r>
            <a:r>
              <a:rPr lang="sv-SE" sz="1400" b="1" i="1" u="none" strike="noStrike" baseline="0" dirty="0">
                <a:latin typeface="Calibri-Italic"/>
              </a:rPr>
              <a:t> yta, endast är vid en viss tyngdpunkt.</a:t>
            </a:r>
            <a:endParaRPr lang="en-GB" sz="1400" b="1" dirty="0"/>
          </a:p>
        </p:txBody>
      </p:sp>
      <p:sp>
        <p:nvSpPr>
          <p:cNvPr id="12" name="textruta 11">
            <a:extLst>
              <a:ext uri="{FF2B5EF4-FFF2-40B4-BE49-F238E27FC236}">
                <a16:creationId xmlns:a16="http://schemas.microsoft.com/office/drawing/2014/main" id="{81C781BA-DDBA-4646-84DC-0517FAE2D0CE}"/>
              </a:ext>
            </a:extLst>
          </p:cNvPr>
          <p:cNvSpPr txBox="1"/>
          <p:nvPr/>
        </p:nvSpPr>
        <p:spPr>
          <a:xfrm>
            <a:off x="847288" y="6159600"/>
            <a:ext cx="7308224" cy="307777"/>
          </a:xfrm>
          <a:prstGeom prst="rect">
            <a:avLst/>
          </a:prstGeom>
          <a:noFill/>
        </p:spPr>
        <p:txBody>
          <a:bodyPr wrap="square">
            <a:spAutoFit/>
          </a:bodyPr>
          <a:lstStyle/>
          <a:p>
            <a:r>
              <a:rPr lang="sv-SE" sz="1400" b="0" i="1" u="none" strike="noStrike" baseline="0" dirty="0">
                <a:latin typeface="Calibri-Italic"/>
              </a:rPr>
              <a:t>Vi tackar Edsbyns IF för framtagandet av stora delar av materialet i detta dokument.</a:t>
            </a:r>
            <a:endParaRPr lang="en-GB" sz="1400" dirty="0"/>
          </a:p>
        </p:txBody>
      </p:sp>
      <p:sp>
        <p:nvSpPr>
          <p:cNvPr id="13" name="Platshållare för bildnummer 12">
            <a:extLst>
              <a:ext uri="{FF2B5EF4-FFF2-40B4-BE49-F238E27FC236}">
                <a16:creationId xmlns:a16="http://schemas.microsoft.com/office/drawing/2014/main" id="{7C0AD921-E2D4-4F33-8617-4F60B5D38097}"/>
              </a:ext>
            </a:extLst>
          </p:cNvPr>
          <p:cNvSpPr>
            <a:spLocks noGrp="1"/>
          </p:cNvSpPr>
          <p:nvPr>
            <p:ph type="sldNum" sz="quarter" idx="12"/>
          </p:nvPr>
        </p:nvSpPr>
        <p:spPr/>
        <p:txBody>
          <a:bodyPr/>
          <a:lstStyle/>
          <a:p>
            <a:fld id="{7D117332-2DF4-464F-9061-FC10DD655D72}" type="slidenum">
              <a:rPr lang="en-GB" smtClean="0"/>
              <a:t>16</a:t>
            </a:fld>
            <a:endParaRPr lang="en-GB"/>
          </a:p>
        </p:txBody>
      </p:sp>
    </p:spTree>
    <p:extLst>
      <p:ext uri="{BB962C8B-B14F-4D97-AF65-F5344CB8AC3E}">
        <p14:creationId xmlns:p14="http://schemas.microsoft.com/office/powerpoint/2010/main" val="350209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D0A6413-8377-4DE2-BC89-67F2E0D7C120}"/>
              </a:ext>
            </a:extLst>
          </p:cNvPr>
          <p:cNvSpPr txBox="1"/>
          <p:nvPr/>
        </p:nvSpPr>
        <p:spPr>
          <a:xfrm>
            <a:off x="1132514" y="201140"/>
            <a:ext cx="10704352" cy="6247864"/>
          </a:xfrm>
          <a:prstGeom prst="rect">
            <a:avLst/>
          </a:prstGeom>
          <a:noFill/>
        </p:spPr>
        <p:txBody>
          <a:bodyPr wrap="square">
            <a:spAutoFit/>
          </a:bodyPr>
          <a:lstStyle/>
          <a:p>
            <a:pPr algn="l"/>
            <a:r>
              <a:rPr lang="sv-SE" sz="2800" dirty="0">
                <a:solidFill>
                  <a:srgbClr val="17365D"/>
                </a:solidFill>
                <a:latin typeface="Cambria" panose="02040503050406030204" pitchFamily="18" charset="0"/>
              </a:rPr>
              <a:t>Öv</a:t>
            </a:r>
            <a:r>
              <a:rPr lang="sv-SE" sz="2800" b="0" i="0" u="none" strike="noStrike" baseline="0" dirty="0">
                <a:solidFill>
                  <a:srgbClr val="17365D"/>
                </a:solidFill>
                <a:latin typeface="Cambria" panose="02040503050406030204" pitchFamily="18" charset="0"/>
              </a:rPr>
              <a:t>a bandy, med bra förutsättningar</a:t>
            </a:r>
            <a:br>
              <a:rPr lang="sv-SE" sz="3200" b="0" i="0" u="none" strike="noStrike" baseline="0" dirty="0">
                <a:solidFill>
                  <a:srgbClr val="17365D"/>
                </a:solidFill>
                <a:latin typeface="Cambria" panose="02040503050406030204" pitchFamily="18" charset="0"/>
              </a:rPr>
            </a:br>
            <a:br>
              <a:rPr lang="sv-SE" sz="3200" b="0" i="0" u="none" strike="noStrike" baseline="0" dirty="0">
                <a:solidFill>
                  <a:srgbClr val="17365D"/>
                </a:solidFill>
                <a:latin typeface="Cambria" panose="02040503050406030204" pitchFamily="18" charset="0"/>
              </a:rPr>
            </a:br>
            <a:r>
              <a:rPr lang="sv-SE" sz="1400" b="0" i="0" u="none" strike="noStrike" baseline="0" dirty="0">
                <a:solidFill>
                  <a:srgbClr val="000000"/>
                </a:solidFill>
                <a:latin typeface="Calibri" panose="020F0502020204030204" pitchFamily="34" charset="0"/>
              </a:rPr>
              <a:t>Att spela bandy är för många barn i Bollnäs det roligaste som finns. Vi har en stark kultur att </a:t>
            </a:r>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utveckla nya förmågor att lära sig spela bandy. Detta till stor del genom duktiga ledare, som</a:t>
            </a:r>
          </a:p>
          <a:p>
            <a:pPr algn="l"/>
            <a:r>
              <a:rPr lang="sv-SE" sz="1400" b="0" i="0" u="none" strike="noStrike" baseline="0" dirty="0">
                <a:solidFill>
                  <a:srgbClr val="000000"/>
                </a:solidFill>
                <a:latin typeface="Calibri" panose="020F0502020204030204" pitchFamily="34" charset="0"/>
              </a:rPr>
              <a:t>för kunskapen i bandyspelet vidare i generationer.</a:t>
            </a:r>
            <a:br>
              <a:rPr lang="sv-SE" sz="1400" b="0" i="0" u="none" strike="noStrike" baseline="0" dirty="0">
                <a:solidFill>
                  <a:srgbClr val="000000"/>
                </a:solidFill>
                <a:latin typeface="Calibri" panose="020F0502020204030204" pitchFamily="34" charset="0"/>
              </a:rPr>
            </a:br>
            <a:endParaRPr lang="sv-SE" sz="1400" b="0" i="0" u="none" strike="noStrike" baseline="0" dirty="0">
              <a:solidFill>
                <a:srgbClr val="000000"/>
              </a:solidFill>
              <a:latin typeface="Calibri" panose="020F0502020204030204" pitchFamily="34" charset="0"/>
            </a:endParaRPr>
          </a:p>
          <a:p>
            <a:pPr algn="l"/>
            <a:r>
              <a:rPr lang="sv-SE" sz="1400" b="0" i="0" u="none" strike="noStrike" baseline="0" dirty="0">
                <a:solidFill>
                  <a:srgbClr val="000000"/>
                </a:solidFill>
                <a:latin typeface="Calibri" panose="020F0502020204030204" pitchFamily="34" charset="0"/>
              </a:rPr>
              <a:t>Precis som att lära sig att spela ett musikinstrument, tar det lång tid genom mycket övning,</a:t>
            </a:r>
          </a:p>
          <a:p>
            <a:pPr algn="l"/>
            <a:r>
              <a:rPr lang="sv-SE" sz="1400" b="0" i="0" u="none" strike="noStrike" baseline="0" dirty="0">
                <a:solidFill>
                  <a:srgbClr val="000000"/>
                </a:solidFill>
                <a:latin typeface="Calibri" panose="020F0502020204030204" pitchFamily="34" charset="0"/>
              </a:rPr>
              <a:t>att lära sig de tekniska delar som innefattar sporten Bandy. Skridskoåkning, klubbteknik,</a:t>
            </a:r>
          </a:p>
          <a:p>
            <a:pPr algn="l"/>
            <a:r>
              <a:rPr lang="sv-SE" sz="1400" b="0" i="0" u="none" strike="noStrike" baseline="0" dirty="0">
                <a:solidFill>
                  <a:srgbClr val="000000"/>
                </a:solidFill>
                <a:latin typeface="Calibri" panose="020F0502020204030204" pitchFamily="34" charset="0"/>
              </a:rPr>
              <a:t>skott, passningar och mottagningar, alla är det moment som utvecklas genom att öva.</a:t>
            </a:r>
            <a:br>
              <a:rPr lang="sv-SE" sz="1400" b="0" i="0" u="none" strike="noStrike" baseline="0" dirty="0">
                <a:solidFill>
                  <a:srgbClr val="000000"/>
                </a:solidFill>
                <a:latin typeface="Calibri" panose="020F0502020204030204" pitchFamily="34" charset="0"/>
              </a:rPr>
            </a:br>
            <a:endParaRPr lang="sv-SE" sz="1400" b="0" i="0" u="none" strike="noStrike" baseline="0" dirty="0">
              <a:solidFill>
                <a:srgbClr val="000000"/>
              </a:solidFill>
              <a:latin typeface="Calibri" panose="020F0502020204030204" pitchFamily="34" charset="0"/>
            </a:endParaRPr>
          </a:p>
          <a:p>
            <a:pPr algn="l"/>
            <a:r>
              <a:rPr lang="sv-SE" sz="1400" b="0" i="0" u="none" strike="noStrike" baseline="0" dirty="0">
                <a:solidFill>
                  <a:srgbClr val="000000"/>
                </a:solidFill>
                <a:latin typeface="Calibri" panose="020F0502020204030204" pitchFamily="34" charset="0"/>
              </a:rPr>
              <a:t>När vi spelar bandy använder vi oss av, utöver skyddsutrustningen, två ”instrument”, ‐</a:t>
            </a:r>
          </a:p>
          <a:p>
            <a:pPr algn="l"/>
            <a:r>
              <a:rPr lang="sv-SE" sz="1400" b="0" i="0" u="none" strike="noStrike" baseline="0" dirty="0">
                <a:solidFill>
                  <a:srgbClr val="000000"/>
                </a:solidFill>
                <a:latin typeface="Calibri" panose="020F0502020204030204" pitchFamily="34" charset="0"/>
              </a:rPr>
              <a:t>klubban och skridskorna. ”Instrumenten” behöver dessutom spela samstämmigt ihop med</a:t>
            </a:r>
          </a:p>
          <a:p>
            <a:pPr algn="l"/>
            <a:r>
              <a:rPr lang="en-GB" sz="1400" b="0" i="0" u="none" strike="noStrike" baseline="0" dirty="0" err="1">
                <a:solidFill>
                  <a:srgbClr val="000000"/>
                </a:solidFill>
                <a:latin typeface="Calibri" panose="020F0502020204030204" pitchFamily="34" charset="0"/>
              </a:rPr>
              <a:t>varandra</a:t>
            </a:r>
            <a:r>
              <a:rPr lang="en-GB" sz="1400" b="0" i="0" u="none" strike="noStrike" baseline="0" dirty="0">
                <a:solidFill>
                  <a:srgbClr val="000000"/>
                </a:solidFill>
                <a:latin typeface="Calibri" panose="020F0502020204030204" pitchFamily="34" charset="0"/>
              </a:rPr>
              <a:t>…</a:t>
            </a:r>
            <a:br>
              <a:rPr lang="en-GB" sz="1400" b="0" i="0" u="none" strike="noStrike" baseline="0" dirty="0">
                <a:solidFill>
                  <a:srgbClr val="000000"/>
                </a:solidFill>
                <a:latin typeface="Calibri" panose="020F0502020204030204" pitchFamily="34" charset="0"/>
              </a:rPr>
            </a:br>
            <a:endParaRPr lang="en-GB" sz="1400" b="0" i="0" u="none" strike="noStrike" baseline="0" dirty="0">
              <a:solidFill>
                <a:srgbClr val="000000"/>
              </a:solidFill>
              <a:latin typeface="Calibri" panose="020F0502020204030204" pitchFamily="34" charset="0"/>
            </a:endParaRPr>
          </a:p>
          <a:p>
            <a:pPr algn="l"/>
            <a:r>
              <a:rPr lang="sv-SE" sz="1400" b="0" i="0" u="none" strike="noStrike" baseline="0" dirty="0">
                <a:solidFill>
                  <a:srgbClr val="000000"/>
                </a:solidFill>
                <a:latin typeface="Calibri" panose="020F0502020204030204" pitchFamily="34" charset="0"/>
              </a:rPr>
              <a:t>En ung fotbollsspelare tränar och spelar med en mindre boll än Zlatan och Ronaldo. En ung</a:t>
            </a:r>
          </a:p>
          <a:p>
            <a:pPr algn="l"/>
            <a:r>
              <a:rPr lang="sv-SE" sz="1400" b="0" i="0" u="none" strike="noStrike" baseline="0" dirty="0">
                <a:solidFill>
                  <a:srgbClr val="000000"/>
                </a:solidFill>
                <a:latin typeface="Calibri" panose="020F0502020204030204" pitchFamily="34" charset="0"/>
              </a:rPr>
              <a:t>skidåkare, åker på mjukare skidor än Charlotte Kalla. En ung backhoppare gör inte sitt allra</a:t>
            </a:r>
          </a:p>
          <a:p>
            <a:pPr algn="l"/>
            <a:r>
              <a:rPr lang="sv-SE" sz="1400" b="0" i="0" u="none" strike="noStrike" baseline="0" dirty="0">
                <a:solidFill>
                  <a:srgbClr val="000000"/>
                </a:solidFill>
                <a:latin typeface="Calibri" panose="020F0502020204030204" pitchFamily="34" charset="0"/>
              </a:rPr>
              <a:t>första hopp i 90‐ meters backen… o.s.v.</a:t>
            </a:r>
            <a:br>
              <a:rPr lang="sv-SE" sz="1400" b="0" i="0" u="none" strike="noStrike" baseline="0" dirty="0">
                <a:solidFill>
                  <a:srgbClr val="000000"/>
                </a:solidFill>
                <a:latin typeface="Calibri" panose="020F0502020204030204" pitchFamily="34" charset="0"/>
              </a:rPr>
            </a:br>
            <a:endParaRPr lang="sv-SE" sz="1400" b="0" i="0" u="none" strike="noStrike" baseline="0" dirty="0">
              <a:solidFill>
                <a:srgbClr val="000000"/>
              </a:solidFill>
              <a:latin typeface="Calibri" panose="020F0502020204030204" pitchFamily="34" charset="0"/>
            </a:endParaRPr>
          </a:p>
          <a:p>
            <a:pPr algn="l"/>
            <a:r>
              <a:rPr lang="sv-SE" sz="1400" b="0" i="0" u="none" strike="noStrike" baseline="0" dirty="0">
                <a:solidFill>
                  <a:srgbClr val="000000"/>
                </a:solidFill>
                <a:latin typeface="Calibri" panose="020F0502020204030204" pitchFamily="34" charset="0"/>
              </a:rPr>
              <a:t>På lika sätt är det inom bandyn, t.ex. klubbans längd, böj och styvhet. Den klubba som passar</a:t>
            </a:r>
          </a:p>
          <a:p>
            <a:pPr algn="l"/>
            <a:r>
              <a:rPr lang="sv-SE" sz="1400" b="0" i="0" u="none" strike="noStrike" baseline="0" dirty="0">
                <a:solidFill>
                  <a:srgbClr val="000000"/>
                </a:solidFill>
                <a:latin typeface="Calibri" panose="020F0502020204030204" pitchFamily="34" charset="0"/>
              </a:rPr>
              <a:t>till seniorspelare kanske inte är samma klubba som är mest optimal för barnen i ungdomsbandyn?</a:t>
            </a:r>
          </a:p>
          <a:p>
            <a:pPr algn="l"/>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Genom att hjälpa våra barn och ungdomar med anpassad utformning av ”instrument” och</a:t>
            </a:r>
          </a:p>
          <a:p>
            <a:pPr algn="l"/>
            <a:r>
              <a:rPr lang="sv-SE" sz="1400" b="0" i="0" u="none" strike="noStrike" baseline="0" dirty="0">
                <a:solidFill>
                  <a:srgbClr val="000000"/>
                </a:solidFill>
                <a:latin typeface="Calibri" panose="020F0502020204030204" pitchFamily="34" charset="0"/>
              </a:rPr>
              <a:t>skyddsutrustning, ökar vi förutsättningarna till glädje samt underlättar möjligheterna till att</a:t>
            </a:r>
          </a:p>
          <a:p>
            <a:pPr algn="l"/>
            <a:r>
              <a:rPr lang="en-GB" sz="1400" b="0" i="0" u="none" strike="noStrike" baseline="0" dirty="0" err="1">
                <a:solidFill>
                  <a:srgbClr val="000000"/>
                </a:solidFill>
                <a:latin typeface="Calibri" panose="020F0502020204030204" pitchFamily="34" charset="0"/>
              </a:rPr>
              <a:t>lära</a:t>
            </a:r>
            <a:r>
              <a:rPr lang="en-GB" sz="1400" b="0" i="0" u="none" strike="noStrike" baseline="0" dirty="0">
                <a:solidFill>
                  <a:srgbClr val="000000"/>
                </a:solidFill>
                <a:latin typeface="Calibri" panose="020F0502020204030204" pitchFamily="34" charset="0"/>
              </a:rPr>
              <a:t> sig </a:t>
            </a:r>
            <a:r>
              <a:rPr lang="en-GB" sz="1400" b="0" i="0" u="none" strike="noStrike" baseline="0" dirty="0" err="1">
                <a:solidFill>
                  <a:srgbClr val="000000"/>
                </a:solidFill>
                <a:latin typeface="Calibri" panose="020F0502020204030204" pitchFamily="34" charset="0"/>
              </a:rPr>
              <a:t>spela</a:t>
            </a:r>
            <a:r>
              <a:rPr lang="en-GB" sz="1400" b="0" i="0" u="none" strike="noStrike" baseline="0" dirty="0">
                <a:solidFill>
                  <a:srgbClr val="000000"/>
                </a:solidFill>
                <a:latin typeface="Calibri" panose="020F0502020204030204" pitchFamily="34" charset="0"/>
              </a:rPr>
              <a:t> bandy.</a:t>
            </a:r>
            <a:br>
              <a:rPr lang="en-GB" sz="1400" b="0" i="0" u="none" strike="noStrike" baseline="0" dirty="0">
                <a:solidFill>
                  <a:srgbClr val="000000"/>
                </a:solidFill>
                <a:latin typeface="Calibri" panose="020F0502020204030204" pitchFamily="34" charset="0"/>
              </a:rPr>
            </a:br>
            <a:endParaRPr lang="en-GB" sz="1400" b="0" i="0" u="none" strike="noStrike" baseline="0" dirty="0">
              <a:solidFill>
                <a:srgbClr val="000000"/>
              </a:solidFill>
              <a:latin typeface="Calibri" panose="020F0502020204030204" pitchFamily="34" charset="0"/>
            </a:endParaRPr>
          </a:p>
          <a:p>
            <a:pPr algn="l"/>
            <a:r>
              <a:rPr lang="sv-SE" sz="1400" b="0" i="0" u="none" strike="noStrike" baseline="0" dirty="0">
                <a:solidFill>
                  <a:srgbClr val="000000"/>
                </a:solidFill>
                <a:latin typeface="Calibri" panose="020F0502020204030204" pitchFamily="34" charset="0"/>
              </a:rPr>
              <a:t>Vi vill med nedan text ge några tankar och tips kring bandyutrustning för barn och ungdomar</a:t>
            </a:r>
            <a:endParaRPr lang="en-GB" sz="1400" dirty="0"/>
          </a:p>
        </p:txBody>
      </p:sp>
      <p:pic>
        <p:nvPicPr>
          <p:cNvPr id="4" name="Bildobjekt 3">
            <a:extLst>
              <a:ext uri="{FF2B5EF4-FFF2-40B4-BE49-F238E27FC236}">
                <a16:creationId xmlns:a16="http://schemas.microsoft.com/office/drawing/2014/main" id="{EC6E1D13-AB1C-4508-94AE-850C212C97A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798766" y="512885"/>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EF66DE80-6612-42ED-B17D-C725C5320667}"/>
              </a:ext>
            </a:extLst>
          </p:cNvPr>
          <p:cNvSpPr>
            <a:spLocks noGrp="1"/>
          </p:cNvSpPr>
          <p:nvPr>
            <p:ph type="sldNum" sz="quarter" idx="12"/>
          </p:nvPr>
        </p:nvSpPr>
        <p:spPr/>
        <p:txBody>
          <a:bodyPr/>
          <a:lstStyle/>
          <a:p>
            <a:fld id="{7D117332-2DF4-464F-9061-FC10DD655D72}" type="slidenum">
              <a:rPr lang="en-GB" smtClean="0"/>
              <a:t>2</a:t>
            </a:fld>
            <a:endParaRPr lang="en-GB"/>
          </a:p>
        </p:txBody>
      </p:sp>
    </p:spTree>
    <p:extLst>
      <p:ext uri="{BB962C8B-B14F-4D97-AF65-F5344CB8AC3E}">
        <p14:creationId xmlns:p14="http://schemas.microsoft.com/office/powerpoint/2010/main" val="299909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E51F095-B510-4A46-B5A0-7550C39F9C04}"/>
              </a:ext>
            </a:extLst>
          </p:cNvPr>
          <p:cNvSpPr txBox="1"/>
          <p:nvPr/>
        </p:nvSpPr>
        <p:spPr>
          <a:xfrm>
            <a:off x="1073792" y="595618"/>
            <a:ext cx="9555060" cy="5878532"/>
          </a:xfrm>
          <a:prstGeom prst="rect">
            <a:avLst/>
          </a:prstGeom>
          <a:noFill/>
        </p:spPr>
        <p:txBody>
          <a:bodyPr wrap="square">
            <a:spAutoFit/>
          </a:bodyPr>
          <a:lstStyle/>
          <a:p>
            <a:pPr algn="l"/>
            <a:r>
              <a:rPr lang="en-GB" sz="2800" b="0" i="0" u="none" strike="noStrike" baseline="0" dirty="0" err="1">
                <a:solidFill>
                  <a:srgbClr val="17365D"/>
                </a:solidFill>
              </a:rPr>
              <a:t>Innehåll</a:t>
            </a:r>
            <a:endParaRPr lang="en-GB" sz="2800" b="0" i="0" u="none" strike="noStrike" baseline="0" dirty="0">
              <a:solidFill>
                <a:srgbClr val="17365D"/>
              </a:solidFill>
            </a:endParaRPr>
          </a:p>
          <a:p>
            <a:pPr algn="l"/>
            <a:r>
              <a:rPr lang="sv-SE" sz="1200" b="0" i="0" u="none" strike="noStrike" baseline="0" dirty="0">
                <a:solidFill>
                  <a:srgbClr val="17365D"/>
                </a:solidFill>
              </a:rPr>
              <a:t>Öva bandy, med bra förutsättningar ...............................................................................................................................2</a:t>
            </a:r>
          </a:p>
          <a:p>
            <a:pPr algn="l"/>
            <a:r>
              <a:rPr lang="en-GB" sz="1200" b="0" i="0" u="none" strike="noStrike" baseline="0" dirty="0" err="1">
                <a:solidFill>
                  <a:srgbClr val="17365D"/>
                </a:solidFill>
              </a:rPr>
              <a:t>Innehåll</a:t>
            </a:r>
            <a:r>
              <a:rPr lang="en-GB" sz="1200" b="0" i="0" u="none" strike="noStrike" baseline="0" dirty="0">
                <a:solidFill>
                  <a:srgbClr val="17365D"/>
                </a:solidFill>
              </a:rPr>
              <a:t> ............................................................................................................................................................................3</a:t>
            </a:r>
          </a:p>
          <a:p>
            <a:pPr algn="l"/>
            <a:r>
              <a:rPr lang="en-GB" sz="1200" b="0" i="0" u="none" strike="noStrike" baseline="0" dirty="0" err="1">
                <a:solidFill>
                  <a:srgbClr val="17365D"/>
                </a:solidFill>
              </a:rPr>
              <a:t>Vilken</a:t>
            </a:r>
            <a:r>
              <a:rPr lang="en-GB" sz="1200" b="0" i="0" u="none" strike="noStrike" baseline="0" dirty="0">
                <a:solidFill>
                  <a:srgbClr val="17365D"/>
                </a:solidFill>
              </a:rPr>
              <a:t> </a:t>
            </a:r>
            <a:r>
              <a:rPr lang="en-GB" sz="1200" b="0" i="0" u="none" strike="noStrike" baseline="0" dirty="0" err="1">
                <a:solidFill>
                  <a:srgbClr val="17365D"/>
                </a:solidFill>
              </a:rPr>
              <a:t>utrustning</a:t>
            </a:r>
            <a:r>
              <a:rPr lang="en-GB" sz="1200" b="0" i="0" u="none" strike="noStrike" baseline="0" dirty="0">
                <a:solidFill>
                  <a:srgbClr val="17365D"/>
                </a:solidFill>
              </a:rPr>
              <a:t> </a:t>
            </a:r>
            <a:r>
              <a:rPr lang="en-GB" sz="1200" b="0" i="0" u="none" strike="noStrike" baseline="0" dirty="0" err="1">
                <a:solidFill>
                  <a:srgbClr val="17365D"/>
                </a:solidFill>
              </a:rPr>
              <a:t>behövs</a:t>
            </a:r>
            <a:r>
              <a:rPr lang="en-GB" sz="1200" b="0" i="0" u="none" strike="noStrike" baseline="0" dirty="0">
                <a:solidFill>
                  <a:srgbClr val="17365D"/>
                </a:solidFill>
              </a:rPr>
              <a:t>? ...............................................................................................................................................4</a:t>
            </a:r>
          </a:p>
          <a:p>
            <a:pPr algn="l"/>
            <a:r>
              <a:rPr lang="en-GB" sz="1200" b="0" i="0" u="none" strike="noStrike" baseline="0" dirty="0" err="1">
                <a:solidFill>
                  <a:srgbClr val="17365D"/>
                </a:solidFill>
              </a:rPr>
              <a:t>Instrumenten</a:t>
            </a:r>
            <a:r>
              <a:rPr lang="en-GB" sz="1200" b="0" i="0" u="none" strike="noStrike" baseline="0" dirty="0">
                <a:solidFill>
                  <a:srgbClr val="17365D"/>
                </a:solidFill>
              </a:rPr>
              <a:t> ‐ </a:t>
            </a:r>
            <a:r>
              <a:rPr lang="en-GB" sz="1200" b="0" i="0" u="none" strike="noStrike" baseline="0" dirty="0" err="1">
                <a:solidFill>
                  <a:srgbClr val="17365D"/>
                </a:solidFill>
              </a:rPr>
              <a:t>Skridskon</a:t>
            </a:r>
            <a:r>
              <a:rPr lang="en-GB" sz="1200" b="0" i="0" u="none" strike="noStrike" baseline="0" dirty="0">
                <a:solidFill>
                  <a:srgbClr val="17365D"/>
                </a:solidFill>
              </a:rPr>
              <a:t> </a:t>
            </a:r>
            <a:r>
              <a:rPr lang="en-GB" sz="1200" b="0" i="0" u="none" strike="noStrike" baseline="0" dirty="0" err="1">
                <a:solidFill>
                  <a:srgbClr val="17365D"/>
                </a:solidFill>
              </a:rPr>
              <a:t>och</a:t>
            </a:r>
            <a:r>
              <a:rPr lang="en-GB" sz="1200" b="0" i="0" u="none" strike="noStrike" baseline="0" dirty="0">
                <a:solidFill>
                  <a:srgbClr val="17365D"/>
                </a:solidFill>
              </a:rPr>
              <a:t> </a:t>
            </a:r>
            <a:r>
              <a:rPr lang="en-GB" sz="1200" b="0" i="0" u="none" strike="noStrike" baseline="0" dirty="0" err="1">
                <a:solidFill>
                  <a:srgbClr val="17365D"/>
                </a:solidFill>
              </a:rPr>
              <a:t>Klubban</a:t>
            </a:r>
            <a:r>
              <a:rPr lang="en-GB" sz="1200" b="0" i="0" u="none" strike="noStrike" baseline="0" dirty="0">
                <a:solidFill>
                  <a:srgbClr val="17365D"/>
                </a:solidFill>
              </a:rPr>
              <a:t> ...........................................................................................................................5</a:t>
            </a:r>
          </a:p>
          <a:p>
            <a:pPr algn="l"/>
            <a:r>
              <a:rPr lang="en-GB" sz="1200" b="0" i="0" u="none" strike="noStrike" baseline="0" dirty="0" err="1">
                <a:solidFill>
                  <a:srgbClr val="17365D"/>
                </a:solidFill>
              </a:rPr>
              <a:t>Skridskon</a:t>
            </a:r>
            <a:r>
              <a:rPr lang="en-GB" sz="1200" b="0" i="0" u="none" strike="noStrike" baseline="0" dirty="0">
                <a:solidFill>
                  <a:srgbClr val="17365D"/>
                </a:solidFill>
              </a:rPr>
              <a:t> .........................................................................................................................................................................5</a:t>
            </a:r>
          </a:p>
          <a:p>
            <a:pPr algn="l"/>
            <a:r>
              <a:rPr lang="en-GB" sz="1200" b="0" i="0" u="none" strike="noStrike" baseline="0" dirty="0" err="1">
                <a:solidFill>
                  <a:srgbClr val="17365D"/>
                </a:solidFill>
              </a:rPr>
              <a:t>Skridskostorleken</a:t>
            </a:r>
            <a:r>
              <a:rPr lang="en-GB" sz="1200" b="0" i="0" u="none" strike="noStrike" baseline="0" dirty="0">
                <a:solidFill>
                  <a:srgbClr val="17365D"/>
                </a:solidFill>
              </a:rPr>
              <a:t> ............................................................................................................................................................5</a:t>
            </a:r>
          </a:p>
          <a:p>
            <a:pPr algn="l"/>
            <a:r>
              <a:rPr lang="en-GB" sz="1200" b="0" i="0" u="none" strike="noStrike" baseline="0" dirty="0" err="1">
                <a:solidFill>
                  <a:srgbClr val="17365D"/>
                </a:solidFill>
              </a:rPr>
              <a:t>Skridskoknytningen</a:t>
            </a:r>
            <a:r>
              <a:rPr lang="en-GB" sz="1200" b="0" i="0" u="none" strike="noStrike" baseline="0" dirty="0">
                <a:solidFill>
                  <a:srgbClr val="17365D"/>
                </a:solidFill>
              </a:rPr>
              <a:t> .........................................................................................................................................................5</a:t>
            </a:r>
          </a:p>
          <a:p>
            <a:pPr algn="l"/>
            <a:r>
              <a:rPr lang="en-GB" sz="1200" b="0" i="0" u="none" strike="noStrike" baseline="0" dirty="0" err="1">
                <a:solidFill>
                  <a:srgbClr val="17365D"/>
                </a:solidFill>
              </a:rPr>
              <a:t>Skridskoskenan</a:t>
            </a:r>
            <a:r>
              <a:rPr lang="en-GB" sz="1200" b="0" i="0" u="none" strike="noStrike" baseline="0" dirty="0">
                <a:solidFill>
                  <a:srgbClr val="17365D"/>
                </a:solidFill>
              </a:rPr>
              <a:t> ................................................................................................................................................................6</a:t>
            </a:r>
          </a:p>
          <a:p>
            <a:pPr algn="l"/>
            <a:r>
              <a:rPr lang="en-GB" sz="1200" b="0" i="0" u="none" strike="noStrike" baseline="0" dirty="0" err="1">
                <a:solidFill>
                  <a:srgbClr val="17365D"/>
                </a:solidFill>
              </a:rPr>
              <a:t>Bandyskridsko</a:t>
            </a:r>
            <a:r>
              <a:rPr lang="en-GB" sz="1200" b="0" i="0" u="none" strike="noStrike" baseline="0" dirty="0">
                <a:solidFill>
                  <a:srgbClr val="17365D"/>
                </a:solidFill>
              </a:rPr>
              <a:t> vs </a:t>
            </a:r>
            <a:r>
              <a:rPr lang="en-GB" sz="1200" b="0" i="0" u="none" strike="noStrike" baseline="0" dirty="0" err="1">
                <a:solidFill>
                  <a:srgbClr val="17365D"/>
                </a:solidFill>
              </a:rPr>
              <a:t>hockeyskridsko</a:t>
            </a:r>
            <a:r>
              <a:rPr lang="en-GB" sz="1200" b="0" i="0" u="none" strike="noStrike" baseline="0" dirty="0">
                <a:solidFill>
                  <a:srgbClr val="17365D"/>
                </a:solidFill>
              </a:rPr>
              <a:t> ....................................................................................................................................7</a:t>
            </a:r>
          </a:p>
          <a:p>
            <a:pPr algn="l"/>
            <a:r>
              <a:rPr lang="en-GB" sz="1200" b="0" i="0" u="none" strike="noStrike" baseline="0" dirty="0" err="1">
                <a:solidFill>
                  <a:srgbClr val="17365D"/>
                </a:solidFill>
              </a:rPr>
              <a:t>Bandyklubban</a:t>
            </a:r>
            <a:r>
              <a:rPr lang="en-GB" sz="1200" b="0" i="0" u="none" strike="noStrike" baseline="0" dirty="0">
                <a:solidFill>
                  <a:srgbClr val="17365D"/>
                </a:solidFill>
              </a:rPr>
              <a:t> ..................................................................................................................................................................7</a:t>
            </a:r>
          </a:p>
          <a:p>
            <a:pPr algn="l"/>
            <a:r>
              <a:rPr lang="en-GB" sz="1200" b="0" i="0" u="none" strike="noStrike" baseline="0" dirty="0" err="1">
                <a:solidFill>
                  <a:srgbClr val="17365D"/>
                </a:solidFill>
              </a:rPr>
              <a:t>Klubbans</a:t>
            </a:r>
            <a:r>
              <a:rPr lang="en-GB" sz="1200" b="0" i="0" u="none" strike="noStrike" baseline="0" dirty="0">
                <a:solidFill>
                  <a:srgbClr val="17365D"/>
                </a:solidFill>
              </a:rPr>
              <a:t> </a:t>
            </a:r>
            <a:r>
              <a:rPr lang="en-GB" sz="1200" b="0" i="0" u="none" strike="noStrike" baseline="0" dirty="0" err="1">
                <a:solidFill>
                  <a:srgbClr val="17365D"/>
                </a:solidFill>
              </a:rPr>
              <a:t>längd</a:t>
            </a:r>
            <a:r>
              <a:rPr lang="en-GB" sz="1200" b="0" i="0" u="none" strike="noStrike" baseline="0" dirty="0">
                <a:solidFill>
                  <a:srgbClr val="17365D"/>
                </a:solidFill>
              </a:rPr>
              <a:t> ................................................................................................................................................................8</a:t>
            </a:r>
          </a:p>
          <a:p>
            <a:pPr algn="l"/>
            <a:r>
              <a:rPr lang="en-GB" sz="1200" b="0" i="0" u="none" strike="noStrike" baseline="0" dirty="0" err="1">
                <a:solidFill>
                  <a:srgbClr val="17365D"/>
                </a:solidFill>
              </a:rPr>
              <a:t>Klubbans</a:t>
            </a:r>
            <a:r>
              <a:rPr lang="en-GB" sz="1200" b="0" i="0" u="none" strike="noStrike" baseline="0" dirty="0">
                <a:solidFill>
                  <a:srgbClr val="17365D"/>
                </a:solidFill>
              </a:rPr>
              <a:t> </a:t>
            </a:r>
            <a:r>
              <a:rPr lang="en-GB" sz="1200" b="0" i="0" u="none" strike="noStrike" baseline="0" dirty="0" err="1">
                <a:solidFill>
                  <a:srgbClr val="17365D"/>
                </a:solidFill>
              </a:rPr>
              <a:t>lindning</a:t>
            </a:r>
            <a:r>
              <a:rPr lang="en-GB" sz="1200" b="0" i="0" u="none" strike="noStrike" baseline="0" dirty="0">
                <a:solidFill>
                  <a:srgbClr val="17365D"/>
                </a:solidFill>
              </a:rPr>
              <a:t> ............................................................................................................................................................8</a:t>
            </a:r>
          </a:p>
          <a:p>
            <a:pPr algn="l"/>
            <a:r>
              <a:rPr lang="en-GB" sz="1200" b="0" i="0" u="none" strike="noStrike" baseline="0" dirty="0" err="1">
                <a:solidFill>
                  <a:srgbClr val="17365D"/>
                </a:solidFill>
              </a:rPr>
              <a:t>Klubbans</a:t>
            </a:r>
            <a:r>
              <a:rPr lang="en-GB" sz="1200" b="0" i="0" u="none" strike="noStrike" baseline="0" dirty="0">
                <a:solidFill>
                  <a:srgbClr val="17365D"/>
                </a:solidFill>
              </a:rPr>
              <a:t> </a:t>
            </a:r>
            <a:r>
              <a:rPr lang="en-GB" sz="1200" b="0" i="0" u="none" strike="noStrike" baseline="0" dirty="0" err="1">
                <a:solidFill>
                  <a:srgbClr val="17365D"/>
                </a:solidFill>
              </a:rPr>
              <a:t>utformning</a:t>
            </a:r>
            <a:r>
              <a:rPr lang="en-GB" sz="1200" b="0" i="0" u="none" strike="noStrike" baseline="0" dirty="0">
                <a:solidFill>
                  <a:srgbClr val="17365D"/>
                </a:solidFill>
              </a:rPr>
              <a:t> .......................................................................................................................................................9</a:t>
            </a:r>
          </a:p>
          <a:p>
            <a:pPr algn="l"/>
            <a:r>
              <a:rPr lang="en-GB" sz="1200" b="0" i="0" u="none" strike="noStrike" baseline="0" dirty="0" err="1">
                <a:solidFill>
                  <a:srgbClr val="17365D"/>
                </a:solidFill>
              </a:rPr>
              <a:t>Skyddsutrustningen</a:t>
            </a:r>
            <a:r>
              <a:rPr lang="en-GB" sz="1200" b="0" i="0" u="none" strike="noStrike" baseline="0" dirty="0">
                <a:solidFill>
                  <a:srgbClr val="17365D"/>
                </a:solidFill>
              </a:rPr>
              <a:t> ....................................................................................................................................................... 10</a:t>
            </a:r>
          </a:p>
          <a:p>
            <a:pPr algn="l"/>
            <a:r>
              <a:rPr lang="en-GB" sz="1200" b="0" i="0" u="none" strike="noStrike" baseline="0" dirty="0" err="1">
                <a:solidFill>
                  <a:srgbClr val="17365D"/>
                </a:solidFill>
              </a:rPr>
              <a:t>Hjälm</a:t>
            </a:r>
            <a:r>
              <a:rPr lang="en-GB" sz="1200" b="0" i="0" u="none" strike="noStrike" baseline="0" dirty="0">
                <a:solidFill>
                  <a:srgbClr val="17365D"/>
                </a:solidFill>
              </a:rPr>
              <a:t> </a:t>
            </a:r>
            <a:r>
              <a:rPr lang="en-GB" sz="1200" b="0" i="0" u="none" strike="noStrike" baseline="0" dirty="0" err="1">
                <a:solidFill>
                  <a:srgbClr val="17365D"/>
                </a:solidFill>
              </a:rPr>
              <a:t>och</a:t>
            </a:r>
            <a:r>
              <a:rPr lang="en-GB" sz="1200" b="0" i="0" u="none" strike="noStrike" baseline="0" dirty="0">
                <a:solidFill>
                  <a:srgbClr val="17365D"/>
                </a:solidFill>
              </a:rPr>
              <a:t> </a:t>
            </a:r>
            <a:r>
              <a:rPr lang="en-GB" sz="1200" b="0" i="0" u="none" strike="noStrike" baseline="0" dirty="0" err="1">
                <a:solidFill>
                  <a:srgbClr val="17365D"/>
                </a:solidFill>
              </a:rPr>
              <a:t>halsskydd</a:t>
            </a:r>
            <a:r>
              <a:rPr lang="en-GB" sz="1200" b="0" i="0" u="none" strike="noStrike" baseline="0" dirty="0">
                <a:solidFill>
                  <a:srgbClr val="17365D"/>
                </a:solidFill>
              </a:rPr>
              <a:t> ...................................................................................................................................................... 10</a:t>
            </a:r>
          </a:p>
          <a:p>
            <a:pPr algn="l"/>
            <a:r>
              <a:rPr lang="en-GB" sz="1200" b="0" i="0" u="none" strike="noStrike" baseline="0" dirty="0" err="1">
                <a:solidFill>
                  <a:srgbClr val="17365D"/>
                </a:solidFill>
              </a:rPr>
              <a:t>Benskydd</a:t>
            </a:r>
            <a:r>
              <a:rPr lang="en-GB" sz="1200" b="0" i="0" u="none" strike="noStrike" baseline="0" dirty="0">
                <a:solidFill>
                  <a:srgbClr val="17365D"/>
                </a:solidFill>
              </a:rPr>
              <a:t> </a:t>
            </a:r>
            <a:r>
              <a:rPr lang="en-GB" sz="1200" b="0" i="0" u="none" strike="noStrike" baseline="0" dirty="0" err="1">
                <a:solidFill>
                  <a:srgbClr val="17365D"/>
                </a:solidFill>
              </a:rPr>
              <a:t>och</a:t>
            </a:r>
            <a:r>
              <a:rPr lang="en-GB" sz="1200" b="0" i="0" u="none" strike="noStrike" baseline="0" dirty="0">
                <a:solidFill>
                  <a:srgbClr val="17365D"/>
                </a:solidFill>
              </a:rPr>
              <a:t> </a:t>
            </a:r>
            <a:r>
              <a:rPr lang="en-GB" sz="1200" b="0" i="0" u="none" strike="noStrike" baseline="0" dirty="0" err="1">
                <a:solidFill>
                  <a:srgbClr val="17365D"/>
                </a:solidFill>
              </a:rPr>
              <a:t>damasken</a:t>
            </a:r>
            <a:r>
              <a:rPr lang="en-GB" sz="1200" b="0" i="0" u="none" strike="noStrike" baseline="0" dirty="0">
                <a:solidFill>
                  <a:srgbClr val="17365D"/>
                </a:solidFill>
              </a:rPr>
              <a:t>................................................................................................................................................ 10</a:t>
            </a:r>
          </a:p>
          <a:p>
            <a:pPr algn="l"/>
            <a:r>
              <a:rPr lang="en-GB" sz="1200" b="0" i="0" u="none" strike="noStrike" baseline="0" dirty="0" err="1">
                <a:solidFill>
                  <a:srgbClr val="17365D"/>
                </a:solidFill>
              </a:rPr>
              <a:t>Suspensoaren</a:t>
            </a:r>
            <a:r>
              <a:rPr lang="en-GB" sz="1200" b="0" i="0" u="none" strike="noStrike" baseline="0" dirty="0">
                <a:solidFill>
                  <a:srgbClr val="17365D"/>
                </a:solidFill>
              </a:rPr>
              <a:t> ......................................................................................................................................................... ……..11</a:t>
            </a:r>
          </a:p>
          <a:p>
            <a:pPr algn="l"/>
            <a:r>
              <a:rPr lang="en-GB" sz="1200" b="0" i="0" u="none" strike="noStrike" baseline="0" dirty="0" err="1">
                <a:solidFill>
                  <a:srgbClr val="17365D"/>
                </a:solidFill>
              </a:rPr>
              <a:t>Armbågsskyddet</a:t>
            </a:r>
            <a:r>
              <a:rPr lang="en-GB" sz="1200" b="0" i="0" u="none" strike="noStrike" baseline="0" dirty="0">
                <a:solidFill>
                  <a:srgbClr val="17365D"/>
                </a:solidFill>
              </a:rPr>
              <a:t> ............................................................................................................................................................ 11</a:t>
            </a:r>
          </a:p>
          <a:p>
            <a:pPr algn="l"/>
            <a:r>
              <a:rPr lang="en-GB" sz="1200" b="0" i="0" u="none" strike="noStrike" baseline="0" dirty="0" err="1">
                <a:solidFill>
                  <a:srgbClr val="17365D"/>
                </a:solidFill>
              </a:rPr>
              <a:t>Handsken</a:t>
            </a:r>
            <a:r>
              <a:rPr lang="en-GB" sz="1200" b="0" i="0" u="none" strike="noStrike" baseline="0" dirty="0">
                <a:solidFill>
                  <a:srgbClr val="17365D"/>
                </a:solidFill>
              </a:rPr>
              <a:t> ....................................................................................................................................................................... 11</a:t>
            </a:r>
          </a:p>
          <a:p>
            <a:pPr algn="l"/>
            <a:r>
              <a:rPr lang="en-GB" sz="1200" b="0" i="0" u="none" strike="noStrike" baseline="0" dirty="0" err="1">
                <a:solidFill>
                  <a:srgbClr val="17365D"/>
                </a:solidFill>
              </a:rPr>
              <a:t>Gördelbyxan</a:t>
            </a:r>
            <a:r>
              <a:rPr lang="en-GB" sz="1200" b="0" i="0" u="none" strike="noStrike" baseline="0" dirty="0">
                <a:solidFill>
                  <a:srgbClr val="17365D"/>
                </a:solidFill>
              </a:rPr>
              <a:t> ................................................................................................................................................................... 12</a:t>
            </a:r>
          </a:p>
          <a:p>
            <a:pPr algn="l"/>
            <a:r>
              <a:rPr lang="en-GB" sz="1200" b="0" i="0" u="none" strike="noStrike" baseline="0" dirty="0" err="1">
                <a:solidFill>
                  <a:srgbClr val="17365D"/>
                </a:solidFill>
              </a:rPr>
              <a:t>Målvakten</a:t>
            </a:r>
            <a:r>
              <a:rPr lang="en-GB" sz="1200" b="0" i="0" u="none" strike="noStrike" baseline="0" dirty="0">
                <a:solidFill>
                  <a:srgbClr val="17365D"/>
                </a:solidFill>
              </a:rPr>
              <a:t> ...................................................................................................................................................................... 12</a:t>
            </a:r>
          </a:p>
          <a:p>
            <a:pPr algn="l"/>
            <a:r>
              <a:rPr lang="en-GB" sz="1200" b="0" i="0" u="none" strike="noStrike" baseline="0" dirty="0" err="1">
                <a:solidFill>
                  <a:srgbClr val="17365D"/>
                </a:solidFill>
              </a:rPr>
              <a:t>Övrig</a:t>
            </a:r>
            <a:r>
              <a:rPr lang="en-GB" sz="1200" b="0" i="0" u="none" strike="noStrike" baseline="0" dirty="0">
                <a:solidFill>
                  <a:srgbClr val="17365D"/>
                </a:solidFill>
              </a:rPr>
              <a:t> </a:t>
            </a:r>
            <a:r>
              <a:rPr lang="en-GB" sz="1200" b="0" i="0" u="none" strike="noStrike" baseline="0" dirty="0" err="1">
                <a:solidFill>
                  <a:srgbClr val="17365D"/>
                </a:solidFill>
              </a:rPr>
              <a:t>utrustning</a:t>
            </a:r>
            <a:r>
              <a:rPr lang="en-GB" sz="1200" b="0" i="0" u="none" strike="noStrike" baseline="0" dirty="0">
                <a:solidFill>
                  <a:srgbClr val="17365D"/>
                </a:solidFill>
              </a:rPr>
              <a:t> ............................................................................................................................................................. 13</a:t>
            </a:r>
          </a:p>
          <a:p>
            <a:pPr algn="l"/>
            <a:r>
              <a:rPr lang="en-GB" sz="1200" b="0" i="0" u="none" strike="noStrike" baseline="0" dirty="0" err="1">
                <a:solidFill>
                  <a:srgbClr val="17365D"/>
                </a:solidFill>
              </a:rPr>
              <a:t>Understället</a:t>
            </a:r>
            <a:r>
              <a:rPr lang="en-GB" sz="1200" b="0" i="0" u="none" strike="noStrike" baseline="0" dirty="0">
                <a:solidFill>
                  <a:srgbClr val="17365D"/>
                </a:solidFill>
              </a:rPr>
              <a:t> </a:t>
            </a:r>
            <a:r>
              <a:rPr lang="en-GB" sz="1200" b="0" i="0" u="none" strike="noStrike" baseline="0" dirty="0" err="1">
                <a:solidFill>
                  <a:srgbClr val="17365D"/>
                </a:solidFill>
              </a:rPr>
              <a:t>och</a:t>
            </a:r>
            <a:r>
              <a:rPr lang="en-GB" sz="1200" b="0" i="0" u="none" strike="noStrike" baseline="0" dirty="0">
                <a:solidFill>
                  <a:srgbClr val="17365D"/>
                </a:solidFill>
              </a:rPr>
              <a:t> </a:t>
            </a:r>
            <a:r>
              <a:rPr lang="en-GB" sz="1200" b="0" i="0" u="none" strike="noStrike" baseline="0" dirty="0" err="1">
                <a:solidFill>
                  <a:srgbClr val="17365D"/>
                </a:solidFill>
              </a:rPr>
              <a:t>strumporna</a:t>
            </a:r>
            <a:r>
              <a:rPr lang="en-GB" sz="1200" b="0" i="0" u="none" strike="noStrike" baseline="0" dirty="0">
                <a:solidFill>
                  <a:srgbClr val="17365D"/>
                </a:solidFill>
              </a:rPr>
              <a:t> ............................................................................................................................ ………….13</a:t>
            </a:r>
          </a:p>
          <a:p>
            <a:pPr algn="l"/>
            <a:r>
              <a:rPr lang="en-GB" sz="1200" b="0" i="0" u="none" strike="noStrike" baseline="0" dirty="0" err="1">
                <a:solidFill>
                  <a:srgbClr val="17365D"/>
                </a:solidFill>
              </a:rPr>
              <a:t>Väskan</a:t>
            </a:r>
            <a:r>
              <a:rPr lang="en-GB" sz="1200" b="0" i="0" u="none" strike="noStrike" baseline="0" dirty="0">
                <a:solidFill>
                  <a:srgbClr val="17365D"/>
                </a:solidFill>
              </a:rPr>
              <a:t> </a:t>
            </a:r>
            <a:r>
              <a:rPr lang="en-GB" sz="1200" b="0" i="0" u="none" strike="noStrike" baseline="0" dirty="0" err="1">
                <a:solidFill>
                  <a:srgbClr val="17365D"/>
                </a:solidFill>
              </a:rPr>
              <a:t>och</a:t>
            </a:r>
            <a:r>
              <a:rPr lang="en-GB" sz="1200" b="0" i="0" u="none" strike="noStrike" baseline="0" dirty="0">
                <a:solidFill>
                  <a:srgbClr val="17365D"/>
                </a:solidFill>
              </a:rPr>
              <a:t> </a:t>
            </a:r>
            <a:r>
              <a:rPr lang="en-GB" sz="1200" b="0" i="0" u="none" strike="noStrike" baseline="0" dirty="0" err="1">
                <a:solidFill>
                  <a:srgbClr val="17365D"/>
                </a:solidFill>
              </a:rPr>
              <a:t>Trunken</a:t>
            </a:r>
            <a:r>
              <a:rPr lang="en-GB" sz="1200" b="0" i="0" u="none" strike="noStrike" baseline="0" dirty="0">
                <a:solidFill>
                  <a:srgbClr val="17365D"/>
                </a:solidFill>
              </a:rPr>
              <a:t> ...................................................................................................................................................... 13</a:t>
            </a:r>
          </a:p>
          <a:p>
            <a:pPr algn="l"/>
            <a:r>
              <a:rPr lang="sv-SE" sz="1200" b="0" i="0" u="none" strike="noStrike" baseline="0" dirty="0">
                <a:solidFill>
                  <a:srgbClr val="17365D"/>
                </a:solidFill>
              </a:rPr>
              <a:t>Vård av instrumenten och skydden .............................................................................................................................. 14</a:t>
            </a:r>
          </a:p>
          <a:p>
            <a:pPr algn="l"/>
            <a:r>
              <a:rPr lang="en-GB" sz="1200" b="0" i="0" u="none" strike="noStrike" baseline="0" dirty="0" err="1">
                <a:solidFill>
                  <a:srgbClr val="17365D"/>
                </a:solidFill>
              </a:rPr>
              <a:t>Skridskoslipningen</a:t>
            </a:r>
            <a:r>
              <a:rPr lang="en-GB" sz="1200" b="0" i="0" u="none" strike="noStrike" baseline="0" dirty="0">
                <a:solidFill>
                  <a:srgbClr val="17365D"/>
                </a:solidFill>
              </a:rPr>
              <a:t> ........................................................................................................................................................ 15</a:t>
            </a:r>
          </a:p>
          <a:p>
            <a:pPr algn="l"/>
            <a:r>
              <a:rPr lang="en-GB" sz="1200" b="0" i="0" u="none" strike="noStrike" baseline="0" dirty="0">
                <a:solidFill>
                  <a:srgbClr val="17365D"/>
                </a:solidFill>
              </a:rPr>
              <a:t>”</a:t>
            </a:r>
            <a:r>
              <a:rPr lang="en-GB" sz="1200" b="0" i="0" u="none" strike="noStrike" baseline="0" dirty="0" err="1">
                <a:solidFill>
                  <a:srgbClr val="17365D"/>
                </a:solidFill>
              </a:rPr>
              <a:t>Skålslipning</a:t>
            </a:r>
            <a:r>
              <a:rPr lang="en-GB" sz="1200" b="0" i="0" u="none" strike="noStrike" baseline="0" dirty="0">
                <a:solidFill>
                  <a:srgbClr val="17365D"/>
                </a:solidFill>
              </a:rPr>
              <a:t>” vs ”</a:t>
            </a:r>
            <a:r>
              <a:rPr lang="en-GB" sz="1200" b="0" i="0" u="none" strike="noStrike" baseline="0" dirty="0" err="1">
                <a:solidFill>
                  <a:srgbClr val="17365D"/>
                </a:solidFill>
              </a:rPr>
              <a:t>Planslipning</a:t>
            </a:r>
            <a:r>
              <a:rPr lang="en-GB" sz="1200" b="0" i="0" u="none" strike="noStrike" baseline="0" dirty="0">
                <a:solidFill>
                  <a:srgbClr val="17365D"/>
                </a:solidFill>
              </a:rPr>
              <a:t>” .................................................................................................................................... 15</a:t>
            </a:r>
          </a:p>
          <a:p>
            <a:pPr algn="l"/>
            <a:r>
              <a:rPr lang="en-GB" sz="1200" b="0" i="0" u="none" strike="noStrike" baseline="0" dirty="0" err="1">
                <a:solidFill>
                  <a:srgbClr val="17365D"/>
                </a:solidFill>
              </a:rPr>
              <a:t>Vad</a:t>
            </a:r>
            <a:r>
              <a:rPr lang="en-GB" sz="1200" b="0" i="0" u="none" strike="noStrike" baseline="0" dirty="0">
                <a:solidFill>
                  <a:srgbClr val="17365D"/>
                </a:solidFill>
              </a:rPr>
              <a:t> </a:t>
            </a:r>
            <a:r>
              <a:rPr lang="en-GB" sz="1200" b="0" i="0" u="none" strike="noStrike" baseline="0" dirty="0" err="1">
                <a:solidFill>
                  <a:srgbClr val="17365D"/>
                </a:solidFill>
              </a:rPr>
              <a:t>är</a:t>
            </a:r>
            <a:r>
              <a:rPr lang="en-GB" sz="1200" b="0" i="0" u="none" strike="noStrike" baseline="0" dirty="0">
                <a:solidFill>
                  <a:srgbClr val="17365D"/>
                </a:solidFill>
              </a:rPr>
              <a:t> ”</a:t>
            </a:r>
            <a:r>
              <a:rPr lang="en-GB" sz="1200" b="0" i="0" u="none" strike="noStrike" baseline="0" dirty="0" err="1">
                <a:solidFill>
                  <a:srgbClr val="17365D"/>
                </a:solidFill>
              </a:rPr>
              <a:t>åkyta</a:t>
            </a:r>
            <a:r>
              <a:rPr lang="en-GB" sz="1200" b="0" i="0" u="none" strike="noStrike" baseline="0" dirty="0">
                <a:solidFill>
                  <a:srgbClr val="17365D"/>
                </a:solidFill>
              </a:rPr>
              <a:t>”? ............................................................................................................................................................. 16</a:t>
            </a:r>
          </a:p>
          <a:p>
            <a:pPr algn="l"/>
            <a:r>
              <a:rPr lang="en-GB" sz="1200" b="0" i="0" u="none" strike="noStrike" baseline="0" dirty="0" err="1">
                <a:solidFill>
                  <a:srgbClr val="17365D"/>
                </a:solidFill>
              </a:rPr>
              <a:t>Vad</a:t>
            </a:r>
            <a:r>
              <a:rPr lang="en-GB" sz="1200" b="0" i="0" u="none" strike="noStrike" baseline="0" dirty="0">
                <a:solidFill>
                  <a:srgbClr val="17365D"/>
                </a:solidFill>
              </a:rPr>
              <a:t> </a:t>
            </a:r>
            <a:r>
              <a:rPr lang="en-GB" sz="1200" b="0" i="0" u="none" strike="noStrike" baseline="0" dirty="0" err="1">
                <a:solidFill>
                  <a:srgbClr val="17365D"/>
                </a:solidFill>
              </a:rPr>
              <a:t>är</a:t>
            </a:r>
            <a:r>
              <a:rPr lang="en-GB" sz="1200" b="0" i="0" u="none" strike="noStrike" baseline="0" dirty="0">
                <a:solidFill>
                  <a:srgbClr val="17365D"/>
                </a:solidFill>
              </a:rPr>
              <a:t> ”</a:t>
            </a:r>
            <a:r>
              <a:rPr lang="en-GB" sz="1200" b="0" i="0" u="none" strike="noStrike" baseline="0" dirty="0" err="1">
                <a:solidFill>
                  <a:srgbClr val="17365D"/>
                </a:solidFill>
              </a:rPr>
              <a:t>radie</a:t>
            </a:r>
            <a:r>
              <a:rPr lang="en-GB" sz="1200" b="0" i="0" u="none" strike="noStrike" baseline="0" dirty="0">
                <a:solidFill>
                  <a:srgbClr val="17365D"/>
                </a:solidFill>
              </a:rPr>
              <a:t>” ...........................................................................................................................................................……16</a:t>
            </a:r>
            <a:endParaRPr lang="en-GB" sz="1200" dirty="0"/>
          </a:p>
        </p:txBody>
      </p:sp>
      <p:sp>
        <p:nvSpPr>
          <p:cNvPr id="2" name="Platshållare för bildnummer 1">
            <a:extLst>
              <a:ext uri="{FF2B5EF4-FFF2-40B4-BE49-F238E27FC236}">
                <a16:creationId xmlns:a16="http://schemas.microsoft.com/office/drawing/2014/main" id="{A366C448-36D9-46D1-9F79-01DDC8034BD8}"/>
              </a:ext>
            </a:extLst>
          </p:cNvPr>
          <p:cNvSpPr>
            <a:spLocks noGrp="1"/>
          </p:cNvSpPr>
          <p:nvPr>
            <p:ph type="sldNum" sz="quarter" idx="12"/>
          </p:nvPr>
        </p:nvSpPr>
        <p:spPr/>
        <p:txBody>
          <a:bodyPr/>
          <a:lstStyle/>
          <a:p>
            <a:fld id="{7D117332-2DF4-464F-9061-FC10DD655D72}" type="slidenum">
              <a:rPr lang="en-GB" smtClean="0"/>
              <a:t>3</a:t>
            </a:fld>
            <a:endParaRPr lang="en-GB"/>
          </a:p>
        </p:txBody>
      </p:sp>
    </p:spTree>
    <p:extLst>
      <p:ext uri="{BB962C8B-B14F-4D97-AF65-F5344CB8AC3E}">
        <p14:creationId xmlns:p14="http://schemas.microsoft.com/office/powerpoint/2010/main" val="168314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B4A9974-3D8C-4E43-B97A-65C954565DEF}"/>
              </a:ext>
            </a:extLst>
          </p:cNvPr>
          <p:cNvSpPr txBox="1"/>
          <p:nvPr/>
        </p:nvSpPr>
        <p:spPr>
          <a:xfrm>
            <a:off x="906010" y="784219"/>
            <a:ext cx="10578518" cy="2893100"/>
          </a:xfrm>
          <a:prstGeom prst="rect">
            <a:avLst/>
          </a:prstGeom>
          <a:noFill/>
        </p:spPr>
        <p:txBody>
          <a:bodyPr wrap="square">
            <a:spAutoFit/>
          </a:bodyPr>
          <a:lstStyle/>
          <a:p>
            <a:pPr algn="l"/>
            <a:r>
              <a:rPr lang="en-GB" sz="2800" b="0" i="0" u="none" strike="noStrike" baseline="0" dirty="0" err="1">
                <a:solidFill>
                  <a:srgbClr val="17365D"/>
                </a:solidFill>
                <a:latin typeface="Cambria" panose="02040503050406030204" pitchFamily="18" charset="0"/>
              </a:rPr>
              <a:t>Vilken</a:t>
            </a:r>
            <a:r>
              <a:rPr lang="en-GB" sz="2800" b="0" i="0" u="none" strike="noStrike" baseline="0" dirty="0">
                <a:solidFill>
                  <a:srgbClr val="17365D"/>
                </a:solidFill>
                <a:latin typeface="Cambria" panose="02040503050406030204" pitchFamily="18" charset="0"/>
              </a:rPr>
              <a:t> </a:t>
            </a:r>
            <a:r>
              <a:rPr lang="en-GB" sz="2800" b="0" i="0" u="none" strike="noStrike" baseline="0" dirty="0" err="1">
                <a:solidFill>
                  <a:srgbClr val="17365D"/>
                </a:solidFill>
                <a:latin typeface="Cambria" panose="02040503050406030204" pitchFamily="18" charset="0"/>
              </a:rPr>
              <a:t>utrustning</a:t>
            </a:r>
            <a:r>
              <a:rPr lang="en-GB" sz="2800" b="0" i="0" u="none" strike="noStrike" baseline="0" dirty="0">
                <a:solidFill>
                  <a:srgbClr val="17365D"/>
                </a:solidFill>
                <a:latin typeface="Cambria" panose="02040503050406030204" pitchFamily="18" charset="0"/>
              </a:rPr>
              <a:t> </a:t>
            </a:r>
            <a:r>
              <a:rPr lang="en-GB" sz="2800" b="0" i="0" u="none" strike="noStrike" baseline="0" dirty="0" err="1">
                <a:solidFill>
                  <a:srgbClr val="17365D"/>
                </a:solidFill>
                <a:latin typeface="Cambria" panose="02040503050406030204" pitchFamily="18" charset="0"/>
              </a:rPr>
              <a:t>behövs</a:t>
            </a:r>
            <a:r>
              <a:rPr lang="en-GB" sz="2800" b="0" i="0" u="none" strike="noStrike" baseline="0" dirty="0">
                <a:solidFill>
                  <a:srgbClr val="17365D"/>
                </a:solidFill>
                <a:latin typeface="Cambria" panose="02040503050406030204" pitchFamily="18" charset="0"/>
              </a:rPr>
              <a:t>?</a:t>
            </a:r>
          </a:p>
          <a:p>
            <a:pPr algn="l"/>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För alla barn och ungdomar som tränar och spelar bandy, oavsett ålder, är det obligatoriskt</a:t>
            </a:r>
          </a:p>
          <a:p>
            <a:pPr algn="l"/>
            <a:r>
              <a:rPr lang="sv-SE" sz="1400" b="0" i="0" u="none" strike="noStrike" baseline="0" dirty="0">
                <a:solidFill>
                  <a:srgbClr val="000000"/>
                </a:solidFill>
                <a:latin typeface="Calibri" panose="020F0502020204030204" pitchFamily="34" charset="0"/>
              </a:rPr>
              <a:t>att använda hjälm med ansiktsskydd samt halsskydd. Dessa skydd är i grunden de enda,</a:t>
            </a:r>
          </a:p>
          <a:p>
            <a:pPr algn="l"/>
            <a:r>
              <a:rPr lang="sv-SE" sz="1400" b="0" i="0" u="none" strike="noStrike" baseline="0" dirty="0">
                <a:solidFill>
                  <a:srgbClr val="000000"/>
                </a:solidFill>
                <a:latin typeface="Calibri" panose="020F0502020204030204" pitchFamily="34" charset="0"/>
              </a:rPr>
              <a:t>utöver skridskor och klubba, som behövs för att var med och spela.</a:t>
            </a:r>
          </a:p>
          <a:p>
            <a:pPr algn="l"/>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Skyddsutrustning, för alla kroppsdelar, är inte nödvändiga om man börjar spela bandy redan i vår </a:t>
            </a:r>
            <a:r>
              <a:rPr lang="en-GB" sz="1400" b="0" i="0" u="none" strike="noStrike" baseline="0" dirty="0">
                <a:solidFill>
                  <a:srgbClr val="000000"/>
                </a:solidFill>
                <a:latin typeface="Calibri" panose="020F0502020204030204" pitchFamily="34" charset="0"/>
              </a:rPr>
              <a:t>bandy &amp; </a:t>
            </a:r>
            <a:r>
              <a:rPr lang="en-GB" sz="1400" b="0" i="0" u="none" strike="noStrike" baseline="0" dirty="0" err="1">
                <a:solidFill>
                  <a:srgbClr val="000000"/>
                </a:solidFill>
                <a:latin typeface="Calibri" panose="020F0502020204030204" pitchFamily="34" charset="0"/>
              </a:rPr>
              <a:t>skridskoskola</a:t>
            </a:r>
            <a:r>
              <a:rPr lang="en-GB" sz="1400" b="0" i="0" u="none" strike="noStrike" baseline="0" dirty="0">
                <a:solidFill>
                  <a:srgbClr val="000000"/>
                </a:solidFill>
                <a:latin typeface="Calibri" panose="020F0502020204030204" pitchFamily="34" charset="0"/>
              </a:rPr>
              <a:t>, </a:t>
            </a:r>
            <a:r>
              <a:rPr lang="en-GB" sz="1400" b="0" i="0" u="none" strike="noStrike" baseline="0" dirty="0" err="1">
                <a:solidFill>
                  <a:srgbClr val="000000"/>
                </a:solidFill>
                <a:latin typeface="Calibri" panose="020F0502020204030204" pitchFamily="34" charset="0"/>
              </a:rPr>
              <a:t>utan</a:t>
            </a:r>
            <a:r>
              <a:rPr lang="en-GB" sz="1400" b="0" i="0" u="none" strike="noStrike" baseline="0" dirty="0">
                <a:solidFill>
                  <a:srgbClr val="000000"/>
                </a:solidFill>
                <a:latin typeface="Calibri" panose="020F0502020204030204" pitchFamily="34" charset="0"/>
              </a:rPr>
              <a:t> </a:t>
            </a:r>
            <a:r>
              <a:rPr lang="en-GB" sz="1400" b="0" i="0" u="none" strike="noStrike" baseline="0" dirty="0" err="1">
                <a:solidFill>
                  <a:srgbClr val="000000"/>
                </a:solidFill>
                <a:latin typeface="Calibri" panose="020F0502020204030204" pitchFamily="34" charset="0"/>
              </a:rPr>
              <a:t>blir</a:t>
            </a:r>
            <a:r>
              <a:rPr lang="en-GB" sz="1400" b="0" i="0" u="none" strike="noStrike" baseline="0" dirty="0">
                <a:solidFill>
                  <a:srgbClr val="000000"/>
                </a:solidFill>
                <a:latin typeface="Calibri" panose="020F0502020204030204" pitchFamily="34" charset="0"/>
              </a:rPr>
              <a:t> </a:t>
            </a:r>
            <a:r>
              <a:rPr lang="en-GB" sz="1400" b="0" i="0" u="none" strike="noStrike" baseline="0" dirty="0" err="1">
                <a:solidFill>
                  <a:srgbClr val="000000"/>
                </a:solidFill>
                <a:latin typeface="Calibri" panose="020F0502020204030204" pitchFamily="34" charset="0"/>
              </a:rPr>
              <a:t>mer</a:t>
            </a:r>
            <a:r>
              <a:rPr lang="en-GB" sz="1400" b="0" i="0" u="none" strike="noStrike" baseline="0" dirty="0">
                <a:solidFill>
                  <a:srgbClr val="000000"/>
                </a:solidFill>
                <a:latin typeface="Calibri" panose="020F0502020204030204" pitchFamily="34" charset="0"/>
              </a:rPr>
              <a:t> </a:t>
            </a:r>
            <a:r>
              <a:rPr lang="en-GB" sz="1400" b="0" i="0" u="none" strike="noStrike" baseline="0" dirty="0" err="1">
                <a:solidFill>
                  <a:srgbClr val="000000"/>
                </a:solidFill>
                <a:latin typeface="Calibri" panose="020F0502020204030204" pitchFamily="34" charset="0"/>
              </a:rPr>
              <a:t>aktuellt</a:t>
            </a:r>
            <a:r>
              <a:rPr lang="en-GB" sz="1400" b="0" i="0" u="none" strike="noStrike" baseline="0" dirty="0">
                <a:solidFill>
                  <a:srgbClr val="000000"/>
                </a:solidFill>
                <a:latin typeface="Calibri" panose="020F0502020204030204" pitchFamily="34" charset="0"/>
              </a:rPr>
              <a:t> om </a:t>
            </a:r>
            <a:r>
              <a:rPr lang="sv-SE" sz="1400" b="0" i="0" u="none" strike="noStrike" baseline="0" dirty="0">
                <a:solidFill>
                  <a:srgbClr val="000000"/>
                </a:solidFill>
                <a:latin typeface="Calibri" panose="020F0502020204030204" pitchFamily="34" charset="0"/>
              </a:rPr>
              <a:t>barnet visar intresse och vill fortsätta spela bandy.</a:t>
            </a:r>
          </a:p>
          <a:p>
            <a:pPr algn="l"/>
            <a:br>
              <a:rPr lang="sv-SE" sz="1400" b="0" i="0" u="none" strike="noStrike" baseline="0" dirty="0">
                <a:solidFill>
                  <a:srgbClr val="000000"/>
                </a:solidFill>
                <a:latin typeface="Calibri" panose="020F0502020204030204" pitchFamily="34" charset="0"/>
              </a:rPr>
            </a:br>
            <a:r>
              <a:rPr lang="sv-SE" sz="1400" b="0" i="0" u="none" strike="noStrike" baseline="0" dirty="0">
                <a:solidFill>
                  <a:srgbClr val="000000"/>
                </a:solidFill>
                <a:latin typeface="Calibri" panose="020F0502020204030204" pitchFamily="34" charset="0"/>
              </a:rPr>
              <a:t>Då finns armbågsskydd och knäskydd som skyddar bra mot fall i isen. Bandyhandskar skyddar händerna samt ger ett bra grepp att hålla i klubban. Det finns gördelbyxa, som är en skyddsbyxa under bandybyxan, som skyddar lår och höftparti. Suspensoar finns för både pojk och</a:t>
            </a:r>
          </a:p>
          <a:p>
            <a:pPr algn="l"/>
            <a:r>
              <a:rPr lang="en-GB" sz="1400" b="0" i="0" u="none" strike="noStrike" baseline="0" dirty="0" err="1">
                <a:solidFill>
                  <a:srgbClr val="000000"/>
                </a:solidFill>
                <a:latin typeface="Calibri" panose="020F0502020204030204" pitchFamily="34" charset="0"/>
              </a:rPr>
              <a:t>flickspelare</a:t>
            </a:r>
            <a:r>
              <a:rPr lang="en-GB" sz="1400" b="0" i="0" u="none" strike="noStrike" baseline="0" dirty="0">
                <a:solidFill>
                  <a:srgbClr val="000000"/>
                </a:solidFill>
                <a:latin typeface="Calibri" panose="020F0502020204030204" pitchFamily="34" charset="0"/>
              </a:rPr>
              <a:t>.</a:t>
            </a:r>
            <a:endParaRPr lang="en-GB" sz="1400" dirty="0"/>
          </a:p>
        </p:txBody>
      </p:sp>
      <p:pic>
        <p:nvPicPr>
          <p:cNvPr id="4" name="Bildobjekt 3">
            <a:extLst>
              <a:ext uri="{FF2B5EF4-FFF2-40B4-BE49-F238E27FC236}">
                <a16:creationId xmlns:a16="http://schemas.microsoft.com/office/drawing/2014/main" id="{C15CDE02-793B-4D14-9E16-47F1088F0CA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524129" y="5026162"/>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70C71330-E768-46B3-AE31-4B2C56D42BB8}"/>
              </a:ext>
            </a:extLst>
          </p:cNvPr>
          <p:cNvSpPr>
            <a:spLocks noGrp="1"/>
          </p:cNvSpPr>
          <p:nvPr>
            <p:ph type="sldNum" sz="quarter" idx="12"/>
          </p:nvPr>
        </p:nvSpPr>
        <p:spPr/>
        <p:txBody>
          <a:bodyPr/>
          <a:lstStyle/>
          <a:p>
            <a:fld id="{7D117332-2DF4-464F-9061-FC10DD655D72}" type="slidenum">
              <a:rPr lang="en-GB" smtClean="0"/>
              <a:t>4</a:t>
            </a:fld>
            <a:endParaRPr lang="en-GB"/>
          </a:p>
        </p:txBody>
      </p:sp>
    </p:spTree>
    <p:extLst>
      <p:ext uri="{BB962C8B-B14F-4D97-AF65-F5344CB8AC3E}">
        <p14:creationId xmlns:p14="http://schemas.microsoft.com/office/powerpoint/2010/main" val="185684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5B00A49-CD83-4556-8205-D204FDC99226}"/>
              </a:ext>
            </a:extLst>
          </p:cNvPr>
          <p:cNvSpPr txBox="1"/>
          <p:nvPr/>
        </p:nvSpPr>
        <p:spPr>
          <a:xfrm>
            <a:off x="402672" y="238702"/>
            <a:ext cx="11543251" cy="4216539"/>
          </a:xfrm>
          <a:prstGeom prst="rect">
            <a:avLst/>
          </a:prstGeom>
          <a:noFill/>
        </p:spPr>
        <p:txBody>
          <a:bodyPr wrap="square">
            <a:spAutoFit/>
          </a:bodyPr>
          <a:lstStyle/>
          <a:p>
            <a:pPr algn="l"/>
            <a:r>
              <a:rPr lang="en-GB" sz="2800" b="0" i="0" u="none" strike="noStrike" baseline="0" dirty="0" err="1">
                <a:solidFill>
                  <a:srgbClr val="17365D"/>
                </a:solidFill>
                <a:latin typeface="Cambria" panose="02040503050406030204" pitchFamily="18" charset="0"/>
              </a:rPr>
              <a:t>Instrumenten</a:t>
            </a:r>
            <a:r>
              <a:rPr lang="en-GB" sz="2800" b="0" i="0" u="none" strike="noStrike" baseline="0" dirty="0">
                <a:solidFill>
                  <a:srgbClr val="17365D"/>
                </a:solidFill>
                <a:latin typeface="Cambria" panose="02040503050406030204" pitchFamily="18" charset="0"/>
              </a:rPr>
              <a:t> ‐ </a:t>
            </a:r>
            <a:r>
              <a:rPr lang="en-GB" sz="2800" b="0" i="0" u="none" strike="noStrike" baseline="0" dirty="0" err="1">
                <a:solidFill>
                  <a:srgbClr val="17365D"/>
                </a:solidFill>
                <a:latin typeface="Cambria" panose="02040503050406030204" pitchFamily="18" charset="0"/>
              </a:rPr>
              <a:t>Skridskon</a:t>
            </a:r>
            <a:r>
              <a:rPr lang="en-GB" sz="2800" b="0" i="0" u="none" strike="noStrike" baseline="0" dirty="0">
                <a:solidFill>
                  <a:srgbClr val="17365D"/>
                </a:solidFill>
                <a:latin typeface="Cambria" panose="02040503050406030204" pitchFamily="18" charset="0"/>
              </a:rPr>
              <a:t> </a:t>
            </a:r>
            <a:r>
              <a:rPr lang="en-GB" sz="2800" b="0" i="0" u="none" strike="noStrike" baseline="0" dirty="0" err="1">
                <a:solidFill>
                  <a:srgbClr val="17365D"/>
                </a:solidFill>
                <a:latin typeface="Cambria" panose="02040503050406030204" pitchFamily="18" charset="0"/>
              </a:rPr>
              <a:t>och</a:t>
            </a:r>
            <a:r>
              <a:rPr lang="en-GB" sz="2800" b="0" i="0" u="none" strike="noStrike" baseline="0" dirty="0">
                <a:solidFill>
                  <a:srgbClr val="17365D"/>
                </a:solidFill>
                <a:latin typeface="Cambria" panose="02040503050406030204" pitchFamily="18" charset="0"/>
              </a:rPr>
              <a:t> </a:t>
            </a:r>
            <a:r>
              <a:rPr lang="en-GB" sz="2800" b="0" i="0" u="none" strike="noStrike" baseline="0" dirty="0" err="1">
                <a:solidFill>
                  <a:srgbClr val="17365D"/>
                </a:solidFill>
                <a:latin typeface="Cambria" panose="02040503050406030204" pitchFamily="18" charset="0"/>
              </a:rPr>
              <a:t>Klubban</a:t>
            </a:r>
            <a:br>
              <a:rPr lang="en-GB" sz="3200" b="0" i="0" u="none" strike="noStrike" baseline="0" dirty="0">
                <a:solidFill>
                  <a:srgbClr val="17365D"/>
                </a:solidFill>
                <a:latin typeface="Cambria" panose="02040503050406030204" pitchFamily="18" charset="0"/>
              </a:rPr>
            </a:br>
            <a:endParaRPr lang="en-GB" sz="3200" b="0" i="0" u="none" strike="noStrike" baseline="0" dirty="0">
              <a:solidFill>
                <a:srgbClr val="17365D"/>
              </a:solidFill>
              <a:latin typeface="Cambria" panose="02040503050406030204" pitchFamily="18" charset="0"/>
            </a:endParaRPr>
          </a:p>
          <a:p>
            <a:pPr algn="l"/>
            <a:r>
              <a:rPr lang="en-GB" sz="1200" b="1" i="0" u="none" strike="noStrike" baseline="0" dirty="0" err="1">
                <a:solidFill>
                  <a:srgbClr val="000000"/>
                </a:solidFill>
              </a:rPr>
              <a:t>Skridskon</a:t>
            </a:r>
            <a:endParaRPr lang="en-GB" sz="1200" b="1" i="0" u="none" strike="noStrike" baseline="0" dirty="0">
              <a:solidFill>
                <a:srgbClr val="000000"/>
              </a:solidFill>
            </a:endParaRPr>
          </a:p>
          <a:p>
            <a:pPr algn="l"/>
            <a:r>
              <a:rPr lang="sv-SE" sz="1200" b="0" i="0" u="none" strike="noStrike" baseline="0" dirty="0">
                <a:solidFill>
                  <a:srgbClr val="000000"/>
                </a:solidFill>
              </a:rPr>
              <a:t>För att uppleva den härliga känslan att åka skridskor, är väl utvalda och anpassade skridskor </a:t>
            </a:r>
            <a:r>
              <a:rPr lang="en-GB" sz="1200" b="0" i="0" u="none" strike="noStrike" baseline="0" dirty="0" err="1">
                <a:solidFill>
                  <a:srgbClr val="000000"/>
                </a:solidFill>
              </a:rPr>
              <a:t>en</a:t>
            </a:r>
            <a:r>
              <a:rPr lang="en-GB" sz="1200" b="0" i="0" u="none" strike="noStrike" baseline="0" dirty="0">
                <a:solidFill>
                  <a:srgbClr val="000000"/>
                </a:solidFill>
              </a:rPr>
              <a:t> </a:t>
            </a:r>
            <a:r>
              <a:rPr lang="en-GB" sz="1200" b="0" i="0" u="none" strike="noStrike" baseline="0" dirty="0" err="1">
                <a:solidFill>
                  <a:srgbClr val="000000"/>
                </a:solidFill>
              </a:rPr>
              <a:t>viktig</a:t>
            </a:r>
            <a:r>
              <a:rPr lang="en-GB" sz="1200" b="0" i="0" u="none" strike="noStrike" baseline="0" dirty="0">
                <a:solidFill>
                  <a:srgbClr val="000000"/>
                </a:solidFill>
              </a:rPr>
              <a:t> del.</a:t>
            </a:r>
          </a:p>
          <a:p>
            <a:pPr algn="l"/>
            <a:r>
              <a:rPr lang="sv-SE" sz="1200" b="0" i="0" u="none" strike="noStrike" baseline="0" dirty="0">
                <a:solidFill>
                  <a:srgbClr val="000000"/>
                </a:solidFill>
              </a:rPr>
              <a:t>En skridsko som är ”nätt” på foten och ger ett bra stöd, utan att sitta som en slalompjäxa, brukar vara en bra utgångspunkt vid val av nya skridskor. Skridskor för barn och ungdomar behöver inte vara nya, det finns ofta bra begagnade</a:t>
            </a:r>
          </a:p>
          <a:p>
            <a:pPr algn="l"/>
            <a:r>
              <a:rPr lang="sv-SE" sz="1200" b="0" i="0" u="none" strike="noStrike" baseline="0" dirty="0">
                <a:solidFill>
                  <a:srgbClr val="000000"/>
                </a:solidFill>
              </a:rPr>
              <a:t>ungdomsskridskor. Det är heller inte alltid att de dyraste skridskorna är de bästa.</a:t>
            </a:r>
            <a:br>
              <a:rPr lang="sv-SE" sz="1200" b="0" i="0" u="none" strike="noStrike" baseline="0" dirty="0">
                <a:solidFill>
                  <a:srgbClr val="000000"/>
                </a:solidFill>
              </a:rPr>
            </a:br>
            <a:endParaRPr lang="sv-SE" sz="1200" b="0" i="0" u="none" strike="noStrike" baseline="0" dirty="0">
              <a:solidFill>
                <a:srgbClr val="000000"/>
              </a:solidFill>
            </a:endParaRPr>
          </a:p>
          <a:p>
            <a:pPr algn="l"/>
            <a:r>
              <a:rPr lang="en-GB" sz="1200" b="1" i="0" u="none" strike="noStrike" baseline="0" dirty="0" err="1">
                <a:solidFill>
                  <a:srgbClr val="000000"/>
                </a:solidFill>
              </a:rPr>
              <a:t>Skridskostorleken</a:t>
            </a:r>
            <a:endParaRPr lang="en-GB" sz="1200" b="1" i="0" u="none" strike="noStrike" baseline="0" dirty="0">
              <a:solidFill>
                <a:srgbClr val="000000"/>
              </a:solidFill>
            </a:endParaRPr>
          </a:p>
          <a:p>
            <a:pPr algn="l"/>
            <a:r>
              <a:rPr lang="sv-SE" sz="1200" b="0" i="0" u="none" strike="noStrike" baseline="0" dirty="0">
                <a:solidFill>
                  <a:srgbClr val="000000"/>
                </a:solidFill>
              </a:rPr>
              <a:t>Vid utprovning av vanliga skor brukar man säga att längden på skon kan vara upp till 15mm längre än foten. Vid skridskoutprovning är samma rekommendation istället 5‐7mm. Att välja skridskor som har utrymme att ”växa i”, är inte det mest optimala för ”knattarna”.</a:t>
            </a:r>
          </a:p>
          <a:p>
            <a:pPr algn="l"/>
            <a:r>
              <a:rPr lang="sv-SE" sz="1200" b="0" i="0" u="none" strike="noStrike" baseline="0" dirty="0">
                <a:solidFill>
                  <a:srgbClr val="000000"/>
                </a:solidFill>
              </a:rPr>
              <a:t>Med för stora skridskor, är det helt enkelt svårare att åka. Att alternativt söka begagnade skridskor, kan ofta vara en lyckad idé.</a:t>
            </a:r>
          </a:p>
          <a:p>
            <a:pPr algn="l"/>
            <a:br>
              <a:rPr lang="en-GB" sz="1200" b="1" i="0" u="none" strike="noStrike" baseline="0" dirty="0">
                <a:solidFill>
                  <a:srgbClr val="000000"/>
                </a:solidFill>
              </a:rPr>
            </a:br>
            <a:r>
              <a:rPr lang="en-GB" sz="1200" b="1" i="0" u="none" strike="noStrike" baseline="0" dirty="0" err="1">
                <a:solidFill>
                  <a:srgbClr val="000000"/>
                </a:solidFill>
              </a:rPr>
              <a:t>Skridskoknytningen</a:t>
            </a:r>
            <a:endParaRPr lang="en-GB" sz="1200" b="1" i="0" u="none" strike="noStrike" baseline="0" dirty="0">
              <a:solidFill>
                <a:srgbClr val="000000"/>
              </a:solidFill>
            </a:endParaRPr>
          </a:p>
          <a:p>
            <a:pPr algn="l"/>
            <a:r>
              <a:rPr lang="sv-SE" sz="1200" b="0" i="0" u="none" strike="noStrike" baseline="0" dirty="0">
                <a:solidFill>
                  <a:srgbClr val="000000"/>
                </a:solidFill>
              </a:rPr>
              <a:t>”Snörningen” av en skridsko knyts betydligt hårdare än en vanlig sko, utan att för den skull ”</a:t>
            </a:r>
            <a:r>
              <a:rPr lang="sv-SE" sz="1200" b="0" i="0" u="none" strike="noStrike" baseline="0" dirty="0" err="1">
                <a:solidFill>
                  <a:srgbClr val="000000"/>
                </a:solidFill>
              </a:rPr>
              <a:t>stasa</a:t>
            </a:r>
            <a:r>
              <a:rPr lang="sv-SE" sz="1200" b="0" i="0" u="none" strike="noStrike" baseline="0" dirty="0">
                <a:solidFill>
                  <a:srgbClr val="000000"/>
                </a:solidFill>
              </a:rPr>
              <a:t>” runt foten, det ger </a:t>
            </a:r>
            <a:r>
              <a:rPr lang="sv-SE" sz="1200" b="0" i="0" u="none" strike="noStrike" baseline="0" dirty="0" err="1">
                <a:solidFill>
                  <a:srgbClr val="000000"/>
                </a:solidFill>
              </a:rPr>
              <a:t>fotvärk</a:t>
            </a:r>
            <a:r>
              <a:rPr lang="sv-SE" sz="1200" b="0" i="0" u="none" strike="noStrike" baseline="0" dirty="0">
                <a:solidFill>
                  <a:srgbClr val="000000"/>
                </a:solidFill>
              </a:rPr>
              <a:t> och ”sockerdricka”, samt en sämre ”känsla”. En för löst åtdragen skridsko, ger å andra sidan mindre stabilitet och gör det svårare att åka. ”Lagom” hårt är att rekommendera.</a:t>
            </a:r>
          </a:p>
          <a:p>
            <a:pPr algn="l"/>
            <a:r>
              <a:rPr lang="sv-SE" sz="1200" b="0" i="0" u="none" strike="noStrike" baseline="0" dirty="0">
                <a:solidFill>
                  <a:srgbClr val="000000"/>
                </a:solidFill>
              </a:rPr>
              <a:t>Med ett par ”fräscha” skridskosnören, är det enklare att få till en bra ”snörning”.</a:t>
            </a:r>
          </a:p>
          <a:p>
            <a:pPr algn="l"/>
            <a:r>
              <a:rPr lang="sv-SE" sz="1200" b="0" i="0" u="none" strike="noStrike" baseline="0" dirty="0">
                <a:solidFill>
                  <a:srgbClr val="000000"/>
                </a:solidFill>
              </a:rPr>
              <a:t>Ibland kan det passa bra att lämna den sista öljetten i ”snörningen”, för att ge underbenet</a:t>
            </a:r>
          </a:p>
          <a:p>
            <a:pPr algn="l"/>
            <a:r>
              <a:rPr lang="sv-SE" sz="1200" b="0" i="0" u="none" strike="noStrike" baseline="0" dirty="0">
                <a:solidFill>
                  <a:srgbClr val="000000"/>
                </a:solidFill>
              </a:rPr>
              <a:t>möjlighet att komma fram i skidskon och därigenom böja knäna, för att hitta en bra position</a:t>
            </a:r>
            <a:r>
              <a:rPr lang="sv-SE" sz="1200" b="0" i="0" u="none" strike="noStrike" baseline="0" dirty="0">
                <a:solidFill>
                  <a:srgbClr val="000000"/>
                </a:solidFill>
                <a:latin typeface="Calibri" panose="020F0502020204030204" pitchFamily="34" charset="0"/>
              </a:rPr>
              <a:t>.</a:t>
            </a:r>
            <a:endParaRPr lang="en-GB" sz="1200" dirty="0"/>
          </a:p>
        </p:txBody>
      </p:sp>
      <p:pic>
        <p:nvPicPr>
          <p:cNvPr id="4" name="Bildobjekt 3">
            <a:extLst>
              <a:ext uri="{FF2B5EF4-FFF2-40B4-BE49-F238E27FC236}">
                <a16:creationId xmlns:a16="http://schemas.microsoft.com/office/drawing/2014/main" id="{F63F587D-E48F-4788-A79D-9EBC726ACF4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630960" y="5055408"/>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CFCB2151-ABA0-4F88-8BB2-D6A1D072C08C}"/>
              </a:ext>
            </a:extLst>
          </p:cNvPr>
          <p:cNvSpPr>
            <a:spLocks noGrp="1"/>
          </p:cNvSpPr>
          <p:nvPr>
            <p:ph type="sldNum" sz="quarter" idx="12"/>
          </p:nvPr>
        </p:nvSpPr>
        <p:spPr/>
        <p:txBody>
          <a:bodyPr/>
          <a:lstStyle/>
          <a:p>
            <a:fld id="{7D117332-2DF4-464F-9061-FC10DD655D72}" type="slidenum">
              <a:rPr lang="en-GB" smtClean="0"/>
              <a:t>5</a:t>
            </a:fld>
            <a:endParaRPr lang="en-GB"/>
          </a:p>
        </p:txBody>
      </p:sp>
    </p:spTree>
    <p:extLst>
      <p:ext uri="{BB962C8B-B14F-4D97-AF65-F5344CB8AC3E}">
        <p14:creationId xmlns:p14="http://schemas.microsoft.com/office/powerpoint/2010/main" val="125779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D9B5769-C52D-4FF7-8372-2B56DB58ED13}"/>
              </a:ext>
            </a:extLst>
          </p:cNvPr>
          <p:cNvSpPr txBox="1"/>
          <p:nvPr/>
        </p:nvSpPr>
        <p:spPr>
          <a:xfrm>
            <a:off x="58723" y="0"/>
            <a:ext cx="11308360" cy="4893647"/>
          </a:xfrm>
          <a:prstGeom prst="rect">
            <a:avLst/>
          </a:prstGeom>
          <a:noFill/>
        </p:spPr>
        <p:txBody>
          <a:bodyPr wrap="square">
            <a:spAutoFit/>
          </a:bodyPr>
          <a:lstStyle/>
          <a:p>
            <a:pPr algn="l"/>
            <a:r>
              <a:rPr lang="en-GB" sz="1600" b="1" i="0" u="none" strike="noStrike" baseline="0" dirty="0" err="1">
                <a:latin typeface="Cambria-Bold"/>
              </a:rPr>
              <a:t>Skridskoskenan</a:t>
            </a:r>
            <a:br>
              <a:rPr lang="en-GB" sz="1400" b="1" i="0" u="none" strike="noStrike" baseline="0" dirty="0">
                <a:latin typeface="Cambria-Bold"/>
              </a:rPr>
            </a:br>
            <a:endParaRPr lang="en-GB" sz="1400" b="1" i="0" u="none" strike="noStrike" baseline="0" dirty="0">
              <a:latin typeface="Cambria-Bold"/>
            </a:endParaRPr>
          </a:p>
          <a:p>
            <a:pPr algn="l"/>
            <a:r>
              <a:rPr lang="sv-SE" sz="1400" b="0" i="0" u="none" strike="noStrike" baseline="0" dirty="0">
                <a:latin typeface="Calibri" panose="020F0502020204030204" pitchFamily="34" charset="0"/>
              </a:rPr>
              <a:t>När skridskor levereras från fabrik är skenan ofta helt oslipad, både utan skärpa och utan </a:t>
            </a:r>
            <a:r>
              <a:rPr lang="en-GB" sz="1400" b="0" i="0" u="none" strike="noStrike" baseline="0" dirty="0" err="1">
                <a:latin typeface="Calibri" panose="020F0502020204030204" pitchFamily="34" charset="0"/>
              </a:rPr>
              <a:t>åkyta</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eller</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radie</a:t>
            </a:r>
            <a:r>
              <a:rPr lang="en-GB" sz="1400" b="0" i="0" u="none" strike="noStrike" baseline="0" dirty="0">
                <a:latin typeface="Calibri" panose="020F0502020204030204" pitchFamily="34" charset="0"/>
              </a:rPr>
              <a:t>. </a:t>
            </a:r>
            <a:br>
              <a:rPr lang="en-GB" sz="1400" b="0" i="0" u="none" strike="noStrike" baseline="0" dirty="0">
                <a:latin typeface="Calibri" panose="020F0502020204030204" pitchFamily="34" charset="0"/>
              </a:rPr>
            </a:br>
            <a:br>
              <a:rPr lang="en-GB"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För riktigt unga spelare, som är på gång att lära sig åka skridskor, kan det tyckas mindre viktigt, att till en början behöva vassa stål och </a:t>
            </a:r>
            <a:r>
              <a:rPr lang="sv-SE" sz="1400" b="0" i="0" u="none" strike="noStrike" baseline="0" dirty="0" err="1">
                <a:latin typeface="Calibri" panose="020F0502020204030204" pitchFamily="34" charset="0"/>
              </a:rPr>
              <a:t>uppslipad</a:t>
            </a:r>
            <a:r>
              <a:rPr lang="sv-SE" sz="1400" b="0" i="0" u="none" strike="noStrike" baseline="0" dirty="0">
                <a:latin typeface="Calibri" panose="020F0502020204030204" pitchFamily="34" charset="0"/>
              </a:rPr>
              <a:t> </a:t>
            </a:r>
            <a:r>
              <a:rPr lang="sv-SE" sz="1400" b="0" i="0" u="none" strike="noStrike" baseline="0" dirty="0" err="1">
                <a:latin typeface="Calibri" panose="020F0502020204030204" pitchFamily="34" charset="0"/>
              </a:rPr>
              <a:t>åkyta</a:t>
            </a:r>
            <a:r>
              <a:rPr lang="sv-SE" sz="1400" b="0" i="0" u="none" strike="noStrike" baseline="0" dirty="0">
                <a:latin typeface="Calibri" panose="020F0502020204030204" pitchFamily="34" charset="0"/>
              </a:rPr>
              <a:t> eller radie. Men faktum är, att förutsättningarna att ”hitta skäret” och balansen är lättare, om skenan är vass och har en </a:t>
            </a:r>
            <a:r>
              <a:rPr lang="sv-SE" sz="1400" b="0" i="0" u="none" strike="noStrike" baseline="0" dirty="0" err="1">
                <a:latin typeface="Calibri" panose="020F0502020204030204" pitchFamily="34" charset="0"/>
              </a:rPr>
              <a:t>åkyta</a:t>
            </a:r>
            <a:r>
              <a:rPr lang="sv-SE" sz="1400" b="0" i="0" u="none" strike="noStrike" baseline="0" dirty="0">
                <a:latin typeface="Calibri" panose="020F0502020204030204" pitchFamily="34" charset="0"/>
              </a:rPr>
              <a:t> eller radie. Detta eftersom det ger en stabilare skridsko att stå på samt ett bra ”fäste i isen”. Motsvarigheten, en skena som är oslipat med endast någon centimeter </a:t>
            </a:r>
            <a:r>
              <a:rPr lang="sv-SE" sz="1400" b="0" i="0" u="none" strike="noStrike" baseline="0" dirty="0" err="1">
                <a:latin typeface="Calibri" panose="020F0502020204030204" pitchFamily="34" charset="0"/>
              </a:rPr>
              <a:t>iskontakt</a:t>
            </a:r>
            <a:r>
              <a:rPr lang="sv-SE" sz="1400" b="0" i="0" u="none" strike="noStrike" baseline="0" dirty="0">
                <a:latin typeface="Calibri" panose="020F0502020204030204" pitchFamily="34" charset="0"/>
              </a:rPr>
              <a:t> </a:t>
            </a:r>
            <a:r>
              <a:rPr lang="sv-SE" sz="1400" b="0" i="0" u="none" strike="noStrike" baseline="0" dirty="0" err="1">
                <a:latin typeface="Calibri" panose="020F0502020204030204" pitchFamily="34" charset="0"/>
              </a:rPr>
              <a:t>ochsom</a:t>
            </a:r>
            <a:r>
              <a:rPr lang="sv-SE" sz="1400" b="0" i="0" u="none" strike="noStrike" baseline="0" dirty="0">
                <a:latin typeface="Calibri" panose="020F0502020204030204" pitchFamily="34" charset="0"/>
              </a:rPr>
              <a:t> är ”skämd”, gör det är svårt att hitta balansen och skridskorna kommer ha en förmåga att ”hasa” ovanpå isen. Att åka på skämd skridsko, kan jämföras med att lära sig cykla på en </a:t>
            </a:r>
            <a:r>
              <a:rPr lang="en-GB" sz="1400" b="0" i="0" u="none" strike="noStrike" baseline="0" dirty="0" err="1">
                <a:latin typeface="Calibri" panose="020F0502020204030204" pitchFamily="34" charset="0"/>
              </a:rPr>
              <a:t>cykel</a:t>
            </a:r>
            <a:r>
              <a:rPr lang="en-GB" sz="1400" b="0" i="0" u="none" strike="noStrike" baseline="0" dirty="0">
                <a:latin typeface="Calibri" panose="020F0502020204030204" pitchFamily="34" charset="0"/>
              </a:rPr>
              <a:t> med </a:t>
            </a:r>
            <a:r>
              <a:rPr lang="en-GB" sz="1400" b="0" i="0" u="none" strike="noStrike" baseline="0" dirty="0" err="1">
                <a:latin typeface="Calibri" panose="020F0502020204030204" pitchFamily="34" charset="0"/>
              </a:rPr>
              <a:t>punktering</a:t>
            </a:r>
            <a:r>
              <a:rPr lang="en-GB" sz="1400" b="0" i="0" u="none" strike="noStrike" baseline="0" dirty="0">
                <a:latin typeface="Calibri" panose="020F0502020204030204" pitchFamily="34" charset="0"/>
              </a:rPr>
              <a:t>…</a:t>
            </a:r>
            <a:br>
              <a:rPr lang="en-GB" sz="1400" b="0" i="0" u="none" strike="noStrike" baseline="0" dirty="0">
                <a:latin typeface="Calibri" panose="020F0502020204030204" pitchFamily="34" charset="0"/>
              </a:rPr>
            </a:br>
            <a:endParaRPr lang="en-GB"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En skridskoskena är 3 mm bred och endast ca 1% av en skosulas markkontakt. Detta gör det </a:t>
            </a:r>
            <a:r>
              <a:rPr lang="sv-SE" sz="1400" b="0" i="0" u="none" strike="noStrike" baseline="0" dirty="0" err="1">
                <a:latin typeface="Calibri" panose="020F0502020204030204" pitchFamily="34" charset="0"/>
              </a:rPr>
              <a:t>förståligt</a:t>
            </a:r>
            <a:r>
              <a:rPr lang="sv-SE" sz="1400" b="0" i="0" u="none" strike="noStrike" baseline="0" dirty="0">
                <a:latin typeface="Calibri" panose="020F0502020204030204" pitchFamily="34" charset="0"/>
              </a:rPr>
              <a:t> att barnen behöver rätt förutsättningar också av material, för att underlätta </a:t>
            </a:r>
            <a:r>
              <a:rPr lang="en-GB" sz="1400" b="0" i="0" u="none" strike="noStrike" baseline="0" dirty="0" err="1">
                <a:latin typeface="Calibri" panose="020F0502020204030204" pitchFamily="34" charset="0"/>
              </a:rPr>
              <a:t>möjligheten</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att</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lära</a:t>
            </a:r>
            <a:r>
              <a:rPr lang="en-GB" sz="1400" b="0" i="0" u="none" strike="noStrike" baseline="0" dirty="0">
                <a:latin typeface="Calibri" panose="020F0502020204030204" pitchFamily="34" charset="0"/>
              </a:rPr>
              <a:t> sig.</a:t>
            </a:r>
            <a:br>
              <a:rPr lang="en-GB" sz="1400" b="0" i="0" u="none" strike="noStrike" baseline="0" dirty="0">
                <a:latin typeface="Calibri" panose="020F0502020204030204" pitchFamily="34" charset="0"/>
              </a:rPr>
            </a:br>
            <a:endParaRPr lang="en-GB"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På senare år har det kommit speciellt framtaget skridskostål för bandy. Dessa stål är dels ”högre”, samt maximalt ”utdragen”, så möjligheten finns att utnyttja hela skridskostålets längd för att slipa </a:t>
            </a:r>
            <a:r>
              <a:rPr lang="en-GB" sz="1400" b="0" i="0" u="none" strike="noStrike" baseline="0" dirty="0" err="1">
                <a:latin typeface="Calibri" panose="020F0502020204030204" pitchFamily="34" charset="0"/>
              </a:rPr>
              <a:t>åkyta</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eller</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radie</a:t>
            </a:r>
            <a:r>
              <a:rPr lang="en-GB" sz="1400" b="0" i="0" u="none" strike="noStrike" baseline="0" dirty="0">
                <a:latin typeface="Calibri" panose="020F0502020204030204" pitchFamily="34" charset="0"/>
              </a:rPr>
              <a:t>.</a:t>
            </a:r>
            <a:br>
              <a:rPr lang="en-GB" sz="1400" b="0" i="0" u="none" strike="noStrike" baseline="0" dirty="0">
                <a:latin typeface="Calibri" panose="020F0502020204030204" pitchFamily="34" charset="0"/>
              </a:rPr>
            </a:br>
            <a:endParaRPr lang="en-GB"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Det är vanligt att seniorspelare, som har styrkan och tekniken, använder stål som har </a:t>
            </a:r>
            <a:r>
              <a:rPr lang="sv-SE" sz="1400" b="0" i="0" u="none" strike="noStrike" baseline="0" dirty="0" err="1">
                <a:latin typeface="Calibri" panose="020F0502020204030204" pitchFamily="34" charset="0"/>
              </a:rPr>
              <a:t>åkyta</a:t>
            </a:r>
            <a:r>
              <a:rPr lang="sv-SE" sz="1400" dirty="0">
                <a:latin typeface="Calibri" panose="020F0502020204030204" pitchFamily="34" charset="0"/>
              </a:rPr>
              <a:t> </a:t>
            </a:r>
            <a:r>
              <a:rPr lang="sv-SE" sz="1400" b="0" i="0" u="none" strike="noStrike" baseline="0" dirty="0">
                <a:latin typeface="Calibri" panose="020F0502020204030204" pitchFamily="34" charset="0"/>
              </a:rPr>
              <a:t>eller radie över hela skenan. En skena med långt utdragen slipning, kan ge en högre hastighet, men kan också vara svårare att hantera och svänga med.</a:t>
            </a:r>
          </a:p>
          <a:p>
            <a:pPr algn="l"/>
            <a:endParaRPr lang="sv-SE"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Det är att rekommendera, för barn och ungdomsspelare, att använda en något kortare </a:t>
            </a:r>
            <a:r>
              <a:rPr lang="sv-SE" sz="1400" b="0" i="0" u="none" strike="noStrike" baseline="0" dirty="0" err="1">
                <a:latin typeface="Calibri" panose="020F0502020204030204" pitchFamily="34" charset="0"/>
              </a:rPr>
              <a:t>åkyta</a:t>
            </a:r>
            <a:r>
              <a:rPr lang="sv-SE" sz="1400" dirty="0">
                <a:latin typeface="Calibri" panose="020F0502020204030204" pitchFamily="34" charset="0"/>
              </a:rPr>
              <a:t> </a:t>
            </a:r>
            <a:r>
              <a:rPr lang="sv-SE" sz="1400" b="0" i="0" u="none" strike="noStrike" baseline="0" dirty="0">
                <a:latin typeface="Calibri" panose="020F0502020204030204" pitchFamily="34" charset="0"/>
              </a:rPr>
              <a:t>eller radie, samt att ändarna på skridskostålet är ”rundade”, dels för att få skridskon lättare att svänga och hantera, men också ur skaderiskhänseende. Enligt regelboken får inte ändarna på skenan, vara mindre ”rundad” än motsvarande radien på en 5‐krona.</a:t>
            </a:r>
            <a:endParaRPr lang="en-GB" sz="1400" dirty="0"/>
          </a:p>
        </p:txBody>
      </p:sp>
      <p:pic>
        <p:nvPicPr>
          <p:cNvPr id="4" name="Bildobjekt 3">
            <a:extLst>
              <a:ext uri="{FF2B5EF4-FFF2-40B4-BE49-F238E27FC236}">
                <a16:creationId xmlns:a16="http://schemas.microsoft.com/office/drawing/2014/main" id="{F50DD96A-30F3-4E6B-8EDC-801BD7F5597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584162" y="5019570"/>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937B9D6B-5D23-46D3-A3C3-AF55F9ADDA5A}"/>
              </a:ext>
            </a:extLst>
          </p:cNvPr>
          <p:cNvSpPr>
            <a:spLocks noGrp="1"/>
          </p:cNvSpPr>
          <p:nvPr>
            <p:ph type="sldNum" sz="quarter" idx="12"/>
          </p:nvPr>
        </p:nvSpPr>
        <p:spPr/>
        <p:txBody>
          <a:bodyPr/>
          <a:lstStyle/>
          <a:p>
            <a:fld id="{7D117332-2DF4-464F-9061-FC10DD655D72}" type="slidenum">
              <a:rPr lang="en-GB" smtClean="0"/>
              <a:t>6</a:t>
            </a:fld>
            <a:endParaRPr lang="en-GB"/>
          </a:p>
        </p:txBody>
      </p:sp>
    </p:spTree>
    <p:extLst>
      <p:ext uri="{BB962C8B-B14F-4D97-AF65-F5344CB8AC3E}">
        <p14:creationId xmlns:p14="http://schemas.microsoft.com/office/powerpoint/2010/main" val="155216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BBA604E4-265C-4EE6-915C-C30434F4AFE0}"/>
              </a:ext>
            </a:extLst>
          </p:cNvPr>
          <p:cNvSpPr txBox="1"/>
          <p:nvPr/>
        </p:nvSpPr>
        <p:spPr>
          <a:xfrm>
            <a:off x="125834" y="302004"/>
            <a:ext cx="11962701" cy="6309420"/>
          </a:xfrm>
          <a:prstGeom prst="rect">
            <a:avLst/>
          </a:prstGeom>
          <a:noFill/>
        </p:spPr>
        <p:txBody>
          <a:bodyPr wrap="square">
            <a:spAutoFit/>
          </a:bodyPr>
          <a:lstStyle/>
          <a:p>
            <a:pPr algn="l"/>
            <a:r>
              <a:rPr lang="en-GB" sz="1600" b="1" i="0" u="none" strike="noStrike" baseline="0" dirty="0" err="1">
                <a:latin typeface="Cambria-Bold"/>
              </a:rPr>
              <a:t>Bandyskridsko</a:t>
            </a:r>
            <a:r>
              <a:rPr lang="en-GB" sz="1600" b="1" i="0" u="none" strike="noStrike" baseline="0" dirty="0">
                <a:latin typeface="Cambria-Bold"/>
              </a:rPr>
              <a:t> vs </a:t>
            </a:r>
            <a:r>
              <a:rPr lang="en-GB" sz="1600" b="1" i="0" u="none" strike="noStrike" baseline="0" dirty="0" err="1">
                <a:latin typeface="Cambria-Bold"/>
              </a:rPr>
              <a:t>hockeyskridsko</a:t>
            </a:r>
            <a:endParaRPr lang="en-GB" sz="1600" b="1" i="0" u="none" strike="noStrike" baseline="0" dirty="0">
              <a:latin typeface="Cambria-Bold"/>
            </a:endParaRPr>
          </a:p>
          <a:p>
            <a:pPr algn="l"/>
            <a:r>
              <a:rPr lang="sv-SE" sz="1200" b="0" i="0" u="none" strike="noStrike" baseline="0" dirty="0">
                <a:latin typeface="Calibri" panose="020F0502020204030204" pitchFamily="34" charset="0"/>
              </a:rPr>
              <a:t>En bandyskridsko och en hockeyskridsko är i grunden samma känga.</a:t>
            </a:r>
            <a:br>
              <a:rPr lang="sv-SE" sz="1200" b="0" i="0" u="none" strike="noStrike" baseline="0" dirty="0">
                <a:latin typeface="Calibri" panose="020F0502020204030204" pitchFamily="34" charset="0"/>
              </a:rPr>
            </a:br>
            <a:endParaRPr lang="sv-SE" sz="1200" b="0" i="0" u="none" strike="noStrike" baseline="0" dirty="0">
              <a:latin typeface="Calibri" panose="020F0502020204030204" pitchFamily="34" charset="0"/>
            </a:endParaRPr>
          </a:p>
          <a:p>
            <a:pPr algn="l"/>
            <a:r>
              <a:rPr lang="sv-SE" sz="1200" b="0" i="0" u="none" strike="noStrike" baseline="0" dirty="0">
                <a:latin typeface="Calibri" panose="020F0502020204030204" pitchFamily="34" charset="0"/>
              </a:rPr>
              <a:t>Ca 95 % av seniorspelarna använder en hockeyskridsko, som manipulerats och gjorts om till </a:t>
            </a:r>
            <a:r>
              <a:rPr lang="en-GB" sz="1200" b="0" i="0" u="none" strike="noStrike" baseline="0" dirty="0" err="1">
                <a:latin typeface="Calibri" panose="020F0502020204030204" pitchFamily="34" charset="0"/>
              </a:rPr>
              <a:t>en</a:t>
            </a:r>
            <a:r>
              <a:rPr lang="en-GB" sz="1200" b="0" i="0" u="none" strike="noStrike" baseline="0" dirty="0">
                <a:latin typeface="Calibri" panose="020F0502020204030204" pitchFamily="34" charset="0"/>
              </a:rPr>
              <a:t> </a:t>
            </a:r>
            <a:r>
              <a:rPr lang="en-GB" sz="1200" b="0" i="0" u="none" strike="noStrike" baseline="0" dirty="0" err="1">
                <a:latin typeface="Calibri" panose="020F0502020204030204" pitchFamily="34" charset="0"/>
              </a:rPr>
              <a:t>bandyskridsko</a:t>
            </a:r>
            <a:r>
              <a:rPr lang="en-GB" sz="1200" b="0" i="0" u="none" strike="noStrike" baseline="0" dirty="0">
                <a:latin typeface="Calibri" panose="020F0502020204030204" pitchFamily="34" charset="0"/>
              </a:rPr>
              <a:t>.</a:t>
            </a:r>
          </a:p>
          <a:p>
            <a:pPr algn="l"/>
            <a:br>
              <a:rPr lang="sv-SE" sz="1200" b="0" i="0" u="none" strike="noStrike" baseline="0" dirty="0">
                <a:latin typeface="Calibri" panose="020F0502020204030204" pitchFamily="34" charset="0"/>
              </a:rPr>
            </a:br>
            <a:r>
              <a:rPr lang="sv-SE" sz="1200" b="0" i="0" u="none" strike="noStrike" baseline="0" dirty="0">
                <a:latin typeface="Calibri" panose="020F0502020204030204" pitchFamily="34" charset="0"/>
              </a:rPr>
              <a:t>Bandyskridskon har en lägre skafthöjd på kängan, samt att plösen över vristen är lägre. Detta för att få en ökad rörlighet i fotleden, vilket i sin tur leder till ett längre skär och en ”friare”</a:t>
            </a:r>
          </a:p>
          <a:p>
            <a:pPr algn="l"/>
            <a:r>
              <a:rPr lang="en-GB" sz="1200" b="0" i="0" u="none" strike="noStrike" baseline="0" dirty="0" err="1">
                <a:latin typeface="Calibri" panose="020F0502020204030204" pitchFamily="34" charset="0"/>
              </a:rPr>
              <a:t>känsla</a:t>
            </a:r>
            <a:r>
              <a:rPr lang="en-GB" sz="1200" b="0" i="0" u="none" strike="noStrike" baseline="0" dirty="0">
                <a:latin typeface="Calibri" panose="020F0502020204030204" pitchFamily="34" charset="0"/>
              </a:rPr>
              <a:t>.</a:t>
            </a:r>
          </a:p>
          <a:p>
            <a:pPr algn="l"/>
            <a:r>
              <a:rPr lang="sv-SE" sz="1200" b="0" i="0" u="none" strike="noStrike" baseline="0" dirty="0">
                <a:latin typeface="Calibri" panose="020F0502020204030204" pitchFamily="34" charset="0"/>
              </a:rPr>
              <a:t>Det som ändå skiljer mest mellan en bandy‐ och hockeyskridsko är skenans form och slipning. I bandyn använder vi oss oftast av planslipning och det är vår rekommendation.</a:t>
            </a: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endParaRPr lang="sv-SE" sz="1200" b="0" i="0" u="none" strike="noStrike" baseline="0" dirty="0">
              <a:latin typeface="Calibri" panose="020F0502020204030204" pitchFamily="34" charset="0"/>
            </a:endParaRPr>
          </a:p>
          <a:p>
            <a:pPr algn="l"/>
            <a:r>
              <a:rPr lang="sv-SE" sz="1200" b="0" i="0" u="none" strike="noStrike" baseline="0" dirty="0">
                <a:latin typeface="Calibri" panose="020F0502020204030204" pitchFamily="34" charset="0"/>
              </a:rPr>
              <a:t>För barn och ungdomar fungerar även en hockeyskridsko bra, den ger dessutom ett ökat skydd mot skärskador över vristen och hälsenan.</a:t>
            </a:r>
          </a:p>
          <a:p>
            <a:pPr algn="l"/>
            <a:br>
              <a:rPr lang="en-GB" sz="1200" b="1" i="0" u="none" strike="noStrike" baseline="0" dirty="0">
                <a:latin typeface="Cambria-Bold"/>
              </a:rPr>
            </a:br>
            <a:r>
              <a:rPr lang="en-GB" sz="1600" b="1" i="0" u="none" strike="noStrike" baseline="0" dirty="0" err="1">
                <a:latin typeface="Cambria-Bold"/>
              </a:rPr>
              <a:t>Bandyklubban</a:t>
            </a:r>
            <a:endParaRPr lang="en-GB" sz="1600" b="1" i="0" u="none" strike="noStrike" baseline="0" dirty="0">
              <a:latin typeface="Cambria-Bold"/>
            </a:endParaRPr>
          </a:p>
          <a:p>
            <a:pPr algn="l"/>
            <a:r>
              <a:rPr lang="sv-SE" sz="1200" b="0" i="0" u="none" strike="noStrike" baseline="0" dirty="0">
                <a:latin typeface="Calibri" panose="020F0502020204030204" pitchFamily="34" charset="0"/>
              </a:rPr>
              <a:t>Det finns idag många olika varianter av klubbans modell, såsom olika styvheter, längder,</a:t>
            </a:r>
          </a:p>
          <a:p>
            <a:pPr algn="l"/>
            <a:r>
              <a:rPr lang="sv-SE" sz="1200" b="0" i="0" u="none" strike="noStrike" baseline="0" dirty="0">
                <a:latin typeface="Calibri" panose="020F0502020204030204" pitchFamily="34" charset="0"/>
              </a:rPr>
              <a:t>tjocklekar och böj på bladet.</a:t>
            </a:r>
            <a:br>
              <a:rPr lang="sv-SE" sz="1200" b="0" i="0" u="none" strike="noStrike" baseline="0" dirty="0">
                <a:latin typeface="Calibri" panose="020F0502020204030204" pitchFamily="34" charset="0"/>
              </a:rPr>
            </a:br>
            <a:endParaRPr lang="sv-SE" sz="1200" b="0" i="0" u="none" strike="noStrike" baseline="0" dirty="0">
              <a:latin typeface="Calibri" panose="020F0502020204030204" pitchFamily="34" charset="0"/>
            </a:endParaRPr>
          </a:p>
          <a:p>
            <a:pPr algn="l"/>
            <a:r>
              <a:rPr lang="sv-SE" sz="1200" b="0" i="0" u="none" strike="noStrike" baseline="0" dirty="0">
                <a:latin typeface="Calibri" panose="020F0502020204030204" pitchFamily="34" charset="0"/>
              </a:rPr>
              <a:t>På senare år har det också kommit alternativa material till den klassiska ”träklubban”, främst genom ”kompositklubborna” samt klubbor tillverkade i en kombination av trä‐ och</a:t>
            </a:r>
          </a:p>
          <a:p>
            <a:pPr algn="l"/>
            <a:r>
              <a:rPr lang="en-GB" sz="1200" b="0" i="0" u="none" strike="noStrike" baseline="0" dirty="0" err="1">
                <a:latin typeface="Calibri" panose="020F0502020204030204" pitchFamily="34" charset="0"/>
              </a:rPr>
              <a:t>kompositmaterial</a:t>
            </a:r>
            <a:r>
              <a:rPr lang="en-GB" sz="1200" b="0" i="0" u="none" strike="noStrike" baseline="0" dirty="0">
                <a:latin typeface="Calibri" panose="020F0502020204030204" pitchFamily="34" charset="0"/>
              </a:rPr>
              <a:t>.</a:t>
            </a:r>
            <a:br>
              <a:rPr lang="en-GB" sz="1200" b="0" i="0" u="none" strike="noStrike" baseline="0" dirty="0">
                <a:latin typeface="Calibri" panose="020F0502020204030204" pitchFamily="34" charset="0"/>
              </a:rPr>
            </a:br>
            <a:endParaRPr lang="en-GB" sz="1200" b="0" i="0" u="none" strike="noStrike" baseline="0" dirty="0">
              <a:latin typeface="Calibri" panose="020F0502020204030204" pitchFamily="34" charset="0"/>
            </a:endParaRPr>
          </a:p>
          <a:p>
            <a:pPr algn="l"/>
            <a:r>
              <a:rPr lang="sv-SE" sz="1200" b="0" i="0" u="none" strike="noStrike" baseline="0" dirty="0">
                <a:latin typeface="Calibri" panose="020F0502020204030204" pitchFamily="34" charset="0"/>
              </a:rPr>
              <a:t>Kortfattat kan man säga, att kompositklubborna, med sitt styva skaft och blad, ger en större möjlighet till hårdare skott, medan den klassiska träklubban ofta uppfattas ge en ”närmare</a:t>
            </a:r>
          </a:p>
          <a:p>
            <a:pPr algn="l"/>
            <a:r>
              <a:rPr lang="sv-SE" sz="1200" b="0" i="0" u="none" strike="noStrike" baseline="0" dirty="0">
                <a:latin typeface="Calibri" panose="020F0502020204030204" pitchFamily="34" charset="0"/>
              </a:rPr>
              <a:t>känsla till bollen”, samt med sitt mjukare skaft ger en högre bollfart på passningen.</a:t>
            </a:r>
            <a:endParaRPr lang="en-GB" sz="1200" dirty="0"/>
          </a:p>
        </p:txBody>
      </p:sp>
      <p:pic>
        <p:nvPicPr>
          <p:cNvPr id="5" name="Bildobjekt 4">
            <a:extLst>
              <a:ext uri="{FF2B5EF4-FFF2-40B4-BE49-F238E27FC236}">
                <a16:creationId xmlns:a16="http://schemas.microsoft.com/office/drawing/2014/main" id="{74F5DD5E-552F-48F2-B2E8-119AFFF658F2}"/>
              </a:ext>
            </a:extLst>
          </p:cNvPr>
          <p:cNvPicPr>
            <a:picLocks noChangeAspect="1"/>
          </p:cNvPicPr>
          <p:nvPr/>
        </p:nvPicPr>
        <p:blipFill>
          <a:blip r:embed="rId2"/>
          <a:stretch>
            <a:fillRect/>
          </a:stretch>
        </p:blipFill>
        <p:spPr>
          <a:xfrm>
            <a:off x="555892" y="1919715"/>
            <a:ext cx="1898059" cy="1898059"/>
          </a:xfrm>
          <a:prstGeom prst="rect">
            <a:avLst/>
          </a:prstGeom>
        </p:spPr>
      </p:pic>
      <p:pic>
        <p:nvPicPr>
          <p:cNvPr id="7" name="Bildobjekt 6">
            <a:extLst>
              <a:ext uri="{FF2B5EF4-FFF2-40B4-BE49-F238E27FC236}">
                <a16:creationId xmlns:a16="http://schemas.microsoft.com/office/drawing/2014/main" id="{BCFAF579-E434-4AB8-B5E3-284F37F8B513}"/>
              </a:ext>
            </a:extLst>
          </p:cNvPr>
          <p:cNvPicPr>
            <a:picLocks noChangeAspect="1"/>
          </p:cNvPicPr>
          <p:nvPr/>
        </p:nvPicPr>
        <p:blipFill>
          <a:blip r:embed="rId3"/>
          <a:stretch>
            <a:fillRect/>
          </a:stretch>
        </p:blipFill>
        <p:spPr>
          <a:xfrm>
            <a:off x="3485706" y="1919715"/>
            <a:ext cx="2077816" cy="1943474"/>
          </a:xfrm>
          <a:prstGeom prst="rect">
            <a:avLst/>
          </a:prstGeom>
        </p:spPr>
      </p:pic>
      <p:pic>
        <p:nvPicPr>
          <p:cNvPr id="8" name="Bildobjekt 7">
            <a:extLst>
              <a:ext uri="{FF2B5EF4-FFF2-40B4-BE49-F238E27FC236}">
                <a16:creationId xmlns:a16="http://schemas.microsoft.com/office/drawing/2014/main" id="{64080E87-CAE6-4509-A911-012D6A66F05E}"/>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462864" y="2194835"/>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EC784195-8FED-43B8-98D4-0A9D36568017}"/>
              </a:ext>
            </a:extLst>
          </p:cNvPr>
          <p:cNvSpPr>
            <a:spLocks noGrp="1"/>
          </p:cNvSpPr>
          <p:nvPr>
            <p:ph type="sldNum" sz="quarter" idx="12"/>
          </p:nvPr>
        </p:nvSpPr>
        <p:spPr/>
        <p:txBody>
          <a:bodyPr/>
          <a:lstStyle/>
          <a:p>
            <a:fld id="{7D117332-2DF4-464F-9061-FC10DD655D72}" type="slidenum">
              <a:rPr lang="en-GB" smtClean="0"/>
              <a:t>7</a:t>
            </a:fld>
            <a:endParaRPr lang="en-GB"/>
          </a:p>
        </p:txBody>
      </p:sp>
    </p:spTree>
    <p:extLst>
      <p:ext uri="{BB962C8B-B14F-4D97-AF65-F5344CB8AC3E}">
        <p14:creationId xmlns:p14="http://schemas.microsoft.com/office/powerpoint/2010/main" val="138331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7EE6C6F3-6EE1-4A2B-8047-D778EABF8324}"/>
              </a:ext>
            </a:extLst>
          </p:cNvPr>
          <p:cNvSpPr txBox="1"/>
          <p:nvPr/>
        </p:nvSpPr>
        <p:spPr>
          <a:xfrm>
            <a:off x="0" y="0"/>
            <a:ext cx="12192000" cy="6278642"/>
          </a:xfrm>
          <a:prstGeom prst="rect">
            <a:avLst/>
          </a:prstGeom>
          <a:noFill/>
        </p:spPr>
        <p:txBody>
          <a:bodyPr wrap="square">
            <a:spAutoFit/>
          </a:bodyPr>
          <a:lstStyle/>
          <a:p>
            <a:pPr algn="l"/>
            <a:br>
              <a:rPr lang="sv-SE" sz="1200" b="0" i="0" u="none" strike="noStrike" baseline="0" dirty="0">
                <a:latin typeface="Calibri" panose="020F0502020204030204" pitchFamily="34" charset="0"/>
              </a:rPr>
            </a:br>
            <a:br>
              <a:rPr lang="sv-SE" sz="1200" b="0" i="0" u="none" strike="noStrike" baseline="0" dirty="0">
                <a:latin typeface="Calibri" panose="020F0502020204030204" pitchFamily="34" charset="0"/>
              </a:rPr>
            </a:br>
            <a:r>
              <a:rPr lang="sv-SE" sz="1400" b="0" i="0" u="none" strike="noStrike" baseline="0" dirty="0">
                <a:latin typeface="Calibri" panose="020F0502020204030204" pitchFamily="34" charset="0"/>
              </a:rPr>
              <a:t>Ovan utlåtanden och åsikter kan självklart variera, beroende på vem man frågar.</a:t>
            </a:r>
          </a:p>
          <a:p>
            <a:pPr algn="l"/>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Det finns inga rätt eller fel hur en klubba är som bäst, utan är ofta en fråga om bl.a. tycke, </a:t>
            </a:r>
            <a:r>
              <a:rPr lang="en-GB" sz="1400" b="0" i="0" u="none" strike="noStrike" baseline="0" dirty="0" err="1">
                <a:latin typeface="Calibri" panose="020F0502020204030204" pitchFamily="34" charset="0"/>
              </a:rPr>
              <a:t>smak</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och</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spelstil</a:t>
            </a:r>
            <a:r>
              <a:rPr lang="en-GB" sz="1400" b="0" i="0" u="none" strike="noStrike" baseline="0" dirty="0">
                <a:latin typeface="Calibri" panose="020F0502020204030204" pitchFamily="34" charset="0"/>
              </a:rPr>
              <a:t>.</a:t>
            </a:r>
          </a:p>
          <a:p>
            <a:pPr algn="l"/>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Att utgå från och ha med sig, vid val av klubba till våra ungdomar, är att seniorspelare använder klubbor som är anpassade efter deras fysiska mått, styrka och tekniska färdigheter.</a:t>
            </a:r>
          </a:p>
          <a:p>
            <a:pPr algn="l"/>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En barn‐ och </a:t>
            </a:r>
            <a:r>
              <a:rPr lang="sv-SE" sz="1400" b="0" i="0" u="none" strike="noStrike" baseline="0" dirty="0" err="1">
                <a:latin typeface="Calibri" panose="020F0502020204030204" pitchFamily="34" charset="0"/>
              </a:rPr>
              <a:t>ungdomsklubba</a:t>
            </a:r>
            <a:r>
              <a:rPr lang="sv-SE" sz="1400" b="0" i="0" u="none" strike="noStrike" baseline="0" dirty="0">
                <a:latin typeface="Calibri" panose="020F0502020204030204" pitchFamily="34" charset="0"/>
              </a:rPr>
              <a:t> som är anpassad efter individens längd, handstorlek och styrka, kan sägas vara en bra utgångspunkt vid val av klubbans modell.</a:t>
            </a:r>
          </a:p>
          <a:p>
            <a:pPr algn="l"/>
            <a:br>
              <a:rPr lang="en-GB" sz="1400" b="1" i="0" u="none" strike="noStrike" baseline="0" dirty="0">
                <a:latin typeface="Cambria-Bold"/>
              </a:rPr>
            </a:br>
            <a:r>
              <a:rPr lang="en-GB" sz="1400" b="1" i="0" u="none" strike="noStrike" baseline="0" dirty="0" err="1">
                <a:latin typeface="Cambria-Bold"/>
              </a:rPr>
              <a:t>Klubbans</a:t>
            </a:r>
            <a:r>
              <a:rPr lang="en-GB" sz="1400" b="1" i="0" u="none" strike="noStrike" baseline="0" dirty="0">
                <a:latin typeface="Cambria-Bold"/>
              </a:rPr>
              <a:t> </a:t>
            </a:r>
            <a:r>
              <a:rPr lang="en-GB" sz="1400" b="1" i="0" u="none" strike="noStrike" baseline="0" dirty="0" err="1">
                <a:latin typeface="Cambria-Bold"/>
              </a:rPr>
              <a:t>längd</a:t>
            </a:r>
            <a:br>
              <a:rPr lang="en-GB" sz="1400" b="1" i="0" u="none" strike="noStrike" baseline="0" dirty="0">
                <a:latin typeface="Cambria-Bold"/>
              </a:rPr>
            </a:br>
            <a:endParaRPr lang="en-GB" sz="1400" b="1" i="0" u="none" strike="noStrike" baseline="0" dirty="0">
              <a:latin typeface="Cambria-Bold"/>
            </a:endParaRPr>
          </a:p>
          <a:p>
            <a:pPr algn="l"/>
            <a:r>
              <a:rPr lang="sv-SE" sz="1400" b="0" i="0" u="none" strike="noStrike" baseline="0" dirty="0">
                <a:latin typeface="Calibri" panose="020F0502020204030204" pitchFamily="34" charset="0"/>
              </a:rPr>
              <a:t>Klubbans längd varierar ofta mycket beroende på individuell smak. En för lång klubba kan vara svår att hantera, medan en för kort klubba kan ge en begränsad möjlighet att förflytta</a:t>
            </a:r>
          </a:p>
          <a:p>
            <a:pPr algn="l"/>
            <a:r>
              <a:rPr lang="en-GB" sz="1400" b="0" i="0" u="none" strike="noStrike" baseline="0" dirty="0" err="1">
                <a:latin typeface="Calibri" panose="020F0502020204030204" pitchFamily="34" charset="0"/>
              </a:rPr>
              <a:t>bollen</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framför</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kroppen</a:t>
            </a:r>
            <a:r>
              <a:rPr lang="en-GB" sz="1400" b="0" i="0" u="none" strike="noStrike" baseline="0" dirty="0">
                <a:latin typeface="Calibri" panose="020F0502020204030204" pitchFamily="34" charset="0"/>
              </a:rPr>
              <a:t>. </a:t>
            </a:r>
            <a:br>
              <a:rPr lang="en-GB" sz="1400" b="0" i="0" u="none" strike="noStrike" baseline="0" dirty="0">
                <a:latin typeface="Calibri" panose="020F0502020204030204" pitchFamily="34" charset="0"/>
              </a:rPr>
            </a:br>
            <a:endParaRPr lang="en-GB"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Med skridskorna påsatta, kan ett riktmärke vara att klubban når upp till naveln, eller något </a:t>
            </a:r>
            <a:r>
              <a:rPr lang="en-GB" sz="1400" b="0" i="0" u="none" strike="noStrike" baseline="0" dirty="0" err="1">
                <a:latin typeface="Calibri" panose="020F0502020204030204" pitchFamily="34" charset="0"/>
              </a:rPr>
              <a:t>lägre</a:t>
            </a:r>
            <a:r>
              <a:rPr lang="en-GB" sz="1400" b="0" i="0" u="none" strike="noStrike" baseline="0" dirty="0">
                <a:latin typeface="Calibri" panose="020F0502020204030204" pitchFamily="34" charset="0"/>
              </a:rPr>
              <a:t>.</a:t>
            </a:r>
            <a:br>
              <a:rPr lang="en-GB" sz="1400" b="0" i="0" u="none" strike="noStrike" baseline="0" dirty="0">
                <a:latin typeface="Calibri" panose="020F0502020204030204" pitchFamily="34" charset="0"/>
              </a:rPr>
            </a:br>
            <a:endParaRPr lang="en-GB" sz="1400" b="0" i="0" u="none" strike="noStrike" baseline="0" dirty="0">
              <a:latin typeface="Calibri" panose="020F0502020204030204" pitchFamily="34" charset="0"/>
            </a:endParaRPr>
          </a:p>
          <a:p>
            <a:pPr algn="l"/>
            <a:r>
              <a:rPr lang="en-GB" sz="1400" b="1" i="0" u="none" strike="noStrike" baseline="0" dirty="0" err="1">
                <a:latin typeface="Cambria-Bold"/>
              </a:rPr>
              <a:t>Klubbans</a:t>
            </a:r>
            <a:r>
              <a:rPr lang="en-GB" sz="1400" b="1" i="0" u="none" strike="noStrike" baseline="0" dirty="0">
                <a:latin typeface="Cambria-Bold"/>
              </a:rPr>
              <a:t> </a:t>
            </a:r>
            <a:r>
              <a:rPr lang="en-GB" sz="1400" b="1" i="0" u="none" strike="noStrike" baseline="0" dirty="0" err="1">
                <a:latin typeface="Cambria-Bold"/>
              </a:rPr>
              <a:t>lindning</a:t>
            </a:r>
            <a:br>
              <a:rPr lang="en-GB" sz="1400" b="1" i="0" u="none" strike="noStrike" baseline="0" dirty="0">
                <a:latin typeface="Cambria-Bold"/>
              </a:rPr>
            </a:br>
            <a:endParaRPr lang="en-GB" sz="1400" b="1" i="0" u="none" strike="noStrike" baseline="0" dirty="0">
              <a:latin typeface="Cambria-Bold"/>
            </a:endParaRPr>
          </a:p>
          <a:p>
            <a:pPr algn="l"/>
            <a:r>
              <a:rPr lang="sv-SE" sz="1400" b="0" i="0" u="none" strike="noStrike" baseline="0" dirty="0">
                <a:latin typeface="Calibri" panose="020F0502020204030204" pitchFamily="34" charset="0"/>
              </a:rPr>
              <a:t>”Lindningen” av klubbans grepp varierar ofta, vanligt är att göra en ”knopp” av ”klibbtejp” längst ut på skaftänden. Runt knoppen fästs sedan ”grepptejp”, som också lindas ca 15‐25cm</a:t>
            </a:r>
          </a:p>
          <a:p>
            <a:pPr algn="l"/>
            <a:r>
              <a:rPr lang="sv-SE" sz="1400" b="0" i="0" u="none" strike="noStrike" baseline="0" dirty="0">
                <a:latin typeface="Calibri" panose="020F0502020204030204" pitchFamily="34" charset="0"/>
              </a:rPr>
              <a:t>ner på skaftet. Det ger ett bra grepp runt klubban. Att tänka på, är att storleken på knoppen </a:t>
            </a:r>
            <a:r>
              <a:rPr lang="en-GB" sz="1400" b="0" i="0" u="none" strike="noStrike" baseline="0" dirty="0" err="1">
                <a:latin typeface="Calibri" panose="020F0502020204030204" pitchFamily="34" charset="0"/>
              </a:rPr>
              <a:t>anpassas</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efter</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spelarens</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handstorlek</a:t>
            </a:r>
            <a:r>
              <a:rPr lang="en-GB" sz="1400" b="0" i="0" u="none" strike="noStrike" baseline="0" dirty="0">
                <a:latin typeface="Calibri" panose="020F0502020204030204" pitchFamily="34" charset="0"/>
              </a:rPr>
              <a:t>.</a:t>
            </a:r>
            <a:br>
              <a:rPr lang="en-GB" sz="1400" b="0" i="0" u="none" strike="noStrike" baseline="0" dirty="0">
                <a:latin typeface="Calibri" panose="020F0502020204030204" pitchFamily="34" charset="0"/>
              </a:rPr>
            </a:br>
            <a:endParaRPr lang="en-GB"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Klubbans blad var förr ofta försedda med plast‐ eller läderband. Det har numera helt försvunnit och ersatts med </a:t>
            </a:r>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enbart tejp, oftast </a:t>
            </a:r>
            <a:r>
              <a:rPr lang="sv-SE" sz="1400" b="0" i="0" u="none" strike="noStrike" baseline="0" dirty="0" err="1">
                <a:latin typeface="Calibri" panose="020F0502020204030204" pitchFamily="34" charset="0"/>
              </a:rPr>
              <a:t>tygtejp</a:t>
            </a:r>
            <a:r>
              <a:rPr lang="sv-SE" sz="1400" b="0" i="0" u="none" strike="noStrike" baseline="0" dirty="0">
                <a:latin typeface="Calibri" panose="020F0502020204030204" pitchFamily="34" charset="0"/>
              </a:rPr>
              <a:t>. Vissa spelare föredrar dock ingen tejp </a:t>
            </a:r>
            <a:r>
              <a:rPr lang="en-GB" sz="1400" b="0" i="0" u="none" strike="noStrike" baseline="0" dirty="0" err="1">
                <a:latin typeface="Calibri" panose="020F0502020204030204" pitchFamily="34" charset="0"/>
              </a:rPr>
              <a:t>alls</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på</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bladet</a:t>
            </a:r>
            <a:r>
              <a:rPr lang="en-GB" sz="1400" b="0" i="0" u="none" strike="noStrike" baseline="0" dirty="0">
                <a:latin typeface="Calibri" panose="020F0502020204030204" pitchFamily="34" charset="0"/>
              </a:rPr>
              <a:t>.</a:t>
            </a:r>
            <a:br>
              <a:rPr lang="en-GB" sz="1400" b="0" i="0" u="none" strike="noStrike" baseline="0" dirty="0">
                <a:latin typeface="Calibri" panose="020F0502020204030204" pitchFamily="34" charset="0"/>
              </a:rPr>
            </a:br>
            <a:endParaRPr lang="en-GB"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Tejp på bladet är för ungdomsspelarna, liksom för seniorerna, en smaksak.</a:t>
            </a:r>
            <a:endParaRPr lang="en-GB" sz="1400" dirty="0"/>
          </a:p>
        </p:txBody>
      </p:sp>
      <p:pic>
        <p:nvPicPr>
          <p:cNvPr id="4" name="Bildobjekt 3">
            <a:extLst>
              <a:ext uri="{FF2B5EF4-FFF2-40B4-BE49-F238E27FC236}">
                <a16:creationId xmlns:a16="http://schemas.microsoft.com/office/drawing/2014/main" id="{A64AD3ED-95C8-4731-BE47-ABDD1560E1D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696129" y="5273937"/>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0B688125-345A-4116-89D0-F768CC1BFF9E}"/>
              </a:ext>
            </a:extLst>
          </p:cNvPr>
          <p:cNvSpPr>
            <a:spLocks noGrp="1"/>
          </p:cNvSpPr>
          <p:nvPr>
            <p:ph type="sldNum" sz="quarter" idx="12"/>
          </p:nvPr>
        </p:nvSpPr>
        <p:spPr/>
        <p:txBody>
          <a:bodyPr/>
          <a:lstStyle/>
          <a:p>
            <a:fld id="{7D117332-2DF4-464F-9061-FC10DD655D72}" type="slidenum">
              <a:rPr lang="en-GB" smtClean="0"/>
              <a:t>8</a:t>
            </a:fld>
            <a:endParaRPr lang="en-GB"/>
          </a:p>
        </p:txBody>
      </p:sp>
    </p:spTree>
    <p:extLst>
      <p:ext uri="{BB962C8B-B14F-4D97-AF65-F5344CB8AC3E}">
        <p14:creationId xmlns:p14="http://schemas.microsoft.com/office/powerpoint/2010/main" val="100364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E3B3AB27-6B9B-4C55-A025-80681E65E68E}"/>
              </a:ext>
            </a:extLst>
          </p:cNvPr>
          <p:cNvSpPr txBox="1"/>
          <p:nvPr/>
        </p:nvSpPr>
        <p:spPr>
          <a:xfrm>
            <a:off x="0" y="117447"/>
            <a:ext cx="12071758" cy="3754874"/>
          </a:xfrm>
          <a:prstGeom prst="rect">
            <a:avLst/>
          </a:prstGeom>
          <a:noFill/>
        </p:spPr>
        <p:txBody>
          <a:bodyPr wrap="square">
            <a:spAutoFit/>
          </a:bodyPr>
          <a:lstStyle/>
          <a:p>
            <a:pPr algn="l"/>
            <a:r>
              <a:rPr lang="en-GB" sz="1400" b="1" i="0" u="none" strike="noStrike" baseline="0" dirty="0" err="1">
                <a:latin typeface="Cambria-Bold"/>
              </a:rPr>
              <a:t>Klubbans</a:t>
            </a:r>
            <a:r>
              <a:rPr lang="en-GB" sz="1400" b="1" i="0" u="none" strike="noStrike" baseline="0" dirty="0">
                <a:latin typeface="Cambria-Bold"/>
              </a:rPr>
              <a:t> </a:t>
            </a:r>
            <a:r>
              <a:rPr lang="en-GB" sz="1400" b="1" i="0" u="none" strike="noStrike" baseline="0" dirty="0" err="1">
                <a:latin typeface="Cambria-Bold"/>
              </a:rPr>
              <a:t>utformning</a:t>
            </a:r>
            <a:br>
              <a:rPr lang="en-GB" sz="1400" b="1" i="0" u="none" strike="noStrike" baseline="0" dirty="0">
                <a:latin typeface="Cambria-Bold"/>
              </a:rPr>
            </a:br>
            <a:endParaRPr lang="en-GB" sz="1400" b="1" i="0" u="none" strike="noStrike" baseline="0" dirty="0">
              <a:latin typeface="Cambria-Bold"/>
            </a:endParaRPr>
          </a:p>
          <a:p>
            <a:pPr algn="l"/>
            <a:r>
              <a:rPr lang="sv-SE" sz="1400" b="0" i="0" u="none" strike="noStrike" baseline="0" dirty="0">
                <a:latin typeface="Calibri" panose="020F0502020204030204" pitchFamily="34" charset="0"/>
              </a:rPr>
              <a:t>Vid val klubba till ett barn eller ungdomsspelare, är att tänka på, att utgå ifrån en klubba som</a:t>
            </a:r>
          </a:p>
          <a:p>
            <a:pPr algn="l"/>
            <a:r>
              <a:rPr lang="sv-SE" sz="1400" b="0" i="0" u="none" strike="noStrike" baseline="0" dirty="0">
                <a:latin typeface="Calibri" panose="020F0502020204030204" pitchFamily="34" charset="0"/>
              </a:rPr>
              <a:t>är anpassad för just den individuella spelaren.</a:t>
            </a:r>
            <a:br>
              <a:rPr lang="sv-SE" sz="1400" b="0" i="0" u="none" strike="noStrike" baseline="0" dirty="0">
                <a:latin typeface="Calibri" panose="020F0502020204030204" pitchFamily="34" charset="0"/>
              </a:rPr>
            </a:br>
            <a:endParaRPr lang="sv-SE" sz="1400" b="0" i="0" u="none" strike="noStrike" baseline="0" dirty="0">
              <a:latin typeface="Calibri" panose="020F0502020204030204" pitchFamily="34" charset="0"/>
            </a:endParaRPr>
          </a:p>
          <a:p>
            <a:pPr algn="l"/>
            <a:r>
              <a:rPr lang="sv-SE" sz="1400" b="0" i="0" u="none" strike="noStrike" baseline="0" dirty="0">
                <a:latin typeface="Calibri" panose="020F0502020204030204" pitchFamily="34" charset="0"/>
              </a:rPr>
              <a:t>Liksom vid val av skridskor, för att ge bra utvecklingsmöjligheter, behöver klubban passa nu</a:t>
            </a:r>
          </a:p>
          <a:p>
            <a:pPr algn="l"/>
            <a:r>
              <a:rPr lang="sv-SE" sz="1400" b="0" i="0" u="none" strike="noStrike" baseline="0" dirty="0">
                <a:latin typeface="Calibri" panose="020F0502020204030204" pitchFamily="34" charset="0"/>
              </a:rPr>
              <a:t>och inte att ”växa i”.</a:t>
            </a:r>
            <a:br>
              <a:rPr lang="sv-SE" sz="1400" b="0" i="0" u="none" strike="noStrike" baseline="0" dirty="0">
                <a:latin typeface="Calibri" panose="020F0502020204030204" pitchFamily="34" charset="0"/>
              </a:rPr>
            </a:br>
            <a:endParaRPr lang="sv-SE" sz="1400" b="0" i="0" u="none" strike="noStrike" baseline="0" dirty="0">
              <a:latin typeface="Calibri" panose="020F0502020204030204" pitchFamily="34" charset="0"/>
            </a:endParaRPr>
          </a:p>
          <a:p>
            <a:pPr algn="l"/>
            <a:r>
              <a:rPr lang="sv-SE" sz="1400" dirty="0">
                <a:latin typeface="SymbolMT"/>
              </a:rPr>
              <a:t>● </a:t>
            </a:r>
            <a:r>
              <a:rPr lang="sv-SE" sz="1400" b="0" i="0" u="none" strike="noStrike" baseline="0" dirty="0">
                <a:latin typeface="Calibri" panose="020F0502020204030204" pitchFamily="34" charset="0"/>
              </a:rPr>
              <a:t>Längden på skaftet och bladets böj, anpassas utifrån </a:t>
            </a:r>
            <a:r>
              <a:rPr lang="en-GB" sz="1400" b="0" i="0" u="none" strike="noStrike" baseline="0" dirty="0" err="1">
                <a:latin typeface="Calibri" panose="020F0502020204030204" pitchFamily="34" charset="0"/>
              </a:rPr>
              <a:t>spelarens</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längd</a:t>
            </a:r>
            <a:r>
              <a:rPr lang="en-GB" sz="1400" b="0" i="0" u="none" strike="noStrike" baseline="0" dirty="0">
                <a:latin typeface="Calibri" panose="020F0502020204030204" pitchFamily="34" charset="0"/>
              </a:rPr>
              <a:t>.</a:t>
            </a:r>
          </a:p>
          <a:p>
            <a:pPr algn="l"/>
            <a:r>
              <a:rPr lang="sv-SE" sz="1400" dirty="0">
                <a:latin typeface="SymbolMT"/>
              </a:rPr>
              <a:t>● </a:t>
            </a:r>
            <a:r>
              <a:rPr lang="sv-SE" sz="1400" b="0" i="0" u="none" strike="noStrike" baseline="0" dirty="0">
                <a:latin typeface="Calibri" panose="020F0502020204030204" pitchFamily="34" charset="0"/>
              </a:rPr>
              <a:t>Tjockleken och styvheten på skaftet, samt tyngden i klubban, anpassas</a:t>
            </a:r>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 till handstorleken och styrkan i </a:t>
            </a:r>
            <a:r>
              <a:rPr lang="en-GB" sz="1400" b="0" i="0" u="none" strike="noStrike" baseline="0" dirty="0" err="1">
                <a:latin typeface="Calibri" panose="020F0502020204030204" pitchFamily="34" charset="0"/>
              </a:rPr>
              <a:t>händer</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och</a:t>
            </a:r>
            <a:r>
              <a:rPr lang="en-GB" sz="1400" b="0" i="0" u="none" strike="noStrike" baseline="0" dirty="0">
                <a:latin typeface="Calibri" panose="020F0502020204030204" pitchFamily="34" charset="0"/>
              </a:rPr>
              <a:t> </a:t>
            </a:r>
            <a:r>
              <a:rPr lang="en-GB" sz="1400" b="0" i="0" u="none" strike="noStrike" baseline="0" dirty="0" err="1">
                <a:latin typeface="Calibri" panose="020F0502020204030204" pitchFamily="34" charset="0"/>
              </a:rPr>
              <a:t>armar</a:t>
            </a:r>
            <a:r>
              <a:rPr lang="en-GB" sz="1400" b="0" i="0" u="none" strike="noStrike" baseline="0" dirty="0">
                <a:latin typeface="Calibri" panose="020F0502020204030204" pitchFamily="34" charset="0"/>
              </a:rPr>
              <a:t>.</a:t>
            </a:r>
          </a:p>
          <a:p>
            <a:pPr algn="l"/>
            <a:br>
              <a:rPr lang="sv-SE" sz="1400" b="0" i="0" u="none" strike="noStrike" baseline="0" dirty="0">
                <a:latin typeface="Calibri" panose="020F0502020204030204" pitchFamily="34" charset="0"/>
              </a:rPr>
            </a:br>
            <a:br>
              <a:rPr lang="sv-SE" sz="1400" b="0" i="0" u="none" strike="noStrike" baseline="0" dirty="0">
                <a:latin typeface="Calibri" panose="020F0502020204030204" pitchFamily="34" charset="0"/>
              </a:rPr>
            </a:br>
            <a:r>
              <a:rPr lang="sv-SE" sz="1400" b="0" i="0" u="none" strike="noStrike" baseline="0" dirty="0">
                <a:latin typeface="Calibri" panose="020F0502020204030204" pitchFamily="34" charset="0"/>
              </a:rPr>
              <a:t>Klubbans blad finns i olika böjar och längder, de graderas från</a:t>
            </a:r>
          </a:p>
          <a:p>
            <a:pPr algn="l"/>
            <a:r>
              <a:rPr lang="sv-SE" sz="1400" b="0" i="0" u="none" strike="noStrike" baseline="0" dirty="0">
                <a:latin typeface="Calibri" panose="020F0502020204030204" pitchFamily="34" charset="0"/>
              </a:rPr>
              <a:t>1 till 5. Böj 1 är den kortaste varianten och 5 är den längsta.</a:t>
            </a:r>
          </a:p>
          <a:p>
            <a:pPr algn="l"/>
            <a:r>
              <a:rPr lang="sv-SE" sz="1400" b="0" i="0" u="none" strike="noStrike" baseline="0" dirty="0">
                <a:latin typeface="Calibri" panose="020F0502020204030204" pitchFamily="34" charset="0"/>
              </a:rPr>
              <a:t>För att få en smidig klubba att hantera bollen med, kan det</a:t>
            </a:r>
          </a:p>
          <a:p>
            <a:pPr algn="l"/>
            <a:r>
              <a:rPr lang="sv-SE" sz="1400" b="0" i="0" u="none" strike="noStrike" baseline="0" dirty="0">
                <a:latin typeface="Calibri" panose="020F0502020204030204" pitchFamily="34" charset="0"/>
              </a:rPr>
              <a:t>övervägas att välja ett kort blad, till de riktigt unga spelarna.</a:t>
            </a:r>
            <a:endParaRPr lang="en-GB" sz="1400" dirty="0"/>
          </a:p>
        </p:txBody>
      </p:sp>
      <p:pic>
        <p:nvPicPr>
          <p:cNvPr id="5" name="Bildobjekt 4">
            <a:extLst>
              <a:ext uri="{FF2B5EF4-FFF2-40B4-BE49-F238E27FC236}">
                <a16:creationId xmlns:a16="http://schemas.microsoft.com/office/drawing/2014/main" id="{36C06256-71C9-42F5-88BA-EF27B8FF1A06}"/>
              </a:ext>
            </a:extLst>
          </p:cNvPr>
          <p:cNvPicPr>
            <a:picLocks noChangeAspect="1"/>
          </p:cNvPicPr>
          <p:nvPr/>
        </p:nvPicPr>
        <p:blipFill>
          <a:blip r:embed="rId2"/>
          <a:stretch>
            <a:fillRect/>
          </a:stretch>
        </p:blipFill>
        <p:spPr>
          <a:xfrm>
            <a:off x="7820115" y="1005089"/>
            <a:ext cx="2607841" cy="3406493"/>
          </a:xfrm>
          <a:prstGeom prst="rect">
            <a:avLst/>
          </a:prstGeom>
        </p:spPr>
      </p:pic>
      <p:pic>
        <p:nvPicPr>
          <p:cNvPr id="6" name="Bildobjekt 5">
            <a:extLst>
              <a:ext uri="{FF2B5EF4-FFF2-40B4-BE49-F238E27FC236}">
                <a16:creationId xmlns:a16="http://schemas.microsoft.com/office/drawing/2014/main" id="{7158896F-B453-4521-8162-6BC76C582B8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8033656" y="4984688"/>
            <a:ext cx="2960399" cy="1446544"/>
          </a:xfrm>
          <a:custGeom>
            <a:avLst/>
            <a:gdLst/>
            <a:ahLst/>
            <a:cxnLst/>
            <a:rect l="l" t="t" r="r" b="b"/>
            <a:pathLst>
              <a:path w="4141760" h="4377846">
                <a:moveTo>
                  <a:pt x="0" y="0"/>
                </a:moveTo>
                <a:lnTo>
                  <a:pt x="4141760" y="0"/>
                </a:lnTo>
                <a:lnTo>
                  <a:pt x="4141760" y="4377846"/>
                </a:lnTo>
                <a:lnTo>
                  <a:pt x="0" y="4377846"/>
                </a:lnTo>
                <a:close/>
              </a:path>
            </a:pathLst>
          </a:custGeom>
          <a:noFill/>
        </p:spPr>
      </p:pic>
      <p:sp>
        <p:nvSpPr>
          <p:cNvPr id="2" name="Platshållare för bildnummer 1">
            <a:extLst>
              <a:ext uri="{FF2B5EF4-FFF2-40B4-BE49-F238E27FC236}">
                <a16:creationId xmlns:a16="http://schemas.microsoft.com/office/drawing/2014/main" id="{2F9D0BD9-952A-41CE-A435-7C9EF55559E9}"/>
              </a:ext>
            </a:extLst>
          </p:cNvPr>
          <p:cNvSpPr>
            <a:spLocks noGrp="1"/>
          </p:cNvSpPr>
          <p:nvPr>
            <p:ph type="sldNum" sz="quarter" idx="12"/>
          </p:nvPr>
        </p:nvSpPr>
        <p:spPr/>
        <p:txBody>
          <a:bodyPr/>
          <a:lstStyle/>
          <a:p>
            <a:fld id="{7D117332-2DF4-464F-9061-FC10DD655D72}" type="slidenum">
              <a:rPr lang="en-GB" smtClean="0"/>
              <a:t>9</a:t>
            </a:fld>
            <a:endParaRPr lang="en-GB"/>
          </a:p>
        </p:txBody>
      </p:sp>
    </p:spTree>
    <p:extLst>
      <p:ext uri="{BB962C8B-B14F-4D97-AF65-F5344CB8AC3E}">
        <p14:creationId xmlns:p14="http://schemas.microsoft.com/office/powerpoint/2010/main" val="102590977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3426</Words>
  <Application>Microsoft Office PowerPoint</Application>
  <PresentationFormat>Bredbild</PresentationFormat>
  <Paragraphs>209</Paragraphs>
  <Slides>16</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16</vt:i4>
      </vt:variant>
    </vt:vector>
  </HeadingPairs>
  <TitlesOfParts>
    <vt:vector size="24" baseType="lpstr">
      <vt:lpstr>Arial</vt:lpstr>
      <vt:lpstr>Calibri</vt:lpstr>
      <vt:lpstr>Calibri Light</vt:lpstr>
      <vt:lpstr>Calibri-Italic</vt:lpstr>
      <vt:lpstr>Cambria</vt:lpstr>
      <vt:lpstr>Cambria-Bold</vt:lpstr>
      <vt:lpstr>SymbolMT</vt:lpstr>
      <vt:lpstr>Office-tema</vt:lpstr>
      <vt:lpstr>Utrustning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Utrustning</dc:title>
  <dc:creator>Marcus Andersson (RF-SISU Gävleborg)</dc:creator>
  <cp:lastModifiedBy>Marcus Andersson (RF-SISU Gävleborg)</cp:lastModifiedBy>
  <cp:revision>9</cp:revision>
  <dcterms:created xsi:type="dcterms:W3CDTF">2021-04-22T11:44:06Z</dcterms:created>
  <dcterms:modified xsi:type="dcterms:W3CDTF">2021-04-23T13:49:27Z</dcterms:modified>
</cp:coreProperties>
</file>