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84" r:id="rId5"/>
    <p:sldId id="301" r:id="rId6"/>
    <p:sldId id="258" r:id="rId7"/>
    <p:sldId id="262" r:id="rId8"/>
    <p:sldId id="335" r:id="rId9"/>
    <p:sldId id="267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94" r:id="rId19"/>
    <p:sldId id="298" r:id="rId20"/>
    <p:sldId id="268" r:id="rId21"/>
    <p:sldId id="265" r:id="rId22"/>
    <p:sldId id="271" r:id="rId23"/>
    <p:sldId id="310" r:id="rId24"/>
    <p:sldId id="277" r:id="rId25"/>
    <p:sldId id="336" r:id="rId26"/>
    <p:sldId id="299" r:id="rId27"/>
    <p:sldId id="287" r:id="rId2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84"/>
            <p14:sldId id="301"/>
            <p14:sldId id="258"/>
            <p14:sldId id="262"/>
            <p14:sldId id="335"/>
            <p14:sldId id="267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94"/>
            <p14:sldId id="298"/>
            <p14:sldId id="268"/>
            <p14:sldId id="265"/>
            <p14:sldId id="271"/>
            <p14:sldId id="310"/>
            <p14:sldId id="277"/>
            <p14:sldId id="336"/>
            <p14:sldId id="299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82AC6-035C-4562-B6C3-117351EEB834}" v="1" dt="2023-02-21T20:25:17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731" autoAdjust="0"/>
  </p:normalViewPr>
  <p:slideViewPr>
    <p:cSldViewPr snapToGrid="0">
      <p:cViewPr varScale="1">
        <p:scale>
          <a:sx n="68" d="100"/>
          <a:sy n="68" d="100"/>
        </p:scale>
        <p:origin x="112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Mörtsjö" userId="e0d6ab9f-f813-4ccf-8fd9-4ffb10450f53" providerId="ADAL" clId="{9B38B735-8898-4680-B7C3-81C45B79B27E}"/>
    <pc:docChg chg="custSel addSld modSld sldOrd modSection">
      <pc:chgData name="Petra Mörtsjö" userId="e0d6ab9f-f813-4ccf-8fd9-4ffb10450f53" providerId="ADAL" clId="{9B38B735-8898-4680-B7C3-81C45B79B27E}" dt="2022-02-16T15:56:27.095" v="73"/>
      <pc:docMkLst>
        <pc:docMk/>
      </pc:docMkLst>
      <pc:sldChg chg="modSp mod">
        <pc:chgData name="Petra Mörtsjö" userId="e0d6ab9f-f813-4ccf-8fd9-4ffb10450f53" providerId="ADAL" clId="{9B38B735-8898-4680-B7C3-81C45B79B27E}" dt="2022-02-16T15:52:55.692" v="0" actId="20577"/>
        <pc:sldMkLst>
          <pc:docMk/>
          <pc:sldMk cId="198410415" sldId="258"/>
        </pc:sldMkLst>
        <pc:spChg chg="mod">
          <ac:chgData name="Petra Mörtsjö" userId="e0d6ab9f-f813-4ccf-8fd9-4ffb10450f53" providerId="ADAL" clId="{9B38B735-8898-4680-B7C3-81C45B79B27E}" dt="2022-02-16T15:52:55.692" v="0" actId="20577"/>
          <ac:spMkLst>
            <pc:docMk/>
            <pc:sldMk cId="198410415" sldId="258"/>
            <ac:spMk id="2" creationId="{00000000-0000-0000-0000-000000000000}"/>
          </ac:spMkLst>
        </pc:spChg>
      </pc:sldChg>
      <pc:sldChg chg="modSp mod">
        <pc:chgData name="Petra Mörtsjö" userId="e0d6ab9f-f813-4ccf-8fd9-4ffb10450f53" providerId="ADAL" clId="{9B38B735-8898-4680-B7C3-81C45B79B27E}" dt="2022-02-16T15:55:26.289" v="71" actId="5793"/>
        <pc:sldMkLst>
          <pc:docMk/>
          <pc:sldMk cId="1751663995" sldId="287"/>
        </pc:sldMkLst>
        <pc:spChg chg="mod">
          <ac:chgData name="Petra Mörtsjö" userId="e0d6ab9f-f813-4ccf-8fd9-4ffb10450f53" providerId="ADAL" clId="{9B38B735-8898-4680-B7C3-81C45B79B27E}" dt="2022-02-16T15:55:26.289" v="71" actId="5793"/>
          <ac:spMkLst>
            <pc:docMk/>
            <pc:sldMk cId="1751663995" sldId="287"/>
            <ac:spMk id="3" creationId="{96A058DD-0A75-4E5C-829F-3CB5E33E9A55}"/>
          </ac:spMkLst>
        </pc:spChg>
      </pc:sldChg>
      <pc:sldChg chg="ord">
        <pc:chgData name="Petra Mörtsjö" userId="e0d6ab9f-f813-4ccf-8fd9-4ffb10450f53" providerId="ADAL" clId="{9B38B735-8898-4680-B7C3-81C45B79B27E}" dt="2022-02-16T15:56:27.095" v="73"/>
        <pc:sldMkLst>
          <pc:docMk/>
          <pc:sldMk cId="3833526732" sldId="298"/>
        </pc:sldMkLst>
      </pc:sldChg>
      <pc:sldChg chg="modSp mod">
        <pc:chgData name="Petra Mörtsjö" userId="e0d6ab9f-f813-4ccf-8fd9-4ffb10450f53" providerId="ADAL" clId="{9B38B735-8898-4680-B7C3-81C45B79B27E}" dt="2022-02-16T15:55:11.081" v="42" actId="1076"/>
        <pc:sldMkLst>
          <pc:docMk/>
          <pc:sldMk cId="4162008610" sldId="299"/>
        </pc:sldMkLst>
        <pc:spChg chg="mod">
          <ac:chgData name="Petra Mörtsjö" userId="e0d6ab9f-f813-4ccf-8fd9-4ffb10450f53" providerId="ADAL" clId="{9B38B735-8898-4680-B7C3-81C45B79B27E}" dt="2022-02-16T15:55:11.081" v="42" actId="1076"/>
          <ac:spMkLst>
            <pc:docMk/>
            <pc:sldMk cId="4162008610" sldId="299"/>
            <ac:spMk id="2" creationId="{00000000-0000-0000-0000-000000000000}"/>
          </ac:spMkLst>
        </pc:spChg>
        <pc:spChg chg="mod">
          <ac:chgData name="Petra Mörtsjö" userId="e0d6ab9f-f813-4ccf-8fd9-4ffb10450f53" providerId="ADAL" clId="{9B38B735-8898-4680-B7C3-81C45B79B27E}" dt="2022-02-16T15:54:59.366" v="41" actId="6549"/>
          <ac:spMkLst>
            <pc:docMk/>
            <pc:sldMk cId="4162008610" sldId="299"/>
            <ac:spMk id="6" creationId="{00000000-0000-0000-0000-000000000000}"/>
          </ac:spMkLst>
        </pc:spChg>
      </pc:sldChg>
      <pc:sldChg chg="delSp modSp mod modAnim">
        <pc:chgData name="Petra Mörtsjö" userId="e0d6ab9f-f813-4ccf-8fd9-4ffb10450f53" providerId="ADAL" clId="{9B38B735-8898-4680-B7C3-81C45B79B27E}" dt="2022-02-16T15:53:54.347" v="4"/>
        <pc:sldMkLst>
          <pc:docMk/>
          <pc:sldMk cId="3367772065" sldId="301"/>
        </pc:sldMkLst>
        <pc:spChg chg="del mod">
          <ac:chgData name="Petra Mörtsjö" userId="e0d6ab9f-f813-4ccf-8fd9-4ffb10450f53" providerId="ADAL" clId="{9B38B735-8898-4680-B7C3-81C45B79B27E}" dt="2022-02-16T15:53:54.347" v="4"/>
          <ac:spMkLst>
            <pc:docMk/>
            <pc:sldMk cId="3367772065" sldId="301"/>
            <ac:spMk id="6" creationId="{F6FBDD81-9914-4335-A604-2A222627A9D2}"/>
          </ac:spMkLst>
        </pc:spChg>
      </pc:sldChg>
      <pc:sldChg chg="modSp new mod">
        <pc:chgData name="Petra Mörtsjö" userId="e0d6ab9f-f813-4ccf-8fd9-4ffb10450f53" providerId="ADAL" clId="{9B38B735-8898-4680-B7C3-81C45B79B27E}" dt="2022-02-16T15:54:41.999" v="39" actId="122"/>
        <pc:sldMkLst>
          <pc:docMk/>
          <pc:sldMk cId="1676834496" sldId="336"/>
        </pc:sldMkLst>
        <pc:spChg chg="mod">
          <ac:chgData name="Petra Mörtsjö" userId="e0d6ab9f-f813-4ccf-8fd9-4ffb10450f53" providerId="ADAL" clId="{9B38B735-8898-4680-B7C3-81C45B79B27E}" dt="2022-02-16T15:54:41.999" v="39" actId="122"/>
          <ac:spMkLst>
            <pc:docMk/>
            <pc:sldMk cId="1676834496" sldId="336"/>
            <ac:spMk id="2" creationId="{6BABE0D7-4839-4DCE-B34E-6603A3AB8CB3}"/>
          </ac:spMkLst>
        </pc:spChg>
        <pc:spChg chg="mod">
          <ac:chgData name="Petra Mörtsjö" userId="e0d6ab9f-f813-4ccf-8fd9-4ffb10450f53" providerId="ADAL" clId="{9B38B735-8898-4680-B7C3-81C45B79B27E}" dt="2022-02-16T15:54:26.158" v="7" actId="1076"/>
          <ac:spMkLst>
            <pc:docMk/>
            <pc:sldMk cId="1676834496" sldId="336"/>
            <ac:spMk id="3" creationId="{C6BF95EF-599E-4EB6-8B6B-07186859A57E}"/>
          </ac:spMkLst>
        </pc:spChg>
      </pc:sldChg>
    </pc:docChg>
  </pc:docChgLst>
  <pc:docChgLst>
    <pc:chgData name="Petra Mörtsjö" userId="e0d6ab9f-f813-4ccf-8fd9-4ffb10450f53" providerId="ADAL" clId="{16E82AC6-035C-4562-B6C3-117351EEB834}"/>
    <pc:docChg chg="custSel modSld">
      <pc:chgData name="Petra Mörtsjö" userId="e0d6ab9f-f813-4ccf-8fd9-4ffb10450f53" providerId="ADAL" clId="{16E82AC6-035C-4562-B6C3-117351EEB834}" dt="2023-02-21T20:25:52.344" v="69" actId="20577"/>
      <pc:docMkLst>
        <pc:docMk/>
      </pc:docMkLst>
      <pc:sldChg chg="modSp mod">
        <pc:chgData name="Petra Mörtsjö" userId="e0d6ab9f-f813-4ccf-8fd9-4ffb10450f53" providerId="ADAL" clId="{16E82AC6-035C-4562-B6C3-117351EEB834}" dt="2023-02-21T20:25:52.344" v="69" actId="20577"/>
        <pc:sldMkLst>
          <pc:docMk/>
          <pc:sldMk cId="4162008610" sldId="299"/>
        </pc:sldMkLst>
        <pc:spChg chg="mod">
          <ac:chgData name="Petra Mörtsjö" userId="e0d6ab9f-f813-4ccf-8fd9-4ffb10450f53" providerId="ADAL" clId="{16E82AC6-035C-4562-B6C3-117351EEB834}" dt="2023-02-21T20:25:52.344" v="69" actId="20577"/>
          <ac:spMkLst>
            <pc:docMk/>
            <pc:sldMk cId="4162008610" sldId="299"/>
            <ac:spMk id="6" creationId="{00000000-0000-0000-0000-000000000000}"/>
          </ac:spMkLst>
        </pc:spChg>
      </pc:sldChg>
    </pc:docChg>
  </pc:docChgLst>
  <pc:docChgLst>
    <pc:chgData name="Petra Mörtsjö (RF-SISU Norrbotten)" userId="e0d6ab9f-f813-4ccf-8fd9-4ffb10450f53" providerId="ADAL" clId="{B49B4F21-5856-45BF-A819-33BD9D1435BB}"/>
    <pc:docChg chg="custSel modSld modNotesMaster modHandout">
      <pc:chgData name="Petra Mörtsjö (RF-SISU Norrbotten)" userId="e0d6ab9f-f813-4ccf-8fd9-4ffb10450f53" providerId="ADAL" clId="{B49B4F21-5856-45BF-A819-33BD9D1435BB}" dt="2022-09-27T14:14:53.954" v="121" actId="20577"/>
      <pc:docMkLst>
        <pc:docMk/>
      </pc:docMkLst>
      <pc:sldChg chg="modSp mod">
        <pc:chgData name="Petra Mörtsjö (RF-SISU Norrbotten)" userId="e0d6ab9f-f813-4ccf-8fd9-4ffb10450f53" providerId="ADAL" clId="{B49B4F21-5856-45BF-A819-33BD9D1435BB}" dt="2022-09-27T14:06:51.764" v="20" actId="12"/>
        <pc:sldMkLst>
          <pc:docMk/>
          <pc:sldMk cId="266550832" sldId="277"/>
        </pc:sldMkLst>
        <pc:spChg chg="mod">
          <ac:chgData name="Petra Mörtsjö (RF-SISU Norrbotten)" userId="e0d6ab9f-f813-4ccf-8fd9-4ffb10450f53" providerId="ADAL" clId="{B49B4F21-5856-45BF-A819-33BD9D1435BB}" dt="2022-09-27T14:06:51.764" v="20" actId="12"/>
          <ac:spMkLst>
            <pc:docMk/>
            <pc:sldMk cId="266550832" sldId="277"/>
            <ac:spMk id="3" creationId="{00000000-0000-0000-0000-000000000000}"/>
          </ac:spMkLst>
        </pc:spChg>
      </pc:sldChg>
      <pc:sldChg chg="modSp mod modNotesTx">
        <pc:chgData name="Petra Mörtsjö (RF-SISU Norrbotten)" userId="e0d6ab9f-f813-4ccf-8fd9-4ffb10450f53" providerId="ADAL" clId="{B49B4F21-5856-45BF-A819-33BD9D1435BB}" dt="2022-09-27T14:14:38.092" v="118" actId="20577"/>
        <pc:sldMkLst>
          <pc:docMk/>
          <pc:sldMk cId="4162008610" sldId="299"/>
        </pc:sldMkLst>
        <pc:spChg chg="mod">
          <ac:chgData name="Petra Mörtsjö (RF-SISU Norrbotten)" userId="e0d6ab9f-f813-4ccf-8fd9-4ffb10450f53" providerId="ADAL" clId="{B49B4F21-5856-45BF-A819-33BD9D1435BB}" dt="2022-09-27T14:09:24.499" v="38" actId="14100"/>
          <ac:spMkLst>
            <pc:docMk/>
            <pc:sldMk cId="4162008610" sldId="299"/>
            <ac:spMk id="2" creationId="{00000000-0000-0000-0000-000000000000}"/>
          </ac:spMkLst>
        </pc:spChg>
        <pc:spChg chg="mod">
          <ac:chgData name="Petra Mörtsjö (RF-SISU Norrbotten)" userId="e0d6ab9f-f813-4ccf-8fd9-4ffb10450f53" providerId="ADAL" clId="{B49B4F21-5856-45BF-A819-33BD9D1435BB}" dt="2022-09-27T14:09:32.273" v="39" actId="1076"/>
          <ac:spMkLst>
            <pc:docMk/>
            <pc:sldMk cId="4162008610" sldId="299"/>
            <ac:spMk id="3" creationId="{00000000-0000-0000-0000-000000000000}"/>
          </ac:spMkLst>
        </pc:spChg>
        <pc:spChg chg="mod">
          <ac:chgData name="Petra Mörtsjö (RF-SISU Norrbotten)" userId="e0d6ab9f-f813-4ccf-8fd9-4ffb10450f53" providerId="ADAL" clId="{B49B4F21-5856-45BF-A819-33BD9D1435BB}" dt="2022-09-27T14:11:02.262" v="54" actId="20577"/>
          <ac:spMkLst>
            <pc:docMk/>
            <pc:sldMk cId="4162008610" sldId="299"/>
            <ac:spMk id="6" creationId="{00000000-0000-0000-0000-000000000000}"/>
          </ac:spMkLst>
        </pc:spChg>
      </pc:sldChg>
      <pc:sldChg chg="modNotesTx">
        <pc:chgData name="Petra Mörtsjö (RF-SISU Norrbotten)" userId="e0d6ab9f-f813-4ccf-8fd9-4ffb10450f53" providerId="ADAL" clId="{B49B4F21-5856-45BF-A819-33BD9D1435BB}" dt="2022-09-27T14:14:53.954" v="121" actId="20577"/>
        <pc:sldMkLst>
          <pc:docMk/>
          <pc:sldMk cId="1669271090" sldId="310"/>
        </pc:sldMkLst>
      </pc:sldChg>
    </pc:docChg>
  </pc:docChgLst>
  <pc:docChgLst>
    <pc:chgData name="Petra Mörtsjö" userId="e0d6ab9f-f813-4ccf-8fd9-4ffb10450f53" providerId="ADAL" clId="{71D172F2-EE06-422A-8258-EA51EC5531B0}"/>
    <pc:docChg chg="modSld sldOrd">
      <pc:chgData name="Petra Mörtsjö" userId="e0d6ab9f-f813-4ccf-8fd9-4ffb10450f53" providerId="ADAL" clId="{71D172F2-EE06-422A-8258-EA51EC5531B0}" dt="2022-12-15T10:10:24.510" v="2"/>
      <pc:docMkLst>
        <pc:docMk/>
      </pc:docMkLst>
      <pc:sldChg chg="modSp mod">
        <pc:chgData name="Petra Mörtsjö" userId="e0d6ab9f-f813-4ccf-8fd9-4ffb10450f53" providerId="ADAL" clId="{71D172F2-EE06-422A-8258-EA51EC5531B0}" dt="2022-12-15T10:01:50.841" v="0" actId="12"/>
        <pc:sldMkLst>
          <pc:docMk/>
          <pc:sldMk cId="1236138002" sldId="302"/>
        </pc:sldMkLst>
        <pc:spChg chg="mod">
          <ac:chgData name="Petra Mörtsjö" userId="e0d6ab9f-f813-4ccf-8fd9-4ffb10450f53" providerId="ADAL" clId="{71D172F2-EE06-422A-8258-EA51EC5531B0}" dt="2022-12-15T10:01:50.841" v="0" actId="12"/>
          <ac:spMkLst>
            <pc:docMk/>
            <pc:sldMk cId="1236138002" sldId="302"/>
            <ac:spMk id="3" creationId="{00000000-0000-0000-0000-000000000000}"/>
          </ac:spMkLst>
        </pc:spChg>
      </pc:sldChg>
      <pc:sldChg chg="ord">
        <pc:chgData name="Petra Mörtsjö" userId="e0d6ab9f-f813-4ccf-8fd9-4ffb10450f53" providerId="ADAL" clId="{71D172F2-EE06-422A-8258-EA51EC5531B0}" dt="2022-12-15T10:10:24.510" v="2"/>
        <pc:sldMkLst>
          <pc:docMk/>
          <pc:sldMk cId="3382963699" sldId="3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C1F7F-FAEA-41D3-9857-9CDAFA3E3738}" type="doc">
      <dgm:prSet loTypeId="urn:microsoft.com/office/officeart/2005/8/layout/pyramid1" loCatId="pyramid" qsTypeId="urn:microsoft.com/office/officeart/2005/8/quickstyle/simple1" qsCatId="simple" csTypeId="urn:microsoft.com/office/officeart/2005/8/colors/accent2_4" csCatId="accent2" phldr="1"/>
      <dgm:spPr/>
    </dgm:pt>
    <dgm:pt modelId="{A52331F6-818F-4B38-B08A-7F8353AC43F2}">
      <dgm:prSet phldrT="[Text]" custT="1"/>
      <dgm:spPr/>
      <dgm:t>
        <a:bodyPr anchor="b"/>
        <a:lstStyle/>
        <a:p>
          <a:r>
            <a:rPr lang="sv-SE" sz="1400" b="1" dirty="0">
              <a:solidFill>
                <a:schemeClr val="bg1"/>
              </a:solidFill>
            </a:rPr>
            <a:t>Föreningens</a:t>
          </a:r>
          <a:r>
            <a:rPr lang="sv-SE" sz="1400" b="1" baseline="0" dirty="0">
              <a:solidFill>
                <a:schemeClr val="bg1"/>
              </a:solidFill>
            </a:rPr>
            <a:t> </a:t>
          </a:r>
        </a:p>
        <a:p>
          <a:r>
            <a:rPr lang="sv-SE" sz="1400" b="1" baseline="0" dirty="0">
              <a:solidFill>
                <a:schemeClr val="bg1"/>
              </a:solidFill>
            </a:rPr>
            <a:t>policy</a:t>
          </a:r>
          <a:endParaRPr lang="sv-SE" sz="1400" b="1" dirty="0">
            <a:solidFill>
              <a:schemeClr val="bg1"/>
            </a:solidFill>
          </a:endParaRPr>
        </a:p>
      </dgm:t>
    </dgm:pt>
    <dgm:pt modelId="{A30E316D-BF60-4FB0-B03E-CA218D58C695}" type="parTrans" cxnId="{49372877-9937-41F6-B8F1-028BC6EE62AA}">
      <dgm:prSet/>
      <dgm:spPr/>
      <dgm:t>
        <a:bodyPr/>
        <a:lstStyle/>
        <a:p>
          <a:endParaRPr lang="sv-SE"/>
        </a:p>
      </dgm:t>
    </dgm:pt>
    <dgm:pt modelId="{6AE32220-261C-4227-9202-535F95CC4EBE}" type="sibTrans" cxnId="{49372877-9937-41F6-B8F1-028BC6EE62AA}">
      <dgm:prSet/>
      <dgm:spPr/>
      <dgm:t>
        <a:bodyPr/>
        <a:lstStyle/>
        <a:p>
          <a:endParaRPr lang="sv-SE"/>
        </a:p>
      </dgm:t>
    </dgm:pt>
    <dgm:pt modelId="{40C0E02A-A623-49E8-AA30-C9CE6DF1F17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 anchor="ctr" anchorCtr="0"/>
        <a:lstStyle/>
        <a:p>
          <a:r>
            <a:rPr lang="sv-SE" b="1" dirty="0">
              <a:solidFill>
                <a:schemeClr val="bg1"/>
              </a:solidFill>
            </a:rPr>
            <a:t>Idrotten Vill</a:t>
          </a:r>
        </a:p>
      </dgm:t>
    </dgm:pt>
    <dgm:pt modelId="{2B1388DE-7388-4F85-BE6B-C1ED7D866956}" type="parTrans" cxnId="{5728E0D9-E5EC-4283-AFE2-1F7D9AEF81E1}">
      <dgm:prSet/>
      <dgm:spPr/>
      <dgm:t>
        <a:bodyPr/>
        <a:lstStyle/>
        <a:p>
          <a:endParaRPr lang="sv-SE"/>
        </a:p>
      </dgm:t>
    </dgm:pt>
    <dgm:pt modelId="{226079B8-4B4B-4D72-8077-3FB8D19A2482}" type="sibTrans" cxnId="{5728E0D9-E5EC-4283-AFE2-1F7D9AEF81E1}">
      <dgm:prSet/>
      <dgm:spPr/>
      <dgm:t>
        <a:bodyPr/>
        <a:lstStyle/>
        <a:p>
          <a:endParaRPr lang="sv-SE"/>
        </a:p>
      </dgm:t>
    </dgm:pt>
    <dgm:pt modelId="{31922C76-A464-4BC5-8D0B-E3EDFC96F248}">
      <dgm:prSet phldrT="[Text]"/>
      <dgm:spPr/>
      <dgm:t>
        <a:bodyPr/>
        <a:lstStyle/>
        <a:p>
          <a:r>
            <a:rPr lang="sv-SE" b="1" dirty="0">
              <a:solidFill>
                <a:schemeClr val="bg1"/>
              </a:solidFill>
            </a:rPr>
            <a:t>FNs barnkonvention</a:t>
          </a:r>
        </a:p>
      </dgm:t>
    </dgm:pt>
    <dgm:pt modelId="{482EE99F-E6F5-4A98-A515-3247B564C9B2}" type="parTrans" cxnId="{BDB81461-3975-4EC2-9D26-8028E7A39413}">
      <dgm:prSet/>
      <dgm:spPr/>
      <dgm:t>
        <a:bodyPr/>
        <a:lstStyle/>
        <a:p>
          <a:endParaRPr lang="sv-SE"/>
        </a:p>
      </dgm:t>
    </dgm:pt>
    <dgm:pt modelId="{C1A47198-55EF-4197-9FDA-8D46961BC936}" type="sibTrans" cxnId="{BDB81461-3975-4EC2-9D26-8028E7A39413}">
      <dgm:prSet/>
      <dgm:spPr/>
      <dgm:t>
        <a:bodyPr/>
        <a:lstStyle/>
        <a:p>
          <a:endParaRPr lang="sv-SE"/>
        </a:p>
      </dgm:t>
    </dgm:pt>
    <dgm:pt modelId="{12F5EF52-BAED-4F20-B8B5-3C631073A6FA}">
      <dgm:prSet phldrT="[Text]" custT="1"/>
      <dgm:spPr/>
      <dgm:t>
        <a:bodyPr anchor="ctr" anchorCtr="0"/>
        <a:lstStyle/>
        <a:p>
          <a:r>
            <a:rPr lang="sv-SE" sz="2800" b="1" dirty="0">
              <a:solidFill>
                <a:schemeClr val="bg1"/>
              </a:solidFill>
            </a:rPr>
            <a:t>Blågula vägen</a:t>
          </a:r>
        </a:p>
      </dgm:t>
    </dgm:pt>
    <dgm:pt modelId="{F7627A57-AAC5-40F2-A824-7CE6A1F397D7}" type="parTrans" cxnId="{2E995594-E06E-4349-BCE5-433588CA2216}">
      <dgm:prSet/>
      <dgm:spPr/>
      <dgm:t>
        <a:bodyPr/>
        <a:lstStyle/>
        <a:p>
          <a:endParaRPr lang="en-US"/>
        </a:p>
      </dgm:t>
    </dgm:pt>
    <dgm:pt modelId="{C24FCBB5-CE49-47FB-95E6-F1B48FBF434A}" type="sibTrans" cxnId="{2E995594-E06E-4349-BCE5-433588CA2216}">
      <dgm:prSet/>
      <dgm:spPr/>
      <dgm:t>
        <a:bodyPr/>
        <a:lstStyle/>
        <a:p>
          <a:endParaRPr lang="en-US"/>
        </a:p>
      </dgm:t>
    </dgm:pt>
    <dgm:pt modelId="{CF1DF7E3-44E7-40BF-9051-3767BFF63397}" type="pres">
      <dgm:prSet presAssocID="{142C1F7F-FAEA-41D3-9857-9CDAFA3E3738}" presName="Name0" presStyleCnt="0">
        <dgm:presLayoutVars>
          <dgm:dir/>
          <dgm:animLvl val="lvl"/>
          <dgm:resizeHandles val="exact"/>
        </dgm:presLayoutVars>
      </dgm:prSet>
      <dgm:spPr/>
    </dgm:pt>
    <dgm:pt modelId="{AF13D497-54C6-4C83-8B6C-F3E9FAE970F8}" type="pres">
      <dgm:prSet presAssocID="{A52331F6-818F-4B38-B08A-7F8353AC43F2}" presName="Name8" presStyleCnt="0"/>
      <dgm:spPr/>
    </dgm:pt>
    <dgm:pt modelId="{2D1EF03E-B51E-4E62-B7B8-AE4418EE3394}" type="pres">
      <dgm:prSet presAssocID="{A52331F6-818F-4B38-B08A-7F8353AC43F2}" presName="level" presStyleLbl="node1" presStyleIdx="0" presStyleCnt="4">
        <dgm:presLayoutVars>
          <dgm:chMax val="1"/>
          <dgm:bulletEnabled val="1"/>
        </dgm:presLayoutVars>
      </dgm:prSet>
      <dgm:spPr/>
    </dgm:pt>
    <dgm:pt modelId="{24A55F28-CEB0-43B2-A7BA-2C642A7F2581}" type="pres">
      <dgm:prSet presAssocID="{A52331F6-818F-4B38-B08A-7F8353AC43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44EDBE-BFA4-4597-8CFB-2F1C215FD708}" type="pres">
      <dgm:prSet presAssocID="{12F5EF52-BAED-4F20-B8B5-3C631073A6FA}" presName="Name8" presStyleCnt="0"/>
      <dgm:spPr/>
    </dgm:pt>
    <dgm:pt modelId="{7E540476-5231-458D-97B9-C9E23E9E1A40}" type="pres">
      <dgm:prSet presAssocID="{12F5EF52-BAED-4F20-B8B5-3C631073A6FA}" presName="level" presStyleLbl="node1" presStyleIdx="1" presStyleCnt="4">
        <dgm:presLayoutVars>
          <dgm:chMax val="1"/>
          <dgm:bulletEnabled val="1"/>
        </dgm:presLayoutVars>
      </dgm:prSet>
      <dgm:spPr/>
    </dgm:pt>
    <dgm:pt modelId="{F1ECA96D-CFE3-4E64-B4FC-25BA8BEFBEF5}" type="pres">
      <dgm:prSet presAssocID="{12F5EF52-BAED-4F20-B8B5-3C631073A6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B846EB-4ECA-4D6D-8EDA-B8080B96EE51}" type="pres">
      <dgm:prSet presAssocID="{40C0E02A-A623-49E8-AA30-C9CE6DF1F170}" presName="Name8" presStyleCnt="0"/>
      <dgm:spPr/>
    </dgm:pt>
    <dgm:pt modelId="{37364579-AFE0-4292-B00E-718FB8E6D127}" type="pres">
      <dgm:prSet presAssocID="{40C0E02A-A623-49E8-AA30-C9CE6DF1F170}" presName="level" presStyleLbl="node1" presStyleIdx="2" presStyleCnt="4">
        <dgm:presLayoutVars>
          <dgm:chMax val="1"/>
          <dgm:bulletEnabled val="1"/>
        </dgm:presLayoutVars>
      </dgm:prSet>
      <dgm:spPr/>
    </dgm:pt>
    <dgm:pt modelId="{F898212F-3EE8-4F2F-A277-B9C4F5664C3F}" type="pres">
      <dgm:prSet presAssocID="{40C0E02A-A623-49E8-AA30-C9CE6DF1F1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315D50-BB77-4F64-8432-20DB9AFBA3FB}" type="pres">
      <dgm:prSet presAssocID="{31922C76-A464-4BC5-8D0B-E3EDFC96F248}" presName="Name8" presStyleCnt="0"/>
      <dgm:spPr/>
    </dgm:pt>
    <dgm:pt modelId="{0E575B54-7C76-4306-BCD4-0EC811212F2A}" type="pres">
      <dgm:prSet presAssocID="{31922C76-A464-4BC5-8D0B-E3EDFC96F248}" presName="level" presStyleLbl="node1" presStyleIdx="3" presStyleCnt="4" custLinFactNeighborX="-1027">
        <dgm:presLayoutVars>
          <dgm:chMax val="1"/>
          <dgm:bulletEnabled val="1"/>
        </dgm:presLayoutVars>
      </dgm:prSet>
      <dgm:spPr/>
    </dgm:pt>
    <dgm:pt modelId="{4A382FA9-6479-423F-9A3B-96FC7056B0F9}" type="pres">
      <dgm:prSet presAssocID="{31922C76-A464-4BC5-8D0B-E3EDFC96F2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D2A3530-1462-4E48-A305-45E1C928EB01}" type="presOf" srcId="{12F5EF52-BAED-4F20-B8B5-3C631073A6FA}" destId="{7E540476-5231-458D-97B9-C9E23E9E1A40}" srcOrd="0" destOrd="0" presId="urn:microsoft.com/office/officeart/2005/8/layout/pyramid1"/>
    <dgm:cxn modelId="{9235E734-715C-46E8-BE4C-9D6A763F1D04}" type="presOf" srcId="{A52331F6-818F-4B38-B08A-7F8353AC43F2}" destId="{24A55F28-CEB0-43B2-A7BA-2C642A7F2581}" srcOrd="1" destOrd="0" presId="urn:microsoft.com/office/officeart/2005/8/layout/pyramid1"/>
    <dgm:cxn modelId="{BDB81461-3975-4EC2-9D26-8028E7A39413}" srcId="{142C1F7F-FAEA-41D3-9857-9CDAFA3E3738}" destId="{31922C76-A464-4BC5-8D0B-E3EDFC96F248}" srcOrd="3" destOrd="0" parTransId="{482EE99F-E6F5-4A98-A515-3247B564C9B2}" sibTransId="{C1A47198-55EF-4197-9FDA-8D46961BC936}"/>
    <dgm:cxn modelId="{0A98EE45-499D-4C9D-ACBF-7AB8D08A1985}" type="presOf" srcId="{31922C76-A464-4BC5-8D0B-E3EDFC96F248}" destId="{0E575B54-7C76-4306-BCD4-0EC811212F2A}" srcOrd="0" destOrd="0" presId="urn:microsoft.com/office/officeart/2005/8/layout/pyramid1"/>
    <dgm:cxn modelId="{B8DE496D-4B09-4D4B-BD77-3F183DF1BFF7}" type="presOf" srcId="{40C0E02A-A623-49E8-AA30-C9CE6DF1F170}" destId="{37364579-AFE0-4292-B00E-718FB8E6D127}" srcOrd="0" destOrd="0" presId="urn:microsoft.com/office/officeart/2005/8/layout/pyramid1"/>
    <dgm:cxn modelId="{49372877-9937-41F6-B8F1-028BC6EE62AA}" srcId="{142C1F7F-FAEA-41D3-9857-9CDAFA3E3738}" destId="{A52331F6-818F-4B38-B08A-7F8353AC43F2}" srcOrd="0" destOrd="0" parTransId="{A30E316D-BF60-4FB0-B03E-CA218D58C695}" sibTransId="{6AE32220-261C-4227-9202-535F95CC4EBE}"/>
    <dgm:cxn modelId="{A0AB117F-A79B-4AF8-90F5-373F6EB1C66A}" type="presOf" srcId="{12F5EF52-BAED-4F20-B8B5-3C631073A6FA}" destId="{F1ECA96D-CFE3-4E64-B4FC-25BA8BEFBEF5}" srcOrd="1" destOrd="0" presId="urn:microsoft.com/office/officeart/2005/8/layout/pyramid1"/>
    <dgm:cxn modelId="{2E995594-E06E-4349-BCE5-433588CA2216}" srcId="{142C1F7F-FAEA-41D3-9857-9CDAFA3E3738}" destId="{12F5EF52-BAED-4F20-B8B5-3C631073A6FA}" srcOrd="1" destOrd="0" parTransId="{F7627A57-AAC5-40F2-A824-7CE6A1F397D7}" sibTransId="{C24FCBB5-CE49-47FB-95E6-F1B48FBF434A}"/>
    <dgm:cxn modelId="{2D56BFA0-0D24-4420-87FA-8E1F0D865CEF}" type="presOf" srcId="{A52331F6-818F-4B38-B08A-7F8353AC43F2}" destId="{2D1EF03E-B51E-4E62-B7B8-AE4418EE3394}" srcOrd="0" destOrd="0" presId="urn:microsoft.com/office/officeart/2005/8/layout/pyramid1"/>
    <dgm:cxn modelId="{A9D91BD2-785E-4572-BC3C-7A0434345996}" type="presOf" srcId="{31922C76-A464-4BC5-8D0B-E3EDFC96F248}" destId="{4A382FA9-6479-423F-9A3B-96FC7056B0F9}" srcOrd="1" destOrd="0" presId="urn:microsoft.com/office/officeart/2005/8/layout/pyramid1"/>
    <dgm:cxn modelId="{5728E0D9-E5EC-4283-AFE2-1F7D9AEF81E1}" srcId="{142C1F7F-FAEA-41D3-9857-9CDAFA3E3738}" destId="{40C0E02A-A623-49E8-AA30-C9CE6DF1F170}" srcOrd="2" destOrd="0" parTransId="{2B1388DE-7388-4F85-BE6B-C1ED7D866956}" sibTransId="{226079B8-4B4B-4D72-8077-3FB8D19A2482}"/>
    <dgm:cxn modelId="{7EEBFADA-317F-42ED-B946-C704897A54FA}" type="presOf" srcId="{142C1F7F-FAEA-41D3-9857-9CDAFA3E3738}" destId="{CF1DF7E3-44E7-40BF-9051-3767BFF63397}" srcOrd="0" destOrd="0" presId="urn:microsoft.com/office/officeart/2005/8/layout/pyramid1"/>
    <dgm:cxn modelId="{286784EF-E570-451F-B4FE-9C1F0237FD3A}" type="presOf" srcId="{40C0E02A-A623-49E8-AA30-C9CE6DF1F170}" destId="{F898212F-3EE8-4F2F-A277-B9C4F5664C3F}" srcOrd="1" destOrd="0" presId="urn:microsoft.com/office/officeart/2005/8/layout/pyramid1"/>
    <dgm:cxn modelId="{6EF4F96A-E64D-4A20-8B52-6D99166CF27A}" type="presParOf" srcId="{CF1DF7E3-44E7-40BF-9051-3767BFF63397}" destId="{AF13D497-54C6-4C83-8B6C-F3E9FAE970F8}" srcOrd="0" destOrd="0" presId="urn:microsoft.com/office/officeart/2005/8/layout/pyramid1"/>
    <dgm:cxn modelId="{307C865E-922A-477E-8E21-CC5C306D48F9}" type="presParOf" srcId="{AF13D497-54C6-4C83-8B6C-F3E9FAE970F8}" destId="{2D1EF03E-B51E-4E62-B7B8-AE4418EE3394}" srcOrd="0" destOrd="0" presId="urn:microsoft.com/office/officeart/2005/8/layout/pyramid1"/>
    <dgm:cxn modelId="{35F85BAF-1E7A-4D00-92CD-C508B3484187}" type="presParOf" srcId="{AF13D497-54C6-4C83-8B6C-F3E9FAE970F8}" destId="{24A55F28-CEB0-43B2-A7BA-2C642A7F2581}" srcOrd="1" destOrd="0" presId="urn:microsoft.com/office/officeart/2005/8/layout/pyramid1"/>
    <dgm:cxn modelId="{A0C305C6-B26E-4C15-B9C4-1730B6AEA694}" type="presParOf" srcId="{CF1DF7E3-44E7-40BF-9051-3767BFF63397}" destId="{7844EDBE-BFA4-4597-8CFB-2F1C215FD708}" srcOrd="1" destOrd="0" presId="urn:microsoft.com/office/officeart/2005/8/layout/pyramid1"/>
    <dgm:cxn modelId="{48B3AEAA-E21E-4EE0-8D16-3E229C1C0D69}" type="presParOf" srcId="{7844EDBE-BFA4-4597-8CFB-2F1C215FD708}" destId="{7E540476-5231-458D-97B9-C9E23E9E1A40}" srcOrd="0" destOrd="0" presId="urn:microsoft.com/office/officeart/2005/8/layout/pyramid1"/>
    <dgm:cxn modelId="{54D23AF1-3151-47C7-B61E-A9C69F0027B8}" type="presParOf" srcId="{7844EDBE-BFA4-4597-8CFB-2F1C215FD708}" destId="{F1ECA96D-CFE3-4E64-B4FC-25BA8BEFBEF5}" srcOrd="1" destOrd="0" presId="urn:microsoft.com/office/officeart/2005/8/layout/pyramid1"/>
    <dgm:cxn modelId="{5A8AD7A2-5E4F-42ED-9D6E-0F3661FB0DE0}" type="presParOf" srcId="{CF1DF7E3-44E7-40BF-9051-3767BFF63397}" destId="{99B846EB-4ECA-4D6D-8EDA-B8080B96EE51}" srcOrd="2" destOrd="0" presId="urn:microsoft.com/office/officeart/2005/8/layout/pyramid1"/>
    <dgm:cxn modelId="{FDE2194A-E5BB-4937-9ADB-6D6AD89B394F}" type="presParOf" srcId="{99B846EB-4ECA-4D6D-8EDA-B8080B96EE51}" destId="{37364579-AFE0-4292-B00E-718FB8E6D127}" srcOrd="0" destOrd="0" presId="urn:microsoft.com/office/officeart/2005/8/layout/pyramid1"/>
    <dgm:cxn modelId="{22B5ECB1-AB73-4586-91CA-FD0029FDB037}" type="presParOf" srcId="{99B846EB-4ECA-4D6D-8EDA-B8080B96EE51}" destId="{F898212F-3EE8-4F2F-A277-B9C4F5664C3F}" srcOrd="1" destOrd="0" presId="urn:microsoft.com/office/officeart/2005/8/layout/pyramid1"/>
    <dgm:cxn modelId="{387A608D-9746-4B3B-B7BE-B66E3C987953}" type="presParOf" srcId="{CF1DF7E3-44E7-40BF-9051-3767BFF63397}" destId="{43315D50-BB77-4F64-8432-20DB9AFBA3FB}" srcOrd="3" destOrd="0" presId="urn:microsoft.com/office/officeart/2005/8/layout/pyramid1"/>
    <dgm:cxn modelId="{F23A88F8-E2E3-4EC4-98E4-0AB100C29900}" type="presParOf" srcId="{43315D50-BB77-4F64-8432-20DB9AFBA3FB}" destId="{0E575B54-7C76-4306-BCD4-0EC811212F2A}" srcOrd="0" destOrd="0" presId="urn:microsoft.com/office/officeart/2005/8/layout/pyramid1"/>
    <dgm:cxn modelId="{EBD2E75F-0AD9-447F-8291-922C515639D0}" type="presParOf" srcId="{43315D50-BB77-4F64-8432-20DB9AFBA3FB}" destId="{4A382FA9-6479-423F-9A3B-96FC7056B0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EF03E-B51E-4E62-B7B8-AE4418EE3394}">
      <dsp:nvSpPr>
        <dsp:cNvPr id="0" name=""/>
        <dsp:cNvSpPr/>
      </dsp:nvSpPr>
      <dsp:spPr>
        <a:xfrm>
          <a:off x="2641308" y="0"/>
          <a:ext cx="1760872" cy="1296144"/>
        </a:xfrm>
        <a:prstGeom prst="trapezoid">
          <a:avLst>
            <a:gd name="adj" fmla="val 67927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bg1"/>
              </a:solidFill>
            </a:rPr>
            <a:t>Föreningens</a:t>
          </a:r>
          <a:r>
            <a:rPr lang="sv-SE" sz="1400" b="1" kern="1200" baseline="0" dirty="0">
              <a:solidFill>
                <a:schemeClr val="bg1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baseline="0" dirty="0">
              <a:solidFill>
                <a:schemeClr val="bg1"/>
              </a:solidFill>
            </a:rPr>
            <a:t>policy</a:t>
          </a:r>
          <a:endParaRPr lang="sv-SE" sz="1400" b="1" kern="1200" dirty="0">
            <a:solidFill>
              <a:schemeClr val="bg1"/>
            </a:solidFill>
          </a:endParaRPr>
        </a:p>
      </dsp:txBody>
      <dsp:txXfrm>
        <a:off x="2641308" y="0"/>
        <a:ext cx="1760872" cy="1296144"/>
      </dsp:txXfrm>
    </dsp:sp>
    <dsp:sp modelId="{7E540476-5231-458D-97B9-C9E23E9E1A40}">
      <dsp:nvSpPr>
        <dsp:cNvPr id="0" name=""/>
        <dsp:cNvSpPr/>
      </dsp:nvSpPr>
      <dsp:spPr>
        <a:xfrm>
          <a:off x="1760872" y="1296144"/>
          <a:ext cx="3521744" cy="1296144"/>
        </a:xfrm>
        <a:prstGeom prst="trapezoid">
          <a:avLst>
            <a:gd name="adj" fmla="val 67927"/>
          </a:avLst>
        </a:prstGeom>
        <a:solidFill>
          <a:schemeClr val="accent2">
            <a:shade val="50000"/>
            <a:hueOff val="430022"/>
            <a:satOff val="-34086"/>
            <a:lumOff val="285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b="1" kern="1200" dirty="0">
              <a:solidFill>
                <a:schemeClr val="bg1"/>
              </a:solidFill>
            </a:rPr>
            <a:t>Blågula vägen</a:t>
          </a:r>
        </a:p>
      </dsp:txBody>
      <dsp:txXfrm>
        <a:off x="2377177" y="1296144"/>
        <a:ext cx="2289133" cy="1296144"/>
      </dsp:txXfrm>
    </dsp:sp>
    <dsp:sp modelId="{37364579-AFE0-4292-B00E-718FB8E6D127}">
      <dsp:nvSpPr>
        <dsp:cNvPr id="0" name=""/>
        <dsp:cNvSpPr/>
      </dsp:nvSpPr>
      <dsp:spPr>
        <a:xfrm>
          <a:off x="880436" y="2592288"/>
          <a:ext cx="5282616" cy="1296144"/>
        </a:xfrm>
        <a:prstGeom prst="trapezoid">
          <a:avLst>
            <a:gd name="adj" fmla="val 67927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b="1" kern="1200" dirty="0">
              <a:solidFill>
                <a:schemeClr val="bg1"/>
              </a:solidFill>
            </a:rPr>
            <a:t>Idrotten Vill</a:t>
          </a:r>
        </a:p>
      </dsp:txBody>
      <dsp:txXfrm>
        <a:off x="1804894" y="2592288"/>
        <a:ext cx="3433700" cy="1296144"/>
      </dsp:txXfrm>
    </dsp:sp>
    <dsp:sp modelId="{0E575B54-7C76-4306-BCD4-0EC811212F2A}">
      <dsp:nvSpPr>
        <dsp:cNvPr id="0" name=""/>
        <dsp:cNvSpPr/>
      </dsp:nvSpPr>
      <dsp:spPr>
        <a:xfrm>
          <a:off x="0" y="3888432"/>
          <a:ext cx="7043489" cy="1296144"/>
        </a:xfrm>
        <a:prstGeom prst="trapezoid">
          <a:avLst>
            <a:gd name="adj" fmla="val 67927"/>
          </a:avLst>
        </a:prstGeom>
        <a:solidFill>
          <a:schemeClr val="accent2">
            <a:shade val="50000"/>
            <a:hueOff val="430022"/>
            <a:satOff val="-34086"/>
            <a:lumOff val="285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400" b="1" kern="1200" dirty="0">
              <a:solidFill>
                <a:schemeClr val="bg1"/>
              </a:solidFill>
            </a:rPr>
            <a:t>FNs barnkonvention</a:t>
          </a:r>
        </a:p>
      </dsp:txBody>
      <dsp:txXfrm>
        <a:off x="1232610" y="3888432"/>
        <a:ext cx="4578267" cy="129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2023-02-21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2023-02-21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56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0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/>
              <a:t>För</a:t>
            </a:r>
            <a:r>
              <a:rPr lang="sv-SE" baseline="0" dirty="0"/>
              <a:t> oss föräldrar är det vikigt att få prata om tävlingen eller matchen. Men hur gör vi då det, hur frågar vi? Låt barnet få inleda samtalet och ta det i sin takt, undvik långa samtal. Var tydlig med att göra klart för ditt barn att hon inte behöver prestera för att göra dig glad.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09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10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656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944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5616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430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695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97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44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RFs</a:t>
            </a:r>
            <a:r>
              <a:rPr lang="sv-SE" dirty="0"/>
              <a:t> undersökning säger detta, som gjordes under</a:t>
            </a:r>
            <a:r>
              <a:rPr lang="sv-SE" baseline="0" dirty="0"/>
              <a:t> 2010.</a:t>
            </a:r>
          </a:p>
          <a:p>
            <a:r>
              <a:rPr lang="sv-SE" baseline="0" dirty="0"/>
              <a:t>Att vara förälder är den mest komplexa formen av ledarskap.</a:t>
            </a:r>
          </a:p>
          <a:p>
            <a:r>
              <a:rPr lang="sv-SE" baseline="0" dirty="0"/>
              <a:t>Vad är föräldrapress och vad är uppfostran?</a:t>
            </a:r>
          </a:p>
          <a:p>
            <a:endParaRPr lang="sv-SE" baseline="0" dirty="0"/>
          </a:p>
          <a:p>
            <a:r>
              <a:rPr lang="sv-SE" baseline="0" dirty="0"/>
              <a:t>Exempel Frejas cup i </a:t>
            </a:r>
            <a:r>
              <a:rPr lang="sv-SE" baseline="0" dirty="0" err="1"/>
              <a:t>Arcus</a:t>
            </a:r>
            <a:r>
              <a:rPr lang="sv-SE" baseline="0" dirty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068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De barn</a:t>
            </a:r>
            <a:r>
              <a:rPr lang="sv-SE" baseline="0" dirty="0"/>
              <a:t> som fortsätter idrotts längs är de barn som har föräldrar som själv är ideellt engagerade som aktivitets- eller organisationsledare. De som håller ut näst längs är de som har föräldrar som bryr sig, </a:t>
            </a:r>
            <a:r>
              <a:rPr lang="sv-SE" baseline="0" dirty="0" err="1"/>
              <a:t>tex</a:t>
            </a:r>
            <a:r>
              <a:rPr lang="sv-SE" baseline="0" dirty="0"/>
              <a:t> skjutsar, hämtar tittar på träningar och matcher. De som slutar först är ju naturligtvis de som inte har någon som bryr sig eller backar upp.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Vilka av dina beteenden förstärker barnens lust till idrott?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465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584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405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988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58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96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heter</a:t>
            </a:r>
            <a:r>
              <a:rPr lang="sv-SE" baseline="0" dirty="0"/>
              <a:t> den i </a:t>
            </a:r>
            <a:r>
              <a:rPr lang="sv-SE" baseline="0"/>
              <a:t>din idrott</a:t>
            </a:r>
            <a:r>
              <a:rPr lang="sv-SE" baseline="0" dirty="0"/>
              <a:t>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50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Trenden är att barndomen sker utanför idrotten</a:t>
            </a:r>
            <a:br>
              <a:rPr lang="sv-SE" dirty="0"/>
            </a:br>
            <a:r>
              <a:rPr lang="sv-SE" dirty="0"/>
              <a:t>En genomsnittlig idrottskarriär är 11 år.</a:t>
            </a:r>
            <a:br>
              <a:rPr lang="sv-SE" dirty="0"/>
            </a:br>
            <a:r>
              <a:rPr lang="sv-SE" dirty="0"/>
              <a:t>En trend som vi tycker är viktigt att motverka.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Folkhälsomyndigheten. Den nordiska rekommendationen för fysisk aktivitet för barn och unga lyder: "Minst 60 minuters fysisk aktivitet per dag, både med måttlig och hög intensitet. Aktiviteterna kan sannolikt delas upp i kortare intervaller under dagen och bör vara av olika slag".</a:t>
            </a:r>
            <a:endParaRPr lang="sv-SE" dirty="0"/>
          </a:p>
          <a:p>
            <a:endParaRPr lang="sv-SE" dirty="0"/>
          </a:p>
          <a:p>
            <a:r>
              <a:rPr lang="sv-SE" dirty="0"/>
              <a:t>RF Målsättning! Så länge som möjligt!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384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1200" dirty="0"/>
              <a:t>”All idrottsverksamhet för barn och ungdomar ska bedrivas utifrån ett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200" dirty="0"/>
              <a:t> barnrättsperspektiv och följa FN:s barnkonvention.”</a:t>
            </a:r>
          </a:p>
          <a:p>
            <a:pPr>
              <a:lnSpc>
                <a:spcPct val="80000"/>
              </a:lnSpc>
            </a:pPr>
            <a:endParaRPr lang="sv-SE" altLang="sv-SE" sz="1200" dirty="0"/>
          </a:p>
          <a:p>
            <a:pPr marL="0" indent="0">
              <a:lnSpc>
                <a:spcPct val="80000"/>
              </a:lnSpc>
              <a:buNone/>
            </a:pPr>
            <a:endParaRPr lang="sv-SE" altLang="sv-SE" sz="1200" dirty="0"/>
          </a:p>
          <a:p>
            <a:pPr>
              <a:lnSpc>
                <a:spcPct val="80000"/>
              </a:lnSpc>
            </a:pPr>
            <a:r>
              <a:rPr lang="sv-SE" altLang="sv-SE" sz="1200" dirty="0"/>
              <a:t>”Ett barnrättsperspektiv innebär att se till det enskilda barnets behov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1200" dirty="0"/>
              <a:t> och förutsättningar på den utvecklingsnivå det befinner sig”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altLang="sv-SE" sz="1200" i="1" dirty="0"/>
              <a:t>Källa RF:s dokument ”Anvisningar för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altLang="sv-SE" sz="1200" i="1" dirty="0"/>
              <a:t>barn och ungdomsidrott”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DD16-3B40-4BEB-98D8-0B75A7AD2AE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70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Gör enkäten från Värdefullt och diskutera</a:t>
            </a:r>
            <a:r>
              <a:rPr lang="sv-SE" baseline="0" dirty="0"/>
              <a:t> utifrån den.</a:t>
            </a:r>
          </a:p>
          <a:p>
            <a:r>
              <a:rPr lang="sv-SE" baseline="0" dirty="0"/>
              <a:t>Vem är talang?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14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/>
              <a:t>Hur värderar vi det idrotten ger barnen, vad är</a:t>
            </a:r>
            <a:r>
              <a:rPr lang="sv-SE" baseline="0" dirty="0"/>
              <a:t> det värt i pengar men en stark benstomme eller social kompetens?</a:t>
            </a:r>
          </a:p>
          <a:p>
            <a:pPr>
              <a:buFont typeface="Arial" pitchFamily="34" charset="0"/>
              <a:buChar char="•"/>
            </a:pPr>
            <a:endParaRPr lang="sv-SE" baseline="0" dirty="0"/>
          </a:p>
          <a:p>
            <a:pPr>
              <a:buFont typeface="Arial" pitchFamily="34" charset="0"/>
              <a:buChar char="•"/>
            </a:pPr>
            <a:r>
              <a:rPr lang="sv-SE" baseline="0" dirty="0"/>
              <a:t>Hur kan man tillsammans bygga upp en miljö runt barnen så de fortsätter länge.</a:t>
            </a:r>
          </a:p>
          <a:p>
            <a:pPr>
              <a:buFont typeface="Arial" pitchFamily="34" charset="0"/>
              <a:buChar char="•"/>
            </a:pPr>
            <a:endParaRPr lang="sv-SE" baseline="0" dirty="0"/>
          </a:p>
          <a:p>
            <a:pPr>
              <a:buFont typeface="Arial" pitchFamily="34" charset="0"/>
              <a:buChar char="•"/>
            </a:pPr>
            <a:r>
              <a:rPr lang="sv-SE" dirty="0"/>
              <a:t>Om idrotten då</a:t>
            </a:r>
            <a:r>
              <a:rPr lang="sv-SE" baseline="0" dirty="0"/>
              <a:t> är en lek, b</a:t>
            </a:r>
            <a:r>
              <a:rPr lang="sv-SE" dirty="0"/>
              <a:t>etraktar man</a:t>
            </a:r>
            <a:r>
              <a:rPr lang="sv-SE" baseline="0" dirty="0"/>
              <a:t> då idrottsutrustning som leksaker. Ex: Inte tvingar jag mitt barn fortsätta med sitt legobygge.</a:t>
            </a:r>
            <a:endParaRPr lang="sv-SE" dirty="0"/>
          </a:p>
          <a:p>
            <a:pPr>
              <a:buFont typeface="Arial" pitchFamily="34" charset="0"/>
              <a:buChar char="•"/>
            </a:pPr>
            <a:endParaRPr lang="sv-SE" baseline="0" dirty="0"/>
          </a:p>
          <a:p>
            <a:pPr>
              <a:buFont typeface="Arial" pitchFamily="34" charset="0"/>
              <a:buChar char="•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61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A590-1508-4EB6-AAC9-A18D8FF03B43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40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ch avslutnings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4FAD095-CB8E-45D7-A974-AF3C39DCA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2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3AB07920-F837-4E95-9460-172C3431B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45889" y="166973"/>
            <a:ext cx="433387" cy="414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7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ild 1">
            <a:extLst>
              <a:ext uri="{FF2B5EF4-FFF2-40B4-BE49-F238E27FC236}">
                <a16:creationId xmlns:a16="http://schemas.microsoft.com/office/drawing/2014/main" id="{9E1B81BA-B543-4DA0-8B84-B38FE6C84283}"/>
              </a:ext>
            </a:extLst>
          </p:cNvPr>
          <p:cNvGrpSpPr/>
          <p:nvPr userDrawn="1"/>
        </p:nvGrpSpPr>
        <p:grpSpPr>
          <a:xfrm>
            <a:off x="-479437" y="1371600"/>
            <a:ext cx="14494336" cy="4470400"/>
            <a:chOff x="2590800" y="2347912"/>
            <a:chExt cx="7010400" cy="216217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0C5DCC36-516D-43DE-BDDF-B0B640C92A27}"/>
                </a:ext>
              </a:extLst>
            </p:cNvPr>
            <p:cNvSpPr/>
            <p:nvPr/>
          </p:nvSpPr>
          <p:spPr>
            <a:xfrm>
              <a:off x="7679293" y="3425428"/>
              <a:ext cx="1924050" cy="9525"/>
            </a:xfrm>
            <a:custGeom>
              <a:avLst/>
              <a:gdLst>
                <a:gd name="connsiteX0" fmla="*/ 3572 w 1924050"/>
                <a:gd name="connsiteY0" fmla="*/ 4524 h 0"/>
                <a:gd name="connsiteX1" fmla="*/ 1921907 w 192405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50">
                  <a:moveTo>
                    <a:pt x="3572" y="4524"/>
                  </a:moveTo>
                  <a:lnTo>
                    <a:pt x="192190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0B7B1C2-53A5-4C78-8779-05CFD9798B01}"/>
                </a:ext>
              </a:extLst>
            </p:cNvPr>
            <p:cNvSpPr/>
            <p:nvPr/>
          </p:nvSpPr>
          <p:spPr>
            <a:xfrm>
              <a:off x="2587228" y="3426380"/>
              <a:ext cx="4495800" cy="9525"/>
            </a:xfrm>
            <a:custGeom>
              <a:avLst/>
              <a:gdLst>
                <a:gd name="connsiteX0" fmla="*/ 3572 w 4495800"/>
                <a:gd name="connsiteY0" fmla="*/ 3572 h 0"/>
                <a:gd name="connsiteX1" fmla="*/ 4501277 w 449580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5800">
                  <a:moveTo>
                    <a:pt x="3572" y="3572"/>
                  </a:moveTo>
                  <a:lnTo>
                    <a:pt x="450127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B3AC9744-D640-4B8C-9B79-C9C2A893ACE7}"/>
                </a:ext>
              </a:extLst>
            </p:cNvPr>
            <p:cNvSpPr/>
            <p:nvPr/>
          </p:nvSpPr>
          <p:spPr>
            <a:xfrm>
              <a:off x="6301978" y="2346245"/>
              <a:ext cx="2162175" cy="2162175"/>
            </a:xfrm>
            <a:custGeom>
              <a:avLst/>
              <a:gdLst>
                <a:gd name="connsiteX0" fmla="*/ 2163842 w 2162175"/>
                <a:gd name="connsiteY0" fmla="*/ 1083707 h 2162175"/>
                <a:gd name="connsiteX1" fmla="*/ 1083707 w 2162175"/>
                <a:gd name="connsiteY1" fmla="*/ 2163842 h 2162175"/>
                <a:gd name="connsiteX2" fmla="*/ 3572 w 2162175"/>
                <a:gd name="connsiteY2" fmla="*/ 1083707 h 2162175"/>
                <a:gd name="connsiteX3" fmla="*/ 1083707 w 2162175"/>
                <a:gd name="connsiteY3" fmla="*/ 3572 h 2162175"/>
                <a:gd name="connsiteX4" fmla="*/ 2163842 w 2162175"/>
                <a:gd name="connsiteY4" fmla="*/ 1083707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2162175">
                  <a:moveTo>
                    <a:pt x="2163842" y="1083707"/>
                  </a:moveTo>
                  <a:cubicBezTo>
                    <a:pt x="2163842" y="1680249"/>
                    <a:pt x="1680249" y="2163842"/>
                    <a:pt x="1083707" y="2163842"/>
                  </a:cubicBezTo>
                  <a:cubicBezTo>
                    <a:pt x="487165" y="2163842"/>
                    <a:pt x="3572" y="1680249"/>
                    <a:pt x="3572" y="1083707"/>
                  </a:cubicBezTo>
                  <a:cubicBezTo>
                    <a:pt x="3572" y="487165"/>
                    <a:pt x="487165" y="3572"/>
                    <a:pt x="1083707" y="3572"/>
                  </a:cubicBezTo>
                  <a:cubicBezTo>
                    <a:pt x="1680249" y="3572"/>
                    <a:pt x="2163842" y="487165"/>
                    <a:pt x="2163842" y="1083707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274688F-2FFF-41F0-A446-0C330C50AA65}"/>
                </a:ext>
              </a:extLst>
            </p:cNvPr>
            <p:cNvSpPr/>
            <p:nvPr/>
          </p:nvSpPr>
          <p:spPr>
            <a:xfrm>
              <a:off x="7084933" y="3129200"/>
              <a:ext cx="600075" cy="600075"/>
            </a:xfrm>
            <a:custGeom>
              <a:avLst/>
              <a:gdLst>
                <a:gd name="connsiteX0" fmla="*/ 597932 w 600075"/>
                <a:gd name="connsiteY0" fmla="*/ 300752 h 600075"/>
                <a:gd name="connsiteX1" fmla="*/ 300752 w 600075"/>
                <a:gd name="connsiteY1" fmla="*/ 597932 h 600075"/>
                <a:gd name="connsiteX2" fmla="*/ 3571 w 600075"/>
                <a:gd name="connsiteY2" fmla="*/ 300752 h 600075"/>
                <a:gd name="connsiteX3" fmla="*/ 300752 w 600075"/>
                <a:gd name="connsiteY3" fmla="*/ 3572 h 600075"/>
                <a:gd name="connsiteX4" fmla="*/ 597932 w 600075"/>
                <a:gd name="connsiteY4" fmla="*/ 30075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597932" y="300752"/>
                  </a:moveTo>
                  <a:cubicBezTo>
                    <a:pt x="597932" y="464880"/>
                    <a:pt x="464880" y="597932"/>
                    <a:pt x="300752" y="597932"/>
                  </a:cubicBezTo>
                  <a:cubicBezTo>
                    <a:pt x="136623" y="597932"/>
                    <a:pt x="3571" y="464880"/>
                    <a:pt x="3571" y="300752"/>
                  </a:cubicBezTo>
                  <a:cubicBezTo>
                    <a:pt x="3571" y="136624"/>
                    <a:pt x="136623" y="3572"/>
                    <a:pt x="300752" y="3572"/>
                  </a:cubicBezTo>
                  <a:cubicBezTo>
                    <a:pt x="464879" y="3572"/>
                    <a:pt x="597932" y="136624"/>
                    <a:pt x="597932" y="30075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F3835143-A935-4BFD-9093-146FFDBB5046}"/>
                </a:ext>
              </a:extLst>
            </p:cNvPr>
            <p:cNvSpPr/>
            <p:nvPr/>
          </p:nvSpPr>
          <p:spPr>
            <a:xfrm>
              <a:off x="7287816" y="3332083"/>
              <a:ext cx="190500" cy="190500"/>
            </a:xfrm>
            <a:custGeom>
              <a:avLst/>
              <a:gdLst>
                <a:gd name="connsiteX0" fmla="*/ 192167 w 190500"/>
                <a:gd name="connsiteY0" fmla="*/ 97869 h 190500"/>
                <a:gd name="connsiteX1" fmla="*/ 97869 w 190500"/>
                <a:gd name="connsiteY1" fmla="*/ 192167 h 190500"/>
                <a:gd name="connsiteX2" fmla="*/ 3572 w 190500"/>
                <a:gd name="connsiteY2" fmla="*/ 97869 h 190500"/>
                <a:gd name="connsiteX3" fmla="*/ 97869 w 190500"/>
                <a:gd name="connsiteY3" fmla="*/ 3572 h 190500"/>
                <a:gd name="connsiteX4" fmla="*/ 192167 w 190500"/>
                <a:gd name="connsiteY4" fmla="*/ 978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2167" y="97869"/>
                  </a:moveTo>
                  <a:cubicBezTo>
                    <a:pt x="192167" y="149948"/>
                    <a:pt x="149948" y="192167"/>
                    <a:pt x="97869" y="192167"/>
                  </a:cubicBezTo>
                  <a:cubicBezTo>
                    <a:pt x="45790" y="192167"/>
                    <a:pt x="3572" y="149948"/>
                    <a:pt x="3572" y="97869"/>
                  </a:cubicBezTo>
                  <a:cubicBezTo>
                    <a:pt x="3572" y="45790"/>
                    <a:pt x="45790" y="3572"/>
                    <a:pt x="97869" y="3572"/>
                  </a:cubicBezTo>
                  <a:cubicBezTo>
                    <a:pt x="149948" y="3572"/>
                    <a:pt x="192167" y="45790"/>
                    <a:pt x="192167" y="9786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1143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79509" y="1412777"/>
            <a:ext cx="8928992" cy="41149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272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1424" y="980729"/>
            <a:ext cx="103632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71531" y="242088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39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29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84785"/>
            <a:ext cx="5384800" cy="424847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2011" y="1484784"/>
            <a:ext cx="5384800" cy="4248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39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7797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04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180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515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2464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4FF12C-F9DF-4D72-AE70-50C890BC6E3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553499" y="169070"/>
            <a:ext cx="418909" cy="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52" r:id="rId4"/>
    <p:sldLayoutId id="2147483659" r:id="rId5"/>
    <p:sldLayoutId id="2147483660" r:id="rId6"/>
    <p:sldLayoutId id="2147483669" r:id="rId7"/>
    <p:sldLayoutId id="2147483668" r:id="rId8"/>
    <p:sldLayoutId id="2147483667" r:id="rId9"/>
    <p:sldLayoutId id="2147483666" r:id="rId10"/>
    <p:sldLayoutId id="2147483671" r:id="rId11"/>
    <p:sldLayoutId id="2147483655" r:id="rId12"/>
    <p:sldLayoutId id="2147483672" r:id="rId13"/>
    <p:sldLayoutId id="2147483673" r:id="rId14"/>
    <p:sldLayoutId id="2147483674" r:id="rId15"/>
    <p:sldLayoutId id="214748367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7" orient="horz" pos="1525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753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nstagram.com/p/CNcVDyonk9H/?utm_source=ig_web_copy_li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pU6Iy08io&amp;t=3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0f3dhekKaA" TargetMode="External"/><Relationship Id="rId3" Type="http://schemas.openxmlformats.org/officeDocument/2006/relationships/hyperlink" Target="mailto:Petra.mortsjo@rfsisu.se" TargetMode="External"/><Relationship Id="rId7" Type="http://schemas.openxmlformats.org/officeDocument/2006/relationships/hyperlink" Target="https://www.youtube.com/watch?v=jw52jNrFoG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urplay.se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sisuidrottsutbildarna.se/norrbotte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akixBnsD42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557FD83-70A8-4FAA-B85F-9566C717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9F1A17-A8C6-4DCB-AF6D-FB9E2BC4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58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3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296144"/>
          </a:xfrm>
        </p:spPr>
        <p:txBody>
          <a:bodyPr>
            <a:normAutofit/>
          </a:bodyPr>
          <a:lstStyle/>
          <a:p>
            <a:r>
              <a:rPr lang="sv-SE" b="0" dirty="0"/>
              <a:t>Riktlinjer Idrott för barn (-12år)</a:t>
            </a:r>
            <a:br>
              <a:rPr lang="sv-SE" b="0" dirty="0"/>
            </a:br>
            <a:r>
              <a:rPr lang="sv-SE" b="0" dirty="0"/>
              <a:t>enligt Idrotten Vill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985393" y="2329983"/>
            <a:ext cx="4038600" cy="3816424"/>
          </a:xfrm>
        </p:spPr>
        <p:txBody>
          <a:bodyPr>
            <a:normAutofit fontScale="77500" lnSpcReduction="20000"/>
          </a:bodyPr>
          <a:lstStyle/>
          <a:p>
            <a:r>
              <a:rPr lang="sv-SE" sz="2000" dirty="0"/>
              <a:t>Idrottsföreningarna ska erbjuda alla barn en kamratlig och trygg social miljö, där de kan utvecklas och bli delaktiga i utformningen av verksamheten och därmed vänja sig vid att ta ansvar för sig själv och andra.</a:t>
            </a:r>
          </a:p>
          <a:p>
            <a:endParaRPr lang="sv-SE" sz="2000" dirty="0"/>
          </a:p>
          <a:p>
            <a:r>
              <a:rPr lang="sv-SE" sz="2000" dirty="0"/>
              <a:t>Idrott för barn ska ledas av ledare med grundläggande kunskap om barns fysiska, psykiska och sociala utveckling.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44176" y="2329983"/>
            <a:ext cx="4038600" cy="3816424"/>
          </a:xfrm>
        </p:spPr>
        <p:txBody>
          <a:bodyPr>
            <a:normAutofit fontScale="77500" lnSpcReduction="20000"/>
          </a:bodyPr>
          <a:lstStyle/>
          <a:p>
            <a:r>
              <a:rPr lang="sv-SE" sz="2000" dirty="0"/>
              <a:t>Barn ska i drotts-verksamheten få lära sig att ta hänsyn till kamrater och ledare och lära sig vikten av rent spel.</a:t>
            </a:r>
          </a:p>
          <a:p>
            <a:endParaRPr lang="sv-SE" sz="2000" dirty="0"/>
          </a:p>
          <a:p>
            <a:r>
              <a:rPr lang="sv-SE" sz="2000" dirty="0"/>
              <a:t>Idrottsrörelsen ska i samverkan med skolan bidra till ökad fysisk aktivitet inom ramen för den samlade skoldagen.</a:t>
            </a:r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i="1" dirty="0">
                <a:solidFill>
                  <a:srgbClr val="FF0000"/>
                </a:solidFill>
              </a:rPr>
              <a:t>Vad innebär detta för dig och din förenings verksamhet? Hur omsätter ni det i handling?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829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7529" y="370047"/>
            <a:ext cx="9663443" cy="1044575"/>
          </a:xfrm>
        </p:spPr>
        <p:txBody>
          <a:bodyPr/>
          <a:lstStyle/>
          <a:p>
            <a:r>
              <a:rPr lang="sv-SE" dirty="0"/>
              <a:t>Att prata om prestation!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82638" y="1414622"/>
            <a:ext cx="5384800" cy="4248473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Vilka frågor ställer vi efter matcher eller tävlingar?</a:t>
            </a:r>
          </a:p>
          <a:p>
            <a:endParaRPr lang="sv-SE" dirty="0"/>
          </a:p>
          <a:p>
            <a:r>
              <a:rPr lang="sv-SE" dirty="0"/>
              <a:t>Barn klarar tävlingssituation, men kan ha andra mål än vad vuxna har.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8" y="2098874"/>
            <a:ext cx="4038600" cy="2587228"/>
          </a:xfrm>
        </p:spPr>
      </p:pic>
    </p:spTree>
    <p:extLst>
      <p:ext uri="{BB962C8B-B14F-4D97-AF65-F5344CB8AC3E}">
        <p14:creationId xmlns:p14="http://schemas.microsoft.com/office/powerpoint/2010/main" val="212882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sv-SE" dirty="0"/>
              <a:t>ALM trädet</a:t>
            </a:r>
            <a:br>
              <a:rPr lang="sv-SE" dirty="0"/>
            </a:br>
            <a:r>
              <a:rPr lang="sv-SE" sz="2700" dirty="0"/>
              <a:t>prestationsfokusering istället för resultatfokusering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991544" y="1772816"/>
            <a:ext cx="4038600" cy="4032448"/>
          </a:xfrm>
        </p:spPr>
        <p:txBody>
          <a:bodyPr/>
          <a:lstStyle/>
          <a:p>
            <a:pPr>
              <a:buNone/>
            </a:pPr>
            <a:r>
              <a:rPr lang="sv-SE" dirty="0"/>
              <a:t>	A= ansträngning</a:t>
            </a:r>
          </a:p>
          <a:p>
            <a:pPr>
              <a:buNone/>
            </a:pPr>
            <a:r>
              <a:rPr lang="sv-SE" dirty="0"/>
              <a:t>	L= lärande</a:t>
            </a:r>
          </a:p>
          <a:p>
            <a:pPr>
              <a:buNone/>
            </a:pPr>
            <a:r>
              <a:rPr lang="sv-SE" dirty="0"/>
              <a:t>	M= misstag</a:t>
            </a:r>
          </a:p>
          <a:p>
            <a:endParaRPr lang="sv-SE" sz="1600" dirty="0"/>
          </a:p>
          <a:p>
            <a:r>
              <a:rPr lang="sv-SE" sz="1600" dirty="0"/>
              <a:t>Det handlar om hur mycket vi anstränger oss, vad vi lär oss och hur vi hanterar misstag.</a:t>
            </a:r>
          </a:p>
          <a:p>
            <a:r>
              <a:rPr lang="sv-SE" sz="1600" dirty="0"/>
              <a:t>Det är inte farligt att misslyckas!      Om man inte behöver vara rädd för att misslyckas kan man istället lägga energi på att lyckas.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5" name="Platshållare för innehåll 4" descr="al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68008" y="2564905"/>
            <a:ext cx="4038600" cy="3054007"/>
          </a:xfrm>
        </p:spPr>
      </p:pic>
    </p:spTree>
    <p:extLst>
      <p:ext uri="{BB962C8B-B14F-4D97-AF65-F5344CB8AC3E}">
        <p14:creationId xmlns:p14="http://schemas.microsoft.com/office/powerpoint/2010/main" val="115808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till föräldrar från idrottare…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Vanligaste rådet- Var stöttande </a:t>
            </a:r>
          </a:p>
          <a:p>
            <a:r>
              <a:rPr lang="sv-SE" dirty="0"/>
              <a:t>Ha en tillåtande attityd, “pusha” inte barnen. </a:t>
            </a:r>
          </a:p>
          <a:p>
            <a:r>
              <a:rPr lang="sv-SE" dirty="0"/>
              <a:t>Se till att barnen får ta del av beslutsprocessen eller låt dem få bestämma (i idrott) </a:t>
            </a:r>
          </a:p>
          <a:p>
            <a:r>
              <a:rPr lang="sv-SE" dirty="0"/>
              <a:t>Viktigt att låta dem få veta att de deltar på deras egna premisser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433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573017"/>
            <a:ext cx="3024336" cy="226069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/>
          <a:lstStyle/>
          <a:p>
            <a:r>
              <a:rPr lang="sv-SE" dirty="0"/>
              <a:t>Råd till föräldrar från idrottare…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63552" y="1268761"/>
            <a:ext cx="6696744" cy="3960441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Ta reda på vad barnet vill/känner </a:t>
            </a:r>
          </a:p>
          <a:p>
            <a:r>
              <a:rPr lang="sv-SE" dirty="0"/>
              <a:t>Undvik att lägga sig träningen och kritisera inte. </a:t>
            </a:r>
          </a:p>
          <a:p>
            <a:r>
              <a:rPr lang="sv-SE" dirty="0"/>
              <a:t>Låt dem utvecklas i sin egen takt och låt dem prova så många sporter de vill.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17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41571" y="548680"/>
            <a:ext cx="8835557" cy="1143000"/>
          </a:xfrm>
        </p:spPr>
        <p:txBody>
          <a:bodyPr>
            <a:normAutofit fontScale="90000"/>
          </a:bodyPr>
          <a:lstStyle/>
          <a:p>
            <a:r>
              <a:rPr lang="sv-SE" sz="5400" i="1" dirty="0"/>
              <a:t>Barns fysiska utveckling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809926" y="4470015"/>
            <a:ext cx="4429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Vad är en talang?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25" y="2109953"/>
            <a:ext cx="3312368" cy="1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/>
        </p:nvSpPr>
        <p:spPr>
          <a:xfrm>
            <a:off x="4328628" y="2492897"/>
            <a:ext cx="3389153" cy="1433873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>
              <a:defRPr/>
            </a:pPr>
            <a:r>
              <a:rPr lang="sv-SE" sz="2800" b="1" i="1" dirty="0">
                <a:solidFill>
                  <a:srgbClr val="084B88"/>
                </a:solidFill>
                <a:latin typeface="Calibri" pitchFamily="34" charset="0"/>
              </a:rPr>
              <a:t>Talang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2135560" y="1243770"/>
            <a:ext cx="2499920" cy="981512"/>
          </a:xfrm>
          <a:prstGeom prst="roundRect">
            <a:avLst/>
          </a:prstGeom>
          <a:noFill/>
          <a:ln w="25400" cap="flat" cmpd="sng" algn="ctr">
            <a:solidFill>
              <a:srgbClr val="FFDD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>
              <a:defRPr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Medfödda förutsättningar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2118019" y="4221088"/>
            <a:ext cx="2499920" cy="981512"/>
          </a:xfrm>
          <a:prstGeom prst="roundRect">
            <a:avLst/>
          </a:prstGeom>
          <a:noFill/>
          <a:ln w="25400" cap="flat" cmpd="sng" algn="ctr">
            <a:solidFill>
              <a:srgbClr val="FFDD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>
              <a:defRPr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Mognad/utvecklings-takt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7510376" y="1231383"/>
            <a:ext cx="2499920" cy="981512"/>
          </a:xfrm>
          <a:prstGeom prst="roundRect">
            <a:avLst/>
          </a:prstGeom>
          <a:noFill/>
          <a:ln w="25400" cap="flat" cmpd="sng" algn="ctr">
            <a:solidFill>
              <a:srgbClr val="FFDD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>
              <a:defRPr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Träningsmängd/</a:t>
            </a:r>
          </a:p>
          <a:p>
            <a:pPr algn="ctr">
              <a:defRPr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inlärning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7536160" y="4277269"/>
            <a:ext cx="2499920" cy="981512"/>
          </a:xfrm>
          <a:prstGeom prst="roundRect">
            <a:avLst/>
          </a:prstGeom>
          <a:noFill/>
          <a:ln w="25400" cap="flat" cmpd="sng" algn="ctr">
            <a:solidFill>
              <a:srgbClr val="FFDD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algn="ctr">
              <a:defRPr/>
            </a:pPr>
            <a:r>
              <a:rPr lang="sv-SE" dirty="0">
                <a:solidFill>
                  <a:srgbClr val="000000"/>
                </a:solidFill>
                <a:latin typeface="Calibri" pitchFamily="34" charset="0"/>
              </a:rPr>
              <a:t>Stimulerande miljö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6F55F00-9CF0-466B-910B-7FD49FBF4DFC}"/>
              </a:ext>
            </a:extLst>
          </p:cNvPr>
          <p:cNvSpPr txBox="1"/>
          <p:nvPr/>
        </p:nvSpPr>
        <p:spPr>
          <a:xfrm>
            <a:off x="769357" y="5940447"/>
            <a:ext cx="408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Ingen vinner på toppning, inte ens de som kortsiktigt krossar och vinner!</a:t>
            </a:r>
          </a:p>
        </p:txBody>
      </p:sp>
    </p:spTree>
    <p:extLst>
      <p:ext uri="{BB962C8B-B14F-4D97-AF65-F5344CB8AC3E}">
        <p14:creationId xmlns:p14="http://schemas.microsoft.com/office/powerpoint/2010/main" val="383352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latin typeface="Calibri" pitchFamily="34" charset="0"/>
              </a:rPr>
              <a:t>Barns fysiska utveckling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296" y="1887339"/>
            <a:ext cx="8928992" cy="4114997"/>
          </a:xfrm>
        </p:spPr>
        <p:txBody>
          <a:bodyPr>
            <a:normAutofit/>
          </a:bodyPr>
          <a:lstStyle/>
          <a:p>
            <a:r>
              <a:rPr lang="sv-SE" altLang="sv-SE" sz="2400" dirty="0"/>
              <a:t>Utvecklingstakten är olika hos varje barn</a:t>
            </a:r>
          </a:p>
          <a:p>
            <a:pPr>
              <a:buFontTx/>
              <a:buNone/>
            </a:pPr>
            <a:endParaRPr lang="sv-SE" altLang="sv-SE" sz="2400" dirty="0"/>
          </a:p>
          <a:p>
            <a:r>
              <a:rPr lang="sv-SE" altLang="sv-SE" sz="2400" dirty="0"/>
              <a:t>Det kan skilja upp till 3-5 år i fysisk utveckling hos barn</a:t>
            </a:r>
          </a:p>
          <a:p>
            <a:pPr>
              <a:buFontTx/>
              <a:buNone/>
            </a:pPr>
            <a:endParaRPr lang="sv-SE" altLang="sv-SE" sz="2400" dirty="0"/>
          </a:p>
          <a:p>
            <a:r>
              <a:rPr lang="sv-SE" altLang="sv-SE" sz="2400" dirty="0"/>
              <a:t>Svackor i utvecklingen kan förekomma när barnen närmar sig puberteten</a:t>
            </a:r>
          </a:p>
          <a:p>
            <a:endParaRPr lang="sv-SE" altLang="sv-SE" sz="2400" dirty="0"/>
          </a:p>
          <a:p>
            <a:pPr>
              <a:buFontTx/>
              <a:buNone/>
            </a:pPr>
            <a:endParaRPr lang="sv-SE" altLang="sv-SE" sz="1600" i="1" dirty="0"/>
          </a:p>
          <a:p>
            <a:pPr>
              <a:buFontTx/>
              <a:buNone/>
            </a:pPr>
            <a:endParaRPr lang="sv-SE" alt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381730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 dirty="0">
                <a:latin typeface="Calibri" pitchFamily="34" charset="0"/>
              </a:rPr>
              <a:t>Framgångsfaktorer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81200" y="159250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sv-SE" sz="2200" kern="0" dirty="0"/>
              <a:t>Att sent specialisera sig på en idrott.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sv-SE" sz="2200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sv-SE" sz="2200" kern="0" dirty="0"/>
              <a:t> Att få växa upp på en liten ort i en liten förening och få mycket speltid.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sv-SE" sz="2200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sv-SE" sz="2200" kern="0" dirty="0"/>
              <a:t>Att hålla på med spontanidrott 3,5tim mer i veckan än andra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sv-SE" sz="2200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sv-SE" sz="2200" kern="0" dirty="0"/>
              <a:t>Föräldrar med ekonomiska förutsättningar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sv-SE" i="1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sv-SE" i="1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sv-SE" i="1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sv-SE" i="1" kern="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sv-SE" i="1" kern="0" dirty="0"/>
              <a:t>Källa: RF:s dokument Anvisningar för barn och ungdomsidrott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sv-SE" sz="2200" kern="0" dirty="0">
              <a:solidFill>
                <a:srgbClr val="0000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sv-SE" sz="2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sv-SE" sz="24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sv-SE" sz="24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sv-SE" sz="32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sv-SE" sz="3200" kern="0" dirty="0"/>
          </a:p>
        </p:txBody>
      </p:sp>
    </p:spTree>
    <p:extLst>
      <p:ext uri="{BB962C8B-B14F-4D97-AF65-F5344CB8AC3E}">
        <p14:creationId xmlns:p14="http://schemas.microsoft.com/office/powerpoint/2010/main" val="311359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latin typeface="Calibri" pitchFamily="34" charset="0"/>
              </a:rPr>
              <a:t>Äta – Träna - Vila</a:t>
            </a:r>
          </a:p>
        </p:txBody>
      </p:sp>
      <p:pic>
        <p:nvPicPr>
          <p:cNvPr id="27651" name="Picture 5" descr="C:\Users\joan\Desktop\prestationstriang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15" y="980728"/>
            <a:ext cx="56134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ktangel 3"/>
          <p:cNvSpPr>
            <a:spLocks noChangeArrowheads="1"/>
          </p:cNvSpPr>
          <p:nvPr/>
        </p:nvSpPr>
        <p:spPr bwMode="auto">
          <a:xfrm>
            <a:off x="1656071" y="5162551"/>
            <a:ext cx="8497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4000" dirty="0"/>
              <a:t>Alla tre delar hänger ihop!</a:t>
            </a:r>
          </a:p>
        </p:txBody>
      </p:sp>
    </p:spTree>
    <p:extLst>
      <p:ext uri="{BB962C8B-B14F-4D97-AF65-F5344CB8AC3E}">
        <p14:creationId xmlns:p14="http://schemas.microsoft.com/office/powerpoint/2010/main" val="268116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A02AF25-8D7F-4993-B25D-525A47BCE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416" y="1837235"/>
            <a:ext cx="5327085" cy="388350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8912" y="-116160"/>
            <a:ext cx="10972800" cy="1143000"/>
          </a:xfrm>
        </p:spPr>
        <p:txBody>
          <a:bodyPr/>
          <a:lstStyle/>
          <a:p>
            <a:r>
              <a:rPr lang="sv-SE" dirty="0"/>
              <a:t>Föräldrapress!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 20% av idrottande barn upplever att föräldrarna pressar dem.</a:t>
            </a:r>
          </a:p>
          <a:p>
            <a:r>
              <a:rPr lang="sv-SE" dirty="0"/>
              <a:t>Att vara förälder är att vara ledare.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39751F7-6727-406E-905D-F3845AD452F1}"/>
              </a:ext>
            </a:extLst>
          </p:cNvPr>
          <p:cNvSpPr txBox="1"/>
          <p:nvPr/>
        </p:nvSpPr>
        <p:spPr>
          <a:xfrm>
            <a:off x="491319" y="3648334"/>
            <a:ext cx="6291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4"/>
              </a:rPr>
              <a:t>https://www.instagram.com/p/CNcVDyonk9H/?utm_source=ig_web_copy_link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77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Framtiden!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07516" y="2004310"/>
            <a:ext cx="6696744" cy="4104457"/>
          </a:xfrm>
        </p:spPr>
        <p:txBody>
          <a:bodyPr/>
          <a:lstStyle/>
          <a:p>
            <a:pPr algn="ctr"/>
            <a:r>
              <a:rPr lang="sv-SE" sz="2400" dirty="0"/>
              <a:t>Vilka barn fortsätter att idrotta?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  <p:pic>
        <p:nvPicPr>
          <p:cNvPr id="1026" name="Picture 2" descr="C:\Users\pemosisu11\Pictures\IMG_4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420" y="2004310"/>
            <a:ext cx="3816424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27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91544" y="0"/>
            <a:ext cx="8064896" cy="1398017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Familjens betydelse för att idrotta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91543" y="1658666"/>
            <a:ext cx="8888659" cy="4496768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8000" dirty="0"/>
              <a:t>Ofta föräldrar som introducerar till idrott (oftast pappa)</a:t>
            </a:r>
            <a:br>
              <a:rPr lang="sv-SE" sz="8000" dirty="0"/>
            </a:br>
            <a:endParaRPr lang="sv-SE" sz="80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8000" dirty="0"/>
              <a:t>Aktiva föräldrar har aktiva barn - speciellt viktigt för tjejer</a:t>
            </a:r>
            <a:br>
              <a:rPr lang="sv-SE" sz="8000" dirty="0"/>
            </a:br>
            <a:endParaRPr lang="sv-SE" sz="80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8000" dirty="0"/>
              <a:t>Föräldrars engagemang är positivt relaterat till barns engagemang i idrott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br>
              <a:rPr lang="sv-SE" sz="8000" dirty="0"/>
            </a:br>
            <a:r>
              <a:rPr lang="sv-SE" sz="8000" dirty="0"/>
              <a:t>Hög press och överdrivet engagemang är relaterat till stress och  utmattning</a:t>
            </a:r>
            <a:br>
              <a:rPr lang="sv-SE" sz="8000" dirty="0"/>
            </a:br>
            <a:endParaRPr lang="sv-SE" sz="8000" dirty="0"/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sv-SE" sz="8000" dirty="0"/>
              <a:t>Stort familjeengagemang krävs för att kunna ta tillvara på möjligheter för träning och tävlingsmöjligheter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550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BE0D7-4839-4DCE-B34E-6603A3AB8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Vilken idrottsförälder är du?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BF95EF-599E-4EB6-8B6B-07186859A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5824" y="3694014"/>
            <a:ext cx="8534400" cy="1752600"/>
          </a:xfrm>
        </p:spPr>
        <p:txBody>
          <a:bodyPr/>
          <a:lstStyle/>
          <a:p>
            <a:r>
              <a:rPr lang="sv-SE" dirty="0" err="1">
                <a:hlinkClick r:id="rId3"/>
              </a:rPr>
              <a:t>Del§a</a:t>
            </a:r>
            <a:r>
              <a:rPr lang="sv-SE" dirty="0">
                <a:hlinkClick r:id="rId3"/>
              </a:rPr>
              <a:t> filmen - vilken idrottsförälder är du? – YouTube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683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56783" y="490466"/>
            <a:ext cx="7772400" cy="710806"/>
          </a:xfrm>
        </p:spPr>
        <p:txBody>
          <a:bodyPr/>
          <a:lstStyle/>
          <a:p>
            <a:r>
              <a:rPr lang="sv-SE" dirty="0"/>
              <a:t>Petra Mörtsjö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56783" y="803194"/>
            <a:ext cx="6400800" cy="3240360"/>
          </a:xfrm>
        </p:spPr>
        <p:txBody>
          <a:bodyPr/>
          <a:lstStyle/>
          <a:p>
            <a:pPr algn="l"/>
            <a:endParaRPr lang="sv-SE" dirty="0"/>
          </a:p>
          <a:p>
            <a:pPr algn="l"/>
            <a:r>
              <a:rPr lang="sv-SE" dirty="0">
                <a:hlinkClick r:id="rId3"/>
              </a:rPr>
              <a:t>Petra.mortsjo@rfsisu.se</a:t>
            </a:r>
            <a:br>
              <a:rPr lang="sv-SE" dirty="0"/>
            </a:br>
            <a:r>
              <a:rPr lang="sv-SE" dirty="0"/>
              <a:t>070-6868092</a:t>
            </a:r>
          </a:p>
          <a:p>
            <a:pPr algn="l"/>
            <a:r>
              <a:rPr lang="sv-SE" dirty="0"/>
              <a:t>Hemsida: </a:t>
            </a:r>
            <a:r>
              <a:rPr lang="sv-SE" dirty="0">
                <a:hlinkClick r:id="rId4"/>
              </a:rPr>
              <a:t>www.</a:t>
            </a:r>
            <a:r>
              <a:rPr lang="sv-SE" dirty="0"/>
              <a:t>rfsisu.se/norrbotten</a:t>
            </a:r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92" y="1268760"/>
            <a:ext cx="3871150" cy="172819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55606" y="2996952"/>
            <a:ext cx="820865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6"/>
              </a:rPr>
              <a:t>www.urplay.se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Youtube, Johan Fallby:</a:t>
            </a:r>
          </a:p>
          <a:p>
            <a:r>
              <a:rPr lang="sv-SE" dirty="0"/>
              <a:t>Bok, Gör det bättre själv om du kan </a:t>
            </a:r>
          </a:p>
          <a:p>
            <a:r>
              <a:rPr lang="sv-SE" dirty="0"/>
              <a:t> </a:t>
            </a:r>
            <a:r>
              <a:rPr lang="sv-SE" dirty="0">
                <a:hlinkClick r:id="rId7"/>
              </a:rPr>
              <a:t>Peptalk - Så kan föräldrar öka och sänka barns lust att idrotta – YouTube</a:t>
            </a:r>
            <a:endParaRPr lang="sv-SE" dirty="0"/>
          </a:p>
          <a:p>
            <a:endParaRPr lang="sv-SE" dirty="0"/>
          </a:p>
          <a:p>
            <a:r>
              <a:rPr lang="sv-SE" dirty="0"/>
              <a:t>Amanda </a:t>
            </a:r>
            <a:r>
              <a:rPr lang="sv-SE" dirty="0" err="1"/>
              <a:t>Visek</a:t>
            </a:r>
            <a:r>
              <a:rPr lang="sv-SE" dirty="0"/>
              <a:t>, </a:t>
            </a:r>
            <a:r>
              <a:rPr lang="sv-SE" dirty="0" err="1"/>
              <a:t>Fun</a:t>
            </a:r>
            <a:r>
              <a:rPr lang="sv-SE" dirty="0"/>
              <a:t> in sport</a:t>
            </a:r>
            <a:r>
              <a:rPr lang="sv-SE"/>
              <a:t>: </a:t>
            </a:r>
            <a:br>
              <a:rPr lang="sv-SE"/>
            </a:br>
            <a:r>
              <a:rPr lang="sv-SE">
                <a:hlinkClick r:id="rId8"/>
              </a:rPr>
              <a:t>Vad </a:t>
            </a:r>
            <a:r>
              <a:rPr lang="sv-SE" dirty="0">
                <a:hlinkClick r:id="rId8"/>
              </a:rPr>
              <a:t>gör idrott kul för barn - Amanda </a:t>
            </a:r>
            <a:r>
              <a:rPr lang="sv-SE" dirty="0" err="1">
                <a:hlinkClick r:id="rId8"/>
              </a:rPr>
              <a:t>Visek</a:t>
            </a:r>
            <a:r>
              <a:rPr lang="sv-SE" dirty="0">
                <a:hlinkClick r:id="rId8"/>
              </a:rPr>
              <a:t> har tagit fram en </a:t>
            </a:r>
            <a:r>
              <a:rPr lang="sv-SE" dirty="0" err="1">
                <a:hlinkClick r:id="rId8"/>
              </a:rPr>
              <a:t>FunMap</a:t>
            </a:r>
            <a:r>
              <a:rPr lang="sv-SE" dirty="0">
                <a:hlinkClick r:id="rId8"/>
              </a:rPr>
              <a:t> - YouTube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Instagram</a:t>
            </a:r>
            <a:r>
              <a:rPr lang="sv-SE" dirty="0"/>
              <a:t>: </a:t>
            </a:r>
          </a:p>
          <a:p>
            <a:r>
              <a:rPr lang="sv-SE" b="1" dirty="0"/>
              <a:t>Idrottsföräldern</a:t>
            </a:r>
          </a:p>
          <a:p>
            <a:r>
              <a:rPr lang="sv-SE" dirty="0"/>
              <a:t>Citat och händelser från verkligheten </a:t>
            </a:r>
            <a:br>
              <a:rPr lang="sv-SE" dirty="0"/>
            </a:br>
            <a:r>
              <a:rPr lang="sv-SE" dirty="0"/>
              <a:t>med ironi och humor.</a:t>
            </a:r>
          </a:p>
        </p:txBody>
      </p:sp>
    </p:spTree>
    <p:extLst>
      <p:ext uri="{BB962C8B-B14F-4D97-AF65-F5344CB8AC3E}">
        <p14:creationId xmlns:p14="http://schemas.microsoft.com/office/powerpoint/2010/main" val="4162008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6A058DD-0A75-4E5C-829F-3CB5E33E9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 för ditt deltagande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166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45366" y="1340768"/>
            <a:ext cx="8892480" cy="3024336"/>
          </a:xfrm>
        </p:spPr>
        <p:txBody>
          <a:bodyPr>
            <a:normAutofit/>
          </a:bodyPr>
          <a:lstStyle/>
          <a:p>
            <a:r>
              <a:rPr lang="sv-SE" sz="5400" i="1" dirty="0"/>
              <a:t>§</a:t>
            </a:r>
          </a:p>
        </p:txBody>
      </p:sp>
      <p:pic>
        <p:nvPicPr>
          <p:cNvPr id="1026" name="Picture 2" descr="Bildresultat för idrotten vill">
            <a:extLst>
              <a:ext uri="{FF2B5EF4-FFF2-40B4-BE49-F238E27FC236}">
                <a16:creationId xmlns:a16="http://schemas.microsoft.com/office/drawing/2014/main" id="{46A1544D-BE24-4823-864D-BC40818D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20" y="569730"/>
            <a:ext cx="7890723" cy="49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6340776-4A54-4859-ADAE-7AA5D573AC63}"/>
              </a:ext>
            </a:extLst>
          </p:cNvPr>
          <p:cNvSpPr txBox="1"/>
          <p:nvPr/>
        </p:nvSpPr>
        <p:spPr>
          <a:xfrm>
            <a:off x="1975420" y="5667494"/>
            <a:ext cx="6094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4"/>
              </a:rPr>
              <a:t>Idrotten vill - textad – YouTube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41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0663815"/>
              </p:ext>
            </p:extLst>
          </p:nvPr>
        </p:nvGraphicFramePr>
        <p:xfrm>
          <a:off x="1775521" y="404664"/>
          <a:ext cx="704348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8904312" y="4802218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Alla länder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616280" y="350100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Alla idrotter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474196" y="208396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Alla Skidföreningar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644994" y="1124744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Alla grupper </a:t>
            </a:r>
            <a:r>
              <a:rPr lang="sv-SE" sz="2000"/>
              <a:t>i föreningen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31323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BCAE5F-9A9D-43C9-9665-0299C3E6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Bookman Old Style" panose="02050604050505020204" pitchFamily="18" charset="0"/>
              </a:rPr>
              <a:t>Elvaårsstupet</a:t>
            </a:r>
          </a:p>
        </p:txBody>
      </p:sp>
      <p:pic>
        <p:nvPicPr>
          <p:cNvPr id="5" name="pasted-image.pdf">
            <a:extLst>
              <a:ext uri="{FF2B5EF4-FFF2-40B4-BE49-F238E27FC236}">
                <a16:creationId xmlns:a16="http://schemas.microsoft.com/office/drawing/2014/main" id="{E9DABB44-546F-4945-9EE4-6CF8E074E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2204864"/>
            <a:ext cx="5456250" cy="31411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ruta 2"/>
          <p:cNvSpPr txBox="1"/>
          <p:nvPr/>
        </p:nvSpPr>
        <p:spPr>
          <a:xfrm>
            <a:off x="6106344" y="1484785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Bookman Old Style" panose="02050604050505020204" pitchFamily="18" charset="0"/>
              </a:rPr>
              <a:t>Fler börjar att idrotta tidigare.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Bookman Old Style" panose="02050604050505020204" pitchFamily="18" charset="0"/>
              </a:rPr>
              <a:t>Tjejer slutar tidigare än killar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  <a:latin typeface="Bookman Old Style" panose="02050604050505020204" pitchFamily="18" charset="0"/>
              </a:rPr>
              <a:t>14 procent av tjejerna i gymnasiet når det rekommenderade målet för daglig motion.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72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4900" y="-119117"/>
            <a:ext cx="5188245" cy="1038253"/>
          </a:xfrm>
        </p:spPr>
        <p:txBody>
          <a:bodyPr/>
          <a:lstStyle/>
          <a:p>
            <a:r>
              <a:rPr lang="sv-SE" altLang="sv-SE" b="1" dirty="0">
                <a:latin typeface="Calibri" pitchFamily="34" charset="0"/>
              </a:rPr>
              <a:t>Barnrättsperspektiv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28369" y="1466849"/>
            <a:ext cx="5184776" cy="50726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v-SE" altLang="sv-SE" sz="2400" dirty="0"/>
              <a:t>”All idrottsverksamhet för barn och ungdomar ska bedrivas utifrån ett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2400" dirty="0"/>
              <a:t> barnrättsperspektiv och följa FN:s barnkonvention.”</a:t>
            </a:r>
          </a:p>
          <a:p>
            <a:pPr marL="0" indent="0">
              <a:lnSpc>
                <a:spcPct val="80000"/>
              </a:lnSpc>
              <a:buNone/>
            </a:pPr>
            <a:endParaRPr lang="sv-SE" altLang="sv-SE" sz="2400" dirty="0"/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2400" dirty="0"/>
              <a:t>”Ett barnrättsperspektiv innebär att se till det enskilda barnets behov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altLang="sv-SE" sz="2400" dirty="0"/>
              <a:t> och förutsättningar på den utvecklingsnivå det befinner sig”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altLang="sv-SE" sz="1200" i="1" dirty="0"/>
              <a:t>Källa RF:s dokument ”Anvisningar för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v-SE" altLang="sv-SE" sz="1200" i="1" dirty="0"/>
              <a:t>barn och ungdomsidrott”</a:t>
            </a:r>
          </a:p>
        </p:txBody>
      </p:sp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3E40D1E3-1456-4F02-A157-E1A6FA44EF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507185"/>
            <a:ext cx="3120805" cy="4037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83632" y="204947"/>
            <a:ext cx="10972800" cy="1143000"/>
          </a:xfrm>
        </p:spPr>
        <p:txBody>
          <a:bodyPr/>
          <a:lstStyle/>
          <a:p>
            <a:r>
              <a:rPr lang="sv-SE" dirty="0"/>
              <a:t>Ditt barns idrott!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83632" y="1628801"/>
            <a:ext cx="6696744" cy="367240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Har du och ditt barn samma syn på idrotten?</a:t>
            </a:r>
          </a:p>
          <a:p>
            <a:pPr>
              <a:buNone/>
            </a:pPr>
            <a:endParaRPr lang="sv-SE" dirty="0"/>
          </a:p>
          <a:p>
            <a:endParaRPr lang="sv-SE" dirty="0"/>
          </a:p>
          <a:p>
            <a:pPr algn="ctr"/>
            <a:endParaRPr lang="sv-SE" dirty="0"/>
          </a:p>
        </p:txBody>
      </p:sp>
      <p:pic>
        <p:nvPicPr>
          <p:cNvPr id="5" name="Bildobjekt 4" descr="hoc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631" y="2276870"/>
            <a:ext cx="5078929" cy="33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156" y="84821"/>
            <a:ext cx="9663443" cy="1044575"/>
          </a:xfrm>
        </p:spPr>
        <p:txBody>
          <a:bodyPr/>
          <a:lstStyle/>
          <a:p>
            <a:r>
              <a:rPr lang="sv-SE" dirty="0"/>
              <a:t>Att se helheten!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3156" y="1652565"/>
            <a:ext cx="5384800" cy="424847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Vad ger idrotten ditt barn?</a:t>
            </a:r>
          </a:p>
          <a:p>
            <a:pPr>
              <a:buNone/>
            </a:pPr>
            <a:endParaRPr lang="sv-SE" dirty="0"/>
          </a:p>
          <a:p>
            <a:r>
              <a:rPr lang="sv-SE" dirty="0"/>
              <a:t>Inom svensk idrott pratar vi om ungdomsidrottens närsynthet.</a:t>
            </a:r>
          </a:p>
          <a:p>
            <a:endParaRPr lang="sv-SE" dirty="0"/>
          </a:p>
          <a:p>
            <a:r>
              <a:rPr lang="sv-SE" dirty="0"/>
              <a:t>Är idrotten en lek?</a:t>
            </a:r>
          </a:p>
          <a:p>
            <a:endParaRPr lang="sv-SE" dirty="0"/>
          </a:p>
          <a:p>
            <a:r>
              <a:rPr lang="sv-SE" dirty="0"/>
              <a:t>Barndomen har ett värde i sig!</a:t>
            </a:r>
          </a:p>
          <a:p>
            <a:endParaRPr lang="sv-SE" dirty="0"/>
          </a:p>
        </p:txBody>
      </p:sp>
      <p:pic>
        <p:nvPicPr>
          <p:cNvPr id="5" name="Platshållare för innehåll 4" descr="glasög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48488" y="2468563"/>
            <a:ext cx="2476500" cy="1847850"/>
          </a:xfrm>
        </p:spPr>
      </p:pic>
    </p:spTree>
    <p:extLst>
      <p:ext uri="{BB962C8B-B14F-4D97-AF65-F5344CB8AC3E}">
        <p14:creationId xmlns:p14="http://schemas.microsoft.com/office/powerpoint/2010/main" val="145550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296144"/>
          </a:xfrm>
        </p:spPr>
        <p:txBody>
          <a:bodyPr>
            <a:normAutofit/>
          </a:bodyPr>
          <a:lstStyle/>
          <a:p>
            <a:r>
              <a:rPr lang="sv-SE" b="0" dirty="0"/>
              <a:t>Riktlinjer Idrott för barn (-12år)</a:t>
            </a:r>
            <a:br>
              <a:rPr lang="sv-SE" b="0" dirty="0"/>
            </a:br>
            <a:r>
              <a:rPr lang="sv-SE" b="0" dirty="0"/>
              <a:t>enligt Idrotten Vill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5189" y="2105571"/>
            <a:ext cx="5384800" cy="4248473"/>
          </a:xfrm>
        </p:spPr>
        <p:txBody>
          <a:bodyPr>
            <a:normAutofit/>
          </a:bodyPr>
          <a:lstStyle/>
          <a:p>
            <a:r>
              <a:rPr lang="sv-SE" sz="2000" dirty="0"/>
              <a:t>Idrott för barn ska bedrivas ur ett barnrättsperspektiv och följa FN:s konvention om barns rättigheter (barnkonventionen).</a:t>
            </a:r>
          </a:p>
          <a:p>
            <a:endParaRPr lang="sv-SE" sz="2000" dirty="0"/>
          </a:p>
          <a:p>
            <a:r>
              <a:rPr lang="sv-SE" sz="2000" dirty="0"/>
              <a:t>Idrott för barn ska vara lekfull, allsidig och bygga på barnens egna behov och förutsättningar och ta hänsyn till variationer i utvecklingstakten.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2013" y="2105571"/>
            <a:ext cx="5384800" cy="4248472"/>
          </a:xfrm>
        </p:spPr>
        <p:txBody>
          <a:bodyPr>
            <a:normAutofit/>
          </a:bodyPr>
          <a:lstStyle/>
          <a:p>
            <a:r>
              <a:rPr lang="sv-SE" sz="2000" dirty="0"/>
              <a:t>Idrott för barn ska utformas så att de kan lära sig idrotten och få ett livslångt intresse för den.</a:t>
            </a:r>
          </a:p>
          <a:p>
            <a:endParaRPr lang="sv-SE" sz="2000" dirty="0"/>
          </a:p>
          <a:p>
            <a:r>
              <a:rPr lang="sv-SE" sz="2000" dirty="0"/>
              <a:t>Idrott för barn ska i första hand bedrivas i enkla former i närområdet. Även tävlingsverksamheten ska huvudsakligen ske lokalt och resultaten ska ges liten uppmärksamhet.</a:t>
            </a:r>
          </a:p>
        </p:txBody>
      </p:sp>
    </p:spTree>
    <p:extLst>
      <p:ext uri="{BB962C8B-B14F-4D97-AF65-F5344CB8AC3E}">
        <p14:creationId xmlns:p14="http://schemas.microsoft.com/office/powerpoint/2010/main" val="22445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ksidrottsförbundet_utan 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öräldrautbildning 2021" id="{15F2A501-CA38-43C4-B4DD-BAC1BA7BBE40}" vid="{F6968571-2041-4E37-BF48-8DA0710A7FA9}"/>
    </a:ext>
  </a:extLst>
</a:theme>
</file>

<file path=ppt/theme/theme2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6f0e5a59-59bc-4e79-a291-d906971adc3b">
      <Value>Påbörjad</Value>
    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83382BCB2AFD44B44E8BEA870BCBBE" ma:contentTypeVersion="13" ma:contentTypeDescription="Skapa ett nytt dokument." ma:contentTypeScope="" ma:versionID="2a368c56c4831b94d949fb06b265fe7c">
  <xsd:schema xmlns:xsd="http://www.w3.org/2001/XMLSchema" xmlns:xs="http://www.w3.org/2001/XMLSchema" xmlns:p="http://schemas.microsoft.com/office/2006/metadata/properties" xmlns:ns2="6f0e5a59-59bc-4e79-a291-d906971adc3b" xmlns:ns3="bd4e5e7c-e0ed-46ca-92c2-e00ea89e31ea" targetNamespace="http://schemas.microsoft.com/office/2006/metadata/properties" ma:root="true" ma:fieldsID="20f1645b02833237497b6344c6a21787" ns2:_="" ns3:_="">
    <xsd:import namespace="6f0e5a59-59bc-4e79-a291-d906971adc3b"/>
    <xsd:import namespace="bd4e5e7c-e0ed-46ca-92c2-e00ea89e31ea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e5a59-59bc-4e79-a291-d906971adc3b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Påbörjad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åbörjad"/>
                    <xsd:enumeration value="Pågående"/>
                    <xsd:enumeration value="Klar"/>
                    <xsd:enumeration value="Gammalt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e5e7c-e0ed-46ca-92c2-e00ea89e3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9E05C0-6144-49BF-A195-70621E33E80D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f0e5a59-59bc-4e79-a291-d906971adc3b"/>
    <ds:schemaRef ds:uri="http://purl.org/dc/dcmitype/"/>
    <ds:schemaRef ds:uri="bd4e5e7c-e0ed-46ca-92c2-e00ea89e31ea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D538BF7-3388-4389-B25F-47A1E8726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7D9F0-2E5F-4B93-873E-99DE59846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e5a59-59bc-4e79-a291-d906971adc3b"/>
    <ds:schemaRef ds:uri="bd4e5e7c-e0ed-46ca-92c2-e00ea89e3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Föräldrautbildning 2021</Template>
  <TotalTime>466</TotalTime>
  <Words>1331</Words>
  <Application>Microsoft Office PowerPoint</Application>
  <PresentationFormat>Bredbild</PresentationFormat>
  <Paragraphs>195</Paragraphs>
  <Slides>24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Riksidrottsförbundet_utan Sisu</vt:lpstr>
      <vt:lpstr>PowerPoint-presentation</vt:lpstr>
      <vt:lpstr>Föräldrapress!</vt:lpstr>
      <vt:lpstr>§</vt:lpstr>
      <vt:lpstr>PowerPoint-presentation</vt:lpstr>
      <vt:lpstr>Elvaårsstupet</vt:lpstr>
      <vt:lpstr>Barnrättsperspektiv</vt:lpstr>
      <vt:lpstr>Ditt barns idrott!</vt:lpstr>
      <vt:lpstr>Att se helheten!</vt:lpstr>
      <vt:lpstr>Riktlinjer Idrott för barn (-12år) enligt Idrotten Vill</vt:lpstr>
      <vt:lpstr>Riktlinjer Idrott för barn (-12år) enligt Idrotten Vill</vt:lpstr>
      <vt:lpstr>Att prata om prestation!</vt:lpstr>
      <vt:lpstr>ALM trädet prestationsfokusering istället för resultatfokusering</vt:lpstr>
      <vt:lpstr>Råd till föräldrar från idrottare…</vt:lpstr>
      <vt:lpstr>Råd till föräldrar från idrottare…</vt:lpstr>
      <vt:lpstr>Barns fysiska utveckling</vt:lpstr>
      <vt:lpstr>PowerPoint-presentation</vt:lpstr>
      <vt:lpstr>Barns fysiska utveckling</vt:lpstr>
      <vt:lpstr>Framgångsfaktorer</vt:lpstr>
      <vt:lpstr>Äta – Träna - Vila</vt:lpstr>
      <vt:lpstr>Framtiden!</vt:lpstr>
      <vt:lpstr>Familjens betydelse för att idrotta</vt:lpstr>
      <vt:lpstr>Vilken idrottsförälder är du?</vt:lpstr>
      <vt:lpstr>Petra Mörtsjö</vt:lpstr>
      <vt:lpstr>Tack för ditt deltagande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Petra Mörtsjö (RF-SISU Norrbotten)</dc:creator>
  <cp:lastModifiedBy>Petra Mörtsjö</cp:lastModifiedBy>
  <cp:revision>2</cp:revision>
  <cp:lastPrinted>2022-09-27T10:54:06Z</cp:lastPrinted>
  <dcterms:created xsi:type="dcterms:W3CDTF">2021-02-10T15:37:30Z</dcterms:created>
  <dcterms:modified xsi:type="dcterms:W3CDTF">2023-02-21T20:25:57Z</dcterms:modified>
</cp:coreProperties>
</file>