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2" r:id="rId4"/>
    <p:sldId id="315" r:id="rId5"/>
    <p:sldId id="299" r:id="rId6"/>
    <p:sldId id="325" r:id="rId7"/>
    <p:sldId id="300" r:id="rId8"/>
    <p:sldId id="304" r:id="rId9"/>
    <p:sldId id="323" r:id="rId10"/>
    <p:sldId id="311" r:id="rId11"/>
    <p:sldId id="318" r:id="rId12"/>
    <p:sldId id="302" r:id="rId13"/>
    <p:sldId id="312" r:id="rId14"/>
    <p:sldId id="321" r:id="rId15"/>
    <p:sldId id="285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9EB2DA-299A-BAD7-CE87-282DE22C5172}" name="Linda Åhlen" initials="LÅ" userId="S::linda.ahlen@LEKTUS.SE::282c0274-23f8-4e88-8980-ae878272e9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82"/>
  </p:normalViewPr>
  <p:slideViewPr>
    <p:cSldViewPr snapToGrid="0" snapToObjects="1">
      <p:cViewPr varScale="1">
        <p:scale>
          <a:sx n="107" d="100"/>
          <a:sy n="107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7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7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Aktiva spelare pojklag (238)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Blad1!$B$12:$B$20</c:f>
              <c:strCache>
                <c:ptCount val="9"/>
                <c:pt idx="0">
                  <c:v>P-09</c:v>
                </c:pt>
                <c:pt idx="1">
                  <c:v>P-10</c:v>
                </c:pt>
                <c:pt idx="2">
                  <c:v>P-11</c:v>
                </c:pt>
                <c:pt idx="3">
                  <c:v>P-12</c:v>
                </c:pt>
                <c:pt idx="4">
                  <c:v>P-13</c:v>
                </c:pt>
                <c:pt idx="5">
                  <c:v>P-14</c:v>
                </c:pt>
                <c:pt idx="6">
                  <c:v>P-15</c:v>
                </c:pt>
                <c:pt idx="7">
                  <c:v>P-16</c:v>
                </c:pt>
                <c:pt idx="8">
                  <c:v>P-17</c:v>
                </c:pt>
              </c:strCache>
            </c:strRef>
          </c:cat>
          <c:val>
            <c:numRef>
              <c:f>Blad1!$C$12:$C$20</c:f>
              <c:numCache>
                <c:formatCode>General</c:formatCode>
                <c:ptCount val="9"/>
                <c:pt idx="0">
                  <c:v>20</c:v>
                </c:pt>
                <c:pt idx="1">
                  <c:v>18</c:v>
                </c:pt>
                <c:pt idx="2">
                  <c:v>24</c:v>
                </c:pt>
                <c:pt idx="3">
                  <c:v>31</c:v>
                </c:pt>
                <c:pt idx="4">
                  <c:v>28</c:v>
                </c:pt>
                <c:pt idx="5">
                  <c:v>22</c:v>
                </c:pt>
                <c:pt idx="6">
                  <c:v>28</c:v>
                </c:pt>
                <c:pt idx="7">
                  <c:v>36</c:v>
                </c:pt>
                <c:pt idx="8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7-4CDA-AD77-041E52FB3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629503"/>
        <c:axId val="244627007"/>
      </c:barChart>
      <c:catAx>
        <c:axId val="24462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44627007"/>
        <c:crosses val="autoZero"/>
        <c:auto val="1"/>
        <c:lblAlgn val="ctr"/>
        <c:lblOffset val="100"/>
        <c:noMultiLvlLbl val="0"/>
      </c:catAx>
      <c:valAx>
        <c:axId val="244627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44629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Aktiva spelare flicklag (127)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Blad1!$B$2:$B$9</c:f>
              <c:strCache>
                <c:ptCount val="8"/>
                <c:pt idx="0">
                  <c:v>F-10</c:v>
                </c:pt>
                <c:pt idx="1">
                  <c:v>F-11</c:v>
                </c:pt>
                <c:pt idx="2">
                  <c:v>F-12</c:v>
                </c:pt>
                <c:pt idx="3">
                  <c:v>F-13</c:v>
                </c:pt>
                <c:pt idx="4">
                  <c:v>F-14</c:v>
                </c:pt>
                <c:pt idx="5">
                  <c:v>F-15</c:v>
                </c:pt>
                <c:pt idx="6">
                  <c:v>F-16</c:v>
                </c:pt>
                <c:pt idx="7">
                  <c:v>F-17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10</c:v>
                </c:pt>
                <c:pt idx="1">
                  <c:v>1</c:v>
                </c:pt>
                <c:pt idx="2">
                  <c:v>11</c:v>
                </c:pt>
                <c:pt idx="3">
                  <c:v>27</c:v>
                </c:pt>
                <c:pt idx="4">
                  <c:v>26</c:v>
                </c:pt>
                <c:pt idx="5">
                  <c:v>18</c:v>
                </c:pt>
                <c:pt idx="6">
                  <c:v>15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E-4C56-A7F4-89C56C246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859103"/>
        <c:axId val="308859935"/>
      </c:barChart>
      <c:catAx>
        <c:axId val="308859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8859935"/>
        <c:crosses val="autoZero"/>
        <c:auto val="1"/>
        <c:lblAlgn val="ctr"/>
        <c:lblOffset val="100"/>
        <c:noMultiLvlLbl val="0"/>
      </c:catAx>
      <c:valAx>
        <c:axId val="308859935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885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29F4AC-8B07-A24F-9DD4-37213919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C9FB1-EED0-0344-9179-6F3E893E1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FF2746-2D48-EB4C-8455-183B2104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262A22-690D-BE4E-ACF8-EAEB4607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140A57-D3F5-5347-B056-E282568C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952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F0ED87-2AFC-834B-9A92-9C5BE0DF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2EB354-4909-7B4E-BC3E-7C412A0C6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74DE82-7CF5-904E-A01E-23ABB1CF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9013C1-DE50-6D4E-B090-3C31DBB3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D92DC7-A187-844F-8F90-9CBBA289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32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97E1A49-76E9-2E41-9053-2EDA9B49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43D254C-F86B-8141-B7D5-3B21EF5C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8E983C-C339-3744-AC9B-9AC57B21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14F0C-2914-B446-A43A-AE2BA405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6DD864-B75F-E840-88C9-DA6DE240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6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BD6F47-CA64-C941-8EC1-35185FB99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0B7A1C-E31A-DC4A-AC0D-A0A14202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23FC2B-B994-F840-A557-9F062EB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38E719-AA70-C443-9086-87D5D748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58258D-3C77-E24A-A495-CEBF8FC2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97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49EA-A6F4-5243-857E-AB25DD78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977DF3-87CC-B84F-83D1-D166391A9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31936D-FB15-5C49-A398-47DB8194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822B9B-8102-A546-A4B1-2762234F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DFAED4-CE8B-6B45-B73D-02F8F4F9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58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F14FE3-92B6-8D4D-B158-9A8A771E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993708-3746-2342-8553-30A6708A3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314A8FF-CB79-1C4B-A550-4F6343562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4D8B7A-603A-FE4B-89A8-5B4E244C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8097CAF-69F6-E44F-8180-B499C3F3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B7513F7-D3F1-E44F-9147-BD114BA2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9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A7328-95B5-EC44-AC55-72BE0097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F6BFBD-944D-5840-AFD0-9EFE5271E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CE2E93-AA40-F645-A527-CCFD82FF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131BA08-D274-564A-A85A-865EEC5C7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4A17FDC-F13E-9D41-8FF5-95CE54BAF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8D58FDD-4EE3-C448-B0DD-DA730503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1D5B1D7-0F51-1247-B37F-D661C7A5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3F85F8F-2D53-D74D-9FA7-8B73FD99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17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19ACF-7652-F341-88E7-9D1AFCC2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677A62-5AF9-1F4C-8C48-4771583F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E4E66-6ADF-B84C-81FE-AB559346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0E9A2B-7B91-184B-8023-627CBF32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32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7C9862F-97B7-B545-B04B-F835B4E7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F0D80C-9AD2-9F43-9F87-67A9925D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9C717AC-09B1-4A48-9E32-A9B4ADD4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2F39C-4B80-364E-8B2A-1404FE106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86F04F-473E-4349-84FF-2498FCB17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4FBBCB-5708-2248-85EB-E6EB78ED4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E79ED3-5C9E-9D48-AAEF-CB261C67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EA76F16-A1C9-E249-96CD-B553C231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DA59AC0-3711-8548-B07A-295AAEDD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62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2A3FFD-389D-EF4E-A13C-9B872725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CCA52A2-C643-0C41-B325-B4EA1A70B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FF7876-4CA1-2A44-9888-B09FC5A6A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C1282F-3660-7E45-A204-2C223A51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078CA2-9E24-0348-9932-0EE7B852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3E574C-D4EE-CD48-AC20-E38149FB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28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26475E-503F-9B41-9C5A-B1541E5B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0D0C93-B86D-4047-9A06-9B05F2848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B9CA27-261E-AE4B-AC00-C5BC6CF68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681C-836F-D544-8FC2-A135E1290D66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716B45-DFBB-F84C-812C-7FE197316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5C228D-F74E-5749-A37C-C282FE16C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5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astmanland.svenskfotboll.se/utbildning/tranare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tiff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16E60-6469-B242-908D-D0DC87E9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0789"/>
            <a:ext cx="9144000" cy="1538421"/>
          </a:xfrm>
        </p:spPr>
        <p:txBody>
          <a:bodyPr>
            <a:normAutofit fontScale="90000"/>
          </a:bodyPr>
          <a:lstStyle/>
          <a:p>
            <a:r>
              <a:rPr lang="sv-SE" sz="7200" b="1" dirty="0">
                <a:solidFill>
                  <a:srgbClr val="C00000"/>
                </a:solidFill>
                <a:latin typeface="+mn-lt"/>
              </a:rPr>
              <a:t>SPORTMÖTE</a:t>
            </a:r>
            <a:br>
              <a:rPr lang="sv-SE" sz="7200" b="1" dirty="0">
                <a:solidFill>
                  <a:srgbClr val="C00000"/>
                </a:solidFill>
                <a:latin typeface="+mn-lt"/>
              </a:rPr>
            </a:br>
            <a:r>
              <a:rPr lang="sv-SE" sz="4900" b="1" dirty="0">
                <a:solidFill>
                  <a:srgbClr val="C00000"/>
                </a:solidFill>
                <a:latin typeface="+mn-lt"/>
              </a:rPr>
              <a:t>nr 2, 2023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7776FE-4B32-A14C-AEE0-B5731CE8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7211"/>
            <a:ext cx="9144000" cy="1655762"/>
          </a:xfrm>
        </p:spPr>
        <p:txBody>
          <a:bodyPr/>
          <a:lstStyle/>
          <a:p>
            <a:r>
              <a:rPr lang="sv-SE" dirty="0"/>
              <a:t>10 oktober 2023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79B94E-712B-F141-BE54-0DED3271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E5E9F92-43FB-C44D-9EE0-03E4128D8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13"/>
          <a:stretch/>
        </p:blipFill>
        <p:spPr>
          <a:xfrm>
            <a:off x="7473820" y="6074134"/>
            <a:ext cx="2281593" cy="78386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4500DFB-F211-CC0D-36B5-EA0443945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324"/>
          <a:stretch/>
        </p:blipFill>
        <p:spPr>
          <a:xfrm>
            <a:off x="2436587" y="6052322"/>
            <a:ext cx="3147367" cy="7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0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3" name="Underrubrik 20">
            <a:extLst>
              <a:ext uri="{FF2B5EF4-FFF2-40B4-BE49-F238E27FC236}">
                <a16:creationId xmlns:a16="http://schemas.microsoft.com/office/drawing/2014/main" id="{56F5767F-970C-5E7E-1FB5-31C5231C9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6464300"/>
            <a:ext cx="8305799" cy="30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3CF58A-E427-40BB-AB94-ACDDCF51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480457"/>
            <a:ext cx="9520518" cy="53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5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1CDA43-A9E3-4BFA-B407-381910D9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15466"/>
            <a:ext cx="5993903" cy="33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6E7FBFA-720E-4979-9F01-262210726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96" y="2715465"/>
            <a:ext cx="5993904" cy="3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BFA2FE8-36B8-4143-9DDA-132861478830}"/>
              </a:ext>
            </a:extLst>
          </p:cNvPr>
          <p:cNvSpPr txBox="1"/>
          <p:nvPr/>
        </p:nvSpPr>
        <p:spPr>
          <a:xfrm>
            <a:off x="-1" y="2160494"/>
            <a:ext cx="599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3m3 – 7m7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48F9219-5F73-4A0B-9341-70CCC1D6B394}"/>
              </a:ext>
            </a:extLst>
          </p:cNvPr>
          <p:cNvSpPr txBox="1"/>
          <p:nvPr/>
        </p:nvSpPr>
        <p:spPr>
          <a:xfrm>
            <a:off x="6198097" y="2178843"/>
            <a:ext cx="599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Från 9m9</a:t>
            </a:r>
          </a:p>
        </p:txBody>
      </p:sp>
    </p:spTree>
    <p:extLst>
      <p:ext uri="{BB962C8B-B14F-4D97-AF65-F5344CB8AC3E}">
        <p14:creationId xmlns:p14="http://schemas.microsoft.com/office/powerpoint/2010/main" val="298723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B05E462-3E03-441A-BE98-054E3D91453F}"/>
              </a:ext>
            </a:extLst>
          </p:cNvPr>
          <p:cNvSpPr/>
          <p:nvPr/>
        </p:nvSpPr>
        <p:spPr>
          <a:xfrm>
            <a:off x="546931" y="1558893"/>
            <a:ext cx="107235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Planerade utbildningar inom Västmanland:</a:t>
            </a:r>
          </a:p>
          <a:p>
            <a:r>
              <a:rPr lang="sv-SE" sz="2400" u="sng" dirty="0"/>
              <a:t>UEFA C</a:t>
            </a:r>
          </a:p>
          <a:p>
            <a:endParaRPr lang="sv-SE" dirty="0"/>
          </a:p>
          <a:p>
            <a:r>
              <a:rPr lang="sv-SE" sz="2400" u="sng" dirty="0"/>
              <a:t>SvFF D</a:t>
            </a:r>
          </a:p>
          <a:p>
            <a:r>
              <a:rPr lang="sv-SE" sz="2400" b="0" i="0" dirty="0">
                <a:solidFill>
                  <a:srgbClr val="1D1D1D"/>
                </a:solidFill>
                <a:effectLst/>
                <a:latin typeface="StagSans"/>
              </a:rPr>
              <a:t>IFK Västerås	2023-10-08 2023-11-19 (fullt) 8 st. BSK ledare anmälda </a:t>
            </a:r>
            <a:endParaRPr lang="sv-SE" sz="2400" dirty="0"/>
          </a:p>
          <a:p>
            <a:r>
              <a:rPr lang="sv-SE" sz="2400" dirty="0"/>
              <a:t>Skiljebo SK	2024-02-17 och 2024-03-23</a:t>
            </a:r>
          </a:p>
          <a:p>
            <a:endParaRPr lang="sv-SE" sz="2000" dirty="0"/>
          </a:p>
          <a:p>
            <a:r>
              <a:rPr lang="sv-SE" sz="2000" dirty="0"/>
              <a:t>Anmälning till kurserna sker via: </a:t>
            </a:r>
            <a:r>
              <a:rPr lang="sv-SE" sz="2000" dirty="0">
                <a:hlinkClick r:id="rId3"/>
              </a:rPr>
              <a:t>https://vastmanland.svenskfotboll.se/utbildning/tranare/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Våren 2023 utbildades 7 st. BSK-ledare SVFFD</a:t>
            </a:r>
            <a:endParaRPr lang="sv-SE" dirty="0"/>
          </a:p>
          <a:p>
            <a:endParaRPr lang="sv-SE" dirty="0"/>
          </a:p>
        </p:txBody>
      </p:sp>
      <p:sp>
        <p:nvSpPr>
          <p:cNvPr id="4" name="Underrubrik 20">
            <a:extLst>
              <a:ext uri="{FF2B5EF4-FFF2-40B4-BE49-F238E27FC236}">
                <a16:creationId xmlns:a16="http://schemas.microsoft.com/office/drawing/2014/main" id="{CF8D8173-600A-F8E0-E552-EF107C8B01B2}"/>
              </a:ext>
            </a:extLst>
          </p:cNvPr>
          <p:cNvSpPr txBox="1">
            <a:spLocks/>
          </p:cNvSpPr>
          <p:nvPr/>
        </p:nvSpPr>
        <p:spPr>
          <a:xfrm>
            <a:off x="2171700" y="6464300"/>
            <a:ext cx="8305799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</p:spTree>
    <p:extLst>
      <p:ext uri="{BB962C8B-B14F-4D97-AF65-F5344CB8AC3E}">
        <p14:creationId xmlns:p14="http://schemas.microsoft.com/office/powerpoint/2010/main" val="180485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B05E462-3E03-441A-BE98-054E3D91453F}"/>
              </a:ext>
            </a:extLst>
          </p:cNvPr>
          <p:cNvSpPr/>
          <p:nvPr/>
        </p:nvSpPr>
        <p:spPr>
          <a:xfrm>
            <a:off x="546931" y="1558893"/>
            <a:ext cx="1124626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/>
              <a:t>Planerade utbildningar Barkarö SK:</a:t>
            </a:r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Ungdomsdomarutbildning 		april -24 P-11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Kost och hälsa			april -24 P-11</a:t>
            </a:r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Skadehantering			Ledare och föräldrar i 7m7 och uppåt, dvs från 						födda 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Tränarutbildning Coerver		våren 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62776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4D111C4-7F02-C445-8CD7-69E190A4952D}"/>
              </a:ext>
            </a:extLst>
          </p:cNvPr>
          <p:cNvSpPr/>
          <p:nvPr/>
        </p:nvSpPr>
        <p:spPr>
          <a:xfrm>
            <a:off x="724688" y="2460860"/>
            <a:ext cx="991824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333333"/>
                </a:solidFill>
                <a:latin typeface="ProximaNova"/>
              </a:rPr>
              <a:t>Frågor som kommit upp under kvällen</a:t>
            </a:r>
            <a:r>
              <a:rPr lang="sv-SE" sz="2400" b="1" i="0" u="none" strike="noStrike" dirty="0">
                <a:solidFill>
                  <a:srgbClr val="333333"/>
                </a:solidFill>
                <a:effectLst/>
                <a:latin typeface="ProximaNova"/>
              </a:rPr>
              <a:t> eller medskick till:</a:t>
            </a:r>
          </a:p>
          <a:p>
            <a:endParaRPr lang="sv-SE" dirty="0">
              <a:solidFill>
                <a:srgbClr val="333333"/>
              </a:solidFill>
              <a:latin typeface="ProximaNova"/>
            </a:endParaRPr>
          </a:p>
          <a:p>
            <a:r>
              <a:rPr lang="sv-SE" sz="2400" b="1" i="0" u="none" strike="noStrike" dirty="0" err="1">
                <a:solidFill>
                  <a:srgbClr val="333333"/>
                </a:solidFill>
                <a:effectLst/>
                <a:latin typeface="ProximaNova"/>
              </a:rPr>
              <a:t>Sportråd</a:t>
            </a:r>
            <a:endParaRPr lang="sv-SE" sz="2400" b="1" i="0" u="none" strike="noStrike" dirty="0">
              <a:solidFill>
                <a:srgbClr val="333333"/>
              </a:solidFill>
              <a:effectLst/>
              <a:latin typeface="ProximaNova"/>
            </a:endParaRPr>
          </a:p>
          <a:p>
            <a:pPr marL="285750" indent="-285750">
              <a:buFontTx/>
              <a:buChar char="-"/>
            </a:pPr>
            <a:r>
              <a:rPr lang="sv-SE" sz="2400" dirty="0">
                <a:solidFill>
                  <a:srgbClr val="333333"/>
                </a:solidFill>
                <a:latin typeface="ProximaNova"/>
              </a:rPr>
              <a:t>Behov av styrande dokument gällande nivåanpassning</a:t>
            </a:r>
          </a:p>
          <a:p>
            <a:pPr marL="285750" indent="-285750">
              <a:buFontTx/>
              <a:buChar char="-"/>
            </a:pPr>
            <a:r>
              <a:rPr lang="sv-SE" sz="2400" dirty="0">
                <a:solidFill>
                  <a:srgbClr val="333333"/>
                </a:solidFill>
                <a:latin typeface="ProximaNova"/>
              </a:rPr>
              <a:t>Önskemål om tidigt besked gällande Coerver 2024</a:t>
            </a:r>
          </a:p>
          <a:p>
            <a:pPr marL="285750" indent="-285750">
              <a:buFontTx/>
              <a:buChar char="-"/>
            </a:pPr>
            <a:endParaRPr lang="sv-SE" b="0" i="0" u="none" strike="noStrike" dirty="0">
              <a:solidFill>
                <a:srgbClr val="333333"/>
              </a:solidFill>
              <a:effectLst/>
              <a:latin typeface="ProximaNova"/>
            </a:endParaRPr>
          </a:p>
          <a:p>
            <a:r>
              <a:rPr lang="sv-SE" sz="2400" b="1" dirty="0">
                <a:solidFill>
                  <a:srgbClr val="333333"/>
                </a:solidFill>
                <a:latin typeface="ProximaNova"/>
              </a:rPr>
              <a:t>Kansli</a:t>
            </a:r>
          </a:p>
          <a:p>
            <a:pPr marL="285750" indent="-285750">
              <a:buFontTx/>
              <a:buChar char="-"/>
            </a:pPr>
            <a:r>
              <a:rPr lang="sv-SE" sz="2400" dirty="0">
                <a:solidFill>
                  <a:srgbClr val="333333"/>
                </a:solidFill>
                <a:latin typeface="ProximaNova"/>
              </a:rPr>
              <a:t>Uppdatera domarlista</a:t>
            </a:r>
          </a:p>
          <a:p>
            <a:endParaRPr lang="sv-SE" dirty="0">
              <a:solidFill>
                <a:srgbClr val="333333"/>
              </a:solidFill>
              <a:latin typeface="ProximaNova"/>
            </a:endParaRPr>
          </a:p>
          <a:p>
            <a:r>
              <a:rPr lang="sv-SE" sz="2400" b="1" i="0" u="none" strike="noStrike" dirty="0">
                <a:solidFill>
                  <a:srgbClr val="333333"/>
                </a:solidFill>
                <a:effectLst/>
                <a:latin typeface="ProximaNova"/>
              </a:rPr>
              <a:t>Styrelse</a:t>
            </a:r>
          </a:p>
          <a:p>
            <a:r>
              <a:rPr lang="sv-SE" sz="2400" dirty="0">
                <a:solidFill>
                  <a:srgbClr val="333333"/>
                </a:solidFill>
                <a:latin typeface="ProximaNova"/>
              </a:rPr>
              <a:t>-  Behov av tydligare direktiv gällande matchkläder </a:t>
            </a:r>
            <a:endParaRPr lang="sv-SE" sz="2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1311728" y="2044134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dirty="0">
              <a:solidFill>
                <a:srgbClr val="EE4635"/>
              </a:solidFill>
              <a:latin typeface="+mn-lt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E9D781B-30C8-174C-A822-8CC72B4D8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454" y="2197586"/>
            <a:ext cx="2186258" cy="4342152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BEF5946F-1A72-4EB7-B067-BF67E6945A97}"/>
              </a:ext>
            </a:extLst>
          </p:cNvPr>
          <p:cNvSpPr txBox="1">
            <a:spLocks/>
          </p:cNvSpPr>
          <p:nvPr/>
        </p:nvSpPr>
        <p:spPr>
          <a:xfrm>
            <a:off x="724688" y="1707285"/>
            <a:ext cx="8932060" cy="8479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 dirty="0">
                <a:solidFill>
                  <a:srgbClr val="C00000"/>
                </a:solidFill>
                <a:latin typeface="+mn-lt"/>
              </a:rPr>
              <a:t>6. Övriga sportsliga frågor </a:t>
            </a:r>
          </a:p>
        </p:txBody>
      </p:sp>
      <p:sp>
        <p:nvSpPr>
          <p:cNvPr id="5" name="Underrubrik 20">
            <a:extLst>
              <a:ext uri="{FF2B5EF4-FFF2-40B4-BE49-F238E27FC236}">
                <a16:creationId xmlns:a16="http://schemas.microsoft.com/office/drawing/2014/main" id="{DED70132-10D0-3E3A-B697-5B8501B69744}"/>
              </a:ext>
            </a:extLst>
          </p:cNvPr>
          <p:cNvSpPr txBox="1">
            <a:spLocks/>
          </p:cNvSpPr>
          <p:nvPr/>
        </p:nvSpPr>
        <p:spPr>
          <a:xfrm>
            <a:off x="2171700" y="6464300"/>
            <a:ext cx="8305799" cy="30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</p:spTree>
    <p:extLst>
      <p:ext uri="{BB962C8B-B14F-4D97-AF65-F5344CB8AC3E}">
        <p14:creationId xmlns:p14="http://schemas.microsoft.com/office/powerpoint/2010/main" val="210938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16E60-6469-B242-908D-D0DC87E9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179" y="2258102"/>
            <a:ext cx="9144000" cy="1180420"/>
          </a:xfrm>
        </p:spPr>
        <p:txBody>
          <a:bodyPr>
            <a:normAutofit/>
          </a:bodyPr>
          <a:lstStyle/>
          <a:p>
            <a:r>
              <a:rPr lang="sv-SE" sz="7200" b="1" dirty="0">
                <a:solidFill>
                  <a:srgbClr val="C00000"/>
                </a:solidFill>
                <a:latin typeface="+mn-lt"/>
              </a:rPr>
              <a:t>TACK FÖR I KVÄLL!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7776FE-4B32-A14C-AEE0-B5731CE8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47371"/>
            <a:ext cx="9144000" cy="1655762"/>
          </a:xfrm>
        </p:spPr>
        <p:txBody>
          <a:bodyPr/>
          <a:lstStyle/>
          <a:p>
            <a:r>
              <a:rPr lang="sv-SE" dirty="0"/>
              <a:t>Oktober 2023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79B94E-712B-F141-BE54-0DED3271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1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418332" cy="9835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 dirty="0">
                <a:solidFill>
                  <a:srgbClr val="C00000"/>
                </a:solidFill>
                <a:latin typeface="+mn-lt"/>
              </a:rPr>
              <a:t>Agenda</a:t>
            </a:r>
            <a:r>
              <a:rPr lang="sv-SE" b="1" dirty="0">
                <a:solidFill>
                  <a:srgbClr val="EE4635"/>
                </a:solidFill>
                <a:latin typeface="+mn-lt"/>
              </a:rPr>
              <a:t>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70AAFE-FEBB-034E-AB95-01DA44CB8F03}"/>
              </a:ext>
            </a:extLst>
          </p:cNvPr>
          <p:cNvSpPr txBox="1"/>
          <p:nvPr/>
        </p:nvSpPr>
        <p:spPr>
          <a:xfrm>
            <a:off x="777893" y="2648533"/>
            <a:ext cx="6264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000" dirty="0"/>
              <a:t>Inledning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/>
              <a:t>Incheckning – gruppövning ”Läget i laget”	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/>
              <a:t>Spelar- och tränarutbildningsplan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/>
              <a:t>Utbildning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/>
              <a:t>Övriga sportsliga frågor – medskick till sportråd och styrelse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525E22D-181E-A549-BCB0-5AA941E7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57" y="2559494"/>
            <a:ext cx="4836550" cy="322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47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969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518884" y="1725355"/>
            <a:ext cx="9496787" cy="9548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 dirty="0">
                <a:solidFill>
                  <a:srgbClr val="C00000"/>
                </a:solidFill>
                <a:latin typeface="+mn-lt"/>
              </a:rPr>
              <a:t>1. Inledning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186EEE8-CBE3-D743-931A-DC9762B0BB64}"/>
              </a:ext>
            </a:extLst>
          </p:cNvPr>
          <p:cNvSpPr txBox="1"/>
          <p:nvPr/>
        </p:nvSpPr>
        <p:spPr>
          <a:xfrm>
            <a:off x="518884" y="2680205"/>
            <a:ext cx="107409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Barkarö SK Sportråd &amp; Styrelse har beslutat att framgent genomföra "Sportmöte" med samtliga huvudansvariga i varje lag </a:t>
            </a:r>
            <a:r>
              <a:rPr lang="sv-SE" sz="2000" strike="sngStrike" dirty="0"/>
              <a:t>1 ggr/kvartal </a:t>
            </a:r>
            <a:r>
              <a:rPr lang="sv-SE" sz="2000" dirty="0"/>
              <a:t>2 gånger per år. Syftet är att öka upp dialog och erfarenhetsutbyte mellan årskullar &amp; ledarstaber för att gemensamt fortsätta föreningsbygget &amp; tillsammans utveckla det sportsliga inom vår fina klubb.</a:t>
            </a:r>
            <a:br>
              <a:rPr lang="sv-SE" sz="1000" dirty="0"/>
            </a:br>
            <a:br>
              <a:rPr lang="sv-SE" sz="1000" dirty="0"/>
            </a:br>
            <a:r>
              <a:rPr lang="sv-SE" sz="2000" dirty="0"/>
              <a:t>Det är obligatoriska möten där varje lag skall vara representerat av huvudtränare eller ersättare.</a:t>
            </a:r>
            <a:br>
              <a:rPr lang="sv-SE" sz="1000" dirty="0"/>
            </a:br>
            <a:br>
              <a:rPr lang="sv-SE" sz="1000" dirty="0"/>
            </a:br>
            <a:r>
              <a:rPr lang="sv-SE" sz="2000" dirty="0"/>
              <a:t>Mötet skall vara av sportslig karaktär och endast hantera frågor kring spelarutbildning, träning, match och aktuella lagfrågor, tex samarbeten eller gemensamma utmaningar kring lagen. </a:t>
            </a:r>
          </a:p>
          <a:p>
            <a:endParaRPr lang="sv-SE" sz="1000" dirty="0"/>
          </a:p>
          <a:p>
            <a:r>
              <a:rPr lang="sv-SE" sz="2000" dirty="0"/>
              <a:t>Vår stora förhoppning är att vi på detta vis bygger vår förening ännu starkare &amp; skapar ett bra forum med kontinuitet för erfarenhetsutbyten där vi gemensamt stöttar &amp; hjälper varandra sportsligt.</a:t>
            </a:r>
          </a:p>
        </p:txBody>
      </p:sp>
    </p:spTree>
    <p:extLst>
      <p:ext uri="{BB962C8B-B14F-4D97-AF65-F5344CB8AC3E}">
        <p14:creationId xmlns:p14="http://schemas.microsoft.com/office/powerpoint/2010/main" val="78218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518884" y="1725355"/>
            <a:ext cx="9496787" cy="9548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5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FB2617E-09E1-4470-B375-EE2FA1DF2BDA}"/>
              </a:ext>
            </a:extLst>
          </p:cNvPr>
          <p:cNvGraphicFramePr>
            <a:graphicFrameLocks/>
          </p:cNvGraphicFramePr>
          <p:nvPr/>
        </p:nvGraphicFramePr>
        <p:xfrm>
          <a:off x="5772451" y="1858962"/>
          <a:ext cx="5900664" cy="477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80B4552-AE50-40D6-BADC-2A5088757927}"/>
              </a:ext>
            </a:extLst>
          </p:cNvPr>
          <p:cNvGraphicFramePr>
            <a:graphicFrameLocks/>
          </p:cNvGraphicFramePr>
          <p:nvPr/>
        </p:nvGraphicFramePr>
        <p:xfrm>
          <a:off x="251884" y="1858962"/>
          <a:ext cx="5520568" cy="477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3F0294D0-1F33-42BB-BB38-FD998066CB48}"/>
              </a:ext>
            </a:extLst>
          </p:cNvPr>
          <p:cNvSpPr txBox="1"/>
          <p:nvPr/>
        </p:nvSpPr>
        <p:spPr>
          <a:xfrm>
            <a:off x="0" y="148341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Aktiv medlemmar BSK fotboll oktober 2023 (medlemsregistret)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6FDD1A4-57CF-4229-93B7-48A946530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85969"/>
            <a:ext cx="12192000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9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F5634A-7821-5E4D-BED7-7CA1952A3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187" y="1437366"/>
            <a:ext cx="9450083" cy="1300163"/>
          </a:xfrm>
        </p:spPr>
        <p:txBody>
          <a:bodyPr>
            <a:normAutofit/>
          </a:bodyPr>
          <a:lstStyle/>
          <a:p>
            <a:r>
              <a:rPr lang="sv-SE" sz="5400" b="1" dirty="0">
                <a:solidFill>
                  <a:srgbClr val="C00000"/>
                </a:solidFill>
                <a:latin typeface="+mn-lt"/>
              </a:rPr>
              <a:t>2. Gruppövning - Incheckning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82E7E1B9-F258-47EB-8DC5-7FD490CB5A10}"/>
              </a:ext>
            </a:extLst>
          </p:cNvPr>
          <p:cNvSpPr txBox="1">
            <a:spLocks/>
          </p:cNvSpPr>
          <p:nvPr/>
        </p:nvSpPr>
        <p:spPr>
          <a:xfrm>
            <a:off x="1036615" y="4120472"/>
            <a:ext cx="6780609" cy="243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lnSpc>
                <a:spcPct val="150000"/>
              </a:lnSpc>
              <a:buFont typeface="+mj-lt"/>
              <a:buAutoNum type="arabicPeriod"/>
            </a:pPr>
            <a:r>
              <a:rPr lang="sv-SE" sz="3200" b="1" dirty="0"/>
              <a:t>Läget just nu i laget</a:t>
            </a:r>
          </a:p>
          <a:p>
            <a:pPr marL="1143000" indent="-1143000" algn="l">
              <a:lnSpc>
                <a:spcPct val="150000"/>
              </a:lnSpc>
              <a:buFont typeface="+mj-lt"/>
              <a:buAutoNum type="arabicPeriod"/>
            </a:pPr>
            <a:r>
              <a:rPr lang="sv-SE" sz="3200" b="1" dirty="0"/>
              <a:t>Uppföljning av säsongen 2023</a:t>
            </a:r>
          </a:p>
          <a:p>
            <a:pPr marL="1143000" indent="-1143000" algn="l">
              <a:lnSpc>
                <a:spcPct val="150000"/>
              </a:lnSpc>
              <a:buFont typeface="+mj-lt"/>
              <a:buAutoNum type="arabicPeriod"/>
            </a:pPr>
            <a:r>
              <a:rPr lang="sv-SE" sz="3200" b="1" dirty="0"/>
              <a:t>Läget inför 2024</a:t>
            </a:r>
          </a:p>
          <a:p>
            <a:pPr algn="l">
              <a:lnSpc>
                <a:spcPct val="150000"/>
              </a:lnSpc>
            </a:pPr>
            <a:endParaRPr lang="sv-SE" sz="3200" b="1" dirty="0"/>
          </a:p>
          <a:p>
            <a:pPr marL="1143000" indent="-1143000" algn="l">
              <a:lnSpc>
                <a:spcPct val="150000"/>
              </a:lnSpc>
              <a:buFont typeface="+mj-lt"/>
              <a:buAutoNum type="arabicPeriod"/>
            </a:pPr>
            <a:endParaRPr lang="sv-SE" sz="3200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E675AC-BD7B-42F4-A8E9-7B997087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224" y="2737529"/>
            <a:ext cx="3463511" cy="38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6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F5634A-7821-5E4D-BED7-7CA1952A3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187" y="1437366"/>
            <a:ext cx="11578922" cy="1885256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solidFill>
                  <a:srgbClr val="C00000"/>
                </a:solidFill>
                <a:latin typeface="+mn-lt"/>
              </a:rPr>
              <a:t>3. Spelar- och tränarutbildningsplan</a:t>
            </a:r>
            <a:br>
              <a:rPr lang="sv-SE" sz="5400" b="1" dirty="0">
                <a:solidFill>
                  <a:srgbClr val="C00000"/>
                </a:solidFill>
                <a:latin typeface="+mn-lt"/>
              </a:rPr>
            </a:br>
            <a:endParaRPr lang="sv-SE" sz="5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82E7E1B9-F258-47EB-8DC5-7FD490CB5A10}"/>
              </a:ext>
            </a:extLst>
          </p:cNvPr>
          <p:cNvSpPr txBox="1">
            <a:spLocks/>
          </p:cNvSpPr>
          <p:nvPr/>
        </p:nvSpPr>
        <p:spPr>
          <a:xfrm>
            <a:off x="1036615" y="4120472"/>
            <a:ext cx="6780609" cy="243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sv-SE" sz="3200" b="1" dirty="0"/>
          </a:p>
          <a:p>
            <a:pPr marL="1143000" indent="-1143000" algn="l">
              <a:lnSpc>
                <a:spcPct val="150000"/>
              </a:lnSpc>
              <a:buFont typeface="+mj-lt"/>
              <a:buAutoNum type="arabicPeriod"/>
            </a:pP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186501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21" name="Underrubrik 20">
            <a:extLst>
              <a:ext uri="{FF2B5EF4-FFF2-40B4-BE49-F238E27FC236}">
                <a16:creationId xmlns:a16="http://schemas.microsoft.com/office/drawing/2014/main" id="{26C74394-C0FF-4B42-97A8-29C29704B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6464300"/>
            <a:ext cx="8305799" cy="304800"/>
          </a:xfrm>
        </p:spPr>
        <p:txBody>
          <a:bodyPr>
            <a:normAutofit/>
          </a:bodyPr>
          <a:lstStyle/>
          <a:p>
            <a:pPr algn="just"/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Kajsa Forslund, Linda Åhlén      Reviderad: 2021-12-01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7019365" y="4132330"/>
            <a:ext cx="206188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800" b="1" dirty="0"/>
          </a:p>
        </p:txBody>
      </p:sp>
      <p:sp>
        <p:nvSpPr>
          <p:cNvPr id="6" name="Rektangel 5"/>
          <p:cNvSpPr/>
          <p:nvPr/>
        </p:nvSpPr>
        <p:spPr>
          <a:xfrm>
            <a:off x="8736106" y="3762998"/>
            <a:ext cx="416859" cy="244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407459" y="6535271"/>
            <a:ext cx="9197788" cy="233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 b="3800"/>
          <a:stretch/>
        </p:blipFill>
        <p:spPr>
          <a:xfrm>
            <a:off x="1306120" y="32166"/>
            <a:ext cx="10268791" cy="68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0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9" name="Rektangel med rundade hörn 6">
            <a:extLst>
              <a:ext uri="{FF2B5EF4-FFF2-40B4-BE49-F238E27FC236}">
                <a16:creationId xmlns:a16="http://schemas.microsoft.com/office/drawing/2014/main" id="{B85C36CB-6F41-4C19-8942-991B12E02431}"/>
              </a:ext>
            </a:extLst>
          </p:cNvPr>
          <p:cNvSpPr/>
          <p:nvPr/>
        </p:nvSpPr>
        <p:spPr>
          <a:xfrm>
            <a:off x="787629" y="2492369"/>
            <a:ext cx="9233847" cy="30494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9158224D-1D30-4CB2-A62B-4E44599F2448}"/>
              </a:ext>
            </a:extLst>
          </p:cNvPr>
          <p:cNvSpPr txBox="1">
            <a:spLocks/>
          </p:cNvSpPr>
          <p:nvPr/>
        </p:nvSpPr>
        <p:spPr>
          <a:xfrm>
            <a:off x="889840" y="2735725"/>
            <a:ext cx="9029424" cy="2733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>
                <a:solidFill>
                  <a:srgbClr val="C00000"/>
                </a:solidFill>
              </a:rPr>
              <a:t>Svenska fotbollförbundets utbildningsplan utgör grunden i all vår utbildning. Våra tränare genomgår samtliga utbildningar enligt vår utbildningsplan. Detta för att säkerställa bästa möjliga spelarutbildning.</a:t>
            </a:r>
          </a:p>
          <a:p>
            <a:pPr algn="l"/>
            <a:endParaRPr lang="sv-SE" sz="900" b="1" dirty="0">
              <a:solidFill>
                <a:srgbClr val="C00000"/>
              </a:solidFill>
            </a:endParaRPr>
          </a:p>
          <a:p>
            <a:pPr algn="l"/>
            <a:r>
              <a:rPr lang="sv-SE" b="1" dirty="0">
                <a:solidFill>
                  <a:srgbClr val="C00000"/>
                </a:solidFill>
              </a:rPr>
              <a:t>Till SvFFs spelar- &amp; tränarutbildning kopplar vi också ytterligare utbildning med hjälp av olika partners (Tex Flickinitiativet, Coerver mm). Det år vår ”</a:t>
            </a:r>
            <a:r>
              <a:rPr lang="sv-SE" b="1" i="1" dirty="0">
                <a:solidFill>
                  <a:srgbClr val="C00000"/>
                </a:solidFill>
              </a:rPr>
              <a:t>X-faktor</a:t>
            </a:r>
            <a:r>
              <a:rPr lang="sv-SE" b="1" dirty="0">
                <a:solidFill>
                  <a:srgbClr val="C00000"/>
                </a:solidFill>
              </a:rPr>
              <a:t>”</a:t>
            </a:r>
            <a:r>
              <a:rPr lang="sv-SE" b="1" i="1" dirty="0">
                <a:solidFill>
                  <a:srgbClr val="C00000"/>
                </a:solidFill>
              </a:rPr>
              <a:t>!</a:t>
            </a:r>
          </a:p>
          <a:p>
            <a:pPr algn="l"/>
            <a:endParaRPr lang="sv-SE" sz="1400" b="1" dirty="0">
              <a:solidFill>
                <a:srgbClr val="C00000"/>
              </a:solidFill>
            </a:endParaRPr>
          </a:p>
          <a:p>
            <a:pPr algn="l"/>
            <a:r>
              <a:rPr lang="sv-SE" b="1" dirty="0">
                <a:solidFill>
                  <a:srgbClr val="C00000"/>
                </a:solidFill>
              </a:rPr>
              <a:t>Vår modell bygger också på ett </a:t>
            </a:r>
            <a:r>
              <a:rPr lang="sv-SE" i="1" dirty="0">
                <a:solidFill>
                  <a:srgbClr val="C00000"/>
                </a:solidFill>
              </a:rPr>
              <a:t>starkt samarbete </a:t>
            </a:r>
            <a:r>
              <a:rPr lang="sv-SE" b="1" dirty="0">
                <a:solidFill>
                  <a:srgbClr val="C00000"/>
                </a:solidFill>
              </a:rPr>
              <a:t>mellan årskullar i såväl träning och matchspel där årskullarna också deltar i seriespel gemensamt mellan spelformerna.</a:t>
            </a:r>
          </a:p>
          <a:p>
            <a:pPr algn="l"/>
            <a:endParaRPr lang="sv-SE" b="1" dirty="0">
              <a:solidFill>
                <a:srgbClr val="C00000"/>
              </a:solidFill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AEDD631-DF34-4EFA-885C-EAB6BA538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330" y="5763832"/>
            <a:ext cx="3161393" cy="64761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5F0150F-3453-43A5-AF0E-1712D6F7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249" y="3855239"/>
            <a:ext cx="913179" cy="4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5C00005-006B-46EF-BF00-C91F597E0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329" y="5860256"/>
            <a:ext cx="2071007" cy="454771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26A55745-A27E-488C-A82F-CD4DB21876BF}"/>
              </a:ext>
            </a:extLst>
          </p:cNvPr>
          <p:cNvSpPr txBox="1"/>
          <p:nvPr/>
        </p:nvSpPr>
        <p:spPr>
          <a:xfrm>
            <a:off x="787629" y="1563714"/>
            <a:ext cx="4490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Utbildningsmodell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D689E9B-2C6F-44D6-B3FA-92545859D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8384" y="2657128"/>
            <a:ext cx="628907" cy="905350"/>
          </a:xfrm>
          <a:prstGeom prst="rect">
            <a:avLst/>
          </a:prstGeom>
        </p:spPr>
      </p:pic>
      <p:sp>
        <p:nvSpPr>
          <p:cNvPr id="19" name="Rektangel med rundade hörn 20">
            <a:extLst>
              <a:ext uri="{FF2B5EF4-FFF2-40B4-BE49-F238E27FC236}">
                <a16:creationId xmlns:a16="http://schemas.microsoft.com/office/drawing/2014/main" id="{3CB2AC8D-00B2-4A77-A6F5-A0ED1187E8F7}"/>
              </a:ext>
            </a:extLst>
          </p:cNvPr>
          <p:cNvSpPr/>
          <p:nvPr/>
        </p:nvSpPr>
        <p:spPr>
          <a:xfrm>
            <a:off x="10191646" y="2492369"/>
            <a:ext cx="1142388" cy="30494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C00000"/>
              </a:solidFill>
            </a:endParaRP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4BF9D707-8E41-4547-A8FC-9AF0A53C4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6249" y="4446014"/>
            <a:ext cx="913179" cy="10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0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58243EBE-FB50-4271-8C51-F7366ABBC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170169"/>
              </p:ext>
            </p:extLst>
          </p:nvPr>
        </p:nvGraphicFramePr>
        <p:xfrm>
          <a:off x="462187" y="2737529"/>
          <a:ext cx="11267625" cy="314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25">
                  <a:extLst>
                    <a:ext uri="{9D8B030D-6E8A-4147-A177-3AD203B41FA5}">
                      <a16:colId xmlns:a16="http://schemas.microsoft.com/office/drawing/2014/main" val="2071335324"/>
                    </a:ext>
                  </a:extLst>
                </a:gridCol>
                <a:gridCol w="2253525">
                  <a:extLst>
                    <a:ext uri="{9D8B030D-6E8A-4147-A177-3AD203B41FA5}">
                      <a16:colId xmlns:a16="http://schemas.microsoft.com/office/drawing/2014/main" val="446231379"/>
                    </a:ext>
                  </a:extLst>
                </a:gridCol>
                <a:gridCol w="2253525">
                  <a:extLst>
                    <a:ext uri="{9D8B030D-6E8A-4147-A177-3AD203B41FA5}">
                      <a16:colId xmlns:a16="http://schemas.microsoft.com/office/drawing/2014/main" val="1616539404"/>
                    </a:ext>
                  </a:extLst>
                </a:gridCol>
                <a:gridCol w="2253525">
                  <a:extLst>
                    <a:ext uri="{9D8B030D-6E8A-4147-A177-3AD203B41FA5}">
                      <a16:colId xmlns:a16="http://schemas.microsoft.com/office/drawing/2014/main" val="1326071673"/>
                    </a:ext>
                  </a:extLst>
                </a:gridCol>
                <a:gridCol w="2253525">
                  <a:extLst>
                    <a:ext uri="{9D8B030D-6E8A-4147-A177-3AD203B41FA5}">
                      <a16:colId xmlns:a16="http://schemas.microsoft.com/office/drawing/2014/main" val="2192369242"/>
                    </a:ext>
                  </a:extLst>
                </a:gridCol>
              </a:tblGrid>
              <a:tr h="3937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3m3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9m9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11m11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44987"/>
                  </a:ext>
                </a:extLst>
              </a:tr>
              <a:tr h="393740">
                <a:tc>
                  <a:txBody>
                    <a:bodyPr/>
                    <a:lstStyle/>
                    <a:p>
                      <a:r>
                        <a:rPr lang="sv-SE" dirty="0"/>
                        <a:t>P/F-18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P-09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054355"/>
                  </a:ext>
                </a:extLst>
              </a:tr>
              <a:tr h="393740">
                <a:tc>
                  <a:txBody>
                    <a:bodyPr/>
                    <a:lstStyle/>
                    <a:p>
                      <a:r>
                        <a:rPr lang="sv-SE" dirty="0"/>
                        <a:t>P/F-17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922600"/>
                  </a:ext>
                </a:extLst>
              </a:tr>
              <a:tr h="3937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17311"/>
                  </a:ext>
                </a:extLst>
              </a:tr>
              <a:tr h="3937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551852"/>
                  </a:ext>
                </a:extLst>
              </a:tr>
              <a:tr h="3937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031854"/>
                  </a:ext>
                </a:extLst>
              </a:tr>
              <a:tr h="3937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934686"/>
                  </a:ext>
                </a:extLst>
              </a:tr>
              <a:tr h="3937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329790"/>
                  </a:ext>
                </a:extLst>
              </a:tr>
            </a:tbl>
          </a:graphicData>
        </a:graphic>
      </p:graphicFrame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83382335-E1D3-41A2-BCD8-D780BE295B9A}"/>
              </a:ext>
            </a:extLst>
          </p:cNvPr>
          <p:cNvCxnSpPr/>
          <p:nvPr/>
        </p:nvCxnSpPr>
        <p:spPr>
          <a:xfrm flipV="1">
            <a:off x="1264024" y="3334871"/>
            <a:ext cx="1479176" cy="3944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6C415A43-F992-4960-AF2C-E5BFA05127B9}"/>
              </a:ext>
            </a:extLst>
          </p:cNvPr>
          <p:cNvCxnSpPr>
            <a:cxnSpLocks/>
          </p:cNvCxnSpPr>
          <p:nvPr/>
        </p:nvCxnSpPr>
        <p:spPr>
          <a:xfrm flipV="1">
            <a:off x="1264024" y="3729318"/>
            <a:ext cx="1479176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02D01C4C-6127-4818-8549-D30F304DBFB0}"/>
              </a:ext>
            </a:extLst>
          </p:cNvPr>
          <p:cNvCxnSpPr>
            <a:cxnSpLocks/>
          </p:cNvCxnSpPr>
          <p:nvPr/>
        </p:nvCxnSpPr>
        <p:spPr>
          <a:xfrm flipV="1">
            <a:off x="3290047" y="3334871"/>
            <a:ext cx="1766047" cy="7440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6BB6278E-1353-4E25-9E79-290EDED1A0CD}"/>
              </a:ext>
            </a:extLst>
          </p:cNvPr>
          <p:cNvCxnSpPr>
            <a:cxnSpLocks/>
          </p:cNvCxnSpPr>
          <p:nvPr/>
        </p:nvCxnSpPr>
        <p:spPr>
          <a:xfrm flipV="1">
            <a:off x="3290047" y="3706906"/>
            <a:ext cx="1766047" cy="7395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C3070211-F700-4FBD-86D4-5E650D21102F}"/>
              </a:ext>
            </a:extLst>
          </p:cNvPr>
          <p:cNvCxnSpPr>
            <a:cxnSpLocks/>
          </p:cNvCxnSpPr>
          <p:nvPr/>
        </p:nvCxnSpPr>
        <p:spPr>
          <a:xfrm flipV="1">
            <a:off x="5571060" y="3429000"/>
            <a:ext cx="1766047" cy="13940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47F87C00-372B-4183-B67E-440646A30D27}"/>
              </a:ext>
            </a:extLst>
          </p:cNvPr>
          <p:cNvCxnSpPr>
            <a:cxnSpLocks/>
          </p:cNvCxnSpPr>
          <p:nvPr/>
        </p:nvCxnSpPr>
        <p:spPr>
          <a:xfrm flipV="1">
            <a:off x="5486399" y="4545105"/>
            <a:ext cx="1850708" cy="6992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21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17320</TotalTime>
  <Words>540</Words>
  <Application>Microsoft Office PowerPoint</Application>
  <PresentationFormat>Bredbild</PresentationFormat>
  <Paragraphs>85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ProximaNova</vt:lpstr>
      <vt:lpstr>StagSans</vt:lpstr>
      <vt:lpstr>Office-tema</vt:lpstr>
      <vt:lpstr>SPORTMÖTE nr 2, 2023</vt:lpstr>
      <vt:lpstr>PowerPoint-presentation</vt:lpstr>
      <vt:lpstr>PowerPoint-presentation</vt:lpstr>
      <vt:lpstr>PowerPoint-presentation</vt:lpstr>
      <vt:lpstr>2. Gruppövning - Incheckning</vt:lpstr>
      <vt:lpstr>3. Spelar- och tränarutbildningsplan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I KVÄLL!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SPORTMÖTE</dc:title>
  <dc:creator>Tony Juhlin</dc:creator>
  <cp:lastModifiedBy>Eriksson Martin</cp:lastModifiedBy>
  <cp:revision>58</cp:revision>
  <dcterms:created xsi:type="dcterms:W3CDTF">2021-09-13T20:40:22Z</dcterms:created>
  <dcterms:modified xsi:type="dcterms:W3CDTF">2023-10-17T06:59:19Z</dcterms:modified>
</cp:coreProperties>
</file>