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2" r:id="rId4"/>
    <p:sldId id="299" r:id="rId5"/>
    <p:sldId id="273" r:id="rId6"/>
    <p:sldId id="304" r:id="rId7"/>
    <p:sldId id="311" r:id="rId8"/>
    <p:sldId id="300" r:id="rId9"/>
    <p:sldId id="302" r:id="rId10"/>
    <p:sldId id="312" r:id="rId11"/>
    <p:sldId id="307" r:id="rId12"/>
    <p:sldId id="308" r:id="rId13"/>
    <p:sldId id="309" r:id="rId14"/>
    <p:sldId id="289" r:id="rId15"/>
    <p:sldId id="290" r:id="rId16"/>
    <p:sldId id="285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9EB2DA-299A-BAD7-CE87-282DE22C5172}" name="Linda Åhlen" initials="LÅ" userId="S::linda.ahlen@LEKTUS.SE::282c0274-23f8-4e88-8980-ae878272e9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82"/>
  </p:normalViewPr>
  <p:slideViewPr>
    <p:cSldViewPr snapToGrid="0" snapToObjects="1">
      <p:cViewPr varScale="1">
        <p:scale>
          <a:sx n="69" d="100"/>
          <a:sy n="69" d="100"/>
        </p:scale>
        <p:origin x="5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29F4AC-8B07-A24F-9DD4-37213919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C9FB1-EED0-0344-9179-6F3E893E1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FF2746-2D48-EB4C-8455-183B2104E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2023-02-23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4262A22-690D-BE4E-ACF8-EAEB4607F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5140A57-D3F5-5347-B056-E282568C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9526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F0ED87-2AFC-834B-9A92-9C5BE0DF4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02EB354-4909-7B4E-BC3E-7C412A0C6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74DE82-7CF5-904E-A01E-23ABB1CF1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2023-02-23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B9013C1-DE50-6D4E-B090-3C31DBB30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D92DC7-A187-844F-8F90-9CBBA2895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432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97E1A49-76E9-2E41-9053-2EDA9B494A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43D254C-F86B-8141-B7D5-3B21EF5C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8E983C-C339-3744-AC9B-9AC57B21D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2023-02-23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914F0C-2914-B446-A43A-AE2BA405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56DD864-B75F-E840-88C9-DA6DE2403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96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BD6F47-CA64-C941-8EC1-35185FB99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0B7A1C-E31A-DC4A-AC0D-A0A14202F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23FC2B-B994-F840-A557-9F062EB7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2023-02-23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038E719-AA70-C443-9086-87D5D7489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58258D-3C77-E24A-A495-CEBF8FC2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797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1E49EA-A6F4-5243-857E-AB25DD784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8977DF3-87CC-B84F-83D1-D166391A9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E31936D-FB15-5C49-A398-47DB8194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2023-02-23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822B9B-8102-A546-A4B1-2762234FB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0DFAED4-CE8B-6B45-B73D-02F8F4F94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458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F14FE3-92B6-8D4D-B158-9A8A771E0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993708-3746-2342-8553-30A6708A3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314A8FF-CB79-1C4B-A550-4F6343562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44D8B7A-603A-FE4B-89A8-5B4E244CB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2023-02-23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8097CAF-69F6-E44F-8180-B499C3F34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B7513F7-D3F1-E44F-9147-BD114BA2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539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BA7328-95B5-EC44-AC55-72BE0097F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DF6BFBD-944D-5840-AFD0-9EFE5271E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8CE2E93-AA40-F645-A527-CCFD82FF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131BA08-D274-564A-A85A-865EEC5C7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4A17FDC-F13E-9D41-8FF5-95CE54BAF7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8D58FDD-4EE3-C448-B0DD-DA730503D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2023-02-23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1D5B1D7-0F51-1247-B37F-D661C7A5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3F85F8F-2D53-D74D-9FA7-8B73FD99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1171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A19ACF-7652-F341-88E7-9D1AFCC29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9677A62-5AF9-1F4C-8C48-4771583FA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2023-02-23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95E4E66-6ADF-B84C-81FE-AB559346F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0E9A2B-7B91-184B-8023-627CBF32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732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7C9862F-97B7-B545-B04B-F835B4E7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2023-02-23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8F0D80C-9AD2-9F43-9F87-67A9925D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9C717AC-09B1-4A48-9E32-A9B4ADD4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64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D2F39C-4B80-364E-8B2A-1404FE106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86F04F-473E-4349-84FF-2498FCB17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4FBBCB-5708-2248-85EB-E6EB78ED4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6E79ED3-5C9E-9D48-AAEF-CB261C679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2023-02-23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EA76F16-A1C9-E249-96CD-B553C2316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DA59AC0-3711-8548-B07A-295AAEDD2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662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2A3FFD-389D-EF4E-A13C-9B8727252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CCA52A2-C643-0C41-B325-B4EA1A70B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EFF7876-4CA1-2A44-9888-B09FC5A6A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3C1282F-3660-7E45-A204-2C223A51F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2023-02-23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0078CA2-9E24-0348-9932-0EE7B852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73E574C-D4EE-CD48-AC20-E38149FB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428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526475E-503F-9B41-9C5A-B1541E5B3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0D0C93-B86D-4047-9A06-9B05F2848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4B9CA27-261E-AE4B-AC00-C5BC6CF68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2681C-836F-D544-8FC2-A135E1290D66}" type="datetimeFigureOut">
              <a:rPr lang="sv-SE" smtClean="0"/>
              <a:t>2023-02-23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716B45-DFBB-F84C-812C-7FE197316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35C228D-F74E-5749-A37C-C282FE16C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853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venskfotboll.se/499534/globalassets/distrikt/jamtlandharjedalen/dokument/blanketter/registrering-av-fotbollsspelare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astmanland.svenskfotboll.se/utbildning/tranare/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016E60-6469-B242-908D-D0DC87E9C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80789"/>
            <a:ext cx="9144000" cy="1538421"/>
          </a:xfrm>
        </p:spPr>
        <p:txBody>
          <a:bodyPr>
            <a:normAutofit fontScale="90000"/>
          </a:bodyPr>
          <a:lstStyle/>
          <a:p>
            <a:r>
              <a:rPr lang="sv-SE" sz="7200" b="1" dirty="0">
                <a:solidFill>
                  <a:srgbClr val="C00000"/>
                </a:solidFill>
                <a:latin typeface="+mn-lt"/>
              </a:rPr>
              <a:t>SPORTMÖTE</a:t>
            </a:r>
            <a:br>
              <a:rPr lang="sv-SE" sz="7200" b="1" dirty="0">
                <a:solidFill>
                  <a:srgbClr val="C00000"/>
                </a:solidFill>
                <a:latin typeface="+mn-lt"/>
              </a:rPr>
            </a:br>
            <a:r>
              <a:rPr lang="sv-SE" sz="4900" b="1" dirty="0">
                <a:solidFill>
                  <a:srgbClr val="C00000"/>
                </a:solidFill>
                <a:latin typeface="+mn-lt"/>
              </a:rPr>
              <a:t>nr 1, 2023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F7776FE-4B32-A14C-AEE0-B5731CE8F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7211"/>
            <a:ext cx="9144000" cy="1655762"/>
          </a:xfrm>
        </p:spPr>
        <p:txBody>
          <a:bodyPr/>
          <a:lstStyle/>
          <a:p>
            <a:r>
              <a:rPr lang="sv-SE" dirty="0"/>
              <a:t>23 februari 2023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679B94E-712B-F141-BE54-0DED3271D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E5E9F92-43FB-C44D-9EE0-03E4128D87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613"/>
          <a:stretch/>
        </p:blipFill>
        <p:spPr>
          <a:xfrm>
            <a:off x="7473820" y="6074134"/>
            <a:ext cx="2281593" cy="78386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4500DFB-F211-CC0D-36B5-EA04439456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324"/>
          <a:stretch/>
        </p:blipFill>
        <p:spPr>
          <a:xfrm>
            <a:off x="2436587" y="6052322"/>
            <a:ext cx="3147367" cy="78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0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F2ED585D-7839-254F-A7CD-787D729D4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B05E462-3E03-441A-BE98-054E3D91453F}"/>
              </a:ext>
            </a:extLst>
          </p:cNvPr>
          <p:cNvSpPr/>
          <p:nvPr/>
        </p:nvSpPr>
        <p:spPr>
          <a:xfrm>
            <a:off x="546931" y="1558893"/>
            <a:ext cx="1124626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dirty="0"/>
              <a:t>Planerade utbildningar Barkarö SK:</a:t>
            </a:r>
          </a:p>
          <a:p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Ungdomsdomarutbildning 		11/4 F-10, P-10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Kost och hälsa			17/4 F-10, P-10</a:t>
            </a:r>
          </a:p>
          <a:p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Skadehantering			12/4 Ledare och föräldrar i </a:t>
            </a:r>
            <a:r>
              <a:rPr lang="sv-SE" sz="2400" dirty="0" err="1"/>
              <a:t>7m7</a:t>
            </a:r>
            <a:r>
              <a:rPr lang="sv-SE" sz="2400" dirty="0"/>
              <a:t> och uppåt, dvs från 					födda -13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/>
          </a:p>
        </p:txBody>
      </p:sp>
      <p:sp>
        <p:nvSpPr>
          <p:cNvPr id="4" name="Underrubrik 20">
            <a:extLst>
              <a:ext uri="{FF2B5EF4-FFF2-40B4-BE49-F238E27FC236}">
                <a16:creationId xmlns:a16="http://schemas.microsoft.com/office/drawing/2014/main" id="{CF8D8173-600A-F8E0-E552-EF107C8B01B2}"/>
              </a:ext>
            </a:extLst>
          </p:cNvPr>
          <p:cNvSpPr txBox="1">
            <a:spLocks/>
          </p:cNvSpPr>
          <p:nvPr/>
        </p:nvSpPr>
        <p:spPr>
          <a:xfrm>
            <a:off x="2171700" y="6464300"/>
            <a:ext cx="8305799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Barkarö SK </a:t>
            </a:r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Sportråd</a:t>
            </a: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Tony Juhlin, Linda Åhlén &amp; Martin Eriksson      Reviderad: 2023-02-23</a:t>
            </a:r>
          </a:p>
        </p:txBody>
      </p:sp>
    </p:spTree>
    <p:extLst>
      <p:ext uri="{BB962C8B-B14F-4D97-AF65-F5344CB8AC3E}">
        <p14:creationId xmlns:p14="http://schemas.microsoft.com/office/powerpoint/2010/main" val="362776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F2ED585D-7839-254F-A7CD-787D729D4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B05E462-3E03-441A-BE98-054E3D91453F}"/>
              </a:ext>
            </a:extLst>
          </p:cNvPr>
          <p:cNvSpPr/>
          <p:nvPr/>
        </p:nvSpPr>
        <p:spPr>
          <a:xfrm>
            <a:off x="705679" y="1534814"/>
            <a:ext cx="98707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5400" b="1" dirty="0">
                <a:solidFill>
                  <a:srgbClr val="C00000"/>
                </a:solidFill>
              </a:rPr>
              <a:t>4</a:t>
            </a:r>
            <a:r>
              <a:rPr lang="sv-SE" sz="5400" b="1" dirty="0">
                <a:solidFill>
                  <a:srgbClr val="C00000"/>
                </a:solidFill>
                <a:latin typeface="+mn-lt"/>
              </a:rPr>
              <a:t>. </a:t>
            </a:r>
            <a:r>
              <a:rPr lang="sv-SE" sz="5400" b="1" dirty="0">
                <a:solidFill>
                  <a:srgbClr val="C00000"/>
                </a:solidFill>
              </a:rPr>
              <a:t>Serieanmälan</a:t>
            </a:r>
            <a:endParaRPr lang="sv-SE" sz="54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AC913F2-CC31-4E96-97C3-DFBB198D928F}"/>
              </a:ext>
            </a:extLst>
          </p:cNvPr>
          <p:cNvSpPr/>
          <p:nvPr/>
        </p:nvSpPr>
        <p:spPr>
          <a:xfrm>
            <a:off x="705679" y="2550477"/>
            <a:ext cx="88160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dirty="0"/>
              <a:t>Sista anmälningsdag för </a:t>
            </a:r>
            <a:r>
              <a:rPr lang="sv-SE" sz="3600" dirty="0" err="1"/>
              <a:t>7m7</a:t>
            </a:r>
            <a:r>
              <a:rPr lang="sv-SE" sz="3600" dirty="0"/>
              <a:t>, </a:t>
            </a:r>
            <a:r>
              <a:rPr lang="sv-SE" sz="3600" dirty="0" err="1"/>
              <a:t>9m9</a:t>
            </a:r>
            <a:r>
              <a:rPr lang="sv-SE" sz="3600" dirty="0"/>
              <a:t> &amp; </a:t>
            </a:r>
            <a:r>
              <a:rPr lang="sv-SE" sz="3600" dirty="0" err="1"/>
              <a:t>11m11</a:t>
            </a:r>
            <a:r>
              <a:rPr lang="sv-SE" sz="3600" dirty="0"/>
              <a:t> – </a:t>
            </a:r>
            <a:r>
              <a:rPr lang="sv-SE" sz="3600" b="1" dirty="0">
                <a:solidFill>
                  <a:srgbClr val="FF0000"/>
                </a:solidFill>
              </a:rPr>
              <a:t>28 februari 2023</a:t>
            </a:r>
          </a:p>
          <a:p>
            <a:endParaRPr lang="sv-SE" sz="3600" dirty="0"/>
          </a:p>
          <a:p>
            <a:r>
              <a:rPr lang="sv-SE" sz="3600" dirty="0"/>
              <a:t>Sista anmälningsdag för </a:t>
            </a:r>
            <a:r>
              <a:rPr lang="sv-SE" sz="3600" dirty="0" err="1"/>
              <a:t>5m5</a:t>
            </a:r>
            <a:r>
              <a:rPr lang="sv-SE" sz="3600" dirty="0"/>
              <a:t> &amp; </a:t>
            </a:r>
            <a:r>
              <a:rPr lang="sv-SE" sz="3600" dirty="0" err="1"/>
              <a:t>3m3</a:t>
            </a:r>
            <a:r>
              <a:rPr lang="sv-SE" sz="3600" dirty="0"/>
              <a:t> – 	         </a:t>
            </a:r>
            <a:r>
              <a:rPr lang="sv-SE" sz="3600" b="1" dirty="0">
                <a:solidFill>
                  <a:srgbClr val="FF0000"/>
                </a:solidFill>
              </a:rPr>
              <a:t>31 mars 2023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6" name="Underrubrik 20">
            <a:extLst>
              <a:ext uri="{FF2B5EF4-FFF2-40B4-BE49-F238E27FC236}">
                <a16:creationId xmlns:a16="http://schemas.microsoft.com/office/drawing/2014/main" id="{1C48DF14-8D20-91F6-C56B-281C83A20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1700" y="6464300"/>
            <a:ext cx="8305799" cy="304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Barkarö SK </a:t>
            </a:r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Sportråd</a:t>
            </a: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Tony Juhlin, Linda Åhlén &amp; Martin Eriksson      Reviderad: 2023-02-23</a:t>
            </a:r>
          </a:p>
        </p:txBody>
      </p:sp>
    </p:spTree>
    <p:extLst>
      <p:ext uri="{BB962C8B-B14F-4D97-AF65-F5344CB8AC3E}">
        <p14:creationId xmlns:p14="http://schemas.microsoft.com/office/powerpoint/2010/main" val="11537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B3CCAF3-F57E-BE8C-6705-571A4E8E3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421" y="1900049"/>
            <a:ext cx="2978156" cy="457567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F2ED585D-7839-254F-A7CD-787D729D4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B05E462-3E03-441A-BE98-054E3D91453F}"/>
              </a:ext>
            </a:extLst>
          </p:cNvPr>
          <p:cNvSpPr/>
          <p:nvPr/>
        </p:nvSpPr>
        <p:spPr>
          <a:xfrm>
            <a:off x="705679" y="1534814"/>
            <a:ext cx="98707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5400" b="1" dirty="0">
                <a:solidFill>
                  <a:srgbClr val="C00000"/>
                </a:solidFill>
              </a:rPr>
              <a:t>5. Registrering fotbollsspelare</a:t>
            </a:r>
            <a:endParaRPr lang="sv-SE" sz="5400" dirty="0"/>
          </a:p>
        </p:txBody>
      </p:sp>
      <p:sp>
        <p:nvSpPr>
          <p:cNvPr id="6" name="Underrubrik 20">
            <a:extLst>
              <a:ext uri="{FF2B5EF4-FFF2-40B4-BE49-F238E27FC236}">
                <a16:creationId xmlns:a16="http://schemas.microsoft.com/office/drawing/2014/main" id="{FF304552-EA7A-04BE-B266-0B2EC1208CE7}"/>
              </a:ext>
            </a:extLst>
          </p:cNvPr>
          <p:cNvSpPr txBox="1">
            <a:spLocks/>
          </p:cNvSpPr>
          <p:nvPr/>
        </p:nvSpPr>
        <p:spPr>
          <a:xfrm>
            <a:off x="2171700" y="6464300"/>
            <a:ext cx="8305799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Barkarö SK </a:t>
            </a:r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Sportråd</a:t>
            </a: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Tony Juhlin, Linda Åhlén &amp; Martin Eriksson      Reviderad: 2023-02-23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E4BC756-6896-D55A-1F7C-CF160D46B9D6}"/>
              </a:ext>
            </a:extLst>
          </p:cNvPr>
          <p:cNvSpPr/>
          <p:nvPr/>
        </p:nvSpPr>
        <p:spPr>
          <a:xfrm>
            <a:off x="570864" y="2740204"/>
            <a:ext cx="816259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Från om med det år spelaren fyller 12 år ska de enligt SvFF registreras som fotbollsspelare.</a:t>
            </a:r>
          </a:p>
          <a:p>
            <a:r>
              <a:rPr lang="sv-SE" sz="2400" dirty="0"/>
              <a:t>Blanketten hittar ni på: </a:t>
            </a:r>
            <a:r>
              <a:rPr lang="sv-SE" sz="2400" dirty="0">
                <a:hlinkClick r:id="rId4"/>
              </a:rPr>
              <a:t>https://www.svenskfotboll.se/499534/globalassets/distrikt/jamtlandharjedalen/dokument/blanketter/registrering-av-fotbollsspelare.pdf</a:t>
            </a:r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Påskriva dokumentet ska sedan lämnas till Kansliet för registrering i </a:t>
            </a:r>
            <a:r>
              <a:rPr lang="sv-SE" sz="2400" dirty="0" err="1"/>
              <a:t>Fogis</a:t>
            </a:r>
            <a:r>
              <a:rPr lang="sv-SE" sz="2400" dirty="0"/>
              <a:t>.</a:t>
            </a: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77804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F2ED585D-7839-254F-A7CD-787D729D4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B05E462-3E03-441A-BE98-054E3D91453F}"/>
              </a:ext>
            </a:extLst>
          </p:cNvPr>
          <p:cNvSpPr/>
          <p:nvPr/>
        </p:nvSpPr>
        <p:spPr>
          <a:xfrm>
            <a:off x="705679" y="1534814"/>
            <a:ext cx="98707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5400" b="1" dirty="0">
                <a:solidFill>
                  <a:srgbClr val="C00000"/>
                </a:solidFill>
              </a:rPr>
              <a:t>6. SISU</a:t>
            </a:r>
            <a:endParaRPr lang="sv-SE" sz="54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2129F9F-B27A-F711-F709-3FDEAFD8FB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Anna </a:t>
            </a:r>
            <a:r>
              <a:rPr lang="sv-SE" dirty="0" err="1"/>
              <a:t>Meissner</a:t>
            </a:r>
            <a:endParaRPr lang="sv-SE" dirty="0"/>
          </a:p>
        </p:txBody>
      </p:sp>
      <p:sp>
        <p:nvSpPr>
          <p:cNvPr id="2" name="Underrubrik 20">
            <a:extLst>
              <a:ext uri="{FF2B5EF4-FFF2-40B4-BE49-F238E27FC236}">
                <a16:creationId xmlns:a16="http://schemas.microsoft.com/office/drawing/2014/main" id="{C7151B8C-FC5B-3EED-3E81-31BB23F8C7A1}"/>
              </a:ext>
            </a:extLst>
          </p:cNvPr>
          <p:cNvSpPr txBox="1">
            <a:spLocks/>
          </p:cNvSpPr>
          <p:nvPr/>
        </p:nvSpPr>
        <p:spPr>
          <a:xfrm>
            <a:off x="2171700" y="6464300"/>
            <a:ext cx="8305799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Barkarö SK </a:t>
            </a:r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Sportråd</a:t>
            </a: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Tony Juhlin, Linda Åhlén &amp; Martin Eriksson      Reviderad: 2023-02-23</a:t>
            </a:r>
          </a:p>
        </p:txBody>
      </p:sp>
    </p:spTree>
    <p:extLst>
      <p:ext uri="{BB962C8B-B14F-4D97-AF65-F5344CB8AC3E}">
        <p14:creationId xmlns:p14="http://schemas.microsoft.com/office/powerpoint/2010/main" val="269096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4D111C4-7F02-C445-8CD7-69E190A4952D}"/>
              </a:ext>
            </a:extLst>
          </p:cNvPr>
          <p:cNvSpPr/>
          <p:nvPr/>
        </p:nvSpPr>
        <p:spPr>
          <a:xfrm>
            <a:off x="724688" y="2460860"/>
            <a:ext cx="991824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333333"/>
                </a:solidFill>
                <a:latin typeface="ProximaNova"/>
              </a:rPr>
              <a:t>Frågor som kommit upp under kvällen</a:t>
            </a:r>
            <a:r>
              <a:rPr lang="sv-SE" sz="2400" b="1" i="0" u="none" strike="noStrike" dirty="0">
                <a:solidFill>
                  <a:srgbClr val="333333"/>
                </a:solidFill>
                <a:effectLst/>
                <a:latin typeface="ProximaNova"/>
              </a:rPr>
              <a:t> eller medskick till:</a:t>
            </a:r>
          </a:p>
          <a:p>
            <a:endParaRPr lang="sv-SE" dirty="0">
              <a:solidFill>
                <a:srgbClr val="333333"/>
              </a:solidFill>
              <a:latin typeface="ProximaNova"/>
            </a:endParaRPr>
          </a:p>
          <a:p>
            <a:r>
              <a:rPr lang="sv-SE" sz="2400" b="1" i="0" u="none" strike="noStrike" dirty="0" err="1">
                <a:solidFill>
                  <a:srgbClr val="333333"/>
                </a:solidFill>
                <a:effectLst/>
                <a:latin typeface="ProximaNova"/>
              </a:rPr>
              <a:t>Sportråd</a:t>
            </a:r>
            <a:endParaRPr lang="sv-SE" sz="2400" b="1" i="0" u="none" strike="noStrike" dirty="0">
              <a:solidFill>
                <a:srgbClr val="333333"/>
              </a:solidFill>
              <a:effectLst/>
              <a:latin typeface="ProximaNova"/>
            </a:endParaRPr>
          </a:p>
          <a:p>
            <a:pPr marL="285750" indent="-285750">
              <a:buFontTx/>
              <a:buChar char="-"/>
            </a:pPr>
            <a:r>
              <a:rPr lang="sv-SE" sz="2400" dirty="0">
                <a:solidFill>
                  <a:srgbClr val="333333"/>
                </a:solidFill>
                <a:latin typeface="ProximaNova"/>
              </a:rPr>
              <a:t>??</a:t>
            </a:r>
          </a:p>
          <a:p>
            <a:pPr marL="285750" indent="-285750">
              <a:buFontTx/>
              <a:buChar char="-"/>
            </a:pPr>
            <a:endParaRPr lang="sv-SE" b="0" i="0" u="none" strike="noStrike" dirty="0">
              <a:solidFill>
                <a:srgbClr val="333333"/>
              </a:solidFill>
              <a:effectLst/>
              <a:latin typeface="ProximaNova"/>
            </a:endParaRPr>
          </a:p>
          <a:p>
            <a:r>
              <a:rPr lang="sv-SE" sz="2400" b="1" dirty="0">
                <a:solidFill>
                  <a:srgbClr val="333333"/>
                </a:solidFill>
                <a:latin typeface="ProximaNova"/>
              </a:rPr>
              <a:t>Kansli</a:t>
            </a:r>
          </a:p>
          <a:p>
            <a:pPr marL="285750" indent="-285750">
              <a:buFontTx/>
              <a:buChar char="-"/>
            </a:pPr>
            <a:r>
              <a:rPr lang="sv-SE" sz="2400" dirty="0">
                <a:solidFill>
                  <a:srgbClr val="333333"/>
                </a:solidFill>
                <a:latin typeface="ProximaNova"/>
              </a:rPr>
              <a:t>??</a:t>
            </a:r>
          </a:p>
          <a:p>
            <a:endParaRPr lang="sv-SE" dirty="0">
              <a:solidFill>
                <a:srgbClr val="333333"/>
              </a:solidFill>
              <a:latin typeface="ProximaNova"/>
            </a:endParaRPr>
          </a:p>
          <a:p>
            <a:r>
              <a:rPr lang="sv-SE" sz="2400" b="1" i="0" u="none" strike="noStrike" dirty="0">
                <a:solidFill>
                  <a:srgbClr val="333333"/>
                </a:solidFill>
                <a:effectLst/>
                <a:latin typeface="ProximaNova"/>
              </a:rPr>
              <a:t>Styrelse</a:t>
            </a:r>
          </a:p>
          <a:p>
            <a:r>
              <a:rPr lang="sv-SE" sz="2400" dirty="0">
                <a:solidFill>
                  <a:srgbClr val="333333"/>
                </a:solidFill>
                <a:latin typeface="ProximaNova"/>
              </a:rPr>
              <a:t>- ??</a:t>
            </a:r>
            <a:endParaRPr lang="sv-SE" sz="24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55551F92-15C3-FF4C-BCB1-F479BACEFB6B}"/>
              </a:ext>
            </a:extLst>
          </p:cNvPr>
          <p:cNvSpPr txBox="1">
            <a:spLocks/>
          </p:cNvSpPr>
          <p:nvPr/>
        </p:nvSpPr>
        <p:spPr>
          <a:xfrm>
            <a:off x="1311728" y="2044134"/>
            <a:ext cx="9182101" cy="7099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b="1" dirty="0">
              <a:solidFill>
                <a:srgbClr val="EE4635"/>
              </a:solidFill>
              <a:latin typeface="+mn-lt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E9D781B-30C8-174C-A822-8CC72B4D8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454" y="2197586"/>
            <a:ext cx="2186258" cy="4342152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BEF5946F-1A72-4EB7-B067-BF67E6945A97}"/>
              </a:ext>
            </a:extLst>
          </p:cNvPr>
          <p:cNvSpPr txBox="1">
            <a:spLocks/>
          </p:cNvSpPr>
          <p:nvPr/>
        </p:nvSpPr>
        <p:spPr>
          <a:xfrm>
            <a:off x="724688" y="1707285"/>
            <a:ext cx="8932060" cy="8479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5400" b="1" dirty="0">
                <a:solidFill>
                  <a:srgbClr val="C00000"/>
                </a:solidFill>
                <a:latin typeface="+mn-lt"/>
              </a:rPr>
              <a:t>7. Övriga sportsliga frågor </a:t>
            </a:r>
          </a:p>
        </p:txBody>
      </p:sp>
      <p:sp>
        <p:nvSpPr>
          <p:cNvPr id="5" name="Underrubrik 20">
            <a:extLst>
              <a:ext uri="{FF2B5EF4-FFF2-40B4-BE49-F238E27FC236}">
                <a16:creationId xmlns:a16="http://schemas.microsoft.com/office/drawing/2014/main" id="{DED70132-10D0-3E3A-B697-5B8501B69744}"/>
              </a:ext>
            </a:extLst>
          </p:cNvPr>
          <p:cNvSpPr txBox="1">
            <a:spLocks/>
          </p:cNvSpPr>
          <p:nvPr/>
        </p:nvSpPr>
        <p:spPr>
          <a:xfrm>
            <a:off x="2171700" y="6464300"/>
            <a:ext cx="8305799" cy="304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Barkarö SK </a:t>
            </a:r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Sportråd</a:t>
            </a: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Tony Juhlin, Linda Åhlén &amp; Martin Eriksson      Reviderad: 2023-02-23</a:t>
            </a:r>
          </a:p>
        </p:txBody>
      </p:sp>
    </p:spTree>
    <p:extLst>
      <p:ext uri="{BB962C8B-B14F-4D97-AF65-F5344CB8AC3E}">
        <p14:creationId xmlns:p14="http://schemas.microsoft.com/office/powerpoint/2010/main" val="42569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55551F92-15C3-FF4C-BCB1-F479BACEFB6B}"/>
              </a:ext>
            </a:extLst>
          </p:cNvPr>
          <p:cNvSpPr txBox="1">
            <a:spLocks/>
          </p:cNvSpPr>
          <p:nvPr/>
        </p:nvSpPr>
        <p:spPr>
          <a:xfrm>
            <a:off x="593881" y="1804128"/>
            <a:ext cx="9182101" cy="7099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5400" b="1" dirty="0">
                <a:solidFill>
                  <a:srgbClr val="C00000"/>
                </a:solidFill>
                <a:latin typeface="+mn-lt"/>
              </a:rPr>
              <a:t>8. Utcheckning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186EEE8-CBE3-D743-931A-DC9762B0BB64}"/>
              </a:ext>
            </a:extLst>
          </p:cNvPr>
          <p:cNvSpPr txBox="1"/>
          <p:nvPr/>
        </p:nvSpPr>
        <p:spPr>
          <a:xfrm>
            <a:off x="593881" y="2745195"/>
            <a:ext cx="62647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1. Vad tar du med dig från mötet?</a:t>
            </a:r>
          </a:p>
          <a:p>
            <a:endParaRPr lang="sv-SE" sz="3200" dirty="0"/>
          </a:p>
          <a:p>
            <a:r>
              <a:rPr lang="sv-SE" sz="3200" dirty="0"/>
              <a:t>2. Vad kan du jobba vidare med?</a:t>
            </a:r>
            <a:endParaRPr lang="sv-SE" dirty="0">
              <a:solidFill>
                <a:schemeClr val="bg1">
                  <a:lumMod val="65000"/>
                </a:schemeClr>
              </a:solidFill>
            </a:endParaRPr>
          </a:p>
          <a:p>
            <a:endParaRPr lang="sv-SE" sz="3200" dirty="0"/>
          </a:p>
          <a:p>
            <a:endParaRPr lang="sv-SE" sz="3200" dirty="0"/>
          </a:p>
          <a:p>
            <a:endParaRPr lang="sv-SE" sz="3200" dirty="0"/>
          </a:p>
        </p:txBody>
      </p:sp>
      <p:sp>
        <p:nvSpPr>
          <p:cNvPr id="2" name="Underrubrik 20">
            <a:extLst>
              <a:ext uri="{FF2B5EF4-FFF2-40B4-BE49-F238E27FC236}">
                <a16:creationId xmlns:a16="http://schemas.microsoft.com/office/drawing/2014/main" id="{83AE0231-5D31-D54D-51BA-D9FA17C2795A}"/>
              </a:ext>
            </a:extLst>
          </p:cNvPr>
          <p:cNvSpPr txBox="1">
            <a:spLocks/>
          </p:cNvSpPr>
          <p:nvPr/>
        </p:nvSpPr>
        <p:spPr>
          <a:xfrm>
            <a:off x="2171700" y="6464300"/>
            <a:ext cx="8305799" cy="304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Barkarö SK </a:t>
            </a:r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Sportråd</a:t>
            </a: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Tony Juhlin, Linda Åhlén &amp; Martin Eriksson      Reviderad: 2023-02-23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9C87CA7-E3AC-58A5-D436-C1C7A9AAF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8846">
            <a:off x="8616478" y="2175705"/>
            <a:ext cx="26289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05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016E60-6469-B242-908D-D0DC87E9C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179" y="2258102"/>
            <a:ext cx="9144000" cy="1180420"/>
          </a:xfrm>
        </p:spPr>
        <p:txBody>
          <a:bodyPr>
            <a:normAutofit/>
          </a:bodyPr>
          <a:lstStyle/>
          <a:p>
            <a:r>
              <a:rPr lang="sv-SE" sz="7200" b="1" dirty="0">
                <a:solidFill>
                  <a:srgbClr val="C00000"/>
                </a:solidFill>
                <a:latin typeface="+mn-lt"/>
              </a:rPr>
              <a:t>TACK FÖR I KVÄLL!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F7776FE-4B32-A14C-AEE0-B5731CE8F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847371"/>
            <a:ext cx="9144000" cy="1655762"/>
          </a:xfrm>
        </p:spPr>
        <p:txBody>
          <a:bodyPr/>
          <a:lstStyle/>
          <a:p>
            <a:r>
              <a:rPr lang="sv-SE" dirty="0"/>
              <a:t>Februari 2023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679B94E-712B-F141-BE54-0DED3271D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1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55551F92-15C3-FF4C-BCB1-F479BACEFB6B}"/>
              </a:ext>
            </a:extLst>
          </p:cNvPr>
          <p:cNvSpPr txBox="1">
            <a:spLocks/>
          </p:cNvSpPr>
          <p:nvPr/>
        </p:nvSpPr>
        <p:spPr>
          <a:xfrm>
            <a:off x="810984" y="1664999"/>
            <a:ext cx="9418332" cy="9835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5400" b="1" dirty="0">
                <a:solidFill>
                  <a:srgbClr val="C00000"/>
                </a:solidFill>
                <a:latin typeface="+mn-lt"/>
              </a:rPr>
              <a:t>Agenda</a:t>
            </a:r>
            <a:r>
              <a:rPr lang="sv-SE" b="1" dirty="0">
                <a:solidFill>
                  <a:srgbClr val="EE4635"/>
                </a:solidFill>
                <a:latin typeface="+mn-lt"/>
              </a:rPr>
              <a:t>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570AAFE-FEBB-034E-AB95-01DA44CB8F03}"/>
              </a:ext>
            </a:extLst>
          </p:cNvPr>
          <p:cNvSpPr txBox="1"/>
          <p:nvPr/>
        </p:nvSpPr>
        <p:spPr>
          <a:xfrm>
            <a:off x="777893" y="2648533"/>
            <a:ext cx="62647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sz="2400" dirty="0"/>
              <a:t>Inledning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Incheckning – gruppövning	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Spelar- och tränarutbildningsplan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Serieanmälan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Registrering av fotbollsspelare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SISU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Övriga sportsliga frågor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Utcheckning	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525E22D-181E-A549-BCB0-5AA941E76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557" y="2559494"/>
            <a:ext cx="4836550" cy="3225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Underrubrik 20">
            <a:extLst>
              <a:ext uri="{FF2B5EF4-FFF2-40B4-BE49-F238E27FC236}">
                <a16:creationId xmlns:a16="http://schemas.microsoft.com/office/drawing/2014/main" id="{F933FE6E-4781-4A29-8522-BFE7E06920A3}"/>
              </a:ext>
            </a:extLst>
          </p:cNvPr>
          <p:cNvSpPr txBox="1">
            <a:spLocks/>
          </p:cNvSpPr>
          <p:nvPr/>
        </p:nvSpPr>
        <p:spPr>
          <a:xfrm>
            <a:off x="3104761" y="6464300"/>
            <a:ext cx="6888324" cy="304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Barkarö SK </a:t>
            </a:r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Sportråd</a:t>
            </a: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Tony Juhlin, Linda Åhlén &amp; Martin Eriksson      Reviderad: 2023-02-23</a:t>
            </a:r>
          </a:p>
          <a:p>
            <a:pPr algn="just"/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55551F92-15C3-FF4C-BCB1-F479BACEFB6B}"/>
              </a:ext>
            </a:extLst>
          </p:cNvPr>
          <p:cNvSpPr txBox="1">
            <a:spLocks/>
          </p:cNvSpPr>
          <p:nvPr/>
        </p:nvSpPr>
        <p:spPr>
          <a:xfrm>
            <a:off x="518884" y="1725355"/>
            <a:ext cx="9496787" cy="9548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5400" b="1" dirty="0">
                <a:solidFill>
                  <a:srgbClr val="C00000"/>
                </a:solidFill>
                <a:latin typeface="+mn-lt"/>
              </a:rPr>
              <a:t>1. Inledning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186EEE8-CBE3-D743-931A-DC9762B0BB64}"/>
              </a:ext>
            </a:extLst>
          </p:cNvPr>
          <p:cNvSpPr txBox="1"/>
          <p:nvPr/>
        </p:nvSpPr>
        <p:spPr>
          <a:xfrm>
            <a:off x="518884" y="2680205"/>
            <a:ext cx="107409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Barkarö SK </a:t>
            </a:r>
            <a:r>
              <a:rPr lang="sv-SE" sz="2000" dirty="0" err="1"/>
              <a:t>Sportråd</a:t>
            </a:r>
            <a:r>
              <a:rPr lang="sv-SE" sz="2000" dirty="0"/>
              <a:t> &amp; Styrelse har beslutat att framgent genomföra "</a:t>
            </a:r>
            <a:r>
              <a:rPr lang="sv-SE" sz="2000" dirty="0" err="1"/>
              <a:t>Sportmöte</a:t>
            </a:r>
            <a:r>
              <a:rPr lang="sv-SE" sz="2000" dirty="0"/>
              <a:t>" med samtliga huvudansvariga i varje lag 1 ggr/kvartal. Syftet är att öka upp dialog och erfarenhetsutbyte mellan årskullar &amp; ledarstaber för att gemensamt fortsätta föreningsbygget &amp; tillsammans utveckla det sportsliga inom vår fina </a:t>
            </a:r>
            <a:r>
              <a:rPr lang="sv-SE" sz="2000" dirty="0" smtClean="0"/>
              <a:t>klubb.</a:t>
            </a:r>
            <a:r>
              <a:rPr lang="sv-SE" sz="1000" dirty="0"/>
              <a:t/>
            </a:r>
            <a:br>
              <a:rPr lang="sv-SE" sz="1000" dirty="0"/>
            </a:br>
            <a:r>
              <a:rPr lang="sv-SE" sz="1000" dirty="0"/>
              <a:t/>
            </a:r>
            <a:br>
              <a:rPr lang="sv-SE" sz="1000" dirty="0"/>
            </a:br>
            <a:r>
              <a:rPr lang="sv-SE" sz="2000" dirty="0"/>
              <a:t>Det är obligatoriska möten där varje lag skall vara representerat av huvudtränare eller ersättare.</a:t>
            </a:r>
            <a:r>
              <a:rPr lang="sv-SE" sz="1000" dirty="0"/>
              <a:t/>
            </a:r>
            <a:br>
              <a:rPr lang="sv-SE" sz="1000" dirty="0"/>
            </a:br>
            <a:r>
              <a:rPr lang="sv-SE" sz="1000" dirty="0"/>
              <a:t/>
            </a:r>
            <a:br>
              <a:rPr lang="sv-SE" sz="1000" dirty="0"/>
            </a:br>
            <a:r>
              <a:rPr lang="sv-SE" sz="2000" dirty="0"/>
              <a:t>Mötet skall vara av sportslig karaktär och endast hantera frågor kring spelarutbildning, träning, match och aktuella lagfrågor, tex samarbeten eller gemensamma utmaningar kring lagen. </a:t>
            </a:r>
          </a:p>
          <a:p>
            <a:endParaRPr lang="sv-SE" sz="1000" dirty="0"/>
          </a:p>
          <a:p>
            <a:r>
              <a:rPr lang="sv-SE" sz="2000" dirty="0"/>
              <a:t>Vår stora förhoppning är att vi på detta vis bygger vår förening ännu starkare &amp; skapar ett bra forum med kontinuitet för erfarenhetsutbyten där vi gemensamt stöttar &amp; hjälper varandra sportsligt.</a:t>
            </a:r>
          </a:p>
        </p:txBody>
      </p:sp>
      <p:sp>
        <p:nvSpPr>
          <p:cNvPr id="6" name="Underrubrik 20">
            <a:extLst>
              <a:ext uri="{FF2B5EF4-FFF2-40B4-BE49-F238E27FC236}">
                <a16:creationId xmlns:a16="http://schemas.microsoft.com/office/drawing/2014/main" id="{F44740E8-7806-45F8-A8E4-30D76CEDC479}"/>
              </a:ext>
            </a:extLst>
          </p:cNvPr>
          <p:cNvSpPr txBox="1">
            <a:spLocks/>
          </p:cNvSpPr>
          <p:nvPr/>
        </p:nvSpPr>
        <p:spPr>
          <a:xfrm>
            <a:off x="2171700" y="6464300"/>
            <a:ext cx="8305799" cy="304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Barkarö SK </a:t>
            </a:r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Sportråd</a:t>
            </a: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Tony Juhlin, Linda Åhlén &amp; Martin Eriksson      Reviderad: 2023-02-23</a:t>
            </a:r>
          </a:p>
        </p:txBody>
      </p:sp>
    </p:spTree>
    <p:extLst>
      <p:ext uri="{BB962C8B-B14F-4D97-AF65-F5344CB8AC3E}">
        <p14:creationId xmlns:p14="http://schemas.microsoft.com/office/powerpoint/2010/main" val="78218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F5634A-7821-5E4D-BED7-7CA1952A3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187" y="1437366"/>
            <a:ext cx="9450083" cy="1300163"/>
          </a:xfrm>
        </p:spPr>
        <p:txBody>
          <a:bodyPr>
            <a:normAutofit/>
          </a:bodyPr>
          <a:lstStyle/>
          <a:p>
            <a:r>
              <a:rPr lang="sv-SE" sz="5400" b="1" dirty="0">
                <a:solidFill>
                  <a:srgbClr val="C00000"/>
                </a:solidFill>
                <a:latin typeface="+mn-lt"/>
              </a:rPr>
              <a:t>2. Gruppövning - Incheckning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2ED585D-7839-254F-A7CD-787D729D4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21" name="Underrubrik 20">
            <a:extLst>
              <a:ext uri="{FF2B5EF4-FFF2-40B4-BE49-F238E27FC236}">
                <a16:creationId xmlns:a16="http://schemas.microsoft.com/office/drawing/2014/main" id="{26C74394-C0FF-4B42-97A8-29C29704B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1700" y="6464300"/>
            <a:ext cx="8305799" cy="304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Barkarö SK </a:t>
            </a:r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Sportråd</a:t>
            </a: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Tony Juhlin, Linda Åhlén &amp; Martin Eriksson      Reviderad: 2023-02-23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82E7E1B9-F258-47EB-8DC5-7FD490CB5A10}"/>
              </a:ext>
            </a:extLst>
          </p:cNvPr>
          <p:cNvSpPr txBox="1">
            <a:spLocks/>
          </p:cNvSpPr>
          <p:nvPr/>
        </p:nvSpPr>
        <p:spPr>
          <a:xfrm>
            <a:off x="919384" y="2698460"/>
            <a:ext cx="10810429" cy="13693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 algn="l">
              <a:lnSpc>
                <a:spcPct val="150000"/>
              </a:lnSpc>
              <a:buFont typeface="+mj-lt"/>
              <a:buAutoNum type="arabicPeriod"/>
            </a:pPr>
            <a:r>
              <a:rPr lang="sv-SE" sz="3200" b="1" dirty="0"/>
              <a:t>Läget just nu i laget</a:t>
            </a:r>
          </a:p>
          <a:p>
            <a:pPr marL="1143000" indent="-1143000" algn="l">
              <a:lnSpc>
                <a:spcPct val="150000"/>
              </a:lnSpc>
              <a:buFont typeface="+mj-lt"/>
              <a:buAutoNum type="arabicPeriod"/>
            </a:pPr>
            <a:r>
              <a:rPr lang="sv-SE" sz="3200" b="1" dirty="0"/>
              <a:t>Utmaningar för laget säsongen 2023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D18E869-6A5D-65D2-4C6F-115D0BA95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3499">
            <a:off x="8327230" y="2902714"/>
            <a:ext cx="2628900" cy="322897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 rot="435640">
            <a:off x="8449198" y="3553092"/>
            <a:ext cx="1921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F10              Fredrik </a:t>
            </a:r>
            <a:r>
              <a:rPr lang="sv-SE" sz="1400" dirty="0" err="1" smtClean="0"/>
              <a:t>Jyrell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8403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F5634A-7821-5E4D-BED7-7CA1952A3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593" y="1258836"/>
            <a:ext cx="11083894" cy="1300163"/>
          </a:xfrm>
        </p:spPr>
        <p:txBody>
          <a:bodyPr>
            <a:normAutofit fontScale="90000"/>
          </a:bodyPr>
          <a:lstStyle/>
          <a:p>
            <a:r>
              <a:rPr lang="sv-SE" b="1" dirty="0">
                <a:solidFill>
                  <a:srgbClr val="C00000"/>
                </a:solidFill>
                <a:latin typeface="+mn-lt"/>
              </a:rPr>
              <a:t>3. Spelar- och tränarutbildningsplan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2ED585D-7839-254F-A7CD-787D729D4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689CD4A4-B47B-4C48-858C-23D10772F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169" y="3425477"/>
            <a:ext cx="3161393" cy="64761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83C3D67-A590-1642-BF7E-188D1F0D9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833" y="4319339"/>
            <a:ext cx="840637" cy="45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47C4624D-923B-034E-B821-35511A80C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922" y="3521901"/>
            <a:ext cx="2071007" cy="454771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B1AF7CC4-05E6-2D3E-BFE1-C4503BDDC423}"/>
              </a:ext>
            </a:extLst>
          </p:cNvPr>
          <p:cNvSpPr txBox="1">
            <a:spLocks/>
          </p:cNvSpPr>
          <p:nvPr/>
        </p:nvSpPr>
        <p:spPr>
          <a:xfrm>
            <a:off x="6418102" y="3749285"/>
            <a:ext cx="594338" cy="13001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solidFill>
                  <a:srgbClr val="C00000"/>
                </a:solidFill>
                <a:latin typeface="+mn-lt"/>
              </a:rPr>
              <a:t>?</a:t>
            </a:r>
          </a:p>
        </p:txBody>
      </p:sp>
      <p:sp>
        <p:nvSpPr>
          <p:cNvPr id="4" name="Underrubrik 20">
            <a:extLst>
              <a:ext uri="{FF2B5EF4-FFF2-40B4-BE49-F238E27FC236}">
                <a16:creationId xmlns:a16="http://schemas.microsoft.com/office/drawing/2014/main" id="{6F5B9AC4-5A7E-AADC-8EED-408521B7F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1700" y="6464300"/>
            <a:ext cx="8305799" cy="304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Barkarö SK </a:t>
            </a:r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Sportråd</a:t>
            </a: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Tony Juhlin, Linda Åhlén &amp; Martin Eriksson      Reviderad: 2023-02-23</a:t>
            </a:r>
          </a:p>
        </p:txBody>
      </p:sp>
    </p:spTree>
    <p:extLst>
      <p:ext uri="{BB962C8B-B14F-4D97-AF65-F5344CB8AC3E}">
        <p14:creationId xmlns:p14="http://schemas.microsoft.com/office/powerpoint/2010/main" val="7998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F2ED585D-7839-254F-A7CD-787D729D4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9" name="Rektangel med rundade hörn 6">
            <a:extLst>
              <a:ext uri="{FF2B5EF4-FFF2-40B4-BE49-F238E27FC236}">
                <a16:creationId xmlns:a16="http://schemas.microsoft.com/office/drawing/2014/main" id="{B85C36CB-6F41-4C19-8942-991B12E02431}"/>
              </a:ext>
            </a:extLst>
          </p:cNvPr>
          <p:cNvSpPr/>
          <p:nvPr/>
        </p:nvSpPr>
        <p:spPr>
          <a:xfrm>
            <a:off x="787629" y="2492369"/>
            <a:ext cx="9233847" cy="304946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9158224D-1D30-4CB2-A62B-4E44599F2448}"/>
              </a:ext>
            </a:extLst>
          </p:cNvPr>
          <p:cNvSpPr txBox="1">
            <a:spLocks/>
          </p:cNvSpPr>
          <p:nvPr/>
        </p:nvSpPr>
        <p:spPr>
          <a:xfrm>
            <a:off x="889840" y="2735725"/>
            <a:ext cx="9029424" cy="27330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b="1" dirty="0">
                <a:solidFill>
                  <a:srgbClr val="C00000"/>
                </a:solidFill>
              </a:rPr>
              <a:t>Svenska fotbollförbundets utbildningsplan utgör grunden i all vår utbildning. Våra tränare genomgår samtliga utbildningar enligt vår utbildningsplan. Detta för att säkerställa bästa möjliga spelarutbildning.</a:t>
            </a:r>
          </a:p>
          <a:p>
            <a:pPr algn="l"/>
            <a:endParaRPr lang="sv-SE" sz="900" b="1" dirty="0">
              <a:solidFill>
                <a:srgbClr val="C00000"/>
              </a:solidFill>
            </a:endParaRPr>
          </a:p>
          <a:p>
            <a:pPr algn="l"/>
            <a:r>
              <a:rPr lang="sv-SE" b="1" dirty="0">
                <a:solidFill>
                  <a:srgbClr val="C00000"/>
                </a:solidFill>
              </a:rPr>
              <a:t>Till SvFFs spelar- &amp; tränarutbildning kopplar vi också ytterligare utbildning med hjälp av olika partners (Tex Flickinitiativet, Coerver mm). Det år vår ”</a:t>
            </a:r>
            <a:r>
              <a:rPr lang="sv-SE" b="1" i="1" dirty="0">
                <a:solidFill>
                  <a:srgbClr val="C00000"/>
                </a:solidFill>
              </a:rPr>
              <a:t>X-faktor</a:t>
            </a:r>
            <a:r>
              <a:rPr lang="sv-SE" b="1" dirty="0">
                <a:solidFill>
                  <a:srgbClr val="C00000"/>
                </a:solidFill>
              </a:rPr>
              <a:t>”</a:t>
            </a:r>
            <a:r>
              <a:rPr lang="sv-SE" b="1" i="1" dirty="0">
                <a:solidFill>
                  <a:srgbClr val="C00000"/>
                </a:solidFill>
              </a:rPr>
              <a:t>!</a:t>
            </a:r>
          </a:p>
          <a:p>
            <a:pPr algn="l"/>
            <a:endParaRPr lang="sv-SE" sz="1400" b="1" dirty="0">
              <a:solidFill>
                <a:srgbClr val="C00000"/>
              </a:solidFill>
            </a:endParaRPr>
          </a:p>
          <a:p>
            <a:pPr algn="l"/>
            <a:r>
              <a:rPr lang="sv-SE" b="1" dirty="0">
                <a:solidFill>
                  <a:srgbClr val="C00000"/>
                </a:solidFill>
              </a:rPr>
              <a:t>Vår modell bygger också på ett </a:t>
            </a:r>
            <a:r>
              <a:rPr lang="sv-SE" i="1" dirty="0">
                <a:solidFill>
                  <a:srgbClr val="C00000"/>
                </a:solidFill>
              </a:rPr>
              <a:t>starkt samarbete </a:t>
            </a:r>
            <a:r>
              <a:rPr lang="sv-SE" b="1" dirty="0">
                <a:solidFill>
                  <a:srgbClr val="C00000"/>
                </a:solidFill>
              </a:rPr>
              <a:t>mellan årskullar i såväl träning och matchspel där årskullarna också deltar i seriespel gemensamt mellan spelformerna.</a:t>
            </a:r>
          </a:p>
          <a:p>
            <a:pPr algn="l"/>
            <a:endParaRPr lang="sv-SE" b="1" dirty="0">
              <a:solidFill>
                <a:srgbClr val="C00000"/>
              </a:solidFill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DAEDD631-DF34-4EFA-885C-EAB6BA538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330" y="5763832"/>
            <a:ext cx="3161393" cy="647617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A5F0150F-3453-43A5-AF0E-1712D6F7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249" y="3855239"/>
            <a:ext cx="913179" cy="49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25C00005-006B-46EF-BF00-C91F597E0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5329" y="5860256"/>
            <a:ext cx="2071007" cy="454771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26A55745-A27E-488C-A82F-CD4DB21876BF}"/>
              </a:ext>
            </a:extLst>
          </p:cNvPr>
          <p:cNvSpPr txBox="1"/>
          <p:nvPr/>
        </p:nvSpPr>
        <p:spPr>
          <a:xfrm>
            <a:off x="787629" y="1563714"/>
            <a:ext cx="4490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Utbildningsmodell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2D689E9B-2C6F-44D6-B3FA-92545859D5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8384" y="2657128"/>
            <a:ext cx="628907" cy="905350"/>
          </a:xfrm>
          <a:prstGeom prst="rect">
            <a:avLst/>
          </a:prstGeom>
        </p:spPr>
      </p:pic>
      <p:sp>
        <p:nvSpPr>
          <p:cNvPr id="19" name="Rektangel med rundade hörn 20">
            <a:extLst>
              <a:ext uri="{FF2B5EF4-FFF2-40B4-BE49-F238E27FC236}">
                <a16:creationId xmlns:a16="http://schemas.microsoft.com/office/drawing/2014/main" id="{3CB2AC8D-00B2-4A77-A6F5-A0ED1187E8F7}"/>
              </a:ext>
            </a:extLst>
          </p:cNvPr>
          <p:cNvSpPr/>
          <p:nvPr/>
        </p:nvSpPr>
        <p:spPr>
          <a:xfrm>
            <a:off x="10191646" y="2492369"/>
            <a:ext cx="1142388" cy="304946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C00000"/>
              </a:solidFill>
            </a:endParaRP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4BF9D707-8E41-4547-A8FC-9AF0A53C44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6249" y="4446014"/>
            <a:ext cx="913179" cy="1095815"/>
          </a:xfrm>
          <a:prstGeom prst="rect">
            <a:avLst/>
          </a:prstGeom>
        </p:spPr>
      </p:pic>
      <p:sp>
        <p:nvSpPr>
          <p:cNvPr id="2" name="Underrubrik 20">
            <a:extLst>
              <a:ext uri="{FF2B5EF4-FFF2-40B4-BE49-F238E27FC236}">
                <a16:creationId xmlns:a16="http://schemas.microsoft.com/office/drawing/2014/main" id="{ECC4E879-C964-77DB-D5C4-6A8A84B12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1700" y="6464300"/>
            <a:ext cx="8305799" cy="304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Barkarö SK </a:t>
            </a:r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Sportråd</a:t>
            </a: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Tony Juhlin, Linda Åhlén &amp; Martin Eriksson      Reviderad: 2023-02-23</a:t>
            </a:r>
          </a:p>
        </p:txBody>
      </p:sp>
    </p:spTree>
    <p:extLst>
      <p:ext uri="{BB962C8B-B14F-4D97-AF65-F5344CB8AC3E}">
        <p14:creationId xmlns:p14="http://schemas.microsoft.com/office/powerpoint/2010/main" val="10454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F2ED585D-7839-254F-A7CD-787D729D4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3" name="Underrubrik 20">
            <a:extLst>
              <a:ext uri="{FF2B5EF4-FFF2-40B4-BE49-F238E27FC236}">
                <a16:creationId xmlns:a16="http://schemas.microsoft.com/office/drawing/2014/main" id="{56F5767F-970C-5E7E-1FB5-31C5231C9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1700" y="6464300"/>
            <a:ext cx="8305799" cy="304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Barkarö SK </a:t>
            </a:r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Sportråd</a:t>
            </a: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Tony Juhlin, Linda Åhlén &amp; Martin Eriksson      Reviderad: 2023-02-23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/>
          <a:srcRect t="4354" b="4116"/>
          <a:stretch/>
        </p:blipFill>
        <p:spPr>
          <a:xfrm>
            <a:off x="1403876" y="1480457"/>
            <a:ext cx="9557237" cy="490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F2ED585D-7839-254F-A7CD-787D729D4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21" name="Underrubrik 20">
            <a:extLst>
              <a:ext uri="{FF2B5EF4-FFF2-40B4-BE49-F238E27FC236}">
                <a16:creationId xmlns:a16="http://schemas.microsoft.com/office/drawing/2014/main" id="{26C74394-C0FF-4B42-97A8-29C29704B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1700" y="6464300"/>
            <a:ext cx="8305799" cy="304800"/>
          </a:xfrm>
        </p:spPr>
        <p:txBody>
          <a:bodyPr>
            <a:normAutofit/>
          </a:bodyPr>
          <a:lstStyle/>
          <a:p>
            <a:pPr algn="just"/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Barkarö SK </a:t>
            </a:r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Sportråd</a:t>
            </a: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Tony Juhlin, Kajsa Forslund, Linda Åhlén      Reviderad: 2021-12-01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ruta 21"/>
          <p:cNvSpPr txBox="1"/>
          <p:nvPr/>
        </p:nvSpPr>
        <p:spPr>
          <a:xfrm>
            <a:off x="7019365" y="4132330"/>
            <a:ext cx="206188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sz="800" b="1" dirty="0"/>
          </a:p>
        </p:txBody>
      </p:sp>
      <p:sp>
        <p:nvSpPr>
          <p:cNvPr id="6" name="Rektangel 5"/>
          <p:cNvSpPr/>
          <p:nvPr/>
        </p:nvSpPr>
        <p:spPr>
          <a:xfrm>
            <a:off x="8736106" y="3762998"/>
            <a:ext cx="416859" cy="244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1407459" y="6535271"/>
            <a:ext cx="9197788" cy="233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7" name="Bildobjekt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3" b="3800"/>
          <a:stretch/>
        </p:blipFill>
        <p:spPr>
          <a:xfrm>
            <a:off x="1306120" y="32166"/>
            <a:ext cx="10268791" cy="682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0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F2ED585D-7839-254F-A7CD-787D729D4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B05E462-3E03-441A-BE98-054E3D91453F}"/>
              </a:ext>
            </a:extLst>
          </p:cNvPr>
          <p:cNvSpPr/>
          <p:nvPr/>
        </p:nvSpPr>
        <p:spPr>
          <a:xfrm>
            <a:off x="546931" y="1558893"/>
            <a:ext cx="1072358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Planerade utbildningar inom Västmanland:</a:t>
            </a:r>
          </a:p>
          <a:p>
            <a:r>
              <a:rPr lang="sv-SE" sz="2400" u="sng" dirty="0"/>
              <a:t>UEFA C</a:t>
            </a:r>
          </a:p>
          <a:p>
            <a:r>
              <a:rPr lang="sv-SE" sz="2400" dirty="0"/>
              <a:t>Arboga 	2023-03-11 och </a:t>
            </a:r>
            <a:r>
              <a:rPr lang="sv-SE" sz="2400" dirty="0" smtClean="0"/>
              <a:t>2023-04-23 (fullt)</a:t>
            </a:r>
            <a:endParaRPr lang="sv-SE" sz="2400" dirty="0"/>
          </a:p>
          <a:p>
            <a:endParaRPr lang="sv-SE" dirty="0"/>
          </a:p>
          <a:p>
            <a:r>
              <a:rPr lang="sv-SE" sz="2400" u="sng" dirty="0"/>
              <a:t>SvFF D</a:t>
            </a:r>
          </a:p>
          <a:p>
            <a:r>
              <a:rPr lang="sv-SE" sz="2400" dirty="0"/>
              <a:t>Sala 		2023-03-12 och 2023-04-16 </a:t>
            </a:r>
            <a:r>
              <a:rPr lang="sv-SE" sz="2400" dirty="0" smtClean="0"/>
              <a:t>(?)</a:t>
            </a:r>
            <a:endParaRPr lang="sv-SE" sz="2400" dirty="0"/>
          </a:p>
          <a:p>
            <a:r>
              <a:rPr lang="sv-SE" sz="2400" dirty="0"/>
              <a:t>Skiljebo 	2023-03-18 och 2023-04 </a:t>
            </a:r>
            <a:r>
              <a:rPr lang="sv-SE" sz="2400" dirty="0" smtClean="0"/>
              <a:t>23 (fullt)</a:t>
            </a:r>
            <a:endParaRPr lang="sv-SE" sz="2400" dirty="0"/>
          </a:p>
          <a:p>
            <a:r>
              <a:rPr lang="sv-SE" sz="2400" dirty="0"/>
              <a:t>Oden 		2023-03-26 och </a:t>
            </a:r>
            <a:r>
              <a:rPr lang="sv-SE" sz="2400" dirty="0" smtClean="0"/>
              <a:t>2023-04-16 (9 platser kvar)</a:t>
            </a:r>
            <a:endParaRPr lang="sv-SE" sz="2000" dirty="0"/>
          </a:p>
          <a:p>
            <a:r>
              <a:rPr lang="sv-SE" sz="2000" dirty="0"/>
              <a:t>Anmälning till kurserna sker via: </a:t>
            </a:r>
            <a:r>
              <a:rPr lang="sv-SE" sz="2000" dirty="0">
                <a:hlinkClick r:id="rId3"/>
              </a:rPr>
              <a:t>https://vastmanland.svenskfotboll.se/utbildning/tranare/</a:t>
            </a:r>
            <a:endParaRPr lang="sv-SE" sz="2000" dirty="0"/>
          </a:p>
          <a:p>
            <a:endParaRPr lang="sv-SE" dirty="0"/>
          </a:p>
          <a:p>
            <a:r>
              <a:rPr lang="sv-SE" sz="2000" dirty="0"/>
              <a:t>Bra att stämma av med Sportrådet innan anmälan för att Sportrådet ska kunna ha koll på vilka som utbildar sig och sedan kunna söka bidrag för deltagarna.</a:t>
            </a:r>
          </a:p>
          <a:p>
            <a:endParaRPr lang="sv-SE" dirty="0"/>
          </a:p>
          <a:p>
            <a:r>
              <a:rPr lang="sv-SE" sz="2000" dirty="0"/>
              <a:t>Utbildningsansvarig i Sportrådet: Martin Eriksson </a:t>
            </a:r>
            <a:endParaRPr lang="sv-SE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Underrubrik 20">
            <a:extLst>
              <a:ext uri="{FF2B5EF4-FFF2-40B4-BE49-F238E27FC236}">
                <a16:creationId xmlns:a16="http://schemas.microsoft.com/office/drawing/2014/main" id="{CF8D8173-600A-F8E0-E552-EF107C8B01B2}"/>
              </a:ext>
            </a:extLst>
          </p:cNvPr>
          <p:cNvSpPr txBox="1">
            <a:spLocks/>
          </p:cNvSpPr>
          <p:nvPr/>
        </p:nvSpPr>
        <p:spPr>
          <a:xfrm>
            <a:off x="2171700" y="6464300"/>
            <a:ext cx="8305799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Barkarö SK </a:t>
            </a:r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Sportråd</a:t>
            </a: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Tony Juhlin, Linda Åhlén &amp; Martin Eriksson      Reviderad: 2023-02-23</a:t>
            </a:r>
          </a:p>
        </p:txBody>
      </p:sp>
    </p:spTree>
    <p:extLst>
      <p:ext uri="{BB962C8B-B14F-4D97-AF65-F5344CB8AC3E}">
        <p14:creationId xmlns:p14="http://schemas.microsoft.com/office/powerpoint/2010/main" val="180485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731</Words>
  <Application>Microsoft Office PowerPoint</Application>
  <PresentationFormat>Bredbild</PresentationFormat>
  <Paragraphs>90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ProximaNova</vt:lpstr>
      <vt:lpstr>Office-tema</vt:lpstr>
      <vt:lpstr>SPORTMÖTE nr 1, 2023</vt:lpstr>
      <vt:lpstr>PowerPoint-presentation</vt:lpstr>
      <vt:lpstr>PowerPoint-presentation</vt:lpstr>
      <vt:lpstr>2. Gruppövning - Incheckning</vt:lpstr>
      <vt:lpstr>3. Spelar- och tränarutbildningsplan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TACK FÖR I KVÄLL!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SPORTMÖTE</dc:title>
  <dc:creator>Tony Juhlin</dc:creator>
  <cp:lastModifiedBy>Eriksson Martin</cp:lastModifiedBy>
  <cp:revision>32</cp:revision>
  <dcterms:created xsi:type="dcterms:W3CDTF">2021-09-13T20:40:22Z</dcterms:created>
  <dcterms:modified xsi:type="dcterms:W3CDTF">2023-02-23T20:39:47Z</dcterms:modified>
</cp:coreProperties>
</file>