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27"/>
  </p:notesMasterIdLst>
  <p:sldIdLst>
    <p:sldId id="265" r:id="rId2"/>
    <p:sldId id="342" r:id="rId3"/>
    <p:sldId id="343" r:id="rId4"/>
    <p:sldId id="344" r:id="rId5"/>
    <p:sldId id="346" r:id="rId6"/>
    <p:sldId id="345" r:id="rId7"/>
    <p:sldId id="351" r:id="rId8"/>
    <p:sldId id="347" r:id="rId9"/>
    <p:sldId id="348" r:id="rId10"/>
    <p:sldId id="303" r:id="rId11"/>
    <p:sldId id="349" r:id="rId12"/>
    <p:sldId id="297" r:id="rId13"/>
    <p:sldId id="295" r:id="rId14"/>
    <p:sldId id="304" r:id="rId15"/>
    <p:sldId id="305" r:id="rId16"/>
    <p:sldId id="323" r:id="rId17"/>
    <p:sldId id="324" r:id="rId18"/>
    <p:sldId id="325" r:id="rId19"/>
    <p:sldId id="326" r:id="rId20"/>
    <p:sldId id="327" r:id="rId21"/>
    <p:sldId id="306" r:id="rId22"/>
    <p:sldId id="336" r:id="rId23"/>
    <p:sldId id="337" r:id="rId24"/>
    <p:sldId id="338" r:id="rId25"/>
    <p:sldId id="350" r:id="rId26"/>
  </p:sldIdLst>
  <p:sldSz cx="9144000" cy="6858000" type="screen4x3"/>
  <p:notesSz cx="6811963" cy="9942513"/>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3899" autoAdjust="0"/>
  </p:normalViewPr>
  <p:slideViewPr>
    <p:cSldViewPr>
      <p:cViewPr varScale="1">
        <p:scale>
          <a:sx n="87" d="100"/>
          <a:sy n="87" d="100"/>
        </p:scale>
        <p:origin x="1140" y="84"/>
      </p:cViewPr>
      <p:guideLst>
        <p:guide orient="horz" pos="2160"/>
        <p:guide pos="2880"/>
      </p:guideLst>
    </p:cSldViewPr>
  </p:slideViewPr>
  <p:outlineViewPr>
    <p:cViewPr>
      <p:scale>
        <a:sx n="33" d="100"/>
        <a:sy n="33" d="100"/>
      </p:scale>
      <p:origin x="0" y="-879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223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851"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8536" y="0"/>
            <a:ext cx="2951851" cy="497126"/>
          </a:xfrm>
          <a:prstGeom prst="rect">
            <a:avLst/>
          </a:prstGeom>
        </p:spPr>
        <p:txBody>
          <a:bodyPr vert="horz" lIns="91440" tIns="45720" rIns="91440" bIns="45720" rtlCol="0"/>
          <a:lstStyle>
            <a:lvl1pPr algn="r">
              <a:defRPr sz="1200"/>
            </a:lvl1pPr>
          </a:lstStyle>
          <a:p>
            <a:fld id="{7FEB1655-428D-4DCB-AA28-FC2EF0ABD7E7}" type="datetimeFigureOut">
              <a:rPr lang="sv-SE" smtClean="0"/>
              <a:t>2017-03-10</a:t>
            </a:fld>
            <a:endParaRPr lang="sv-SE"/>
          </a:p>
        </p:txBody>
      </p:sp>
      <p:sp>
        <p:nvSpPr>
          <p:cNvPr id="4" name="Platshållare för bildobjekt 3"/>
          <p:cNvSpPr>
            <a:spLocks noGrp="1" noRot="1" noChangeAspect="1"/>
          </p:cNvSpPr>
          <p:nvPr>
            <p:ph type="sldImg" idx="2"/>
          </p:nvPr>
        </p:nvSpPr>
        <p:spPr>
          <a:xfrm>
            <a:off x="922338" y="746125"/>
            <a:ext cx="4967287" cy="37274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1197" y="4722694"/>
            <a:ext cx="5449570" cy="447413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3662"/>
            <a:ext cx="2951851" cy="49712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8536" y="9443662"/>
            <a:ext cx="2951851" cy="497126"/>
          </a:xfrm>
          <a:prstGeom prst="rect">
            <a:avLst/>
          </a:prstGeom>
        </p:spPr>
        <p:txBody>
          <a:bodyPr vert="horz" lIns="91440" tIns="45720" rIns="91440" bIns="45720" rtlCol="0" anchor="b"/>
          <a:lstStyle>
            <a:lvl1pPr algn="r">
              <a:defRPr sz="1200"/>
            </a:lvl1pPr>
          </a:lstStyle>
          <a:p>
            <a:fld id="{FE6E6806-D964-4DD1-9DD4-9509887B6EC6}" type="slidenum">
              <a:rPr lang="sv-SE" smtClean="0"/>
              <a:t>‹#›</a:t>
            </a:fld>
            <a:endParaRPr lang="sv-SE"/>
          </a:p>
        </p:txBody>
      </p:sp>
    </p:spTree>
    <p:extLst>
      <p:ext uri="{BB962C8B-B14F-4D97-AF65-F5344CB8AC3E}">
        <p14:creationId xmlns:p14="http://schemas.microsoft.com/office/powerpoint/2010/main" val="3745104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2</a:t>
            </a:fld>
            <a:endParaRPr lang="sv-SE"/>
          </a:p>
        </p:txBody>
      </p:sp>
    </p:spTree>
    <p:extLst>
      <p:ext uri="{BB962C8B-B14F-4D97-AF65-F5344CB8AC3E}">
        <p14:creationId xmlns:p14="http://schemas.microsoft.com/office/powerpoint/2010/main" val="2917044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3</a:t>
            </a:fld>
            <a:endParaRPr lang="sv-SE"/>
          </a:p>
        </p:txBody>
      </p:sp>
    </p:spTree>
    <p:extLst>
      <p:ext uri="{BB962C8B-B14F-4D97-AF65-F5344CB8AC3E}">
        <p14:creationId xmlns:p14="http://schemas.microsoft.com/office/powerpoint/2010/main" val="24769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4</a:t>
            </a:fld>
            <a:endParaRPr lang="sv-SE"/>
          </a:p>
        </p:txBody>
      </p:sp>
    </p:spTree>
    <p:extLst>
      <p:ext uri="{BB962C8B-B14F-4D97-AF65-F5344CB8AC3E}">
        <p14:creationId xmlns:p14="http://schemas.microsoft.com/office/powerpoint/2010/main" val="800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5</a:t>
            </a:fld>
            <a:endParaRPr lang="sv-SE"/>
          </a:p>
        </p:txBody>
      </p:sp>
    </p:spTree>
    <p:extLst>
      <p:ext uri="{BB962C8B-B14F-4D97-AF65-F5344CB8AC3E}">
        <p14:creationId xmlns:p14="http://schemas.microsoft.com/office/powerpoint/2010/main" val="28937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a:t>
            </a:r>
            <a:r>
              <a:rPr lang="sv-SE" baseline="0" dirty="0"/>
              <a:t> är SISU?</a:t>
            </a:r>
          </a:p>
          <a:p>
            <a:r>
              <a:rPr lang="sv-SE" baseline="0" dirty="0"/>
              <a:t>Närvarolistor (Dokument för hur de fylls i)</a:t>
            </a:r>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6</a:t>
            </a:fld>
            <a:endParaRPr lang="sv-SE"/>
          </a:p>
        </p:txBody>
      </p:sp>
    </p:spTree>
    <p:extLst>
      <p:ext uri="{BB962C8B-B14F-4D97-AF65-F5344CB8AC3E}">
        <p14:creationId xmlns:p14="http://schemas.microsoft.com/office/powerpoint/2010/main" val="3520540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8</a:t>
            </a:fld>
            <a:endParaRPr lang="sv-SE"/>
          </a:p>
        </p:txBody>
      </p:sp>
    </p:spTree>
    <p:extLst>
      <p:ext uri="{BB962C8B-B14F-4D97-AF65-F5344CB8AC3E}">
        <p14:creationId xmlns:p14="http://schemas.microsoft.com/office/powerpoint/2010/main" val="232479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aseline="0"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9</a:t>
            </a:fld>
            <a:endParaRPr lang="sv-SE"/>
          </a:p>
        </p:txBody>
      </p:sp>
    </p:spTree>
    <p:extLst>
      <p:ext uri="{BB962C8B-B14F-4D97-AF65-F5344CB8AC3E}">
        <p14:creationId xmlns:p14="http://schemas.microsoft.com/office/powerpoint/2010/main" val="166909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B-diplom U: 5 </a:t>
            </a:r>
            <a:r>
              <a:rPr lang="sv-SE" dirty="0" err="1"/>
              <a:t>st</a:t>
            </a:r>
            <a:endParaRPr lang="sv-SE" dirty="0"/>
          </a:p>
          <a:p>
            <a:r>
              <a:rPr lang="sv-SE" dirty="0"/>
              <a:t>C-diplom:</a:t>
            </a:r>
            <a:r>
              <a:rPr lang="sv-SE" baseline="0" dirty="0"/>
              <a:t> 25 </a:t>
            </a:r>
            <a:r>
              <a:rPr lang="sv-SE" baseline="0" dirty="0" err="1"/>
              <a:t>st</a:t>
            </a:r>
            <a:endParaRPr lang="sv-SE" baseline="0" dirty="0"/>
          </a:p>
          <a:p>
            <a:r>
              <a:rPr lang="sv-SE" baseline="0" dirty="0"/>
              <a:t>SUP/Avspark: 15 </a:t>
            </a:r>
            <a:r>
              <a:rPr lang="sv-SE" baseline="0" dirty="0" err="1"/>
              <a:t>st</a:t>
            </a:r>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13</a:t>
            </a:fld>
            <a:endParaRPr lang="sv-SE"/>
          </a:p>
        </p:txBody>
      </p:sp>
    </p:spTree>
    <p:extLst>
      <p:ext uri="{BB962C8B-B14F-4D97-AF65-F5344CB8AC3E}">
        <p14:creationId xmlns:p14="http://schemas.microsoft.com/office/powerpoint/2010/main" val="111891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Subventionerat Start-kit för de P/F-11-12</a:t>
            </a:r>
            <a:r>
              <a:rPr lang="sv-SE" baseline="0" dirty="0"/>
              <a:t>.</a:t>
            </a:r>
          </a:p>
          <a:p>
            <a:r>
              <a:rPr lang="sv-SE" baseline="0" dirty="0"/>
              <a:t>Materialansvarig Magnus </a:t>
            </a:r>
            <a:r>
              <a:rPr lang="sv-SE" baseline="0" dirty="0" err="1"/>
              <a:t>Frii</a:t>
            </a:r>
            <a:endParaRPr lang="sv-SE" baseline="0" dirty="0"/>
          </a:p>
          <a:p>
            <a:r>
              <a:rPr lang="sv-SE" baseline="0" dirty="0"/>
              <a:t>Stf </a:t>
            </a:r>
            <a:r>
              <a:rPr lang="sv-SE" baseline="0" dirty="0" err="1"/>
              <a:t>mat.ansv</a:t>
            </a:r>
            <a:r>
              <a:rPr lang="sv-SE" baseline="0" dirty="0"/>
              <a:t> Johan Kraft</a:t>
            </a:r>
            <a:endParaRPr lang="sv-SE" dirty="0"/>
          </a:p>
        </p:txBody>
      </p:sp>
      <p:sp>
        <p:nvSpPr>
          <p:cNvPr id="4" name="Platshållare för bildnummer 3"/>
          <p:cNvSpPr>
            <a:spLocks noGrp="1"/>
          </p:cNvSpPr>
          <p:nvPr>
            <p:ph type="sldNum" sz="quarter" idx="10"/>
          </p:nvPr>
        </p:nvSpPr>
        <p:spPr/>
        <p:txBody>
          <a:bodyPr/>
          <a:lstStyle/>
          <a:p>
            <a:fld id="{FE6E6806-D964-4DD1-9DD4-9509887B6EC6}" type="slidenum">
              <a:rPr lang="sv-SE" smtClean="0"/>
              <a:t>14</a:t>
            </a:fld>
            <a:endParaRPr lang="sv-SE"/>
          </a:p>
        </p:txBody>
      </p:sp>
    </p:spTree>
    <p:extLst>
      <p:ext uri="{BB962C8B-B14F-4D97-AF65-F5344CB8AC3E}">
        <p14:creationId xmlns:p14="http://schemas.microsoft.com/office/powerpoint/2010/main" val="42776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45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423796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64937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43675" y="365125"/>
            <a:ext cx="1971675"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405960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131781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9"/>
            <a:ext cx="7886700" cy="2852737"/>
          </a:xfrm>
        </p:spPr>
        <p:txBody>
          <a:bodyPr anchor="b"/>
          <a:lstStyle>
            <a:lvl1pPr>
              <a:defRPr sz="4500"/>
            </a:lvl1pPr>
          </a:lstStyle>
          <a:p>
            <a:r>
              <a:rPr lang="sv-SE"/>
              <a:t>Klicka här för att ändra format</a:t>
            </a:r>
          </a:p>
        </p:txBody>
      </p:sp>
      <p:sp>
        <p:nvSpPr>
          <p:cNvPr id="3" name="Platshållare för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3708797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199192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29841" y="365126"/>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939131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51842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79968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innehåll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2235578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29841" y="457200"/>
            <a:ext cx="2949178" cy="1600200"/>
          </a:xfrm>
        </p:spPr>
        <p:txBody>
          <a:bodyPr anchor="b"/>
          <a:lstStyle>
            <a:lvl1pPr>
              <a:defRPr sz="2400"/>
            </a:lvl1pPr>
          </a:lstStyle>
          <a:p>
            <a:r>
              <a:rPr lang="sv-SE"/>
              <a:t>Klicka här för att ändra format</a:t>
            </a:r>
          </a:p>
        </p:txBody>
      </p:sp>
      <p:sp>
        <p:nvSpPr>
          <p:cNvPr id="3" name="Platshållare för bild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74815D4-9548-4B11-BC73-5D63C287A666}" type="slidenum">
              <a:rPr lang="sv-SE" smtClean="0"/>
              <a:pPr/>
              <a:t>‹#›</a:t>
            </a:fld>
            <a:endParaRPr lang="sv-SE"/>
          </a:p>
        </p:txBody>
      </p:sp>
    </p:spTree>
    <p:extLst>
      <p:ext uri="{BB962C8B-B14F-4D97-AF65-F5344CB8AC3E}">
        <p14:creationId xmlns:p14="http://schemas.microsoft.com/office/powerpoint/2010/main" val="18720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v-SE"/>
          </a:p>
        </p:txBody>
      </p:sp>
      <p:sp>
        <p:nvSpPr>
          <p:cNvPr id="5" name="Platshållare för sidfot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74815D4-9548-4B11-BC73-5D63C287A666}" type="slidenum">
              <a:rPr lang="sv-SE" smtClean="0"/>
              <a:pPr/>
              <a:t>‹#›</a:t>
            </a:fld>
            <a:endParaRPr lang="sv-SE"/>
          </a:p>
        </p:txBody>
      </p:sp>
    </p:spTree>
    <p:extLst>
      <p:ext uri="{BB962C8B-B14F-4D97-AF65-F5344CB8AC3E}">
        <p14:creationId xmlns:p14="http://schemas.microsoft.com/office/powerpoint/2010/main" val="62703103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3.jpeg"/><Relationship Id="rId7" Type="http://schemas.openxmlformats.org/officeDocument/2006/relationships/image" Target="../media/image8.jp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2.em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eg"/><Relationship Id="rId7" Type="http://schemas.openxmlformats.org/officeDocument/2006/relationships/image" Target="../media/image14.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8.pn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7.jp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hyperlink" Target="http://www.laget.se/barkarosk" TargetMode="External"/><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9.jpg"/><Relationship Id="rId4" Type="http://schemas.openxmlformats.org/officeDocument/2006/relationships/image" Target="../media/image3.jpe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laget.se/barkarosk" TargetMode="Externa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hyperlink" Target="http://www.laget.se/barkarosk"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Bildobjekt 1"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pic>
        <p:nvPicPr>
          <p:cNvPr id="4" name="Bildobjekt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159" y="2738197"/>
            <a:ext cx="1722499" cy="1339722"/>
          </a:xfrm>
          <a:prstGeom prst="rect">
            <a:avLst/>
          </a:prstGeom>
        </p:spPr>
      </p:pic>
      <p:sp>
        <p:nvSpPr>
          <p:cNvPr id="8" name="Rektangel 7"/>
          <p:cNvSpPr/>
          <p:nvPr/>
        </p:nvSpPr>
        <p:spPr>
          <a:xfrm>
            <a:off x="1946486" y="1700760"/>
            <a:ext cx="4708340"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Speciella dagar</a:t>
            </a:r>
          </a:p>
        </p:txBody>
      </p:sp>
      <p:pic>
        <p:nvPicPr>
          <p:cNvPr id="6" name="Bildobjekt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116" y="2595951"/>
            <a:ext cx="1728555" cy="1619781"/>
          </a:xfrm>
          <a:prstGeom prst="rect">
            <a:avLst/>
          </a:prstGeom>
        </p:spPr>
      </p:pic>
      <p:pic>
        <p:nvPicPr>
          <p:cNvPr id="7" name="Bildobjekt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6493" y="4751701"/>
            <a:ext cx="1337235" cy="1274747"/>
          </a:xfrm>
          <a:prstGeom prst="rect">
            <a:avLst/>
          </a:prstGeom>
        </p:spPr>
      </p:pic>
      <p:pic>
        <p:nvPicPr>
          <p:cNvPr id="9" name="Bildobjek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42466" y="4938672"/>
            <a:ext cx="2310395" cy="690301"/>
          </a:xfrm>
          <a:prstGeom prst="rect">
            <a:avLst/>
          </a:prstGeom>
        </p:spPr>
      </p:pic>
      <p:pic>
        <p:nvPicPr>
          <p:cNvPr id="2" name="Bildobjekt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001" y="2737350"/>
            <a:ext cx="1183225" cy="1248302"/>
          </a:xfrm>
          <a:prstGeom prst="rect">
            <a:avLst/>
          </a:prstGeom>
        </p:spPr>
      </p:pic>
      <p:pic>
        <p:nvPicPr>
          <p:cNvPr id="3" name="Bildobjekt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34129" y="2573803"/>
            <a:ext cx="1313761" cy="1478484"/>
          </a:xfrm>
          <a:prstGeom prst="rect">
            <a:avLst/>
          </a:prstGeom>
        </p:spPr>
      </p:pic>
      <p:pic>
        <p:nvPicPr>
          <p:cNvPr id="11" name="Bildobjekt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08671" y="4783039"/>
            <a:ext cx="837366" cy="1259197"/>
          </a:xfrm>
          <a:prstGeom prst="rect">
            <a:avLst/>
          </a:prstGeom>
        </p:spPr>
      </p:pic>
      <p:pic>
        <p:nvPicPr>
          <p:cNvPr id="12" name="Bildobjekt 11" descr="Friends_skoloridrott_CMYK.pdf"/>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5" name="textruta 4"/>
          <p:cNvSpPr txBox="1"/>
          <p:nvPr/>
        </p:nvSpPr>
        <p:spPr>
          <a:xfrm>
            <a:off x="2970105" y="4241628"/>
            <a:ext cx="1475597" cy="369332"/>
          </a:xfrm>
          <a:prstGeom prst="rect">
            <a:avLst/>
          </a:prstGeom>
          <a:noFill/>
        </p:spPr>
        <p:txBody>
          <a:bodyPr wrap="none" rtlCol="0">
            <a:spAutoFit/>
          </a:bodyPr>
          <a:lstStyle/>
          <a:p>
            <a:r>
              <a:rPr lang="sv-SE" dirty="0"/>
              <a:t>Valborg 30/4</a:t>
            </a:r>
          </a:p>
        </p:txBody>
      </p:sp>
      <p:sp>
        <p:nvSpPr>
          <p:cNvPr id="14" name="textruta 13"/>
          <p:cNvSpPr txBox="1"/>
          <p:nvPr/>
        </p:nvSpPr>
        <p:spPr>
          <a:xfrm>
            <a:off x="563110" y="6022972"/>
            <a:ext cx="1749197" cy="369332"/>
          </a:xfrm>
          <a:prstGeom prst="rect">
            <a:avLst/>
          </a:prstGeom>
          <a:noFill/>
        </p:spPr>
        <p:txBody>
          <a:bodyPr wrap="none" rtlCol="0">
            <a:spAutoFit/>
          </a:bodyPr>
          <a:lstStyle/>
          <a:p>
            <a:r>
              <a:rPr lang="sv-SE" dirty="0"/>
              <a:t>BSK-dagen 3/6</a:t>
            </a:r>
          </a:p>
        </p:txBody>
      </p:sp>
      <p:sp>
        <p:nvSpPr>
          <p:cNvPr id="15" name="textruta 14"/>
          <p:cNvSpPr txBox="1"/>
          <p:nvPr/>
        </p:nvSpPr>
        <p:spPr>
          <a:xfrm>
            <a:off x="5030095" y="4201169"/>
            <a:ext cx="1428596" cy="369332"/>
          </a:xfrm>
          <a:prstGeom prst="rect">
            <a:avLst/>
          </a:prstGeom>
          <a:noFill/>
        </p:spPr>
        <p:txBody>
          <a:bodyPr wrap="none" rtlCol="0">
            <a:spAutoFit/>
          </a:bodyPr>
          <a:lstStyle/>
          <a:p>
            <a:r>
              <a:rPr lang="sv-SE" dirty="0"/>
              <a:t>Städdag 1/5</a:t>
            </a:r>
          </a:p>
        </p:txBody>
      </p:sp>
      <p:sp>
        <p:nvSpPr>
          <p:cNvPr id="16" name="textruta 15"/>
          <p:cNvSpPr txBox="1"/>
          <p:nvPr/>
        </p:nvSpPr>
        <p:spPr>
          <a:xfrm>
            <a:off x="6335058" y="6070108"/>
            <a:ext cx="1428596" cy="369332"/>
          </a:xfrm>
          <a:prstGeom prst="rect">
            <a:avLst/>
          </a:prstGeom>
          <a:noFill/>
        </p:spPr>
        <p:txBody>
          <a:bodyPr wrap="none" rtlCol="0">
            <a:spAutoFit/>
          </a:bodyPr>
          <a:lstStyle/>
          <a:p>
            <a:r>
              <a:rPr lang="sv-SE" dirty="0"/>
              <a:t>Kioskveckor</a:t>
            </a:r>
          </a:p>
        </p:txBody>
      </p:sp>
      <p:sp>
        <p:nvSpPr>
          <p:cNvPr id="17" name="textruta 16"/>
          <p:cNvSpPr txBox="1"/>
          <p:nvPr/>
        </p:nvSpPr>
        <p:spPr>
          <a:xfrm>
            <a:off x="6761329" y="4201169"/>
            <a:ext cx="1992853" cy="369332"/>
          </a:xfrm>
          <a:prstGeom prst="rect">
            <a:avLst/>
          </a:prstGeom>
          <a:noFill/>
        </p:spPr>
        <p:txBody>
          <a:bodyPr wrap="none" rtlCol="0">
            <a:spAutoFit/>
          </a:bodyPr>
          <a:lstStyle/>
          <a:p>
            <a:r>
              <a:rPr lang="sv-SE" dirty="0"/>
              <a:t>Fotografering maj</a:t>
            </a:r>
          </a:p>
        </p:txBody>
      </p:sp>
      <p:sp>
        <p:nvSpPr>
          <p:cNvPr id="18" name="textruta 17"/>
          <p:cNvSpPr txBox="1"/>
          <p:nvPr/>
        </p:nvSpPr>
        <p:spPr>
          <a:xfrm>
            <a:off x="416991" y="4223106"/>
            <a:ext cx="2249334" cy="369332"/>
          </a:xfrm>
          <a:prstGeom prst="rect">
            <a:avLst/>
          </a:prstGeom>
          <a:noFill/>
        </p:spPr>
        <p:txBody>
          <a:bodyPr wrap="none" rtlCol="0">
            <a:spAutoFit/>
          </a:bodyPr>
          <a:lstStyle/>
          <a:p>
            <a:r>
              <a:rPr lang="sv-SE" dirty="0"/>
              <a:t>Domarutbildning 8/4</a:t>
            </a:r>
          </a:p>
        </p:txBody>
      </p:sp>
      <p:sp>
        <p:nvSpPr>
          <p:cNvPr id="19" name="textruta 18"/>
          <p:cNvSpPr txBox="1"/>
          <p:nvPr/>
        </p:nvSpPr>
        <p:spPr>
          <a:xfrm>
            <a:off x="3330116" y="5812478"/>
            <a:ext cx="1967205" cy="369332"/>
          </a:xfrm>
          <a:prstGeom prst="rect">
            <a:avLst/>
          </a:prstGeom>
          <a:noFill/>
        </p:spPr>
        <p:txBody>
          <a:bodyPr wrap="none" rtlCol="0">
            <a:spAutoFit/>
          </a:bodyPr>
          <a:lstStyle/>
          <a:p>
            <a:r>
              <a:rPr lang="sv-SE" dirty="0"/>
              <a:t>Fotbollsskola v25</a:t>
            </a:r>
          </a:p>
        </p:txBody>
      </p:sp>
    </p:spTree>
    <p:extLst>
      <p:ext uri="{BB962C8B-B14F-4D97-AF65-F5344CB8AC3E}">
        <p14:creationId xmlns:p14="http://schemas.microsoft.com/office/powerpoint/2010/main" val="2693705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8" name="Rektangel 7"/>
          <p:cNvSpPr/>
          <p:nvPr/>
        </p:nvSpPr>
        <p:spPr>
          <a:xfrm>
            <a:off x="2667839" y="1700760"/>
            <a:ext cx="3265639"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Barkarö IP</a:t>
            </a:r>
          </a:p>
        </p:txBody>
      </p:sp>
      <p:pic>
        <p:nvPicPr>
          <p:cNvPr id="12" name="Bildobjekt 11"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grpSp>
        <p:nvGrpSpPr>
          <p:cNvPr id="20" name="Grupp 19"/>
          <p:cNvGrpSpPr/>
          <p:nvPr/>
        </p:nvGrpSpPr>
        <p:grpSpPr>
          <a:xfrm>
            <a:off x="801429" y="2531757"/>
            <a:ext cx="6578884" cy="3941388"/>
            <a:chOff x="3139778" y="2387600"/>
            <a:chExt cx="11199519" cy="7499350"/>
          </a:xfrm>
        </p:grpSpPr>
        <p:grpSp>
          <p:nvGrpSpPr>
            <p:cNvPr id="21" name="Grupp 20"/>
            <p:cNvGrpSpPr/>
            <p:nvPr/>
          </p:nvGrpSpPr>
          <p:grpSpPr>
            <a:xfrm>
              <a:off x="3171825" y="2748322"/>
              <a:ext cx="7674899" cy="7119578"/>
              <a:chOff x="3171825" y="2748322"/>
              <a:chExt cx="7674899" cy="7119578"/>
            </a:xfrm>
            <a:solidFill>
              <a:srgbClr val="006600"/>
            </a:solidFill>
          </p:grpSpPr>
          <p:sp>
            <p:nvSpPr>
              <p:cNvPr id="95" name="Rektangel 94"/>
              <p:cNvSpPr/>
              <p:nvPr/>
            </p:nvSpPr>
            <p:spPr>
              <a:xfrm rot="9141038">
                <a:off x="10082287" y="2884039"/>
                <a:ext cx="419570"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6" name="Rektangel 95"/>
              <p:cNvSpPr/>
              <p:nvPr/>
            </p:nvSpPr>
            <p:spPr>
              <a:xfrm rot="7848973">
                <a:off x="10158488" y="3074539"/>
                <a:ext cx="419570"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Rektangel 96"/>
              <p:cNvSpPr/>
              <p:nvPr/>
            </p:nvSpPr>
            <p:spPr>
              <a:xfrm rot="5554910">
                <a:off x="8842008" y="4694455"/>
                <a:ext cx="2959027"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Rektangel 97"/>
              <p:cNvSpPr/>
              <p:nvPr/>
            </p:nvSpPr>
            <p:spPr>
              <a:xfrm>
                <a:off x="7896225" y="5786797"/>
                <a:ext cx="2838449"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Rektangel 98"/>
              <p:cNvSpPr/>
              <p:nvPr/>
            </p:nvSpPr>
            <p:spPr>
              <a:xfrm>
                <a:off x="6217929" y="2872147"/>
                <a:ext cx="4040496" cy="9569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Rektangel 99"/>
              <p:cNvSpPr/>
              <p:nvPr/>
            </p:nvSpPr>
            <p:spPr>
              <a:xfrm rot="287204">
                <a:off x="3236604" y="2748322"/>
                <a:ext cx="3073329" cy="17949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Rektangel 100"/>
              <p:cNvSpPr/>
              <p:nvPr/>
            </p:nvSpPr>
            <p:spPr>
              <a:xfrm>
                <a:off x="3171825" y="4410075"/>
                <a:ext cx="4800600" cy="2362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Rektangel 101"/>
              <p:cNvSpPr/>
              <p:nvPr/>
            </p:nvSpPr>
            <p:spPr>
              <a:xfrm>
                <a:off x="3171825" y="6772275"/>
                <a:ext cx="4800600" cy="30956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2" name="Text Box 16"/>
            <p:cNvSpPr txBox="1">
              <a:spLocks noChangeArrowheads="1"/>
            </p:cNvSpPr>
            <p:nvPr/>
          </p:nvSpPr>
          <p:spPr bwMode="auto">
            <a:xfrm rot="5518646">
              <a:off x="6583366" y="8664747"/>
              <a:ext cx="914724" cy="299200"/>
            </a:xfrm>
            <a:prstGeom prst="rect">
              <a:avLst/>
            </a:prstGeom>
            <a:noFill/>
            <a:ln w="28575" algn="ctr">
              <a:noFill/>
              <a:miter lim="800000"/>
              <a:headEnd/>
              <a:tailEnd/>
            </a:ln>
            <a:effectLst/>
          </p:spPr>
          <p:txBody>
            <a:bodyPr wrap="none">
              <a:spAutoFit/>
            </a:bodyPr>
            <a:lstStyle/>
            <a:p>
              <a:r>
                <a:rPr lang="sv-SE" sz="726" b="1">
                  <a:solidFill>
                    <a:schemeClr val="bg1"/>
                  </a:solidFill>
                </a:rPr>
                <a:t>BIP C1 (7)</a:t>
              </a:r>
              <a:endParaRPr lang="de-DE" sz="726" b="1">
                <a:solidFill>
                  <a:schemeClr val="bg1"/>
                </a:solidFill>
              </a:endParaRPr>
            </a:p>
          </p:txBody>
        </p:sp>
        <p:sp>
          <p:nvSpPr>
            <p:cNvPr id="23" name="Text Box 18"/>
            <p:cNvSpPr txBox="1">
              <a:spLocks noChangeArrowheads="1"/>
            </p:cNvSpPr>
            <p:nvPr/>
          </p:nvSpPr>
          <p:spPr bwMode="auto">
            <a:xfrm rot="5518646">
              <a:off x="4180782" y="8619374"/>
              <a:ext cx="914724" cy="299200"/>
            </a:xfrm>
            <a:prstGeom prst="rect">
              <a:avLst/>
            </a:prstGeom>
            <a:noFill/>
            <a:ln w="28575" algn="ctr">
              <a:noFill/>
              <a:miter lim="800000"/>
              <a:headEnd/>
              <a:tailEnd/>
            </a:ln>
            <a:effectLst/>
          </p:spPr>
          <p:txBody>
            <a:bodyPr wrap="none">
              <a:spAutoFit/>
            </a:bodyPr>
            <a:lstStyle/>
            <a:p>
              <a:r>
                <a:rPr lang="sv-SE" sz="726" b="1">
                  <a:solidFill>
                    <a:schemeClr val="bg1"/>
                  </a:solidFill>
                </a:rPr>
                <a:t>BIP C2 (7)</a:t>
              </a:r>
              <a:endParaRPr lang="de-DE" sz="726" b="1">
                <a:solidFill>
                  <a:schemeClr val="bg1"/>
                </a:solidFill>
              </a:endParaRPr>
            </a:p>
          </p:txBody>
        </p:sp>
        <p:sp>
          <p:nvSpPr>
            <p:cNvPr id="24" name="Text Box 22"/>
            <p:cNvSpPr txBox="1">
              <a:spLocks noChangeArrowheads="1"/>
            </p:cNvSpPr>
            <p:nvPr/>
          </p:nvSpPr>
          <p:spPr bwMode="auto">
            <a:xfrm rot="5518646">
              <a:off x="5400664" y="8745361"/>
              <a:ext cx="839322" cy="299200"/>
            </a:xfrm>
            <a:prstGeom prst="rect">
              <a:avLst/>
            </a:prstGeom>
            <a:noFill/>
            <a:ln w="28575">
              <a:noFill/>
              <a:miter lim="800000"/>
              <a:headEnd/>
              <a:tailEnd/>
            </a:ln>
            <a:effectLst/>
          </p:spPr>
          <p:txBody>
            <a:bodyPr wrap="none">
              <a:spAutoFit/>
            </a:bodyPr>
            <a:lstStyle/>
            <a:p>
              <a:r>
                <a:rPr lang="sv-SE" sz="726" b="1">
                  <a:solidFill>
                    <a:srgbClr val="FF9933"/>
                  </a:solidFill>
                </a:rPr>
                <a:t>BIP C (9)</a:t>
              </a:r>
              <a:endParaRPr lang="de-DE" sz="726" b="1">
                <a:solidFill>
                  <a:srgbClr val="FF9933"/>
                </a:solidFill>
              </a:endParaRPr>
            </a:p>
          </p:txBody>
        </p:sp>
        <p:sp>
          <p:nvSpPr>
            <p:cNvPr id="25" name="Rektangel 24"/>
            <p:cNvSpPr/>
            <p:nvPr/>
          </p:nvSpPr>
          <p:spPr>
            <a:xfrm>
              <a:off x="7960548" y="6508558"/>
              <a:ext cx="178164" cy="8908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p:cNvSpPr/>
            <p:nvPr/>
          </p:nvSpPr>
          <p:spPr>
            <a:xfrm>
              <a:off x="8507740" y="6508558"/>
              <a:ext cx="178164" cy="89082"/>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7" name="Grupp 26"/>
            <p:cNvGrpSpPr/>
            <p:nvPr/>
          </p:nvGrpSpPr>
          <p:grpSpPr>
            <a:xfrm>
              <a:off x="6337126" y="2898428"/>
              <a:ext cx="360040" cy="216024"/>
              <a:chOff x="6337126" y="2898428"/>
              <a:chExt cx="360040" cy="216024"/>
            </a:xfrm>
          </p:grpSpPr>
          <p:sp>
            <p:nvSpPr>
              <p:cNvPr id="93" name="Rektangel 92"/>
              <p:cNvSpPr/>
              <p:nvPr/>
            </p:nvSpPr>
            <p:spPr>
              <a:xfrm>
                <a:off x="6337126" y="2898428"/>
                <a:ext cx="360040" cy="216024"/>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4" name="Rak 44"/>
              <p:cNvCxnSpPr>
                <a:stCxn id="93" idx="1"/>
                <a:endCxn id="93" idx="3"/>
              </p:cNvCxnSpPr>
              <p:nvPr/>
            </p:nvCxnSpPr>
            <p:spPr>
              <a:xfrm>
                <a:off x="6337126" y="3006440"/>
                <a:ext cx="36004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8" name="Grupp 27"/>
            <p:cNvGrpSpPr/>
            <p:nvPr/>
          </p:nvGrpSpPr>
          <p:grpSpPr>
            <a:xfrm rot="217842">
              <a:off x="9660388" y="2970436"/>
              <a:ext cx="504056" cy="360040"/>
              <a:chOff x="6337126" y="2898428"/>
              <a:chExt cx="360040" cy="216024"/>
            </a:xfrm>
          </p:grpSpPr>
          <p:sp>
            <p:nvSpPr>
              <p:cNvPr id="91" name="Rektangel 90"/>
              <p:cNvSpPr/>
              <p:nvPr/>
            </p:nvSpPr>
            <p:spPr>
              <a:xfrm>
                <a:off x="6337126" y="2898428"/>
                <a:ext cx="360040" cy="216024"/>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92" name="Rak 48"/>
              <p:cNvCxnSpPr>
                <a:endCxn id="91" idx="3"/>
              </p:cNvCxnSpPr>
              <p:nvPr/>
            </p:nvCxnSpPr>
            <p:spPr>
              <a:xfrm rot="21382158">
                <a:off x="6348063" y="2997670"/>
                <a:ext cx="348772" cy="18086"/>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9" name="Rektangel 28"/>
            <p:cNvSpPr/>
            <p:nvPr/>
          </p:nvSpPr>
          <p:spPr>
            <a:xfrm>
              <a:off x="13660734" y="3089052"/>
              <a:ext cx="432048" cy="216024"/>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0" name="Rak 51"/>
            <p:cNvCxnSpPr>
              <a:stCxn id="29" idx="1"/>
              <a:endCxn id="29" idx="3"/>
            </p:cNvCxnSpPr>
            <p:nvPr/>
          </p:nvCxnSpPr>
          <p:spPr>
            <a:xfrm>
              <a:off x="13660734" y="3197064"/>
              <a:ext cx="43204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ktangel 30"/>
            <p:cNvSpPr/>
            <p:nvPr/>
          </p:nvSpPr>
          <p:spPr>
            <a:xfrm rot="5400000">
              <a:off x="13805018" y="3216133"/>
              <a:ext cx="146149" cy="324036"/>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p:cNvSpPr/>
            <p:nvPr/>
          </p:nvSpPr>
          <p:spPr>
            <a:xfrm rot="5400000">
              <a:off x="13857618" y="3123475"/>
              <a:ext cx="45719" cy="324036"/>
            </a:xfrm>
            <a:prstGeom prst="rect">
              <a:avLst/>
            </a:prstGeom>
            <a:solidFill>
              <a:schemeClr val="tx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33" name="Rak 54"/>
            <p:cNvCxnSpPr>
              <a:endCxn id="31" idx="3"/>
            </p:cNvCxnSpPr>
            <p:nvPr/>
          </p:nvCxnSpPr>
          <p:spPr>
            <a:xfrm>
              <a:off x="13876758" y="3200312"/>
              <a:ext cx="1335" cy="250914"/>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Rak 64"/>
            <p:cNvCxnSpPr/>
            <p:nvPr/>
          </p:nvCxnSpPr>
          <p:spPr>
            <a:xfrm flipH="1">
              <a:off x="13707269" y="3196432"/>
              <a:ext cx="169070" cy="11668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Rak 67"/>
            <p:cNvCxnSpPr/>
            <p:nvPr/>
          </p:nvCxnSpPr>
          <p:spPr>
            <a:xfrm flipH="1" flipV="1">
              <a:off x="13873956" y="3196432"/>
              <a:ext cx="176213" cy="114299"/>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36"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a:off x="6164915" y="3728565"/>
              <a:ext cx="4314399" cy="2695732"/>
            </a:xfrm>
            <a:prstGeom prst="rect">
              <a:avLst/>
            </a:prstGeom>
            <a:noFill/>
          </p:spPr>
        </p:pic>
        <p:sp>
          <p:nvSpPr>
            <p:cNvPr id="37" name="Rectangle 7"/>
            <p:cNvSpPr/>
            <p:nvPr/>
          </p:nvSpPr>
          <p:spPr>
            <a:xfrm>
              <a:off x="6307995" y="3714751"/>
              <a:ext cx="4017106" cy="2719388"/>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10"/>
            <p:cNvSpPr/>
            <p:nvPr/>
          </p:nvSpPr>
          <p:spPr>
            <a:xfrm>
              <a:off x="8050243" y="4800631"/>
              <a:ext cx="540920" cy="531204"/>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FF0000"/>
                  </a:solidFill>
                  <a:effectLst>
                    <a:outerShdw blurRad="50800" dist="39000" dir="5460000" algn="tl">
                      <a:srgbClr val="000000">
                        <a:alpha val="38000"/>
                      </a:srgbClr>
                    </a:outerShdw>
                  </a:effectLst>
                </a:rPr>
                <a:t>A</a:t>
              </a:r>
            </a:p>
          </p:txBody>
        </p:sp>
        <p:grpSp>
          <p:nvGrpSpPr>
            <p:cNvPr id="39" name="Grupp 38"/>
            <p:cNvGrpSpPr/>
            <p:nvPr/>
          </p:nvGrpSpPr>
          <p:grpSpPr>
            <a:xfrm rot="5400000">
              <a:off x="3277740" y="3839509"/>
              <a:ext cx="2880364" cy="1815509"/>
              <a:chOff x="6317315" y="3867151"/>
              <a:chExt cx="4314399" cy="2719388"/>
            </a:xfrm>
          </p:grpSpPr>
          <p:pic>
            <p:nvPicPr>
              <p:cNvPr id="89"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a:off x="6317315" y="3880965"/>
                <a:ext cx="4314399" cy="2695732"/>
              </a:xfrm>
              <a:prstGeom prst="rect">
                <a:avLst/>
              </a:prstGeom>
              <a:noFill/>
            </p:spPr>
          </p:pic>
          <p:sp>
            <p:nvSpPr>
              <p:cNvPr id="90" name="Rectangle 7"/>
              <p:cNvSpPr/>
              <p:nvPr/>
            </p:nvSpPr>
            <p:spPr>
              <a:xfrm>
                <a:off x="6460395" y="3867151"/>
                <a:ext cx="4017106" cy="2719388"/>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0" name="Rektangel 10"/>
            <p:cNvSpPr/>
            <p:nvPr/>
          </p:nvSpPr>
          <p:spPr>
            <a:xfrm>
              <a:off x="4491703" y="4518691"/>
              <a:ext cx="466991" cy="458603"/>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a:ln w="11430"/>
                  <a:solidFill>
                    <a:srgbClr val="FF0000"/>
                  </a:solidFill>
                  <a:effectLst>
                    <a:outerShdw blurRad="50800" dist="39000" dir="5460000" algn="tl">
                      <a:srgbClr val="000000">
                        <a:alpha val="38000"/>
                      </a:srgbClr>
                    </a:outerShdw>
                  </a:effectLst>
                </a:rPr>
                <a:t>B</a:t>
              </a:r>
              <a:endParaRPr lang="sv-SE" sz="1451" b="1" dirty="0">
                <a:ln w="11430"/>
                <a:solidFill>
                  <a:srgbClr val="FF0000"/>
                </a:solidFill>
                <a:effectLst>
                  <a:outerShdw blurRad="50800" dist="39000" dir="5460000" algn="tl">
                    <a:srgbClr val="000000">
                      <a:alpha val="38000"/>
                    </a:srgbClr>
                  </a:outerShdw>
                </a:effectLst>
              </a:endParaRPr>
            </a:p>
          </p:txBody>
        </p:sp>
        <p:pic>
          <p:nvPicPr>
            <p:cNvPr id="41"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a:off x="3472515" y="7035645"/>
              <a:ext cx="4314399" cy="2695732"/>
            </a:xfrm>
            <a:prstGeom prst="rect">
              <a:avLst/>
            </a:prstGeom>
            <a:noFill/>
          </p:spPr>
        </p:pic>
        <p:sp>
          <p:nvSpPr>
            <p:cNvPr id="42" name="Rectangle 7"/>
            <p:cNvSpPr/>
            <p:nvPr/>
          </p:nvSpPr>
          <p:spPr>
            <a:xfrm>
              <a:off x="3615595" y="7021831"/>
              <a:ext cx="4017106" cy="2719388"/>
            </a:xfrm>
            <a:prstGeom prst="rect">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10"/>
            <p:cNvSpPr/>
            <p:nvPr/>
          </p:nvSpPr>
          <p:spPr>
            <a:xfrm>
              <a:off x="5357843" y="8107711"/>
              <a:ext cx="540920" cy="531204"/>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a:ln w="11430"/>
                  <a:solidFill>
                    <a:srgbClr val="FF0000"/>
                  </a:solidFill>
                  <a:effectLst>
                    <a:outerShdw blurRad="50800" dist="39000" dir="5460000" algn="tl">
                      <a:srgbClr val="000000">
                        <a:alpha val="38000"/>
                      </a:srgbClr>
                    </a:outerShdw>
                  </a:effectLst>
                </a:rPr>
                <a:t>C</a:t>
              </a:r>
              <a:endParaRPr lang="sv-SE" sz="1451" b="1" dirty="0">
                <a:ln w="11430"/>
                <a:solidFill>
                  <a:srgbClr val="FF0000"/>
                </a:solidFill>
                <a:effectLst>
                  <a:outerShdw blurRad="50800" dist="39000" dir="5460000" algn="tl">
                    <a:srgbClr val="000000">
                      <a:alpha val="38000"/>
                    </a:srgbClr>
                  </a:outerShdw>
                </a:effectLst>
              </a:endParaRPr>
            </a:p>
          </p:txBody>
        </p:sp>
        <p:cxnSp>
          <p:nvCxnSpPr>
            <p:cNvPr id="44" name="Rak 79"/>
            <p:cNvCxnSpPr/>
            <p:nvPr/>
          </p:nvCxnSpPr>
          <p:spPr>
            <a:xfrm flipH="1">
              <a:off x="6159500" y="2857500"/>
              <a:ext cx="4127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Rak 81"/>
            <p:cNvCxnSpPr/>
            <p:nvPr/>
          </p:nvCxnSpPr>
          <p:spPr>
            <a:xfrm flipH="1" flipV="1">
              <a:off x="3314700" y="2609850"/>
              <a:ext cx="2863850" cy="247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Rak 83"/>
            <p:cNvCxnSpPr/>
            <p:nvPr/>
          </p:nvCxnSpPr>
          <p:spPr>
            <a:xfrm flipH="1">
              <a:off x="3162300" y="2609850"/>
              <a:ext cx="142875" cy="18161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Rak 85"/>
            <p:cNvCxnSpPr/>
            <p:nvPr/>
          </p:nvCxnSpPr>
          <p:spPr>
            <a:xfrm flipH="1">
              <a:off x="3155950" y="4394200"/>
              <a:ext cx="6350" cy="54927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Rak 87"/>
            <p:cNvCxnSpPr/>
            <p:nvPr/>
          </p:nvCxnSpPr>
          <p:spPr>
            <a:xfrm>
              <a:off x="3139778" y="9875661"/>
              <a:ext cx="484822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Rak 89"/>
            <p:cNvCxnSpPr/>
            <p:nvPr/>
          </p:nvCxnSpPr>
          <p:spPr>
            <a:xfrm flipV="1">
              <a:off x="7988300" y="6731000"/>
              <a:ext cx="0" cy="31559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Rak 91"/>
            <p:cNvCxnSpPr/>
            <p:nvPr/>
          </p:nvCxnSpPr>
          <p:spPr>
            <a:xfrm>
              <a:off x="8001000" y="6743700"/>
              <a:ext cx="2736850" cy="6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Rak 93"/>
            <p:cNvCxnSpPr/>
            <p:nvPr/>
          </p:nvCxnSpPr>
          <p:spPr>
            <a:xfrm flipV="1">
              <a:off x="10731500" y="3721100"/>
              <a:ext cx="139700" cy="30226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Rak 108"/>
            <p:cNvCxnSpPr/>
            <p:nvPr/>
          </p:nvCxnSpPr>
          <p:spPr>
            <a:xfrm>
              <a:off x="10280650" y="2851150"/>
              <a:ext cx="285750" cy="5905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Rak 110"/>
            <p:cNvCxnSpPr/>
            <p:nvPr/>
          </p:nvCxnSpPr>
          <p:spPr>
            <a:xfrm>
              <a:off x="10550525" y="3419475"/>
              <a:ext cx="320675" cy="314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4" name="Picture 4" descr="http://t0.gstatic.com/images?q=tbn:ANd9GcSTvzdwKHTk3LScUDMNlNlGDUF_FFNOCbxv6Gbew1cMNG4YUQhl2Q"/>
            <p:cNvPicPr>
              <a:picLocks noChangeAspect="1" noChangeArrowheads="1"/>
            </p:cNvPicPr>
            <p:nvPr/>
          </p:nvPicPr>
          <p:blipFill>
            <a:blip r:embed="rId6" cstate="print"/>
            <a:srcRect/>
            <a:stretch>
              <a:fillRect/>
            </a:stretch>
          </p:blipFill>
          <p:spPr bwMode="auto">
            <a:xfrm rot="16369089">
              <a:off x="12343630" y="4578267"/>
              <a:ext cx="2642565" cy="1348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5" name="Picture 2" descr="http://t0.gstatic.com/images?q=tbn:ANd9GcQfpHOnQFpziij-tq1hamYLEsMBKgiQNEn6H4NWQfc5TQcIqhrX"/>
            <p:cNvPicPr>
              <a:picLocks noChangeAspect="1" noChangeArrowheads="1"/>
            </p:cNvPicPr>
            <p:nvPr/>
          </p:nvPicPr>
          <p:blipFill>
            <a:blip r:embed="rId7" cstate="print"/>
            <a:srcRect/>
            <a:stretch>
              <a:fillRect/>
            </a:stretch>
          </p:blipFill>
          <p:spPr bwMode="auto">
            <a:xfrm rot="181776">
              <a:off x="13197447" y="4852986"/>
              <a:ext cx="894460" cy="758825"/>
            </a:xfrm>
            <a:prstGeom prst="rect">
              <a:avLst/>
            </a:prstGeom>
            <a:noFill/>
          </p:spPr>
        </p:pic>
        <p:grpSp>
          <p:nvGrpSpPr>
            <p:cNvPr id="56" name="Grupp 55"/>
            <p:cNvGrpSpPr/>
            <p:nvPr/>
          </p:nvGrpSpPr>
          <p:grpSpPr>
            <a:xfrm>
              <a:off x="7150100" y="2387600"/>
              <a:ext cx="7188200" cy="1489185"/>
              <a:chOff x="7150100" y="2387600"/>
              <a:chExt cx="7188200" cy="1489185"/>
            </a:xfrm>
            <a:solidFill>
              <a:schemeClr val="bg1">
                <a:lumMod val="65000"/>
              </a:schemeClr>
            </a:solidFill>
          </p:grpSpPr>
          <p:sp>
            <p:nvSpPr>
              <p:cNvPr id="60" name="Rektangel 59"/>
              <p:cNvSpPr/>
              <p:nvPr/>
            </p:nvSpPr>
            <p:spPr>
              <a:xfrm>
                <a:off x="7150100" y="2387600"/>
                <a:ext cx="7188200" cy="292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p:cNvSpPr/>
              <p:nvPr/>
            </p:nvSpPr>
            <p:spPr>
              <a:xfrm rot="19310566">
                <a:off x="11553959" y="2819785"/>
                <a:ext cx="1377390" cy="2880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p:cNvSpPr/>
              <p:nvPr/>
            </p:nvSpPr>
            <p:spPr>
              <a:xfrm rot="3836957">
                <a:off x="10186825" y="2798685"/>
                <a:ext cx="743919"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p:cNvSpPr/>
              <p:nvPr/>
            </p:nvSpPr>
            <p:spPr>
              <a:xfrm rot="3392900">
                <a:off x="10669434" y="316620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p:cNvSpPr/>
              <p:nvPr/>
            </p:nvSpPr>
            <p:spPr>
              <a:xfrm rot="2555513">
                <a:off x="10748808" y="326145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p:cNvSpPr/>
              <p:nvPr/>
            </p:nvSpPr>
            <p:spPr>
              <a:xfrm rot="2424965">
                <a:off x="10859933" y="335988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Rektangel 65"/>
              <p:cNvSpPr/>
              <p:nvPr/>
            </p:nvSpPr>
            <p:spPr>
              <a:xfrm rot="1789351">
                <a:off x="10955182" y="342655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7" name="Rektangel 66"/>
              <p:cNvSpPr/>
              <p:nvPr/>
            </p:nvSpPr>
            <p:spPr>
              <a:xfrm rot="1606566">
                <a:off x="11053607" y="3477355"/>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8" name="Rektangel 67"/>
              <p:cNvSpPr/>
              <p:nvPr/>
            </p:nvSpPr>
            <p:spPr>
              <a:xfrm rot="213465">
                <a:off x="11148429" y="3513439"/>
                <a:ext cx="424940"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9" name="Rektangel 68"/>
              <p:cNvSpPr/>
              <p:nvPr/>
            </p:nvSpPr>
            <p:spPr>
              <a:xfrm rot="20316893">
                <a:off x="11590183" y="3251932"/>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0" name="Rektangel 69"/>
              <p:cNvSpPr/>
              <p:nvPr/>
            </p:nvSpPr>
            <p:spPr>
              <a:xfrm rot="192372">
                <a:off x="11565414" y="3706162"/>
                <a:ext cx="1245867"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1" name="Rektangel 70"/>
              <p:cNvSpPr/>
              <p:nvPr/>
            </p:nvSpPr>
            <p:spPr>
              <a:xfrm rot="5620809">
                <a:off x="12886248" y="2972934"/>
                <a:ext cx="810577"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Rektangel 71"/>
              <p:cNvSpPr/>
              <p:nvPr/>
            </p:nvSpPr>
            <p:spPr>
              <a:xfrm rot="6442574">
                <a:off x="13179485" y="3411151"/>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3" name="Rektangel 72"/>
              <p:cNvSpPr/>
              <p:nvPr/>
            </p:nvSpPr>
            <p:spPr>
              <a:xfrm rot="7170185">
                <a:off x="13131860" y="3512751"/>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4" name="Rektangel 73"/>
              <p:cNvSpPr/>
              <p:nvPr/>
            </p:nvSpPr>
            <p:spPr>
              <a:xfrm rot="7499792">
                <a:off x="13071536" y="3601651"/>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5" name="Rektangel 74"/>
              <p:cNvSpPr/>
              <p:nvPr/>
            </p:nvSpPr>
            <p:spPr>
              <a:xfrm rot="8957845">
                <a:off x="12998511" y="3668327"/>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6" name="Rektangel 75"/>
              <p:cNvSpPr/>
              <p:nvPr/>
            </p:nvSpPr>
            <p:spPr>
              <a:xfrm rot="9758386">
                <a:off x="12896910" y="3715952"/>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7" name="Rektangel 76"/>
              <p:cNvSpPr/>
              <p:nvPr/>
            </p:nvSpPr>
            <p:spPr>
              <a:xfrm rot="10558348">
                <a:off x="12792135" y="3735002"/>
                <a:ext cx="129591" cy="141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8" name="Rektangel 77"/>
              <p:cNvSpPr/>
              <p:nvPr/>
            </p:nvSpPr>
            <p:spPr>
              <a:xfrm rot="20763683">
                <a:off x="11469533" y="329003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9" name="Rektangel 78"/>
              <p:cNvSpPr/>
              <p:nvPr/>
            </p:nvSpPr>
            <p:spPr>
              <a:xfrm rot="21414719">
                <a:off x="11329834" y="331543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79"/>
              <p:cNvSpPr/>
              <p:nvPr/>
            </p:nvSpPr>
            <p:spPr>
              <a:xfrm rot="277385">
                <a:off x="11180609" y="3315431"/>
                <a:ext cx="158335" cy="2871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80"/>
              <p:cNvSpPr/>
              <p:nvPr/>
            </p:nvSpPr>
            <p:spPr>
              <a:xfrm rot="1362381">
                <a:off x="10994203" y="3278105"/>
                <a:ext cx="240703" cy="184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ktangel 81"/>
              <p:cNvSpPr/>
              <p:nvPr/>
            </p:nvSpPr>
            <p:spPr>
              <a:xfrm rot="2410916">
                <a:off x="10851328" y="3176505"/>
                <a:ext cx="240703" cy="184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82"/>
              <p:cNvSpPr/>
              <p:nvPr/>
            </p:nvSpPr>
            <p:spPr>
              <a:xfrm rot="3712237">
                <a:off x="10428496" y="2851925"/>
                <a:ext cx="724790" cy="1847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83"/>
              <p:cNvSpPr/>
              <p:nvPr/>
            </p:nvSpPr>
            <p:spPr>
              <a:xfrm rot="4224456">
                <a:off x="10555206" y="2850770"/>
                <a:ext cx="588409"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5" name="Rektangel 84"/>
              <p:cNvSpPr/>
              <p:nvPr/>
            </p:nvSpPr>
            <p:spPr>
              <a:xfrm rot="4815808">
                <a:off x="10624094" y="2851325"/>
                <a:ext cx="535740"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6" name="Rektangel 85"/>
              <p:cNvSpPr/>
              <p:nvPr/>
            </p:nvSpPr>
            <p:spPr>
              <a:xfrm rot="5400000">
                <a:off x="10670002" y="2824212"/>
                <a:ext cx="494724"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86"/>
              <p:cNvSpPr/>
              <p:nvPr/>
            </p:nvSpPr>
            <p:spPr>
              <a:xfrm rot="6189000">
                <a:off x="10742149" y="2769479"/>
                <a:ext cx="407934"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87"/>
              <p:cNvSpPr/>
              <p:nvPr/>
            </p:nvSpPr>
            <p:spPr>
              <a:xfrm rot="7864606">
                <a:off x="10875022" y="2667568"/>
                <a:ext cx="258653" cy="110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57" name="Rektangel 56"/>
            <p:cNvSpPr/>
            <p:nvPr/>
          </p:nvSpPr>
          <p:spPr>
            <a:xfrm>
              <a:off x="8599348" y="2948544"/>
              <a:ext cx="338137" cy="166688"/>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p:cNvSpPr/>
            <p:nvPr/>
          </p:nvSpPr>
          <p:spPr>
            <a:xfrm rot="217842">
              <a:off x="9815187" y="3329294"/>
              <a:ext cx="171499" cy="69116"/>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p:cNvSpPr/>
            <p:nvPr/>
          </p:nvSpPr>
          <p:spPr>
            <a:xfrm>
              <a:off x="10829925" y="6562725"/>
              <a:ext cx="2362200" cy="1123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103" name="Bildobjekt 10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02100" y="4837702"/>
            <a:ext cx="2563424" cy="1708949"/>
          </a:xfrm>
          <a:prstGeom prst="rect">
            <a:avLst/>
          </a:prstGeom>
        </p:spPr>
      </p:pic>
      <p:sp>
        <p:nvSpPr>
          <p:cNvPr id="104" name="textruta 103"/>
          <p:cNvSpPr txBox="1"/>
          <p:nvPr/>
        </p:nvSpPr>
        <p:spPr>
          <a:xfrm>
            <a:off x="2371420" y="2398809"/>
            <a:ext cx="813043" cy="369332"/>
          </a:xfrm>
          <a:prstGeom prst="rect">
            <a:avLst/>
          </a:prstGeom>
          <a:noFill/>
        </p:spPr>
        <p:txBody>
          <a:bodyPr wrap="none" rtlCol="0">
            <a:spAutoFit/>
          </a:bodyPr>
          <a:lstStyle/>
          <a:p>
            <a:r>
              <a:rPr lang="sv-SE" b="1" dirty="0"/>
              <a:t>Kiosk</a:t>
            </a:r>
          </a:p>
        </p:txBody>
      </p:sp>
      <p:sp>
        <p:nvSpPr>
          <p:cNvPr id="105" name="textruta 104"/>
          <p:cNvSpPr txBox="1"/>
          <p:nvPr/>
        </p:nvSpPr>
        <p:spPr>
          <a:xfrm>
            <a:off x="4207150" y="2406381"/>
            <a:ext cx="1261884" cy="369332"/>
          </a:xfrm>
          <a:prstGeom prst="rect">
            <a:avLst/>
          </a:prstGeom>
          <a:noFill/>
        </p:spPr>
        <p:txBody>
          <a:bodyPr wrap="none" rtlCol="0">
            <a:spAutoFit/>
          </a:bodyPr>
          <a:lstStyle/>
          <a:p>
            <a:r>
              <a:rPr lang="sv-SE" b="1" dirty="0" err="1"/>
              <a:t>Omkl.rum</a:t>
            </a:r>
            <a:endParaRPr lang="sv-SE" b="1" dirty="0"/>
          </a:p>
        </p:txBody>
      </p:sp>
      <p:sp>
        <p:nvSpPr>
          <p:cNvPr id="106" name="textruta 105"/>
          <p:cNvSpPr txBox="1"/>
          <p:nvPr/>
        </p:nvSpPr>
        <p:spPr>
          <a:xfrm>
            <a:off x="6533586" y="2514443"/>
            <a:ext cx="1287532" cy="369332"/>
          </a:xfrm>
          <a:prstGeom prst="rect">
            <a:avLst/>
          </a:prstGeom>
          <a:noFill/>
        </p:spPr>
        <p:txBody>
          <a:bodyPr wrap="none" rtlCol="0">
            <a:spAutoFit/>
          </a:bodyPr>
          <a:lstStyle/>
          <a:p>
            <a:r>
              <a:rPr lang="sv-SE" b="1" dirty="0"/>
              <a:t>Bollförråd</a:t>
            </a:r>
          </a:p>
        </p:txBody>
      </p:sp>
      <p:sp>
        <p:nvSpPr>
          <p:cNvPr id="107" name="Rektangel 106"/>
          <p:cNvSpPr/>
          <p:nvPr/>
        </p:nvSpPr>
        <p:spPr>
          <a:xfrm rot="217842">
            <a:off x="4320603" y="2817272"/>
            <a:ext cx="297826" cy="18941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08" name="Picture 2" descr="http://img.wallpapers.net:81/walls/football_field-wide.jpg"/>
          <p:cNvPicPr>
            <a:picLocks noChangeAspect="1" noChangeArrowheads="1"/>
          </p:cNvPicPr>
          <p:nvPr/>
        </p:nvPicPr>
        <p:blipFill>
          <a:blip r:embed="rId5" cstate="print">
            <a:lum bright="31000"/>
          </a:blip>
          <a:srcRect/>
          <a:stretch>
            <a:fillRect/>
          </a:stretch>
        </p:blipFill>
        <p:spPr bwMode="auto">
          <a:xfrm rot="5566425">
            <a:off x="5188344" y="3600824"/>
            <a:ext cx="1500472" cy="939758"/>
          </a:xfrm>
          <a:prstGeom prst="rect">
            <a:avLst/>
          </a:prstGeom>
          <a:noFill/>
        </p:spPr>
      </p:pic>
      <p:sp>
        <p:nvSpPr>
          <p:cNvPr id="109" name="Rektangel 10"/>
          <p:cNvSpPr/>
          <p:nvPr/>
        </p:nvSpPr>
        <p:spPr>
          <a:xfrm>
            <a:off x="5713051" y="3779686"/>
            <a:ext cx="463932" cy="399043"/>
          </a:xfrm>
          <a:prstGeom prst="rect">
            <a:avLst/>
          </a:prstGeom>
          <a:noFill/>
          <a:ln w="34925">
            <a:noFill/>
          </a:ln>
          <a:effectLst>
            <a:outerShdw blurRad="107950" dist="12700" dir="5400000" algn="ctr">
              <a:srgbClr val="000000"/>
            </a:outerShdw>
          </a:effectLst>
        </p:spPr>
        <p:txBody>
          <a:bodyPr wrap="square" lIns="85141" tIns="42571" rIns="85141" bIns="42571" numCol="1">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sv-SE" sz="1451" b="1" dirty="0">
                <a:ln w="11430"/>
                <a:solidFill>
                  <a:srgbClr val="0066FF"/>
                </a:solidFill>
                <a:effectLst>
                  <a:outerShdw blurRad="50800" dist="39000" dir="5460000" algn="tl">
                    <a:srgbClr val="000000">
                      <a:alpha val="38000"/>
                    </a:srgbClr>
                  </a:outerShdw>
                </a:effectLst>
              </a:rPr>
              <a:t>KG</a:t>
            </a:r>
          </a:p>
        </p:txBody>
      </p:sp>
      <p:sp>
        <p:nvSpPr>
          <p:cNvPr id="110" name="Rectangle 4"/>
          <p:cNvSpPr/>
          <p:nvPr/>
        </p:nvSpPr>
        <p:spPr>
          <a:xfrm rot="191116">
            <a:off x="5456470" y="3299910"/>
            <a:ext cx="961404" cy="1530339"/>
          </a:xfrm>
          <a:prstGeom prst="rect">
            <a:avLst/>
          </a:prstGeom>
          <a:noFill/>
          <a:ln w="38100">
            <a:solidFill>
              <a:srgbClr val="0066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93275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115616" y="1700808"/>
            <a:ext cx="6408712" cy="720080"/>
          </a:xfrm>
        </p:spPr>
        <p:txBody>
          <a:bodyPr>
            <a:normAutofit fontScale="90000"/>
          </a:bodyPr>
          <a:lstStyle/>
          <a:p>
            <a:r>
              <a:rPr lang="sv-SE" sz="4800" dirty="0"/>
              <a:t>Tränarutbildning</a:t>
            </a:r>
            <a:endParaRPr lang="sv-SE" sz="4000" dirty="0"/>
          </a:p>
        </p:txBody>
      </p:sp>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pic>
        <p:nvPicPr>
          <p:cNvPr id="7" name="Picture 4" descr="svenskfotboll.se"/>
          <p:cNvPicPr>
            <a:picLocks noChangeAspect="1" noChangeArrowheads="1"/>
          </p:cNvPicPr>
          <p:nvPr/>
        </p:nvPicPr>
        <p:blipFill>
          <a:blip r:embed="rId4" cstate="print"/>
          <a:srcRect/>
          <a:stretch>
            <a:fillRect/>
          </a:stretch>
        </p:blipFill>
        <p:spPr bwMode="auto">
          <a:xfrm>
            <a:off x="6744843" y="1700808"/>
            <a:ext cx="517933" cy="747745"/>
          </a:xfrm>
          <a:prstGeom prst="rect">
            <a:avLst/>
          </a:prstGeom>
          <a:noFill/>
        </p:spPr>
      </p:pic>
      <p:sp>
        <p:nvSpPr>
          <p:cNvPr id="5" name="textruta 4"/>
          <p:cNvSpPr txBox="1"/>
          <p:nvPr/>
        </p:nvSpPr>
        <p:spPr>
          <a:xfrm>
            <a:off x="863587" y="5157192"/>
            <a:ext cx="7416825" cy="646331"/>
          </a:xfrm>
          <a:prstGeom prst="rect">
            <a:avLst/>
          </a:prstGeom>
          <a:noFill/>
        </p:spPr>
        <p:txBody>
          <a:bodyPr wrap="square" rtlCol="0">
            <a:spAutoFit/>
          </a:bodyPr>
          <a:lstStyle/>
          <a:p>
            <a:r>
              <a:rPr lang="sv-SE" i="1" dirty="0"/>
              <a:t>Spelarutbildningsplanen</a:t>
            </a:r>
            <a:r>
              <a:rPr lang="sv-SE" dirty="0"/>
              <a:t> beskriver hur svensk fotboll med bästa tänkbara lärandemiljöer ska utveckla fotbollsspelare i åldern 6–19 år </a:t>
            </a:r>
          </a:p>
        </p:txBody>
      </p:sp>
      <p:pic>
        <p:nvPicPr>
          <p:cNvPr id="14" name="Bildobjekt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954" y="2483441"/>
            <a:ext cx="4464136" cy="2511077"/>
          </a:xfrm>
          <a:prstGeom prst="rect">
            <a:avLst/>
          </a:prstGeom>
        </p:spPr>
      </p:pic>
      <p:sp>
        <p:nvSpPr>
          <p:cNvPr id="15" name="textruta 14"/>
          <p:cNvSpPr txBox="1"/>
          <p:nvPr/>
        </p:nvSpPr>
        <p:spPr>
          <a:xfrm>
            <a:off x="887928" y="5803523"/>
            <a:ext cx="7416825" cy="646331"/>
          </a:xfrm>
          <a:prstGeom prst="rect">
            <a:avLst/>
          </a:prstGeom>
          <a:noFill/>
        </p:spPr>
        <p:txBody>
          <a:bodyPr wrap="square" rtlCol="0">
            <a:spAutoFit/>
          </a:bodyPr>
          <a:lstStyle/>
          <a:p>
            <a:r>
              <a:rPr lang="sv-SE" i="1" dirty="0"/>
              <a:t>Spelarutbildningsplanen</a:t>
            </a:r>
            <a:r>
              <a:rPr lang="sv-SE" dirty="0"/>
              <a:t> ger svar på </a:t>
            </a:r>
            <a:r>
              <a:rPr lang="sv-SE" b="1" i="1" dirty="0"/>
              <a:t>vad</a:t>
            </a:r>
            <a:r>
              <a:rPr lang="sv-SE" dirty="0"/>
              <a:t> som ska tränas och </a:t>
            </a:r>
            <a:r>
              <a:rPr lang="sv-SE" i="1" dirty="0"/>
              <a:t>tränarutbildningen</a:t>
            </a:r>
            <a:r>
              <a:rPr lang="sv-SE" dirty="0"/>
              <a:t> svarar på </a:t>
            </a:r>
            <a:r>
              <a:rPr lang="sv-SE" b="1" i="1" dirty="0"/>
              <a:t>hur</a:t>
            </a:r>
            <a:r>
              <a:rPr lang="sv-SE" dirty="0"/>
              <a:t> det ska gå till.</a:t>
            </a:r>
          </a:p>
        </p:txBody>
      </p:sp>
      <p:pic>
        <p:nvPicPr>
          <p:cNvPr id="8" name="Bildobjekt 7"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2" name="Bildobjekt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2040" y="2483441"/>
            <a:ext cx="3888432" cy="2515428"/>
          </a:xfrm>
          <a:prstGeom prst="rect">
            <a:avLst/>
          </a:prstGeom>
        </p:spPr>
      </p:pic>
    </p:spTree>
    <p:extLst>
      <p:ext uri="{BB962C8B-B14F-4D97-AF65-F5344CB8AC3E}">
        <p14:creationId xmlns:p14="http://schemas.microsoft.com/office/powerpoint/2010/main" val="355220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graphicFrame>
        <p:nvGraphicFramePr>
          <p:cNvPr id="6" name="Tabell 5"/>
          <p:cNvGraphicFramePr>
            <a:graphicFrameLocks noGrp="1"/>
          </p:cNvGraphicFramePr>
          <p:nvPr>
            <p:extLst>
              <p:ext uri="{D42A27DB-BD31-4B8C-83A1-F6EECF244321}">
                <p14:modId xmlns:p14="http://schemas.microsoft.com/office/powerpoint/2010/main" val="1084905000"/>
              </p:ext>
            </p:extLst>
          </p:nvPr>
        </p:nvGraphicFramePr>
        <p:xfrm>
          <a:off x="971600" y="1976830"/>
          <a:ext cx="7200800" cy="3758160"/>
        </p:xfrm>
        <a:graphic>
          <a:graphicData uri="http://schemas.openxmlformats.org/drawingml/2006/table">
            <a:tbl>
              <a:tblPr firstRow="1" bandRow="1">
                <a:tableStyleId>{21E4AEA4-8DFA-4A89-87EB-49C32662AFE0}</a:tableStyleId>
              </a:tblPr>
              <a:tblGrid>
                <a:gridCol w="826321">
                  <a:extLst>
                    <a:ext uri="{9D8B030D-6E8A-4147-A177-3AD203B41FA5}">
                      <a16:colId xmlns:a16="http://schemas.microsoft.com/office/drawing/2014/main" xmlns="" val="20000"/>
                    </a:ext>
                  </a:extLst>
                </a:gridCol>
                <a:gridCol w="1837975">
                  <a:extLst>
                    <a:ext uri="{9D8B030D-6E8A-4147-A177-3AD203B41FA5}">
                      <a16:colId xmlns:a16="http://schemas.microsoft.com/office/drawing/2014/main" xmlns="" val="20001"/>
                    </a:ext>
                  </a:extLst>
                </a:gridCol>
                <a:gridCol w="2232248">
                  <a:extLst>
                    <a:ext uri="{9D8B030D-6E8A-4147-A177-3AD203B41FA5}">
                      <a16:colId xmlns:a16="http://schemas.microsoft.com/office/drawing/2014/main" xmlns="" val="20002"/>
                    </a:ext>
                  </a:extLst>
                </a:gridCol>
                <a:gridCol w="2304256">
                  <a:extLst>
                    <a:ext uri="{9D8B030D-6E8A-4147-A177-3AD203B41FA5}">
                      <a16:colId xmlns:a16="http://schemas.microsoft.com/office/drawing/2014/main" xmlns="" val="20003"/>
                    </a:ext>
                  </a:extLst>
                </a:gridCol>
              </a:tblGrid>
              <a:tr h="288415">
                <a:tc>
                  <a:txBody>
                    <a:bodyPr/>
                    <a:lstStyle/>
                    <a:p>
                      <a:pPr algn="ctr"/>
                      <a:r>
                        <a:rPr lang="sv-SE" dirty="0"/>
                        <a:t>Ålder</a:t>
                      </a:r>
                    </a:p>
                  </a:txBody>
                  <a:tcPr>
                    <a:solidFill>
                      <a:srgbClr val="FF0000"/>
                    </a:solidFill>
                  </a:tcPr>
                </a:tc>
                <a:tc>
                  <a:txBody>
                    <a:bodyPr/>
                    <a:lstStyle/>
                    <a:p>
                      <a:pPr algn="ctr"/>
                      <a:r>
                        <a:rPr lang="sv-SE" dirty="0"/>
                        <a:t>Spelform</a:t>
                      </a:r>
                    </a:p>
                  </a:txBody>
                  <a:tcPr>
                    <a:solidFill>
                      <a:srgbClr val="FF0000"/>
                    </a:solidFill>
                  </a:tcPr>
                </a:tc>
                <a:tc>
                  <a:txBody>
                    <a:bodyPr/>
                    <a:lstStyle/>
                    <a:p>
                      <a:pPr algn="ctr"/>
                      <a:r>
                        <a:rPr lang="sv-SE" dirty="0"/>
                        <a:t>Huvudutbildning</a:t>
                      </a:r>
                    </a:p>
                  </a:txBody>
                  <a:tcPr>
                    <a:solidFill>
                      <a:srgbClr val="FF0000"/>
                    </a:solidFill>
                  </a:tcPr>
                </a:tc>
                <a:tc>
                  <a:txBody>
                    <a:bodyPr/>
                    <a:lstStyle/>
                    <a:p>
                      <a:pPr algn="ctr"/>
                      <a:r>
                        <a:rPr lang="sv-SE" dirty="0"/>
                        <a:t>Extra Utbildning</a:t>
                      </a:r>
                    </a:p>
                  </a:txBody>
                  <a:tcPr>
                    <a:solidFill>
                      <a:srgbClr val="FF0000"/>
                    </a:solidFill>
                  </a:tcPr>
                </a:tc>
                <a:extLst>
                  <a:ext uri="{0D108BD9-81ED-4DB2-BD59-A6C34878D82A}">
                    <a16:rowId xmlns:a16="http://schemas.microsoft.com/office/drawing/2014/main" xmlns="" val="10000"/>
                  </a:ext>
                </a:extLst>
              </a:tr>
              <a:tr h="288415">
                <a:tc>
                  <a:txBody>
                    <a:bodyPr/>
                    <a:lstStyle/>
                    <a:p>
                      <a:r>
                        <a:rPr lang="sv-SE" sz="1200" b="1" dirty="0"/>
                        <a:t>5 år</a:t>
                      </a:r>
                    </a:p>
                  </a:txBody>
                  <a:tcPr/>
                </a:tc>
                <a:tc>
                  <a:txBody>
                    <a:bodyPr/>
                    <a:lstStyle/>
                    <a:p>
                      <a:r>
                        <a:rPr lang="sv-SE" sz="1200" b="1" dirty="0"/>
                        <a:t>Lek</a:t>
                      </a:r>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xmlns="" val="10001"/>
                  </a:ext>
                </a:extLst>
              </a:tr>
              <a:tr h="288415">
                <a:tc>
                  <a:txBody>
                    <a:bodyPr/>
                    <a:lstStyle/>
                    <a:p>
                      <a:r>
                        <a:rPr lang="sv-SE" sz="1200" b="1" dirty="0"/>
                        <a:t>6 år</a:t>
                      </a:r>
                    </a:p>
                  </a:txBody>
                  <a:tcPr/>
                </a:tc>
                <a:tc>
                  <a:txBody>
                    <a:bodyPr/>
                    <a:lstStyle/>
                    <a:p>
                      <a:r>
                        <a:rPr lang="sv-SE" sz="1200" b="1" dirty="0"/>
                        <a:t>Lek</a:t>
                      </a:r>
                    </a:p>
                  </a:txBody>
                  <a:tcPr/>
                </a:tc>
                <a:tc>
                  <a:txBody>
                    <a:bodyPr/>
                    <a:lstStyle/>
                    <a:p>
                      <a:pPr algn="ctr"/>
                      <a:r>
                        <a:rPr lang="sv-SE" sz="1200" b="1" dirty="0"/>
                        <a:t>Spelarutbildningsplanen</a:t>
                      </a:r>
                    </a:p>
                  </a:txBody>
                  <a:tcPr/>
                </a:tc>
                <a:tc>
                  <a:txBody>
                    <a:bodyPr/>
                    <a:lstStyle/>
                    <a:p>
                      <a:endParaRPr lang="sv-SE" sz="1200"/>
                    </a:p>
                  </a:txBody>
                  <a:tcPr/>
                </a:tc>
                <a:extLst>
                  <a:ext uri="{0D108BD9-81ED-4DB2-BD59-A6C34878D82A}">
                    <a16:rowId xmlns:a16="http://schemas.microsoft.com/office/drawing/2014/main" xmlns="" val="10002"/>
                  </a:ext>
                </a:extLst>
              </a:tr>
              <a:tr h="288415">
                <a:tc>
                  <a:txBody>
                    <a:bodyPr/>
                    <a:lstStyle/>
                    <a:p>
                      <a:r>
                        <a:rPr lang="sv-SE" sz="1200" b="1" dirty="0"/>
                        <a:t>7 år</a:t>
                      </a:r>
                    </a:p>
                  </a:txBody>
                  <a:tcPr/>
                </a:tc>
                <a:tc>
                  <a:txBody>
                    <a:bodyPr/>
                    <a:lstStyle/>
                    <a:p>
                      <a:r>
                        <a:rPr lang="sv-SE" sz="1200" b="1" dirty="0"/>
                        <a:t>5-manna</a:t>
                      </a:r>
                    </a:p>
                  </a:txBody>
                  <a:tcPr/>
                </a:tc>
                <a:tc>
                  <a:txBody>
                    <a:bodyPr/>
                    <a:lstStyle/>
                    <a:p>
                      <a:endParaRPr lang="sv-SE" sz="1200"/>
                    </a:p>
                  </a:txBody>
                  <a:tcPr/>
                </a:tc>
                <a:tc>
                  <a:txBody>
                    <a:bodyPr/>
                    <a:lstStyle/>
                    <a:p>
                      <a:endParaRPr lang="sv-SE" sz="1200"/>
                    </a:p>
                  </a:txBody>
                  <a:tcPr/>
                </a:tc>
                <a:extLst>
                  <a:ext uri="{0D108BD9-81ED-4DB2-BD59-A6C34878D82A}">
                    <a16:rowId xmlns:a16="http://schemas.microsoft.com/office/drawing/2014/main" xmlns="" val="10003"/>
                  </a:ext>
                </a:extLst>
              </a:tr>
              <a:tr h="288415">
                <a:tc>
                  <a:txBody>
                    <a:bodyPr/>
                    <a:lstStyle/>
                    <a:p>
                      <a:r>
                        <a:rPr lang="sv-SE" sz="1200" b="1" dirty="0"/>
                        <a:t>8 år</a:t>
                      </a:r>
                    </a:p>
                  </a:txBody>
                  <a:tcPr/>
                </a:tc>
                <a:tc>
                  <a:txBody>
                    <a:bodyPr/>
                    <a:lstStyle/>
                    <a:p>
                      <a:r>
                        <a:rPr lang="sv-SE" sz="1200" b="1" dirty="0"/>
                        <a:t>5-manna</a:t>
                      </a:r>
                    </a:p>
                  </a:txBody>
                  <a:tcPr/>
                </a:tc>
                <a:tc>
                  <a:txBody>
                    <a:bodyPr/>
                    <a:lstStyle/>
                    <a:p>
                      <a:pPr algn="ctr"/>
                      <a:r>
                        <a:rPr lang="sv-SE" sz="1200" b="1" dirty="0"/>
                        <a:t>Tränarutbildning C</a:t>
                      </a:r>
                    </a:p>
                  </a:txBody>
                  <a:tcPr/>
                </a:tc>
                <a:tc>
                  <a:txBody>
                    <a:bodyPr/>
                    <a:lstStyle/>
                    <a:p>
                      <a:endParaRPr lang="sv-SE" sz="1200"/>
                    </a:p>
                  </a:txBody>
                  <a:tcPr/>
                </a:tc>
                <a:extLst>
                  <a:ext uri="{0D108BD9-81ED-4DB2-BD59-A6C34878D82A}">
                    <a16:rowId xmlns:a16="http://schemas.microsoft.com/office/drawing/2014/main" xmlns="" val="10004"/>
                  </a:ext>
                </a:extLst>
              </a:tr>
              <a:tr h="288415">
                <a:tc>
                  <a:txBody>
                    <a:bodyPr/>
                    <a:lstStyle/>
                    <a:p>
                      <a:r>
                        <a:rPr lang="sv-SE" sz="1200" b="1" dirty="0"/>
                        <a:t>9 år</a:t>
                      </a:r>
                    </a:p>
                  </a:txBody>
                  <a:tcPr/>
                </a:tc>
                <a:tc>
                  <a:txBody>
                    <a:bodyPr/>
                    <a:lstStyle/>
                    <a:p>
                      <a:r>
                        <a:rPr lang="sv-SE" sz="1200" b="1" dirty="0"/>
                        <a:t>7-manna</a:t>
                      </a:r>
                    </a:p>
                  </a:txBody>
                  <a:tcPr/>
                </a:tc>
                <a:tc>
                  <a:txBody>
                    <a:bodyPr/>
                    <a:lstStyle/>
                    <a:p>
                      <a:endParaRPr lang="sv-SE" sz="1200" dirty="0"/>
                    </a:p>
                  </a:txBody>
                  <a:tcPr/>
                </a:tc>
                <a:tc>
                  <a:txBody>
                    <a:bodyPr/>
                    <a:lstStyle/>
                    <a:p>
                      <a:pPr algn="ctr"/>
                      <a:r>
                        <a:rPr lang="sv-SE" sz="1200" b="1" dirty="0"/>
                        <a:t>Målvaktstränarutbildning C</a:t>
                      </a:r>
                    </a:p>
                  </a:txBody>
                  <a:tcPr/>
                </a:tc>
                <a:extLst>
                  <a:ext uri="{0D108BD9-81ED-4DB2-BD59-A6C34878D82A}">
                    <a16:rowId xmlns:a16="http://schemas.microsoft.com/office/drawing/2014/main" xmlns="" val="10005"/>
                  </a:ext>
                </a:extLst>
              </a:tr>
              <a:tr h="288415">
                <a:tc>
                  <a:txBody>
                    <a:bodyPr/>
                    <a:lstStyle/>
                    <a:p>
                      <a:r>
                        <a:rPr lang="sv-SE" sz="1200" b="1" dirty="0"/>
                        <a:t>10 år</a:t>
                      </a:r>
                    </a:p>
                  </a:txBody>
                  <a:tcPr/>
                </a:tc>
                <a:tc>
                  <a:txBody>
                    <a:bodyPr/>
                    <a:lstStyle/>
                    <a:p>
                      <a:r>
                        <a:rPr lang="sv-SE" sz="1200" b="1" dirty="0"/>
                        <a:t>7-manna</a:t>
                      </a:r>
                    </a:p>
                  </a:txBody>
                  <a:tcPr/>
                </a:tc>
                <a:tc>
                  <a:txBody>
                    <a:bodyPr/>
                    <a:lstStyle/>
                    <a:p>
                      <a:endParaRPr lang="sv-SE" sz="1200" dirty="0"/>
                    </a:p>
                  </a:txBody>
                  <a:tcPr/>
                </a:tc>
                <a:tc>
                  <a:txBody>
                    <a:bodyPr/>
                    <a:lstStyle/>
                    <a:p>
                      <a:endParaRPr lang="sv-SE" sz="1200" dirty="0"/>
                    </a:p>
                  </a:txBody>
                  <a:tcPr/>
                </a:tc>
                <a:extLst>
                  <a:ext uri="{0D108BD9-81ED-4DB2-BD59-A6C34878D82A}">
                    <a16:rowId xmlns:a16="http://schemas.microsoft.com/office/drawing/2014/main" xmlns="" val="10006"/>
                  </a:ext>
                </a:extLst>
              </a:tr>
              <a:tr h="288415">
                <a:tc>
                  <a:txBody>
                    <a:bodyPr/>
                    <a:lstStyle/>
                    <a:p>
                      <a:r>
                        <a:rPr lang="sv-SE" sz="1200" b="1" dirty="0"/>
                        <a:t>11 år</a:t>
                      </a:r>
                    </a:p>
                  </a:txBody>
                  <a:tcPr/>
                </a:tc>
                <a:tc>
                  <a:txBody>
                    <a:bodyPr/>
                    <a:lstStyle/>
                    <a:p>
                      <a:r>
                        <a:rPr lang="sv-SE" sz="1200" b="1" dirty="0"/>
                        <a:t>7-manna</a:t>
                      </a:r>
                    </a:p>
                  </a:txBody>
                  <a:tcPr/>
                </a:tc>
                <a:tc>
                  <a:txBody>
                    <a:bodyPr/>
                    <a:lstStyle/>
                    <a:p>
                      <a:endParaRPr lang="sv-SE" sz="1200" dirty="0"/>
                    </a:p>
                  </a:txBody>
                  <a:tcPr/>
                </a:tc>
                <a:tc>
                  <a:txBody>
                    <a:bodyPr/>
                    <a:lstStyle/>
                    <a:p>
                      <a:endParaRPr lang="sv-SE" sz="1200"/>
                    </a:p>
                  </a:txBody>
                  <a:tcPr/>
                </a:tc>
                <a:extLst>
                  <a:ext uri="{0D108BD9-81ED-4DB2-BD59-A6C34878D82A}">
                    <a16:rowId xmlns:a16="http://schemas.microsoft.com/office/drawing/2014/main" xmlns="" val="10007"/>
                  </a:ext>
                </a:extLst>
              </a:tr>
              <a:tr h="288415">
                <a:tc>
                  <a:txBody>
                    <a:bodyPr/>
                    <a:lstStyle/>
                    <a:p>
                      <a:r>
                        <a:rPr lang="sv-SE" sz="1200" b="1" dirty="0"/>
                        <a:t>12 år</a:t>
                      </a:r>
                    </a:p>
                  </a:txBody>
                  <a:tcPr/>
                </a:tc>
                <a:tc>
                  <a:txBody>
                    <a:bodyPr/>
                    <a:lstStyle/>
                    <a:p>
                      <a:r>
                        <a:rPr lang="sv-SE" sz="1200" b="1" dirty="0"/>
                        <a:t>7-manna</a:t>
                      </a:r>
                    </a:p>
                  </a:txBody>
                  <a:tcPr/>
                </a:tc>
                <a:tc>
                  <a:txBody>
                    <a:bodyPr/>
                    <a:lstStyle/>
                    <a:p>
                      <a:pPr algn="ctr"/>
                      <a:endParaRPr lang="sv-SE" sz="1200" b="1" dirty="0"/>
                    </a:p>
                  </a:txBody>
                  <a:tcPr/>
                </a:tc>
                <a:tc>
                  <a:txBody>
                    <a:bodyPr/>
                    <a:lstStyle/>
                    <a:p>
                      <a:endParaRPr lang="sv-SE" sz="1200"/>
                    </a:p>
                  </a:txBody>
                  <a:tcPr/>
                </a:tc>
                <a:extLst>
                  <a:ext uri="{0D108BD9-81ED-4DB2-BD59-A6C34878D82A}">
                    <a16:rowId xmlns:a16="http://schemas.microsoft.com/office/drawing/2014/main" xmlns="" val="10008"/>
                  </a:ext>
                </a:extLst>
              </a:tr>
              <a:tr h="288415">
                <a:tc>
                  <a:txBody>
                    <a:bodyPr/>
                    <a:lstStyle/>
                    <a:p>
                      <a:r>
                        <a:rPr lang="sv-SE" sz="1200" b="1" dirty="0"/>
                        <a:t>13 år</a:t>
                      </a:r>
                    </a:p>
                  </a:txBody>
                  <a:tcPr/>
                </a:tc>
                <a:tc>
                  <a:txBody>
                    <a:bodyPr/>
                    <a:lstStyle/>
                    <a:p>
                      <a:r>
                        <a:rPr lang="sv-SE" sz="1200" b="1" dirty="0"/>
                        <a:t>9-manna</a:t>
                      </a:r>
                    </a:p>
                  </a:txBody>
                  <a:tcPr/>
                </a:tc>
                <a:tc>
                  <a:txBody>
                    <a:bodyPr/>
                    <a:lstStyle/>
                    <a:p>
                      <a:pPr algn="ctr"/>
                      <a:r>
                        <a:rPr lang="sv-SE" sz="1200" b="1" dirty="0"/>
                        <a:t>Tränarutbildning B Ungdom</a:t>
                      </a:r>
                    </a:p>
                  </a:txBody>
                  <a:tcPr/>
                </a:tc>
                <a:tc>
                  <a:txBody>
                    <a:bodyPr/>
                    <a:lstStyle/>
                    <a:p>
                      <a:endParaRPr lang="sv-SE" sz="1200" dirty="0"/>
                    </a:p>
                  </a:txBody>
                  <a:tcPr/>
                </a:tc>
                <a:extLst>
                  <a:ext uri="{0D108BD9-81ED-4DB2-BD59-A6C34878D82A}">
                    <a16:rowId xmlns:a16="http://schemas.microsoft.com/office/drawing/2014/main" xmlns="" val="10009"/>
                  </a:ext>
                </a:extLst>
              </a:tr>
              <a:tr h="288415">
                <a:tc>
                  <a:txBody>
                    <a:bodyPr/>
                    <a:lstStyle/>
                    <a:p>
                      <a:r>
                        <a:rPr lang="sv-SE" sz="1200" b="1" dirty="0"/>
                        <a:t>14 år</a:t>
                      </a:r>
                    </a:p>
                  </a:txBody>
                  <a:tcPr/>
                </a:tc>
                <a:tc>
                  <a:txBody>
                    <a:bodyPr/>
                    <a:lstStyle/>
                    <a:p>
                      <a:r>
                        <a:rPr lang="sv-SE" sz="1200" b="1" dirty="0"/>
                        <a:t>9-,11-manna</a:t>
                      </a:r>
                    </a:p>
                  </a:txBody>
                  <a:tcPr/>
                </a:tc>
                <a:tc>
                  <a:txBody>
                    <a:bodyPr/>
                    <a:lstStyle/>
                    <a:p>
                      <a:endParaRPr lang="sv-SE" sz="1200"/>
                    </a:p>
                  </a:txBody>
                  <a:tcPr/>
                </a:tc>
                <a:tc>
                  <a:txBody>
                    <a:bodyPr/>
                    <a:lstStyle/>
                    <a:p>
                      <a:pPr algn="ctr"/>
                      <a:r>
                        <a:rPr lang="sv-SE" sz="1200" b="1" dirty="0"/>
                        <a:t>Målvaktstränarutbildning B</a:t>
                      </a:r>
                    </a:p>
                  </a:txBody>
                  <a:tcPr/>
                </a:tc>
                <a:extLst>
                  <a:ext uri="{0D108BD9-81ED-4DB2-BD59-A6C34878D82A}">
                    <a16:rowId xmlns:a16="http://schemas.microsoft.com/office/drawing/2014/main" xmlns="" val="10010"/>
                  </a:ext>
                </a:extLst>
              </a:tr>
              <a:tr h="288415">
                <a:tc>
                  <a:txBody>
                    <a:bodyPr/>
                    <a:lstStyle/>
                    <a:p>
                      <a:r>
                        <a:rPr lang="sv-SE" sz="1200" b="1" dirty="0"/>
                        <a:t>15 år</a:t>
                      </a:r>
                    </a:p>
                  </a:txBody>
                  <a:tcPr/>
                </a:tc>
                <a:tc>
                  <a:txBody>
                    <a:bodyPr/>
                    <a:lstStyle/>
                    <a:p>
                      <a:r>
                        <a:rPr lang="sv-SE" sz="1200" b="1" dirty="0"/>
                        <a:t>9-,11-manna</a:t>
                      </a:r>
                    </a:p>
                  </a:txBody>
                  <a:tcPr/>
                </a:tc>
                <a:tc>
                  <a:txBody>
                    <a:bodyPr/>
                    <a:lstStyle/>
                    <a:p>
                      <a:endParaRPr lang="sv-SE" sz="1200"/>
                    </a:p>
                  </a:txBody>
                  <a:tcPr/>
                </a:tc>
                <a:tc>
                  <a:txBody>
                    <a:bodyPr/>
                    <a:lstStyle/>
                    <a:p>
                      <a:endParaRPr lang="sv-SE" sz="1200" dirty="0"/>
                    </a:p>
                  </a:txBody>
                  <a:tcPr/>
                </a:tc>
                <a:extLst>
                  <a:ext uri="{0D108BD9-81ED-4DB2-BD59-A6C34878D82A}">
                    <a16:rowId xmlns:a16="http://schemas.microsoft.com/office/drawing/2014/main" xmlns="" val="10011"/>
                  </a:ext>
                </a:extLst>
              </a:tr>
              <a:tr h="288415">
                <a:tc>
                  <a:txBody>
                    <a:bodyPr/>
                    <a:lstStyle/>
                    <a:p>
                      <a:r>
                        <a:rPr lang="sv-SE" sz="1200" b="1" dirty="0"/>
                        <a:t>16 år</a:t>
                      </a:r>
                    </a:p>
                  </a:txBody>
                  <a:tcPr/>
                </a:tc>
                <a:tc>
                  <a:txBody>
                    <a:bodyPr/>
                    <a:lstStyle/>
                    <a:p>
                      <a:r>
                        <a:rPr lang="sv-SE" sz="1200" b="1" dirty="0"/>
                        <a:t>11-manna</a:t>
                      </a:r>
                    </a:p>
                  </a:txBody>
                  <a:tcPr/>
                </a:tc>
                <a:tc>
                  <a:txBody>
                    <a:bodyPr/>
                    <a:lstStyle/>
                    <a:p>
                      <a:endParaRPr lang="sv-SE" sz="1200"/>
                    </a:p>
                  </a:txBody>
                  <a:tcPr/>
                </a:tc>
                <a:tc>
                  <a:txBody>
                    <a:bodyPr/>
                    <a:lstStyle/>
                    <a:p>
                      <a:endParaRPr lang="sv-SE" sz="1200" dirty="0"/>
                    </a:p>
                  </a:txBody>
                  <a:tcPr/>
                </a:tc>
                <a:extLst>
                  <a:ext uri="{0D108BD9-81ED-4DB2-BD59-A6C34878D82A}">
                    <a16:rowId xmlns:a16="http://schemas.microsoft.com/office/drawing/2014/main" xmlns="" val="10012"/>
                  </a:ext>
                </a:extLst>
              </a:tr>
            </a:tbl>
          </a:graphicData>
        </a:graphic>
      </p:graphicFrame>
      <p:sp>
        <p:nvSpPr>
          <p:cNvPr id="7" name="textruta 6"/>
          <p:cNvSpPr txBox="1"/>
          <p:nvPr/>
        </p:nvSpPr>
        <p:spPr>
          <a:xfrm>
            <a:off x="2195736" y="1607498"/>
            <a:ext cx="4198585" cy="369332"/>
          </a:xfrm>
          <a:prstGeom prst="rect">
            <a:avLst/>
          </a:prstGeom>
          <a:noFill/>
        </p:spPr>
        <p:txBody>
          <a:bodyPr wrap="none" rtlCol="0">
            <a:spAutoFit/>
          </a:bodyPr>
          <a:lstStyle/>
          <a:p>
            <a:r>
              <a:rPr lang="sv-SE" b="1" dirty="0"/>
              <a:t>Rekommenderade Utbildningsnivåer</a:t>
            </a:r>
          </a:p>
        </p:txBody>
      </p:sp>
      <p:sp>
        <p:nvSpPr>
          <p:cNvPr id="12" name="textruta 11"/>
          <p:cNvSpPr txBox="1"/>
          <p:nvPr/>
        </p:nvSpPr>
        <p:spPr>
          <a:xfrm>
            <a:off x="503548" y="5925342"/>
            <a:ext cx="8136904" cy="830997"/>
          </a:xfrm>
          <a:prstGeom prst="rect">
            <a:avLst/>
          </a:prstGeom>
          <a:noFill/>
        </p:spPr>
        <p:txBody>
          <a:bodyPr wrap="square" rtlCol="0">
            <a:spAutoFit/>
          </a:bodyPr>
          <a:lstStyle/>
          <a:p>
            <a:r>
              <a:rPr lang="sv-SE" sz="1200" dirty="0"/>
              <a:t>Barkarö SK står för avgiften för utbildningarna ovan.</a:t>
            </a:r>
          </a:p>
          <a:p>
            <a:r>
              <a:rPr lang="sv-SE" sz="1200" dirty="0"/>
              <a:t>Tränare som avklarat relevant utbildning ovan erhåller ersättning till lagkassan från Barkarö SK. (500/1000 kr)</a:t>
            </a:r>
          </a:p>
          <a:p>
            <a:r>
              <a:rPr lang="sv-SE" sz="1200" dirty="0"/>
              <a:t>Åldrarna är rekommendationer när man senast bör gå utbildningen. Självklart är det bra att ligga steget före och </a:t>
            </a:r>
            <a:r>
              <a:rPr lang="sv-SE" sz="1200" dirty="0" err="1"/>
              <a:t>t.ex</a:t>
            </a:r>
            <a:r>
              <a:rPr lang="sv-SE" sz="1200" dirty="0"/>
              <a:t> gå Tränarutbildning C så tidigt som möjligt och Tränarutbildning B Ungdom innan spelarna blir 13 år.</a:t>
            </a:r>
          </a:p>
        </p:txBody>
      </p:sp>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30332080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8569" y="2310122"/>
            <a:ext cx="2149227" cy="3330905"/>
          </a:xfrm>
          <a:prstGeom prst="rect">
            <a:avLst/>
          </a:prstGeom>
        </p:spPr>
      </p:pic>
      <p:sp>
        <p:nvSpPr>
          <p:cNvPr id="7" name="Rektangel 6"/>
          <p:cNvSpPr/>
          <p:nvPr/>
        </p:nvSpPr>
        <p:spPr>
          <a:xfrm>
            <a:off x="3188070" y="1665312"/>
            <a:ext cx="2800767" cy="923330"/>
          </a:xfrm>
          <a:prstGeom prst="rect">
            <a:avLst/>
          </a:prstGeom>
          <a:noFill/>
        </p:spPr>
        <p:txBody>
          <a:bodyPr wrap="none" lIns="91440" tIns="45720" rIns="91440" bIns="45720">
            <a:spAutoFit/>
          </a:bodyPr>
          <a:lstStyle/>
          <a:p>
            <a:pPr algn="ctr"/>
            <a:r>
              <a:rPr lang="sv-SE"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Material</a:t>
            </a:r>
          </a:p>
        </p:txBody>
      </p:sp>
      <p:pic>
        <p:nvPicPr>
          <p:cNvPr id="6" name="Bildobjekt 5"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pic>
        <p:nvPicPr>
          <p:cNvPr id="2" name="Bildobjekt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020" y="2588642"/>
            <a:ext cx="2852270" cy="2600752"/>
          </a:xfrm>
          <a:prstGeom prst="rect">
            <a:avLst/>
          </a:prstGeom>
        </p:spPr>
      </p:pic>
      <p:pic>
        <p:nvPicPr>
          <p:cNvPr id="5" name="Bildobjekt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6589" y="3480697"/>
            <a:ext cx="2123728" cy="1435640"/>
          </a:xfrm>
          <a:prstGeom prst="rect">
            <a:avLst/>
          </a:prstGeom>
        </p:spPr>
      </p:pic>
      <p:pic>
        <p:nvPicPr>
          <p:cNvPr id="8" name="Bildobjekt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54723" y="2725604"/>
            <a:ext cx="2861494" cy="693696"/>
          </a:xfrm>
          <a:prstGeom prst="rect">
            <a:avLst/>
          </a:prstGeom>
        </p:spPr>
      </p:pic>
      <p:sp>
        <p:nvSpPr>
          <p:cNvPr id="11" name="textruta 10"/>
          <p:cNvSpPr txBox="1"/>
          <p:nvPr/>
        </p:nvSpPr>
        <p:spPr>
          <a:xfrm>
            <a:off x="683568" y="5521234"/>
            <a:ext cx="7556002" cy="1200329"/>
          </a:xfrm>
          <a:prstGeom prst="rect">
            <a:avLst/>
          </a:prstGeom>
          <a:noFill/>
        </p:spPr>
        <p:txBody>
          <a:bodyPr wrap="square" rtlCol="0">
            <a:spAutoFit/>
          </a:bodyPr>
          <a:lstStyle/>
          <a:p>
            <a:r>
              <a:rPr lang="sv-SE" b="1" dirty="0"/>
              <a:t>Klädprovning </a:t>
            </a:r>
            <a:endParaRPr lang="sv-SE" dirty="0"/>
          </a:p>
          <a:p>
            <a:r>
              <a:rPr lang="sv-SE" dirty="0"/>
              <a:t>Sker tisdag och torsdag vecka 11 i omklädningsrummen på Barkarö IP. </a:t>
            </a:r>
          </a:p>
          <a:p>
            <a:endParaRPr lang="sv-SE" dirty="0"/>
          </a:p>
          <a:p>
            <a:endParaRPr lang="sv-SE" dirty="0"/>
          </a:p>
        </p:txBody>
      </p:sp>
    </p:spTree>
    <p:extLst>
      <p:ext uri="{BB962C8B-B14F-4D97-AF65-F5344CB8AC3E}">
        <p14:creationId xmlns:p14="http://schemas.microsoft.com/office/powerpoint/2010/main" val="11396349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2017 VFF</a:t>
            </a:r>
          </a:p>
        </p:txBody>
      </p:sp>
      <p:sp>
        <p:nvSpPr>
          <p:cNvPr id="4" name="textruta 3"/>
          <p:cNvSpPr txBox="1"/>
          <p:nvPr/>
        </p:nvSpPr>
        <p:spPr>
          <a:xfrm>
            <a:off x="1046272" y="2318702"/>
            <a:ext cx="6912768" cy="3693319"/>
          </a:xfrm>
          <a:prstGeom prst="rect">
            <a:avLst/>
          </a:prstGeom>
          <a:noFill/>
        </p:spPr>
        <p:txBody>
          <a:bodyPr wrap="square" rtlCol="0">
            <a:spAutoFit/>
          </a:bodyPr>
          <a:lstStyle/>
          <a:p>
            <a:r>
              <a:rPr lang="sv-SE" b="1" dirty="0"/>
              <a:t>Poolspel </a:t>
            </a:r>
            <a:endParaRPr lang="sv-SE" dirty="0"/>
          </a:p>
          <a:p>
            <a:r>
              <a:rPr lang="sv-SE" dirty="0"/>
              <a:t>Spelas med sammandrag prel. vecka 20, 22, 24 samt vecka 35 och 37. Värdföreningar utses av VFF till respektive sammandrag.</a:t>
            </a:r>
          </a:p>
          <a:p>
            <a:r>
              <a:rPr lang="sv-SE" dirty="0"/>
              <a:t> </a:t>
            </a:r>
          </a:p>
          <a:p>
            <a:r>
              <a:rPr lang="sv-SE" i="1" dirty="0"/>
              <a:t>Tävlingskategori Spelform </a:t>
            </a:r>
            <a:endParaRPr lang="sv-SE" dirty="0"/>
          </a:p>
          <a:p>
            <a:r>
              <a:rPr lang="sv-SE" dirty="0"/>
              <a:t>Flickor 8 år poolspel 5 mot 5 </a:t>
            </a:r>
          </a:p>
          <a:p>
            <a:r>
              <a:rPr lang="sv-SE" dirty="0"/>
              <a:t>Flickor 7 år poolspel 5 mot 5</a:t>
            </a:r>
          </a:p>
          <a:p>
            <a:r>
              <a:rPr lang="sv-SE" dirty="0"/>
              <a:t>Pojkar 8 år poolspel 5 mot 5 </a:t>
            </a:r>
          </a:p>
          <a:p>
            <a:r>
              <a:rPr lang="sv-SE" dirty="0"/>
              <a:t>Pojkar 7 år poolspel 5 mot 5</a:t>
            </a:r>
          </a:p>
          <a:p>
            <a:endParaRPr lang="sv-SE" dirty="0"/>
          </a:p>
          <a:p>
            <a:r>
              <a:rPr lang="sv-SE" b="1" dirty="0"/>
              <a:t>Anmälan senast ca 3 april!</a:t>
            </a:r>
          </a:p>
          <a:p>
            <a:endParaRPr lang="sv-SE" dirty="0"/>
          </a:p>
          <a:p>
            <a:endParaRPr lang="sv-SE" dirty="0"/>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pic>
        <p:nvPicPr>
          <p:cNvPr id="6" name="Bildobjekt 5"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41777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2017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6" name="textruta 5"/>
          <p:cNvSpPr txBox="1"/>
          <p:nvPr/>
        </p:nvSpPr>
        <p:spPr>
          <a:xfrm>
            <a:off x="323528" y="2167382"/>
            <a:ext cx="8496944" cy="4247317"/>
          </a:xfrm>
          <a:prstGeom prst="rect">
            <a:avLst/>
          </a:prstGeom>
          <a:noFill/>
        </p:spPr>
        <p:txBody>
          <a:bodyPr wrap="square" rtlCol="0">
            <a:spAutoFit/>
          </a:bodyPr>
          <a:lstStyle/>
          <a:p>
            <a:r>
              <a:rPr lang="sv-SE" b="1" dirty="0"/>
              <a:t>Seriespel i Västmanland</a:t>
            </a:r>
          </a:p>
          <a:p>
            <a:r>
              <a:rPr lang="sv-SE" dirty="0"/>
              <a:t>Pågår under v. 18-25 samt v. 31-38 med sista speldatum på söndagar förutom torsdag v. 25. </a:t>
            </a:r>
          </a:p>
          <a:p>
            <a:r>
              <a:rPr lang="sv-SE" i="1" dirty="0">
                <a:solidFill>
                  <a:srgbClr val="FF0000"/>
                </a:solidFill>
              </a:rPr>
              <a:t>OBS: En nyhet inför årets serier är att VFF tar bort nivåerna lätt och svår, för samtliga tävlingar utan tabell.</a:t>
            </a:r>
          </a:p>
          <a:p>
            <a:endParaRPr lang="sv-SE" dirty="0"/>
          </a:p>
          <a:p>
            <a:r>
              <a:rPr lang="sv-SE" dirty="0"/>
              <a:t>Tävlingskategori	Spelform</a:t>
            </a:r>
          </a:p>
          <a:p>
            <a:r>
              <a:rPr lang="sv-SE" dirty="0"/>
              <a:t>F/P 13-14 år	seriespel	9 mot 9</a:t>
            </a:r>
          </a:p>
          <a:p>
            <a:r>
              <a:rPr lang="sv-SE" dirty="0"/>
              <a:t>F/P 11-12 år	seriespel	7 mot 7 (Utan tabell)</a:t>
            </a:r>
          </a:p>
          <a:p>
            <a:r>
              <a:rPr lang="sv-SE" dirty="0"/>
              <a:t>F/P 10 år	seriespel	7 mot 7 (Utan tabell)</a:t>
            </a:r>
          </a:p>
          <a:p>
            <a:r>
              <a:rPr lang="sv-SE" dirty="0"/>
              <a:t>F/P 9 år		seriespel	7 mot 7 (Utan tabell)</a:t>
            </a:r>
          </a:p>
          <a:p>
            <a:endParaRPr lang="sv-SE" b="1" dirty="0"/>
          </a:p>
          <a:p>
            <a:r>
              <a:rPr lang="sv-SE" b="1" dirty="0"/>
              <a:t>Anmälan senast ca 13 mars!</a:t>
            </a:r>
          </a:p>
          <a:p>
            <a:endParaRPr lang="sv-SE" dirty="0"/>
          </a:p>
          <a:p>
            <a:endParaRPr lang="sv-SE" dirty="0"/>
          </a:p>
        </p:txBody>
      </p:sp>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954631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2017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8" name="textruta 7"/>
          <p:cNvSpPr txBox="1"/>
          <p:nvPr/>
        </p:nvSpPr>
        <p:spPr>
          <a:xfrm>
            <a:off x="110168" y="2318702"/>
            <a:ext cx="8784976" cy="2585323"/>
          </a:xfrm>
          <a:prstGeom prst="rect">
            <a:avLst/>
          </a:prstGeom>
          <a:noFill/>
        </p:spPr>
        <p:txBody>
          <a:bodyPr wrap="square" rtlCol="0">
            <a:spAutoFit/>
          </a:bodyPr>
          <a:lstStyle/>
          <a:p>
            <a:r>
              <a:rPr lang="sv-SE" b="1" i="1" dirty="0"/>
              <a:t>Matchens genomförande </a:t>
            </a:r>
          </a:p>
          <a:p>
            <a:endParaRPr lang="sv-SE" dirty="0"/>
          </a:p>
          <a:p>
            <a:r>
              <a:rPr lang="sv-SE" b="1" dirty="0"/>
              <a:t>24 § Kallelse och inställelse till match</a:t>
            </a:r>
          </a:p>
          <a:p>
            <a:endParaRPr lang="sv-SE" b="1" dirty="0"/>
          </a:p>
          <a:p>
            <a:r>
              <a:rPr lang="sv-SE" dirty="0"/>
              <a:t>Hemmalaget ska i FOGIS registrera speldag och avsparkstid samt anläggning </a:t>
            </a:r>
            <a:r>
              <a:rPr lang="sv-SE" b="1" dirty="0"/>
              <a:t>senast sju (7) dagar före match</a:t>
            </a:r>
            <a:r>
              <a:rPr lang="sv-SE" dirty="0"/>
              <a:t>, detta gäller som kallelse för gästande lag och funktionärer. Hemmalaget </a:t>
            </a:r>
            <a:r>
              <a:rPr lang="sv-SE" b="1" dirty="0"/>
              <a:t>ska </a:t>
            </a:r>
            <a:r>
              <a:rPr lang="sv-SE" dirty="0"/>
              <a:t>även meddela gästande lag och funktionärer om detta. </a:t>
            </a:r>
          </a:p>
          <a:p>
            <a:endParaRPr lang="sv-SE" dirty="0"/>
          </a:p>
        </p:txBody>
      </p:sp>
      <p:pic>
        <p:nvPicPr>
          <p:cNvPr id="6" name="Bildobjekt 5"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2258723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2017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6" name="textruta 5"/>
          <p:cNvSpPr txBox="1"/>
          <p:nvPr/>
        </p:nvSpPr>
        <p:spPr>
          <a:xfrm>
            <a:off x="107504" y="2166570"/>
            <a:ext cx="8784976" cy="4247317"/>
          </a:xfrm>
          <a:prstGeom prst="rect">
            <a:avLst/>
          </a:prstGeom>
          <a:noFill/>
        </p:spPr>
        <p:txBody>
          <a:bodyPr wrap="square" rtlCol="0">
            <a:spAutoFit/>
          </a:bodyPr>
          <a:lstStyle/>
          <a:p>
            <a:r>
              <a:rPr lang="sv-SE" b="1" i="1" dirty="0"/>
              <a:t>Matchens genomförande </a:t>
            </a:r>
            <a:endParaRPr lang="sv-SE" dirty="0"/>
          </a:p>
          <a:p>
            <a:r>
              <a:rPr lang="sv-SE" b="1" dirty="0"/>
              <a:t>31 § Spelarförteckning (domarrapport)</a:t>
            </a:r>
            <a:endParaRPr lang="sv-SE" dirty="0"/>
          </a:p>
          <a:p>
            <a:r>
              <a:rPr lang="sv-SE" b="1" dirty="0"/>
              <a:t>Tillägg VFF barn och ungdom </a:t>
            </a:r>
            <a:endParaRPr lang="sv-SE" dirty="0"/>
          </a:p>
          <a:p>
            <a:r>
              <a:rPr lang="sv-SE" dirty="0"/>
              <a:t>Vid spel 5 mot 5 för 7-8-åringar krävs ej spelarförteckningar. </a:t>
            </a:r>
          </a:p>
          <a:p>
            <a:endParaRPr lang="sv-SE" dirty="0"/>
          </a:p>
          <a:p>
            <a:r>
              <a:rPr lang="sv-SE" dirty="0"/>
              <a:t>Spelarförteckning ska användas vid samtliga matcher i fotboll spel 7 mot 7, 9 mot 9 och 11 mot 11. </a:t>
            </a:r>
          </a:p>
          <a:p>
            <a:endParaRPr lang="sv-SE" dirty="0"/>
          </a:p>
          <a:p>
            <a:r>
              <a:rPr lang="sv-SE" dirty="0"/>
              <a:t>Spelarnas namn och fullständiga personnummer (10 siffror) ska alltid uppges förutom vid spel 7 mot 7 utan tabell, då krävs endast födelsedatum (6 siffror). </a:t>
            </a:r>
          </a:p>
          <a:p>
            <a:endParaRPr lang="sv-SE" dirty="0"/>
          </a:p>
          <a:p>
            <a:r>
              <a:rPr lang="sv-SE" b="1" dirty="0"/>
              <a:t>Elektronisk spelarförteckning (elektronisk domarrapport) </a:t>
            </a:r>
            <a:endParaRPr lang="sv-SE" dirty="0"/>
          </a:p>
          <a:p>
            <a:r>
              <a:rPr lang="sv-SE" dirty="0"/>
              <a:t>Elektronisk spelarförteckning via FOGIS ska användas i samtliga tävlingar med tabell och slutsegrare. </a:t>
            </a:r>
          </a:p>
          <a:p>
            <a:r>
              <a:rPr lang="sv-SE" dirty="0"/>
              <a:t>I övriga serier rekommenderas att använda möjligheten. </a:t>
            </a:r>
          </a:p>
        </p:txBody>
      </p:sp>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3337324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 calcmode="lin" valueType="num">
                                      <p:cBhvr additive="base">
                                        <p:cTn id="1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calcmode="lin" valueType="num">
                                      <p:cBhvr additive="base">
                                        <p:cTn id="23"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anim calcmode="lin" valueType="num">
                                      <p:cBhvr additive="base">
                                        <p:cTn id="27"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anim calcmode="lin" valueType="num">
                                      <p:cBhvr additive="base">
                                        <p:cTn id="31"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2017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8" name="textruta 7"/>
          <p:cNvSpPr txBox="1"/>
          <p:nvPr/>
        </p:nvSpPr>
        <p:spPr>
          <a:xfrm>
            <a:off x="107504" y="2166570"/>
            <a:ext cx="8784976" cy="3139321"/>
          </a:xfrm>
          <a:prstGeom prst="rect">
            <a:avLst/>
          </a:prstGeom>
          <a:noFill/>
        </p:spPr>
        <p:txBody>
          <a:bodyPr wrap="square" rtlCol="0">
            <a:spAutoFit/>
          </a:bodyPr>
          <a:lstStyle/>
          <a:p>
            <a:r>
              <a:rPr lang="sv-SE" b="1" dirty="0"/>
              <a:t>Efter match i tävling med domare tillsatt av förening </a:t>
            </a:r>
            <a:endParaRPr lang="sv-SE" dirty="0"/>
          </a:p>
          <a:p>
            <a:r>
              <a:rPr lang="sv-SE" dirty="0"/>
              <a:t>Ledare i resp. lag ansvarar för att domaren fyller i resultatet samt godkänner detta med sin namnunderskrift på spelarförteckningen. </a:t>
            </a:r>
          </a:p>
          <a:p>
            <a:r>
              <a:rPr lang="sv-SE" dirty="0">
                <a:solidFill>
                  <a:srgbClr val="FF0000"/>
                </a:solidFill>
              </a:rPr>
              <a:t>En kopia av spelarförteckningen ska efter varje match skickas in till VFF </a:t>
            </a:r>
            <a:r>
              <a:rPr lang="sv-SE" dirty="0"/>
              <a:t>på spelarforteckning@vff.se alternativt med vanlig postgång vid behov (OBS! endast kopia ska skickas). </a:t>
            </a:r>
          </a:p>
          <a:p>
            <a:endParaRPr lang="sv-SE" dirty="0"/>
          </a:p>
          <a:p>
            <a:r>
              <a:rPr lang="sv-SE" b="1" dirty="0"/>
              <a:t>Kontroll eller begäran av spelarförteckningar </a:t>
            </a:r>
            <a:endParaRPr lang="sv-SE" dirty="0"/>
          </a:p>
          <a:p>
            <a:r>
              <a:rPr lang="sv-SE" dirty="0"/>
              <a:t>Om spelarförteckning saknas vid kontroll eller begäran debiteras föreningen en straffavgift enligt föreskriven kostnad. Kontroll av spelarförteckning kan även ske under match.</a:t>
            </a:r>
          </a:p>
        </p:txBody>
      </p:sp>
      <p:pic>
        <p:nvPicPr>
          <p:cNvPr id="6" name="Bildobjekt 5"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15102716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additive="base">
                                        <p:cTn id="17"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827584" y="3212976"/>
            <a:ext cx="7272808" cy="1200329"/>
          </a:xfrm>
          <a:prstGeom prst="rect">
            <a:avLst/>
          </a:prstGeom>
          <a:noFill/>
        </p:spPr>
        <p:txBody>
          <a:bodyPr wrap="square" rtlCol="0">
            <a:spAutoFit/>
          </a:bodyPr>
          <a:lstStyle/>
          <a:p>
            <a:pPr marL="342900" indent="-342900" algn="ctr">
              <a:spcBef>
                <a:spcPct val="20000"/>
              </a:spcBef>
              <a:defRPr/>
            </a:pPr>
            <a:r>
              <a:rPr lang="sv-SE" sz="2400" kern="0" dirty="0"/>
              <a:t>Vi skall vara det självklara valet när det gäller fotboll för barn och ungdomar boende i vårt närområde och en erkänd plantskola för fotbollsspelare.</a:t>
            </a:r>
          </a:p>
        </p:txBody>
      </p:sp>
      <p:sp>
        <p:nvSpPr>
          <p:cNvPr id="6" name="Rektangel 5"/>
          <p:cNvSpPr/>
          <p:nvPr/>
        </p:nvSpPr>
        <p:spPr>
          <a:xfrm>
            <a:off x="3175830" y="1700760"/>
            <a:ext cx="2249655" cy="923330"/>
          </a:xfrm>
          <a:prstGeom prst="rect">
            <a:avLst/>
          </a:prstGeom>
          <a:noFill/>
        </p:spPr>
        <p:txBody>
          <a:bodyPr wrap="none" lIns="91440" tIns="45720" rIns="91440" bIns="45720">
            <a:spAutoFit/>
          </a:bodyPr>
          <a:lstStyle/>
          <a:p>
            <a:pPr algn="ctr"/>
            <a:r>
              <a:rPr lang="sv-SE"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Vision</a:t>
            </a:r>
          </a:p>
        </p:txBody>
      </p:sp>
    </p:spTree>
    <p:extLst>
      <p:ext uri="{BB962C8B-B14F-4D97-AF65-F5344CB8AC3E}">
        <p14:creationId xmlns:p14="http://schemas.microsoft.com/office/powerpoint/2010/main" val="1264301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2" name="textruta 1"/>
          <p:cNvSpPr txBox="1"/>
          <p:nvPr/>
        </p:nvSpPr>
        <p:spPr>
          <a:xfrm>
            <a:off x="2627784" y="1768435"/>
            <a:ext cx="3749744" cy="369332"/>
          </a:xfrm>
          <a:prstGeom prst="rect">
            <a:avLst/>
          </a:prstGeom>
          <a:noFill/>
        </p:spPr>
        <p:txBody>
          <a:bodyPr wrap="none" rtlCol="0">
            <a:spAutoFit/>
          </a:bodyPr>
          <a:lstStyle/>
          <a:p>
            <a:r>
              <a:rPr lang="sv-SE" b="1" dirty="0"/>
              <a:t>Tävlingsbestämmelser 2017 VFF</a:t>
            </a:r>
          </a:p>
        </p:txBody>
      </p:sp>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1684329"/>
            <a:ext cx="648072" cy="648072"/>
          </a:xfrm>
          <a:prstGeom prst="rect">
            <a:avLst/>
          </a:prstGeom>
        </p:spPr>
      </p:pic>
      <p:sp>
        <p:nvSpPr>
          <p:cNvPr id="6" name="textruta 5"/>
          <p:cNvSpPr txBox="1"/>
          <p:nvPr/>
        </p:nvSpPr>
        <p:spPr>
          <a:xfrm>
            <a:off x="107504" y="2166570"/>
            <a:ext cx="8784976" cy="2585323"/>
          </a:xfrm>
          <a:prstGeom prst="rect">
            <a:avLst/>
          </a:prstGeom>
          <a:noFill/>
        </p:spPr>
        <p:txBody>
          <a:bodyPr wrap="square" rtlCol="0">
            <a:spAutoFit/>
          </a:bodyPr>
          <a:lstStyle/>
          <a:p>
            <a:r>
              <a:rPr lang="sv-SE" b="1" i="1" dirty="0"/>
              <a:t>Matchens genomförande </a:t>
            </a:r>
          </a:p>
          <a:p>
            <a:endParaRPr lang="sv-SE" dirty="0"/>
          </a:p>
          <a:p>
            <a:r>
              <a:rPr lang="sv-SE" b="1" dirty="0"/>
              <a:t>37 § Resultatrapportering</a:t>
            </a:r>
          </a:p>
          <a:p>
            <a:endParaRPr lang="sv-SE" dirty="0"/>
          </a:p>
          <a:p>
            <a:r>
              <a:rPr lang="sv-SE" b="1" dirty="0"/>
              <a:t>Tillägg VFF </a:t>
            </a:r>
            <a:endParaRPr lang="sv-SE" dirty="0"/>
          </a:p>
          <a:p>
            <a:r>
              <a:rPr lang="sv-SE" dirty="0"/>
              <a:t>Domaren ansvarar för att rapportera resultat i matcher där VFF tillsätter domare. </a:t>
            </a:r>
          </a:p>
          <a:p>
            <a:endParaRPr lang="sv-SE" dirty="0"/>
          </a:p>
          <a:p>
            <a:r>
              <a:rPr lang="sv-SE" dirty="0">
                <a:solidFill>
                  <a:srgbClr val="FF0000"/>
                </a:solidFill>
              </a:rPr>
              <a:t>I övriga matcher med föreningsdomare ansvarar hemmalaget för att rapportera resultat via SMS eller </a:t>
            </a:r>
            <a:r>
              <a:rPr lang="sv-SE" dirty="0" err="1">
                <a:solidFill>
                  <a:srgbClr val="FF0000"/>
                </a:solidFill>
              </a:rPr>
              <a:t>Fogis</a:t>
            </a:r>
            <a:r>
              <a:rPr lang="sv-SE" dirty="0">
                <a:solidFill>
                  <a:srgbClr val="FF0000"/>
                </a:solidFill>
              </a:rPr>
              <a:t> på matchdagen senast kl. 24.00. </a:t>
            </a:r>
          </a:p>
        </p:txBody>
      </p:sp>
      <p:pic>
        <p:nvPicPr>
          <p:cNvPr id="8" name="Bildobjekt 7"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3472214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6" name="textruta 5"/>
          <p:cNvSpPr txBox="1"/>
          <p:nvPr/>
        </p:nvSpPr>
        <p:spPr>
          <a:xfrm>
            <a:off x="970031" y="4077072"/>
            <a:ext cx="5557932" cy="2585323"/>
          </a:xfrm>
          <a:prstGeom prst="rect">
            <a:avLst/>
          </a:prstGeom>
          <a:noFill/>
        </p:spPr>
        <p:txBody>
          <a:bodyPr wrap="none" rtlCol="0">
            <a:spAutoFit/>
          </a:bodyPr>
          <a:lstStyle/>
          <a:p>
            <a:r>
              <a:rPr lang="sv-SE" dirty="0">
                <a:solidFill>
                  <a:srgbClr val="FF0000"/>
                </a:solidFill>
              </a:rPr>
              <a:t>-Varje lag ska ha en Föreningsanvändare</a:t>
            </a:r>
          </a:p>
          <a:p>
            <a:endParaRPr lang="sv-SE" dirty="0">
              <a:solidFill>
                <a:srgbClr val="FF0000"/>
              </a:solidFill>
            </a:endParaRPr>
          </a:p>
          <a:p>
            <a:r>
              <a:rPr lang="sv-SE" dirty="0">
                <a:solidFill>
                  <a:srgbClr val="FF0000"/>
                </a:solidFill>
              </a:rPr>
              <a:t>-Vid matchspel ska 2 </a:t>
            </a:r>
            <a:r>
              <a:rPr lang="sv-SE" dirty="0" err="1">
                <a:solidFill>
                  <a:srgbClr val="FF0000"/>
                </a:solidFill>
              </a:rPr>
              <a:t>st</a:t>
            </a:r>
            <a:r>
              <a:rPr lang="sv-SE" dirty="0">
                <a:solidFill>
                  <a:srgbClr val="FF0000"/>
                </a:solidFill>
              </a:rPr>
              <a:t> kontaktpersoner anges</a:t>
            </a:r>
          </a:p>
          <a:p>
            <a:endParaRPr lang="sv-SE" dirty="0">
              <a:solidFill>
                <a:srgbClr val="FF0000"/>
              </a:solidFill>
            </a:endParaRPr>
          </a:p>
          <a:p>
            <a:r>
              <a:rPr lang="sv-SE" dirty="0">
                <a:solidFill>
                  <a:srgbClr val="FF0000"/>
                </a:solidFill>
              </a:rPr>
              <a:t>-Laget lägger in tid och plats på sina hemmamatcher</a:t>
            </a:r>
          </a:p>
          <a:p>
            <a:endParaRPr lang="sv-SE" dirty="0">
              <a:solidFill>
                <a:srgbClr val="FF0000"/>
              </a:solidFill>
            </a:endParaRPr>
          </a:p>
          <a:p>
            <a:r>
              <a:rPr lang="sv-SE" dirty="0">
                <a:solidFill>
                  <a:srgbClr val="FF0000"/>
                </a:solidFill>
              </a:rPr>
              <a:t>-Kan användas för att skapa spelarförteckning</a:t>
            </a:r>
          </a:p>
          <a:p>
            <a:endParaRPr lang="sv-SE" dirty="0">
              <a:solidFill>
                <a:srgbClr val="FF0000"/>
              </a:solidFill>
            </a:endParaRPr>
          </a:p>
          <a:p>
            <a:r>
              <a:rPr lang="sv-SE" dirty="0">
                <a:solidFill>
                  <a:srgbClr val="FF0000"/>
                </a:solidFill>
              </a:rPr>
              <a:t>-Kan användas för resultatrapportering</a:t>
            </a:r>
          </a:p>
        </p:txBody>
      </p:sp>
      <p:pic>
        <p:nvPicPr>
          <p:cNvPr id="3" name="Bildobjekt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87500"/>
            <a:ext cx="3748997" cy="1285888"/>
          </a:xfrm>
          <a:prstGeom prst="rect">
            <a:avLst/>
          </a:prstGeom>
        </p:spPr>
      </p:pic>
      <p:sp>
        <p:nvSpPr>
          <p:cNvPr id="4" name="textruta 3"/>
          <p:cNvSpPr txBox="1"/>
          <p:nvPr/>
        </p:nvSpPr>
        <p:spPr>
          <a:xfrm>
            <a:off x="611560" y="2804793"/>
            <a:ext cx="8748464" cy="1477328"/>
          </a:xfrm>
          <a:prstGeom prst="rect">
            <a:avLst/>
          </a:prstGeom>
          <a:noFill/>
        </p:spPr>
        <p:txBody>
          <a:bodyPr wrap="square" rtlCol="0">
            <a:spAutoFit/>
          </a:bodyPr>
          <a:lstStyle/>
          <a:p>
            <a:r>
              <a:rPr lang="sv-SE" b="1" dirty="0"/>
              <a:t>FOGIS (Fotbollens gemensamma informationssystem)</a:t>
            </a:r>
            <a:endParaRPr lang="sv-SE" dirty="0"/>
          </a:p>
          <a:p>
            <a:r>
              <a:rPr lang="sv-SE" dirty="0"/>
              <a:t>Administrativ databas innehållande uppgifter om SvFF:s och SDF:s verksamhetsområden. Varje förening ska ha en föreningsadministratör som i sin tur kan dela ut föreningsanvändare och resultatrapportörer</a:t>
            </a:r>
          </a:p>
          <a:p>
            <a:endParaRPr lang="sv-SE" dirty="0"/>
          </a:p>
        </p:txBody>
      </p:sp>
      <p:pic>
        <p:nvPicPr>
          <p:cNvPr id="7" name="Bildobjekt 6"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1681753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10" name="Bildobjekt 9" descr="Friends_skoloridrott_CMY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3140968"/>
            <a:ext cx="5472608" cy="1820612"/>
          </a:xfrm>
          <a:prstGeom prst="rect">
            <a:avLst/>
          </a:prstGeom>
        </p:spPr>
      </p:pic>
      <p:pic>
        <p:nvPicPr>
          <p:cNvPr id="5" name="Bildobjekt 4"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2738900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611560" y="3212976"/>
            <a:ext cx="8136904" cy="3456384"/>
          </a:xfrm>
        </p:spPr>
        <p:txBody>
          <a:bodyPr>
            <a:normAutofit/>
          </a:bodyPr>
          <a:lstStyle/>
          <a:p>
            <a:pPr algn="l"/>
            <a:r>
              <a:rPr lang="sv-SE" dirty="0" err="1">
                <a:solidFill>
                  <a:srgbClr val="000000"/>
                </a:solidFill>
              </a:rPr>
              <a:t>Friends</a:t>
            </a:r>
            <a:r>
              <a:rPr lang="sv-SE" dirty="0">
                <a:solidFill>
                  <a:srgbClr val="000000"/>
                </a:solidFill>
              </a:rPr>
              <a:t> är en icke-vinstdrivande organisation vars uppdrag är att stoppa mobbning. </a:t>
            </a:r>
          </a:p>
          <a:p>
            <a:pPr algn="l"/>
            <a:endParaRPr lang="sv-SE" dirty="0">
              <a:solidFill>
                <a:srgbClr val="000000"/>
              </a:solidFill>
            </a:endParaRPr>
          </a:p>
          <a:p>
            <a:pPr algn="l"/>
            <a:r>
              <a:rPr lang="sv-SE" dirty="0" err="1">
                <a:solidFill>
                  <a:srgbClr val="000000"/>
                </a:solidFill>
              </a:rPr>
              <a:t>Friends</a:t>
            </a:r>
            <a:r>
              <a:rPr lang="sv-SE" dirty="0">
                <a:solidFill>
                  <a:srgbClr val="000000"/>
                </a:solidFill>
              </a:rPr>
              <a:t> utbildar och stödjer skolor, förskolor och idrottsföreningar i hela landet. </a:t>
            </a:r>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2" name="Bildobjekt 1"/>
          <p:cNvPicPr>
            <a:picLocks noChangeAspect="1"/>
          </p:cNvPicPr>
          <p:nvPr/>
        </p:nvPicPr>
        <p:blipFill>
          <a:blip r:embed="rId3"/>
          <a:stretch>
            <a:fillRect/>
          </a:stretch>
        </p:blipFill>
        <p:spPr>
          <a:xfrm>
            <a:off x="1979712" y="2204864"/>
            <a:ext cx="1371600" cy="381000"/>
          </a:xfrm>
          <a:prstGeom prst="rect">
            <a:avLst/>
          </a:prstGeom>
        </p:spPr>
      </p:pic>
      <p:sp>
        <p:nvSpPr>
          <p:cNvPr id="5" name="Underrubrik 2"/>
          <p:cNvSpPr txBox="1">
            <a:spLocks/>
          </p:cNvSpPr>
          <p:nvPr/>
        </p:nvSpPr>
        <p:spPr>
          <a:xfrm>
            <a:off x="683568" y="2132856"/>
            <a:ext cx="8208912" cy="72008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sv-SE" b="1" dirty="0">
                <a:solidFill>
                  <a:srgbClr val="000000"/>
                </a:solidFill>
              </a:rPr>
              <a:t>Vad är                 ?</a:t>
            </a:r>
          </a:p>
        </p:txBody>
      </p:sp>
      <p:pic>
        <p:nvPicPr>
          <p:cNvPr id="6" name="Bildobjekt 5"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429074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3568" y="1961456"/>
            <a:ext cx="8064896" cy="4896544"/>
          </a:xfrm>
        </p:spPr>
        <p:txBody>
          <a:bodyPr anchor="ctr">
            <a:noAutofit/>
          </a:bodyPr>
          <a:lstStyle/>
          <a:p>
            <a:pPr algn="l"/>
            <a:r>
              <a:rPr lang="sv-SE" sz="3200" b="1" dirty="0"/>
              <a:t>Varför samarbetar Barkarö SK med </a:t>
            </a:r>
            <a:r>
              <a:rPr lang="sv-SE" sz="3200" b="1" dirty="0" err="1"/>
              <a:t>Friends</a:t>
            </a:r>
            <a:r>
              <a:rPr lang="sv-SE" sz="3200" b="1" dirty="0"/>
              <a:t>?</a:t>
            </a:r>
            <a:r>
              <a:rPr lang="sv-SE" sz="2800" dirty="0"/>
              <a:t/>
            </a:r>
            <a:br>
              <a:rPr lang="sv-SE" sz="2800" dirty="0"/>
            </a:br>
            <a:r>
              <a:rPr lang="sv-SE" sz="1800" dirty="0"/>
              <a:t/>
            </a:r>
            <a:br>
              <a:rPr lang="sv-SE" sz="1800" dirty="0"/>
            </a:br>
            <a:r>
              <a:rPr lang="sv-SE" sz="2400" dirty="0"/>
              <a:t/>
            </a:r>
            <a:br>
              <a:rPr lang="sv-SE" sz="2400" dirty="0"/>
            </a:br>
            <a:r>
              <a:rPr lang="sv-SE" sz="2400" dirty="0"/>
              <a:t>Vi vill vara en förening där alla är lika viktiga samtidigt som vi tar ansvar för att visa vägen till goda värderingar och bra beteenden hos våra ledare &amp; aktiva.</a:t>
            </a:r>
            <a:br>
              <a:rPr lang="sv-SE" sz="2400" dirty="0"/>
            </a:br>
            <a:r>
              <a:rPr lang="sv-SE" sz="2400" dirty="0"/>
              <a:t/>
            </a:r>
            <a:br>
              <a:rPr lang="sv-SE" sz="2400" dirty="0"/>
            </a:br>
            <a:r>
              <a:rPr lang="sv-SE" sz="2400" dirty="0"/>
              <a:t>Stärker varumärket Barkarö SK.</a:t>
            </a:r>
            <a:r>
              <a:rPr lang="sv-SE" sz="1800" dirty="0"/>
              <a:t/>
            </a:r>
            <a:br>
              <a:rPr lang="sv-SE" sz="1800" dirty="0"/>
            </a:br>
            <a:endParaRPr lang="sv-SE" sz="1800" dirty="0"/>
          </a:p>
        </p:txBody>
      </p:sp>
      <p:pic>
        <p:nvPicPr>
          <p:cNvPr id="4" name="Bildobjekt 3" descr="toppbild bsk.jpg"/>
          <p:cNvPicPr>
            <a:picLocks noChangeAspect="1"/>
          </p:cNvPicPr>
          <p:nvPr/>
        </p:nvPicPr>
        <p:blipFill>
          <a:blip r:embed="rId2" cstate="print"/>
          <a:stretch>
            <a:fillRect/>
          </a:stretch>
        </p:blipFill>
        <p:spPr>
          <a:xfrm>
            <a:off x="0" y="0"/>
            <a:ext cx="9144000" cy="1586204"/>
          </a:xfrm>
          <a:prstGeom prst="rect">
            <a:avLst/>
          </a:prstGeom>
        </p:spPr>
      </p:pic>
      <p:pic>
        <p:nvPicPr>
          <p:cNvPr id="5" name="Bildobjekt 4"/>
          <p:cNvPicPr>
            <a:picLocks noChangeAspect="1"/>
          </p:cNvPicPr>
          <p:nvPr/>
        </p:nvPicPr>
        <p:blipFill>
          <a:blip r:embed="rId3"/>
          <a:stretch>
            <a:fillRect/>
          </a:stretch>
        </p:blipFill>
        <p:spPr>
          <a:xfrm>
            <a:off x="6660232" y="5949280"/>
            <a:ext cx="2073830" cy="576064"/>
          </a:xfrm>
          <a:prstGeom prst="rect">
            <a:avLst/>
          </a:prstGeom>
        </p:spPr>
      </p:pic>
      <p:pic>
        <p:nvPicPr>
          <p:cNvPr id="6" name="Bildobjekt 5"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1585211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8000" r="-18000"/>
          </a:stretch>
        </a:blipFill>
        <a:effectLst/>
      </p:bgPr>
    </p:bg>
    <p:spTree>
      <p:nvGrpSpPr>
        <p:cNvPr id="1" name=""/>
        <p:cNvGrpSpPr/>
        <p:nvPr/>
      </p:nvGrpSpPr>
      <p:grpSpPr>
        <a:xfrm>
          <a:off x="0" y="0"/>
          <a:ext cx="0" cy="0"/>
          <a:chOff x="0" y="0"/>
          <a:chExt cx="0" cy="0"/>
        </a:xfrm>
      </p:grpSpPr>
      <p:pic>
        <p:nvPicPr>
          <p:cNvPr id="2" name="Bildobjekt 1" descr="Friends_skoloridrott_CMYK.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Tree>
    <p:extLst>
      <p:ext uri="{BB962C8B-B14F-4D97-AF65-F5344CB8AC3E}">
        <p14:creationId xmlns:p14="http://schemas.microsoft.com/office/powerpoint/2010/main" val="3551113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827584" y="3212976"/>
            <a:ext cx="7272808" cy="830997"/>
          </a:xfrm>
          <a:prstGeom prst="rect">
            <a:avLst/>
          </a:prstGeom>
          <a:noFill/>
        </p:spPr>
        <p:txBody>
          <a:bodyPr wrap="square" rtlCol="0">
            <a:spAutoFit/>
          </a:bodyPr>
          <a:lstStyle/>
          <a:p>
            <a:pPr marL="342900" indent="-342900" algn="ctr">
              <a:spcBef>
                <a:spcPct val="20000"/>
              </a:spcBef>
              <a:defRPr/>
            </a:pPr>
            <a:r>
              <a:rPr lang="sv-SE" sz="2400" kern="0" dirty="0"/>
              <a:t>Vi ska bedriva den bästa fotbollsverksamheten i Västmanland för barn och ungdomar</a:t>
            </a:r>
          </a:p>
        </p:txBody>
      </p:sp>
      <p:sp>
        <p:nvSpPr>
          <p:cNvPr id="6" name="Rektangel 5"/>
          <p:cNvSpPr/>
          <p:nvPr/>
        </p:nvSpPr>
        <p:spPr>
          <a:xfrm>
            <a:off x="711006" y="1700808"/>
            <a:ext cx="7721987"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Övergripande mål år 2020</a:t>
            </a:r>
          </a:p>
        </p:txBody>
      </p:sp>
    </p:spTree>
    <p:extLst>
      <p:ext uri="{BB962C8B-B14F-4D97-AF65-F5344CB8AC3E}">
        <p14:creationId xmlns:p14="http://schemas.microsoft.com/office/powerpoint/2010/main" val="3517677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15516" y="2531805"/>
            <a:ext cx="8712968" cy="4081117"/>
          </a:xfrm>
          <a:prstGeom prst="rect">
            <a:avLst/>
          </a:prstGeom>
          <a:noFill/>
        </p:spPr>
        <p:txBody>
          <a:bodyPr wrap="square" rtlCol="0">
            <a:spAutoFit/>
          </a:bodyPr>
          <a:lstStyle/>
          <a:p>
            <a:pPr marL="457200" indent="-457200">
              <a:spcBef>
                <a:spcPct val="20000"/>
              </a:spcBef>
              <a:buFont typeface="Arial" pitchFamily="34" charset="0"/>
              <a:buChar char="•"/>
              <a:defRPr/>
            </a:pPr>
            <a:r>
              <a:rPr lang="sv-SE" kern="0" dirty="0"/>
              <a:t>Alla barn och vuxna i vårt upptagningsområde ska hört talas om Barkarö SK och känna till den verksamhet vi bedriver.</a:t>
            </a:r>
          </a:p>
          <a:p>
            <a:pPr marL="457200" indent="-457200">
              <a:spcBef>
                <a:spcPct val="20000"/>
              </a:spcBef>
              <a:buFont typeface="Arial" pitchFamily="34" charset="0"/>
              <a:buChar char="•"/>
              <a:defRPr/>
            </a:pPr>
            <a:r>
              <a:rPr lang="sv-SE" kern="0" dirty="0"/>
              <a:t>Vi ska ha ett så bra rykte att vi får ett positivt inflöde av spelare från andra delar av stan.</a:t>
            </a:r>
          </a:p>
          <a:p>
            <a:pPr marL="457200" indent="-457200">
              <a:spcBef>
                <a:spcPct val="20000"/>
              </a:spcBef>
              <a:buFont typeface="Arial" pitchFamily="34" charset="0"/>
              <a:buChar char="•"/>
              <a:defRPr/>
            </a:pPr>
            <a:r>
              <a:rPr lang="sv-SE" kern="0" dirty="0">
                <a:cs typeface="Arial" charset="0"/>
              </a:rPr>
              <a:t>Vi ska se till att alla spelare som vill träna fotboll bereds en plats i klubben.</a:t>
            </a:r>
            <a:endParaRPr lang="sv-SE" kern="0" dirty="0"/>
          </a:p>
          <a:p>
            <a:pPr marL="457200" indent="-457200">
              <a:spcBef>
                <a:spcPct val="20000"/>
              </a:spcBef>
              <a:buFont typeface="Arial" pitchFamily="34" charset="0"/>
              <a:buChar char="•"/>
              <a:defRPr/>
            </a:pPr>
            <a:r>
              <a:rPr lang="sv-SE" kern="0" dirty="0">
                <a:cs typeface="Arial" charset="0"/>
              </a:rPr>
              <a:t>Barkarö SK ska ha ett rykte av att ha ledare, spelare och föräldrar som föregår med gott exempel och är goda ambassadörer för klubben och den fotbollsverksamhet som bedrivs.</a:t>
            </a:r>
          </a:p>
          <a:p>
            <a:pPr marL="457200" indent="-457200">
              <a:spcBef>
                <a:spcPct val="20000"/>
              </a:spcBef>
              <a:buFont typeface="Arial" pitchFamily="34" charset="0"/>
              <a:buChar char="•"/>
              <a:defRPr/>
            </a:pPr>
            <a:r>
              <a:rPr lang="sv-SE" kern="0" dirty="0"/>
              <a:t>Klubbens ekonomi ska vara god och balanserad.</a:t>
            </a:r>
          </a:p>
          <a:p>
            <a:pPr marL="457200" indent="-457200">
              <a:spcBef>
                <a:spcPct val="20000"/>
              </a:spcBef>
              <a:buFont typeface="Arial" pitchFamily="34" charset="0"/>
              <a:buChar char="•"/>
              <a:defRPr/>
            </a:pPr>
            <a:r>
              <a:rPr lang="sv-SE" kern="0" dirty="0"/>
              <a:t>Vi ska ha tydliga och kommunicerade policydokument som är ständigt levande.</a:t>
            </a:r>
          </a:p>
          <a:p>
            <a:pPr marL="457200" indent="-457200">
              <a:spcBef>
                <a:spcPct val="20000"/>
              </a:spcBef>
              <a:buFont typeface="Arial" pitchFamily="34" charset="0"/>
              <a:buChar char="•"/>
              <a:defRPr/>
            </a:pPr>
            <a:r>
              <a:rPr lang="sv-SE" kern="0" dirty="0">
                <a:cs typeface="Arial" charset="0"/>
              </a:rPr>
              <a:t>Samtliga fotbollsledare i klubben ska ha erforderlig utbildning för den nivå de är ledare, och klubben ska kunna erbjuda en attraktiv tränarutveckling.</a:t>
            </a:r>
          </a:p>
          <a:p>
            <a:pPr marL="457200" indent="-457200">
              <a:spcBef>
                <a:spcPct val="20000"/>
              </a:spcBef>
              <a:buFont typeface="Arial" pitchFamily="34" charset="0"/>
              <a:buChar char="•"/>
              <a:defRPr/>
            </a:pPr>
            <a:r>
              <a:rPr lang="sv-SE" kern="0" dirty="0">
                <a:cs typeface="Arial" charset="0"/>
              </a:rPr>
              <a:t>Vi ska för de äldre pojk- och flicklagen kunna konkurrera på nationell nivå.</a:t>
            </a:r>
          </a:p>
        </p:txBody>
      </p:sp>
      <p:sp>
        <p:nvSpPr>
          <p:cNvPr id="6" name="Rektangel 5"/>
          <p:cNvSpPr/>
          <p:nvPr/>
        </p:nvSpPr>
        <p:spPr>
          <a:xfrm>
            <a:off x="625413" y="1700808"/>
            <a:ext cx="7893186" cy="830997"/>
          </a:xfrm>
          <a:prstGeom prst="rect">
            <a:avLst/>
          </a:prstGeom>
          <a:noFill/>
        </p:spPr>
        <p:txBody>
          <a:bodyPr wrap="none" lIns="91440" tIns="45720" rIns="91440" bIns="45720">
            <a:spAutoFit/>
          </a:bodyPr>
          <a:lstStyle/>
          <a:p>
            <a:pPr algn="ctr"/>
            <a:r>
              <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Vadå bäst? Hur vet vi det?</a:t>
            </a:r>
          </a:p>
        </p:txBody>
      </p:sp>
    </p:spTree>
    <p:extLst>
      <p:ext uri="{BB962C8B-B14F-4D97-AF65-F5344CB8AC3E}">
        <p14:creationId xmlns:p14="http://schemas.microsoft.com/office/powerpoint/2010/main" val="1526331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Rektangel med rundade hörn 1"/>
          <p:cNvSpPr/>
          <p:nvPr/>
        </p:nvSpPr>
        <p:spPr>
          <a:xfrm>
            <a:off x="3399249" y="4210795"/>
            <a:ext cx="1512168" cy="9714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Ungdom (fotboll)</a:t>
            </a:r>
          </a:p>
          <a:p>
            <a:pPr algn="ctr"/>
            <a:r>
              <a:rPr lang="sv-SE" sz="1600" b="1" dirty="0">
                <a:solidFill>
                  <a:schemeClr val="tx1"/>
                </a:solidFill>
              </a:rPr>
              <a:t>1S+6L</a:t>
            </a:r>
          </a:p>
        </p:txBody>
      </p:sp>
      <p:sp>
        <p:nvSpPr>
          <p:cNvPr id="12" name="Rektangel med rundade hörn 11"/>
          <p:cNvSpPr/>
          <p:nvPr/>
        </p:nvSpPr>
        <p:spPr>
          <a:xfrm>
            <a:off x="446609" y="1747482"/>
            <a:ext cx="1458254" cy="92792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Gymnastik.</a:t>
            </a:r>
          </a:p>
          <a:p>
            <a:pPr algn="ctr"/>
            <a:r>
              <a:rPr lang="sv-SE" sz="1600" b="1" dirty="0">
                <a:solidFill>
                  <a:schemeClr val="tx1"/>
                </a:solidFill>
              </a:rPr>
              <a:t>1S+3(L/F)</a:t>
            </a:r>
          </a:p>
        </p:txBody>
      </p:sp>
      <p:sp>
        <p:nvSpPr>
          <p:cNvPr id="13" name="Rektangel med rundade hörn 12"/>
          <p:cNvSpPr/>
          <p:nvPr/>
        </p:nvSpPr>
        <p:spPr>
          <a:xfrm>
            <a:off x="3399249" y="2960805"/>
            <a:ext cx="1512168" cy="10081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Styrelse</a:t>
            </a:r>
          </a:p>
        </p:txBody>
      </p:sp>
      <p:sp>
        <p:nvSpPr>
          <p:cNvPr id="14" name="Rektangel med rundade hörn 13"/>
          <p:cNvSpPr/>
          <p:nvPr/>
        </p:nvSpPr>
        <p:spPr>
          <a:xfrm>
            <a:off x="5345696" y="1720882"/>
            <a:ext cx="1386544" cy="7000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Sponsring.</a:t>
            </a:r>
            <a:br>
              <a:rPr lang="sv-SE" sz="1600" b="1" dirty="0">
                <a:solidFill>
                  <a:schemeClr val="tx1"/>
                </a:solidFill>
              </a:rPr>
            </a:br>
            <a:r>
              <a:rPr lang="sv-SE" sz="1600" b="1" dirty="0">
                <a:solidFill>
                  <a:schemeClr val="tx1"/>
                </a:solidFill>
              </a:rPr>
              <a:t>1S+3F</a:t>
            </a:r>
          </a:p>
        </p:txBody>
      </p:sp>
      <p:sp>
        <p:nvSpPr>
          <p:cNvPr id="15" name="Rektangel med rundade hörn 14"/>
          <p:cNvSpPr/>
          <p:nvPr/>
        </p:nvSpPr>
        <p:spPr>
          <a:xfrm>
            <a:off x="3452612" y="5519307"/>
            <a:ext cx="1419537" cy="84726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Utbildning</a:t>
            </a:r>
          </a:p>
          <a:p>
            <a:pPr algn="ctr"/>
            <a:r>
              <a:rPr lang="sv-SE" sz="1600" b="1" dirty="0">
                <a:solidFill>
                  <a:schemeClr val="tx1"/>
                </a:solidFill>
              </a:rPr>
              <a:t>1S+2L+2F</a:t>
            </a:r>
          </a:p>
        </p:txBody>
      </p:sp>
      <p:sp>
        <p:nvSpPr>
          <p:cNvPr id="16" name="Rektangel med rundade hörn 15"/>
          <p:cNvSpPr/>
          <p:nvPr/>
        </p:nvSpPr>
        <p:spPr>
          <a:xfrm>
            <a:off x="5184067" y="5540737"/>
            <a:ext cx="1405442" cy="8258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LFS</a:t>
            </a:r>
          </a:p>
          <a:p>
            <a:pPr algn="ctr"/>
            <a:r>
              <a:rPr lang="sv-SE" sz="1600" b="1" dirty="0">
                <a:solidFill>
                  <a:schemeClr val="tx1"/>
                </a:solidFill>
              </a:rPr>
              <a:t>1S+4F</a:t>
            </a:r>
          </a:p>
        </p:txBody>
      </p:sp>
      <p:sp>
        <p:nvSpPr>
          <p:cNvPr id="17" name="Rektangel med rundade hörn 16"/>
          <p:cNvSpPr/>
          <p:nvPr/>
        </p:nvSpPr>
        <p:spPr>
          <a:xfrm>
            <a:off x="446609" y="3016515"/>
            <a:ext cx="1458254" cy="86969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Sektion</a:t>
            </a:r>
          </a:p>
          <a:p>
            <a:pPr algn="ctr"/>
            <a:r>
              <a:rPr lang="sv-SE" sz="1600" b="1" dirty="0">
                <a:solidFill>
                  <a:schemeClr val="tx1"/>
                </a:solidFill>
              </a:rPr>
              <a:t>1S+?</a:t>
            </a:r>
          </a:p>
        </p:txBody>
      </p:sp>
      <p:sp>
        <p:nvSpPr>
          <p:cNvPr id="18" name="Rektangel med rundade hörn 17"/>
          <p:cNvSpPr/>
          <p:nvPr/>
        </p:nvSpPr>
        <p:spPr>
          <a:xfrm>
            <a:off x="1907703" y="5512684"/>
            <a:ext cx="1311525" cy="85388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Medlem</a:t>
            </a:r>
          </a:p>
          <a:p>
            <a:pPr algn="ctr"/>
            <a:r>
              <a:rPr lang="sv-SE" sz="1600" b="1" dirty="0">
                <a:solidFill>
                  <a:schemeClr val="tx1"/>
                </a:solidFill>
              </a:rPr>
              <a:t>1S+4F+2L</a:t>
            </a:r>
          </a:p>
        </p:txBody>
      </p:sp>
      <p:sp>
        <p:nvSpPr>
          <p:cNvPr id="20" name="Rektangel med rundade hörn 19"/>
          <p:cNvSpPr/>
          <p:nvPr/>
        </p:nvSpPr>
        <p:spPr>
          <a:xfrm>
            <a:off x="7107973" y="1738353"/>
            <a:ext cx="1346448" cy="68749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Material</a:t>
            </a:r>
          </a:p>
          <a:p>
            <a:pPr algn="ctr"/>
            <a:r>
              <a:rPr lang="sv-SE" sz="1600" b="1" dirty="0">
                <a:solidFill>
                  <a:schemeClr val="tx1"/>
                </a:solidFill>
              </a:rPr>
              <a:t>1S+2F</a:t>
            </a:r>
          </a:p>
        </p:txBody>
      </p:sp>
      <p:sp>
        <p:nvSpPr>
          <p:cNvPr id="21" name="Rektangel med rundade hörn 20"/>
          <p:cNvSpPr/>
          <p:nvPr/>
        </p:nvSpPr>
        <p:spPr>
          <a:xfrm>
            <a:off x="7107974" y="3744998"/>
            <a:ext cx="1346448" cy="85101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err="1">
                <a:solidFill>
                  <a:schemeClr val="tx1"/>
                </a:solidFill>
              </a:rPr>
              <a:t>Evenem</a:t>
            </a:r>
            <a:r>
              <a:rPr lang="sv-SE" sz="1600" b="1" dirty="0">
                <a:solidFill>
                  <a:schemeClr val="tx1"/>
                </a:solidFill>
              </a:rPr>
              <a:t>.</a:t>
            </a:r>
          </a:p>
          <a:p>
            <a:pPr algn="ctr"/>
            <a:r>
              <a:rPr lang="sv-SE" sz="1600" b="1" dirty="0">
                <a:solidFill>
                  <a:schemeClr val="tx1"/>
                </a:solidFill>
              </a:rPr>
              <a:t>1S+2F</a:t>
            </a:r>
          </a:p>
        </p:txBody>
      </p:sp>
      <p:sp>
        <p:nvSpPr>
          <p:cNvPr id="22" name="Rektangel med rundade hörn 21"/>
          <p:cNvSpPr/>
          <p:nvPr/>
        </p:nvSpPr>
        <p:spPr>
          <a:xfrm>
            <a:off x="7110813" y="2668417"/>
            <a:ext cx="1343608" cy="79177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err="1">
                <a:solidFill>
                  <a:schemeClr val="tx1"/>
                </a:solidFill>
              </a:rPr>
              <a:t>Anläggn</a:t>
            </a:r>
            <a:r>
              <a:rPr lang="sv-SE" sz="1600" b="1" dirty="0">
                <a:solidFill>
                  <a:schemeClr val="tx1"/>
                </a:solidFill>
              </a:rPr>
              <a:t>.</a:t>
            </a:r>
          </a:p>
          <a:p>
            <a:pPr algn="ctr"/>
            <a:r>
              <a:rPr lang="sv-SE" sz="1600" b="1" dirty="0">
                <a:solidFill>
                  <a:schemeClr val="tx1"/>
                </a:solidFill>
              </a:rPr>
              <a:t>1S+2F</a:t>
            </a:r>
          </a:p>
        </p:txBody>
      </p:sp>
      <p:sp>
        <p:nvSpPr>
          <p:cNvPr id="23" name="Rektangel med rundade hörn 22"/>
          <p:cNvSpPr/>
          <p:nvPr/>
        </p:nvSpPr>
        <p:spPr>
          <a:xfrm>
            <a:off x="7107973" y="4788530"/>
            <a:ext cx="1346448" cy="7660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err="1">
                <a:solidFill>
                  <a:schemeClr val="tx1"/>
                </a:solidFill>
              </a:rPr>
              <a:t>Admin</a:t>
            </a:r>
            <a:r>
              <a:rPr lang="sv-SE" sz="1600" b="1" dirty="0">
                <a:solidFill>
                  <a:schemeClr val="tx1"/>
                </a:solidFill>
              </a:rPr>
              <a:t>.</a:t>
            </a:r>
          </a:p>
          <a:p>
            <a:pPr algn="ctr"/>
            <a:r>
              <a:rPr lang="sv-SE" sz="1600" b="1" dirty="0">
                <a:solidFill>
                  <a:schemeClr val="tx1"/>
                </a:solidFill>
              </a:rPr>
              <a:t>Kanslist+</a:t>
            </a:r>
          </a:p>
          <a:p>
            <a:pPr algn="ctr"/>
            <a:r>
              <a:rPr lang="sv-SE" sz="1600" b="1" dirty="0">
                <a:solidFill>
                  <a:schemeClr val="tx1"/>
                </a:solidFill>
              </a:rPr>
              <a:t>kassör/</a:t>
            </a:r>
            <a:r>
              <a:rPr lang="sv-SE" sz="1600" b="1" dirty="0" err="1">
                <a:solidFill>
                  <a:schemeClr val="tx1"/>
                </a:solidFill>
              </a:rPr>
              <a:t>sekr</a:t>
            </a:r>
            <a:endParaRPr lang="sv-SE" sz="1600" b="1" dirty="0">
              <a:solidFill>
                <a:schemeClr val="tx1"/>
              </a:solidFill>
            </a:endParaRPr>
          </a:p>
        </p:txBody>
      </p:sp>
      <p:cxnSp>
        <p:nvCxnSpPr>
          <p:cNvPr id="24" name="Rak koppling 23"/>
          <p:cNvCxnSpPr>
            <a:stCxn id="12" idx="3"/>
            <a:endCxn id="13" idx="1"/>
          </p:cNvCxnSpPr>
          <p:nvPr/>
        </p:nvCxnSpPr>
        <p:spPr>
          <a:xfrm>
            <a:off x="1904863" y="2211446"/>
            <a:ext cx="1494386" cy="1253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koppling 25"/>
          <p:cNvCxnSpPr>
            <a:stCxn id="17" idx="3"/>
            <a:endCxn id="13" idx="1"/>
          </p:cNvCxnSpPr>
          <p:nvPr/>
        </p:nvCxnSpPr>
        <p:spPr>
          <a:xfrm>
            <a:off x="1904863" y="3451362"/>
            <a:ext cx="1494386" cy="134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ak koppling 27"/>
          <p:cNvCxnSpPr>
            <a:stCxn id="13" idx="2"/>
            <a:endCxn id="2" idx="0"/>
          </p:cNvCxnSpPr>
          <p:nvPr/>
        </p:nvCxnSpPr>
        <p:spPr>
          <a:xfrm>
            <a:off x="4155333" y="3968917"/>
            <a:ext cx="0" cy="2418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ak koppling 29"/>
          <p:cNvCxnSpPr>
            <a:stCxn id="2" idx="2"/>
            <a:endCxn id="15" idx="0"/>
          </p:cNvCxnSpPr>
          <p:nvPr/>
        </p:nvCxnSpPr>
        <p:spPr>
          <a:xfrm>
            <a:off x="4155333" y="5182240"/>
            <a:ext cx="7048" cy="3370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12" name="Vinklad koppling 13311"/>
          <p:cNvCxnSpPr>
            <a:stCxn id="2" idx="2"/>
            <a:endCxn id="16" idx="0"/>
          </p:cNvCxnSpPr>
          <p:nvPr/>
        </p:nvCxnSpPr>
        <p:spPr>
          <a:xfrm rot="16200000" flipH="1">
            <a:off x="4841812" y="4495760"/>
            <a:ext cx="358497" cy="173145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314" name="Vinklad koppling 13313"/>
          <p:cNvCxnSpPr>
            <a:stCxn id="2" idx="2"/>
            <a:endCxn id="18" idx="0"/>
          </p:cNvCxnSpPr>
          <p:nvPr/>
        </p:nvCxnSpPr>
        <p:spPr>
          <a:xfrm rot="5400000">
            <a:off x="3194178" y="4551529"/>
            <a:ext cx="330444" cy="159186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3317" name="Rak koppling 13316"/>
          <p:cNvCxnSpPr>
            <a:stCxn id="13" idx="3"/>
            <a:endCxn id="14" idx="2"/>
          </p:cNvCxnSpPr>
          <p:nvPr/>
        </p:nvCxnSpPr>
        <p:spPr>
          <a:xfrm flipV="1">
            <a:off x="4911417" y="2420888"/>
            <a:ext cx="1127551" cy="10439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19" name="Rak koppling 13318"/>
          <p:cNvCxnSpPr>
            <a:stCxn id="13" idx="3"/>
          </p:cNvCxnSpPr>
          <p:nvPr/>
        </p:nvCxnSpPr>
        <p:spPr>
          <a:xfrm flipV="1">
            <a:off x="4911417" y="2402958"/>
            <a:ext cx="2196556" cy="10619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1" name="Rak koppling 13320"/>
          <p:cNvCxnSpPr>
            <a:stCxn id="13" idx="3"/>
            <a:endCxn id="22" idx="1"/>
          </p:cNvCxnSpPr>
          <p:nvPr/>
        </p:nvCxnSpPr>
        <p:spPr>
          <a:xfrm flipV="1">
            <a:off x="4911417" y="3064304"/>
            <a:ext cx="2199396" cy="4005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3" name="Rak koppling 13322"/>
          <p:cNvCxnSpPr>
            <a:stCxn id="13" idx="3"/>
            <a:endCxn id="21" idx="1"/>
          </p:cNvCxnSpPr>
          <p:nvPr/>
        </p:nvCxnSpPr>
        <p:spPr>
          <a:xfrm>
            <a:off x="4911417" y="3464861"/>
            <a:ext cx="2196557" cy="705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25" name="Rak koppling 13324"/>
          <p:cNvCxnSpPr>
            <a:stCxn id="13" idx="3"/>
            <a:endCxn id="23" idx="1"/>
          </p:cNvCxnSpPr>
          <p:nvPr/>
        </p:nvCxnSpPr>
        <p:spPr>
          <a:xfrm>
            <a:off x="4911417" y="3464861"/>
            <a:ext cx="2196556" cy="1706717"/>
          </a:xfrm>
          <a:prstGeom prst="line">
            <a:avLst/>
          </a:prstGeom>
        </p:spPr>
        <p:style>
          <a:lnRef idx="1">
            <a:schemeClr val="accent1"/>
          </a:lnRef>
          <a:fillRef idx="0">
            <a:schemeClr val="accent1"/>
          </a:fillRef>
          <a:effectRef idx="0">
            <a:schemeClr val="accent1"/>
          </a:effectRef>
          <a:fontRef idx="minor">
            <a:schemeClr val="tx1"/>
          </a:fontRef>
        </p:style>
      </p:cxnSp>
      <p:sp>
        <p:nvSpPr>
          <p:cNvPr id="54" name="Rektangel med rundade hörn 53"/>
          <p:cNvSpPr/>
          <p:nvPr/>
        </p:nvSpPr>
        <p:spPr>
          <a:xfrm>
            <a:off x="432513" y="4247807"/>
            <a:ext cx="1472350" cy="92377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chemeClr val="tx1"/>
                </a:solidFill>
              </a:rPr>
              <a:t>Senior (fotboll)</a:t>
            </a:r>
          </a:p>
          <a:p>
            <a:pPr algn="ctr"/>
            <a:r>
              <a:rPr lang="sv-SE" sz="1600" b="1" dirty="0">
                <a:solidFill>
                  <a:schemeClr val="tx1"/>
                </a:solidFill>
              </a:rPr>
              <a:t>1S+3L</a:t>
            </a:r>
          </a:p>
        </p:txBody>
      </p:sp>
      <p:cxnSp>
        <p:nvCxnSpPr>
          <p:cNvPr id="13335" name="Rak koppling 13334"/>
          <p:cNvCxnSpPr>
            <a:stCxn id="54" idx="3"/>
            <a:endCxn id="13" idx="1"/>
          </p:cNvCxnSpPr>
          <p:nvPr/>
        </p:nvCxnSpPr>
        <p:spPr>
          <a:xfrm flipV="1">
            <a:off x="1904863" y="3464861"/>
            <a:ext cx="1494386" cy="12448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490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3" name="Bildobjekt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1662" y="2060848"/>
            <a:ext cx="5400675" cy="2800350"/>
          </a:xfrm>
          <a:prstGeom prst="rect">
            <a:avLst/>
          </a:prstGeom>
        </p:spPr>
      </p:pic>
      <p:pic>
        <p:nvPicPr>
          <p:cNvPr id="4" name="Bildobjekt 3" descr="Friends_skoloridrott_CMYK.pdf"/>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2117320" y="5344938"/>
            <a:ext cx="4909357" cy="461665"/>
          </a:xfrm>
          <a:prstGeom prst="rect">
            <a:avLst/>
          </a:prstGeom>
          <a:noFill/>
        </p:spPr>
        <p:txBody>
          <a:bodyPr wrap="none" rtlCol="0">
            <a:spAutoFit/>
          </a:bodyPr>
          <a:lstStyle/>
          <a:p>
            <a:r>
              <a:rPr lang="sv-SE" sz="2400" dirty="0"/>
              <a:t>Kontaktperson: Andreas Svensson</a:t>
            </a:r>
          </a:p>
        </p:txBody>
      </p:sp>
    </p:spTree>
    <p:extLst>
      <p:ext uri="{BB962C8B-B14F-4D97-AF65-F5344CB8AC3E}">
        <p14:creationId xmlns:p14="http://schemas.microsoft.com/office/powerpoint/2010/main" val="407212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2"/>
          </p:cNvPr>
          <p:cNvPicPr>
            <a:picLocks noChangeAspect="1" noChangeArrowheads="1"/>
          </p:cNvPicPr>
          <p:nvPr/>
        </p:nvPicPr>
        <p:blipFill>
          <a:blip r:embed="rId3" cstate="print"/>
          <a:srcRect/>
          <a:stretch>
            <a:fillRect/>
          </a:stretch>
        </p:blipFill>
        <p:spPr bwMode="auto">
          <a:xfrm>
            <a:off x="0" y="0"/>
            <a:ext cx="9144000" cy="1587500"/>
          </a:xfrm>
          <a:prstGeom prst="rect">
            <a:avLst/>
          </a:prstGeom>
          <a:noFill/>
        </p:spPr>
      </p:pic>
      <p:sp>
        <p:nvSpPr>
          <p:cNvPr id="8" name="Rektangel 7"/>
          <p:cNvSpPr/>
          <p:nvPr/>
        </p:nvSpPr>
        <p:spPr>
          <a:xfrm>
            <a:off x="2873821" y="1628800"/>
            <a:ext cx="2853666" cy="461665"/>
          </a:xfrm>
          <a:prstGeom prst="rect">
            <a:avLst/>
          </a:prstGeom>
          <a:noFill/>
        </p:spPr>
        <p:txBody>
          <a:bodyPr wrap="none" lIns="91440" tIns="45720" rIns="91440" bIns="45720">
            <a:spAutoFit/>
          </a:bodyPr>
          <a:lstStyle/>
          <a:p>
            <a:pPr algn="ctr"/>
            <a:r>
              <a:rPr lang="sv-SE" sz="2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Årsplanering 2017</a:t>
            </a:r>
            <a:endParaRPr lang="sv-SE" sz="2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Bildobjekt 11" descr="Friends_skoloridrott_CMYK.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graphicFrame>
        <p:nvGraphicFramePr>
          <p:cNvPr id="20" name="Tabell 6"/>
          <p:cNvGraphicFramePr>
            <a:graphicFrameLocks noGrp="1"/>
          </p:cNvGraphicFramePr>
          <p:nvPr>
            <p:extLst/>
          </p:nvPr>
        </p:nvGraphicFramePr>
        <p:xfrm>
          <a:off x="395536" y="2204864"/>
          <a:ext cx="8089304" cy="4336650"/>
        </p:xfrm>
        <a:graphic>
          <a:graphicData uri="http://schemas.openxmlformats.org/drawingml/2006/table">
            <a:tbl>
              <a:tblPr/>
              <a:tblGrid>
                <a:gridCol w="2665030"/>
                <a:gridCol w="1278674"/>
                <a:gridCol w="201896"/>
                <a:gridCol w="2665030"/>
                <a:gridCol w="1278674"/>
              </a:tblGrid>
              <a:tr h="143415">
                <a:tc>
                  <a:txBody>
                    <a:bodyPr/>
                    <a:lstStyle/>
                    <a:p>
                      <a:pPr algn="l" fontAlgn="t"/>
                      <a:r>
                        <a:rPr lang="en-GB" sz="900" b="1" i="0" u="none" strike="noStrike" dirty="0" err="1">
                          <a:solidFill>
                            <a:srgbClr val="000000"/>
                          </a:solidFill>
                          <a:effectLst/>
                          <a:latin typeface="Calibri" panose="020F0502020204030204" pitchFamily="34" charset="0"/>
                        </a:rPr>
                        <a:t>Januari</a:t>
                      </a:r>
                      <a:endParaRPr lang="en-GB" sz="900" b="1"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Juli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0" u="none" strike="noStrike">
                          <a:solidFill>
                            <a:srgbClr val="000000"/>
                          </a:solidFill>
                          <a:effectLst/>
                          <a:latin typeface="Calibri" panose="020F0502020204030204" pitchFamily="34" charset="0"/>
                        </a:rPr>
                        <a:t>Vintersäsong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1" u="none" strike="noStrike">
                          <a:solidFill>
                            <a:srgbClr val="000000"/>
                          </a:solidFill>
                          <a:effectLst/>
                          <a:latin typeface="Calibri" panose="020F0502020204030204" pitchFamily="34" charset="0"/>
                        </a:rPr>
                        <a:t>Serierna har sommaruppehåll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v26-30</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Februari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Augusti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0" u="none" strike="noStrike">
                          <a:solidFill>
                            <a:srgbClr val="000000"/>
                          </a:solidFill>
                          <a:effectLst/>
                          <a:latin typeface="Calibri" panose="020F0502020204030204" pitchFamily="34" charset="0"/>
                        </a:rPr>
                        <a:t>Ansökan om konstgrästider (mars-april)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1" u="none" strike="noStrike">
                          <a:solidFill>
                            <a:srgbClr val="000000"/>
                          </a:solidFill>
                          <a:effectLst/>
                          <a:latin typeface="Calibri" panose="020F0502020204030204" pitchFamily="34" charset="0"/>
                        </a:rPr>
                        <a:t>Serierna börjar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v31</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Höststäddag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Mars</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September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1" i="0" u="none" strike="noStrike" dirty="0" err="1">
                          <a:solidFill>
                            <a:srgbClr val="000000"/>
                          </a:solidFill>
                          <a:effectLst/>
                          <a:latin typeface="Calibri" panose="020F0502020204030204" pitchFamily="34" charset="0"/>
                        </a:rPr>
                        <a:t>Årsmöte</a:t>
                      </a:r>
                      <a:r>
                        <a:rPr lang="en-GB" sz="900" b="1" i="0" u="none" strike="noStrike" dirty="0">
                          <a:solidFill>
                            <a:srgbClr val="000000"/>
                          </a:solidFill>
                          <a:effectLst/>
                          <a:latin typeface="Calibri" panose="020F0502020204030204" pitchFamily="34" charset="0"/>
                        </a:rPr>
                        <a:t>/</a:t>
                      </a:r>
                      <a:r>
                        <a:rPr lang="en-GB" sz="900" b="1" i="0" u="none" strike="noStrike" dirty="0" err="1">
                          <a:solidFill>
                            <a:srgbClr val="000000"/>
                          </a:solidFill>
                          <a:effectLst/>
                          <a:latin typeface="Calibri" panose="020F0502020204030204" pitchFamily="34" charset="0"/>
                        </a:rPr>
                        <a:t>Ledarträff</a:t>
                      </a:r>
                      <a:endParaRPr lang="en-GB" sz="900" b="1"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9 mars</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sv-SE" sz="900" b="0" i="0" u="none" strike="noStrike">
                          <a:solidFill>
                            <a:srgbClr val="000000"/>
                          </a:solidFill>
                          <a:effectLst/>
                          <a:latin typeface="Calibri" panose="020F0502020204030204" pitchFamily="34" charset="0"/>
                        </a:rPr>
                        <a:t>Ansökan om konstgrästider (oktober - februari)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dirty="0" err="1">
                          <a:solidFill>
                            <a:srgbClr val="000000"/>
                          </a:solidFill>
                          <a:effectLst/>
                          <a:latin typeface="Calibri" panose="020F0502020204030204" pitchFamily="34" charset="0"/>
                        </a:rPr>
                        <a:t>Anmälan</a:t>
                      </a:r>
                      <a:r>
                        <a:rPr lang="en-GB" sz="900" b="0" i="0" u="none" strike="noStrike" dirty="0">
                          <a:solidFill>
                            <a:srgbClr val="000000"/>
                          </a:solidFill>
                          <a:effectLst/>
                          <a:latin typeface="Calibri" panose="020F0502020204030204" pitchFamily="34" charset="0"/>
                        </a:rPr>
                        <a:t> till </a:t>
                      </a:r>
                      <a:r>
                        <a:rPr lang="en-GB" sz="900" b="0" i="0" u="none" strike="noStrike" dirty="0" err="1">
                          <a:solidFill>
                            <a:srgbClr val="000000"/>
                          </a:solidFill>
                          <a:effectLst/>
                          <a:latin typeface="Calibri" panose="020F0502020204030204" pitchFamily="34" charset="0"/>
                        </a:rPr>
                        <a:t>serier</a:t>
                      </a:r>
                      <a:endParaRPr lang="en-GB" sz="900" b="0"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v10</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r>
              <a:tr h="143415">
                <a:tc>
                  <a:txBody>
                    <a:bodyPr/>
                    <a:lstStyle/>
                    <a:p>
                      <a:pPr algn="l" fontAlgn="t"/>
                      <a:r>
                        <a:rPr lang="en-GB" sz="900" b="0" i="0" u="none" strike="noStrike">
                          <a:solidFill>
                            <a:srgbClr val="000000"/>
                          </a:solidFill>
                          <a:effectLst/>
                          <a:latin typeface="Calibri" panose="020F0502020204030204" pitchFamily="34" charset="0"/>
                        </a:rPr>
                        <a:t>Klädprovning/beställning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v11</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l" fontAlgn="t"/>
                      <a:r>
                        <a:rPr lang="en-GB" sz="900" b="0" i="0" u="none" strike="noStrike" dirty="0" err="1">
                          <a:solidFill>
                            <a:srgbClr val="000000"/>
                          </a:solidFill>
                          <a:effectLst/>
                          <a:latin typeface="Calibri" panose="020F0502020204030204" pitchFamily="34" charset="0"/>
                        </a:rPr>
                        <a:t>Ansökan</a:t>
                      </a:r>
                      <a:r>
                        <a:rPr lang="en-GB" sz="900" b="0" i="0" u="none" strike="noStrike" dirty="0">
                          <a:solidFill>
                            <a:srgbClr val="000000"/>
                          </a:solidFill>
                          <a:effectLst/>
                          <a:latin typeface="Calibri" panose="020F0502020204030204" pitchFamily="34" charset="0"/>
                        </a:rPr>
                        <a:t> om </a:t>
                      </a:r>
                      <a:r>
                        <a:rPr lang="en-GB" sz="900" b="0" i="0" u="none" strike="noStrike" dirty="0" err="1">
                          <a:solidFill>
                            <a:srgbClr val="000000"/>
                          </a:solidFill>
                          <a:effectLst/>
                          <a:latin typeface="Calibri" panose="020F0502020204030204" pitchFamily="34" charset="0"/>
                        </a:rPr>
                        <a:t>inomhustider</a:t>
                      </a:r>
                      <a:r>
                        <a:rPr lang="en-GB" sz="900" b="0" i="0" u="none" strike="noStrike" dirty="0">
                          <a:solidFill>
                            <a:srgbClr val="000000"/>
                          </a:solidFill>
                          <a:effectLst/>
                          <a:latin typeface="Calibri" panose="020F0502020204030204" pitchFamily="34" charset="0"/>
                        </a:rPr>
                        <a:t> (</a:t>
                      </a:r>
                      <a:r>
                        <a:rPr lang="en-GB" sz="900" b="0" i="0" u="none" strike="noStrike" dirty="0" err="1">
                          <a:solidFill>
                            <a:srgbClr val="000000"/>
                          </a:solidFill>
                          <a:effectLst/>
                          <a:latin typeface="Calibri" panose="020F0502020204030204" pitchFamily="34" charset="0"/>
                        </a:rPr>
                        <a:t>vintersäsongen</a:t>
                      </a:r>
                      <a:r>
                        <a:rPr lang="en-GB" sz="900" b="0" i="0" u="none" strike="noStrike" dirty="0">
                          <a:solidFill>
                            <a:srgbClr val="000000"/>
                          </a:solidFill>
                          <a:effectLst/>
                          <a:latin typeface="Calibri" panose="020F0502020204030204" pitchFamily="34" charset="0"/>
                        </a:rPr>
                        <a:t>)</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rowSpan="2">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Ansökan om grästider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GB"/>
                    </a:p>
                  </a:txBody>
                  <a:tcPr/>
                </a:tc>
                <a:tc vMerge="1">
                  <a:txBody>
                    <a:bodyPr/>
                    <a:lstStyle/>
                    <a:p>
                      <a:endParaRPr lang="en-GB"/>
                    </a:p>
                  </a:txBody>
                  <a:tcPr/>
                </a:tc>
              </a:tr>
              <a:tr h="143415">
                <a:tc>
                  <a:txBody>
                    <a:bodyPr/>
                    <a:lstStyle/>
                    <a:p>
                      <a:pPr algn="l" fontAlgn="t"/>
                      <a:r>
                        <a:rPr lang="en-GB" sz="900" b="0" i="0" u="none" strike="noStrike">
                          <a:solidFill>
                            <a:srgbClr val="000000"/>
                          </a:solidFill>
                          <a:effectLst/>
                          <a:latin typeface="Calibri" panose="020F0502020204030204" pitchFamily="34" charset="0"/>
                        </a:rPr>
                        <a:t>Fördelning av kiosktider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1" u="none" strike="noStrike">
                          <a:solidFill>
                            <a:srgbClr val="000000"/>
                          </a:solidFill>
                          <a:effectLst/>
                          <a:latin typeface="Calibri" panose="020F0502020204030204" pitchFamily="34" charset="0"/>
                        </a:rPr>
                        <a:t>Serierna slutar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v38</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r>
              <a:tr h="143415">
                <a:tc>
                  <a:txBody>
                    <a:bodyPr/>
                    <a:lstStyle/>
                    <a:p>
                      <a:pPr algn="l" fontAlgn="t"/>
                      <a:r>
                        <a:rPr lang="en-GB" sz="900" b="0" i="0" u="none" strike="noStrike">
                          <a:solidFill>
                            <a:srgbClr val="000000"/>
                          </a:solidFill>
                          <a:effectLst/>
                          <a:latin typeface="Calibri" panose="020F0502020204030204" pitchFamily="34" charset="0"/>
                        </a:rPr>
                        <a:t>Anmälan till poolspel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v13</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Inbetalning av medlemsavgift</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31 mars</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April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Oktober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0" u="none" strike="noStrike">
                          <a:solidFill>
                            <a:srgbClr val="000000"/>
                          </a:solidFill>
                          <a:effectLst/>
                          <a:latin typeface="Calibri" panose="020F0502020204030204" pitchFamily="34" charset="0"/>
                        </a:rPr>
                        <a:t>Domarutbildning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8 </a:t>
                      </a:r>
                      <a:r>
                        <a:rPr lang="en-GB" sz="900" b="0" i="0" u="none" strike="noStrike" dirty="0" err="1">
                          <a:solidFill>
                            <a:srgbClr val="000000"/>
                          </a:solidFill>
                          <a:effectLst/>
                          <a:latin typeface="Calibri" panose="020F0502020204030204" pitchFamily="34" charset="0"/>
                        </a:rPr>
                        <a:t>april</a:t>
                      </a:r>
                      <a:endParaRPr lang="en-GB" sz="900" b="0" i="0" u="none" strike="noStrike" dirty="0">
                        <a:solidFill>
                          <a:srgbClr val="000000"/>
                        </a:solidFill>
                        <a:effectLst/>
                        <a:latin typeface="Calibri" panose="020F0502020204030204" pitchFamily="34" charset="0"/>
                      </a:endParaRP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Avslutning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Valborg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dirty="0">
                          <a:solidFill>
                            <a:srgbClr val="000000"/>
                          </a:solidFill>
                          <a:effectLst/>
                          <a:latin typeface="Calibri" panose="020F0502020204030204" pitchFamily="34" charset="0"/>
                        </a:rPr>
                        <a:t>30 </a:t>
                      </a:r>
                      <a:r>
                        <a:rPr lang="en-GB" sz="900" b="1" i="0" u="none" strike="noStrike" dirty="0" err="1">
                          <a:solidFill>
                            <a:srgbClr val="000000"/>
                          </a:solidFill>
                          <a:effectLst/>
                          <a:latin typeface="Calibri" panose="020F0502020204030204" pitchFamily="34" charset="0"/>
                        </a:rPr>
                        <a:t>april</a:t>
                      </a:r>
                      <a:endParaRPr lang="en-GB" sz="900" b="1" i="0" u="none" strike="noStrike" dirty="0">
                        <a:solidFill>
                          <a:srgbClr val="000000"/>
                        </a:solidFill>
                        <a:effectLst/>
                        <a:latin typeface="Calibri" panose="020F0502020204030204" pitchFamily="34" charset="0"/>
                      </a:endParaRP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Tränarutbildning (TUC), prel.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dirty="0" err="1">
                          <a:solidFill>
                            <a:srgbClr val="000000"/>
                          </a:solidFill>
                          <a:effectLst/>
                          <a:latin typeface="Calibri" panose="020F0502020204030204" pitchFamily="34" charset="0"/>
                        </a:rPr>
                        <a:t>Vårstäddag</a:t>
                      </a:r>
                      <a:endParaRPr lang="en-GB" sz="900" b="0" i="0" u="none" strike="noStrike" dirty="0">
                        <a:solidFill>
                          <a:srgbClr val="000000"/>
                        </a:solidFill>
                        <a:effectLst/>
                        <a:latin typeface="Calibri" panose="020F0502020204030204" pitchFamily="34" charset="0"/>
                      </a:endParaRP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1 </a:t>
                      </a:r>
                      <a:r>
                        <a:rPr lang="en-GB" sz="900" b="0" i="0" u="none" strike="noStrike" dirty="0" err="1">
                          <a:solidFill>
                            <a:srgbClr val="000000"/>
                          </a:solidFill>
                          <a:effectLst/>
                          <a:latin typeface="Calibri" panose="020F0502020204030204" pitchFamily="34" charset="0"/>
                        </a:rPr>
                        <a:t>maj</a:t>
                      </a:r>
                      <a:endParaRPr lang="en-GB" sz="900" b="0" i="0" u="none" strike="noStrike" dirty="0">
                        <a:solidFill>
                          <a:srgbClr val="000000"/>
                        </a:solidFill>
                        <a:effectLst/>
                        <a:latin typeface="Calibri" panose="020F0502020204030204" pitchFamily="34" charset="0"/>
                      </a:endParaRP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Maj</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1"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a:solidFill>
                            <a:srgbClr val="000000"/>
                          </a:solidFill>
                          <a:effectLst/>
                          <a:latin typeface="Calibri" panose="020F0502020204030204" pitchFamily="34" charset="0"/>
                        </a:rPr>
                        <a:t>November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0" i="1" u="none" strike="noStrike">
                          <a:solidFill>
                            <a:srgbClr val="000000"/>
                          </a:solidFill>
                          <a:effectLst/>
                          <a:latin typeface="Calibri" panose="020F0502020204030204" pitchFamily="34" charset="0"/>
                        </a:rPr>
                        <a:t>Serierna börjar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v18</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Domarkvitton från lagen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Fotografering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Verksamhetsberättelse från lagen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Juni</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1" i="0" u="none" strike="noStrike" dirty="0">
                          <a:solidFill>
                            <a:srgbClr val="000000"/>
                          </a:solidFill>
                          <a:effectLst/>
                          <a:latin typeface="Calibri" panose="020F0502020204030204" pitchFamily="34" charset="0"/>
                        </a:rPr>
                        <a:t>December</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t"/>
                      <a:r>
                        <a:rPr lang="en-GB" sz="900" b="1"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r>
              <a:tr h="143415">
                <a:tc>
                  <a:txBody>
                    <a:bodyPr/>
                    <a:lstStyle/>
                    <a:p>
                      <a:pPr algn="l" fontAlgn="t"/>
                      <a:r>
                        <a:rPr lang="en-GB" sz="900" b="1" i="0" u="none" strike="noStrike">
                          <a:solidFill>
                            <a:srgbClr val="000000"/>
                          </a:solidFill>
                          <a:effectLst/>
                          <a:latin typeface="Calibri" panose="020F0502020204030204" pitchFamily="34" charset="0"/>
                        </a:rPr>
                        <a:t>BSK-dagen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3 juni</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Vintersäsong</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1" i="0" u="none" strike="noStrike">
                          <a:solidFill>
                            <a:srgbClr val="000000"/>
                          </a:solidFill>
                          <a:effectLst/>
                          <a:latin typeface="Calibri" panose="020F0502020204030204" pitchFamily="34" charset="0"/>
                        </a:rPr>
                        <a:t>Fotbollsskolan</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1" i="0" u="none" strike="noStrike">
                          <a:solidFill>
                            <a:srgbClr val="000000"/>
                          </a:solidFill>
                          <a:effectLst/>
                          <a:latin typeface="Calibri" panose="020F0502020204030204" pitchFamily="34" charset="0"/>
                        </a:rPr>
                        <a:t>19 - 22 juni</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1"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1" u="none" strike="noStrike">
                          <a:solidFill>
                            <a:srgbClr val="000000"/>
                          </a:solidFill>
                          <a:effectLst/>
                          <a:latin typeface="Calibri" panose="020F0502020204030204" pitchFamily="34" charset="0"/>
                        </a:rPr>
                        <a:t>Serierna har sommaruppehåll</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t"/>
                      <a:r>
                        <a:rPr lang="en-GB" sz="900" b="0" i="1" u="none" strike="noStrike">
                          <a:solidFill>
                            <a:srgbClr val="000000"/>
                          </a:solidFill>
                          <a:effectLst/>
                          <a:latin typeface="Calibri" panose="020F0502020204030204" pitchFamily="34" charset="0"/>
                        </a:rPr>
                        <a:t>v26-30</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F7D7"/>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r>
              <a:tr h="143415">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b"/>
                      <a:endParaRPr lang="en-GB" sz="900" b="0" i="0" u="none" strike="noStrike">
                        <a:solidFill>
                          <a:srgbClr val="000000"/>
                        </a:solidFill>
                        <a:effectLst/>
                        <a:latin typeface="Calibri" panose="020F0502020204030204" pitchFamily="34" charset="0"/>
                      </a:endParaRPr>
                    </a:p>
                  </a:txBody>
                  <a:tcPr marL="7395" marR="7395" marT="739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l" fontAlgn="t"/>
                      <a:r>
                        <a:rPr lang="en-GB" sz="900" b="0" i="0" u="none" strike="noStrike" dirty="0">
                          <a:solidFill>
                            <a:srgbClr val="000000"/>
                          </a:solidFill>
                          <a:effectLst/>
                          <a:latin typeface="Calibri" panose="020F0502020204030204" pitchFamily="34" charset="0"/>
                        </a:rPr>
                        <a:t> </a:t>
                      </a:r>
                    </a:p>
                  </a:txBody>
                  <a:tcPr marL="7395" marR="7395" marT="739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Tree>
    <p:extLst>
      <p:ext uri="{BB962C8B-B14F-4D97-AF65-F5344CB8AC3E}">
        <p14:creationId xmlns:p14="http://schemas.microsoft.com/office/powerpoint/2010/main" val="1049516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827584" y="2499979"/>
            <a:ext cx="7272808" cy="3970318"/>
          </a:xfrm>
          <a:prstGeom prst="rect">
            <a:avLst/>
          </a:prstGeom>
          <a:noFill/>
        </p:spPr>
        <p:txBody>
          <a:bodyPr wrap="square" rtlCol="0">
            <a:spAutoFit/>
          </a:bodyPr>
          <a:lstStyle/>
          <a:p>
            <a:pPr marL="342900" indent="-342900">
              <a:spcBef>
                <a:spcPct val="20000"/>
              </a:spcBef>
              <a:buFont typeface="Arial" panose="020B0604020202020204" pitchFamily="34" charset="0"/>
              <a:buChar char="•"/>
              <a:defRPr/>
            </a:pPr>
            <a:r>
              <a:rPr lang="sv-SE" sz="2000" kern="0" dirty="0"/>
              <a:t>Kommunalt och statliga (RF) bidrag</a:t>
            </a:r>
          </a:p>
          <a:p>
            <a:pPr marL="342900" indent="-342900">
              <a:spcBef>
                <a:spcPct val="20000"/>
              </a:spcBef>
              <a:buFont typeface="Arial" panose="020B0604020202020204" pitchFamily="34" charset="0"/>
              <a:buChar char="•"/>
              <a:defRPr/>
            </a:pPr>
            <a:r>
              <a:rPr lang="sv-SE" sz="2000" kern="0" dirty="0"/>
              <a:t>Minst 3 deltagare (RF), 5 deltagare kommunalt</a:t>
            </a:r>
          </a:p>
          <a:p>
            <a:pPr marL="342900" indent="-342900">
              <a:spcBef>
                <a:spcPct val="20000"/>
              </a:spcBef>
              <a:buFont typeface="Arial" panose="020B0604020202020204" pitchFamily="34" charset="0"/>
              <a:buChar char="•"/>
              <a:defRPr/>
            </a:pPr>
            <a:r>
              <a:rPr lang="sv-SE" sz="2000" kern="0" dirty="0"/>
              <a:t>Kräver alltid en ledare per grupp (ej en ledare i flera lag samtidigt)</a:t>
            </a:r>
          </a:p>
          <a:p>
            <a:pPr marL="342900" indent="-342900">
              <a:spcBef>
                <a:spcPct val="20000"/>
              </a:spcBef>
              <a:buFont typeface="Arial" panose="020B0604020202020204" pitchFamily="34" charset="0"/>
              <a:buChar char="•"/>
              <a:defRPr/>
            </a:pPr>
            <a:r>
              <a:rPr lang="sv-SE" sz="2000" kern="0" dirty="0"/>
              <a:t>Ansökningsdagar 25 aug och 25 februari</a:t>
            </a:r>
          </a:p>
          <a:p>
            <a:pPr marL="342900" indent="-342900">
              <a:spcBef>
                <a:spcPct val="20000"/>
              </a:spcBef>
              <a:buFont typeface="Arial" panose="020B0604020202020204" pitchFamily="34" charset="0"/>
              <a:buChar char="•"/>
              <a:defRPr/>
            </a:pPr>
            <a:r>
              <a:rPr lang="sv-SE" sz="2000" kern="0" dirty="0"/>
              <a:t>Aktiviteten måste vara minst 60 minuter</a:t>
            </a:r>
          </a:p>
          <a:p>
            <a:pPr marL="342900" indent="-342900">
              <a:spcBef>
                <a:spcPct val="20000"/>
              </a:spcBef>
              <a:buFont typeface="Arial" panose="020B0604020202020204" pitchFamily="34" charset="0"/>
              <a:buChar char="•"/>
              <a:defRPr/>
            </a:pPr>
            <a:r>
              <a:rPr lang="sv-SE" sz="2000" kern="0" dirty="0"/>
              <a:t>Bara en aktivitet per person och dag</a:t>
            </a:r>
          </a:p>
          <a:p>
            <a:pPr marL="342900" indent="-342900">
              <a:spcBef>
                <a:spcPct val="20000"/>
              </a:spcBef>
              <a:buFont typeface="Arial" panose="020B0604020202020204" pitchFamily="34" charset="0"/>
              <a:buChar char="•"/>
              <a:defRPr/>
            </a:pPr>
            <a:r>
              <a:rPr lang="sv-SE" sz="2000" kern="0" dirty="0"/>
              <a:t>Aktivitet, plats, datum och tid måste anges</a:t>
            </a:r>
          </a:p>
          <a:p>
            <a:pPr marL="342900" indent="-342900">
              <a:spcBef>
                <a:spcPct val="20000"/>
              </a:spcBef>
              <a:buFont typeface="Arial" panose="020B0604020202020204" pitchFamily="34" charset="0"/>
              <a:buChar char="•"/>
              <a:defRPr/>
            </a:pPr>
            <a:r>
              <a:rPr lang="sv-SE" sz="2000" kern="0" dirty="0"/>
              <a:t>Namn, personnummer (och kön) måste anges</a:t>
            </a:r>
          </a:p>
          <a:p>
            <a:pPr marL="342900" indent="-342900">
              <a:spcBef>
                <a:spcPct val="20000"/>
              </a:spcBef>
              <a:buFont typeface="Arial" panose="020B0604020202020204" pitchFamily="34" charset="0"/>
              <a:buChar char="•"/>
              <a:defRPr/>
            </a:pPr>
            <a:r>
              <a:rPr lang="sv-SE" sz="2000" kern="0" dirty="0"/>
              <a:t>Redovisningen måste signeras av ledare och sparas i minst tre år (egentligen 7 år).</a:t>
            </a:r>
          </a:p>
        </p:txBody>
      </p:sp>
      <p:sp>
        <p:nvSpPr>
          <p:cNvPr id="6" name="Rektangel 5"/>
          <p:cNvSpPr/>
          <p:nvPr/>
        </p:nvSpPr>
        <p:spPr>
          <a:xfrm>
            <a:off x="3280620" y="1628241"/>
            <a:ext cx="2582759" cy="830997"/>
          </a:xfrm>
          <a:prstGeom prst="rect">
            <a:avLst/>
          </a:prstGeom>
          <a:noFill/>
        </p:spPr>
        <p:txBody>
          <a:bodyPr wrap="none" lIns="91440" tIns="45720" rIns="91440" bIns="45720">
            <a:spAutoFit/>
          </a:bodyPr>
          <a:lstStyle/>
          <a:p>
            <a:pPr algn="ctr"/>
            <a:r>
              <a:rPr lang="sv-SE" sz="48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Lokstöd</a:t>
            </a:r>
            <a:endPar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317038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2773740">
            <a:hlinkClick r:id="rId3"/>
          </p:cNvPr>
          <p:cNvPicPr>
            <a:picLocks noChangeAspect="1" noChangeArrowheads="1"/>
          </p:cNvPicPr>
          <p:nvPr/>
        </p:nvPicPr>
        <p:blipFill>
          <a:blip r:embed="rId4" cstate="print"/>
          <a:srcRect/>
          <a:stretch>
            <a:fillRect/>
          </a:stretch>
        </p:blipFill>
        <p:spPr bwMode="auto">
          <a:xfrm>
            <a:off x="0" y="0"/>
            <a:ext cx="9144000" cy="1587500"/>
          </a:xfrm>
          <a:prstGeom prst="rect">
            <a:avLst/>
          </a:prstGeom>
          <a:noFill/>
        </p:spPr>
      </p:pic>
      <p:pic>
        <p:nvPicPr>
          <p:cNvPr id="4" name="Bildobjekt 3" descr="Friends_skoloridrott_CMYK.pd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8224" y="31845"/>
            <a:ext cx="2385946" cy="793750"/>
          </a:xfrm>
          <a:prstGeom prst="rect">
            <a:avLst/>
          </a:prstGeom>
        </p:spPr>
      </p:pic>
      <p:sp>
        <p:nvSpPr>
          <p:cNvPr id="2" name="textruta 1"/>
          <p:cNvSpPr txBox="1"/>
          <p:nvPr/>
        </p:nvSpPr>
        <p:spPr>
          <a:xfrm>
            <a:off x="827584" y="2499979"/>
            <a:ext cx="7272808" cy="3847207"/>
          </a:xfrm>
          <a:prstGeom prst="rect">
            <a:avLst/>
          </a:prstGeom>
          <a:noFill/>
        </p:spPr>
        <p:txBody>
          <a:bodyPr wrap="square" rtlCol="0">
            <a:spAutoFit/>
          </a:bodyPr>
          <a:lstStyle/>
          <a:p>
            <a:pPr marL="342900" indent="-342900">
              <a:spcBef>
                <a:spcPct val="20000"/>
              </a:spcBef>
              <a:buFont typeface="Arial" panose="020B0604020202020204" pitchFamily="34" charset="0"/>
              <a:buChar char="•"/>
              <a:defRPr/>
            </a:pPr>
            <a:r>
              <a:rPr lang="sv-SE" sz="2000" kern="0" dirty="0"/>
              <a:t>Matchställsreklam och skyltreklam på IP ”tillhör” föreningen</a:t>
            </a:r>
          </a:p>
          <a:p>
            <a:pPr marL="342900" indent="-342900">
              <a:spcBef>
                <a:spcPct val="20000"/>
              </a:spcBef>
              <a:buFont typeface="Arial" panose="020B0604020202020204" pitchFamily="34" charset="0"/>
              <a:buChar char="•"/>
              <a:defRPr/>
            </a:pPr>
            <a:r>
              <a:rPr lang="sv-SE" sz="2000" kern="0" dirty="0"/>
              <a:t>Lagen förfogar fritt att ta in sponsorer och trycka reklam på träningskläder och annat </a:t>
            </a:r>
            <a:r>
              <a:rPr lang="sv-SE" sz="2000" kern="0" dirty="0" err="1"/>
              <a:t>lagmaterial</a:t>
            </a:r>
            <a:r>
              <a:rPr lang="sv-SE" sz="2000" kern="0" dirty="0"/>
              <a:t> som väskor mm</a:t>
            </a:r>
          </a:p>
          <a:p>
            <a:pPr marL="342900" indent="-342900">
              <a:spcBef>
                <a:spcPct val="20000"/>
              </a:spcBef>
              <a:buFont typeface="Arial" panose="020B0604020202020204" pitchFamily="34" charset="0"/>
              <a:buChar char="•"/>
              <a:defRPr/>
            </a:pPr>
            <a:r>
              <a:rPr lang="sv-SE" sz="2000" kern="0" dirty="0"/>
              <a:t>För skyltreklam och reklam på kläder gäller 8% reklamskatt</a:t>
            </a:r>
          </a:p>
          <a:p>
            <a:pPr marL="342900" indent="-342900">
              <a:spcBef>
                <a:spcPct val="20000"/>
              </a:spcBef>
              <a:buFont typeface="Arial" panose="020B0604020202020204" pitchFamily="34" charset="0"/>
              <a:buChar char="•"/>
              <a:defRPr/>
            </a:pPr>
            <a:r>
              <a:rPr lang="sv-SE" sz="2000" kern="0" dirty="0"/>
              <a:t>Betalning för material av sponsor direkt till Stadium - OK</a:t>
            </a:r>
          </a:p>
          <a:p>
            <a:pPr marL="342900" indent="-342900">
              <a:spcBef>
                <a:spcPct val="20000"/>
              </a:spcBef>
              <a:buFont typeface="Arial" panose="020B0604020202020204" pitchFamily="34" charset="0"/>
              <a:buChar char="•"/>
              <a:defRPr/>
            </a:pPr>
            <a:r>
              <a:rPr lang="sv-SE" sz="2000" kern="0" dirty="0"/>
              <a:t>Fakturering direkt till sponsor ska göras med reklamskatt 8% för reklam på kläder, logga på hemsida ´kräver inte reklamskatt. Vi i styrelsen är skyldiga att redovisa reklamskatt.</a:t>
            </a:r>
          </a:p>
          <a:p>
            <a:pPr marL="342900" indent="-342900">
              <a:spcBef>
                <a:spcPct val="20000"/>
              </a:spcBef>
              <a:buFont typeface="Arial" panose="020B0604020202020204" pitchFamily="34" charset="0"/>
              <a:buChar char="•"/>
              <a:defRPr/>
            </a:pPr>
            <a:r>
              <a:rPr lang="sv-SE" sz="2000" kern="0" dirty="0"/>
              <a:t>ALLT MATERIAL SKA BESTÄLLAS VIA STADIUM</a:t>
            </a:r>
          </a:p>
          <a:p>
            <a:pPr marL="342900" indent="-342900">
              <a:spcBef>
                <a:spcPct val="20000"/>
              </a:spcBef>
              <a:buFont typeface="Arial" panose="020B0604020202020204" pitchFamily="34" charset="0"/>
              <a:buChar char="•"/>
              <a:defRPr/>
            </a:pPr>
            <a:endParaRPr lang="sv-SE" sz="2000" kern="0" dirty="0"/>
          </a:p>
        </p:txBody>
      </p:sp>
      <p:sp>
        <p:nvSpPr>
          <p:cNvPr id="6" name="Rektangel 5"/>
          <p:cNvSpPr/>
          <p:nvPr/>
        </p:nvSpPr>
        <p:spPr>
          <a:xfrm>
            <a:off x="2956010" y="1628241"/>
            <a:ext cx="3231975" cy="1569660"/>
          </a:xfrm>
          <a:prstGeom prst="rect">
            <a:avLst/>
          </a:prstGeom>
          <a:noFill/>
        </p:spPr>
        <p:txBody>
          <a:bodyPr wrap="none" lIns="91440" tIns="45720" rIns="91440" bIns="45720">
            <a:spAutoFit/>
          </a:bodyPr>
          <a:lstStyle/>
          <a:p>
            <a:pPr algn="ctr"/>
            <a:r>
              <a:rPr lang="sv-SE" sz="4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Sponsring</a:t>
            </a:r>
          </a:p>
          <a:p>
            <a:pPr algn="ctr"/>
            <a:endParaRPr lang="sv-SE"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11919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22508</TotalTime>
  <Words>1258</Words>
  <Application>Microsoft Office PowerPoint</Application>
  <PresentationFormat>Bildspel på skärmen (4:3)</PresentationFormat>
  <Paragraphs>326</Paragraphs>
  <Slides>25</Slides>
  <Notes>9</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25</vt:i4>
      </vt:variant>
    </vt:vector>
  </HeadingPairs>
  <TitlesOfParts>
    <vt:vector size="29"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Tränarutbildning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Varför samarbetar Barkarö SK med Friends?   Vi vill vara en förening där alla är lika viktiga samtidigt som vi tar ansvar för att visa vägen till goda värderingar och bra beteenden hos våra ledare &amp; aktiva.  Stärker varumärket Barkarö SK. </vt:lpstr>
      <vt:lpstr>PowerPoint-presentation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Säsongen 2013 BSK-F/06</dc:title>
  <dc:creator>Chris</dc:creator>
  <cp:lastModifiedBy>Kraft Johan</cp:lastModifiedBy>
  <cp:revision>259</cp:revision>
  <cp:lastPrinted>2016-03-09T10:45:15Z</cp:lastPrinted>
  <dcterms:created xsi:type="dcterms:W3CDTF">2013-02-05T15:22:15Z</dcterms:created>
  <dcterms:modified xsi:type="dcterms:W3CDTF">2017-03-10T06:37:14Z</dcterms:modified>
</cp:coreProperties>
</file>