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60" r:id="rId6"/>
    <p:sldId id="263" r:id="rId7"/>
    <p:sldId id="284" r:id="rId8"/>
    <p:sldId id="266" r:id="rId9"/>
    <p:sldId id="280" r:id="rId10"/>
    <p:sldId id="265" r:id="rId11"/>
    <p:sldId id="271" r:id="rId12"/>
    <p:sldId id="279" r:id="rId13"/>
    <p:sldId id="288" r:id="rId14"/>
    <p:sldId id="286" r:id="rId15"/>
    <p:sldId id="289" r:id="rId16"/>
    <p:sldId id="287" r:id="rId17"/>
    <p:sldId id="256" r:id="rId18"/>
    <p:sldId id="272" r:id="rId19"/>
    <p:sldId id="267" r:id="rId20"/>
    <p:sldId id="261" r:id="rId2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74754-A787-BB66-97E4-0C0F644F7C88}" v="32" dt="2024-01-09T13:50:27.513"/>
    <p1510:client id="{57F4C3A7-169D-4240-9550-5EFCFAD71741}" v="20" dt="2024-01-10T09:14:21.230"/>
    <p1510:client id="{AA2ACF37-FE25-3F3B-EB17-A482E265F48E}" v="332" dt="2024-01-10T09:19:49.151"/>
    <p1510:client id="{C5F9C102-BCB9-8C2C-1D3C-100D867A11A0}" v="17" dt="2024-01-09T19:25:54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100DE-A09A-411F-9F44-46D99E676297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3CC9318E-6147-4119-B4BF-668AA2BE2EDB}">
      <dgm:prSet phldrT="[Text]" custT="1"/>
      <dgm:spPr/>
      <dgm:t>
        <a:bodyPr/>
        <a:lstStyle/>
        <a:p>
          <a:r>
            <a:rPr lang="en-US" sz="1700"/>
            <a:t>Silver*</a:t>
          </a:r>
        </a:p>
        <a:p>
          <a:r>
            <a:rPr lang="en-US" sz="1700"/>
            <a:t>7500 </a:t>
          </a:r>
          <a:r>
            <a:rPr lang="en-US" sz="1700" err="1"/>
            <a:t>kr</a:t>
          </a:r>
          <a:endParaRPr lang="en-US" sz="800">
            <a:solidFill>
              <a:schemeClr val="tx1"/>
            </a:solidFill>
          </a:endParaRPr>
        </a:p>
      </dgm:t>
    </dgm:pt>
    <dgm:pt modelId="{B29E22ED-8044-46A1-A3CA-EE17B95E314B}" type="parTrans" cxnId="{7A986BEF-2C4E-413A-99A4-2CC47DE714F9}">
      <dgm:prSet/>
      <dgm:spPr/>
      <dgm:t>
        <a:bodyPr/>
        <a:lstStyle/>
        <a:p>
          <a:endParaRPr lang="en-US"/>
        </a:p>
      </dgm:t>
    </dgm:pt>
    <dgm:pt modelId="{9EA9382D-5F0F-43CF-B0B4-44FA2BD044D6}" type="sibTrans" cxnId="{7A986BEF-2C4E-413A-99A4-2CC47DE714F9}">
      <dgm:prSet/>
      <dgm:spPr/>
      <dgm:t>
        <a:bodyPr/>
        <a:lstStyle/>
        <a:p>
          <a:endParaRPr lang="en-US"/>
        </a:p>
      </dgm:t>
    </dgm:pt>
    <dgm:pt modelId="{045AB439-F567-4200-8942-D351B75DA4D7}">
      <dgm:prSet phldrT="[Text]" custT="1"/>
      <dgm:spPr/>
      <dgm:t>
        <a:bodyPr/>
        <a:lstStyle/>
        <a:p>
          <a:r>
            <a:rPr lang="en-US" sz="1700"/>
            <a:t>Guld*</a:t>
          </a:r>
        </a:p>
        <a:p>
          <a:r>
            <a:rPr lang="en-US" sz="1700"/>
            <a:t>15000 </a:t>
          </a:r>
          <a:r>
            <a:rPr lang="en-US" sz="1700" err="1"/>
            <a:t>kr</a:t>
          </a:r>
          <a:endParaRPr lang="en-US" sz="1200"/>
        </a:p>
      </dgm:t>
    </dgm:pt>
    <dgm:pt modelId="{1E15676B-0D2C-4EB1-8A87-8F4E14E2D723}" type="parTrans" cxnId="{292964A3-8E43-48F6-953A-D8B431F1EDB5}">
      <dgm:prSet/>
      <dgm:spPr/>
      <dgm:t>
        <a:bodyPr/>
        <a:lstStyle/>
        <a:p>
          <a:endParaRPr lang="en-US"/>
        </a:p>
      </dgm:t>
    </dgm:pt>
    <dgm:pt modelId="{E5C74035-ED9B-4934-9884-78EC2C0B999C}" type="sibTrans" cxnId="{292964A3-8E43-48F6-953A-D8B431F1EDB5}">
      <dgm:prSet/>
      <dgm:spPr/>
      <dgm:t>
        <a:bodyPr/>
        <a:lstStyle/>
        <a:p>
          <a:endParaRPr lang="en-US"/>
        </a:p>
      </dgm:t>
    </dgm:pt>
    <dgm:pt modelId="{CC4415DD-DA7F-4E39-902F-8491824AC836}" type="pres">
      <dgm:prSet presAssocID="{D42100DE-A09A-411F-9F44-46D99E676297}" presName="Name0" presStyleCnt="0">
        <dgm:presLayoutVars>
          <dgm:dir/>
          <dgm:resizeHandles val="exact"/>
        </dgm:presLayoutVars>
      </dgm:prSet>
      <dgm:spPr/>
    </dgm:pt>
    <dgm:pt modelId="{0D212880-157F-43F4-809F-10CC77A43EF5}" type="pres">
      <dgm:prSet presAssocID="{3CC9318E-6147-4119-B4BF-668AA2BE2EDB}" presName="composite" presStyleCnt="0"/>
      <dgm:spPr/>
    </dgm:pt>
    <dgm:pt modelId="{AAA0F325-3D42-41B4-A9BD-5BA3E15CE2F7}" type="pres">
      <dgm:prSet presAssocID="{3CC9318E-6147-4119-B4BF-668AA2BE2EDB}" presName="bgChev" presStyleLbl="node1" presStyleIdx="0" presStyleCnt="2"/>
      <dgm:spPr>
        <a:solidFill>
          <a:schemeClr val="bg2">
            <a:lumMod val="75000"/>
          </a:schemeClr>
        </a:solidFill>
      </dgm:spPr>
    </dgm:pt>
    <dgm:pt modelId="{488C4A82-CF9D-491E-BD3D-1330948A0FD4}" type="pres">
      <dgm:prSet presAssocID="{3CC9318E-6147-4119-B4BF-668AA2BE2EDB}" presName="txNode" presStyleLbl="fgAcc1" presStyleIdx="0" presStyleCnt="2">
        <dgm:presLayoutVars>
          <dgm:bulletEnabled val="1"/>
        </dgm:presLayoutVars>
      </dgm:prSet>
      <dgm:spPr/>
    </dgm:pt>
    <dgm:pt modelId="{8FAE0FD6-FD44-420E-AB4D-7B5E46F45A91}" type="pres">
      <dgm:prSet presAssocID="{9EA9382D-5F0F-43CF-B0B4-44FA2BD044D6}" presName="compositeSpace" presStyleCnt="0"/>
      <dgm:spPr/>
    </dgm:pt>
    <dgm:pt modelId="{43F4FCF5-BFE6-4E51-8403-9807A05465A4}" type="pres">
      <dgm:prSet presAssocID="{045AB439-F567-4200-8942-D351B75DA4D7}" presName="composite" presStyleCnt="0"/>
      <dgm:spPr/>
    </dgm:pt>
    <dgm:pt modelId="{F1AE65EC-8D81-4DDF-941C-4B684D149AA8}" type="pres">
      <dgm:prSet presAssocID="{045AB439-F567-4200-8942-D351B75DA4D7}" presName="bgChev" presStyleLbl="node1" presStyleIdx="1" presStyleCnt="2"/>
      <dgm:spPr>
        <a:solidFill>
          <a:srgbClr val="FFC000"/>
        </a:solidFill>
      </dgm:spPr>
    </dgm:pt>
    <dgm:pt modelId="{6B65CFD0-FF2F-4692-BF49-5D1EC6E3104F}" type="pres">
      <dgm:prSet presAssocID="{045AB439-F567-4200-8942-D351B75DA4D7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5C24E68D-913C-4FB5-8424-8AEABE9D91AE}" type="presOf" srcId="{045AB439-F567-4200-8942-D351B75DA4D7}" destId="{6B65CFD0-FF2F-4692-BF49-5D1EC6E3104F}" srcOrd="0" destOrd="0" presId="urn:microsoft.com/office/officeart/2005/8/layout/chevronAccent+Icon"/>
    <dgm:cxn modelId="{292964A3-8E43-48F6-953A-D8B431F1EDB5}" srcId="{D42100DE-A09A-411F-9F44-46D99E676297}" destId="{045AB439-F567-4200-8942-D351B75DA4D7}" srcOrd="1" destOrd="0" parTransId="{1E15676B-0D2C-4EB1-8A87-8F4E14E2D723}" sibTransId="{E5C74035-ED9B-4934-9884-78EC2C0B999C}"/>
    <dgm:cxn modelId="{4CD1AAA6-9E9A-44FA-AC62-6E32AF6EB2A2}" type="presOf" srcId="{D42100DE-A09A-411F-9F44-46D99E676297}" destId="{CC4415DD-DA7F-4E39-902F-8491824AC836}" srcOrd="0" destOrd="0" presId="urn:microsoft.com/office/officeart/2005/8/layout/chevronAccent+Icon"/>
    <dgm:cxn modelId="{8F2395C8-B760-4EC6-8E71-E88FC2F9ACE5}" type="presOf" srcId="{3CC9318E-6147-4119-B4BF-668AA2BE2EDB}" destId="{488C4A82-CF9D-491E-BD3D-1330948A0FD4}" srcOrd="0" destOrd="0" presId="urn:microsoft.com/office/officeart/2005/8/layout/chevronAccent+Icon"/>
    <dgm:cxn modelId="{7A986BEF-2C4E-413A-99A4-2CC47DE714F9}" srcId="{D42100DE-A09A-411F-9F44-46D99E676297}" destId="{3CC9318E-6147-4119-B4BF-668AA2BE2EDB}" srcOrd="0" destOrd="0" parTransId="{B29E22ED-8044-46A1-A3CA-EE17B95E314B}" sibTransId="{9EA9382D-5F0F-43CF-B0B4-44FA2BD044D6}"/>
    <dgm:cxn modelId="{66C7FBDA-C0A2-48F1-8BBA-4E005C81EFDA}" type="presParOf" srcId="{CC4415DD-DA7F-4E39-902F-8491824AC836}" destId="{0D212880-157F-43F4-809F-10CC77A43EF5}" srcOrd="0" destOrd="0" presId="urn:microsoft.com/office/officeart/2005/8/layout/chevronAccent+Icon"/>
    <dgm:cxn modelId="{4F53AC8C-418F-4207-B431-8FDA5F6D71AE}" type="presParOf" srcId="{0D212880-157F-43F4-809F-10CC77A43EF5}" destId="{AAA0F325-3D42-41B4-A9BD-5BA3E15CE2F7}" srcOrd="0" destOrd="0" presId="urn:microsoft.com/office/officeart/2005/8/layout/chevronAccent+Icon"/>
    <dgm:cxn modelId="{4BA6BB61-CAD2-49F7-B47A-374FF7263D30}" type="presParOf" srcId="{0D212880-157F-43F4-809F-10CC77A43EF5}" destId="{488C4A82-CF9D-491E-BD3D-1330948A0FD4}" srcOrd="1" destOrd="0" presId="urn:microsoft.com/office/officeart/2005/8/layout/chevronAccent+Icon"/>
    <dgm:cxn modelId="{2A5787D1-3616-4EED-8821-7D48FC5609DF}" type="presParOf" srcId="{CC4415DD-DA7F-4E39-902F-8491824AC836}" destId="{8FAE0FD6-FD44-420E-AB4D-7B5E46F45A91}" srcOrd="1" destOrd="0" presId="urn:microsoft.com/office/officeart/2005/8/layout/chevronAccent+Icon"/>
    <dgm:cxn modelId="{746E2E83-DB07-402C-BF29-00FCE696EC19}" type="presParOf" srcId="{CC4415DD-DA7F-4E39-902F-8491824AC836}" destId="{43F4FCF5-BFE6-4E51-8403-9807A05465A4}" srcOrd="2" destOrd="0" presId="urn:microsoft.com/office/officeart/2005/8/layout/chevronAccent+Icon"/>
    <dgm:cxn modelId="{D4A1B5E0-03C3-4A07-9AEA-D0523D67F190}" type="presParOf" srcId="{43F4FCF5-BFE6-4E51-8403-9807A05465A4}" destId="{F1AE65EC-8D81-4DDF-941C-4B684D149AA8}" srcOrd="0" destOrd="0" presId="urn:microsoft.com/office/officeart/2005/8/layout/chevronAccent+Icon"/>
    <dgm:cxn modelId="{57BAD3A9-1CAE-4D1C-99A9-A7A31886C91F}" type="presParOf" srcId="{43F4FCF5-BFE6-4E51-8403-9807A05465A4}" destId="{6B65CFD0-FF2F-4692-BF49-5D1EC6E3104F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0F325-3D42-41B4-A9BD-5BA3E15CE2F7}">
      <dsp:nvSpPr>
        <dsp:cNvPr id="0" name=""/>
        <dsp:cNvSpPr/>
      </dsp:nvSpPr>
      <dsp:spPr>
        <a:xfrm>
          <a:off x="3001" y="0"/>
          <a:ext cx="3118532" cy="869659"/>
        </a:xfrm>
        <a:prstGeom prst="chevron">
          <a:avLst>
            <a:gd name="adj" fmla="val 4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4A82-CF9D-491E-BD3D-1330948A0FD4}">
      <dsp:nvSpPr>
        <dsp:cNvPr id="0" name=""/>
        <dsp:cNvSpPr/>
      </dsp:nvSpPr>
      <dsp:spPr>
        <a:xfrm>
          <a:off x="834609" y="217414"/>
          <a:ext cx="2633427" cy="86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Silver*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7500 </a:t>
          </a:r>
          <a:r>
            <a:rPr lang="en-US" sz="1700" kern="1200" err="1"/>
            <a:t>kr</a:t>
          </a:r>
          <a:endParaRPr lang="en-US" sz="800" kern="1200">
            <a:solidFill>
              <a:schemeClr val="tx1"/>
            </a:solidFill>
          </a:endParaRPr>
        </a:p>
      </dsp:txBody>
      <dsp:txXfrm>
        <a:off x="860080" y="242885"/>
        <a:ext cx="2582485" cy="818717"/>
      </dsp:txXfrm>
    </dsp:sp>
    <dsp:sp modelId="{F1AE65EC-8D81-4DDF-941C-4B684D149AA8}">
      <dsp:nvSpPr>
        <dsp:cNvPr id="0" name=""/>
        <dsp:cNvSpPr/>
      </dsp:nvSpPr>
      <dsp:spPr>
        <a:xfrm>
          <a:off x="3565057" y="0"/>
          <a:ext cx="3118532" cy="869659"/>
        </a:xfrm>
        <a:prstGeom prst="chevron">
          <a:avLst>
            <a:gd name="adj" fmla="val 4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5CFD0-FF2F-4692-BF49-5D1EC6E3104F}">
      <dsp:nvSpPr>
        <dsp:cNvPr id="0" name=""/>
        <dsp:cNvSpPr/>
      </dsp:nvSpPr>
      <dsp:spPr>
        <a:xfrm>
          <a:off x="4396666" y="217414"/>
          <a:ext cx="2633427" cy="86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Guld*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15000 </a:t>
          </a:r>
          <a:r>
            <a:rPr lang="en-US" sz="1700" kern="1200" err="1"/>
            <a:t>kr</a:t>
          </a:r>
          <a:endParaRPr lang="en-US" sz="1200" kern="1200"/>
        </a:p>
      </dsp:txBody>
      <dsp:txXfrm>
        <a:off x="4422137" y="242885"/>
        <a:ext cx="2582485" cy="818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D34E8-DC48-452B-B8D1-21CDBC9E0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C0DBDE-4252-47A6-AC33-3CD5EBE8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84D25B-7481-44C1-A6BF-D84396C4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522ECC-AB60-4BDE-9412-A9E17FE2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A3E90D-CA64-4DA0-8187-36A6B3B2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05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E9C9AD-CBD2-4932-B846-20A71B320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2FC6E0-31B9-4FD2-8C7E-0E324DD94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73D198-1999-42DE-ACF9-007D9E31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9E0C9B-A447-4C87-9849-032D0157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46FFC5-DDA0-4AEA-968A-E08ADBE7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34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902BC40-00C0-4ED6-993C-7E3ACA8B8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F76C1F-14DA-4B5C-8CA3-C63703DBF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62ECF4-5EA3-44D7-8BE1-8DBD5C8C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64A897-69CC-4585-BDA9-A463DC21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A56A7B-2EDE-4759-BA36-9D48E44C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31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8A9B05-307B-463C-8EC4-057F74C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354" y="0"/>
            <a:ext cx="9172555" cy="113658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600652-64AF-466E-A443-C789D6EF2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1AF9B9E5-AC34-482C-941F-9D4E6508A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354" cy="1018635"/>
          </a:xfrm>
          <a:prstGeom prst="rect">
            <a:avLst/>
          </a:prstGeom>
        </p:spPr>
      </p:pic>
      <p:pic>
        <p:nvPicPr>
          <p:cNvPr id="10" name="Picture 9" descr="A picture containing text, curtain, green&#10;&#10;Description automatically generated">
            <a:extLst>
              <a:ext uri="{FF2B5EF4-FFF2-40B4-BE49-F238E27FC236}">
                <a16:creationId xmlns:a16="http://schemas.microsoft.com/office/drawing/2014/main" id="{C52F78C9-257D-4450-BE71-39065F7254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6" y="32797"/>
            <a:ext cx="2177143" cy="1502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119A63-B417-32A3-AA8F-BB0EE746A9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10875" y="5996528"/>
            <a:ext cx="1381125" cy="828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E36FEA-377D-E252-645B-0175549A67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96000"/>
            <a:ext cx="1219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4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81685-77CD-4E7E-91E2-1CD3C4D6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FC9059-D69E-481C-AC39-3D7A0D152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856E-EA9B-45AE-8DCF-0326B679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C1D62E-C6E0-4928-A019-3E769882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38E737-B24F-492A-9DF4-276A6A2A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66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C30D73-4D4F-427C-9650-BFEA8B6C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B43FFA-A174-4867-A268-3A2A46270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862445-90BB-41AB-ACE5-1CC210F8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B859CBA-868C-45B3-9396-3EA0FE91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492F6-8C93-4F92-8B99-1B5C1C0D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3DC6C2-66A4-4807-9C12-D23BED91C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29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3CF036-AE06-42B6-89F9-13754DDD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256D69-5E9F-4A9C-AE03-9EB0CF70A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DBBD5C-BCD4-4BEB-B414-10B41A44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0CE21F3-B023-4C53-9342-F1AFC5AD2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59DFCA0-0177-4466-BA10-5C2D36725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01A1F82-925E-45F2-87E7-731289FB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D609C1F-279F-4B5B-8CB5-F510B31F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1A5E064-8DF7-4537-976B-40E60ABC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11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C0F35-36F6-4B39-A291-001ACF9D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6C15AD-51F4-47CA-8E3F-1824F7E5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3E9BF05-A2B4-4A09-A68B-2DF9EAA3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19EF479-7E76-4091-B8A5-528D3F1D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034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51A6C1B-FEB3-47B1-87E3-B2EB1479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0995C9-A8F5-4543-A0A9-38FA93CF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E29461-6489-4201-9215-A8550592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07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FD722-1900-4BA6-B65C-0DCD65C9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1CC86-8185-454A-92E0-B91FA2061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72E541-B613-46F6-8EEE-5948E98BE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5A60AE9-8AF9-47E3-9290-ACA52D94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CE990A-6782-40AD-A659-98905A89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FEAD47-2FC1-4156-8E89-09F2FE86E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5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AF8ABB-F722-456C-8524-EA3A225C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6430EB5-A091-41DA-B6B2-8B0A24700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60A280-410A-46E6-A84C-16333146A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B3C8A68-A4B7-4069-A26E-9F790395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66E70E-4D17-4384-A713-7DCDBFE1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A8A16E-2DC2-4AEA-99FC-00EE45CC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34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D795642-1B5F-4626-8B62-6DE0831B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16B599-D773-4C0A-9314-57B807A2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A5A8A3-43A5-4491-A613-BE755AF83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F938-0A1A-4A4E-9446-242CF3FC1B7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083645-BF48-4B5F-AFCA-AEB7EC34F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864B00-F99B-4E78-BC47-CEAFA45CC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D1D2-A1E5-455A-9772-8AC17EDC97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9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aget.se/BackatorpIFpf0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get.se/BackatorpIFpf0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05315-A8D1-4EC0-8A2A-8B8BC762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032" y="-79182"/>
            <a:ext cx="10515600" cy="1325563"/>
          </a:xfrm>
        </p:spPr>
        <p:txBody>
          <a:bodyPr/>
          <a:lstStyle/>
          <a:p>
            <a:r>
              <a:rPr lang="sv-SE"/>
              <a:t>P09/U15 – Föräldramöte 9 Jan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E255CA-4584-43CE-8367-4851698B9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TEAMS</a:t>
            </a:r>
          </a:p>
          <a:p>
            <a:endParaRPr lang="sv-SE">
              <a:ea typeface="Calibri" panose="020F0502020204030204"/>
              <a:cs typeface="Calibri" panose="020F0502020204030204"/>
            </a:endParaRPr>
          </a:p>
          <a:p>
            <a:endParaRPr lang="sv-SE"/>
          </a:p>
          <a:p>
            <a:r>
              <a:rPr lang="sv-SE"/>
              <a:t>Agenda:</a:t>
            </a:r>
          </a:p>
          <a:p>
            <a:pPr lvl="1"/>
            <a:r>
              <a:rPr lang="sv-SE"/>
              <a:t>Status 2024</a:t>
            </a:r>
            <a:endParaRPr lang="sv-SE">
              <a:cs typeface="Calibri"/>
            </a:endParaRPr>
          </a:p>
          <a:p>
            <a:pPr lvl="1"/>
            <a:r>
              <a:rPr lang="sv-SE"/>
              <a:t>Riktlinjer (2024)</a:t>
            </a:r>
            <a:endParaRPr lang="sv-SE">
              <a:cs typeface="Calibri"/>
            </a:endParaRPr>
          </a:p>
          <a:p>
            <a:pPr lvl="1"/>
            <a:r>
              <a:rPr lang="sv-SE">
                <a:cs typeface="Calibri"/>
              </a:rPr>
              <a:t>Årskalender</a:t>
            </a:r>
            <a:endParaRPr lang="sv-SE"/>
          </a:p>
          <a:p>
            <a:pPr lvl="1"/>
            <a:r>
              <a:rPr lang="sv-SE"/>
              <a:t>Barcelona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9377CDC-5AC4-4634-AA0C-DDDFE0569A8D}"/>
              </a:ext>
            </a:extLst>
          </p:cNvPr>
          <p:cNvSpPr txBox="1"/>
          <p:nvPr/>
        </p:nvSpPr>
        <p:spPr>
          <a:xfrm>
            <a:off x="5465685" y="5241535"/>
            <a:ext cx="46857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/>
              <a:t>Följ P09</a:t>
            </a:r>
          </a:p>
          <a:p>
            <a:r>
              <a:rPr lang="sv-SE" b="1"/>
              <a:t>Instagram</a:t>
            </a:r>
            <a:r>
              <a:rPr lang="sv-SE"/>
              <a:t>(extern) : </a:t>
            </a:r>
            <a:r>
              <a:rPr lang="sv-SE" u="sng"/>
              <a:t>Backatorpif_U15-P09</a:t>
            </a:r>
          </a:p>
          <a:p>
            <a:r>
              <a:rPr lang="sv-SE" b="1"/>
              <a:t>Facebook</a:t>
            </a:r>
            <a:r>
              <a:rPr lang="sv-SE"/>
              <a:t> (intern, ansök) </a:t>
            </a:r>
            <a:r>
              <a:rPr lang="sv-SE" u="sng"/>
              <a:t>Backatorp IF P09</a:t>
            </a:r>
          </a:p>
          <a:p>
            <a:r>
              <a:rPr lang="sv-SE" b="1"/>
              <a:t>Laget.se</a:t>
            </a:r>
            <a:r>
              <a:rPr lang="sv-SE"/>
              <a:t>: </a:t>
            </a:r>
            <a:r>
              <a:rPr lang="sv-SE" u="sng">
                <a:hlinkClick r:id="rId2"/>
              </a:rPr>
              <a:t>https://www.laget.se/BackatorpIFpf09</a:t>
            </a:r>
            <a:endParaRPr lang="sv-SE" u="sng"/>
          </a:p>
          <a:p>
            <a:r>
              <a:rPr lang="sv-SE" u="sng"/>
              <a:t>Min Fotboll </a:t>
            </a:r>
          </a:p>
        </p:txBody>
      </p:sp>
      <p:pic>
        <p:nvPicPr>
          <p:cNvPr id="6" name="Picture 5" descr="A picture containing text, curtain, green&#10;&#10;Description automatically generated">
            <a:extLst>
              <a:ext uri="{FF2B5EF4-FFF2-40B4-BE49-F238E27FC236}">
                <a16:creationId xmlns:a16="http://schemas.microsoft.com/office/drawing/2014/main" id="{84F2E836-6476-49E3-B622-934882166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81" y="1188021"/>
            <a:ext cx="5489710" cy="37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9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88518-CFF7-2F7A-0EA4-F49B1643B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2" r="35103" b="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4B153F-3D45-2548-B29A-1684003E4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5" r="24977" b="-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FE48A-B5C5-0E7D-9233-29312AC81F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37" r="25962" b="-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DA930-47E8-FACD-F475-55DA2772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v-SE" sz="2800" b="1">
                <a:solidFill>
                  <a:srgbClr val="FF0000"/>
                </a:solidFill>
              </a:rPr>
              <a:t>Barcelona 2024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BB79-0646-E85D-AB2C-29BE9E98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60" y="2093458"/>
            <a:ext cx="3153571" cy="3934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1700"/>
              <a:t>- Totalpris ca </a:t>
            </a:r>
            <a:r>
              <a:rPr lang="sv-SE" sz="1700" b="1"/>
              <a:t>10000 </a:t>
            </a:r>
            <a:r>
              <a:rPr lang="sv-SE" sz="1700"/>
              <a:t>kr</a:t>
            </a:r>
          </a:p>
          <a:p>
            <a:pPr marL="0" indent="0">
              <a:buNone/>
            </a:pPr>
            <a:r>
              <a:rPr lang="sv-SE" sz="1700"/>
              <a:t>- Delvis Individuell budget =&gt; arbete lönar sig!!</a:t>
            </a:r>
            <a:endParaRPr lang="sv-SE" sz="1700">
              <a:cs typeface="Calibri"/>
            </a:endParaRPr>
          </a:p>
          <a:p>
            <a:pPr marL="0" indent="0">
              <a:buNone/>
            </a:pPr>
            <a:endParaRPr lang="sv-SE" sz="1700"/>
          </a:p>
          <a:p>
            <a:pPr marL="0" indent="0">
              <a:buNone/>
            </a:pPr>
            <a:r>
              <a:rPr lang="sv-SE" sz="1700"/>
              <a:t>- Tid: Torsdag 24:e – 29:e Okt</a:t>
            </a:r>
            <a:endParaRPr lang="sv-SE" sz="1700">
              <a:cs typeface="Calibri"/>
            </a:endParaRPr>
          </a:p>
          <a:p>
            <a:pPr marL="0" indent="0">
              <a:buNone/>
            </a:pPr>
            <a:endParaRPr lang="sv-SE" sz="170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700" b="1"/>
              <a:t>Anmälan bindande.</a:t>
            </a:r>
            <a:endParaRPr lang="sv-SE" sz="1700" b="1">
              <a:cs typeface="Calibri"/>
            </a:endParaRPr>
          </a:p>
          <a:p>
            <a:pPr marL="0" indent="0">
              <a:buNone/>
            </a:pPr>
            <a:r>
              <a:rPr lang="sv-SE" sz="1700"/>
              <a:t>Flyg bokas 10 Jan. Beslut: </a:t>
            </a:r>
            <a:r>
              <a:rPr lang="sv-SE" sz="1700" b="1"/>
              <a:t>JA</a:t>
            </a:r>
            <a:endParaRPr lang="sv-SE" sz="1700" b="1">
              <a:cs typeface="Calibri"/>
            </a:endParaRPr>
          </a:p>
          <a:p>
            <a:pPr marL="0" indent="0">
              <a:buNone/>
            </a:pPr>
            <a:r>
              <a:rPr lang="sv-SE" sz="1700"/>
              <a:t>OBS! </a:t>
            </a:r>
            <a:r>
              <a:rPr lang="sv-SE" sz="1700" b="1"/>
              <a:t>ej avbeställningsskydd </a:t>
            </a:r>
            <a:r>
              <a:rPr lang="sv-SE" sz="1700"/>
              <a:t>då detta hanteras av respektive via tex hemförsäkring.</a:t>
            </a:r>
            <a:endParaRPr lang="sv-SE" sz="1700">
              <a:cs typeface="Calibri"/>
            </a:endParaRPr>
          </a:p>
          <a:p>
            <a:pPr marL="0" indent="0">
              <a:buNone/>
            </a:pPr>
            <a:r>
              <a:rPr lang="sv-SE" sz="1700">
                <a:cs typeface="Calibri"/>
              </a:rPr>
              <a:t>Exempel ind. budget: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1DEC7-72CE-B860-4C5B-EE41FDB4E3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77" r="-1" b="-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FE617B1-15A4-3930-9970-D9AADED7B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1" y="5945336"/>
            <a:ext cx="1219200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56AC8-7323-49D7-850D-95C26954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769" y="115019"/>
            <a:ext cx="9172555" cy="1136582"/>
          </a:xfrm>
        </p:spPr>
        <p:txBody>
          <a:bodyPr/>
          <a:lstStyle/>
          <a:p>
            <a:r>
              <a:rPr lang="sv-SE"/>
              <a:t>Inför Barcelona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4EBC13-0849-4999-B0B6-B0667A7A4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773818"/>
            <a:ext cx="11301274" cy="47190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 b="1"/>
              <a:t>Anmälningsavgift 1000kr  omgående då 20 % av flygbiljetter </a:t>
            </a:r>
            <a:r>
              <a:rPr lang="sv-SE" sz="2400" b="1" err="1"/>
              <a:t>resp</a:t>
            </a:r>
            <a:r>
              <a:rPr lang="sv-SE" sz="2400" b="1"/>
              <a:t> övrig bokning skall betalas i januari.</a:t>
            </a:r>
            <a:endParaRPr lang="sv-SE" sz="2000">
              <a:cs typeface="Calibri"/>
            </a:endParaRPr>
          </a:p>
          <a:p>
            <a:pPr lvl="1"/>
            <a:endParaRPr lang="sv-SE" sz="2000">
              <a:cs typeface="Calibri"/>
            </a:endParaRPr>
          </a:p>
          <a:p>
            <a:r>
              <a:rPr lang="sv-SE" sz="2400" b="1">
                <a:cs typeface="Calibri"/>
              </a:rPr>
              <a:t>Se budget upplägg</a:t>
            </a:r>
          </a:p>
          <a:p>
            <a:endParaRPr lang="sv-SE" sz="2400" b="1">
              <a:cs typeface="Calibri"/>
            </a:endParaRPr>
          </a:p>
          <a:p>
            <a:r>
              <a:rPr lang="sv-SE" sz="2400" b="1">
                <a:cs typeface="Calibri"/>
              </a:rPr>
              <a:t>Sammandrag 13 april – Lillhagsparken (gäller alla som skall med till Barcelona)</a:t>
            </a:r>
          </a:p>
          <a:p>
            <a:endParaRPr lang="sv-SE" sz="2400" b="1">
              <a:cs typeface="Calibri"/>
            </a:endParaRPr>
          </a:p>
          <a:p>
            <a:r>
              <a:rPr lang="sv-SE" sz="2400" b="1">
                <a:cs typeface="Calibri"/>
              </a:rPr>
              <a:t>Arbete på Gothia v29(gäller alla som skall med till Barcelona)</a:t>
            </a:r>
            <a:endParaRPr lang="sv-SE" sz="1800">
              <a:cs typeface="Calibri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A0A51F3-EF50-D650-FDBB-C4B82A3EC82B}"/>
              </a:ext>
            </a:extLst>
          </p:cNvPr>
          <p:cNvSpPr txBox="1">
            <a:spLocks/>
          </p:cNvSpPr>
          <p:nvPr/>
        </p:nvSpPr>
        <p:spPr>
          <a:xfrm>
            <a:off x="5949463" y="6011767"/>
            <a:ext cx="4768061" cy="3968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err="1">
                <a:cs typeface="Calibri" panose="020F0502020204030204"/>
              </a:rPr>
              <a:t>Swish</a:t>
            </a:r>
            <a:r>
              <a:rPr lang="sv-SE" b="1">
                <a:cs typeface="Calibri" panose="020F0502020204030204"/>
              </a:rPr>
              <a:t> till 0727-399392</a:t>
            </a:r>
          </a:p>
        </p:txBody>
      </p:sp>
    </p:spTree>
    <p:extLst>
      <p:ext uri="{BB962C8B-B14F-4D97-AF65-F5344CB8AC3E}">
        <p14:creationId xmlns:p14="http://schemas.microsoft.com/office/powerpoint/2010/main" val="42641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preadsheet&#10;&#10;Description automatically generated">
            <a:extLst>
              <a:ext uri="{FF2B5EF4-FFF2-40B4-BE49-F238E27FC236}">
                <a16:creationId xmlns:a16="http://schemas.microsoft.com/office/drawing/2014/main" id="{D086D4CB-18DE-9B3B-51A7-C53E25622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4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5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0BB2-6F61-04FB-4E45-4ED2CA81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Övriga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frågor</a:t>
            </a:r>
            <a:r>
              <a:rPr lang="en-US">
                <a:cs typeface="Calibri Light"/>
              </a:rPr>
              <a:t>: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03E4E-271B-76DA-3F35-29A4357A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09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Ny sponsor </a:t>
            </a:r>
            <a:r>
              <a:rPr lang="en-US" b="1" err="1">
                <a:cs typeface="Calibri"/>
              </a:rPr>
              <a:t>Skärhamns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Resbyrå</a:t>
            </a:r>
            <a:r>
              <a:rPr lang="en-US">
                <a:cs typeface="Calibri"/>
              </a:rPr>
              <a:t> =&gt; Silverpaket I </a:t>
            </a:r>
            <a:r>
              <a:rPr lang="en-US" err="1">
                <a:cs typeface="Calibri"/>
              </a:rPr>
              <a:t>samband</a:t>
            </a:r>
            <a:r>
              <a:rPr lang="en-US">
                <a:cs typeface="Calibri"/>
              </a:rPr>
              <a:t> med </a:t>
            </a:r>
            <a:r>
              <a:rPr lang="en-US" err="1">
                <a:cs typeface="Calibri"/>
              </a:rPr>
              <a:t>bokningen</a:t>
            </a:r>
            <a:r>
              <a:rPr lang="en-US">
                <a:cs typeface="Calibri"/>
              </a:rPr>
              <a:t> av </a:t>
            </a:r>
            <a:r>
              <a:rPr lang="en-US" err="1">
                <a:cs typeface="Calibri"/>
              </a:rPr>
              <a:t>Barcelonaresan</a:t>
            </a:r>
            <a:r>
              <a:rPr lang="en-US">
                <a:cs typeface="Calibri"/>
              </a:rPr>
              <a:t>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Vem </a:t>
            </a:r>
            <a:r>
              <a:rPr lang="en-US" err="1">
                <a:cs typeface="Calibri"/>
              </a:rPr>
              <a:t>blir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nästa</a:t>
            </a:r>
            <a:r>
              <a:rPr lang="en-US">
                <a:cs typeface="Calibri"/>
              </a:rPr>
              <a:t> sponsor för 2024? Se </a:t>
            </a:r>
            <a:r>
              <a:rPr lang="en-US" err="1">
                <a:cs typeface="Calibri"/>
              </a:rPr>
              <a:t>nästa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sida</a:t>
            </a:r>
            <a:r>
              <a:rPr lang="en-US">
                <a:cs typeface="Calibri"/>
              </a:rPr>
              <a:t>…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AF96418-3056-2EDC-69B6-40E3A4DBC114}"/>
              </a:ext>
            </a:extLst>
          </p:cNvPr>
          <p:cNvSpPr txBox="1"/>
          <p:nvPr/>
        </p:nvSpPr>
        <p:spPr>
          <a:xfrm>
            <a:off x="1264479" y="6322391"/>
            <a:ext cx="558247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cs typeface="Calibri"/>
              </a:rPr>
              <a:t>Redbergs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Trafikskola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är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klar</a:t>
            </a:r>
            <a:r>
              <a:rPr lang="en-US">
                <a:cs typeface="Calibri"/>
              </a:rPr>
              <a:t> för </a:t>
            </a:r>
            <a:r>
              <a:rPr lang="en-US" err="1">
                <a:cs typeface="Calibri"/>
              </a:rPr>
              <a:t>ett</a:t>
            </a:r>
            <a:r>
              <a:rPr lang="en-US">
                <a:cs typeface="Calibri"/>
              </a:rPr>
              <a:t> GULD-</a:t>
            </a:r>
            <a:r>
              <a:rPr lang="en-US" err="1">
                <a:cs typeface="Calibri"/>
              </a:rPr>
              <a:t>paket</a:t>
            </a:r>
            <a:r>
              <a:rPr lang="en-US">
                <a:cs typeface="Calibri"/>
              </a:rPr>
              <a:t> 2024!!!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6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358" y="1553607"/>
            <a:ext cx="8679915" cy="837871"/>
          </a:xfrm>
        </p:spPr>
        <p:txBody>
          <a:bodyPr>
            <a:normAutofit/>
          </a:bodyPr>
          <a:lstStyle/>
          <a:p>
            <a:r>
              <a:rPr lang="sv-SE" sz="3600">
                <a:solidFill>
                  <a:srgbClr val="FF0000"/>
                </a:solidFill>
              </a:rPr>
              <a:t>Sponsorpaket 2024 – P09/U15 </a:t>
            </a:r>
          </a:p>
        </p:txBody>
      </p:sp>
      <p:pic>
        <p:nvPicPr>
          <p:cNvPr id="1026" name="Picture 2" descr="backatorpif 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0789" cy="11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2F2F2"/>
                  </a:outerShdw>
                </a:effectLst>
              </a14:hiddenEffects>
            </a:ext>
          </a:extLst>
        </p:spPr>
      </p:pic>
      <p:pic>
        <p:nvPicPr>
          <p:cNvPr id="7" name="Picture 2" descr="backatorpif 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11" y="0"/>
            <a:ext cx="1410789" cy="11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2F2F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9392" y="307240"/>
            <a:ext cx="925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>
                <a:solidFill>
                  <a:srgbClr val="FF0000"/>
                </a:solidFill>
              </a:rPr>
              <a:t>Backatorp P09  </a:t>
            </a:r>
            <a:r>
              <a:rPr lang="sv-SE" sz="1600">
                <a:solidFill>
                  <a:srgbClr val="FF0000"/>
                </a:solidFill>
              </a:rPr>
              <a:t>-  Sponsor via reklamtryck på Ryggsäck </a:t>
            </a:r>
            <a:r>
              <a:rPr lang="sv-SE" sz="1600" err="1">
                <a:solidFill>
                  <a:srgbClr val="FF0000"/>
                </a:solidFill>
              </a:rPr>
              <a:t>resp</a:t>
            </a:r>
            <a:r>
              <a:rPr lang="sv-SE" sz="1600">
                <a:solidFill>
                  <a:srgbClr val="FF0000"/>
                </a:solidFill>
              </a:rPr>
              <a:t> Träningströja samt exploatering på social medier</a:t>
            </a:r>
          </a:p>
          <a:p>
            <a:r>
              <a:rPr lang="sv-SE" sz="1600">
                <a:solidFill>
                  <a:srgbClr val="FF0000"/>
                </a:solidFill>
              </a:rPr>
              <a:t>Vi kommer under 2024 att deltaga i ett antal serier, turneringar såväl inom Sverige som internationellt och erbjuder därför möjligheten att få företagets </a:t>
            </a:r>
            <a:r>
              <a:rPr lang="sv-SE" sz="1600" err="1">
                <a:solidFill>
                  <a:srgbClr val="FF0000"/>
                </a:solidFill>
              </a:rPr>
              <a:t>logoype</a:t>
            </a:r>
            <a:r>
              <a:rPr lang="sv-SE" sz="1600">
                <a:solidFill>
                  <a:srgbClr val="FF0000"/>
                </a:solidFill>
              </a:rPr>
              <a:t> tryckt på spelarnas väskor mm.  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09098500"/>
              </p:ext>
            </p:extLst>
          </p:nvPr>
        </p:nvGraphicFramePr>
        <p:xfrm>
          <a:off x="2274880" y="2443232"/>
          <a:ext cx="7033095" cy="108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46983" y="5387103"/>
            <a:ext cx="4334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rgbClr val="FF0000"/>
                </a:solidFill>
              </a:rPr>
              <a:t>För mer information alt för att diskutera andra typer av upplägg kontakta BIF P09 via</a:t>
            </a:r>
          </a:p>
          <a:p>
            <a:r>
              <a:rPr lang="sv-SE" sz="1200" u="sng">
                <a:solidFill>
                  <a:srgbClr val="FF0000"/>
                </a:solidFill>
              </a:rPr>
              <a:t>Henrik Larsson 0727-399392 </a:t>
            </a:r>
          </a:p>
          <a:p>
            <a:r>
              <a:rPr lang="sv-SE" sz="1200" u="sng">
                <a:solidFill>
                  <a:srgbClr val="FF0000"/>
                </a:solidFill>
              </a:rPr>
              <a:t>henrik.larsson@nexergroup.com</a:t>
            </a:r>
          </a:p>
          <a:p>
            <a:endParaRPr lang="sv-SE" sz="1200" b="1">
              <a:solidFill>
                <a:srgbClr val="FF0000"/>
              </a:solidFill>
            </a:endParaRPr>
          </a:p>
          <a:p>
            <a:r>
              <a:rPr lang="sv-SE" sz="1200" b="1">
                <a:solidFill>
                  <a:srgbClr val="FF0000"/>
                </a:solidFill>
              </a:rPr>
              <a:t>Följ oss på: </a:t>
            </a:r>
            <a:r>
              <a:rPr lang="sv-SE" sz="1200" b="1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Backatorp IF P-09 Fotboll | laget.se</a:t>
            </a:r>
            <a:endParaRPr lang="sv-SE" sz="1200" b="1">
              <a:solidFill>
                <a:srgbClr val="FF0000"/>
              </a:solidFill>
            </a:endParaRPr>
          </a:p>
          <a:p>
            <a:r>
              <a:rPr lang="sv-SE" sz="1200" b="1" err="1">
                <a:solidFill>
                  <a:srgbClr val="FF0000"/>
                </a:solidFill>
              </a:rPr>
              <a:t>Instagram</a:t>
            </a:r>
            <a:r>
              <a:rPr lang="sv-SE" sz="1200" b="1">
                <a:solidFill>
                  <a:srgbClr val="FF0000"/>
                </a:solidFill>
              </a:rPr>
              <a:t>: #backatorp_09_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9869" y="3734733"/>
            <a:ext cx="364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>
                <a:solidFill>
                  <a:srgbClr val="FF0000"/>
                </a:solidFill>
              </a:rPr>
              <a:t>Tryck på träningströja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FF0000"/>
                </a:solidFill>
              </a:rPr>
              <a:t>Gratis kaffe på hemmamatcher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FF0000"/>
                </a:solidFill>
              </a:rPr>
              <a:t>Exploatering på #instagram, hemsida, Min Fotboll </a:t>
            </a:r>
            <a:r>
              <a:rPr lang="sv-SE" sz="1600" err="1">
                <a:solidFill>
                  <a:srgbClr val="FF0000"/>
                </a:solidFill>
              </a:rPr>
              <a:t>etc</a:t>
            </a:r>
            <a:endParaRPr lang="sv-SE" sz="1600">
              <a:solidFill>
                <a:srgbClr val="FF0000"/>
              </a:solidFill>
            </a:endParaRPr>
          </a:p>
          <a:p>
            <a:endParaRPr lang="sv-SE" sz="1600">
              <a:solidFill>
                <a:srgbClr val="FF0000"/>
              </a:solidFill>
            </a:endParaRPr>
          </a:p>
          <a:p>
            <a:endParaRPr lang="sv-SE" sz="16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0753" y="3704097"/>
            <a:ext cx="3895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>
                <a:solidFill>
                  <a:srgbClr val="FF0000"/>
                </a:solidFill>
              </a:rPr>
              <a:t> Tryck på </a:t>
            </a:r>
            <a:r>
              <a:rPr lang="sv-SE" sz="1600" b="1" err="1">
                <a:solidFill>
                  <a:srgbClr val="FF0000"/>
                </a:solidFill>
              </a:rPr>
              <a:t>träningsströja+ryggsäck</a:t>
            </a:r>
            <a:r>
              <a:rPr lang="sv-SE" sz="1600" b="1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FF0000"/>
                </a:solidFill>
              </a:rPr>
              <a:t>Gratis kaffe på hemmamatcher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rgbClr val="FF0000"/>
                </a:solidFill>
              </a:rPr>
              <a:t>Exploatering på #instagram, hemsida, Min Fotboll </a:t>
            </a:r>
            <a:r>
              <a:rPr lang="sv-SE" sz="1600" err="1">
                <a:solidFill>
                  <a:srgbClr val="FF0000"/>
                </a:solidFill>
              </a:rPr>
              <a:t>etc</a:t>
            </a:r>
            <a:endParaRPr lang="sv-SE" sz="1600">
              <a:solidFill>
                <a:srgbClr val="FF0000"/>
              </a:solidFill>
            </a:endParaRPr>
          </a:p>
        </p:txBody>
      </p:sp>
      <p:pic>
        <p:nvPicPr>
          <p:cNvPr id="14" name="Picture 2" descr="backatorpif 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10" y="5660967"/>
            <a:ext cx="1410789" cy="11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2F2F2"/>
                  </a:outerShdw>
                </a:effectLst>
              </a14:hiddenEffects>
            </a:ext>
          </a:extLst>
        </p:spPr>
      </p:pic>
      <p:pic>
        <p:nvPicPr>
          <p:cNvPr id="17" name="Picture 2" descr="backatorpif 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7" y="5660966"/>
            <a:ext cx="1410789" cy="11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2F2F2"/>
                  </a:outerShdw>
                </a:effectLst>
              </a14:hiddenEffects>
            </a:ext>
          </a:extLst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53478B3-5356-4365-BA81-728487242C17}"/>
              </a:ext>
            </a:extLst>
          </p:cNvPr>
          <p:cNvSpPr txBox="1"/>
          <p:nvPr/>
        </p:nvSpPr>
        <p:spPr>
          <a:xfrm>
            <a:off x="1726477" y="5638241"/>
            <a:ext cx="4794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>
                <a:solidFill>
                  <a:srgbClr val="FF0000"/>
                </a:solidFill>
              </a:rPr>
              <a:t>Faktura erhålls via Backatorp IF direkt till respektive bolag</a:t>
            </a:r>
          </a:p>
          <a:p>
            <a:r>
              <a:rPr lang="sv-SE" sz="1400" b="1">
                <a:solidFill>
                  <a:srgbClr val="FF0000"/>
                </a:solidFill>
              </a:rPr>
              <a:t>OBS!  reservation för smärre justeringar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BD4DFBB-A602-426B-89EF-DAE1A40D979E}"/>
              </a:ext>
            </a:extLst>
          </p:cNvPr>
          <p:cNvSpPr txBox="1"/>
          <p:nvPr/>
        </p:nvSpPr>
        <p:spPr>
          <a:xfrm>
            <a:off x="10504549" y="4235547"/>
            <a:ext cx="162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>
                <a:solidFill>
                  <a:srgbClr val="FF0000"/>
                </a:solidFill>
              </a:rPr>
              <a:t>*</a:t>
            </a:r>
            <a:r>
              <a:rPr lang="en-US" sz="1200" b="1" err="1">
                <a:solidFill>
                  <a:srgbClr val="FF0000"/>
                </a:solidFill>
              </a:rPr>
              <a:t>exkl</a:t>
            </a:r>
            <a:r>
              <a:rPr lang="en-US" sz="1200" b="1">
                <a:solidFill>
                  <a:srgbClr val="FF0000"/>
                </a:solidFill>
              </a:rPr>
              <a:t> </a:t>
            </a:r>
            <a:r>
              <a:rPr lang="en-US" sz="1200" b="1" err="1">
                <a:solidFill>
                  <a:srgbClr val="FF0000"/>
                </a:solidFill>
              </a:rPr>
              <a:t>tryckkostnad</a:t>
            </a:r>
            <a:endParaRPr lang="sv-SE" sz="1200" b="1">
              <a:solidFill>
                <a:srgbClr val="FF0000"/>
              </a:solidFill>
            </a:endParaRPr>
          </a:p>
          <a:p>
            <a:endParaRPr lang="sv-SE" sz="1200" b="1">
              <a:solidFill>
                <a:srgbClr val="FF0000"/>
              </a:solidFill>
            </a:endParaRPr>
          </a:p>
          <a:p>
            <a:r>
              <a:rPr lang="sv-SE" sz="1200" b="1">
                <a:solidFill>
                  <a:srgbClr val="FF0000"/>
                </a:solidFill>
              </a:rPr>
              <a:t>Väskorna mm kommer tryckas med Namn och Nr och blir därför personliga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E5A8D-C369-FB1C-1160-7E72BAF80B22}"/>
              </a:ext>
            </a:extLst>
          </p:cNvPr>
          <p:cNvSpPr txBox="1"/>
          <p:nvPr/>
        </p:nvSpPr>
        <p:spPr>
          <a:xfrm>
            <a:off x="58863" y="1612403"/>
            <a:ext cx="1958722" cy="286232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b="1"/>
              <a:t>Kort fakta: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/>
              <a:t>700 följare på Insta (400+2023)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/>
              <a:t>Många matcher streamas via Minfotboll (Mest i GBG)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3A5B2B-A994-4DAB-9576-C65E1073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60" y="129396"/>
            <a:ext cx="9172555" cy="1136582"/>
          </a:xfrm>
        </p:spPr>
        <p:txBody>
          <a:bodyPr/>
          <a:lstStyle/>
          <a:p>
            <a:r>
              <a:rPr lang="sv-SE"/>
              <a:t>Hjälp Behövs! </a:t>
            </a:r>
            <a:r>
              <a:rPr lang="sv-SE" sz="2400"/>
              <a:t>Kallelse kommer via föräldrarepresentant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B99F8B-D545-4C23-91FE-5E9C4A5C0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37" y="1105669"/>
            <a:ext cx="10515600" cy="46466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sv-SE">
                <a:ea typeface="Calibri" panose="020F0502020204030204"/>
                <a:cs typeface="Calibri" panose="020F0502020204030204"/>
              </a:rPr>
              <a:t>Viktigt:</a:t>
            </a:r>
          </a:p>
          <a:p>
            <a:pPr marL="0" indent="0">
              <a:buNone/>
            </a:pPr>
            <a:endParaRPr lang="sv-SE">
              <a:cs typeface="Calibri"/>
            </a:endParaRPr>
          </a:p>
          <a:p>
            <a:r>
              <a:rPr lang="sv-SE">
                <a:ea typeface="Calibri"/>
                <a:cs typeface="Calibri"/>
              </a:rPr>
              <a:t>Pant (1 säck per omgång)</a:t>
            </a:r>
            <a:endParaRPr lang="sv-SE">
              <a:cs typeface="Calibri"/>
            </a:endParaRPr>
          </a:p>
          <a:p>
            <a:r>
              <a:rPr lang="sv-SE"/>
              <a:t>Trygghetsvandring</a:t>
            </a:r>
            <a:endParaRPr lang="sv-SE">
              <a:ea typeface="Calibri"/>
              <a:cs typeface="Calibri"/>
            </a:endParaRPr>
          </a:p>
          <a:p>
            <a:r>
              <a:rPr lang="sv-SE">
                <a:ea typeface="Calibri"/>
                <a:cs typeface="Calibri"/>
              </a:rPr>
              <a:t>Tidningsutdelning</a:t>
            </a:r>
          </a:p>
          <a:p>
            <a:r>
              <a:rPr lang="sv-SE">
                <a:ea typeface="Calibri"/>
                <a:cs typeface="Calibri"/>
              </a:rPr>
              <a:t>Kiosk och Fikabemanning </a:t>
            </a:r>
          </a:p>
          <a:p>
            <a:r>
              <a:rPr lang="sv-SE">
                <a:ea typeface="Calibri"/>
                <a:cs typeface="Calibri"/>
              </a:rPr>
              <a:t>Sponsorer ?? (väskor, träningsutrustning etc), Se sponsor</a:t>
            </a:r>
          </a:p>
          <a:p>
            <a:pPr marL="0" indent="0">
              <a:buNone/>
            </a:pPr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pPr marL="0" indent="0">
              <a:buNone/>
            </a:pPr>
            <a:r>
              <a:rPr lang="sv-SE">
                <a:ea typeface="Calibri"/>
                <a:cs typeface="Calibri"/>
              </a:rPr>
              <a:t>Gäller alla, kan man inte så får man göra det man kan för att byta.</a:t>
            </a:r>
          </a:p>
          <a:p>
            <a:pPr marL="0" indent="0">
              <a:buNone/>
            </a:pPr>
            <a:r>
              <a:rPr lang="sv-SE">
                <a:ea typeface="Calibri"/>
                <a:cs typeface="Calibri"/>
              </a:rPr>
              <a:t>OBS! Hjälper till att hålla nere cup- aktivitetskostnader. Deltar man inte så kan det bli komplementkostnader inför cuper mm.</a:t>
            </a:r>
          </a:p>
          <a:p>
            <a:pPr marL="0" indent="0">
              <a:buNone/>
            </a:pPr>
            <a:endParaRPr lang="sv-SE">
              <a:ea typeface="Calibri"/>
              <a:cs typeface="Calibri"/>
            </a:endParaRPr>
          </a:p>
          <a:p>
            <a:pPr marL="0" indent="0">
              <a:buNone/>
            </a:pPr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pPr marL="0" indent="0">
              <a:buNone/>
            </a:pPr>
            <a:endParaRPr lang="sv-SE">
              <a:ea typeface="Calibri"/>
              <a:cs typeface="Calibri"/>
            </a:endParaRPr>
          </a:p>
          <a:p>
            <a:pPr marL="457200" lvl="1" indent="0">
              <a:buNone/>
            </a:pPr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07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33A0C8-A1B4-41D9-A4CC-7BA3C326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62" y="231471"/>
            <a:ext cx="4818888" cy="1481328"/>
          </a:xfrm>
        </p:spPr>
        <p:txBody>
          <a:bodyPr anchor="b">
            <a:normAutofit/>
          </a:bodyPr>
          <a:lstStyle/>
          <a:p>
            <a:r>
              <a:rPr lang="sv-SE" sz="5000"/>
              <a:t>Målsättning 2024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089F9A-E733-4040-B919-C4021009C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497" y="2459528"/>
            <a:ext cx="6805913" cy="3992420"/>
          </a:xfrm>
        </p:spPr>
        <p:txBody>
          <a:bodyPr anchor="ctr">
            <a:normAutofit/>
          </a:bodyPr>
          <a:lstStyle/>
          <a:p>
            <a:pPr lvl="1">
              <a:lnSpc>
                <a:spcPct val="100000"/>
              </a:lnSpc>
            </a:pP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Spelidé: variation </a:t>
            </a:r>
            <a:r>
              <a:rPr lang="sv-SE" sz="22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omställning/possession</a:t>
            </a: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sv-S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 karaktär och ansvar gentemot laget!</a:t>
            </a:r>
            <a:endParaRPr lang="sv-SE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sv-SE" sz="2200">
                <a:latin typeface="Calibri"/>
                <a:ea typeface="Calibri"/>
                <a:cs typeface="Times New Roman"/>
              </a:rPr>
              <a:t>Känna ansvar för lagets spel, ej alibispela.</a:t>
            </a:r>
          </a:p>
          <a:p>
            <a:pPr lvl="1">
              <a:lnSpc>
                <a:spcPct val="100000"/>
              </a:lnSpc>
            </a:pPr>
            <a:r>
              <a:rPr lang="sv-SE" sz="2200" b="1">
                <a:latin typeface="Calibri"/>
                <a:ea typeface="Calibri"/>
                <a:cs typeface="Times New Roman"/>
              </a:rPr>
              <a:t>Vi skall utveckla lagspelare inte bara individer.</a:t>
            </a:r>
          </a:p>
          <a:p>
            <a:pPr lvl="1">
              <a:lnSpc>
                <a:spcPct val="100000"/>
              </a:lnSpc>
            </a:pPr>
            <a:r>
              <a:rPr lang="sv-SE" sz="2200">
                <a:effectLst/>
                <a:latin typeface="Calibri"/>
                <a:ea typeface="Calibri"/>
                <a:cs typeface="Times New Roman"/>
              </a:rPr>
              <a:t>Utmana akademierna.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sv-SE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Hög kvalitet på träningarna, matcher – ge en seriös känsla samtidigt som vi har kul!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sv-SE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 killarna ett minne för livet!</a:t>
            </a:r>
            <a:endParaRPr lang="sv-SE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sz="22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5F54178-C539-4830-8100-1AAAF73E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478" y="338120"/>
            <a:ext cx="5477522" cy="63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objekt 21">
            <a:extLst>
              <a:ext uri="{FF2B5EF4-FFF2-40B4-BE49-F238E27FC236}">
                <a16:creationId xmlns:a16="http://schemas.microsoft.com/office/drawing/2014/main" id="{2438AD00-7720-4EB8-9A3C-8F4BDE6A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59" y="1278695"/>
            <a:ext cx="3437684" cy="474163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2ECDBEB-AA59-466F-84E2-A0D87A7C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58" y="1392207"/>
            <a:ext cx="3957044" cy="462812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C80990F4-617D-4F28-AEB5-0A572A39A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77" y="1278695"/>
            <a:ext cx="3598365" cy="462812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106962B-0B2D-4BC5-8FD6-7052A0B099C8}"/>
              </a:ext>
            </a:extLst>
          </p:cNvPr>
          <p:cNvSpPr txBox="1"/>
          <p:nvPr/>
        </p:nvSpPr>
        <p:spPr>
          <a:xfrm>
            <a:off x="1758402" y="36783"/>
            <a:ext cx="481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Kost och Vila är viktigt!</a:t>
            </a:r>
          </a:p>
          <a:p>
            <a:r>
              <a:rPr lang="sv-SE"/>
              <a:t>Minst 8h sömn dagen innan match (och träning) </a:t>
            </a:r>
          </a:p>
        </p:txBody>
      </p:sp>
    </p:spTree>
    <p:extLst>
      <p:ext uri="{BB962C8B-B14F-4D97-AF65-F5344CB8AC3E}">
        <p14:creationId xmlns:p14="http://schemas.microsoft.com/office/powerpoint/2010/main" val="320733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7CFAF4-A152-47A5-9353-DC3A0D37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81" y="-31525"/>
            <a:ext cx="8613463" cy="959737"/>
          </a:xfrm>
        </p:spPr>
        <p:txBody>
          <a:bodyPr/>
          <a:lstStyle/>
          <a:p>
            <a:r>
              <a:rPr lang="sv-SE"/>
              <a:t>2024 – Backatorp P09/U15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D3591B-477B-4832-81AD-6634B6C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564000"/>
            <a:ext cx="10515600" cy="1959308"/>
          </a:xfrm>
        </p:spPr>
        <p:txBody>
          <a:bodyPr/>
          <a:lstStyle/>
          <a:p>
            <a:r>
              <a:rPr lang="sv-SE"/>
              <a:t>Frågor att kunna svara på efter varje träning, match:</a:t>
            </a:r>
          </a:p>
          <a:p>
            <a:pPr lvl="1"/>
            <a:r>
              <a:rPr lang="sv-SE"/>
              <a:t>Hade du kul?</a:t>
            </a:r>
          </a:p>
          <a:p>
            <a:pPr lvl="1"/>
            <a:r>
              <a:rPr lang="sv-SE"/>
              <a:t>Var du en bra lagspelare?</a:t>
            </a:r>
          </a:p>
          <a:p>
            <a:pPr lvl="1"/>
            <a:r>
              <a:rPr lang="sv-SE"/>
              <a:t>Gav du allt?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6497C13-13A3-49C1-8156-D31869E6F6F0}"/>
              </a:ext>
            </a:extLst>
          </p:cNvPr>
          <p:cNvSpPr txBox="1">
            <a:spLocks/>
          </p:cNvSpPr>
          <p:nvPr/>
        </p:nvSpPr>
        <p:spPr>
          <a:xfrm>
            <a:off x="731520" y="2017776"/>
            <a:ext cx="10401078" cy="14268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Ta ansvar för din egna utveckling!</a:t>
            </a:r>
          </a:p>
          <a:p>
            <a:pPr lvl="1"/>
            <a:r>
              <a:rPr lang="sv-SE"/>
              <a:t>Talang tar dig en bit men ihop med en bra karaktär kan ta dig hela vägen</a:t>
            </a:r>
          </a:p>
          <a:p>
            <a:pPr lvl="1"/>
            <a:r>
              <a:rPr lang="sv-SE">
                <a:ea typeface="Calibri" panose="020F0502020204030204"/>
                <a:cs typeface="Calibri" panose="020F0502020204030204"/>
              </a:rPr>
              <a:t>Gör ditt bästa oavsett situation!</a:t>
            </a:r>
          </a:p>
          <a:p>
            <a:pPr lvl="1"/>
            <a:r>
              <a:rPr lang="sv-SE">
                <a:ea typeface="Calibri" panose="020F0502020204030204"/>
                <a:cs typeface="Calibri" panose="020F0502020204030204"/>
              </a:rPr>
              <a:t>Lär dig vara en lagspelare..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47632B4-A874-4E74-9F9F-3BD95B323D63}"/>
              </a:ext>
            </a:extLst>
          </p:cNvPr>
          <p:cNvSpPr txBox="1"/>
          <p:nvPr/>
        </p:nvSpPr>
        <p:spPr>
          <a:xfrm>
            <a:off x="5726097" y="5283457"/>
            <a:ext cx="423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i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”Kul är inte alltid bra, men bra är alltid kul”</a:t>
            </a:r>
          </a:p>
          <a:p>
            <a:pPr algn="r"/>
            <a:r>
              <a:rPr lang="sv-SE">
                <a:latin typeface="Calibri" panose="020F0502020204030204" pitchFamily="34" charset="0"/>
              </a:rPr>
              <a:t>Citat: John Alvbåge</a:t>
            </a:r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5E5FD-788A-4E8C-BB24-0BF22D0D1245}"/>
              </a:ext>
            </a:extLst>
          </p:cNvPr>
          <p:cNvSpPr txBox="1"/>
          <p:nvPr/>
        </p:nvSpPr>
        <p:spPr>
          <a:xfrm>
            <a:off x="1544746" y="937374"/>
            <a:ext cx="821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/>
              <a:t>”Ledord”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0273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28776" y="89532"/>
            <a:ext cx="7886700" cy="763226"/>
          </a:xfrm>
        </p:spPr>
        <p:txBody>
          <a:bodyPr>
            <a:normAutofit/>
          </a:bodyPr>
          <a:lstStyle/>
          <a:p>
            <a:r>
              <a:rPr lang="sv-SE" sz="2400" b="1"/>
              <a:t>Organisation P09/U15</a:t>
            </a:r>
          </a:p>
        </p:txBody>
      </p:sp>
      <p:sp>
        <p:nvSpPr>
          <p:cNvPr id="4" name="Ellips 3"/>
          <p:cNvSpPr/>
          <p:nvPr/>
        </p:nvSpPr>
        <p:spPr>
          <a:xfrm>
            <a:off x="4008964" y="2506156"/>
            <a:ext cx="1714500" cy="1600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3441939" y="1396704"/>
            <a:ext cx="2171700" cy="5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/>
              <a:t>Henrik Larsson</a:t>
            </a:r>
          </a:p>
          <a:p>
            <a:r>
              <a:rPr lang="sv-SE" altLang="sv-SE" b="0"/>
              <a:t>Huvudansvarig</a:t>
            </a:r>
          </a:p>
        </p:txBody>
      </p:sp>
      <p:sp>
        <p:nvSpPr>
          <p:cNvPr id="6" name="Textruta 13"/>
          <p:cNvSpPr txBox="1">
            <a:spLocks noChangeArrowheads="1"/>
          </p:cNvSpPr>
          <p:nvPr/>
        </p:nvSpPr>
        <p:spPr bwMode="auto">
          <a:xfrm>
            <a:off x="1663604" y="1525898"/>
            <a:ext cx="1357514" cy="24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sv-SE" sz="1200" b="1">
                <a:ea typeface="MS Mincho" panose="02020609040205080304" pitchFamily="49" charset="-128"/>
                <a:cs typeface="Times New Roman" panose="02020603050405020304" pitchFamily="18" charset="0"/>
              </a:rPr>
              <a:t>Kim </a:t>
            </a:r>
            <a:endParaRPr lang="sv-SE" altLang="sv-SE" sz="800"/>
          </a:p>
        </p:txBody>
      </p:sp>
      <p:sp>
        <p:nvSpPr>
          <p:cNvPr id="7" name="Textruta 14"/>
          <p:cNvSpPr txBox="1">
            <a:spLocks noChangeArrowheads="1"/>
          </p:cNvSpPr>
          <p:nvPr/>
        </p:nvSpPr>
        <p:spPr bwMode="auto">
          <a:xfrm>
            <a:off x="1003335" y="2217173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/>
              <a:t>Zoran</a:t>
            </a:r>
          </a:p>
        </p:txBody>
      </p:sp>
      <p:sp>
        <p:nvSpPr>
          <p:cNvPr id="8" name="Textruta 15"/>
          <p:cNvSpPr txBox="1">
            <a:spLocks noChangeArrowheads="1"/>
          </p:cNvSpPr>
          <p:nvPr/>
        </p:nvSpPr>
        <p:spPr bwMode="auto">
          <a:xfrm>
            <a:off x="5053183" y="1766400"/>
            <a:ext cx="11523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endParaRPr lang="sv-SE" altLang="sv-SE" b="0"/>
          </a:p>
          <a:p>
            <a:r>
              <a:rPr lang="sv-SE" altLang="sv-SE" b="0"/>
              <a:t>Träningsupplägg</a:t>
            </a:r>
          </a:p>
        </p:txBody>
      </p:sp>
      <p:cxnSp>
        <p:nvCxnSpPr>
          <p:cNvPr id="11" name="Rak 10"/>
          <p:cNvCxnSpPr>
            <a:cxnSpLocks/>
            <a:stCxn id="4" idx="1"/>
          </p:cNvCxnSpPr>
          <p:nvPr/>
        </p:nvCxnSpPr>
        <p:spPr>
          <a:xfrm flipH="1" flipV="1">
            <a:off x="2660267" y="1737061"/>
            <a:ext cx="1599780" cy="1014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>
            <a:stCxn id="4" idx="0"/>
          </p:cNvCxnSpPr>
          <p:nvPr/>
        </p:nvCxnSpPr>
        <p:spPr>
          <a:xfrm flipH="1" flipV="1">
            <a:off x="4453634" y="1861622"/>
            <a:ext cx="412580" cy="644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>
            <a:stCxn id="4" idx="7"/>
          </p:cNvCxnSpPr>
          <p:nvPr/>
        </p:nvCxnSpPr>
        <p:spPr>
          <a:xfrm flipV="1">
            <a:off x="5472381" y="2158476"/>
            <a:ext cx="0" cy="582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>
            <a:stCxn id="4" idx="2"/>
            <a:endCxn id="7" idx="3"/>
          </p:cNvCxnSpPr>
          <p:nvPr/>
        </p:nvCxnSpPr>
        <p:spPr>
          <a:xfrm flipH="1" flipV="1">
            <a:off x="2058540" y="2370402"/>
            <a:ext cx="1939381" cy="935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>
            <a:stCxn id="4" idx="3"/>
          </p:cNvCxnSpPr>
          <p:nvPr/>
        </p:nvCxnSpPr>
        <p:spPr>
          <a:xfrm flipH="1">
            <a:off x="2352408" y="3872012"/>
            <a:ext cx="1907639" cy="510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5"/>
          <p:cNvSpPr txBox="1">
            <a:spLocks noChangeArrowheads="1"/>
          </p:cNvSpPr>
          <p:nvPr/>
        </p:nvSpPr>
        <p:spPr bwMode="auto">
          <a:xfrm>
            <a:off x="5613639" y="4897403"/>
            <a:ext cx="11523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 b="0"/>
              <a:t>Lagkassa</a:t>
            </a:r>
          </a:p>
          <a:p>
            <a:r>
              <a:rPr lang="sv-SE" altLang="sv-SE" b="0">
                <a:ea typeface="MS Mincho"/>
                <a:cs typeface="Times New Roman"/>
              </a:rPr>
              <a:t>SBAB</a:t>
            </a:r>
            <a:endParaRPr lang="sv-SE" altLang="sv-SE" b="0"/>
          </a:p>
        </p:txBody>
      </p:sp>
      <p:cxnSp>
        <p:nvCxnSpPr>
          <p:cNvPr id="18" name="Rak 17"/>
          <p:cNvCxnSpPr/>
          <p:nvPr/>
        </p:nvCxnSpPr>
        <p:spPr>
          <a:xfrm>
            <a:off x="5472382" y="3981485"/>
            <a:ext cx="623619" cy="915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5"/>
          <p:cNvSpPr txBox="1">
            <a:spLocks noChangeArrowheads="1"/>
          </p:cNvSpPr>
          <p:nvPr/>
        </p:nvSpPr>
        <p:spPr bwMode="auto">
          <a:xfrm>
            <a:off x="3877475" y="4659005"/>
            <a:ext cx="11523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/>
              <a:t>Malin Pröbstl</a:t>
            </a:r>
          </a:p>
          <a:p>
            <a:r>
              <a:rPr lang="sv-SE" altLang="sv-SE"/>
              <a:t>Gabriella Tomazic</a:t>
            </a:r>
          </a:p>
          <a:p>
            <a:r>
              <a:rPr lang="sv-SE" altLang="sv-SE"/>
              <a:t>Anna Brunell</a:t>
            </a:r>
          </a:p>
          <a:p>
            <a:r>
              <a:rPr lang="sv-SE" altLang="sv-SE" b="0"/>
              <a:t>Kontaktperson föräldragrupp</a:t>
            </a:r>
          </a:p>
        </p:txBody>
      </p:sp>
      <p:cxnSp>
        <p:nvCxnSpPr>
          <p:cNvPr id="20" name="Rak 19"/>
          <p:cNvCxnSpPr>
            <a:stCxn id="4" idx="4"/>
            <a:endCxn id="19" idx="0"/>
          </p:cNvCxnSpPr>
          <p:nvPr/>
        </p:nvCxnSpPr>
        <p:spPr>
          <a:xfrm flipH="1">
            <a:off x="4453634" y="4106357"/>
            <a:ext cx="412580" cy="552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 3"/>
          <p:cNvSpPr/>
          <p:nvPr/>
        </p:nvSpPr>
        <p:spPr>
          <a:xfrm>
            <a:off x="10646763" y="1724389"/>
            <a:ext cx="1714500" cy="1600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/>
              <a:t>Styrelsen Backatorp</a:t>
            </a:r>
          </a:p>
        </p:txBody>
      </p:sp>
      <p:sp>
        <p:nvSpPr>
          <p:cNvPr id="38" name="Textruta 4"/>
          <p:cNvSpPr txBox="1">
            <a:spLocks noChangeArrowheads="1"/>
          </p:cNvSpPr>
          <p:nvPr/>
        </p:nvSpPr>
        <p:spPr bwMode="auto">
          <a:xfrm>
            <a:off x="7711489" y="1766400"/>
            <a:ext cx="2171700" cy="5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/>
              <a:t>Jonas Sand</a:t>
            </a:r>
          </a:p>
          <a:p>
            <a:r>
              <a:rPr lang="sv-SE" altLang="sv-SE" b="0"/>
              <a:t>Ordförande</a:t>
            </a:r>
          </a:p>
        </p:txBody>
      </p:sp>
      <p:cxnSp>
        <p:nvCxnSpPr>
          <p:cNvPr id="39" name="Rak 11"/>
          <p:cNvCxnSpPr>
            <a:cxnSpLocks/>
          </p:cNvCxnSpPr>
          <p:nvPr/>
        </p:nvCxnSpPr>
        <p:spPr>
          <a:xfrm flipH="1" flipV="1">
            <a:off x="9142776" y="2046007"/>
            <a:ext cx="1787200" cy="36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6765957" y="860893"/>
            <a:ext cx="0" cy="4807847"/>
          </a:xfrm>
          <a:prstGeom prst="line">
            <a:avLst/>
          </a:prstGeom>
          <a:ln w="730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Arrow 64"/>
          <p:cNvSpPr/>
          <p:nvPr/>
        </p:nvSpPr>
        <p:spPr>
          <a:xfrm>
            <a:off x="5302539" y="1725874"/>
            <a:ext cx="2239108" cy="13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8109CE-F285-4061-BE05-AC75B1183EA2}"/>
              </a:ext>
            </a:extLst>
          </p:cNvPr>
          <p:cNvSpPr txBox="1"/>
          <p:nvPr/>
        </p:nvSpPr>
        <p:spPr>
          <a:xfrm>
            <a:off x="4413185" y="24373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Tränare: Stefan, Zoran, Henrik, Kim, Irage och Anders R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57750832-50FA-4E65-A232-D2D15945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85" y="2701585"/>
            <a:ext cx="889354" cy="6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ruta 14">
            <a:extLst>
              <a:ext uri="{FF2B5EF4-FFF2-40B4-BE49-F238E27FC236}">
                <a16:creationId xmlns:a16="http://schemas.microsoft.com/office/drawing/2014/main" id="{3C28DF39-799C-4307-AF9F-E4C23FA4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36" y="4269678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>
                <a:ea typeface="MS Mincho"/>
                <a:cs typeface="Times New Roman"/>
              </a:rPr>
              <a:t>Anders (Felix) </a:t>
            </a:r>
            <a:endParaRPr lang="sv-SE" altLang="sv-SE"/>
          </a:p>
        </p:txBody>
      </p:sp>
      <p:sp>
        <p:nvSpPr>
          <p:cNvPr id="41" name="Textruta 14">
            <a:extLst>
              <a:ext uri="{FF2B5EF4-FFF2-40B4-BE49-F238E27FC236}">
                <a16:creationId xmlns:a16="http://schemas.microsoft.com/office/drawing/2014/main" id="{C356C172-D0A2-48F3-8935-CA3774D3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81" y="3017634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/>
              <a:t>Irage</a:t>
            </a:r>
          </a:p>
        </p:txBody>
      </p:sp>
      <p:sp>
        <p:nvSpPr>
          <p:cNvPr id="45" name="Textruta 14">
            <a:extLst>
              <a:ext uri="{FF2B5EF4-FFF2-40B4-BE49-F238E27FC236}">
                <a16:creationId xmlns:a16="http://schemas.microsoft.com/office/drawing/2014/main" id="{08480394-C370-4EF1-8827-660C4FF5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74" y="3634435"/>
            <a:ext cx="1485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/>
              <a:t>Stefan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14EE7A-E6A7-478F-A32F-0340C454473F}"/>
              </a:ext>
            </a:extLst>
          </p:cNvPr>
          <p:cNvSpPr txBox="1"/>
          <p:nvPr/>
        </p:nvSpPr>
        <p:spPr>
          <a:xfrm>
            <a:off x="4363296" y="3473368"/>
            <a:ext cx="12563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/>
              <a:t>30 spelare</a:t>
            </a:r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5DCB373-78A3-4B3D-95F4-2D8FB4E7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65" y="5859537"/>
            <a:ext cx="678396" cy="528828"/>
          </a:xfrm>
          <a:prstGeom prst="rect">
            <a:avLst/>
          </a:prstGeom>
        </p:spPr>
      </p:pic>
      <p:sp>
        <p:nvSpPr>
          <p:cNvPr id="47" name="Ellips 3">
            <a:extLst>
              <a:ext uri="{FF2B5EF4-FFF2-40B4-BE49-F238E27FC236}">
                <a16:creationId xmlns:a16="http://schemas.microsoft.com/office/drawing/2014/main" id="{A9FCF638-4AE0-413F-B3D4-C69C4BF5210A}"/>
              </a:ext>
            </a:extLst>
          </p:cNvPr>
          <p:cNvSpPr/>
          <p:nvPr/>
        </p:nvSpPr>
        <p:spPr>
          <a:xfrm>
            <a:off x="2182987" y="6002063"/>
            <a:ext cx="1637244" cy="64633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/>
              <a:t>Barn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D8B2E4C-5B6B-4E52-9F16-BF6F0A559445}"/>
              </a:ext>
            </a:extLst>
          </p:cNvPr>
          <p:cNvCxnSpPr>
            <a:cxnSpLocks/>
          </p:cNvCxnSpPr>
          <p:nvPr/>
        </p:nvCxnSpPr>
        <p:spPr>
          <a:xfrm flipH="1">
            <a:off x="1328776" y="5583203"/>
            <a:ext cx="4982911" cy="0"/>
          </a:xfrm>
          <a:prstGeom prst="line">
            <a:avLst/>
          </a:prstGeom>
          <a:ln w="730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A9FDF2-6A87-40B5-BD31-1C799F611BCC}"/>
              </a:ext>
            </a:extLst>
          </p:cNvPr>
          <p:cNvSpPr txBox="1"/>
          <p:nvPr/>
        </p:nvSpPr>
        <p:spPr>
          <a:xfrm>
            <a:off x="1377386" y="6041700"/>
            <a:ext cx="122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Frånvaro meddelas +orsak </a:t>
            </a:r>
            <a:endParaRPr lang="en-US" sz="1200"/>
          </a:p>
        </p:txBody>
      </p:sp>
      <p:sp>
        <p:nvSpPr>
          <p:cNvPr id="32" name="Ellips 3">
            <a:extLst>
              <a:ext uri="{FF2B5EF4-FFF2-40B4-BE49-F238E27FC236}">
                <a16:creationId xmlns:a16="http://schemas.microsoft.com/office/drawing/2014/main" id="{7FBD1441-1D47-44A6-9C39-1773CCA60034}"/>
              </a:ext>
            </a:extLst>
          </p:cNvPr>
          <p:cNvSpPr/>
          <p:nvPr/>
        </p:nvSpPr>
        <p:spPr>
          <a:xfrm>
            <a:off x="5011004" y="6057681"/>
            <a:ext cx="1637244" cy="64633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/>
              <a:t>Föräldrar</a:t>
            </a:r>
          </a:p>
        </p:txBody>
      </p:sp>
      <p:cxnSp>
        <p:nvCxnSpPr>
          <p:cNvPr id="3" name="Rak 14">
            <a:extLst>
              <a:ext uri="{FF2B5EF4-FFF2-40B4-BE49-F238E27FC236}">
                <a16:creationId xmlns:a16="http://schemas.microsoft.com/office/drawing/2014/main" id="{A108D645-9232-91E2-EAEB-B1BCD9F839A0}"/>
              </a:ext>
            </a:extLst>
          </p:cNvPr>
          <p:cNvCxnSpPr>
            <a:cxnSpLocks/>
          </p:cNvCxnSpPr>
          <p:nvPr/>
        </p:nvCxnSpPr>
        <p:spPr>
          <a:xfrm flipH="1" flipV="1">
            <a:off x="2058539" y="3132400"/>
            <a:ext cx="2016685" cy="405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14">
            <a:extLst>
              <a:ext uri="{FF2B5EF4-FFF2-40B4-BE49-F238E27FC236}">
                <a16:creationId xmlns:a16="http://schemas.microsoft.com/office/drawing/2014/main" id="{69BD2B17-0F4A-1D9A-2FF7-0654BC6E2DD4}"/>
              </a:ext>
            </a:extLst>
          </p:cNvPr>
          <p:cNvCxnSpPr>
            <a:cxnSpLocks/>
          </p:cNvCxnSpPr>
          <p:nvPr/>
        </p:nvCxnSpPr>
        <p:spPr>
          <a:xfrm flipH="1" flipV="1">
            <a:off x="1937061" y="3706660"/>
            <a:ext cx="2215467" cy="30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4">
            <a:extLst>
              <a:ext uri="{FF2B5EF4-FFF2-40B4-BE49-F238E27FC236}">
                <a16:creationId xmlns:a16="http://schemas.microsoft.com/office/drawing/2014/main" id="{DE1FD04B-11C6-DDF9-5B55-AF908ECB7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012" y="5891444"/>
            <a:ext cx="2171700" cy="5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200" b="1" i="0" u="none" strike="noStrike" cap="none" normalizeH="0" baseline="0">
                <a:ln>
                  <a:noFill/>
                </a:ln>
                <a:effectLst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sv-SE" altLang="sv-SE"/>
              <a:t>Sami Oinas</a:t>
            </a:r>
          </a:p>
          <a:p>
            <a:r>
              <a:rPr lang="sv-SE" altLang="sv-SE" b="0"/>
              <a:t>P10</a:t>
            </a:r>
          </a:p>
        </p:txBody>
      </p:sp>
      <p:sp>
        <p:nvSpPr>
          <p:cNvPr id="21" name="Ellips 3">
            <a:extLst>
              <a:ext uri="{FF2B5EF4-FFF2-40B4-BE49-F238E27FC236}">
                <a16:creationId xmlns:a16="http://schemas.microsoft.com/office/drawing/2014/main" id="{D8CEF862-22F3-A695-635E-6C2FDE8C3254}"/>
              </a:ext>
            </a:extLst>
          </p:cNvPr>
          <p:cNvSpPr/>
          <p:nvPr/>
        </p:nvSpPr>
        <p:spPr>
          <a:xfrm>
            <a:off x="9215476" y="4725029"/>
            <a:ext cx="1714500" cy="1600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/>
              <a:t>P10</a:t>
            </a:r>
          </a:p>
        </p:txBody>
      </p:sp>
      <p:cxnSp>
        <p:nvCxnSpPr>
          <p:cNvPr id="23" name="Rak 11">
            <a:extLst>
              <a:ext uri="{FF2B5EF4-FFF2-40B4-BE49-F238E27FC236}">
                <a16:creationId xmlns:a16="http://schemas.microsoft.com/office/drawing/2014/main" id="{865E6119-6C9F-62B1-58C7-F165D6DD773A}"/>
              </a:ext>
            </a:extLst>
          </p:cNvPr>
          <p:cNvCxnSpPr>
            <a:cxnSpLocks/>
          </p:cNvCxnSpPr>
          <p:nvPr/>
        </p:nvCxnSpPr>
        <p:spPr>
          <a:xfrm flipH="1">
            <a:off x="8518660" y="5697657"/>
            <a:ext cx="624116" cy="344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 3">
            <a:extLst>
              <a:ext uri="{FF2B5EF4-FFF2-40B4-BE49-F238E27FC236}">
                <a16:creationId xmlns:a16="http://schemas.microsoft.com/office/drawing/2014/main" id="{A1F19FB8-2B41-8269-3691-95FCEEDEF853}"/>
              </a:ext>
            </a:extLst>
          </p:cNvPr>
          <p:cNvSpPr/>
          <p:nvPr/>
        </p:nvSpPr>
        <p:spPr>
          <a:xfrm>
            <a:off x="8932263" y="2834335"/>
            <a:ext cx="1714500" cy="1600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/>
              <a:t>U16</a:t>
            </a:r>
          </a:p>
        </p:txBody>
      </p:sp>
      <p:cxnSp>
        <p:nvCxnSpPr>
          <p:cNvPr id="30" name="Rak 11">
            <a:extLst>
              <a:ext uri="{FF2B5EF4-FFF2-40B4-BE49-F238E27FC236}">
                <a16:creationId xmlns:a16="http://schemas.microsoft.com/office/drawing/2014/main" id="{95C2FBF2-7689-1AAF-07D6-7C0CF97DF9F0}"/>
              </a:ext>
            </a:extLst>
          </p:cNvPr>
          <p:cNvCxnSpPr>
            <a:cxnSpLocks/>
          </p:cNvCxnSpPr>
          <p:nvPr/>
        </p:nvCxnSpPr>
        <p:spPr>
          <a:xfrm flipH="1" flipV="1">
            <a:off x="8989589" y="2140202"/>
            <a:ext cx="542144" cy="694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2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BC0B-E2A4-6876-F533-EF9DB75E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 Sammanfattning 2023 -2024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A51EE-0356-130C-4974-82F9365CC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57" y="1189136"/>
            <a:ext cx="7339966" cy="5341684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sv-SE" sz="3500" b="1"/>
              <a:t>NYTT 2024:</a:t>
            </a:r>
            <a:r>
              <a:rPr lang="sv-SE" sz="3500"/>
              <a:t> 11 manna fotboll (ställer krav på fysik och kondition)  </a:t>
            </a:r>
            <a:r>
              <a:rPr lang="sv-SE" sz="3500">
                <a:sym typeface="Wingdings" panose="05000000000000000000" pitchFamily="2" charset="2"/>
              </a:rPr>
              <a:t>Löp/kondition med Anna (start 17 Januari (slättadam)</a:t>
            </a:r>
            <a:endParaRPr lang="en-US" sz="3500"/>
          </a:p>
          <a:p>
            <a:endParaRPr lang="sv-SE" sz="3400">
              <a:cs typeface="Calibri"/>
            </a:endParaRPr>
          </a:p>
          <a:p>
            <a:r>
              <a:rPr lang="sv-SE" sz="3400" b="1"/>
              <a:t>Förbundsaktiviteter:</a:t>
            </a:r>
            <a:endParaRPr lang="sv-SE" sz="3400" b="1">
              <a:cs typeface="Calibri"/>
            </a:endParaRPr>
          </a:p>
          <a:p>
            <a:pPr lvl="1"/>
            <a:r>
              <a:rPr lang="en-US" sz="2900"/>
              <a:t>Olika </a:t>
            </a:r>
            <a:r>
              <a:rPr lang="en-US" sz="2900" err="1"/>
              <a:t>läger</a:t>
            </a:r>
            <a:r>
              <a:rPr lang="en-US" sz="2900"/>
              <a:t> med start </a:t>
            </a:r>
            <a:r>
              <a:rPr lang="en-US" sz="2900" err="1"/>
              <a:t>i</a:t>
            </a:r>
            <a:r>
              <a:rPr lang="en-US" sz="2900"/>
              <a:t> Mars (</a:t>
            </a:r>
            <a:r>
              <a:rPr lang="en-US" sz="2900" err="1"/>
              <a:t>Nominering</a:t>
            </a:r>
            <a:r>
              <a:rPr lang="en-US" sz="2900"/>
              <a:t> process av </a:t>
            </a:r>
            <a:r>
              <a:rPr lang="en-US" sz="2900" err="1"/>
              <a:t>tränare</a:t>
            </a:r>
            <a:r>
              <a:rPr lang="en-US" sz="2900"/>
              <a:t>/</a:t>
            </a:r>
            <a:r>
              <a:rPr lang="en-US" sz="2900" err="1"/>
              <a:t>förbund</a:t>
            </a:r>
            <a:r>
              <a:rPr lang="en-US" sz="2900"/>
              <a:t>)</a:t>
            </a:r>
            <a:endParaRPr lang="en-US" sz="2900">
              <a:cs typeface="Calibri"/>
            </a:endParaRPr>
          </a:p>
          <a:p>
            <a:pPr lvl="1"/>
            <a:r>
              <a:rPr lang="en-US" sz="2900" err="1"/>
              <a:t>Första</a:t>
            </a:r>
            <a:r>
              <a:rPr lang="en-US" sz="2900"/>
              <a:t> </a:t>
            </a:r>
            <a:r>
              <a:rPr lang="en-US" sz="2900" err="1"/>
              <a:t>landslaget</a:t>
            </a:r>
            <a:r>
              <a:rPr lang="en-US" sz="2900"/>
              <a:t> (</a:t>
            </a:r>
            <a:r>
              <a:rPr lang="en-US" sz="2900" err="1"/>
              <a:t>sista</a:t>
            </a:r>
            <a:r>
              <a:rPr lang="en-US" sz="2900"/>
              <a:t> </a:t>
            </a:r>
            <a:r>
              <a:rPr lang="en-US" sz="2900" err="1"/>
              <a:t>veckan</a:t>
            </a:r>
            <a:r>
              <a:rPr lang="en-US" sz="2900"/>
              <a:t> </a:t>
            </a:r>
            <a:r>
              <a:rPr lang="en-US" sz="2900" err="1"/>
              <a:t>i</a:t>
            </a:r>
            <a:r>
              <a:rPr lang="en-US" sz="2900"/>
              <a:t> </a:t>
            </a:r>
            <a:r>
              <a:rPr lang="en-US" sz="2900" err="1"/>
              <a:t>Juni</a:t>
            </a:r>
            <a:r>
              <a:rPr lang="en-US" sz="2900"/>
              <a:t>, 2023)</a:t>
            </a:r>
            <a:endParaRPr lang="en-US" sz="2900">
              <a:cs typeface="Calibri"/>
            </a:endParaRPr>
          </a:p>
          <a:p>
            <a:r>
              <a:rPr lang="en-US" sz="3400" b="1"/>
              <a:t>P16 Regional Serie (Rotation) </a:t>
            </a:r>
            <a:r>
              <a:rPr lang="en-US" sz="3400" b="1" err="1"/>
              <a:t>samt</a:t>
            </a:r>
            <a:r>
              <a:rPr lang="en-US" sz="3400" b="1"/>
              <a:t> </a:t>
            </a:r>
            <a:r>
              <a:rPr lang="en-US" sz="3400" b="1" err="1"/>
              <a:t>även</a:t>
            </a:r>
            <a:r>
              <a:rPr lang="en-US" sz="3400" b="1"/>
              <a:t> med </a:t>
            </a:r>
            <a:r>
              <a:rPr lang="en-US" sz="3400" b="1" err="1"/>
              <a:t>juniorlaget</a:t>
            </a:r>
            <a:endParaRPr lang="en-US" sz="3400" b="1">
              <a:cs typeface="Calibri"/>
            </a:endParaRPr>
          </a:p>
          <a:p>
            <a:pPr lvl="1"/>
            <a:r>
              <a:rPr lang="en-US" sz="2900" err="1"/>
              <a:t>Backatorps</a:t>
            </a:r>
            <a:r>
              <a:rPr lang="en-US" sz="2900"/>
              <a:t> </a:t>
            </a:r>
            <a:r>
              <a:rPr lang="en-US" sz="2900" err="1"/>
              <a:t>representationslag</a:t>
            </a:r>
            <a:r>
              <a:rPr lang="en-US" sz="2900"/>
              <a:t> </a:t>
            </a:r>
            <a:r>
              <a:rPr lang="en-US" sz="2900" err="1"/>
              <a:t>på</a:t>
            </a:r>
            <a:r>
              <a:rPr lang="en-US" sz="2900"/>
              <a:t> </a:t>
            </a:r>
            <a:r>
              <a:rPr lang="en-US" sz="2900" err="1"/>
              <a:t>ungdomssidan</a:t>
            </a:r>
            <a:r>
              <a:rPr lang="en-US" sz="2900"/>
              <a:t> (P08/P09) lag</a:t>
            </a:r>
            <a:endParaRPr lang="en-US" sz="2900">
              <a:cs typeface="Calibri"/>
            </a:endParaRPr>
          </a:p>
          <a:p>
            <a:pPr lvl="1"/>
            <a:r>
              <a:rPr lang="en-US" sz="2900" err="1"/>
              <a:t>Tränare</a:t>
            </a:r>
            <a:r>
              <a:rPr lang="en-US" sz="2900"/>
              <a:t> U16 (</a:t>
            </a:r>
            <a:r>
              <a:rPr lang="en-US" sz="2900" err="1"/>
              <a:t>ej</a:t>
            </a:r>
            <a:r>
              <a:rPr lang="en-US" sz="2900"/>
              <a:t> </a:t>
            </a:r>
            <a:r>
              <a:rPr lang="en-US" sz="2900" err="1"/>
              <a:t>föräldratränare</a:t>
            </a:r>
            <a:r>
              <a:rPr lang="en-US" sz="2900"/>
              <a:t>)</a:t>
            </a:r>
            <a:endParaRPr lang="en-US" sz="2900">
              <a:cs typeface="Calibri"/>
            </a:endParaRPr>
          </a:p>
          <a:p>
            <a:pPr lvl="1"/>
            <a:r>
              <a:rPr lang="en-US" sz="2900" err="1"/>
              <a:t>Gemensamma</a:t>
            </a:r>
            <a:r>
              <a:rPr lang="en-US" sz="2900"/>
              <a:t> </a:t>
            </a:r>
            <a:r>
              <a:rPr lang="en-US" sz="2900" err="1"/>
              <a:t>träningar</a:t>
            </a:r>
            <a:r>
              <a:rPr lang="en-US" sz="2900"/>
              <a:t> och </a:t>
            </a:r>
            <a:r>
              <a:rPr lang="en-US" sz="2900" err="1"/>
              <a:t>utveckling</a:t>
            </a:r>
            <a:r>
              <a:rPr lang="en-US" sz="2900"/>
              <a:t>.</a:t>
            </a:r>
            <a:endParaRPr lang="en-US" sz="2900">
              <a:cs typeface="Calibri"/>
            </a:endParaRPr>
          </a:p>
          <a:p>
            <a:r>
              <a:rPr lang="en-US" sz="3400" b="1"/>
              <a:t>VEO </a:t>
            </a:r>
            <a:r>
              <a:rPr lang="en-US" sz="3400" b="1" err="1"/>
              <a:t>kamera</a:t>
            </a:r>
            <a:r>
              <a:rPr lang="en-US" sz="3400" b="1"/>
              <a:t> plus GPS Väst</a:t>
            </a:r>
            <a:r>
              <a:rPr lang="en-US" sz="3400"/>
              <a:t> för </a:t>
            </a:r>
            <a:r>
              <a:rPr lang="en-US" sz="3400" err="1"/>
              <a:t>bättre</a:t>
            </a:r>
            <a:r>
              <a:rPr lang="en-US" sz="3400"/>
              <a:t> </a:t>
            </a:r>
            <a:r>
              <a:rPr lang="en-US" sz="3400" err="1"/>
              <a:t>analys</a:t>
            </a:r>
            <a:r>
              <a:rPr lang="en-US" sz="3400"/>
              <a:t> och </a:t>
            </a:r>
            <a:r>
              <a:rPr lang="en-US" sz="3400" err="1"/>
              <a:t>teori</a:t>
            </a:r>
            <a:r>
              <a:rPr lang="en-US" sz="3400"/>
              <a:t> </a:t>
            </a:r>
            <a:endParaRPr lang="en-US" sz="3400">
              <a:cs typeface="Calibri"/>
            </a:endParaRPr>
          </a:p>
          <a:p>
            <a:pPr lvl="1"/>
            <a:r>
              <a:rPr lang="en-US" sz="2500" err="1"/>
              <a:t>Alla</a:t>
            </a:r>
            <a:r>
              <a:rPr lang="en-US" sz="2500"/>
              <a:t> </a:t>
            </a:r>
            <a:r>
              <a:rPr lang="en-US" sz="2500" err="1"/>
              <a:t>spelare</a:t>
            </a:r>
            <a:r>
              <a:rPr lang="en-US" sz="2500"/>
              <a:t> </a:t>
            </a:r>
            <a:r>
              <a:rPr lang="en-US" sz="2500" err="1"/>
              <a:t>har</a:t>
            </a:r>
            <a:r>
              <a:rPr lang="en-US" sz="2500"/>
              <a:t> </a:t>
            </a:r>
            <a:r>
              <a:rPr lang="en-US" sz="2500" err="1"/>
              <a:t>uppgift</a:t>
            </a:r>
            <a:r>
              <a:rPr lang="en-US" sz="2500"/>
              <a:t> </a:t>
            </a:r>
            <a:r>
              <a:rPr lang="en-US" sz="2500" err="1"/>
              <a:t>att</a:t>
            </a:r>
            <a:r>
              <a:rPr lang="en-US" sz="2500"/>
              <a:t> </a:t>
            </a:r>
            <a:r>
              <a:rPr lang="en-US" sz="2500" err="1"/>
              <a:t>kolla</a:t>
            </a:r>
            <a:r>
              <a:rPr lang="en-US" sz="2500"/>
              <a:t> </a:t>
            </a:r>
            <a:r>
              <a:rPr lang="en-US" sz="2500" err="1"/>
              <a:t>igenom</a:t>
            </a:r>
            <a:r>
              <a:rPr lang="en-US" sz="2500"/>
              <a:t> </a:t>
            </a:r>
            <a:r>
              <a:rPr lang="en-US" sz="2500" err="1"/>
              <a:t>när</a:t>
            </a:r>
            <a:r>
              <a:rPr lang="en-US" sz="2500"/>
              <a:t> </a:t>
            </a:r>
            <a:r>
              <a:rPr lang="en-US" sz="2500" err="1"/>
              <a:t>matcherna</a:t>
            </a:r>
            <a:r>
              <a:rPr lang="en-US" sz="2500"/>
              <a:t> </a:t>
            </a:r>
            <a:r>
              <a:rPr lang="en-US" sz="2500" err="1"/>
              <a:t>filmas</a:t>
            </a:r>
            <a:r>
              <a:rPr lang="en-US" sz="2500"/>
              <a:t> (</a:t>
            </a:r>
            <a:r>
              <a:rPr lang="en-US" sz="2500" err="1"/>
              <a:t>försöker</a:t>
            </a:r>
            <a:r>
              <a:rPr lang="en-US" sz="2500"/>
              <a:t> </a:t>
            </a:r>
            <a:r>
              <a:rPr lang="en-US" sz="2500" err="1"/>
              <a:t>spela</a:t>
            </a:r>
            <a:r>
              <a:rPr lang="en-US" sz="2500"/>
              <a:t> in </a:t>
            </a:r>
            <a:r>
              <a:rPr lang="en-US" sz="2500" err="1"/>
              <a:t>så</a:t>
            </a:r>
            <a:r>
              <a:rPr lang="en-US" sz="2500"/>
              <a:t> </a:t>
            </a:r>
            <a:r>
              <a:rPr lang="en-US" sz="2500" err="1"/>
              <a:t>mycket</a:t>
            </a:r>
            <a:r>
              <a:rPr lang="en-US" sz="2500"/>
              <a:t> </a:t>
            </a:r>
            <a:r>
              <a:rPr lang="en-US" sz="2500" err="1"/>
              <a:t>som</a:t>
            </a:r>
            <a:r>
              <a:rPr lang="en-US" sz="2500"/>
              <a:t> </a:t>
            </a:r>
            <a:r>
              <a:rPr lang="en-US" sz="2500" err="1"/>
              <a:t>möjligt</a:t>
            </a:r>
            <a:r>
              <a:rPr lang="en-US" sz="2500"/>
              <a:t> och </a:t>
            </a:r>
            <a:r>
              <a:rPr lang="en-US" sz="2500" err="1"/>
              <a:t>bägge</a:t>
            </a:r>
            <a:r>
              <a:rPr lang="en-US" sz="2500"/>
              <a:t> </a:t>
            </a:r>
            <a:r>
              <a:rPr lang="en-US" sz="2500" err="1"/>
              <a:t>nivåer</a:t>
            </a:r>
            <a:r>
              <a:rPr lang="en-US" sz="2500"/>
              <a:t>)</a:t>
            </a:r>
          </a:p>
          <a:p>
            <a:pPr lvl="1"/>
            <a:r>
              <a:rPr lang="en-US" sz="2500" err="1">
                <a:cs typeface="Calibri"/>
              </a:rPr>
              <a:t>Indivduell</a:t>
            </a:r>
            <a:r>
              <a:rPr lang="en-US" sz="2500">
                <a:cs typeface="Calibri"/>
              </a:rPr>
              <a:t> GPS Väst (</a:t>
            </a:r>
            <a:r>
              <a:rPr lang="en-US" sz="2500" err="1">
                <a:cs typeface="Calibri"/>
              </a:rPr>
              <a:t>STATSPort</a:t>
            </a:r>
            <a:r>
              <a:rPr lang="en-US" sz="2500">
                <a:cs typeface="Calibri"/>
              </a:rPr>
              <a:t>) se </a:t>
            </a:r>
            <a:r>
              <a:rPr lang="en-US" sz="2500" err="1">
                <a:cs typeface="Calibri"/>
              </a:rPr>
              <a:t>enkätutskick</a:t>
            </a:r>
            <a:endParaRPr lang="en-US" sz="2500">
              <a:cs typeface="Calibri"/>
            </a:endParaRPr>
          </a:p>
          <a:p>
            <a:pPr lvl="1"/>
            <a:r>
              <a:rPr lang="en-US" sz="2900" err="1">
                <a:ea typeface="Calibri"/>
                <a:cs typeface="Calibri"/>
              </a:rPr>
              <a:t>Teorikvällar</a:t>
            </a:r>
            <a:endParaRPr lang="en-US" sz="2900">
              <a:cs typeface="Calibri"/>
            </a:endParaRPr>
          </a:p>
          <a:p>
            <a:r>
              <a:rPr lang="en-US" sz="3400" b="1" err="1"/>
              <a:t>Lagaktiviteter</a:t>
            </a:r>
            <a:r>
              <a:rPr lang="en-US" sz="3400" b="1"/>
              <a:t>:</a:t>
            </a:r>
            <a:endParaRPr lang="en-US" sz="3400" b="1">
              <a:cs typeface="Calibri"/>
            </a:endParaRPr>
          </a:p>
          <a:p>
            <a:pPr lvl="1"/>
            <a:r>
              <a:rPr lang="en-US" sz="2900" err="1"/>
              <a:t>Tidningsutdelning</a:t>
            </a:r>
            <a:r>
              <a:rPr lang="en-US" sz="2900"/>
              <a:t> (1 </a:t>
            </a:r>
            <a:r>
              <a:rPr lang="en-US" sz="2900" err="1"/>
              <a:t>gång</a:t>
            </a:r>
            <a:r>
              <a:rPr lang="en-US" sz="2900"/>
              <a:t> </a:t>
            </a:r>
            <a:r>
              <a:rPr lang="en-US" sz="2900" err="1"/>
              <a:t>i</a:t>
            </a:r>
            <a:r>
              <a:rPr lang="en-US" sz="2900"/>
              <a:t> </a:t>
            </a:r>
            <a:r>
              <a:rPr lang="en-US" sz="2900" err="1"/>
              <a:t>månaden</a:t>
            </a:r>
            <a:r>
              <a:rPr lang="en-US" sz="2900"/>
              <a:t>) +1300/</a:t>
            </a:r>
            <a:r>
              <a:rPr lang="en-US" sz="2900" err="1"/>
              <a:t>månad</a:t>
            </a:r>
            <a:endParaRPr lang="en-US" sz="2900">
              <a:ea typeface="Calibri"/>
              <a:cs typeface="Calibri"/>
            </a:endParaRPr>
          </a:p>
          <a:p>
            <a:pPr lvl="1"/>
            <a:r>
              <a:rPr lang="en-US" sz="2900" err="1"/>
              <a:t>Kaffeförsäljning</a:t>
            </a:r>
            <a:endParaRPr lang="en-US" sz="2900">
              <a:cs typeface="Calibri"/>
            </a:endParaRPr>
          </a:p>
          <a:p>
            <a:pPr lvl="1"/>
            <a:r>
              <a:rPr lang="en-US" sz="2900" err="1"/>
              <a:t>Pantinsamling</a:t>
            </a:r>
            <a:r>
              <a:rPr lang="en-US" sz="2900"/>
              <a:t>  (6000-7000/</a:t>
            </a:r>
            <a:r>
              <a:rPr lang="en-US" sz="2900" err="1"/>
              <a:t>gång</a:t>
            </a:r>
            <a:r>
              <a:rPr lang="en-US" sz="2900"/>
              <a:t>)  (</a:t>
            </a:r>
            <a:r>
              <a:rPr lang="en-US" sz="2900" err="1"/>
              <a:t>Rekord</a:t>
            </a:r>
            <a:r>
              <a:rPr lang="en-US" sz="2900"/>
              <a:t> 9000 </a:t>
            </a:r>
            <a:r>
              <a:rPr lang="en-US" sz="2900" err="1"/>
              <a:t>sek</a:t>
            </a:r>
            <a:r>
              <a:rPr lang="en-US" sz="2900"/>
              <a:t> September 2023)</a:t>
            </a:r>
            <a:endParaRPr lang="en-US" sz="2900">
              <a:cs typeface="Calibri"/>
            </a:endParaRPr>
          </a:p>
          <a:p>
            <a:pPr lvl="1"/>
            <a:r>
              <a:rPr lang="en-US" sz="2900" err="1">
                <a:ea typeface="Calibri" panose="020F0502020204030204"/>
                <a:cs typeface="Calibri"/>
              </a:rPr>
              <a:t>Julkalender</a:t>
            </a:r>
            <a:r>
              <a:rPr lang="en-US" sz="2900">
                <a:ea typeface="Calibri" panose="020F0502020204030204"/>
                <a:cs typeface="Calibri"/>
              </a:rPr>
              <a:t> / </a:t>
            </a:r>
            <a:r>
              <a:rPr lang="en-US" sz="2900" err="1">
                <a:ea typeface="Calibri" panose="020F0502020204030204"/>
                <a:cs typeface="Calibri"/>
              </a:rPr>
              <a:t>Julbingolotto</a:t>
            </a:r>
            <a:endParaRPr lang="en-US" sz="2900">
              <a:ea typeface="Calibri" panose="020F0502020204030204"/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400" b="1" err="1">
                <a:ea typeface="Calibri" panose="020F0502020204030204"/>
                <a:cs typeface="Calibri"/>
              </a:rPr>
              <a:t>Föräldraaktiviteter</a:t>
            </a:r>
            <a:r>
              <a:rPr lang="en-US" sz="3400" b="1">
                <a:ea typeface="Calibri" panose="020F0502020204030204"/>
                <a:cs typeface="Calibri"/>
              </a:rPr>
              <a:t>:</a:t>
            </a:r>
          </a:p>
          <a:p>
            <a:pPr marL="971550" lvl="1" indent="-285750">
              <a:buFont typeface="Arial"/>
              <a:buChar char="•"/>
            </a:pPr>
            <a:r>
              <a:rPr lang="en-US" sz="3400" err="1">
                <a:ea typeface="Calibri" panose="020F0502020204030204"/>
                <a:cs typeface="Calibri"/>
              </a:rPr>
              <a:t>Tidningsutdelning</a:t>
            </a:r>
            <a:r>
              <a:rPr lang="en-US" sz="3400">
                <a:ea typeface="Calibri" panose="020F0502020204030204"/>
                <a:cs typeface="Calibri"/>
              </a:rPr>
              <a:t> (3-4 </a:t>
            </a:r>
            <a:r>
              <a:rPr lang="en-US" sz="3400" err="1">
                <a:ea typeface="Calibri" panose="020F0502020204030204"/>
                <a:cs typeface="Calibri"/>
              </a:rPr>
              <a:t>föräldrar</a:t>
            </a:r>
            <a:r>
              <a:rPr lang="en-US" sz="3400">
                <a:ea typeface="Calibri" panose="020F0502020204030204"/>
                <a:cs typeface="Calibri"/>
              </a:rPr>
              <a:t> per </a:t>
            </a:r>
            <a:r>
              <a:rPr lang="en-US" sz="3400" err="1">
                <a:ea typeface="Calibri" panose="020F0502020204030204"/>
                <a:cs typeface="Calibri"/>
              </a:rPr>
              <a:t>gång</a:t>
            </a:r>
            <a:r>
              <a:rPr lang="en-US" sz="3400">
                <a:ea typeface="Calibri" panose="020F0502020204030204"/>
                <a:cs typeface="Calibri"/>
              </a:rPr>
              <a:t>)</a:t>
            </a:r>
          </a:p>
          <a:p>
            <a:pPr marL="971550" lvl="1" indent="-285750">
              <a:buFont typeface="Arial"/>
              <a:buChar char="•"/>
            </a:pPr>
            <a:r>
              <a:rPr lang="en-US" sz="3400" err="1">
                <a:ea typeface="Calibri" panose="020F0502020204030204"/>
                <a:cs typeface="Calibri"/>
              </a:rPr>
              <a:t>Trygghetsvandringar</a:t>
            </a:r>
            <a:r>
              <a:rPr lang="en-US" sz="3400">
                <a:ea typeface="Calibri" panose="020F0502020204030204"/>
                <a:cs typeface="Calibri"/>
              </a:rPr>
              <a:t> (se </a:t>
            </a:r>
            <a:r>
              <a:rPr lang="en-US" sz="3400" err="1">
                <a:ea typeface="Calibri" panose="020F0502020204030204"/>
                <a:cs typeface="Calibri"/>
              </a:rPr>
              <a:t>kallelser</a:t>
            </a:r>
            <a:r>
              <a:rPr lang="en-US" sz="3400">
                <a:ea typeface="Calibri" panose="020F0502020204030204"/>
                <a:cs typeface="Calibri"/>
              </a:rPr>
              <a:t>)</a:t>
            </a:r>
          </a:p>
          <a:p>
            <a:pPr marL="971550" lvl="1" indent="-285750">
              <a:buFont typeface="Arial"/>
              <a:buChar char="•"/>
            </a:pPr>
            <a:r>
              <a:rPr lang="en-US" sz="3400">
                <a:ea typeface="Calibri" panose="020F0502020204030204"/>
                <a:cs typeface="Calibri"/>
              </a:rPr>
              <a:t>Fika- och </a:t>
            </a:r>
            <a:r>
              <a:rPr lang="en-US" sz="3400" err="1">
                <a:ea typeface="Calibri" panose="020F0502020204030204"/>
                <a:cs typeface="Calibri"/>
              </a:rPr>
              <a:t>Kioskbemanning</a:t>
            </a:r>
            <a:endParaRPr lang="en-US" sz="3400">
              <a:ea typeface="Calibri" panose="020F0502020204030204"/>
              <a:cs typeface="Calibri"/>
            </a:endParaRPr>
          </a:p>
          <a:p>
            <a:pPr marL="514350" indent="-285750">
              <a:buFont typeface="Arial"/>
              <a:buChar char="•"/>
            </a:pPr>
            <a:r>
              <a:rPr lang="en-US" sz="3800" b="1" err="1">
                <a:ea typeface="Calibri" panose="020F0502020204030204"/>
                <a:cs typeface="Calibri"/>
              </a:rPr>
              <a:t>Föreningsaktiviteter</a:t>
            </a:r>
            <a:r>
              <a:rPr lang="en-US" sz="3800" b="1">
                <a:ea typeface="Calibri" panose="020F0502020204030204"/>
                <a:cs typeface="Calibri"/>
              </a:rPr>
              <a:t>:</a:t>
            </a:r>
          </a:p>
          <a:p>
            <a:pPr marL="971550" lvl="1" indent="-285750">
              <a:buFont typeface="Arial"/>
              <a:buChar char="•"/>
            </a:pPr>
            <a:r>
              <a:rPr lang="en-US" sz="3400" err="1">
                <a:ea typeface="Calibri" panose="020F0502020204030204"/>
                <a:cs typeface="Calibri"/>
              </a:rPr>
              <a:t>Newbody</a:t>
            </a:r>
            <a:r>
              <a:rPr lang="en-US" sz="3400">
                <a:ea typeface="Calibri" panose="020F0502020204030204"/>
                <a:cs typeface="Calibri"/>
              </a:rPr>
              <a:t> , BIF </a:t>
            </a:r>
            <a:r>
              <a:rPr lang="en-US" sz="3400" err="1">
                <a:ea typeface="Calibri" panose="020F0502020204030204"/>
                <a:cs typeface="Calibri"/>
              </a:rPr>
              <a:t>Dagen</a:t>
            </a:r>
            <a:r>
              <a:rPr lang="en-US" sz="3400">
                <a:ea typeface="Calibri" panose="020F0502020204030204"/>
                <a:cs typeface="Calibri"/>
              </a:rPr>
              <a:t> </a:t>
            </a:r>
            <a:r>
              <a:rPr lang="en-US" sz="3400" err="1">
                <a:ea typeface="Calibri" panose="020F0502020204030204"/>
                <a:cs typeface="Calibri"/>
              </a:rPr>
              <a:t>etc</a:t>
            </a:r>
            <a:r>
              <a:rPr lang="en-US" sz="3400">
                <a:ea typeface="Calibri" panose="020F0502020204030204"/>
                <a:cs typeface="Calibri"/>
              </a:rPr>
              <a:t> </a:t>
            </a:r>
          </a:p>
          <a:p>
            <a:pPr marL="457200" lvl="1" indent="0">
              <a:buNone/>
            </a:pPr>
            <a:endParaRPr lang="en-US">
              <a:ea typeface="Calibri" panose="020F0502020204030204"/>
              <a:cs typeface="Calibri"/>
            </a:endParaRPr>
          </a:p>
          <a:p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A60AD-10E8-1415-3D45-856C02E55C10}"/>
              </a:ext>
            </a:extLst>
          </p:cNvPr>
          <p:cNvSpPr txBox="1"/>
          <p:nvPr/>
        </p:nvSpPr>
        <p:spPr>
          <a:xfrm>
            <a:off x="4724400" y="320040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/>
              <a:t>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725711-1455-86B1-D345-F15F789FAB98}"/>
              </a:ext>
            </a:extLst>
          </p:cNvPr>
          <p:cNvSpPr txBox="1">
            <a:spLocks/>
          </p:cNvSpPr>
          <p:nvPr/>
        </p:nvSpPr>
        <p:spPr>
          <a:xfrm>
            <a:off x="5401655" y="2753110"/>
            <a:ext cx="7339966" cy="534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sz="3500">
              <a:ea typeface="Calibri" panose="020F0502020204030204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963206-CA94-B2A4-EDEE-B8A30A9A2380}"/>
              </a:ext>
            </a:extLst>
          </p:cNvPr>
          <p:cNvSpPr txBox="1">
            <a:spLocks/>
          </p:cNvSpPr>
          <p:nvPr/>
        </p:nvSpPr>
        <p:spPr>
          <a:xfrm>
            <a:off x="8099885" y="1991111"/>
            <a:ext cx="4454360" cy="1069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000" u="sng"/>
              <a:t>Provträning Jan 2024</a:t>
            </a:r>
            <a:endParaRPr lang="en-US" sz="2000" u="sng">
              <a:cs typeface="Calibri"/>
            </a:endParaRPr>
          </a:p>
          <a:p>
            <a:pPr marL="0" indent="0">
              <a:buNone/>
            </a:pPr>
            <a:r>
              <a:rPr lang="sv-SE" sz="2000"/>
              <a:t> +</a:t>
            </a:r>
            <a:r>
              <a:rPr lang="sv-SE" sz="2000" err="1"/>
              <a:t>ev</a:t>
            </a:r>
            <a:r>
              <a:rPr lang="sv-SE" sz="2000"/>
              <a:t> 2-3 spelare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sv-SE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sv-SE" sz="3500" b="1">
              <a:ea typeface="Calibri" panose="020F0502020204030204"/>
              <a:cs typeface="Calibri"/>
            </a:endParaRPr>
          </a:p>
          <a:p>
            <a:endParaRPr lang="en-US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8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724" y="126263"/>
            <a:ext cx="7886700" cy="763226"/>
          </a:xfrm>
        </p:spPr>
        <p:txBody>
          <a:bodyPr/>
          <a:lstStyle/>
          <a:p>
            <a:r>
              <a:rPr lang="sv-SE"/>
              <a:t>Statistik – </a:t>
            </a:r>
            <a:r>
              <a:rPr lang="sv-SE" err="1"/>
              <a:t>korfattat</a:t>
            </a:r>
            <a:r>
              <a:rPr lang="sv-SE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132" y="889489"/>
            <a:ext cx="413882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v-SE" sz="2000" b="1"/>
          </a:p>
          <a:p>
            <a:r>
              <a:rPr lang="sv-SE" sz="2000" b="1" u="sng"/>
              <a:t>Träningar</a:t>
            </a:r>
            <a:r>
              <a:rPr lang="sv-SE" sz="2000" b="1"/>
              <a:t>:</a:t>
            </a:r>
            <a:endParaRPr lang="sv-SE" sz="2000" b="1">
              <a:ea typeface="Calibri"/>
              <a:cs typeface="Calibri"/>
            </a:endParaRPr>
          </a:p>
          <a:p>
            <a:endParaRPr lang="sv-SE" sz="2000">
              <a:ea typeface="Calibri"/>
              <a:cs typeface="Calibri"/>
            </a:endParaRPr>
          </a:p>
          <a:p>
            <a:r>
              <a:rPr lang="sv-SE" sz="2000" b="1"/>
              <a:t>Hela året*</a:t>
            </a:r>
            <a:endParaRPr lang="sv-SE" sz="2000" b="1">
              <a:ea typeface="Calibri"/>
              <a:cs typeface="Calibri"/>
            </a:endParaRPr>
          </a:p>
          <a:p>
            <a:r>
              <a:rPr lang="sv-SE" sz="2000"/>
              <a:t>145 Träningar, snitt 67%</a:t>
            </a:r>
            <a:endParaRPr lang="sv-SE" sz="2000">
              <a:ea typeface="Calibri"/>
              <a:cs typeface="Calibri"/>
            </a:endParaRPr>
          </a:p>
          <a:p>
            <a:r>
              <a:rPr lang="sv-SE" sz="2000"/>
              <a:t>Bäst: 131 träningar (90%) </a:t>
            </a:r>
            <a:endParaRPr lang="sv-SE" sz="2000">
              <a:cs typeface="Calibri"/>
            </a:endParaRPr>
          </a:p>
          <a:p>
            <a:r>
              <a:rPr lang="sv-SE" sz="2000"/>
              <a:t>70% av truppen ligger över 60% </a:t>
            </a:r>
            <a:endParaRPr lang="sv-SE" sz="20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398BA-7789-6930-1E6C-F6D8985A0986}"/>
              </a:ext>
            </a:extLst>
          </p:cNvPr>
          <p:cNvSpPr txBox="1"/>
          <p:nvPr/>
        </p:nvSpPr>
        <p:spPr>
          <a:xfrm>
            <a:off x="2091349" y="5650523"/>
            <a:ext cx="70731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/>
              <a:t>Slutat över året (Arvid, </a:t>
            </a:r>
            <a:r>
              <a:rPr lang="sv-SE" err="1"/>
              <a:t>Rayan</a:t>
            </a:r>
            <a:r>
              <a:rPr lang="sv-SE"/>
              <a:t>, Victor P, Albin, Mohamed, </a:t>
            </a:r>
            <a:r>
              <a:rPr lang="sv-SE" err="1"/>
              <a:t>Tino</a:t>
            </a:r>
            <a:r>
              <a:rPr lang="sv-SE"/>
              <a:t>, Joseph)</a:t>
            </a:r>
          </a:p>
          <a:p>
            <a:r>
              <a:rPr lang="sv-SE"/>
              <a:t>Nya: Liam </a:t>
            </a:r>
            <a:endParaRPr lang="sv-SE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14DF9-362D-CCD9-A91F-31BD3904CDAC}"/>
              </a:ext>
            </a:extLst>
          </p:cNvPr>
          <p:cNvSpPr txBox="1"/>
          <p:nvPr/>
        </p:nvSpPr>
        <p:spPr>
          <a:xfrm>
            <a:off x="4499896" y="1207477"/>
            <a:ext cx="5656792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000" b="1" u="sng"/>
              <a:t>Lagkassa:</a:t>
            </a:r>
            <a:endParaRPr lang="sv-SE" sz="2000" b="1" u="sng">
              <a:ea typeface="Calibri"/>
              <a:cs typeface="Calibri"/>
            </a:endParaRP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Ex </a:t>
            </a:r>
            <a:r>
              <a:rPr lang="en-US" sz="2000" err="1">
                <a:ea typeface="Calibri"/>
                <a:cs typeface="Calibri"/>
              </a:rPr>
              <a:t>på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övriga</a:t>
            </a:r>
            <a:r>
              <a:rPr lang="en-US" sz="200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aktiviteter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*</a:t>
            </a:r>
            <a:r>
              <a:rPr lang="en-US" sz="2000" err="1">
                <a:ea typeface="Calibri"/>
                <a:cs typeface="Calibri"/>
              </a:rPr>
              <a:t>Tidning</a:t>
            </a:r>
            <a:r>
              <a:rPr lang="en-US" sz="2000">
                <a:ea typeface="Calibri"/>
                <a:cs typeface="Calibri"/>
              </a:rPr>
              <a:t> 1300/</a:t>
            </a:r>
            <a:r>
              <a:rPr lang="en-US" sz="2000" err="1">
                <a:ea typeface="Calibri"/>
                <a:cs typeface="Calibri"/>
              </a:rPr>
              <a:t>månad</a:t>
            </a:r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*</a:t>
            </a:r>
            <a:r>
              <a:rPr lang="en-US" sz="2000" err="1">
                <a:ea typeface="Calibri"/>
                <a:cs typeface="Calibri"/>
              </a:rPr>
              <a:t>Trygghetsvandring</a:t>
            </a:r>
            <a:endParaRPr lang="en-US" sz="2000">
              <a:ea typeface="Calibri"/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17C57-D7F3-1FCB-0124-03CFB2106EF4}"/>
              </a:ext>
            </a:extLst>
          </p:cNvPr>
          <p:cNvSpPr txBox="1"/>
          <p:nvPr/>
        </p:nvSpPr>
        <p:spPr>
          <a:xfrm>
            <a:off x="387478" y="3721743"/>
            <a:ext cx="72051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/>
              <a:t>Totalt har vi gjort 73 övriga aktiviteter varav 50 matcher under året 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8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2036" y="63863"/>
            <a:ext cx="7886700" cy="763226"/>
          </a:xfrm>
        </p:spPr>
        <p:txBody>
          <a:bodyPr>
            <a:normAutofit/>
          </a:bodyPr>
          <a:lstStyle/>
          <a:p>
            <a:r>
              <a:rPr lang="sv-SE" sz="2400" b="1">
                <a:latin typeface="+mn-lt"/>
              </a:rPr>
              <a:t>Årsplanering 2024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60577"/>
              </p:ext>
            </p:extLst>
          </p:nvPr>
        </p:nvGraphicFramePr>
        <p:xfrm>
          <a:off x="1332036" y="1055677"/>
          <a:ext cx="9049640" cy="573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1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07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8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96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80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88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5570"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Aktivitet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aseline="0"/>
                        <a:t>Jan</a:t>
                      </a:r>
                      <a:endParaRPr lang="sv-SE" sz="1400"/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Feb 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Mar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Apr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Maj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Juni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Juli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Aug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Sep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Okt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Nov</a:t>
                      </a:r>
                    </a:p>
                  </a:txBody>
                  <a:tcPr marL="36000" marR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/>
                        <a:t>Dec</a:t>
                      </a:r>
                    </a:p>
                  </a:txBody>
                  <a:tcPr marL="36000" marR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18">
                <a:tc>
                  <a:txBody>
                    <a:bodyPr/>
                    <a:lstStyle/>
                    <a:p>
                      <a:pPr algn="ctr"/>
                      <a:r>
                        <a:rPr lang="sv-SE" sz="1400" b="1"/>
                        <a:t>Träning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4/v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4/v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rgbClr val="FF0000"/>
                          </a:solidFill>
                        </a:rPr>
                        <a:t>4/v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rgbClr val="FF0000"/>
                          </a:solidFill>
                        </a:rPr>
                        <a:t>4/v</a:t>
                      </a:r>
                    </a:p>
                    <a:p>
                      <a:pPr algn="ctr"/>
                      <a:endParaRPr lang="sv-SE" sz="120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solidFill>
                            <a:srgbClr val="FF0000"/>
                          </a:solidFill>
                        </a:rPr>
                        <a:t>4v</a:t>
                      </a:r>
                    </a:p>
                    <a:p>
                      <a:pPr algn="ctr"/>
                      <a:endParaRPr lang="sv-SE" sz="120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rgbClr val="FF0000"/>
                          </a:solidFill>
                        </a:rPr>
                        <a:t>4v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4v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3-4v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3-4v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3-4v*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3/v*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025">
                <a:tc>
                  <a:txBody>
                    <a:bodyPr/>
                    <a:lstStyle/>
                    <a:p>
                      <a:pPr algn="ctr"/>
                      <a:r>
                        <a:rPr lang="sv-SE" sz="1400" b="1"/>
                        <a:t>Seriespel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v-SE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P09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sv-SE" sz="1200"/>
                        <a:t>(2 serier)</a:t>
                      </a:r>
                    </a:p>
                    <a:p>
                      <a:pPr algn="ctr"/>
                      <a:r>
                        <a:rPr lang="sv-SE" sz="1200"/>
                        <a:t>P16 Regional serie***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P09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sv-SE" sz="1200"/>
                        <a:t>(2 serier)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P16 Regional serie***</a:t>
                      </a:r>
                    </a:p>
                    <a:p>
                      <a:pPr algn="ctr"/>
                      <a:endParaRPr lang="sv-SE" sz="1200"/>
                    </a:p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P09 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sv-SE" sz="1200"/>
                        <a:t>(2 serier)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P16 Regional serie***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P09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P16 Regional serie***</a:t>
                      </a:r>
                    </a:p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P09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P16 Regional serie***</a:t>
                      </a:r>
                    </a:p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P09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/>
                        <a:t>P16 Regional serie***</a:t>
                      </a:r>
                    </a:p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/>
                        <a:t>Tränings-match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1-2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1-2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025">
                <a:tc>
                  <a:txBody>
                    <a:bodyPr/>
                    <a:lstStyle/>
                    <a:p>
                      <a:pPr algn="ctr"/>
                      <a:r>
                        <a:rPr lang="sv-SE" sz="1400" b="1"/>
                        <a:t>Cuper / Läger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LF CUP </a:t>
                      </a:r>
                      <a:r>
                        <a:rPr lang="sv-SE" sz="1200">
                          <a:sym typeface="Wingdings" panose="05000000000000000000" pitchFamily="2" charset="2"/>
                        </a:rPr>
                        <a:t></a:t>
                      </a:r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v-SE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err="1"/>
                        <a:t>Future</a:t>
                      </a:r>
                      <a:r>
                        <a:rPr lang="sv-SE" sz="1200"/>
                        <a:t> Cup 1 lag</a:t>
                      </a:r>
                      <a:endParaRPr lang="en-US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GBG CUP</a:t>
                      </a:r>
                    </a:p>
                    <a:p>
                      <a:pPr algn="ctr"/>
                      <a:r>
                        <a:rPr lang="sv-SE" sz="1200"/>
                        <a:t>2 lag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Gothia (14-20/7)</a:t>
                      </a:r>
                    </a:p>
                    <a:p>
                      <a:pPr algn="ctr"/>
                      <a:r>
                        <a:rPr lang="sv-SE" sz="1200"/>
                        <a:t>1 lag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solidFill>
                            <a:srgbClr val="FF0000"/>
                          </a:solidFill>
                        </a:rPr>
                        <a:t>Kalvsund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u="sng">
                          <a:solidFill>
                            <a:srgbClr val="FF0000"/>
                          </a:solidFill>
                        </a:rPr>
                        <a:t>BARCELONA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687">
                <a:tc>
                  <a:txBody>
                    <a:bodyPr/>
                    <a:lstStyle/>
                    <a:p>
                      <a:pPr algn="ctr"/>
                      <a:r>
                        <a:rPr lang="sv-SE" sz="1400" b="1"/>
                        <a:t>Förbunds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sv-SE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Utb</a:t>
                      </a:r>
                      <a:r>
                        <a:rPr lang="sv-SE" sz="12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dagar (23-24 mars)*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>
                        <a:highlight>
                          <a:srgbClr val="FFFF00"/>
                        </a:highlight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err="1">
                          <a:highlight>
                            <a:srgbClr val="FFFF00"/>
                          </a:highlight>
                        </a:rPr>
                        <a:t>Utvl</a:t>
                      </a:r>
                      <a:r>
                        <a:rPr lang="sv-SE" sz="1200">
                          <a:highlight>
                            <a:srgbClr val="FFFF00"/>
                          </a:highlight>
                        </a:rPr>
                        <a:t> Väst(9-12 Maj)**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>
                          <a:highlight>
                            <a:srgbClr val="FFFF00"/>
                          </a:highlight>
                        </a:rPr>
                        <a:t>Riksläger </a:t>
                      </a:r>
                    </a:p>
                    <a:p>
                      <a:pPr algn="ctr"/>
                      <a:r>
                        <a:rPr lang="sv-SE" sz="1200">
                          <a:highlight>
                            <a:srgbClr val="FFFF00"/>
                          </a:highlight>
                        </a:rPr>
                        <a:t>Slutet Juni (början Juli)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>
                        <a:highlight>
                          <a:srgbClr val="FFFF00"/>
                        </a:highlight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highlight>
                            <a:srgbClr val="FFFF00"/>
                          </a:highlight>
                        </a:rPr>
                        <a:t>MV Camp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err="1">
                          <a:highlight>
                            <a:srgbClr val="FFFF00"/>
                          </a:highlight>
                        </a:rPr>
                        <a:t>Utvl</a:t>
                      </a:r>
                      <a:r>
                        <a:rPr lang="sv-SE" sz="1200">
                          <a:highlight>
                            <a:srgbClr val="FFFF00"/>
                          </a:highlight>
                        </a:rPr>
                        <a:t> Kviberg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>
                          <a:highlight>
                            <a:srgbClr val="FFFF00"/>
                          </a:highlight>
                        </a:rPr>
                        <a:t>15-18 Aug**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687">
                <a:tc>
                  <a:txBody>
                    <a:bodyPr/>
                    <a:lstStyle/>
                    <a:p>
                      <a:pPr algn="ctr"/>
                      <a:r>
                        <a:rPr lang="sv-SE" sz="1400" b="1"/>
                        <a:t>Lagaktiv.</a:t>
                      </a:r>
                    </a:p>
                    <a:p>
                      <a:pPr algn="ctr"/>
                      <a:endParaRPr lang="sv-SE" sz="1400" b="1"/>
                    </a:p>
                    <a:p>
                      <a:pPr algn="ctr"/>
                      <a:r>
                        <a:rPr lang="sv-SE" sz="1400" b="1"/>
                        <a:t>Övrigt 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Pant</a:t>
                      </a:r>
                    </a:p>
                    <a:p>
                      <a:pPr algn="ctr"/>
                      <a:endParaRPr lang="sv-SE" sz="12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Föräldra-möte</a:t>
                      </a:r>
                    </a:p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v-SE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Fystest</a:t>
                      </a:r>
                      <a:endParaRPr lang="sv-SE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Sammandrag Födda 2015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Pant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Pant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Föräldraarbete på Gothia. =&gt; Barcelona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/>
                        <a:t>Kalvsund </a:t>
                      </a:r>
                    </a:p>
                    <a:p>
                      <a:pPr algn="ctr"/>
                      <a:r>
                        <a:rPr lang="sv-SE" sz="1200"/>
                        <a:t>Fystest</a:t>
                      </a:r>
                    </a:p>
                    <a:p>
                      <a:pPr algn="ctr"/>
                      <a:endParaRPr lang="sv-SE" sz="1200"/>
                    </a:p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Pant</a:t>
                      </a:r>
                    </a:p>
                    <a:p>
                      <a:pPr algn="ctr"/>
                      <a:endParaRPr lang="sv-SE" sz="1200"/>
                    </a:p>
                    <a:p>
                      <a:pPr algn="ctr"/>
                      <a:r>
                        <a:rPr lang="sv-SE" sz="1200" err="1"/>
                        <a:t>Förädra</a:t>
                      </a:r>
                      <a:r>
                        <a:rPr lang="sv-SE" sz="1200"/>
                        <a:t>-möte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/>
                        <a:t>Utv Samtal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20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C1C663F5-9BE7-45B7-BC28-CA8B3063E895}"/>
              </a:ext>
            </a:extLst>
          </p:cNvPr>
          <p:cNvSpPr/>
          <p:nvPr/>
        </p:nvSpPr>
        <p:spPr>
          <a:xfrm rot="5400000">
            <a:off x="6283818" y="-1497196"/>
            <a:ext cx="562537" cy="4830992"/>
          </a:xfrm>
          <a:prstGeom prst="leftBrace">
            <a:avLst>
              <a:gd name="adj1" fmla="val 0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8209F-5960-404E-92E6-0CCB238D6A0F}"/>
              </a:ext>
            </a:extLst>
          </p:cNvPr>
          <p:cNvSpPr txBox="1"/>
          <p:nvPr/>
        </p:nvSpPr>
        <p:spPr>
          <a:xfrm>
            <a:off x="5806714" y="225495"/>
            <a:ext cx="151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Matchsäsong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1BD3E-2944-750D-DC2E-5D11D7B392DF}"/>
              </a:ext>
            </a:extLst>
          </p:cNvPr>
          <p:cNvSpPr txBox="1"/>
          <p:nvPr/>
        </p:nvSpPr>
        <p:spPr>
          <a:xfrm>
            <a:off x="10425252" y="2245664"/>
            <a:ext cx="17667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*Nominering (5 spelare), förening nominerar</a:t>
            </a:r>
          </a:p>
          <a:p>
            <a:r>
              <a:rPr lang="sv-SE"/>
              <a:t>**Kallelse via Distriktet (ej för spelare som var i maj)</a:t>
            </a:r>
          </a:p>
          <a:p>
            <a:r>
              <a:rPr lang="sv-SE"/>
              <a:t>*** Ihop med P08 (Uttagning av tränare för regionallaget)</a:t>
            </a:r>
          </a:p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8FEDA-85CB-7832-EAE8-48216838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6508" y="4092323"/>
            <a:ext cx="383187" cy="38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5D56EB-8908-4F34-BF83-76B4F5841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348" y="158151"/>
            <a:ext cx="10790821" cy="62253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sz="4800">
                <a:latin typeface="Calibri Light (Rubriker)"/>
              </a:rPr>
              <a:t>Riktlinjer </a:t>
            </a:r>
            <a:r>
              <a:rPr lang="sv-SE" sz="4800">
                <a:latin typeface="Calibri Light (Rubriker)"/>
                <a:sym typeface="Wingdings" panose="05000000000000000000" pitchFamily="2" charset="2"/>
              </a:rPr>
              <a:t>2024</a:t>
            </a:r>
            <a:r>
              <a:rPr lang="sv-SE" sz="4800">
                <a:latin typeface="Calibri Light (Rubriker)"/>
              </a:rPr>
              <a:t>:</a:t>
            </a:r>
          </a:p>
          <a:p>
            <a:pPr lvl="1"/>
            <a:endParaRPr lang="sv-SE"/>
          </a:p>
          <a:p>
            <a:pPr lvl="1"/>
            <a:r>
              <a:rPr lang="sv-SE" sz="2600" b="1" u="sng"/>
              <a:t>Barnen</a:t>
            </a:r>
            <a:r>
              <a:rPr lang="sv-SE" u="sng"/>
              <a:t> meddela om man </a:t>
            </a:r>
            <a:r>
              <a:rPr lang="sv-SE" b="1" u="sng"/>
              <a:t>inte</a:t>
            </a:r>
            <a:r>
              <a:rPr lang="sv-SE" u="sng"/>
              <a:t> kommer, +orsak på </a:t>
            </a:r>
            <a:r>
              <a:rPr lang="sv-SE" u="sng" err="1"/>
              <a:t>Whatsapp</a:t>
            </a:r>
            <a:r>
              <a:rPr lang="sv-SE" u="sng"/>
              <a:t>. </a:t>
            </a:r>
          </a:p>
          <a:p>
            <a:pPr marL="457200" lvl="1" indent="0">
              <a:buNone/>
            </a:pPr>
            <a:endParaRPr lang="sv-SE" u="sng"/>
          </a:p>
          <a:p>
            <a:pPr lvl="1"/>
            <a:r>
              <a:rPr lang="sv-SE"/>
              <a:t>Om du inte känner för att träna, så stanna hemma. Förstör ej för någon annan!</a:t>
            </a:r>
          </a:p>
          <a:p>
            <a:pPr lvl="1"/>
            <a:endParaRPr lang="sv-SE"/>
          </a:p>
          <a:p>
            <a:pPr lvl="1"/>
            <a:r>
              <a:rPr lang="sv-SE"/>
              <a:t>Tränare: Samling 15 min innan.</a:t>
            </a:r>
          </a:p>
          <a:p>
            <a:pPr lvl="1"/>
            <a:endParaRPr lang="sv-SE"/>
          </a:p>
          <a:p>
            <a:pPr lvl="1"/>
            <a:r>
              <a:rPr lang="sv-SE"/>
              <a:t>Vid Match 1h ombyte när det ges möjlighet. Både hemma och borta.</a:t>
            </a:r>
          </a:p>
          <a:p>
            <a:pPr lvl="1"/>
            <a:endParaRPr lang="sv-SE"/>
          </a:p>
          <a:p>
            <a:pPr lvl="1"/>
            <a:r>
              <a:rPr lang="sv-SE"/>
              <a:t>Lagkassan: (vid utebliven arbetsinsats så höjs cupavgifter motsvarande) (Ca 200-400kr läggs på nästkommande cup/aktivitet), se budget inför Barcelona..</a:t>
            </a:r>
            <a:endParaRPr lang="sv-SE">
              <a:cs typeface="Calibri"/>
            </a:endParaRPr>
          </a:p>
          <a:p>
            <a:pPr lvl="2"/>
            <a:r>
              <a:rPr lang="sv-SE"/>
              <a:t>Alla bidrar: </a:t>
            </a:r>
          </a:p>
          <a:p>
            <a:pPr lvl="3"/>
            <a:r>
              <a:rPr lang="sv-SE"/>
              <a:t>Sammandrag, trygghetsvandringar, tidningsutdelning mm</a:t>
            </a:r>
            <a:endParaRPr lang="sv-SE">
              <a:cs typeface="Calibri"/>
            </a:endParaRPr>
          </a:p>
          <a:p>
            <a:pPr lvl="3"/>
            <a:r>
              <a:rPr lang="sv-SE"/>
              <a:t>Kaffe, övrig försäljning. </a:t>
            </a:r>
          </a:p>
          <a:p>
            <a:pPr lvl="3"/>
            <a:r>
              <a:rPr lang="sv-SE"/>
              <a:t>Allt annat sker via självkostnadspris för </a:t>
            </a:r>
            <a:r>
              <a:rPr lang="sv-SE" err="1"/>
              <a:t>resp</a:t>
            </a:r>
            <a:r>
              <a:rPr lang="sv-SE"/>
              <a:t> aktivitet.</a:t>
            </a:r>
          </a:p>
          <a:p>
            <a:pPr marL="457200" lvl="1" indent="0">
              <a:buNone/>
            </a:pPr>
            <a:endParaRPr lang="sv-SE"/>
          </a:p>
          <a:p>
            <a:pPr lvl="1"/>
            <a:r>
              <a:rPr lang="sv-SE"/>
              <a:t>Uttagningar till matcher, cuper mm bygger mycket på närvaro (inte bara fysiskt) </a:t>
            </a:r>
          </a:p>
          <a:p>
            <a:pPr lvl="2"/>
            <a:r>
              <a:rPr lang="sv-SE" i="1"/>
              <a:t>”Svårt att göra ett bra matteprov om man inte är med på lektionerna innan”</a:t>
            </a:r>
          </a:p>
          <a:p>
            <a:endParaRPr lang="sv-SE"/>
          </a:p>
          <a:p>
            <a:pPr lvl="1"/>
            <a:endParaRPr lang="sv-SE"/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0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56AC8-7323-49D7-850D-95C26954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769" y="115019"/>
            <a:ext cx="9172555" cy="1136582"/>
          </a:xfrm>
        </p:spPr>
        <p:txBody>
          <a:bodyPr/>
          <a:lstStyle/>
          <a:p>
            <a:r>
              <a:rPr lang="sv-SE"/>
              <a:t>Träningsupplägg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4EBC13-0849-4999-B0B6-B0667A7A4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420427"/>
            <a:ext cx="11301274" cy="5072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2400"/>
              <a:t>Upplägg:</a:t>
            </a:r>
          </a:p>
          <a:p>
            <a:pPr lvl="1"/>
            <a:r>
              <a:rPr lang="sv-SE" sz="2000"/>
              <a:t>Januari 	– Fysik och possession =&gt; Passningar</a:t>
            </a:r>
            <a:endParaRPr lang="sv-SE" sz="2000">
              <a:cs typeface="Calibri"/>
            </a:endParaRPr>
          </a:p>
          <a:p>
            <a:pPr lvl="1"/>
            <a:r>
              <a:rPr lang="sv-SE" sz="2000"/>
              <a:t>Feb 	– Fysik och possession, Passningar, avslut</a:t>
            </a:r>
            <a:endParaRPr lang="sv-SE" sz="2000">
              <a:cs typeface="Calibri" panose="020F0502020204030204"/>
            </a:endParaRPr>
          </a:p>
          <a:p>
            <a:pPr lvl="1"/>
            <a:r>
              <a:rPr lang="sv-SE" sz="2000"/>
              <a:t>Mars 	– se ovan +Speluppbyggnad mm</a:t>
            </a:r>
            <a:endParaRPr lang="sv-SE" sz="2000">
              <a:cs typeface="Calibri" panose="020F0502020204030204"/>
            </a:endParaRPr>
          </a:p>
          <a:p>
            <a:pPr lvl="1"/>
            <a:r>
              <a:rPr lang="sv-SE" sz="2000"/>
              <a:t>Seriestart!</a:t>
            </a:r>
          </a:p>
          <a:p>
            <a:pPr marL="0" indent="0">
              <a:buNone/>
            </a:pPr>
            <a:r>
              <a:rPr lang="sv-SE" sz="2400" u="sng"/>
              <a:t>Övrigt:</a:t>
            </a:r>
          </a:p>
          <a:p>
            <a:r>
              <a:rPr lang="sv-SE" sz="2400"/>
              <a:t>Vi spelar med 2 lag i 2 olika nivåer så alla får vara på sin nivå (svår &amp; medel)</a:t>
            </a:r>
            <a:endParaRPr lang="sv-SE" sz="2400">
              <a:cs typeface="Calibri"/>
            </a:endParaRPr>
          </a:p>
          <a:p>
            <a:r>
              <a:rPr lang="sv-SE" sz="2400"/>
              <a:t>Regional lag ihop med 08 (u16)</a:t>
            </a:r>
          </a:p>
          <a:p>
            <a:r>
              <a:rPr lang="sv-SE" sz="2400"/>
              <a:t>Alla träningar räknas!</a:t>
            </a:r>
            <a:endParaRPr lang="sv-SE" sz="2400">
              <a:ea typeface="Calibri"/>
              <a:cs typeface="Calibri"/>
            </a:endParaRPr>
          </a:p>
          <a:p>
            <a:r>
              <a:rPr lang="sv-SE" sz="2400"/>
              <a:t>Man visar på träning om man skall tillhöra respektive grupp/lag.</a:t>
            </a:r>
          </a:p>
          <a:p>
            <a:r>
              <a:rPr lang="sv-SE" sz="2400" b="1">
                <a:ea typeface="Calibri" panose="020F0502020204030204"/>
                <a:cs typeface="Calibri" panose="020F0502020204030204"/>
              </a:rPr>
              <a:t>OBS! Sommarplanering 2024</a:t>
            </a:r>
            <a:r>
              <a:rPr lang="sv-SE" sz="2400">
                <a:ea typeface="Calibri" panose="020F0502020204030204"/>
                <a:cs typeface="Calibri" panose="020F0502020204030204"/>
              </a:rPr>
              <a:t>, Ledigt v27, v28, v30 (</a:t>
            </a:r>
            <a:r>
              <a:rPr lang="sv-SE" sz="2400" err="1">
                <a:ea typeface="Calibri" panose="020F0502020204030204"/>
                <a:cs typeface="Calibri" panose="020F0502020204030204"/>
              </a:rPr>
              <a:t>ev</a:t>
            </a:r>
            <a:r>
              <a:rPr lang="sv-SE" sz="2400">
                <a:ea typeface="Calibri" panose="020F0502020204030204"/>
                <a:cs typeface="Calibri" panose="020F0502020204030204"/>
              </a:rPr>
              <a:t> del av v31)</a:t>
            </a:r>
            <a:endParaRPr lang="sv-SE" sz="2400">
              <a:highlight>
                <a:srgbClr val="00FF00"/>
              </a:highlight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928424F6-8C86-554F-91E4-0B43CC4F5193}"/>
              </a:ext>
            </a:extLst>
          </p:cNvPr>
          <p:cNvSpPr txBox="1">
            <a:spLocks/>
          </p:cNvSpPr>
          <p:nvPr/>
        </p:nvSpPr>
        <p:spPr>
          <a:xfrm>
            <a:off x="7621311" y="1716601"/>
            <a:ext cx="4572671" cy="10611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>
                <a:ea typeface="Calibri"/>
                <a:cs typeface="Calibri"/>
              </a:rPr>
              <a:t>2024</a:t>
            </a:r>
            <a:endParaRPr lang="sv-SE" sz="2400" b="1"/>
          </a:p>
          <a:p>
            <a:pPr marL="0" indent="0">
              <a:buNone/>
            </a:pPr>
            <a:r>
              <a:rPr lang="sv-SE" sz="2400"/>
              <a:t>+ Individuell / Anpassad träning</a:t>
            </a:r>
          </a:p>
          <a:p>
            <a:pPr marL="0" indent="0">
              <a:buNone/>
            </a:pPr>
            <a:r>
              <a:rPr lang="sv-SE" sz="2400">
                <a:ea typeface="Calibri" panose="020F0502020204030204"/>
                <a:cs typeface="Calibri" panose="020F0502020204030204"/>
              </a:rPr>
              <a:t>(Försvar och anfall)</a:t>
            </a:r>
          </a:p>
          <a:p>
            <a:pPr marL="0" indent="0">
              <a:buNone/>
            </a:pPr>
            <a:r>
              <a:rPr lang="sv-SE" sz="2400">
                <a:ea typeface="Calibri" panose="020F0502020204030204"/>
                <a:cs typeface="Calibri" panose="020F0502020204030204"/>
              </a:rPr>
              <a:t>+11 manna</a:t>
            </a:r>
          </a:p>
        </p:txBody>
      </p:sp>
    </p:spTree>
    <p:extLst>
      <p:ext uri="{BB962C8B-B14F-4D97-AF65-F5344CB8AC3E}">
        <p14:creationId xmlns:p14="http://schemas.microsoft.com/office/powerpoint/2010/main" val="97794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8EF77D-0406-4238-A82D-D6256054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74" y="503208"/>
            <a:ext cx="9172555" cy="1136582"/>
          </a:xfrm>
        </p:spPr>
        <p:txBody>
          <a:bodyPr>
            <a:normAutofit fontScale="90000"/>
          </a:bodyPr>
          <a:lstStyle/>
          <a:p>
            <a:r>
              <a:rPr lang="sv-SE"/>
              <a:t>Principer kring laguttagning</a:t>
            </a:r>
            <a:br>
              <a:rPr lang="sv-SE"/>
            </a:br>
            <a:r>
              <a:rPr lang="sv-SE"/>
              <a:t>tex Gothia 2024 / Inbjudningscuper/distriktslag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30C29B-35BD-4C31-BAC8-2ED9AE789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96" y="1873122"/>
            <a:ext cx="10515600" cy="4175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u="sng"/>
              <a:t>Inför ev inbjudningscuper/Gothia 2024/</a:t>
            </a:r>
            <a:endParaRPr lang="sv-SE" u="sng">
              <a:cs typeface="Calibri"/>
            </a:endParaRPr>
          </a:p>
          <a:p>
            <a:r>
              <a:rPr lang="sv-SE"/>
              <a:t>Gemensamma kriterier att utgå från gällande nomineringar: </a:t>
            </a:r>
            <a:endParaRPr lang="sv-SE">
              <a:ea typeface="Calibri"/>
              <a:cs typeface="Calibri"/>
            </a:endParaRPr>
          </a:p>
          <a:p>
            <a:pPr lvl="1"/>
            <a:r>
              <a:rPr lang="sv-SE"/>
              <a:t>Kunskap/nivå</a:t>
            </a:r>
            <a:endParaRPr lang="sv-SE">
              <a:ea typeface="Calibri"/>
              <a:cs typeface="Calibri"/>
            </a:endParaRPr>
          </a:p>
          <a:p>
            <a:pPr lvl="1"/>
            <a:r>
              <a:rPr lang="sv-SE"/>
              <a:t>Engagemang på träning och match</a:t>
            </a:r>
          </a:p>
          <a:p>
            <a:pPr lvl="1"/>
            <a:r>
              <a:rPr lang="sv-SE">
                <a:ea typeface="Calibri"/>
                <a:cs typeface="Calibri"/>
              </a:rPr>
              <a:t>Motivation</a:t>
            </a:r>
            <a:endParaRPr lang="sv-SE"/>
          </a:p>
          <a:p>
            <a:pPr lvl="1"/>
            <a:r>
              <a:rPr lang="sv-SE"/>
              <a:t>Närvaro (träning, aktiviteter, löpning, övriga aktiviteter (lagaktiviteter) mm)</a:t>
            </a:r>
          </a:p>
          <a:p>
            <a:pPr lvl="1"/>
            <a:r>
              <a:rPr lang="sv-SE"/>
              <a:t>Position</a:t>
            </a:r>
          </a:p>
          <a:p>
            <a:pPr lvl="1"/>
            <a:r>
              <a:rPr lang="sv-SE">
                <a:ea typeface="Calibri" panose="020F0502020204030204"/>
                <a:cs typeface="Calibri" panose="020F0502020204030204"/>
              </a:rPr>
              <a:t>(kostnad ej lagkassa)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C6CF2-9741-827D-5F35-0D4B7D168F69}"/>
              </a:ext>
            </a:extLst>
          </p:cNvPr>
          <p:cNvSpPr txBox="1"/>
          <p:nvPr/>
        </p:nvSpPr>
        <p:spPr>
          <a:xfrm>
            <a:off x="4262284" y="6150077"/>
            <a:ext cx="507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Gemesamt beslut från alla tränare (ej 1 tränare som väljer ut)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0FFE6E-CFBA-43C1-B6EE-929A5CB5AD07}">
  <we:reference id="f12c312d-282a-4734-8843-05915fdfef0b" version="4.6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c1adf8a-cc10-442c-9800-bba0a2b705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C608AE3715945941373D51407D095" ma:contentTypeVersion="17" ma:contentTypeDescription="Create a new document." ma:contentTypeScope="" ma:versionID="deec159efc43612bdd42c730ec22f574">
  <xsd:schema xmlns:xsd="http://www.w3.org/2001/XMLSchema" xmlns:xs="http://www.w3.org/2001/XMLSchema" xmlns:p="http://schemas.microsoft.com/office/2006/metadata/properties" xmlns:ns3="9c1adf8a-cc10-442c-9800-bba0a2b70547" xmlns:ns4="ea9afa9d-546b-4ade-a932-d80c01b023e3" targetNamespace="http://schemas.microsoft.com/office/2006/metadata/properties" ma:root="true" ma:fieldsID="14be938f610fc822a5735a4879c5d1cb" ns3:_="" ns4:_="">
    <xsd:import namespace="9c1adf8a-cc10-442c-9800-bba0a2b70547"/>
    <xsd:import namespace="ea9afa9d-546b-4ade-a932-d80c01b023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adf8a-cc10-442c-9800-bba0a2b70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afa9d-546b-4ade-a932-d80c01b02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C351DD-A754-4C0E-AE30-DF825BA87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2B8BFB-7998-4583-B2D7-52A46D53A598}">
  <ds:schemaRefs>
    <ds:schemaRef ds:uri="9c1adf8a-cc10-442c-9800-bba0a2b70547"/>
    <ds:schemaRef ds:uri="ea9afa9d-546b-4ade-a932-d80c01b023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F3E663-58A7-45DF-9C0A-25A7F9A82CC0}">
  <ds:schemaRefs>
    <ds:schemaRef ds:uri="9c1adf8a-cc10-442c-9800-bba0a2b70547"/>
    <ds:schemaRef ds:uri="ea9afa9d-546b-4ade-a932-d80c01b023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Widescreen</PresentationFormat>
  <Paragraphs>311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Calibri Light (Rubriker)</vt:lpstr>
      <vt:lpstr>Century Gothic</vt:lpstr>
      <vt:lpstr>Wingdings</vt:lpstr>
      <vt:lpstr>Office-tema</vt:lpstr>
      <vt:lpstr>P09/U15 – Föräldramöte 9 Jan 2024</vt:lpstr>
      <vt:lpstr>2024 – Backatorp P09/U15</vt:lpstr>
      <vt:lpstr>Organisation P09/U15</vt:lpstr>
      <vt:lpstr> Sammanfattning 2023 -2024</vt:lpstr>
      <vt:lpstr>Statistik – korfattat  </vt:lpstr>
      <vt:lpstr>Årsplanering 2024</vt:lpstr>
      <vt:lpstr>PowerPoint Presentation</vt:lpstr>
      <vt:lpstr>Träningsupplägg 2024</vt:lpstr>
      <vt:lpstr>Principer kring laguttagning tex Gothia 2024 / Inbjudningscuper/distriktslag</vt:lpstr>
      <vt:lpstr>Barcelona 2024</vt:lpstr>
      <vt:lpstr>Inför Barcelona</vt:lpstr>
      <vt:lpstr>PowerPoint Presentation</vt:lpstr>
      <vt:lpstr>Övriga frågor:</vt:lpstr>
      <vt:lpstr>Sponsorpaket 2024 – P09/U15 </vt:lpstr>
      <vt:lpstr>Hjälp Behövs! Kallelse kommer via föräldrarepresentant</vt:lpstr>
      <vt:lpstr>Målsättning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Larsson</dc:creator>
  <cp:lastModifiedBy>Kankkonen Kim</cp:lastModifiedBy>
  <cp:revision>2</cp:revision>
  <cp:lastPrinted>2022-01-07T13:26:33Z</cp:lastPrinted>
  <dcterms:created xsi:type="dcterms:W3CDTF">2021-11-22T08:09:48Z</dcterms:created>
  <dcterms:modified xsi:type="dcterms:W3CDTF">2024-01-16T09:40:23Z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ff15f-6ce8-47f3-93ce-f81f88196d24_Enabled">
    <vt:lpwstr>true</vt:lpwstr>
  </property>
  <property fmtid="{D5CDD505-2E9C-101B-9397-08002B2CF9AE}" pid="3" name="MSIP_Label_bd2ff15f-6ce8-47f3-93ce-f81f88196d24_SetDate">
    <vt:lpwstr>2023-10-02T06:43:44Z</vt:lpwstr>
  </property>
  <property fmtid="{D5CDD505-2E9C-101B-9397-08002B2CF9AE}" pid="4" name="MSIP_Label_bd2ff15f-6ce8-47f3-93ce-f81f88196d24_Method">
    <vt:lpwstr>Privileged</vt:lpwstr>
  </property>
  <property fmtid="{D5CDD505-2E9C-101B-9397-08002B2CF9AE}" pid="5" name="MSIP_Label_bd2ff15f-6ce8-47f3-93ce-f81f88196d24_Name">
    <vt:lpwstr>bd2ff15f-6ce8-47f3-93ce-f81f88196d24</vt:lpwstr>
  </property>
  <property fmtid="{D5CDD505-2E9C-101B-9397-08002B2CF9AE}" pid="6" name="MSIP_Label_bd2ff15f-6ce8-47f3-93ce-f81f88196d24_SiteId">
    <vt:lpwstr>f25493ae-1c98-41d7-8a33-0be75f5fe603</vt:lpwstr>
  </property>
  <property fmtid="{D5CDD505-2E9C-101B-9397-08002B2CF9AE}" pid="7" name="MSIP_Label_bd2ff15f-6ce8-47f3-93ce-f81f88196d24_ActionId">
    <vt:lpwstr>7836261b-c56e-4740-a903-6bf141bce848</vt:lpwstr>
  </property>
  <property fmtid="{D5CDD505-2E9C-101B-9397-08002B2CF9AE}" pid="8" name="MSIP_Label_bd2ff15f-6ce8-47f3-93ce-f81f88196d24_ContentBits">
    <vt:lpwstr>0</vt:lpwstr>
  </property>
  <property fmtid="{D5CDD505-2E9C-101B-9397-08002B2CF9AE}" pid="9" name="ContentTypeId">
    <vt:lpwstr>0x010100EB0C608AE3715945941373D51407D095</vt:lpwstr>
  </property>
</Properties>
</file>