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18"/>
  </p:notesMasterIdLst>
  <p:sldIdLst>
    <p:sldId id="384" r:id="rId2"/>
    <p:sldId id="387" r:id="rId3"/>
    <p:sldId id="389" r:id="rId4"/>
    <p:sldId id="414" r:id="rId5"/>
    <p:sldId id="415" r:id="rId6"/>
    <p:sldId id="432" r:id="rId7"/>
    <p:sldId id="424" r:id="rId8"/>
    <p:sldId id="423" r:id="rId9"/>
    <p:sldId id="425" r:id="rId10"/>
    <p:sldId id="429" r:id="rId11"/>
    <p:sldId id="416" r:id="rId12"/>
    <p:sldId id="434" r:id="rId13"/>
    <p:sldId id="417" r:id="rId14"/>
    <p:sldId id="418" r:id="rId15"/>
    <p:sldId id="422" r:id="rId16"/>
    <p:sldId id="428" r:id="rId17"/>
  </p:sldIdLst>
  <p:sldSz cx="9144000" cy="6858000" type="screen4x3"/>
  <p:notesSz cx="6811963" cy="9942513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63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5" autoAdjust="0"/>
    <p:restoredTop sz="80637" autoAdjust="0"/>
  </p:normalViewPr>
  <p:slideViewPr>
    <p:cSldViewPr>
      <p:cViewPr varScale="1">
        <p:scale>
          <a:sx n="66" d="100"/>
          <a:sy n="66" d="100"/>
        </p:scale>
        <p:origin x="1819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879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223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8536" y="0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EB1655-428D-4DCB-AA28-FC2EF0ABD7E7}" type="datetimeFigureOut">
              <a:rPr lang="sv-SE" smtClean="0"/>
              <a:t>2022-03-14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1197" y="4722694"/>
            <a:ext cx="544957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8536" y="9443662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6E6806-D964-4DD1-9DD4-9509887B6EC6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45104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E6806-D964-4DD1-9DD4-9509887B6EC6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74202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815D4-9548-4B11-BC73-5D63C287A66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3796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815D4-9548-4B11-BC73-5D63C287A66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9376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815D4-9548-4B11-BC73-5D63C287A66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59606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815D4-9548-4B11-BC73-5D63C287A66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17819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815D4-9548-4B11-BC73-5D63C287A66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08797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815D4-9548-4B11-BC73-5D63C287A66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91921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815D4-9548-4B11-BC73-5D63C287A66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39131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815D4-9548-4B11-BC73-5D63C287A66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18423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815D4-9548-4B11-BC73-5D63C287A66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99685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815D4-9548-4B11-BC73-5D63C287A66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35578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815D4-9548-4B11-BC73-5D63C287A66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720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815D4-9548-4B11-BC73-5D63C287A66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27031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laget.se/barkarosk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laget.se/barkarosk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laget.se/barkarosk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laget.se/barkarosk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laget.se/barkaros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laget.se/barkaros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laget.se/barkaros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get.se/barkaros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laget.se/barkaros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laget.se/barkarosk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laget.se/barkaros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laget.se/barkarosk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laget.se/barkarosk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laget.se/barkarosk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laget.se/barkaros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0" y="476672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2400" b="1" dirty="0">
                <a:solidFill>
                  <a:schemeClr val="bg1"/>
                </a:solidFill>
                <a:latin typeface="+mn-lt"/>
              </a:rPr>
              <a:t>Föräldramöte F-10 </a:t>
            </a:r>
          </a:p>
          <a:p>
            <a:pPr algn="ctr"/>
            <a:r>
              <a:rPr lang="sv-SE" sz="2400" b="1" dirty="0">
                <a:solidFill>
                  <a:schemeClr val="bg1"/>
                </a:solidFill>
                <a:latin typeface="+mn-lt"/>
              </a:rPr>
              <a:t>2022-03-14 </a:t>
            </a:r>
          </a:p>
        </p:txBody>
      </p:sp>
    </p:spTree>
    <p:extLst>
      <p:ext uri="{BB962C8B-B14F-4D97-AF65-F5344CB8AC3E}">
        <p14:creationId xmlns:p14="http://schemas.microsoft.com/office/powerpoint/2010/main" val="3342227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55575" y="2255187"/>
            <a:ext cx="7886700" cy="4342165"/>
          </a:xfrm>
        </p:spPr>
        <p:txBody>
          <a:bodyPr>
            <a:normAutofit/>
          </a:bodyPr>
          <a:lstStyle/>
          <a:p>
            <a:r>
              <a:rPr lang="sv-SE" sz="1800" b="1" dirty="0" err="1"/>
              <a:t>Aroscupen</a:t>
            </a:r>
            <a:r>
              <a:rPr lang="sv-SE" sz="1800" b="1" dirty="0"/>
              <a:t> 1/7 till 3/7</a:t>
            </a:r>
          </a:p>
          <a:p>
            <a:pPr>
              <a:buFontTx/>
              <a:buChar char="-"/>
            </a:pPr>
            <a:r>
              <a:rPr lang="sv-SE" sz="1800" dirty="0"/>
              <a:t>Ingen övernattning</a:t>
            </a:r>
          </a:p>
          <a:p>
            <a:pPr>
              <a:buFontTx/>
              <a:buChar char="-"/>
            </a:pPr>
            <a:r>
              <a:rPr lang="sv-SE" sz="1800" dirty="0"/>
              <a:t>Lagkassan bekostar anmälningsavgift (betalt 2021)</a:t>
            </a:r>
          </a:p>
          <a:p>
            <a:pPr marL="0" indent="0">
              <a:buNone/>
            </a:pPr>
            <a:endParaRPr lang="sv-SE" sz="600" dirty="0"/>
          </a:p>
          <a:p>
            <a:r>
              <a:rPr lang="sv-SE" sz="1800" b="1" dirty="0" err="1"/>
              <a:t>Winning</a:t>
            </a:r>
            <a:r>
              <a:rPr lang="sv-SE" sz="1800" b="1" dirty="0"/>
              <a:t> </a:t>
            </a:r>
            <a:r>
              <a:rPr lang="sv-SE" sz="1800" b="1" dirty="0" err="1"/>
              <a:t>Ground</a:t>
            </a:r>
            <a:r>
              <a:rPr lang="sv-SE" sz="1800" b="1" dirty="0"/>
              <a:t> 5/8 till 7/8 </a:t>
            </a:r>
          </a:p>
          <a:p>
            <a:pPr marL="0" indent="0">
              <a:buNone/>
            </a:pPr>
            <a:r>
              <a:rPr lang="sv-SE" sz="1800" dirty="0"/>
              <a:t>- Kostnad ca 25 000 kr – Lagkassan kan subventionera deltagaravgift till viss del</a:t>
            </a:r>
          </a:p>
          <a:p>
            <a:pPr>
              <a:buFontTx/>
              <a:buChar char="-"/>
            </a:pPr>
            <a:r>
              <a:rPr lang="sv-SE" sz="1800" dirty="0"/>
              <a:t>Övernattning skolsal</a:t>
            </a:r>
          </a:p>
          <a:p>
            <a:pPr>
              <a:buFontTx/>
              <a:buChar char="-"/>
            </a:pPr>
            <a:r>
              <a:rPr lang="sv-SE" sz="1800" dirty="0"/>
              <a:t>Föräldrar som kan sova med barnen?</a:t>
            </a:r>
          </a:p>
          <a:p>
            <a:pPr marL="0" indent="0">
              <a:buNone/>
            </a:pPr>
            <a:endParaRPr lang="sv-SE" sz="600" dirty="0"/>
          </a:p>
          <a:p>
            <a:r>
              <a:rPr lang="sv-SE" sz="1800" b="1" dirty="0" err="1"/>
              <a:t>Select</a:t>
            </a:r>
            <a:r>
              <a:rPr lang="sv-SE" sz="1800" b="1" dirty="0"/>
              <a:t> Cup Örebro 14/10 till 16/10</a:t>
            </a:r>
          </a:p>
          <a:p>
            <a:pPr>
              <a:buFontTx/>
              <a:buChar char="-"/>
            </a:pPr>
            <a:r>
              <a:rPr lang="sv-SE" sz="1800" dirty="0"/>
              <a:t>Kostnad 3 500 kr</a:t>
            </a:r>
          </a:p>
          <a:p>
            <a:pPr>
              <a:buFontTx/>
              <a:buChar char="-"/>
            </a:pPr>
            <a:r>
              <a:rPr lang="sv-SE" sz="1800" dirty="0"/>
              <a:t>Övernattning? 950 kr per deltagare (anmälningsavgift reduceras till 1 700 kr) vid övernattning 2 dagar. Total kostnad ca 16 000 kr</a:t>
            </a:r>
          </a:p>
          <a:p>
            <a:pPr>
              <a:buFontTx/>
              <a:buChar char="-"/>
            </a:pPr>
            <a:endParaRPr lang="sv-SE" dirty="0"/>
          </a:p>
          <a:p>
            <a:pPr>
              <a:buFontTx/>
              <a:buChar char="-"/>
            </a:pPr>
            <a:endParaRPr lang="sv-SE" dirty="0"/>
          </a:p>
          <a:p>
            <a:pPr>
              <a:buFontTx/>
              <a:buChar char="-"/>
            </a:pPr>
            <a:endParaRPr lang="sv-SE" dirty="0"/>
          </a:p>
        </p:txBody>
      </p:sp>
      <p:pic>
        <p:nvPicPr>
          <p:cNvPr id="4" name="Picture 4" descr="277374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587500"/>
          </a:xfrm>
          <a:prstGeom prst="rect">
            <a:avLst/>
          </a:prstGeom>
          <a:noFill/>
        </p:spPr>
      </p:pic>
      <p:sp>
        <p:nvSpPr>
          <p:cNvPr id="7" name="textruta 6"/>
          <p:cNvSpPr txBox="1"/>
          <p:nvPr/>
        </p:nvSpPr>
        <p:spPr>
          <a:xfrm>
            <a:off x="2272928" y="1690511"/>
            <a:ext cx="4851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b="1" dirty="0"/>
              <a:t>Cup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4271215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277374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587500"/>
          </a:xfrm>
          <a:prstGeom prst="rect">
            <a:avLst/>
          </a:prstGeom>
          <a:noFill/>
        </p:spPr>
      </p:pic>
      <p:sp>
        <p:nvSpPr>
          <p:cNvPr id="5" name="textruta 4"/>
          <p:cNvSpPr txBox="1"/>
          <p:nvPr/>
        </p:nvSpPr>
        <p:spPr>
          <a:xfrm>
            <a:off x="2272928" y="1690511"/>
            <a:ext cx="4851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b="1" dirty="0"/>
              <a:t>Ekonomi</a:t>
            </a:r>
            <a:endParaRPr lang="sv-SE" b="1" dirty="0"/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628650" y="2255187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sv-SE" dirty="0"/>
          </a:p>
          <a:p>
            <a:pPr fontAlgn="auto">
              <a:spcAft>
                <a:spcPts val="0"/>
              </a:spcAft>
            </a:pPr>
            <a:r>
              <a:rPr lang="sv-SE" dirty="0"/>
              <a:t>Lagkassan för F-10 uppgår nu till ca 35 000 kr.</a:t>
            </a:r>
          </a:p>
          <a:p>
            <a:pPr marL="0" indent="0" fontAlgn="auto">
              <a:spcAft>
                <a:spcPts val="0"/>
              </a:spcAft>
              <a:buNone/>
            </a:pPr>
            <a:endParaRPr lang="sv-SE" sz="600" dirty="0"/>
          </a:p>
          <a:p>
            <a:pPr fontAlgn="auto">
              <a:spcAft>
                <a:spcPts val="0"/>
              </a:spcAft>
            </a:pPr>
            <a:r>
              <a:rPr lang="sv-SE" dirty="0"/>
              <a:t>Kommande aktiviteter, kom gärna med idéer på aktiviteter, försäljningar, annat?</a:t>
            </a:r>
          </a:p>
          <a:p>
            <a:pPr marL="0" indent="0" fontAlgn="auto">
              <a:spcAft>
                <a:spcPts val="0"/>
              </a:spcAft>
              <a:buNone/>
            </a:pPr>
            <a:endParaRPr lang="sv-SE" sz="700" dirty="0"/>
          </a:p>
          <a:p>
            <a:pPr fontAlgn="auto">
              <a:spcAft>
                <a:spcPts val="0"/>
              </a:spcAft>
            </a:pPr>
            <a:r>
              <a:rPr lang="sv-SE" dirty="0"/>
              <a:t>En försäljningsaktivitet under våren och ev. en under hösten</a:t>
            </a:r>
          </a:p>
          <a:p>
            <a:pPr fontAlgn="auto">
              <a:spcAft>
                <a:spcPts val="0"/>
              </a:spcAft>
            </a:pPr>
            <a:endParaRPr lang="sv-SE" sz="600" dirty="0"/>
          </a:p>
          <a:p>
            <a:pPr fontAlgn="auto">
              <a:spcAft>
                <a:spcPts val="0"/>
              </a:spcAft>
            </a:pPr>
            <a:r>
              <a:rPr lang="sv-SE" dirty="0"/>
              <a:t>Det är viktigt att vi försöker bygga ekonomi för framtida aktiviteter, det är inte nu vi behöver pengarna. Förhoppningsvis kan alla bidra i någon aktivitet </a:t>
            </a:r>
          </a:p>
          <a:p>
            <a:pPr fontAlgn="auto">
              <a:spcAft>
                <a:spcPts val="0"/>
              </a:spcAft>
            </a:pPr>
            <a:endParaRPr lang="sv-SE" sz="6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7918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277374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587500"/>
          </a:xfrm>
          <a:prstGeom prst="rect">
            <a:avLst/>
          </a:prstGeom>
          <a:noFill/>
        </p:spPr>
      </p:pic>
      <p:sp>
        <p:nvSpPr>
          <p:cNvPr id="5" name="textruta 4"/>
          <p:cNvSpPr txBox="1"/>
          <p:nvPr/>
        </p:nvSpPr>
        <p:spPr>
          <a:xfrm>
            <a:off x="2272928" y="1690511"/>
            <a:ext cx="4851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b="1" dirty="0"/>
              <a:t>Likviditetsbudget 2022</a:t>
            </a:r>
            <a:endParaRPr lang="sv-SE" b="1" dirty="0"/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628650" y="2255187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sv-SE" dirty="0"/>
          </a:p>
          <a:p>
            <a:pPr marL="0" indent="0" fontAlgn="auto">
              <a:spcAft>
                <a:spcPts val="0"/>
              </a:spcAft>
              <a:buNone/>
            </a:pPr>
            <a:endParaRPr lang="sv-SE" sz="6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sv-SE" dirty="0"/>
          </a:p>
        </p:txBody>
      </p:sp>
      <p:graphicFrame>
        <p:nvGraphicFramePr>
          <p:cNvPr id="2" name="Tabell 1">
            <a:extLst>
              <a:ext uri="{FF2B5EF4-FFF2-40B4-BE49-F238E27FC236}">
                <a16:creationId xmlns:a16="http://schemas.microsoft.com/office/drawing/2014/main" id="{59CF968B-1C27-4309-8719-BC53A17423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664648"/>
              </p:ext>
            </p:extLst>
          </p:nvPr>
        </p:nvGraphicFramePr>
        <p:xfrm>
          <a:off x="628650" y="2564904"/>
          <a:ext cx="7886700" cy="3700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675">
                  <a:extLst>
                    <a:ext uri="{9D8B030D-6E8A-4147-A177-3AD203B41FA5}">
                      <a16:colId xmlns:a16="http://schemas.microsoft.com/office/drawing/2014/main" val="3159134217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4168277959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60828768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31593817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Inbetalningar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Utbetalningar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Summa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8501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Lagkassa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35 000 kr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35 000 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494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Cup - </a:t>
                      </a:r>
                      <a:r>
                        <a:rPr lang="sv-SE" dirty="0" err="1"/>
                        <a:t>Winning</a:t>
                      </a:r>
                      <a:r>
                        <a:rPr lang="sv-SE" dirty="0"/>
                        <a:t> </a:t>
                      </a:r>
                      <a:r>
                        <a:rPr lang="sv-SE" dirty="0" err="1"/>
                        <a:t>Ground</a:t>
                      </a:r>
                      <a:r>
                        <a:rPr lang="sv-SE" dirty="0"/>
                        <a:t> Linköping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25 000 kr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10 000 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312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Cup – </a:t>
                      </a:r>
                      <a:r>
                        <a:rPr lang="sv-SE" dirty="0" err="1"/>
                        <a:t>Select</a:t>
                      </a:r>
                      <a:r>
                        <a:rPr lang="sv-SE" dirty="0"/>
                        <a:t> Cup Örebro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20 000 kr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- 10 000 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0468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Reservställ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7 000 kr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- 17 000 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2148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Övriga inköp – ex domare till träningsmatcher, material till träningar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1 000 kr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- 18 000 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78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Inbetalningar spelare cupavgifter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18 000 kr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0 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5768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Försäljningsinsatser, Sponsring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0 kr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0 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5763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9154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796136" y="2152176"/>
            <a:ext cx="2846140" cy="4332018"/>
          </a:xfrm>
        </p:spPr>
        <p:txBody>
          <a:bodyPr>
            <a:normAutofit/>
          </a:bodyPr>
          <a:lstStyle/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Picture 4" descr="277374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587500"/>
          </a:xfrm>
          <a:prstGeom prst="rect">
            <a:avLst/>
          </a:prstGeom>
          <a:noFill/>
        </p:spPr>
      </p:pic>
      <p:sp>
        <p:nvSpPr>
          <p:cNvPr id="5" name="textruta 4"/>
          <p:cNvSpPr txBox="1"/>
          <p:nvPr/>
        </p:nvSpPr>
        <p:spPr>
          <a:xfrm>
            <a:off x="2146002" y="1730671"/>
            <a:ext cx="4851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b="1" dirty="0"/>
              <a:t>Match- och träningsställ</a:t>
            </a:r>
            <a:endParaRPr lang="sv-SE" b="1" dirty="0"/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628650" y="2274507"/>
            <a:ext cx="4281163" cy="43320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sv-SE" dirty="0"/>
          </a:p>
          <a:p>
            <a:pPr fontAlgn="auto">
              <a:spcAft>
                <a:spcPts val="0"/>
              </a:spcAft>
            </a:pPr>
            <a:endParaRPr lang="sv-SE" dirty="0"/>
          </a:p>
          <a:p>
            <a:pPr marL="0" indent="0" fontAlgn="auto">
              <a:spcAft>
                <a:spcPts val="0"/>
              </a:spcAft>
              <a:buNone/>
            </a:pPr>
            <a:endParaRPr lang="sv-SE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sv-SE" dirty="0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02710F84-2125-48CE-B0D4-4F69309543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12257" y="2335508"/>
            <a:ext cx="1262063" cy="1700213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D961198F-5DC5-428A-AD5D-817C35B71DD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28070" y="3855162"/>
            <a:ext cx="1030438" cy="1240958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34D374A4-9732-4BB7-865D-297227D9010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93890" y="4886031"/>
            <a:ext cx="712664" cy="1187773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D8561409-EA67-4C90-832A-1E58D98769F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43289" y="4879330"/>
            <a:ext cx="712664" cy="1187773"/>
          </a:xfrm>
          <a:prstGeom prst="rect">
            <a:avLst/>
          </a:prstGeom>
        </p:spPr>
      </p:pic>
      <p:sp>
        <p:nvSpPr>
          <p:cNvPr id="10" name="textruta 9">
            <a:extLst>
              <a:ext uri="{FF2B5EF4-FFF2-40B4-BE49-F238E27FC236}">
                <a16:creationId xmlns:a16="http://schemas.microsoft.com/office/drawing/2014/main" id="{74385B02-EA5B-41DE-AC83-F5D803ADE222}"/>
              </a:ext>
            </a:extLst>
          </p:cNvPr>
          <p:cNvSpPr txBox="1"/>
          <p:nvPr/>
        </p:nvSpPr>
        <p:spPr>
          <a:xfrm>
            <a:off x="429374" y="2182016"/>
            <a:ext cx="501309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Ordinarie matchställ. Föreningen tillhandahåll röd matchtröja och blå shorts, vilket kommer vara ordinarie matchställ även i år. Vi kommer beställa nya.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Tränings-/Reservstället är svart tröja, röda shorts och röda strumpor. Bekostas inte av föreningen. Ev. möjlighet med sponsring. Behov av nytt </a:t>
            </a:r>
            <a:r>
              <a:rPr lang="sv-SE" sz="1400" dirty="0" err="1"/>
              <a:t>träningsställ</a:t>
            </a:r>
            <a:r>
              <a:rPr lang="sv-SE" sz="1400" dirty="0"/>
              <a:t>!</a:t>
            </a:r>
          </a:p>
          <a:p>
            <a:r>
              <a:rPr lang="sv-SE" sz="1400" dirty="0"/>
              <a:t>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Obs. Röda strumpor är samtliga tvungna att köpa separat. Bekostas inte av föreningen.</a:t>
            </a:r>
          </a:p>
        </p:txBody>
      </p:sp>
    </p:spTree>
    <p:extLst>
      <p:ext uri="{BB962C8B-B14F-4D97-AF65-F5344CB8AC3E}">
        <p14:creationId xmlns:p14="http://schemas.microsoft.com/office/powerpoint/2010/main" val="1477127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796136" y="2152176"/>
            <a:ext cx="2846140" cy="4332018"/>
          </a:xfrm>
        </p:spPr>
        <p:txBody>
          <a:bodyPr>
            <a:normAutofit/>
          </a:bodyPr>
          <a:lstStyle/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Picture 4" descr="277374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587500"/>
          </a:xfrm>
          <a:prstGeom prst="rect">
            <a:avLst/>
          </a:prstGeom>
          <a:noFill/>
        </p:spPr>
      </p:pic>
      <p:sp>
        <p:nvSpPr>
          <p:cNvPr id="5" name="textruta 4"/>
          <p:cNvSpPr txBox="1"/>
          <p:nvPr/>
        </p:nvSpPr>
        <p:spPr>
          <a:xfrm>
            <a:off x="2146002" y="1730671"/>
            <a:ext cx="4851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b="1" dirty="0"/>
              <a:t>Klädbeställning</a:t>
            </a:r>
            <a:endParaRPr lang="sv-SE" b="1" dirty="0"/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628650" y="2274507"/>
            <a:ext cx="4281163" cy="43320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sv-SE" dirty="0"/>
          </a:p>
          <a:p>
            <a:pPr fontAlgn="auto">
              <a:spcAft>
                <a:spcPts val="0"/>
              </a:spcAft>
            </a:pPr>
            <a:endParaRPr lang="sv-SE" dirty="0"/>
          </a:p>
          <a:p>
            <a:pPr marL="0" indent="0" fontAlgn="auto">
              <a:spcAft>
                <a:spcPts val="0"/>
              </a:spcAft>
              <a:buNone/>
            </a:pPr>
            <a:endParaRPr lang="sv-SE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sv-SE" dirty="0"/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74385B02-EA5B-41DE-AC83-F5D803ADE222}"/>
              </a:ext>
            </a:extLst>
          </p:cNvPr>
          <p:cNvSpPr txBox="1"/>
          <p:nvPr/>
        </p:nvSpPr>
        <p:spPr>
          <a:xfrm>
            <a:off x="628650" y="2335508"/>
            <a:ext cx="501309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Information kommer att komma ut på laget.se och hur vi kommer att gå till väga för beställning av profilkläder.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En gemensam klädprovning i april. Möjlighet att beställa träningsoveraller m.m.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En ny möjlighet som presentar sig är att föreningen betalar för tryck av klubb-loggan även på kläder som ej inhandlats via Stadium. Detta skapar ytterligare en möjlighet för sponsring.</a:t>
            </a:r>
          </a:p>
          <a:p>
            <a:endParaRPr lang="sv-SE" sz="1600" dirty="0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CB57BE22-E42B-46C6-9E2E-0C183C26CC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7801" y="2385540"/>
            <a:ext cx="3082810" cy="2086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845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796136" y="2152176"/>
            <a:ext cx="2846140" cy="4332018"/>
          </a:xfrm>
        </p:spPr>
        <p:txBody>
          <a:bodyPr>
            <a:normAutofit/>
          </a:bodyPr>
          <a:lstStyle/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Picture 4" descr="277374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587500"/>
          </a:xfrm>
          <a:prstGeom prst="rect">
            <a:avLst/>
          </a:prstGeom>
          <a:noFill/>
        </p:spPr>
      </p:pic>
      <p:sp>
        <p:nvSpPr>
          <p:cNvPr id="5" name="textruta 4"/>
          <p:cNvSpPr txBox="1"/>
          <p:nvPr/>
        </p:nvSpPr>
        <p:spPr>
          <a:xfrm>
            <a:off x="2146002" y="1730671"/>
            <a:ext cx="4851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b="1" dirty="0"/>
              <a:t>Laget.se</a:t>
            </a:r>
            <a:endParaRPr lang="sv-SE" b="1" dirty="0"/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628650" y="2274507"/>
            <a:ext cx="4281163" cy="43320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sv-SE" dirty="0"/>
          </a:p>
          <a:p>
            <a:pPr fontAlgn="auto">
              <a:spcAft>
                <a:spcPts val="0"/>
              </a:spcAft>
            </a:pPr>
            <a:endParaRPr lang="sv-SE" dirty="0"/>
          </a:p>
          <a:p>
            <a:pPr marL="0" indent="0" fontAlgn="auto">
              <a:spcAft>
                <a:spcPts val="0"/>
              </a:spcAft>
              <a:buNone/>
            </a:pPr>
            <a:endParaRPr lang="sv-SE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sv-SE" dirty="0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74385B02-EA5B-41DE-AC83-F5D803ADE222}"/>
              </a:ext>
            </a:extLst>
          </p:cNvPr>
          <p:cNvSpPr txBox="1"/>
          <p:nvPr/>
        </p:nvSpPr>
        <p:spPr>
          <a:xfrm>
            <a:off x="628650" y="2274507"/>
            <a:ext cx="501309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Information kring laget sker via laget.se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Använd gärna appen för att få en överblick över aktiviteter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Kontrollera kontaktuppgifter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Viktigt att svara på kallelser till träning och match (gärna så snabbt som möjligt)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600" dirty="0"/>
          </a:p>
          <a:p>
            <a:r>
              <a:rPr lang="sv-SE" sz="1600" dirty="0"/>
              <a:t> </a:t>
            </a:r>
          </a:p>
          <a:p>
            <a:endParaRPr lang="sv-SE" sz="1600" dirty="0"/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4208" y="2274507"/>
            <a:ext cx="1836746" cy="3849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16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796136" y="2152176"/>
            <a:ext cx="2846140" cy="4332018"/>
          </a:xfrm>
        </p:spPr>
        <p:txBody>
          <a:bodyPr>
            <a:normAutofit/>
          </a:bodyPr>
          <a:lstStyle/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Picture 4" descr="277374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587500"/>
          </a:xfrm>
          <a:prstGeom prst="rect">
            <a:avLst/>
          </a:prstGeom>
          <a:noFill/>
        </p:spPr>
      </p:pic>
      <p:sp>
        <p:nvSpPr>
          <p:cNvPr id="5" name="textruta 4"/>
          <p:cNvSpPr txBox="1"/>
          <p:nvPr/>
        </p:nvSpPr>
        <p:spPr>
          <a:xfrm>
            <a:off x="2146002" y="1730671"/>
            <a:ext cx="4851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b="1" dirty="0"/>
              <a:t>Frågor?</a:t>
            </a:r>
            <a:endParaRPr lang="sv-SE" b="1" dirty="0"/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628650" y="2274507"/>
            <a:ext cx="4281163" cy="43320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sv-SE" dirty="0"/>
          </a:p>
          <a:p>
            <a:pPr fontAlgn="auto">
              <a:spcAft>
                <a:spcPts val="0"/>
              </a:spcAft>
            </a:pPr>
            <a:endParaRPr lang="sv-SE" dirty="0"/>
          </a:p>
          <a:p>
            <a:pPr marL="0" indent="0" fontAlgn="auto">
              <a:spcAft>
                <a:spcPts val="0"/>
              </a:spcAft>
              <a:buNone/>
            </a:pPr>
            <a:endParaRPr lang="sv-SE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7391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2773740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1587500"/>
          </a:xfrm>
          <a:prstGeom prst="rect">
            <a:avLst/>
          </a:prstGeom>
          <a:noFill/>
        </p:spPr>
      </p:pic>
      <p:sp>
        <p:nvSpPr>
          <p:cNvPr id="5" name="textruta 4"/>
          <p:cNvSpPr txBox="1"/>
          <p:nvPr/>
        </p:nvSpPr>
        <p:spPr>
          <a:xfrm>
            <a:off x="611560" y="1844824"/>
            <a:ext cx="72008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Agenda</a:t>
            </a:r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Organisation 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Summering säsongen 2021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Träningsupplägg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Träningstider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Seriespel och matchspel 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Ekonomi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Föräldragrupp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Klädbeställning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Laget.se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Frågor</a:t>
            </a:r>
          </a:p>
          <a:p>
            <a:r>
              <a:rPr lang="sv-SE" sz="1400" dirty="0"/>
              <a:t> 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63659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12328" y="2420888"/>
            <a:ext cx="221515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/>
              <a:t>Ledare</a:t>
            </a:r>
          </a:p>
          <a:p>
            <a:pPr marL="0" indent="0">
              <a:buNone/>
            </a:pPr>
            <a:r>
              <a:rPr lang="sv-SE" sz="1400" b="1" dirty="0"/>
              <a:t>Tränare</a:t>
            </a:r>
          </a:p>
          <a:p>
            <a:pPr marL="0" indent="0">
              <a:buNone/>
            </a:pPr>
            <a:r>
              <a:rPr lang="sv-SE" sz="1400" dirty="0"/>
              <a:t>Fredrik Ignell</a:t>
            </a:r>
          </a:p>
          <a:p>
            <a:pPr marL="0" indent="0">
              <a:buNone/>
            </a:pPr>
            <a:r>
              <a:rPr lang="sv-SE" sz="1400" dirty="0"/>
              <a:t>Erik Lundh</a:t>
            </a:r>
          </a:p>
          <a:p>
            <a:pPr marL="0" indent="0">
              <a:buNone/>
            </a:pPr>
            <a:r>
              <a:rPr lang="sv-SE" sz="1400" dirty="0"/>
              <a:t>Fredrik </a:t>
            </a:r>
            <a:r>
              <a:rPr lang="sv-SE" sz="1400" dirty="0" err="1"/>
              <a:t>Jyrell</a:t>
            </a:r>
            <a:endParaRPr lang="sv-SE" sz="1400" dirty="0"/>
          </a:p>
          <a:p>
            <a:pPr marL="0" indent="0">
              <a:buNone/>
            </a:pPr>
            <a:r>
              <a:rPr lang="sv-SE" sz="1400" dirty="0"/>
              <a:t>Flickinitiativet</a:t>
            </a:r>
          </a:p>
        </p:txBody>
      </p:sp>
      <p:pic>
        <p:nvPicPr>
          <p:cNvPr id="4" name="Picture 4" descr="277374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587500"/>
          </a:xfrm>
          <a:prstGeom prst="rect">
            <a:avLst/>
          </a:prstGeom>
          <a:noFill/>
        </p:spPr>
      </p:pic>
      <p:sp>
        <p:nvSpPr>
          <p:cNvPr id="5" name="Platshållare för innehåll 2"/>
          <p:cNvSpPr txBox="1">
            <a:spLocks/>
          </p:cNvSpPr>
          <p:nvPr/>
        </p:nvSpPr>
        <p:spPr>
          <a:xfrm>
            <a:off x="3054646" y="2420888"/>
            <a:ext cx="221515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sv-SE" dirty="0"/>
              <a:t>Föräldragrupp</a:t>
            </a:r>
          </a:p>
          <a:p>
            <a:r>
              <a:rPr lang="sv-SE" sz="1400" b="1" dirty="0"/>
              <a:t>Försäljningsaktiviteter</a:t>
            </a:r>
          </a:p>
          <a:p>
            <a:pPr>
              <a:buFontTx/>
              <a:buChar char="-"/>
            </a:pPr>
            <a:r>
              <a:rPr lang="sv-SE" sz="1400" dirty="0"/>
              <a:t>Annika Eriksson</a:t>
            </a:r>
          </a:p>
          <a:p>
            <a:pPr>
              <a:buFontTx/>
              <a:buChar char="-"/>
            </a:pPr>
            <a:r>
              <a:rPr lang="sv-SE" sz="1400" dirty="0"/>
              <a:t>Erika </a:t>
            </a:r>
            <a:r>
              <a:rPr lang="sv-SE" sz="1400" dirty="0" err="1"/>
              <a:t>Hanslin</a:t>
            </a:r>
            <a:endParaRPr lang="sv-SE" sz="1400" dirty="0"/>
          </a:p>
          <a:p>
            <a:pPr>
              <a:buFontTx/>
              <a:buChar char="-"/>
            </a:pPr>
            <a:r>
              <a:rPr lang="sv-SE" sz="1400" dirty="0"/>
              <a:t>Camilla </a:t>
            </a:r>
            <a:r>
              <a:rPr lang="sv-SE" sz="1400" dirty="0" err="1"/>
              <a:t>Bärnehjält</a:t>
            </a:r>
            <a:endParaRPr lang="sv-SE" sz="1400" dirty="0"/>
          </a:p>
          <a:p>
            <a:r>
              <a:rPr lang="sv-SE" sz="1400" b="1" dirty="0"/>
              <a:t>Barkarödagen</a:t>
            </a:r>
          </a:p>
          <a:p>
            <a:pPr>
              <a:buFontTx/>
              <a:buChar char="-"/>
            </a:pPr>
            <a:r>
              <a:rPr lang="sv-SE" sz="1400" dirty="0"/>
              <a:t>Marie Dahlin</a:t>
            </a:r>
          </a:p>
          <a:p>
            <a:pPr>
              <a:buFontTx/>
              <a:buChar char="-"/>
            </a:pPr>
            <a:r>
              <a:rPr lang="sv-SE" sz="1400" dirty="0"/>
              <a:t>Mikael </a:t>
            </a:r>
            <a:r>
              <a:rPr lang="sv-SE" sz="1400" dirty="0" err="1"/>
              <a:t>Råstock</a:t>
            </a:r>
            <a:endParaRPr lang="sv-SE" sz="1400" dirty="0"/>
          </a:p>
          <a:p>
            <a:r>
              <a:rPr lang="sv-SE" sz="1400" b="1" dirty="0"/>
              <a:t>Kioskschema</a:t>
            </a:r>
          </a:p>
          <a:p>
            <a:pPr>
              <a:buFontTx/>
              <a:buChar char="-"/>
            </a:pPr>
            <a:r>
              <a:rPr lang="sv-SE" sz="1400" dirty="0"/>
              <a:t>Josefin Eriksson </a:t>
            </a:r>
          </a:p>
          <a:p>
            <a:r>
              <a:rPr lang="sv-SE" sz="1400" b="1" dirty="0"/>
              <a:t>Valborg</a:t>
            </a:r>
          </a:p>
          <a:p>
            <a:pPr>
              <a:buFontTx/>
              <a:buChar char="-"/>
            </a:pPr>
            <a:r>
              <a:rPr lang="sv-SE" sz="1400" dirty="0"/>
              <a:t>Vakant</a:t>
            </a:r>
          </a:p>
          <a:p>
            <a:pPr marL="0" indent="0">
              <a:buNone/>
            </a:pPr>
            <a:endParaRPr lang="sv-SE" sz="1400" b="1" dirty="0"/>
          </a:p>
          <a:p>
            <a:pPr marL="0" indent="0" fontAlgn="auto">
              <a:spcAft>
                <a:spcPts val="0"/>
              </a:spcAft>
              <a:buNone/>
            </a:pPr>
            <a:endParaRPr lang="sv-SE" sz="14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sv-SE" sz="1400" dirty="0"/>
          </a:p>
        </p:txBody>
      </p:sp>
      <p:sp>
        <p:nvSpPr>
          <p:cNvPr id="6" name="textruta 5"/>
          <p:cNvSpPr txBox="1"/>
          <p:nvPr/>
        </p:nvSpPr>
        <p:spPr>
          <a:xfrm>
            <a:off x="1736228" y="1722548"/>
            <a:ext cx="4851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b="1" dirty="0"/>
              <a:t>Organisation 2022</a:t>
            </a:r>
            <a:endParaRPr lang="sv-SE" b="1" dirty="0"/>
          </a:p>
        </p:txBody>
      </p:sp>
      <p:sp>
        <p:nvSpPr>
          <p:cNvPr id="7" name="Platshållare för innehåll 2"/>
          <p:cNvSpPr txBox="1">
            <a:spLocks/>
          </p:cNvSpPr>
          <p:nvPr/>
        </p:nvSpPr>
        <p:spPr>
          <a:xfrm>
            <a:off x="5940152" y="2420888"/>
            <a:ext cx="221515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sv-SE" dirty="0"/>
              <a:t>Kassör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lang="sv-SE" sz="1400" dirty="0"/>
              <a:t>Fredrik Ignell</a:t>
            </a:r>
          </a:p>
          <a:p>
            <a:pPr marL="0" indent="0" fontAlgn="auto">
              <a:spcAft>
                <a:spcPts val="0"/>
              </a:spcAft>
              <a:buNone/>
            </a:pPr>
            <a:endParaRPr lang="sv-SE" sz="1400" dirty="0"/>
          </a:p>
          <a:p>
            <a:pPr marL="0" indent="0" fontAlgn="auto">
              <a:spcAft>
                <a:spcPts val="0"/>
              </a:spcAft>
              <a:buNone/>
            </a:pPr>
            <a:r>
              <a:rPr lang="sv-SE" dirty="0"/>
              <a:t>Sponsoransvarig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lang="sv-SE" sz="1400" dirty="0"/>
              <a:t>Elin Hellström</a:t>
            </a:r>
          </a:p>
          <a:p>
            <a:pPr marL="0" indent="0" fontAlgn="auto">
              <a:spcAft>
                <a:spcPts val="0"/>
              </a:spcAft>
              <a:buNone/>
            </a:pPr>
            <a:endParaRPr lang="sv-SE" sz="1400" dirty="0"/>
          </a:p>
          <a:p>
            <a:pPr marL="0" indent="0" fontAlgn="auto">
              <a:spcAft>
                <a:spcPts val="0"/>
              </a:spcAft>
              <a:buNone/>
            </a:pPr>
            <a:r>
              <a:rPr lang="sv-SE" dirty="0"/>
              <a:t>Materialansvarig</a:t>
            </a:r>
            <a:r>
              <a:rPr lang="sv-SE" sz="1400" dirty="0"/>
              <a:t> 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lang="sv-SE" sz="1400" dirty="0"/>
              <a:t>Martin Eriksson</a:t>
            </a:r>
          </a:p>
        </p:txBody>
      </p:sp>
    </p:spTree>
    <p:extLst>
      <p:ext uri="{BB962C8B-B14F-4D97-AF65-F5344CB8AC3E}">
        <p14:creationId xmlns:p14="http://schemas.microsoft.com/office/powerpoint/2010/main" val="1280266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55576" y="2132856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dirty="0"/>
          </a:p>
          <a:p>
            <a:r>
              <a:rPr lang="sv-SE" dirty="0"/>
              <a:t>Andra året med 7 mot 7 </a:t>
            </a:r>
          </a:p>
          <a:p>
            <a:r>
              <a:rPr lang="sv-SE" dirty="0"/>
              <a:t>Cup Linköping</a:t>
            </a:r>
          </a:p>
          <a:p>
            <a:r>
              <a:rPr lang="sv-SE" dirty="0"/>
              <a:t>24 tränings- och seriematcher under säsongen. </a:t>
            </a:r>
          </a:p>
          <a:p>
            <a:r>
              <a:rPr lang="sv-SE" dirty="0"/>
              <a:t>50 träningar mellan januari till december</a:t>
            </a:r>
          </a:p>
          <a:p>
            <a:r>
              <a:rPr lang="sv-SE" dirty="0"/>
              <a:t>Träningsnärvaro 50 %</a:t>
            </a:r>
          </a:p>
          <a:p>
            <a:endParaRPr lang="sv-SE" dirty="0"/>
          </a:p>
          <a:p>
            <a:endParaRPr lang="sv-SE" dirty="0"/>
          </a:p>
        </p:txBody>
      </p:sp>
      <p:pic>
        <p:nvPicPr>
          <p:cNvPr id="4" name="Picture 4" descr="277374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587500"/>
          </a:xfrm>
          <a:prstGeom prst="rect">
            <a:avLst/>
          </a:prstGeom>
          <a:noFill/>
        </p:spPr>
      </p:pic>
      <p:sp>
        <p:nvSpPr>
          <p:cNvPr id="5" name="textruta 4"/>
          <p:cNvSpPr txBox="1"/>
          <p:nvPr/>
        </p:nvSpPr>
        <p:spPr>
          <a:xfrm>
            <a:off x="2195736" y="1675358"/>
            <a:ext cx="4851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b="1" dirty="0"/>
              <a:t>Säsongen 2021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433903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55576" y="2132856"/>
            <a:ext cx="7886700" cy="4351338"/>
          </a:xfrm>
        </p:spPr>
        <p:txBody>
          <a:bodyPr>
            <a:normAutofit/>
          </a:bodyPr>
          <a:lstStyle/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Picture 4" descr="277374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587500"/>
          </a:xfrm>
          <a:prstGeom prst="rect">
            <a:avLst/>
          </a:prstGeom>
          <a:noFill/>
        </p:spPr>
      </p:pic>
      <p:sp>
        <p:nvSpPr>
          <p:cNvPr id="5" name="textruta 4"/>
          <p:cNvSpPr txBox="1"/>
          <p:nvPr/>
        </p:nvSpPr>
        <p:spPr>
          <a:xfrm>
            <a:off x="2272928" y="1690511"/>
            <a:ext cx="4851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b="1" dirty="0"/>
              <a:t>Träningsupplägg</a:t>
            </a:r>
            <a:endParaRPr lang="sv-SE" b="1" dirty="0"/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628650" y="2255187"/>
            <a:ext cx="819182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endParaRPr lang="sv-SE" dirty="0"/>
          </a:p>
        </p:txBody>
      </p:sp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B4B757F2-4F9F-47C5-92EA-DA735E447537}"/>
              </a:ext>
            </a:extLst>
          </p:cNvPr>
          <p:cNvSpPr txBox="1">
            <a:spLocks/>
          </p:cNvSpPr>
          <p:nvPr/>
        </p:nvSpPr>
        <p:spPr>
          <a:xfrm>
            <a:off x="3719378" y="2194022"/>
            <a:ext cx="5400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endParaRPr lang="sv-SE" dirty="0"/>
          </a:p>
        </p:txBody>
      </p:sp>
      <p:sp>
        <p:nvSpPr>
          <p:cNvPr id="8" name="Platshållare för innehåll 2"/>
          <p:cNvSpPr txBox="1">
            <a:spLocks/>
          </p:cNvSpPr>
          <p:nvPr/>
        </p:nvSpPr>
        <p:spPr>
          <a:xfrm>
            <a:off x="628650" y="2255187"/>
            <a:ext cx="768776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sv-SE" dirty="0"/>
          </a:p>
          <a:p>
            <a:pPr fontAlgn="auto">
              <a:spcAft>
                <a:spcPts val="0"/>
              </a:spcAft>
            </a:pPr>
            <a:r>
              <a:rPr lang="sv-SE" dirty="0"/>
              <a:t>2 </a:t>
            </a:r>
            <a:r>
              <a:rPr lang="sv-SE" dirty="0" err="1"/>
              <a:t>st</a:t>
            </a:r>
            <a:r>
              <a:rPr lang="sv-SE" dirty="0"/>
              <a:t> träningar samt 1 till 2 matcher i veckan </a:t>
            </a:r>
          </a:p>
          <a:p>
            <a:pPr fontAlgn="auto">
              <a:spcAft>
                <a:spcPts val="0"/>
              </a:spcAft>
            </a:pPr>
            <a:r>
              <a:rPr lang="sv-SE" dirty="0" err="1"/>
              <a:t>Coerver</a:t>
            </a:r>
            <a:r>
              <a:rPr lang="sv-SE" dirty="0"/>
              <a:t> på onsdagar</a:t>
            </a:r>
          </a:p>
          <a:p>
            <a:pPr fontAlgn="auto">
              <a:spcAft>
                <a:spcPts val="0"/>
              </a:spcAft>
            </a:pPr>
            <a:r>
              <a:rPr lang="sv-SE" dirty="0"/>
              <a:t>7v7 samt 9v9</a:t>
            </a:r>
          </a:p>
          <a:p>
            <a:pPr fontAlgn="auto">
              <a:spcAft>
                <a:spcPts val="0"/>
              </a:spcAft>
            </a:pPr>
            <a:r>
              <a:rPr lang="sv-SE" dirty="0"/>
              <a:t>Alla tränare har gått Tränarutbildning C (SvFF)</a:t>
            </a:r>
          </a:p>
          <a:p>
            <a:pPr fontAlgn="auto">
              <a:spcAft>
                <a:spcPts val="0"/>
              </a:spcAft>
            </a:pPr>
            <a:r>
              <a:rPr lang="sv-SE" dirty="0"/>
              <a:t>Fortsatt samarbete med </a:t>
            </a:r>
            <a:r>
              <a:rPr lang="sv-SE" dirty="0" err="1"/>
              <a:t>Flickiniativet</a:t>
            </a:r>
            <a:endParaRPr lang="sv-SE" dirty="0"/>
          </a:p>
          <a:p>
            <a:pPr fontAlgn="auto">
              <a:spcAft>
                <a:spcPts val="0"/>
              </a:spcAft>
            </a:pPr>
            <a:endParaRPr lang="sv-SE" sz="700" dirty="0"/>
          </a:p>
          <a:p>
            <a:pPr fontAlgn="auto">
              <a:spcAft>
                <a:spcPts val="0"/>
              </a:spcAft>
            </a:pPr>
            <a:endParaRPr lang="sv-SE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3487" y="4653136"/>
            <a:ext cx="6677025" cy="140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560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55576" y="2132856"/>
            <a:ext cx="7886700" cy="4351338"/>
          </a:xfrm>
        </p:spPr>
        <p:txBody>
          <a:bodyPr>
            <a:normAutofit/>
          </a:bodyPr>
          <a:lstStyle/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Picture 4" descr="277374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587500"/>
          </a:xfrm>
          <a:prstGeom prst="rect">
            <a:avLst/>
          </a:prstGeom>
          <a:noFill/>
        </p:spPr>
      </p:pic>
      <p:sp>
        <p:nvSpPr>
          <p:cNvPr id="5" name="textruta 4"/>
          <p:cNvSpPr txBox="1"/>
          <p:nvPr/>
        </p:nvSpPr>
        <p:spPr>
          <a:xfrm>
            <a:off x="2272928" y="1690511"/>
            <a:ext cx="4851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b="1" dirty="0"/>
              <a:t>Träningsupplägg - Match</a:t>
            </a:r>
            <a:endParaRPr lang="sv-SE" b="1" dirty="0"/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628650" y="2255187"/>
            <a:ext cx="819182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endParaRPr lang="sv-SE" dirty="0"/>
          </a:p>
        </p:txBody>
      </p:sp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B4B757F2-4F9F-47C5-92EA-DA735E447537}"/>
              </a:ext>
            </a:extLst>
          </p:cNvPr>
          <p:cNvSpPr txBox="1">
            <a:spLocks/>
          </p:cNvSpPr>
          <p:nvPr/>
        </p:nvSpPr>
        <p:spPr>
          <a:xfrm>
            <a:off x="3719378" y="2194022"/>
            <a:ext cx="5400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endParaRPr lang="sv-SE" dirty="0"/>
          </a:p>
        </p:txBody>
      </p:sp>
      <p:sp>
        <p:nvSpPr>
          <p:cNvPr id="8" name="Platshållare för innehåll 2"/>
          <p:cNvSpPr txBox="1">
            <a:spLocks/>
          </p:cNvSpPr>
          <p:nvPr/>
        </p:nvSpPr>
        <p:spPr>
          <a:xfrm>
            <a:off x="628650" y="2255187"/>
            <a:ext cx="768776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sv-SE" dirty="0"/>
          </a:p>
          <a:p>
            <a:pPr fontAlgn="auto">
              <a:spcAft>
                <a:spcPts val="0"/>
              </a:spcAft>
            </a:pPr>
            <a:endParaRPr lang="sv-SE" sz="700" dirty="0"/>
          </a:p>
          <a:p>
            <a:pPr fontAlgn="auto">
              <a:spcAft>
                <a:spcPts val="0"/>
              </a:spcAft>
            </a:pPr>
            <a:endParaRPr lang="sv-SE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sv-SE" dirty="0"/>
          </a:p>
        </p:txBody>
      </p:sp>
      <p:sp>
        <p:nvSpPr>
          <p:cNvPr id="10" name="Platshållare för innehåll 2"/>
          <p:cNvSpPr txBox="1">
            <a:spLocks/>
          </p:cNvSpPr>
          <p:nvPr/>
        </p:nvSpPr>
        <p:spPr>
          <a:xfrm>
            <a:off x="781050" y="2407587"/>
            <a:ext cx="768776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sv-SE" dirty="0"/>
              <a:t>Vi följer Svenska fotbollförbundets träningsupplägg med färdighetsövningar och spelövningar med viss tonvikt på spelövningar. Olika teman ex speluppbyggnad, komma till avslut, förhindra avslut. Vi strävar efter många bollkontakter per spelare</a:t>
            </a:r>
          </a:p>
          <a:p>
            <a:pPr marL="0" indent="0" fontAlgn="auto">
              <a:spcAft>
                <a:spcPts val="0"/>
              </a:spcAft>
              <a:buNone/>
            </a:pPr>
            <a:endParaRPr lang="sv-SE" dirty="0"/>
          </a:p>
          <a:p>
            <a:pPr fontAlgn="auto">
              <a:spcAft>
                <a:spcPts val="0"/>
              </a:spcAft>
            </a:pPr>
            <a:r>
              <a:rPr lang="sv-SE" dirty="0"/>
              <a:t>Vi tränar på att våga spela fotboll och att spelarna själva ska hitta lösningar i situationer som uppstår på träning och i match</a:t>
            </a:r>
          </a:p>
          <a:p>
            <a:pPr marL="0" indent="0" fontAlgn="auto">
              <a:spcAft>
                <a:spcPts val="0"/>
              </a:spcAft>
              <a:buNone/>
            </a:pPr>
            <a:endParaRPr lang="sv-SE" sz="600" dirty="0"/>
          </a:p>
          <a:p>
            <a:pPr fontAlgn="auto">
              <a:spcAft>
                <a:spcPts val="0"/>
              </a:spcAft>
            </a:pPr>
            <a:r>
              <a:rPr lang="sv-SE" dirty="0"/>
              <a:t>Fokus på att ha roligt och progression utifrån nivå </a:t>
            </a:r>
          </a:p>
          <a:p>
            <a:pPr fontAlgn="auto">
              <a:spcAft>
                <a:spcPts val="0"/>
              </a:spcAft>
            </a:pPr>
            <a:endParaRPr lang="sv-SE" sz="600" dirty="0"/>
          </a:p>
          <a:p>
            <a:pPr fontAlgn="auto">
              <a:spcAft>
                <a:spcPts val="0"/>
              </a:spcAft>
            </a:pPr>
            <a:r>
              <a:rPr lang="sv-SE" dirty="0"/>
              <a:t>Att guida spelarnas lärande under matcher och träningar är tränarnas och inte föräldrarnas roll. Däremot får föräldrar gärna heja på laget under matcher.</a:t>
            </a:r>
          </a:p>
          <a:p>
            <a:pPr fontAlgn="auto">
              <a:spcAft>
                <a:spcPts val="0"/>
              </a:spcAft>
            </a:pPr>
            <a:endParaRPr lang="sv-SE" sz="700" dirty="0"/>
          </a:p>
          <a:p>
            <a:pPr fontAlgn="auto">
              <a:spcAft>
                <a:spcPts val="0"/>
              </a:spcAft>
            </a:pPr>
            <a:endParaRPr lang="sv-SE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3888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277374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587500"/>
          </a:xfrm>
          <a:prstGeom prst="rect">
            <a:avLst/>
          </a:prstGeom>
          <a:noFill/>
        </p:spPr>
      </p:pic>
      <p:sp>
        <p:nvSpPr>
          <p:cNvPr id="5" name="textruta 4"/>
          <p:cNvSpPr txBox="1"/>
          <p:nvPr/>
        </p:nvSpPr>
        <p:spPr>
          <a:xfrm>
            <a:off x="2272928" y="1690511"/>
            <a:ext cx="4851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b="1" dirty="0"/>
              <a:t>Träningstider</a:t>
            </a:r>
            <a:endParaRPr lang="sv-SE" b="1" dirty="0"/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628650" y="2255187"/>
            <a:ext cx="768776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sv-SE" dirty="0"/>
          </a:p>
          <a:p>
            <a:pPr fontAlgn="auto">
              <a:spcAft>
                <a:spcPts val="0"/>
              </a:spcAft>
            </a:pPr>
            <a:r>
              <a:rPr lang="sv-SE" dirty="0"/>
              <a:t>Från vecka 12 tränar vi torsdagar 18:30 – 20:00 på konstgräset. </a:t>
            </a:r>
          </a:p>
          <a:p>
            <a:pPr fontAlgn="auto">
              <a:spcAft>
                <a:spcPts val="0"/>
              </a:spcAft>
            </a:pPr>
            <a:endParaRPr lang="sv-SE" sz="700" dirty="0"/>
          </a:p>
          <a:p>
            <a:pPr fontAlgn="auto">
              <a:spcAft>
                <a:spcPts val="0"/>
              </a:spcAft>
            </a:pPr>
            <a:r>
              <a:rPr lang="sv-SE" dirty="0"/>
              <a:t>Nya träningstider på konstgräs från och med april samt även när grässäsongen börjar. Ambitionen är att träna på måndagar och torsdagar.</a:t>
            </a:r>
          </a:p>
          <a:p>
            <a:pPr fontAlgn="auto">
              <a:spcAft>
                <a:spcPts val="0"/>
              </a:spcAft>
            </a:pPr>
            <a:endParaRPr lang="sv-SE" sz="700" dirty="0"/>
          </a:p>
          <a:p>
            <a:pPr fontAlgn="auto">
              <a:spcAft>
                <a:spcPts val="0"/>
              </a:spcAft>
            </a:pPr>
            <a:r>
              <a:rPr lang="sv-SE" dirty="0"/>
              <a:t>Uppehåll preliminärt under juli (efter </a:t>
            </a:r>
            <a:r>
              <a:rPr lang="sv-SE" dirty="0" err="1"/>
              <a:t>Aroscupen</a:t>
            </a:r>
            <a:r>
              <a:rPr lang="sv-SE" dirty="0"/>
              <a:t>)</a:t>
            </a:r>
          </a:p>
          <a:p>
            <a:pPr fontAlgn="auto">
              <a:spcAft>
                <a:spcPts val="0"/>
              </a:spcAft>
            </a:pPr>
            <a:endParaRPr lang="sv-SE" sz="700" dirty="0"/>
          </a:p>
          <a:p>
            <a:pPr fontAlgn="auto">
              <a:spcAft>
                <a:spcPts val="0"/>
              </a:spcAft>
            </a:pPr>
            <a:r>
              <a:rPr lang="sv-SE" dirty="0"/>
              <a:t>Fortsatt träning på konstgräs under höst/vinter</a:t>
            </a:r>
          </a:p>
          <a:p>
            <a:pPr fontAlgn="auto">
              <a:spcAft>
                <a:spcPts val="0"/>
              </a:spcAft>
            </a:pPr>
            <a:endParaRPr lang="sv-SE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87932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277374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587500"/>
          </a:xfrm>
          <a:prstGeom prst="rect">
            <a:avLst/>
          </a:prstGeom>
          <a:noFill/>
        </p:spPr>
      </p:pic>
      <p:sp>
        <p:nvSpPr>
          <p:cNvPr id="5" name="textruta 4"/>
          <p:cNvSpPr txBox="1"/>
          <p:nvPr/>
        </p:nvSpPr>
        <p:spPr>
          <a:xfrm>
            <a:off x="2272928" y="1690511"/>
            <a:ext cx="4851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b="1" dirty="0"/>
              <a:t>Matchspel</a:t>
            </a:r>
            <a:endParaRPr lang="sv-SE" b="1" dirty="0"/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628650" y="2255187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sv-SE" dirty="0"/>
          </a:p>
          <a:p>
            <a:pPr fontAlgn="auto">
              <a:spcAft>
                <a:spcPts val="0"/>
              </a:spcAft>
            </a:pPr>
            <a:r>
              <a:rPr lang="sv-SE" dirty="0"/>
              <a:t>1 lag anmält till 7v7 Röd/Svart</a:t>
            </a:r>
          </a:p>
          <a:p>
            <a:pPr fontAlgn="auto">
              <a:spcAft>
                <a:spcPts val="0"/>
              </a:spcAft>
            </a:pPr>
            <a:endParaRPr lang="sv-SE" sz="600" dirty="0"/>
          </a:p>
          <a:p>
            <a:pPr fontAlgn="auto">
              <a:spcAft>
                <a:spcPts val="0"/>
              </a:spcAft>
            </a:pPr>
            <a:r>
              <a:rPr lang="sv-SE" dirty="0"/>
              <a:t>Seriespel tillsammans med F09 9v9</a:t>
            </a:r>
          </a:p>
          <a:p>
            <a:pPr marL="0" indent="0" fontAlgn="auto">
              <a:spcAft>
                <a:spcPts val="0"/>
              </a:spcAft>
              <a:buNone/>
            </a:pPr>
            <a:endParaRPr lang="sv-SE" sz="600" dirty="0"/>
          </a:p>
          <a:p>
            <a:pPr fontAlgn="auto">
              <a:spcAft>
                <a:spcPts val="0"/>
              </a:spcAft>
            </a:pPr>
            <a:r>
              <a:rPr lang="sv-SE" dirty="0"/>
              <a:t>Tre cuper är planerade under 2022</a:t>
            </a:r>
          </a:p>
          <a:p>
            <a:pPr marL="0" indent="0" fontAlgn="auto">
              <a:spcAft>
                <a:spcPts val="0"/>
              </a:spcAft>
              <a:buNone/>
              <a:tabLst>
                <a:tab pos="720725" algn="l"/>
              </a:tabLst>
            </a:pPr>
            <a:r>
              <a:rPr lang="sv-SE" dirty="0"/>
              <a:t>	</a:t>
            </a:r>
            <a:r>
              <a:rPr lang="sv-SE" sz="2000" dirty="0"/>
              <a:t>- </a:t>
            </a:r>
            <a:r>
              <a:rPr lang="sv-SE" sz="2000" dirty="0" err="1"/>
              <a:t>Aroscupen</a:t>
            </a:r>
            <a:r>
              <a:rPr lang="sv-SE" sz="2000" dirty="0"/>
              <a:t> 1/7 – 3/7</a:t>
            </a:r>
          </a:p>
          <a:p>
            <a:pPr marL="0" indent="0" fontAlgn="auto">
              <a:spcAft>
                <a:spcPts val="0"/>
              </a:spcAft>
              <a:buNone/>
              <a:tabLst>
                <a:tab pos="720725" algn="l"/>
              </a:tabLst>
            </a:pPr>
            <a:r>
              <a:rPr lang="sv-SE" sz="2000" dirty="0"/>
              <a:t>	- </a:t>
            </a:r>
            <a:r>
              <a:rPr lang="sv-SE" sz="2000" dirty="0" err="1"/>
              <a:t>Winning</a:t>
            </a:r>
            <a:r>
              <a:rPr lang="sv-SE" sz="2000" dirty="0"/>
              <a:t> </a:t>
            </a:r>
            <a:r>
              <a:rPr lang="sv-SE" sz="2000" dirty="0" err="1"/>
              <a:t>Ground</a:t>
            </a:r>
            <a:r>
              <a:rPr lang="sv-SE" sz="2000" dirty="0"/>
              <a:t> Linköping 6/8 – 8/8</a:t>
            </a:r>
          </a:p>
          <a:p>
            <a:pPr marL="0" indent="0" fontAlgn="auto">
              <a:spcAft>
                <a:spcPts val="0"/>
              </a:spcAft>
              <a:buNone/>
              <a:tabLst>
                <a:tab pos="720725" algn="l"/>
              </a:tabLst>
            </a:pPr>
            <a:r>
              <a:rPr lang="sv-SE" sz="2000" dirty="0"/>
              <a:t>	- </a:t>
            </a:r>
            <a:r>
              <a:rPr lang="sv-SE" sz="2000" dirty="0" err="1"/>
              <a:t>Ev</a:t>
            </a:r>
            <a:r>
              <a:rPr lang="sv-SE" sz="2000" dirty="0"/>
              <a:t> 9v9 </a:t>
            </a:r>
            <a:r>
              <a:rPr lang="sv-SE" sz="2000" dirty="0" err="1"/>
              <a:t>Select</a:t>
            </a:r>
            <a:r>
              <a:rPr lang="sv-SE" sz="2000" dirty="0"/>
              <a:t> Cup i Oktober 14/10 – 16/10</a:t>
            </a:r>
          </a:p>
          <a:p>
            <a:pPr marL="0" indent="0" fontAlgn="auto">
              <a:spcAft>
                <a:spcPts val="0"/>
              </a:spcAft>
              <a:buNone/>
            </a:pPr>
            <a:endParaRPr lang="sv-SE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06102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277374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587500"/>
          </a:xfrm>
          <a:prstGeom prst="rect">
            <a:avLst/>
          </a:prstGeom>
          <a:noFill/>
        </p:spPr>
      </p:pic>
      <p:sp>
        <p:nvSpPr>
          <p:cNvPr id="5" name="textruta 4"/>
          <p:cNvSpPr txBox="1"/>
          <p:nvPr/>
        </p:nvSpPr>
        <p:spPr>
          <a:xfrm>
            <a:off x="2272928" y="1690511"/>
            <a:ext cx="4851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b="1" dirty="0"/>
              <a:t>Matchspel</a:t>
            </a:r>
            <a:endParaRPr lang="sv-SE" b="1" dirty="0"/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628650" y="2255187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sv-SE" dirty="0"/>
          </a:p>
          <a:p>
            <a:pPr fontAlgn="auto">
              <a:spcAft>
                <a:spcPts val="0"/>
              </a:spcAft>
            </a:pPr>
            <a:r>
              <a:rPr lang="sv-SE" dirty="0"/>
              <a:t>Riktad laguttagning till respektive match (spelaren blir inte kallad till alla matcher för att sen välja vilken tid som passar bäst)</a:t>
            </a:r>
          </a:p>
          <a:p>
            <a:pPr marL="0" indent="0" fontAlgn="auto">
              <a:spcAft>
                <a:spcPts val="0"/>
              </a:spcAft>
              <a:buNone/>
            </a:pPr>
            <a:endParaRPr lang="sv-SE" sz="600" dirty="0"/>
          </a:p>
          <a:p>
            <a:pPr fontAlgn="auto">
              <a:spcAft>
                <a:spcPts val="0"/>
              </a:spcAft>
            </a:pPr>
            <a:r>
              <a:rPr lang="sv-SE" dirty="0"/>
              <a:t>Samarbete med F-08/09 och ev. F-12, där vi lånar spelare mellan lagen för matchspel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44446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28999</TotalTime>
  <Words>749</Words>
  <Application>Microsoft Office PowerPoint</Application>
  <PresentationFormat>Bildspel på skärmen (4:3)</PresentationFormat>
  <Paragraphs>180</Paragraphs>
  <Slides>16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Säsongen 2013 BSK-F/06</dc:title>
  <dc:creator>Chris</dc:creator>
  <cp:lastModifiedBy>Erik Lundh</cp:lastModifiedBy>
  <cp:revision>393</cp:revision>
  <cp:lastPrinted>2017-11-10T05:58:16Z</cp:lastPrinted>
  <dcterms:created xsi:type="dcterms:W3CDTF">2013-02-05T15:22:15Z</dcterms:created>
  <dcterms:modified xsi:type="dcterms:W3CDTF">2022-03-15T07:21:17Z</dcterms:modified>
</cp:coreProperties>
</file>